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5" r:id="rId38"/>
    <p:sldId id="292" r:id="rId39"/>
    <p:sldId id="293" r:id="rId40"/>
    <p:sldId id="294" r:id="rId41"/>
    <p:sldId id="296"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79" autoAdjust="0"/>
    <p:restoredTop sz="94624" autoAdjust="0"/>
  </p:normalViewPr>
  <p:slideViewPr>
    <p:cSldViewPr>
      <p:cViewPr>
        <p:scale>
          <a:sx n="75" d="100"/>
          <a:sy n="75" d="100"/>
        </p:scale>
        <p:origin x="-122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15E439-F84B-456B-839A-D02A4EE74EC2}" type="datetimeFigureOut">
              <a:rPr lang="en-US" smtClean="0"/>
              <a:t>6/8/2018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1284F5-61CB-492D-B828-7F8911F8F1D4}" type="slidenum">
              <a:rPr lang="en-US" smtClean="0"/>
              <a:t>‹#›</a:t>
            </a:fld>
            <a:endParaRPr lang="en-US"/>
          </a:p>
        </p:txBody>
      </p:sp>
    </p:spTree>
    <p:extLst>
      <p:ext uri="{BB962C8B-B14F-4D97-AF65-F5344CB8AC3E}">
        <p14:creationId xmlns:p14="http://schemas.microsoft.com/office/powerpoint/2010/main" val="2357280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1284F5-61CB-492D-B828-7F8911F8F1D4}" type="slidenum">
              <a:rPr lang="en-US" smtClean="0"/>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6/8/2018</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6/8/2018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6/8/2018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6/8/2018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6/8/2018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6/8/2018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6/8/2018</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6/8/2018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6/8/2018</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6/8/2018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6/8/2018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6/8/2018</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Companies </a:t>
            </a:r>
            <a:r>
              <a:rPr lang="en-US" dirty="0" smtClean="0"/>
              <a:t>(Amendment) Act, </a:t>
            </a:r>
            <a:r>
              <a:rPr lang="en-US" dirty="0" smtClean="0"/>
              <a:t>2017</a:t>
            </a:r>
            <a:endParaRPr lang="en-US" dirty="0"/>
          </a:p>
        </p:txBody>
      </p:sp>
      <p:sp>
        <p:nvSpPr>
          <p:cNvPr id="3" name="Subtitle 2"/>
          <p:cNvSpPr>
            <a:spLocks noGrp="1"/>
          </p:cNvSpPr>
          <p:nvPr>
            <p:ph type="subTitle" idx="1"/>
          </p:nvPr>
        </p:nvSpPr>
        <p:spPr/>
        <p:txBody>
          <a:bodyPr/>
          <a:lstStyle/>
          <a:p>
            <a:r>
              <a:rPr lang="en-US" dirty="0" smtClean="0"/>
              <a:t>An Analysis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953000"/>
          </a:xfrm>
        </p:spPr>
        <p:txBody>
          <a:bodyPr/>
          <a:lstStyle/>
          <a:p>
            <a:pPr marL="0" indent="0"/>
            <a:r>
              <a:rPr lang="en-US" dirty="0" smtClean="0"/>
              <a:t>Passed by </a:t>
            </a:r>
            <a:r>
              <a:rPr lang="en-US" dirty="0" err="1" smtClean="0"/>
              <a:t>Lok</a:t>
            </a:r>
            <a:r>
              <a:rPr lang="en-US" dirty="0" smtClean="0"/>
              <a:t> </a:t>
            </a:r>
            <a:r>
              <a:rPr lang="en-US" dirty="0" err="1" smtClean="0"/>
              <a:t>Sabha</a:t>
            </a:r>
            <a:r>
              <a:rPr lang="en-US" dirty="0" smtClean="0"/>
              <a:t> on 27</a:t>
            </a:r>
            <a:r>
              <a:rPr lang="en-US" baseline="30000" dirty="0" smtClean="0"/>
              <a:t>th</a:t>
            </a:r>
            <a:r>
              <a:rPr lang="en-US" dirty="0" smtClean="0"/>
              <a:t> July 2017</a:t>
            </a:r>
          </a:p>
          <a:p>
            <a:pPr marL="0" indent="0"/>
            <a:r>
              <a:rPr lang="en-US" dirty="0" smtClean="0"/>
              <a:t> Passed by </a:t>
            </a:r>
            <a:r>
              <a:rPr lang="en-US" dirty="0" err="1" smtClean="0"/>
              <a:t>Rajya</a:t>
            </a:r>
            <a:r>
              <a:rPr lang="en-US" dirty="0" smtClean="0"/>
              <a:t> </a:t>
            </a:r>
            <a:r>
              <a:rPr lang="en-US" dirty="0" err="1" smtClean="0"/>
              <a:t>Sabha</a:t>
            </a:r>
            <a:r>
              <a:rPr lang="en-US" dirty="0" smtClean="0"/>
              <a:t> on 19</a:t>
            </a:r>
            <a:r>
              <a:rPr lang="en-US" baseline="30000" dirty="0" smtClean="0"/>
              <a:t>th</a:t>
            </a:r>
            <a:r>
              <a:rPr lang="en-US" dirty="0" smtClean="0"/>
              <a:t> December 2017</a:t>
            </a:r>
          </a:p>
          <a:p>
            <a:pPr marL="0" indent="0"/>
            <a:r>
              <a:rPr lang="en-US" dirty="0" smtClean="0"/>
              <a:t>President Assent received on </a:t>
            </a:r>
            <a:r>
              <a:rPr lang="en-US" dirty="0" smtClean="0"/>
              <a:t>03</a:t>
            </a:r>
            <a:r>
              <a:rPr lang="en-US" baseline="30000" dirty="0" smtClean="0"/>
              <a:t>rd</a:t>
            </a:r>
            <a:r>
              <a:rPr lang="en-US" dirty="0" smtClean="0"/>
              <a:t> </a:t>
            </a:r>
            <a:r>
              <a:rPr lang="en-US" dirty="0" smtClean="0"/>
              <a:t>January 2018</a:t>
            </a:r>
          </a:p>
          <a:p>
            <a:pPr marL="0" indent="0"/>
            <a:endParaRPr lang="en-US" dirty="0" smtClean="0"/>
          </a:p>
          <a:p>
            <a:pPr marL="0" indent="0" algn="just"/>
            <a:r>
              <a:rPr lang="en-US" dirty="0" smtClean="0"/>
              <a:t>Ministry has notified most of the </a:t>
            </a:r>
            <a:r>
              <a:rPr lang="en-US" dirty="0" smtClean="0"/>
              <a:t>Sections </a:t>
            </a:r>
            <a:r>
              <a:rPr lang="en-US" dirty="0" smtClean="0"/>
              <a:t>in three  tranches via notifications dated 23</a:t>
            </a:r>
            <a:r>
              <a:rPr lang="en-US" baseline="30000" dirty="0" smtClean="0"/>
              <a:t>rd</a:t>
            </a:r>
            <a:r>
              <a:rPr lang="en-US" dirty="0" smtClean="0"/>
              <a:t> January 2018, 09</a:t>
            </a:r>
            <a:r>
              <a:rPr lang="en-US" baseline="30000" dirty="0" smtClean="0"/>
              <a:t>th</a:t>
            </a:r>
            <a:r>
              <a:rPr lang="en-US" dirty="0" smtClean="0"/>
              <a:t> February 2018 and </a:t>
            </a:r>
            <a:r>
              <a:rPr lang="en-US" dirty="0" smtClean="0"/>
              <a:t>07th </a:t>
            </a:r>
            <a:r>
              <a:rPr lang="en-US" dirty="0" smtClean="0"/>
              <a:t>May 2018.</a:t>
            </a:r>
          </a:p>
          <a:p>
            <a:pPr marL="0" indent="0">
              <a:buNone/>
            </a:pPr>
            <a:endParaRPr lang="en-US" dirty="0"/>
          </a:p>
        </p:txBody>
      </p:sp>
      <p:sp>
        <p:nvSpPr>
          <p:cNvPr id="2" name="Title 1"/>
          <p:cNvSpPr>
            <a:spLocks noGrp="1"/>
          </p:cNvSpPr>
          <p:nvPr>
            <p:ph type="title"/>
          </p:nvPr>
        </p:nvSpPr>
        <p:spPr>
          <a:xfrm>
            <a:off x="228600" y="274638"/>
            <a:ext cx="8458200" cy="1143000"/>
          </a:xfrm>
        </p:spPr>
        <p:txBody>
          <a:bodyPr>
            <a:normAutofit fontScale="90000"/>
          </a:bodyPr>
          <a:lstStyle/>
          <a:p>
            <a:pPr algn="ctr"/>
            <a:r>
              <a:rPr lang="en-US" dirty="0" smtClean="0"/>
              <a:t>Companies (</a:t>
            </a:r>
            <a:r>
              <a:rPr lang="en-US" dirty="0" smtClean="0"/>
              <a:t>Amendment) </a:t>
            </a:r>
            <a:r>
              <a:rPr lang="en-US" dirty="0" smtClean="0"/>
              <a:t>Act, </a:t>
            </a:r>
            <a:r>
              <a:rPr lang="en-US" dirty="0" smtClean="0"/>
              <a:t>2017</a:t>
            </a:r>
            <a:r>
              <a:rPr lang="en-US" dirty="0" smtClean="0"/>
              <a:t/>
            </a:r>
            <a:br>
              <a:rPr lang="en-US" dirty="0" smtClean="0"/>
            </a:br>
            <a:r>
              <a:rPr lang="en-US" dirty="0" smtClean="0"/>
              <a:t>Important Dates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pPr marL="457200" indent="-347663"/>
            <a:r>
              <a:rPr lang="en-US" dirty="0" smtClean="0"/>
              <a:t>Section 2(6) </a:t>
            </a:r>
            <a:r>
              <a:rPr lang="en-US" b="1" dirty="0" smtClean="0"/>
              <a:t>Associate Company [Amendment to </a:t>
            </a:r>
            <a:r>
              <a:rPr lang="en-US" b="1" dirty="0" smtClean="0"/>
              <a:t>explanation</a:t>
            </a:r>
            <a:r>
              <a:rPr lang="en-US" b="1" dirty="0" smtClean="0"/>
              <a:t>]</a:t>
            </a:r>
          </a:p>
          <a:p>
            <a:pPr marL="457200" indent="-347663"/>
            <a:endParaRPr lang="en-US" b="1" dirty="0" smtClean="0"/>
          </a:p>
          <a:p>
            <a:pPr marL="457200" indent="-457200" algn="just">
              <a:buNone/>
            </a:pPr>
            <a:r>
              <a:rPr lang="en-US" b="1" dirty="0" smtClean="0"/>
              <a:t>      </a:t>
            </a:r>
            <a:r>
              <a:rPr lang="en-US" b="1" dirty="0" smtClean="0"/>
              <a:t>Significant </a:t>
            </a:r>
            <a:r>
              <a:rPr lang="en-US" b="1" dirty="0" smtClean="0"/>
              <a:t>influence </a:t>
            </a:r>
            <a:r>
              <a:rPr lang="en-US" dirty="0" smtClean="0"/>
              <a:t>means control </a:t>
            </a:r>
            <a:r>
              <a:rPr lang="en-US" dirty="0" smtClean="0"/>
              <a:t>of at least </a:t>
            </a:r>
            <a:r>
              <a:rPr lang="en-US" dirty="0" smtClean="0"/>
              <a:t>twenty per cent of total </a:t>
            </a:r>
            <a:r>
              <a:rPr lang="en-US" b="1" u="sng" dirty="0" smtClean="0"/>
              <a:t>VOTING </a:t>
            </a:r>
            <a:r>
              <a:rPr lang="en-US" b="1" u="sng" dirty="0" smtClean="0"/>
              <a:t>POWER</a:t>
            </a:r>
            <a:r>
              <a:rPr lang="en-US" b="1" dirty="0" smtClean="0"/>
              <a:t> (instead of Share Capital)</a:t>
            </a:r>
            <a:r>
              <a:rPr lang="en-US" dirty="0" smtClean="0"/>
              <a:t>, </a:t>
            </a:r>
            <a:r>
              <a:rPr lang="en-US" dirty="0" smtClean="0"/>
              <a:t>or of business decisions under an agreement. </a:t>
            </a:r>
          </a:p>
          <a:p>
            <a:pPr marL="457200" indent="-457200" algn="just">
              <a:buNone/>
            </a:pPr>
            <a:endParaRPr lang="en-US" dirty="0" smtClean="0"/>
          </a:p>
          <a:p>
            <a:pPr marL="457200" indent="-457200" algn="just">
              <a:buNone/>
            </a:pPr>
            <a:r>
              <a:rPr lang="en-US" dirty="0" smtClean="0"/>
              <a:t>	</a:t>
            </a:r>
            <a:r>
              <a:rPr lang="en-US" b="1" dirty="0" smtClean="0"/>
              <a:t>Joint venture </a:t>
            </a:r>
            <a:r>
              <a:rPr lang="en-US" dirty="0" smtClean="0"/>
              <a:t>means a joint arrangement whereby the parties  that have joint control of the arrangement have rights to the net assets of the arrangement. </a:t>
            </a:r>
            <a:r>
              <a:rPr lang="en-US" b="1" dirty="0" smtClean="0"/>
              <a:t>Term JV </a:t>
            </a:r>
            <a:r>
              <a:rPr lang="en-US" b="1" dirty="0" smtClean="0"/>
              <a:t>Clarified </a:t>
            </a:r>
            <a:r>
              <a:rPr lang="en-US" b="1" dirty="0" smtClean="0"/>
              <a:t>– Covers all partners of JV</a:t>
            </a:r>
          </a:p>
          <a:p>
            <a:pPr marL="457200" indent="-457200" algn="just">
              <a:buNone/>
            </a:pPr>
            <a:endParaRPr lang="en-US" dirty="0" smtClean="0"/>
          </a:p>
          <a:p>
            <a:pPr marL="457200" indent="-457200" algn="just"/>
            <a:r>
              <a:rPr lang="en-US" dirty="0" smtClean="0"/>
              <a:t>Section 2(28) </a:t>
            </a:r>
            <a:r>
              <a:rPr lang="en-US" b="1" dirty="0" smtClean="0"/>
              <a:t>Cost Accountant</a:t>
            </a:r>
          </a:p>
          <a:p>
            <a:pPr marL="457200" indent="-457200" algn="just">
              <a:buNone/>
            </a:pPr>
            <a:r>
              <a:rPr lang="en-US" b="1" dirty="0" smtClean="0"/>
              <a:t>      </a:t>
            </a:r>
            <a:r>
              <a:rPr lang="en-US" dirty="0" smtClean="0"/>
              <a:t>Cost Accountant means a cost accountant as defined in clause (b) of sub-section (1) of section 2 of the Cost and Works Accountants Act, 1959 and who </a:t>
            </a:r>
            <a:r>
              <a:rPr lang="en-US" b="1" u="sng" dirty="0" smtClean="0"/>
              <a:t>holds a valid certificate of practice</a:t>
            </a:r>
            <a:r>
              <a:rPr lang="en-US" dirty="0" smtClean="0"/>
              <a:t> under sub-section (1) of section 6 of that Act.</a:t>
            </a:r>
          </a:p>
          <a:p>
            <a:pPr marL="457200" indent="-457200" algn="just">
              <a:buNone/>
            </a:pPr>
            <a:endParaRPr lang="en-US" dirty="0"/>
          </a:p>
        </p:txBody>
      </p:sp>
      <p:sp>
        <p:nvSpPr>
          <p:cNvPr id="2" name="Title 1"/>
          <p:cNvSpPr>
            <a:spLocks noGrp="1"/>
          </p:cNvSpPr>
          <p:nvPr>
            <p:ph type="title"/>
          </p:nvPr>
        </p:nvSpPr>
        <p:spPr/>
        <p:txBody>
          <a:bodyPr/>
          <a:lstStyle/>
          <a:p>
            <a:pPr algn="ctr"/>
            <a:r>
              <a:rPr lang="en-US" dirty="0" smtClean="0"/>
              <a:t>Definitions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smtClean="0"/>
              <a:t>Debenture: (New Proviso) Following shall not be treated as debenture </a:t>
            </a:r>
          </a:p>
          <a:p>
            <a:pPr algn="just">
              <a:buNone/>
            </a:pPr>
            <a:endParaRPr lang="en-US" dirty="0" smtClean="0"/>
          </a:p>
          <a:p>
            <a:pPr marL="514350" indent="-514350" algn="just">
              <a:buAutoNum type="arabicPeriod"/>
            </a:pPr>
            <a:r>
              <a:rPr lang="en-US" dirty="0" smtClean="0"/>
              <a:t>The instrument referred to in </a:t>
            </a:r>
            <a:r>
              <a:rPr lang="en-US" dirty="0" smtClean="0"/>
              <a:t>Chapter </a:t>
            </a:r>
            <a:r>
              <a:rPr lang="en-US" dirty="0" smtClean="0"/>
              <a:t>III-D of the Reserve Bank of India Act 1934;</a:t>
            </a:r>
          </a:p>
          <a:p>
            <a:pPr marL="514350" indent="-514350" algn="just">
              <a:buNone/>
            </a:pPr>
            <a:r>
              <a:rPr lang="en-US" dirty="0" smtClean="0"/>
              <a:t> </a:t>
            </a:r>
          </a:p>
          <a:p>
            <a:pPr marL="514350" indent="-514350" algn="just">
              <a:buAutoNum type="arabicPeriod"/>
            </a:pPr>
            <a:r>
              <a:rPr lang="en-US" dirty="0" smtClean="0"/>
              <a:t>Such other instrument, as may be prescribed by the </a:t>
            </a:r>
            <a:r>
              <a:rPr lang="en-US" dirty="0" smtClean="0"/>
              <a:t>Central Government </a:t>
            </a:r>
            <a:r>
              <a:rPr lang="en-US" dirty="0" smtClean="0"/>
              <a:t>in consultation with the </a:t>
            </a:r>
            <a:r>
              <a:rPr lang="en-US" dirty="0" smtClean="0"/>
              <a:t>Reserve Bank </a:t>
            </a:r>
            <a:r>
              <a:rPr lang="en-US" dirty="0" smtClean="0"/>
              <a:t>of India, issued by a company.</a:t>
            </a:r>
            <a:endParaRPr lang="en-US" dirty="0"/>
          </a:p>
        </p:txBody>
      </p:sp>
      <p:sp>
        <p:nvSpPr>
          <p:cNvPr id="2" name="Title 1"/>
          <p:cNvSpPr>
            <a:spLocks noGrp="1"/>
          </p:cNvSpPr>
          <p:nvPr>
            <p:ph type="title"/>
          </p:nvPr>
        </p:nvSpPr>
        <p:spPr/>
        <p:txBody>
          <a:bodyPr/>
          <a:lstStyle/>
          <a:p>
            <a:pPr algn="ctr"/>
            <a:r>
              <a:rPr lang="en-US" dirty="0" smtClean="0"/>
              <a:t>Definitions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r>
              <a:rPr lang="en-US" b="1" dirty="0" smtClean="0"/>
              <a:t>Key Managerial Personnel: </a:t>
            </a:r>
          </a:p>
          <a:p>
            <a:pPr>
              <a:buNone/>
            </a:pPr>
            <a:r>
              <a:rPr lang="en-US" dirty="0" smtClean="0"/>
              <a:t>	clause (51) V shall be substituted as</a:t>
            </a:r>
          </a:p>
          <a:p>
            <a:pPr algn="just">
              <a:buNone/>
            </a:pPr>
            <a:r>
              <a:rPr lang="en-US" dirty="0" smtClean="0"/>
              <a:t>	(v) Such other </a:t>
            </a:r>
            <a:r>
              <a:rPr lang="en-US" dirty="0" smtClean="0"/>
              <a:t>Officer</a:t>
            </a:r>
            <a:r>
              <a:rPr lang="en-US" dirty="0" smtClean="0"/>
              <a:t>, not more than one level below the </a:t>
            </a:r>
            <a:r>
              <a:rPr lang="en-US" dirty="0" smtClean="0"/>
              <a:t>Directors </a:t>
            </a:r>
            <a:r>
              <a:rPr lang="en-US" dirty="0" smtClean="0"/>
              <a:t>who is in whole-time employment, designated as </a:t>
            </a:r>
            <a:r>
              <a:rPr lang="en-US" dirty="0" smtClean="0"/>
              <a:t>Key Managerial Personnel </a:t>
            </a:r>
            <a:r>
              <a:rPr lang="en-US" dirty="0" smtClean="0"/>
              <a:t>by the board.</a:t>
            </a:r>
          </a:p>
          <a:p>
            <a:pPr algn="just"/>
            <a:r>
              <a:rPr lang="en-US" b="1" dirty="0" smtClean="0"/>
              <a:t>Small Company: </a:t>
            </a:r>
          </a:p>
          <a:p>
            <a:pPr algn="just">
              <a:buNone/>
            </a:pPr>
            <a:r>
              <a:rPr lang="en-US" dirty="0" smtClean="0"/>
              <a:t>   The upper limit of Capital </a:t>
            </a:r>
            <a:r>
              <a:rPr lang="en-US" dirty="0" smtClean="0"/>
              <a:t>extended 10.00 </a:t>
            </a:r>
            <a:r>
              <a:rPr lang="en-US" dirty="0" smtClean="0"/>
              <a:t>Crore Rupees.</a:t>
            </a:r>
          </a:p>
          <a:p>
            <a:pPr algn="just">
              <a:buNone/>
            </a:pPr>
            <a:r>
              <a:rPr lang="en-US" dirty="0" smtClean="0"/>
              <a:t>	The upper limit of turnover extended to </a:t>
            </a:r>
            <a:r>
              <a:rPr lang="en-US" dirty="0" smtClean="0"/>
              <a:t>100.00 Crore Rupees</a:t>
            </a:r>
            <a:r>
              <a:rPr lang="en-US" dirty="0"/>
              <a:t> </a:t>
            </a:r>
            <a:endParaRPr lang="en-US" dirty="0"/>
          </a:p>
          <a:p>
            <a:pPr algn="just">
              <a:buNone/>
            </a:pPr>
            <a:r>
              <a:rPr lang="en-US" dirty="0" smtClean="0"/>
              <a:t>   Turnover as per its </a:t>
            </a:r>
            <a:r>
              <a:rPr lang="en-US" u="sng" dirty="0" smtClean="0"/>
              <a:t>last</a:t>
            </a:r>
            <a:r>
              <a:rPr lang="en-US" dirty="0" smtClean="0"/>
              <a:t> P &amp; L A/c amended to </a:t>
            </a:r>
            <a:r>
              <a:rPr lang="en-US" u="sng" dirty="0" smtClean="0"/>
              <a:t>immediately </a:t>
            </a:r>
            <a:r>
              <a:rPr lang="en-US" u="sng" dirty="0" err="1" smtClean="0"/>
              <a:t>preceeding</a:t>
            </a:r>
            <a:r>
              <a:rPr lang="en-US" u="sng" dirty="0" smtClean="0"/>
              <a:t> </a:t>
            </a:r>
            <a:r>
              <a:rPr lang="en-US" dirty="0" smtClean="0"/>
              <a:t>financial year </a:t>
            </a:r>
            <a:endParaRPr lang="en-US" dirty="0" smtClean="0"/>
          </a:p>
          <a:p>
            <a:pPr algn="just">
              <a:buNone/>
            </a:pPr>
            <a:r>
              <a:rPr lang="en-US" dirty="0" smtClean="0"/>
              <a:t>	</a:t>
            </a:r>
          </a:p>
          <a:p>
            <a:pPr algn="just">
              <a:buNone/>
            </a:pPr>
            <a:endParaRPr lang="en-US" dirty="0" smtClean="0"/>
          </a:p>
          <a:p>
            <a:pPr algn="just">
              <a:buNone/>
            </a:pPr>
            <a:endParaRPr lang="en-US" dirty="0"/>
          </a:p>
        </p:txBody>
      </p:sp>
      <p:sp>
        <p:nvSpPr>
          <p:cNvPr id="2" name="Title 1"/>
          <p:cNvSpPr>
            <a:spLocks noGrp="1"/>
          </p:cNvSpPr>
          <p:nvPr>
            <p:ph type="title"/>
          </p:nvPr>
        </p:nvSpPr>
        <p:spPr/>
        <p:txBody>
          <a:bodyPr/>
          <a:lstStyle/>
          <a:p>
            <a:pPr algn="ctr"/>
            <a:r>
              <a:rPr lang="en-US" dirty="0" smtClean="0"/>
              <a:t>Definitions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b="1" dirty="0" smtClean="0"/>
              <a:t>Subsidiary Company: </a:t>
            </a:r>
          </a:p>
          <a:p>
            <a:pPr algn="just">
              <a:buNone/>
            </a:pPr>
            <a:r>
              <a:rPr lang="en-US" dirty="0" smtClean="0"/>
              <a:t>	In Clause 87 (ii) for the words “total share capital” the words “total voting power” shall be substituted.</a:t>
            </a:r>
          </a:p>
          <a:p>
            <a:pPr algn="just"/>
            <a:r>
              <a:rPr lang="en-US" b="1" dirty="0" smtClean="0"/>
              <a:t>Turnover:</a:t>
            </a:r>
          </a:p>
          <a:p>
            <a:pPr algn="just">
              <a:buNone/>
            </a:pPr>
            <a:r>
              <a:rPr lang="en-US" dirty="0" smtClean="0"/>
              <a:t>	Means the gross </a:t>
            </a:r>
            <a:r>
              <a:rPr lang="en-US" b="1" dirty="0" smtClean="0"/>
              <a:t>amount of revenue recognized in </a:t>
            </a:r>
            <a:r>
              <a:rPr lang="en-US" b="1" dirty="0" smtClean="0"/>
              <a:t>Profit </a:t>
            </a:r>
            <a:r>
              <a:rPr lang="en-US" b="1" dirty="0" smtClean="0"/>
              <a:t>and </a:t>
            </a:r>
            <a:r>
              <a:rPr lang="en-US" b="1" dirty="0" smtClean="0"/>
              <a:t>Loss Account </a:t>
            </a:r>
            <a:r>
              <a:rPr lang="en-US" dirty="0" smtClean="0"/>
              <a:t>from the sale, supply, or distribution of goods or on account of services rendered, or both, by a company during a financial year.</a:t>
            </a:r>
          </a:p>
          <a:p>
            <a:pPr algn="just">
              <a:buNone/>
            </a:pPr>
            <a:endParaRPr lang="en-US" dirty="0" smtClean="0"/>
          </a:p>
        </p:txBody>
      </p:sp>
      <p:sp>
        <p:nvSpPr>
          <p:cNvPr id="2" name="Title 1"/>
          <p:cNvSpPr>
            <a:spLocks noGrp="1"/>
          </p:cNvSpPr>
          <p:nvPr>
            <p:ph type="title"/>
          </p:nvPr>
        </p:nvSpPr>
        <p:spPr/>
        <p:txBody>
          <a:bodyPr/>
          <a:lstStyle/>
          <a:p>
            <a:pPr algn="ctr"/>
            <a:r>
              <a:rPr lang="en-US" dirty="0" smtClean="0"/>
              <a:t>Definitions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smtClean="0"/>
              <a:t>Section 3A (New Section)</a:t>
            </a:r>
          </a:p>
          <a:p>
            <a:pPr>
              <a:buNone/>
            </a:pPr>
            <a:endParaRPr lang="en-US" dirty="0" smtClean="0"/>
          </a:p>
          <a:p>
            <a:pPr algn="just">
              <a:buNone/>
            </a:pPr>
            <a:r>
              <a:rPr lang="en-US" dirty="0" smtClean="0"/>
              <a:t>	If any time the number of members of a company is reduced below the minimum prescribed and the company carries on business for more than six months while the number of members is so reduced, then every person who is a member of the company during that time, shall be severally liable for the payment for the whole debts of the company contracted during that time, and may be severally sued. </a:t>
            </a:r>
            <a:endParaRPr lang="en-US" dirty="0"/>
          </a:p>
        </p:txBody>
      </p:sp>
      <p:sp>
        <p:nvSpPr>
          <p:cNvPr id="2" name="Title 1"/>
          <p:cNvSpPr>
            <a:spLocks noGrp="1"/>
          </p:cNvSpPr>
          <p:nvPr>
            <p:ph type="title"/>
          </p:nvPr>
        </p:nvSpPr>
        <p:spPr/>
        <p:txBody>
          <a:bodyPr>
            <a:normAutofit fontScale="90000"/>
          </a:bodyPr>
          <a:lstStyle/>
          <a:p>
            <a:pPr algn="ctr"/>
            <a:r>
              <a:rPr lang="en-US" dirty="0" smtClean="0"/>
              <a:t>Reduction of members below minimum</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smtClean="0"/>
              <a:t>On application for name the Registrar may reserve the name for a period of </a:t>
            </a:r>
            <a:r>
              <a:rPr lang="en-US" u="sng" dirty="0" smtClean="0"/>
              <a:t>20 days from the date of approval </a:t>
            </a:r>
            <a:r>
              <a:rPr lang="en-US" dirty="0" smtClean="0"/>
              <a:t>or such other period as may be prescribed. </a:t>
            </a:r>
          </a:p>
          <a:p>
            <a:pPr algn="just">
              <a:buNone/>
            </a:pPr>
            <a:endParaRPr lang="en-US" dirty="0" smtClean="0"/>
          </a:p>
          <a:p>
            <a:pPr algn="just"/>
            <a:r>
              <a:rPr lang="en-US" dirty="0" smtClean="0"/>
              <a:t>In case of application for reservation of name for change of its name by an existing company, the </a:t>
            </a:r>
            <a:r>
              <a:rPr lang="en-US" dirty="0" smtClean="0"/>
              <a:t>Registrar </a:t>
            </a:r>
            <a:r>
              <a:rPr lang="en-US" dirty="0" smtClean="0"/>
              <a:t>may reserve the name for a period of </a:t>
            </a:r>
            <a:r>
              <a:rPr lang="en-US" u="sng" dirty="0" smtClean="0"/>
              <a:t>60 days from the date of approval</a:t>
            </a:r>
            <a:r>
              <a:rPr lang="en-US" dirty="0" smtClean="0"/>
              <a:t>. </a:t>
            </a:r>
            <a:endParaRPr lang="en-US" dirty="0"/>
          </a:p>
        </p:txBody>
      </p:sp>
      <p:sp>
        <p:nvSpPr>
          <p:cNvPr id="2" name="Title 1"/>
          <p:cNvSpPr>
            <a:spLocks noGrp="1"/>
          </p:cNvSpPr>
          <p:nvPr>
            <p:ph type="title"/>
          </p:nvPr>
        </p:nvSpPr>
        <p:spPr/>
        <p:txBody>
          <a:bodyPr/>
          <a:lstStyle/>
          <a:p>
            <a:pPr algn="ctr"/>
            <a:r>
              <a:rPr lang="en-US" dirty="0" smtClean="0"/>
              <a:t>Reservation of Name</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dirty="0" smtClean="0"/>
              <a:t> 	Section 7 (1)(C) : INC-9 to be given as a </a:t>
            </a:r>
            <a:r>
              <a:rPr lang="en-US" dirty="0" smtClean="0"/>
              <a:t>Declaration </a:t>
            </a:r>
            <a:r>
              <a:rPr lang="en-US" dirty="0" smtClean="0"/>
              <a:t>rather than an Affidavit. </a:t>
            </a:r>
          </a:p>
          <a:p>
            <a:pPr>
              <a:buNone/>
            </a:pPr>
            <a:endParaRPr lang="en-US" dirty="0" smtClean="0"/>
          </a:p>
          <a:p>
            <a:pPr>
              <a:buNone/>
            </a:pPr>
            <a:endParaRPr lang="en-US" dirty="0"/>
          </a:p>
        </p:txBody>
      </p:sp>
      <p:sp>
        <p:nvSpPr>
          <p:cNvPr id="2" name="Title 1"/>
          <p:cNvSpPr>
            <a:spLocks noGrp="1"/>
          </p:cNvSpPr>
          <p:nvPr>
            <p:ph type="title"/>
          </p:nvPr>
        </p:nvSpPr>
        <p:spPr/>
        <p:txBody>
          <a:bodyPr/>
          <a:lstStyle/>
          <a:p>
            <a:pPr algn="ctr"/>
            <a:r>
              <a:rPr lang="en-US" dirty="0" smtClean="0"/>
              <a:t>Changes to INC-9</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lgn="just"/>
            <a:r>
              <a:rPr lang="en-US" b="1" dirty="0" smtClean="0"/>
              <a:t>Section 12 (1): </a:t>
            </a:r>
            <a:r>
              <a:rPr lang="en-US" dirty="0" smtClean="0"/>
              <a:t>―A company shall, within </a:t>
            </a:r>
            <a:r>
              <a:rPr lang="en-US" dirty="0" smtClean="0"/>
              <a:t>30 </a:t>
            </a:r>
            <a:r>
              <a:rPr lang="en-US" dirty="0" smtClean="0"/>
              <a:t>days of its incorporation and at all times thereafter, have a registered office capable of receiving and acknowledging all communications and notices as may be addressed to it.</a:t>
            </a:r>
          </a:p>
          <a:p>
            <a:pPr algn="just"/>
            <a:r>
              <a:rPr lang="en-US" b="1" dirty="0" smtClean="0"/>
              <a:t>Section 12 (4): </a:t>
            </a:r>
            <a:r>
              <a:rPr lang="en-US" dirty="0" smtClean="0"/>
              <a:t>―Notice of every change of the situation of the registered office, verified in the manner prescribed, after the date of incorporation of the company, shall be given to the Registrar within </a:t>
            </a:r>
            <a:r>
              <a:rPr lang="en-US" dirty="0" smtClean="0"/>
              <a:t>30 </a:t>
            </a:r>
            <a:r>
              <a:rPr lang="en-US" dirty="0" smtClean="0"/>
              <a:t>days of the change, who shall record the same.</a:t>
            </a:r>
            <a:endParaRPr lang="en-US" dirty="0"/>
          </a:p>
        </p:txBody>
      </p:sp>
      <p:sp>
        <p:nvSpPr>
          <p:cNvPr id="2" name="Title 1"/>
          <p:cNvSpPr>
            <a:spLocks noGrp="1"/>
          </p:cNvSpPr>
          <p:nvPr>
            <p:ph type="title"/>
          </p:nvPr>
        </p:nvSpPr>
        <p:spPr/>
        <p:txBody>
          <a:bodyPr/>
          <a:lstStyle/>
          <a:p>
            <a:pPr algn="ctr"/>
            <a:r>
              <a:rPr lang="en-US" dirty="0" smtClean="0"/>
              <a:t>Registered Office</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r>
              <a:rPr lang="en-US" b="1" u="sng" dirty="0" smtClean="0"/>
              <a:t>Section 42 (Yet to be Notified) </a:t>
            </a:r>
          </a:p>
          <a:p>
            <a:pPr>
              <a:buNone/>
            </a:pPr>
            <a:endParaRPr lang="en-US" b="1" dirty="0" smtClean="0"/>
          </a:p>
          <a:p>
            <a:pPr algn="just"/>
            <a:r>
              <a:rPr lang="en-US" dirty="0" smtClean="0"/>
              <a:t>The Private Placement process is simplified by doing away with separate offer letter details to be kept by company and reducing number of filings to </a:t>
            </a:r>
            <a:r>
              <a:rPr lang="en-US" dirty="0" smtClean="0"/>
              <a:t>the Registrar</a:t>
            </a:r>
            <a:r>
              <a:rPr lang="en-US" dirty="0" smtClean="0"/>
              <a:t>.</a:t>
            </a:r>
          </a:p>
          <a:p>
            <a:pPr algn="just"/>
            <a:r>
              <a:rPr lang="en-US" dirty="0" smtClean="0"/>
              <a:t>There is condensed format of private placement offer letter and application form likely to be introduced.</a:t>
            </a:r>
          </a:p>
          <a:p>
            <a:pPr algn="just"/>
            <a:r>
              <a:rPr lang="en-US" dirty="0" smtClean="0"/>
              <a:t>The Companies would be allowed to make offer of multiple security instruments simultaneously.</a:t>
            </a:r>
          </a:p>
          <a:p>
            <a:pPr algn="just"/>
            <a:r>
              <a:rPr lang="en-US" dirty="0" smtClean="0"/>
              <a:t>Restriction on utilization of subscription money before making actual allotment and additionally before filing the allotment return to the </a:t>
            </a:r>
            <a:r>
              <a:rPr lang="en-US" dirty="0" smtClean="0"/>
              <a:t>Registrar</a:t>
            </a:r>
            <a:r>
              <a:rPr lang="en-US" dirty="0" smtClean="0"/>
              <a:t>. Since contract is concluding on allotment and return filing is just a post conclusion compliance, there may be difficulty in compliance. </a:t>
            </a:r>
          </a:p>
          <a:p>
            <a:pPr algn="just"/>
            <a:r>
              <a:rPr lang="en-US" dirty="0" smtClean="0"/>
              <a:t>The penalty provisions for raising of capital has been rationalized by linking it to the amount involved in the issue </a:t>
            </a:r>
            <a:r>
              <a:rPr lang="en-US" dirty="0" smtClean="0"/>
              <a:t>or </a:t>
            </a:r>
            <a:r>
              <a:rPr lang="en-US" dirty="0" err="1" smtClean="0"/>
              <a:t>Rs</a:t>
            </a:r>
            <a:r>
              <a:rPr lang="en-US" dirty="0" smtClean="0"/>
              <a:t>. 2.00 Crores </a:t>
            </a:r>
            <a:r>
              <a:rPr lang="en-US" dirty="0" smtClean="0"/>
              <a:t>whichever is </a:t>
            </a:r>
            <a:r>
              <a:rPr lang="en-US" dirty="0" smtClean="0"/>
              <a:t>lower. </a:t>
            </a:r>
            <a:r>
              <a:rPr lang="en-US" dirty="0" smtClean="0"/>
              <a:t>	</a:t>
            </a:r>
          </a:p>
          <a:p>
            <a:pPr algn="just"/>
            <a:r>
              <a:rPr lang="en-US" dirty="0" smtClean="0"/>
              <a:t>Period for filing return of allotment has been reduced to 15 days.</a:t>
            </a:r>
          </a:p>
          <a:p>
            <a:endParaRPr lang="en-US" dirty="0" smtClean="0"/>
          </a:p>
          <a:p>
            <a:endParaRPr lang="en-US" dirty="0" smtClean="0"/>
          </a:p>
          <a:p>
            <a:pPr>
              <a:buNone/>
            </a:pPr>
            <a:endParaRPr lang="en-US" dirty="0"/>
          </a:p>
        </p:txBody>
      </p:sp>
      <p:sp>
        <p:nvSpPr>
          <p:cNvPr id="2" name="Title 1"/>
          <p:cNvSpPr>
            <a:spLocks noGrp="1"/>
          </p:cNvSpPr>
          <p:nvPr>
            <p:ph type="title"/>
          </p:nvPr>
        </p:nvSpPr>
        <p:spPr/>
        <p:txBody>
          <a:bodyPr/>
          <a:lstStyle/>
          <a:p>
            <a:pPr algn="ctr"/>
            <a:r>
              <a:rPr lang="en-US" dirty="0" smtClean="0"/>
              <a:t>Private Placement</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b="1" dirty="0" smtClean="0"/>
              <a:t>Section 54 (1) (C): </a:t>
            </a:r>
            <a:r>
              <a:rPr lang="en-US" dirty="0" smtClean="0"/>
              <a:t>The following clause is omitted. </a:t>
            </a:r>
          </a:p>
          <a:p>
            <a:pPr algn="just">
              <a:buNone/>
            </a:pPr>
            <a:r>
              <a:rPr lang="en-US" dirty="0" smtClean="0"/>
              <a:t>	54 (1) </a:t>
            </a:r>
            <a:r>
              <a:rPr lang="en-US" dirty="0" smtClean="0"/>
              <a:t>(c): </a:t>
            </a:r>
            <a:r>
              <a:rPr lang="en-US" dirty="0" smtClean="0"/>
              <a:t>Not less than one year has, at the date of such issue, elapsed since the date on which the company had commenced business.</a:t>
            </a:r>
            <a:endParaRPr lang="en-US" dirty="0"/>
          </a:p>
        </p:txBody>
      </p:sp>
      <p:sp>
        <p:nvSpPr>
          <p:cNvPr id="2" name="Title 1"/>
          <p:cNvSpPr>
            <a:spLocks noGrp="1"/>
          </p:cNvSpPr>
          <p:nvPr>
            <p:ph type="title"/>
          </p:nvPr>
        </p:nvSpPr>
        <p:spPr>
          <a:xfrm>
            <a:off x="457200" y="228600"/>
            <a:ext cx="8229600" cy="1143000"/>
          </a:xfrm>
        </p:spPr>
        <p:txBody>
          <a:bodyPr/>
          <a:lstStyle/>
          <a:p>
            <a:pPr algn="ctr"/>
            <a:r>
              <a:rPr lang="en-US" b="1" dirty="0" smtClean="0"/>
              <a:t>Sweat Equity Shares</a:t>
            </a:r>
            <a:endParaRPr lang="en-US"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b="1" dirty="0" smtClean="0"/>
              <a:t>Section 62(2): </a:t>
            </a:r>
            <a:r>
              <a:rPr lang="en-US" dirty="0" smtClean="0"/>
              <a:t>The notice giving the offer shall be dispatched through registered post or speed post or through electronic mode or </a:t>
            </a:r>
            <a:r>
              <a:rPr lang="en-US" b="1" u="sng" dirty="0" smtClean="0"/>
              <a:t>COURIER</a:t>
            </a:r>
            <a:r>
              <a:rPr lang="en-US" dirty="0" smtClean="0"/>
              <a:t> or any other mode having proof of delivery to all existing shareholders at least three days before the opening of the issue. </a:t>
            </a:r>
            <a:endParaRPr lang="en-US" dirty="0"/>
          </a:p>
        </p:txBody>
      </p:sp>
      <p:sp>
        <p:nvSpPr>
          <p:cNvPr id="2" name="Title 1"/>
          <p:cNvSpPr>
            <a:spLocks noGrp="1"/>
          </p:cNvSpPr>
          <p:nvPr>
            <p:ph type="title"/>
          </p:nvPr>
        </p:nvSpPr>
        <p:spPr/>
        <p:txBody>
          <a:bodyPr/>
          <a:lstStyle/>
          <a:p>
            <a:r>
              <a:rPr lang="en-US" dirty="0" smtClean="0"/>
              <a:t>Further Issue of Share Capital</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smtClean="0"/>
              <a:t>Section 76A (a) : The company shall, in addition to the payment of the amount of deposit or part thereof and the interest due, be punishable with fine which shall not be less than </a:t>
            </a:r>
            <a:r>
              <a:rPr lang="en-US" b="1" u="sng" dirty="0" smtClean="0"/>
              <a:t>One Crore Rupees </a:t>
            </a:r>
            <a:r>
              <a:rPr lang="en-US" b="1" u="sng" dirty="0" smtClean="0"/>
              <a:t>or twice the amount of deposit accepted by the company which ever is </a:t>
            </a:r>
            <a:r>
              <a:rPr lang="en-US" b="1" u="sng" dirty="0" smtClean="0"/>
              <a:t>lower</a:t>
            </a:r>
            <a:r>
              <a:rPr lang="en-US" dirty="0" smtClean="0"/>
              <a:t>, </a:t>
            </a:r>
            <a:r>
              <a:rPr lang="en-US" dirty="0" smtClean="0"/>
              <a:t>but which may extend to 10 </a:t>
            </a:r>
            <a:r>
              <a:rPr lang="en-US" dirty="0" smtClean="0"/>
              <a:t>Crore Rupees</a:t>
            </a:r>
            <a:r>
              <a:rPr lang="en-US" dirty="0" smtClean="0"/>
              <a:t>.</a:t>
            </a:r>
            <a:endParaRPr lang="en-US" dirty="0"/>
          </a:p>
        </p:txBody>
      </p:sp>
      <p:sp>
        <p:nvSpPr>
          <p:cNvPr id="2" name="Title 1"/>
          <p:cNvSpPr>
            <a:spLocks noGrp="1"/>
          </p:cNvSpPr>
          <p:nvPr>
            <p:ph type="title"/>
          </p:nvPr>
        </p:nvSpPr>
        <p:spPr/>
        <p:txBody>
          <a:bodyPr>
            <a:normAutofit fontScale="90000"/>
          </a:bodyPr>
          <a:lstStyle/>
          <a:p>
            <a:pPr algn="ctr"/>
            <a:r>
              <a:rPr lang="en-US" dirty="0" smtClean="0"/>
              <a:t>Punishment for Contravention of Section 73 or Section 76</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b="1" dirty="0" smtClean="0"/>
              <a:t>Section 78</a:t>
            </a:r>
            <a:r>
              <a:rPr lang="en-US" dirty="0" smtClean="0"/>
              <a:t>: </a:t>
            </a:r>
            <a:r>
              <a:rPr lang="en-US" dirty="0" smtClean="0"/>
              <a:t> Where </a:t>
            </a:r>
            <a:r>
              <a:rPr lang="en-US" dirty="0" smtClean="0"/>
              <a:t>a company fails to register the charge </a:t>
            </a:r>
            <a:r>
              <a:rPr lang="en-US" b="1" u="sng" dirty="0" smtClean="0"/>
              <a:t>within a period of 30 days referred to in sub-section (1) of </a:t>
            </a:r>
            <a:r>
              <a:rPr lang="en-US" b="1" u="sng" dirty="0" smtClean="0"/>
              <a:t>Section </a:t>
            </a:r>
            <a:r>
              <a:rPr lang="en-US" b="1" u="sng" dirty="0" smtClean="0"/>
              <a:t>77</a:t>
            </a:r>
            <a:r>
              <a:rPr lang="en-US" dirty="0" smtClean="0"/>
              <a:t>, the person in whose </a:t>
            </a:r>
            <a:r>
              <a:rPr lang="en-US" dirty="0" err="1" smtClean="0"/>
              <a:t>favour</a:t>
            </a:r>
            <a:r>
              <a:rPr lang="en-US" dirty="0" smtClean="0"/>
              <a:t> the charge is created may apply to the registrar for registration of charge along with the instrument created for the charge.</a:t>
            </a:r>
            <a:endParaRPr lang="en-US" dirty="0"/>
          </a:p>
        </p:txBody>
      </p:sp>
      <p:sp>
        <p:nvSpPr>
          <p:cNvPr id="2" name="Title 1"/>
          <p:cNvSpPr>
            <a:spLocks noGrp="1"/>
          </p:cNvSpPr>
          <p:nvPr>
            <p:ph type="title"/>
          </p:nvPr>
        </p:nvSpPr>
        <p:spPr/>
        <p:txBody>
          <a:bodyPr>
            <a:normAutofit fontScale="90000"/>
          </a:bodyPr>
          <a:lstStyle/>
          <a:p>
            <a:pPr algn="ctr"/>
            <a:r>
              <a:rPr lang="en-US" dirty="0" smtClean="0"/>
              <a:t>Application for </a:t>
            </a:r>
            <a:r>
              <a:rPr lang="en-US" dirty="0" smtClean="0"/>
              <a:t>Registration </a:t>
            </a:r>
            <a:r>
              <a:rPr lang="en-US" dirty="0" smtClean="0"/>
              <a:t>of </a:t>
            </a:r>
            <a:r>
              <a:rPr lang="en-US" dirty="0" smtClean="0"/>
              <a:t>Charge</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b="1" dirty="0" smtClean="0"/>
              <a:t>Section 82: (Yet to be notified) </a:t>
            </a:r>
          </a:p>
          <a:p>
            <a:pPr>
              <a:buNone/>
            </a:pPr>
            <a:endParaRPr lang="en-US" dirty="0" smtClean="0"/>
          </a:p>
          <a:p>
            <a:pPr>
              <a:buNone/>
            </a:pPr>
            <a:r>
              <a:rPr lang="en-US" dirty="0" smtClean="0"/>
              <a:t>	Following proviso </a:t>
            </a:r>
            <a:r>
              <a:rPr lang="en-US" dirty="0" smtClean="0"/>
              <a:t>has </a:t>
            </a:r>
            <a:r>
              <a:rPr lang="en-US" dirty="0" err="1" smtClean="0"/>
              <a:t>beeen</a:t>
            </a:r>
            <a:r>
              <a:rPr lang="en-US" dirty="0" smtClean="0"/>
              <a:t> </a:t>
            </a:r>
            <a:r>
              <a:rPr lang="en-US" dirty="0" smtClean="0"/>
              <a:t>inserted to the </a:t>
            </a:r>
            <a:r>
              <a:rPr lang="en-US" dirty="0" smtClean="0"/>
              <a:t>Section</a:t>
            </a:r>
            <a:r>
              <a:rPr lang="en-US" dirty="0" smtClean="0"/>
              <a:t>.</a:t>
            </a:r>
          </a:p>
          <a:p>
            <a:pPr algn="just">
              <a:buNone/>
            </a:pPr>
            <a:r>
              <a:rPr lang="en-US" dirty="0" smtClean="0"/>
              <a:t>	“Provided that the </a:t>
            </a:r>
            <a:r>
              <a:rPr lang="en-US" dirty="0" smtClean="0"/>
              <a:t>Registrar </a:t>
            </a:r>
            <a:r>
              <a:rPr lang="en-US" dirty="0" smtClean="0"/>
              <a:t>may, on an application by the company or the charge holder, allow such intimation of payment or </a:t>
            </a:r>
            <a:r>
              <a:rPr lang="en-US" b="1" u="sng" dirty="0" smtClean="0"/>
              <a:t>satisfaction to be made within a period of 300 days</a:t>
            </a:r>
            <a:r>
              <a:rPr lang="en-US" dirty="0" smtClean="0"/>
              <a:t> of such payment or satisfaction on payment  of such additional fees as may be prescribed. “</a:t>
            </a:r>
            <a:endParaRPr lang="en-US" dirty="0"/>
          </a:p>
        </p:txBody>
      </p:sp>
      <p:sp>
        <p:nvSpPr>
          <p:cNvPr id="2" name="Title 1"/>
          <p:cNvSpPr>
            <a:spLocks noGrp="1"/>
          </p:cNvSpPr>
          <p:nvPr>
            <p:ph type="title"/>
          </p:nvPr>
        </p:nvSpPr>
        <p:spPr/>
        <p:txBody>
          <a:bodyPr/>
          <a:lstStyle/>
          <a:p>
            <a:pPr algn="ctr"/>
            <a:r>
              <a:rPr lang="en-US" dirty="0" smtClean="0"/>
              <a:t>Satisfaction of Charge</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47500" lnSpcReduction="20000"/>
          </a:bodyPr>
          <a:lstStyle/>
          <a:p>
            <a:r>
              <a:rPr lang="en-US" sz="3800" dirty="0" smtClean="0"/>
              <a:t>Section 92 (Yet to be Notified)</a:t>
            </a:r>
          </a:p>
          <a:p>
            <a:pPr>
              <a:buNone/>
            </a:pPr>
            <a:r>
              <a:rPr lang="en-US" dirty="0" smtClean="0"/>
              <a:t>      92 1(c) Details of indebtness is omitted.</a:t>
            </a:r>
          </a:p>
          <a:p>
            <a:pPr>
              <a:buNone/>
            </a:pPr>
            <a:r>
              <a:rPr lang="en-US" dirty="0" smtClean="0"/>
              <a:t>      92 1(j) Details of names, address, countries of </a:t>
            </a:r>
            <a:r>
              <a:rPr lang="en-US" dirty="0" smtClean="0"/>
              <a:t>incorporation of FIIs </a:t>
            </a:r>
            <a:r>
              <a:rPr lang="en-US" dirty="0" smtClean="0"/>
              <a:t>is omitted.</a:t>
            </a:r>
          </a:p>
          <a:p>
            <a:pPr>
              <a:buNone/>
            </a:pPr>
            <a:r>
              <a:rPr lang="en-US" dirty="0" smtClean="0"/>
              <a:t>	</a:t>
            </a:r>
          </a:p>
          <a:p>
            <a:pPr>
              <a:buNone/>
            </a:pPr>
            <a:r>
              <a:rPr lang="en-US" dirty="0" smtClean="0"/>
              <a:t>	</a:t>
            </a:r>
            <a:r>
              <a:rPr lang="en-US" b="1" u="sng" dirty="0" smtClean="0"/>
              <a:t>New </a:t>
            </a:r>
            <a:r>
              <a:rPr lang="en-US" b="1" u="sng" dirty="0" err="1" smtClean="0"/>
              <a:t>Provisio</a:t>
            </a:r>
            <a:r>
              <a:rPr lang="en-US" b="1" u="sng" dirty="0" smtClean="0"/>
              <a:t> (Abridged </a:t>
            </a:r>
            <a:r>
              <a:rPr lang="en-US" b="1" u="sng" dirty="0" err="1" smtClean="0"/>
              <a:t>Annula</a:t>
            </a:r>
            <a:r>
              <a:rPr lang="en-US" b="1" u="sng" dirty="0" smtClean="0"/>
              <a:t>  </a:t>
            </a:r>
            <a:r>
              <a:rPr lang="en-US" b="1" u="sng" dirty="0" smtClean="0"/>
              <a:t>Return)</a:t>
            </a:r>
          </a:p>
          <a:p>
            <a:pPr>
              <a:buNone/>
            </a:pPr>
            <a:r>
              <a:rPr lang="en-US" dirty="0" smtClean="0"/>
              <a:t>	</a:t>
            </a:r>
            <a:endParaRPr lang="en-US" dirty="0" smtClean="0"/>
          </a:p>
          <a:p>
            <a:pPr>
              <a:buNone/>
            </a:pPr>
            <a:r>
              <a:rPr lang="en-US" dirty="0"/>
              <a:t> </a:t>
            </a:r>
            <a:r>
              <a:rPr lang="en-US" dirty="0" smtClean="0"/>
              <a:t>    </a:t>
            </a:r>
            <a:r>
              <a:rPr lang="en-US" dirty="0" smtClean="0"/>
              <a:t>Central Government </a:t>
            </a:r>
            <a:r>
              <a:rPr lang="en-US" dirty="0" smtClean="0"/>
              <a:t>may prescribe abridged form of </a:t>
            </a:r>
            <a:r>
              <a:rPr lang="en-US" dirty="0" smtClean="0"/>
              <a:t>Annual Return </a:t>
            </a:r>
            <a:r>
              <a:rPr lang="en-US" dirty="0" smtClean="0"/>
              <a:t>for “One Person Company, Small Company and such other class of companies as may be prescribed.”</a:t>
            </a:r>
          </a:p>
          <a:p>
            <a:pPr>
              <a:buNone/>
            </a:pPr>
            <a:endParaRPr lang="en-US" dirty="0" smtClean="0"/>
          </a:p>
          <a:p>
            <a:pPr>
              <a:buNone/>
            </a:pPr>
            <a:r>
              <a:rPr lang="en-US" dirty="0" smtClean="0"/>
              <a:t>	</a:t>
            </a:r>
            <a:r>
              <a:rPr lang="en-US" b="1" u="sng" dirty="0" smtClean="0"/>
              <a:t>Subsection 3 is substituted as follows (Placing of </a:t>
            </a:r>
            <a:r>
              <a:rPr lang="en-US" b="1" u="sng" dirty="0" smtClean="0"/>
              <a:t>Annual Return </a:t>
            </a:r>
            <a:r>
              <a:rPr lang="en-US" b="1" u="sng" dirty="0" smtClean="0"/>
              <a:t>in </a:t>
            </a:r>
            <a:r>
              <a:rPr lang="en-US" b="1" u="sng" dirty="0" smtClean="0"/>
              <a:t>website. </a:t>
            </a:r>
            <a:r>
              <a:rPr lang="en-US" b="1" u="sng" dirty="0" smtClean="0"/>
              <a:t>if any)</a:t>
            </a:r>
          </a:p>
          <a:p>
            <a:pPr>
              <a:buNone/>
            </a:pPr>
            <a:endParaRPr lang="en-US" b="1" u="sng" dirty="0" smtClean="0"/>
          </a:p>
          <a:p>
            <a:pPr>
              <a:buNone/>
            </a:pPr>
            <a:r>
              <a:rPr lang="en-US" b="1" dirty="0" smtClean="0"/>
              <a:t>	</a:t>
            </a:r>
            <a:r>
              <a:rPr lang="en-US" dirty="0" smtClean="0"/>
              <a:t>Every company shall place a copy of the </a:t>
            </a:r>
            <a:r>
              <a:rPr lang="en-US" dirty="0" smtClean="0"/>
              <a:t>Annual Return </a:t>
            </a:r>
            <a:r>
              <a:rPr lang="en-US" dirty="0" smtClean="0"/>
              <a:t>on the website of the company, if any, and a web-link of such annual </a:t>
            </a:r>
            <a:r>
              <a:rPr lang="en-US" dirty="0" smtClean="0"/>
              <a:t>return </a:t>
            </a:r>
            <a:r>
              <a:rPr lang="en-US" dirty="0" smtClean="0"/>
              <a:t>shall be </a:t>
            </a:r>
            <a:r>
              <a:rPr lang="en-US" dirty="0" smtClean="0"/>
              <a:t>disclosed </a:t>
            </a:r>
            <a:r>
              <a:rPr lang="en-US" dirty="0" smtClean="0"/>
              <a:t>in the </a:t>
            </a:r>
            <a:r>
              <a:rPr lang="en-US" dirty="0" smtClean="0"/>
              <a:t>Boards Report</a:t>
            </a:r>
            <a:r>
              <a:rPr lang="en-US" dirty="0" smtClean="0"/>
              <a:t>. </a:t>
            </a:r>
          </a:p>
          <a:p>
            <a:pPr>
              <a:buNone/>
            </a:pPr>
            <a:endParaRPr lang="en-US" b="1" dirty="0" smtClean="0"/>
          </a:p>
          <a:p>
            <a:pPr>
              <a:buNone/>
            </a:pPr>
            <a:endParaRPr lang="en-US" b="1" dirty="0" smtClean="0"/>
          </a:p>
          <a:p>
            <a:pPr>
              <a:buNone/>
            </a:pPr>
            <a:r>
              <a:rPr lang="en-US" sz="5000" u="sng" dirty="0" smtClean="0"/>
              <a:t>Promoters Stake Change</a:t>
            </a:r>
            <a:endParaRPr lang="en-US" sz="5000" b="1" u="sng" dirty="0" smtClean="0"/>
          </a:p>
          <a:p>
            <a:pPr>
              <a:buNone/>
            </a:pPr>
            <a:endParaRPr lang="en-US" b="1" dirty="0" smtClean="0"/>
          </a:p>
          <a:p>
            <a:pPr>
              <a:buNone/>
            </a:pPr>
            <a:r>
              <a:rPr lang="en-US" sz="4000" dirty="0" smtClean="0"/>
              <a:t>Section 93 is omitted.</a:t>
            </a:r>
          </a:p>
          <a:p>
            <a:pPr>
              <a:buNone/>
            </a:pPr>
            <a:r>
              <a:rPr lang="en-US" dirty="0" smtClean="0"/>
              <a:t>	 </a:t>
            </a:r>
          </a:p>
          <a:p>
            <a:pPr>
              <a:buNone/>
            </a:pPr>
            <a:r>
              <a:rPr lang="en-US" dirty="0" smtClean="0"/>
              <a:t>	</a:t>
            </a:r>
            <a:endParaRPr lang="en-US" dirty="0"/>
          </a:p>
        </p:txBody>
      </p:sp>
      <p:sp>
        <p:nvSpPr>
          <p:cNvPr id="2" name="Title 1"/>
          <p:cNvSpPr>
            <a:spLocks noGrp="1"/>
          </p:cNvSpPr>
          <p:nvPr>
            <p:ph type="title"/>
          </p:nvPr>
        </p:nvSpPr>
        <p:spPr/>
        <p:txBody>
          <a:bodyPr/>
          <a:lstStyle/>
          <a:p>
            <a:pPr algn="ctr"/>
            <a:r>
              <a:rPr lang="en-US" dirty="0" smtClean="0"/>
              <a:t>Annual Return</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b="1" dirty="0" smtClean="0"/>
              <a:t>Section 96: (New Proviso) </a:t>
            </a:r>
            <a:r>
              <a:rPr lang="en-US" dirty="0" smtClean="0"/>
              <a:t>Annual General Meeting of an unlisted company may be held at any place in India if consent is given in writing or by electronic mode is given in advance </a:t>
            </a:r>
            <a:r>
              <a:rPr lang="en-US" b="1" u="sng" dirty="0" smtClean="0"/>
              <a:t>by all the members</a:t>
            </a:r>
            <a:r>
              <a:rPr lang="en-US" dirty="0" smtClean="0"/>
              <a:t>. </a:t>
            </a:r>
          </a:p>
          <a:p>
            <a:endParaRPr lang="en-US" dirty="0"/>
          </a:p>
        </p:txBody>
      </p:sp>
      <p:sp>
        <p:nvSpPr>
          <p:cNvPr id="2" name="Title 1"/>
          <p:cNvSpPr>
            <a:spLocks noGrp="1"/>
          </p:cNvSpPr>
          <p:nvPr>
            <p:ph type="title"/>
          </p:nvPr>
        </p:nvSpPr>
        <p:spPr/>
        <p:txBody>
          <a:bodyPr/>
          <a:lstStyle/>
          <a:p>
            <a:pPr algn="ctr"/>
            <a:r>
              <a:rPr lang="en-US" dirty="0" smtClean="0"/>
              <a:t>Annual General Meeting</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b="1" dirty="0" smtClean="0"/>
              <a:t>Section 100: (New Proviso) </a:t>
            </a:r>
            <a:r>
              <a:rPr lang="en-US" dirty="0" smtClean="0"/>
              <a:t>An </a:t>
            </a:r>
            <a:r>
              <a:rPr lang="en-US" dirty="0" smtClean="0"/>
              <a:t>Extraordinary General Meeting </a:t>
            </a:r>
            <a:r>
              <a:rPr lang="en-US" dirty="0" smtClean="0"/>
              <a:t>of the company, other than of the wholly owned subsidiary of a company incorporated outside </a:t>
            </a:r>
            <a:r>
              <a:rPr lang="en-US" dirty="0" smtClean="0"/>
              <a:t>India</a:t>
            </a:r>
            <a:r>
              <a:rPr lang="en-US" dirty="0" smtClean="0"/>
              <a:t>, </a:t>
            </a:r>
            <a:r>
              <a:rPr lang="en-US" b="1" u="sng" dirty="0" smtClean="0"/>
              <a:t>shall be held at a place within India</a:t>
            </a:r>
            <a:r>
              <a:rPr lang="en-US" b="1" u="sng" dirty="0" smtClean="0"/>
              <a:t>.</a:t>
            </a:r>
          </a:p>
          <a:p>
            <a:pPr algn="just"/>
            <a:endParaRPr lang="en-US" b="1" u="sng" dirty="0" smtClean="0"/>
          </a:p>
          <a:p>
            <a:pPr algn="just"/>
            <a:r>
              <a:rPr lang="en-US" dirty="0" smtClean="0"/>
              <a:t>Means wholly owned subsidiary of a company incorporated outside India may hold its EGM outside India.</a:t>
            </a:r>
            <a:endParaRPr lang="en-US" dirty="0"/>
          </a:p>
        </p:txBody>
      </p:sp>
      <p:sp>
        <p:nvSpPr>
          <p:cNvPr id="2" name="Title 1"/>
          <p:cNvSpPr>
            <a:spLocks noGrp="1"/>
          </p:cNvSpPr>
          <p:nvPr>
            <p:ph type="title"/>
          </p:nvPr>
        </p:nvSpPr>
        <p:spPr/>
        <p:txBody>
          <a:bodyPr>
            <a:normAutofit/>
          </a:bodyPr>
          <a:lstStyle/>
          <a:p>
            <a:r>
              <a:rPr lang="en-US" dirty="0" smtClean="0"/>
              <a:t>Extra ordinary General Meeting</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pPr algn="just"/>
            <a:r>
              <a:rPr lang="en-US" b="1" dirty="0" smtClean="0"/>
              <a:t>Section 101: </a:t>
            </a:r>
            <a:r>
              <a:rPr lang="en-US" dirty="0" smtClean="0"/>
              <a:t>A </a:t>
            </a:r>
            <a:r>
              <a:rPr lang="en-US" dirty="0" smtClean="0"/>
              <a:t>General Meeting </a:t>
            </a:r>
            <a:r>
              <a:rPr lang="en-US" dirty="0" smtClean="0"/>
              <a:t>may be called after giving shorter notice than that specified in this subsection If consent, in writing or by electronic mode, is accorded thereto-</a:t>
            </a:r>
          </a:p>
          <a:p>
            <a:pPr>
              <a:buNone/>
            </a:pPr>
            <a:endParaRPr lang="en-US" dirty="0" smtClean="0"/>
          </a:p>
          <a:p>
            <a:pPr marL="457200" indent="-347663" algn="just">
              <a:buNone/>
            </a:pPr>
            <a:r>
              <a:rPr lang="en-US" dirty="0" smtClean="0"/>
              <a:t>	</a:t>
            </a:r>
            <a:r>
              <a:rPr lang="en-US" dirty="0" err="1" smtClean="0"/>
              <a:t>i</a:t>
            </a:r>
            <a:r>
              <a:rPr lang="en-US" dirty="0" smtClean="0"/>
              <a:t>) In case of an </a:t>
            </a:r>
            <a:r>
              <a:rPr lang="en-US" dirty="0" smtClean="0"/>
              <a:t>Annual General Meeting</a:t>
            </a:r>
            <a:r>
              <a:rPr lang="en-US" dirty="0" smtClean="0"/>
              <a:t>, by not less than </a:t>
            </a:r>
            <a:r>
              <a:rPr lang="en-US" b="1" dirty="0" smtClean="0"/>
              <a:t>95% of  </a:t>
            </a:r>
            <a:r>
              <a:rPr lang="en-US" b="1" dirty="0" smtClean="0"/>
              <a:t>members </a:t>
            </a:r>
            <a:r>
              <a:rPr lang="en-US" dirty="0" smtClean="0"/>
              <a:t>entitled to vote thereat. </a:t>
            </a:r>
          </a:p>
          <a:p>
            <a:pPr algn="just">
              <a:buNone/>
            </a:pPr>
            <a:endParaRPr lang="en-US" dirty="0" smtClean="0"/>
          </a:p>
          <a:p>
            <a:pPr algn="just">
              <a:buNone/>
            </a:pPr>
            <a:r>
              <a:rPr lang="en-US" dirty="0" smtClean="0"/>
              <a:t>     ii) In Case of any other general meeting, by </a:t>
            </a:r>
            <a:r>
              <a:rPr lang="en-US" dirty="0" smtClean="0"/>
              <a:t>members </a:t>
            </a:r>
            <a:r>
              <a:rPr lang="en-US" dirty="0" smtClean="0"/>
              <a:t>of the company-</a:t>
            </a:r>
          </a:p>
          <a:p>
            <a:pPr algn="just">
              <a:buNone/>
            </a:pPr>
            <a:endParaRPr lang="en-US" dirty="0" smtClean="0"/>
          </a:p>
          <a:p>
            <a:pPr marL="236538" indent="-60325" algn="just">
              <a:buNone/>
            </a:pPr>
            <a:r>
              <a:rPr lang="en-US" dirty="0" smtClean="0"/>
              <a:t>       (a) holding, if the company has a share capital, </a:t>
            </a:r>
            <a:r>
              <a:rPr lang="en-US" b="1" u="sng" dirty="0" smtClean="0"/>
              <a:t>majority in number</a:t>
            </a:r>
          </a:p>
          <a:p>
            <a:pPr marL="855663" indent="0" algn="just">
              <a:buNone/>
            </a:pPr>
            <a:r>
              <a:rPr lang="en-US" dirty="0" smtClean="0"/>
              <a:t>of members entitled to vote and who represent </a:t>
            </a:r>
            <a:r>
              <a:rPr lang="en-US" b="1" u="sng" dirty="0" smtClean="0"/>
              <a:t>not less than 95%</a:t>
            </a:r>
          </a:p>
          <a:p>
            <a:pPr marL="855663" indent="0" algn="just">
              <a:buNone/>
            </a:pPr>
            <a:r>
              <a:rPr lang="en-US" dirty="0" smtClean="0"/>
              <a:t>of such part of the paid-up share capital of the company as gives</a:t>
            </a:r>
          </a:p>
          <a:p>
            <a:pPr marL="855663" indent="0" algn="just">
              <a:buNone/>
            </a:pPr>
            <a:r>
              <a:rPr lang="en-US" dirty="0" smtClean="0"/>
              <a:t>a right to vote at the meeting; or</a:t>
            </a:r>
          </a:p>
          <a:p>
            <a:pPr marL="236538" indent="-60325" algn="just">
              <a:buNone/>
            </a:pPr>
            <a:endParaRPr lang="en-US" dirty="0" smtClean="0"/>
          </a:p>
          <a:p>
            <a:pPr marL="236538" indent="-60325" algn="just">
              <a:buNone/>
            </a:pPr>
            <a:r>
              <a:rPr lang="en-US" dirty="0" smtClean="0"/>
              <a:t>      </a:t>
            </a:r>
            <a:r>
              <a:rPr lang="en-US" dirty="0" smtClean="0"/>
              <a:t> (</a:t>
            </a:r>
            <a:r>
              <a:rPr lang="en-US" dirty="0" smtClean="0"/>
              <a:t>b)  having, if the company has no share capital, </a:t>
            </a:r>
            <a:r>
              <a:rPr lang="en-US" b="1" u="sng" dirty="0" smtClean="0"/>
              <a:t>not less than</a:t>
            </a:r>
          </a:p>
          <a:p>
            <a:pPr marL="236538" indent="619125" algn="just">
              <a:buNone/>
            </a:pPr>
            <a:r>
              <a:rPr lang="en-US" b="1" u="sng" dirty="0" smtClean="0"/>
              <a:t> 95%.</a:t>
            </a:r>
            <a:r>
              <a:rPr lang="en-US" dirty="0" smtClean="0"/>
              <a:t> of the total </a:t>
            </a:r>
            <a:r>
              <a:rPr lang="en-US" b="1" u="sng" dirty="0" smtClean="0"/>
              <a:t>voting power </a:t>
            </a:r>
            <a:r>
              <a:rPr lang="en-US" dirty="0" smtClean="0"/>
              <a:t>exercisable at that meeting:</a:t>
            </a:r>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
        <p:nvSpPr>
          <p:cNvPr id="2" name="Title 1"/>
          <p:cNvSpPr>
            <a:spLocks noGrp="1"/>
          </p:cNvSpPr>
          <p:nvPr>
            <p:ph type="title"/>
          </p:nvPr>
        </p:nvSpPr>
        <p:spPr/>
        <p:txBody>
          <a:bodyPr/>
          <a:lstStyle/>
          <a:p>
            <a:pPr algn="ctr"/>
            <a:r>
              <a:rPr lang="en-US" dirty="0" smtClean="0"/>
              <a:t>Notice of Meeting</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smtClean="0"/>
              <a:t>Section 110: (New </a:t>
            </a:r>
            <a:r>
              <a:rPr lang="en-US" b="1" dirty="0" smtClean="0"/>
              <a:t>Proviso</a:t>
            </a:r>
            <a:r>
              <a:rPr lang="en-US" b="1" dirty="0" smtClean="0"/>
              <a:t>) </a:t>
            </a:r>
          </a:p>
          <a:p>
            <a:pPr algn="just">
              <a:buNone/>
            </a:pPr>
            <a:r>
              <a:rPr lang="en-US" dirty="0" smtClean="0"/>
              <a:t>	Item required to be passed mandatorily  by postal ballot may now be transacted at a general meeting, in case the company is mandatorily required to provide the facility of electronic voting. </a:t>
            </a:r>
            <a:endParaRPr lang="en-US" dirty="0"/>
          </a:p>
        </p:txBody>
      </p:sp>
      <p:sp>
        <p:nvSpPr>
          <p:cNvPr id="2" name="Title 1"/>
          <p:cNvSpPr>
            <a:spLocks noGrp="1"/>
          </p:cNvSpPr>
          <p:nvPr>
            <p:ph type="title"/>
          </p:nvPr>
        </p:nvSpPr>
        <p:spPr/>
        <p:txBody>
          <a:bodyPr/>
          <a:lstStyle/>
          <a:p>
            <a:pPr algn="ctr"/>
            <a:r>
              <a:rPr lang="en-US" dirty="0" smtClean="0"/>
              <a:t>Postal Ballot</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algn="just"/>
            <a:r>
              <a:rPr lang="en-US" b="1" dirty="0" smtClean="0"/>
              <a:t>Section 117 (3) e </a:t>
            </a:r>
            <a:r>
              <a:rPr lang="en-US" dirty="0" smtClean="0"/>
              <a:t>Shall be omitted. (Resolutions passed by company according consent to the exercise by its board of directors of any of the powers under clause (a) and clause (c) of subsection (1) of section 180.</a:t>
            </a:r>
          </a:p>
          <a:p>
            <a:pPr algn="just">
              <a:buNone/>
            </a:pPr>
            <a:endParaRPr lang="en-US" dirty="0" smtClean="0"/>
          </a:p>
          <a:p>
            <a:pPr algn="just"/>
            <a:r>
              <a:rPr lang="en-US" b="1" dirty="0" smtClean="0"/>
              <a:t>Section 117 (3</a:t>
            </a:r>
            <a:r>
              <a:rPr lang="en-US" b="1" dirty="0" smtClean="0"/>
              <a:t>) g </a:t>
            </a:r>
            <a:r>
              <a:rPr lang="en-US" dirty="0" smtClean="0"/>
              <a:t>proviso the following shall be inserted </a:t>
            </a:r>
          </a:p>
          <a:p>
            <a:pPr algn="just">
              <a:buNone/>
            </a:pPr>
            <a:endParaRPr lang="en-US" dirty="0" smtClean="0"/>
          </a:p>
          <a:p>
            <a:pPr algn="just">
              <a:buNone/>
            </a:pPr>
            <a:r>
              <a:rPr lang="en-US" dirty="0" smtClean="0"/>
              <a:t>   Provided further that nothing contained in this clause shall apply to a banking company in respect of a resolution passed to grant loans, or give guarantee or provide security in respect of loans under clause (f) of sub-section (3) of section 179 in the ordinary course of its business.”</a:t>
            </a:r>
            <a:endParaRPr lang="en-US" dirty="0"/>
          </a:p>
        </p:txBody>
      </p:sp>
      <p:sp>
        <p:nvSpPr>
          <p:cNvPr id="2" name="Title 1"/>
          <p:cNvSpPr>
            <a:spLocks noGrp="1"/>
          </p:cNvSpPr>
          <p:nvPr>
            <p:ph type="title"/>
          </p:nvPr>
        </p:nvSpPr>
        <p:spPr/>
        <p:txBody>
          <a:bodyPr>
            <a:normAutofit fontScale="90000"/>
          </a:bodyPr>
          <a:lstStyle/>
          <a:p>
            <a:pPr algn="ctr"/>
            <a:r>
              <a:rPr lang="en-US" dirty="0" smtClean="0"/>
              <a:t>Resolutions and Agreements to be filed</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525963"/>
          </a:xfrm>
        </p:spPr>
        <p:txBody>
          <a:bodyPr/>
          <a:lstStyle/>
          <a:p>
            <a:pPr algn="just"/>
            <a:r>
              <a:rPr lang="en-US" b="1" dirty="0" smtClean="0"/>
              <a:t>Section 129(3) </a:t>
            </a:r>
            <a:r>
              <a:rPr lang="en-US" dirty="0" smtClean="0"/>
              <a:t>: Consolidated financial statement is to also </a:t>
            </a:r>
            <a:r>
              <a:rPr lang="en-US" b="1" u="sng" dirty="0" smtClean="0"/>
              <a:t>include statements of Associate Companies</a:t>
            </a:r>
            <a:r>
              <a:rPr lang="en-US" dirty="0" smtClean="0"/>
              <a:t> along with that of subsidiaries. </a:t>
            </a:r>
            <a:endParaRPr lang="en-US" dirty="0"/>
          </a:p>
        </p:txBody>
      </p:sp>
      <p:sp>
        <p:nvSpPr>
          <p:cNvPr id="2" name="Title 1"/>
          <p:cNvSpPr>
            <a:spLocks noGrp="1"/>
          </p:cNvSpPr>
          <p:nvPr>
            <p:ph type="title"/>
          </p:nvPr>
        </p:nvSpPr>
        <p:spPr/>
        <p:txBody>
          <a:bodyPr>
            <a:normAutofit fontScale="90000"/>
          </a:bodyPr>
          <a:lstStyle/>
          <a:p>
            <a:pPr algn="ctr"/>
            <a:r>
              <a:rPr lang="en-US" dirty="0" smtClean="0"/>
              <a:t>Consolidation of Financial Statements of Subsidiaries and Associates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smtClean="0"/>
              <a:t>Section 130(3): Reopening of books of accounts is limited to 8 financial years immediately preceding the current financial year. </a:t>
            </a:r>
          </a:p>
          <a:p>
            <a:pPr algn="just">
              <a:buNone/>
            </a:pPr>
            <a:r>
              <a:rPr lang="en-US" dirty="0" smtClean="0"/>
              <a:t>  The order for reopening of accounts can be made </a:t>
            </a:r>
            <a:r>
              <a:rPr lang="en-US" dirty="0" err="1" smtClean="0"/>
              <a:t>upto</a:t>
            </a:r>
            <a:r>
              <a:rPr lang="en-US" dirty="0" smtClean="0"/>
              <a:t> 8 years unless there is a specific direction under 128 (5) from the </a:t>
            </a:r>
            <a:r>
              <a:rPr lang="en-US" dirty="0" smtClean="0"/>
              <a:t>Central Government </a:t>
            </a:r>
            <a:r>
              <a:rPr lang="en-US" dirty="0" smtClean="0"/>
              <a:t>for longer period.</a:t>
            </a:r>
            <a:endParaRPr lang="en-US" dirty="0"/>
          </a:p>
        </p:txBody>
      </p:sp>
      <p:sp>
        <p:nvSpPr>
          <p:cNvPr id="2" name="Title 1"/>
          <p:cNvSpPr>
            <a:spLocks noGrp="1"/>
          </p:cNvSpPr>
          <p:nvPr>
            <p:ph type="title"/>
          </p:nvPr>
        </p:nvSpPr>
        <p:spPr/>
        <p:txBody>
          <a:bodyPr/>
          <a:lstStyle/>
          <a:p>
            <a:pPr algn="ctr"/>
            <a:r>
              <a:rPr lang="en-US" dirty="0" smtClean="0"/>
              <a:t>Reopening of Accounts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lgn="ctr">
              <a:buNone/>
            </a:pPr>
            <a:r>
              <a:rPr lang="en-US" b="1" dirty="0" smtClean="0"/>
              <a:t>   (Yet to be notified)</a:t>
            </a:r>
          </a:p>
          <a:p>
            <a:pPr algn="just"/>
            <a:r>
              <a:rPr lang="en-US" b="1" dirty="0" smtClean="0"/>
              <a:t>Section 134 (1) </a:t>
            </a:r>
            <a:r>
              <a:rPr lang="en-US" dirty="0" smtClean="0"/>
              <a:t>: CEO whether appointed as </a:t>
            </a:r>
            <a:r>
              <a:rPr lang="en-US" dirty="0" smtClean="0"/>
              <a:t>Director </a:t>
            </a:r>
            <a:r>
              <a:rPr lang="en-US" dirty="0" smtClean="0"/>
              <a:t>or not shall sign the Financial Statement.  </a:t>
            </a:r>
          </a:p>
          <a:p>
            <a:pPr algn="just"/>
            <a:r>
              <a:rPr lang="en-US" b="1" dirty="0" smtClean="0"/>
              <a:t>Section 134 (3) (a) : </a:t>
            </a:r>
            <a:r>
              <a:rPr lang="en-US" dirty="0" smtClean="0"/>
              <a:t>The requirement of having extract of Annual Return in Form MGT-9 has been done away with by placing the copy of </a:t>
            </a:r>
            <a:r>
              <a:rPr lang="en-US" dirty="0" smtClean="0"/>
              <a:t>Annual Return </a:t>
            </a:r>
            <a:r>
              <a:rPr lang="en-US" dirty="0" smtClean="0"/>
              <a:t>on website of the </a:t>
            </a:r>
            <a:r>
              <a:rPr lang="en-US" dirty="0" smtClean="0"/>
              <a:t>company, if any, </a:t>
            </a:r>
            <a:r>
              <a:rPr lang="en-US" dirty="0" smtClean="0"/>
              <a:t>and a web link disclosed in the Boards Report. </a:t>
            </a:r>
          </a:p>
          <a:p>
            <a:pPr algn="just"/>
            <a:r>
              <a:rPr lang="en-US" b="1" dirty="0" smtClean="0"/>
              <a:t>Section 134 (3A) : </a:t>
            </a:r>
            <a:r>
              <a:rPr lang="en-US" dirty="0" smtClean="0"/>
              <a:t>The </a:t>
            </a:r>
            <a:r>
              <a:rPr lang="en-US" dirty="0" smtClean="0"/>
              <a:t>Central Government </a:t>
            </a:r>
            <a:r>
              <a:rPr lang="en-US" dirty="0" smtClean="0"/>
              <a:t>is empowered to prescribe an abridged Boards Report for One person company and small company. </a:t>
            </a:r>
          </a:p>
        </p:txBody>
      </p:sp>
      <p:sp>
        <p:nvSpPr>
          <p:cNvPr id="2" name="Title 1"/>
          <p:cNvSpPr>
            <a:spLocks noGrp="1"/>
          </p:cNvSpPr>
          <p:nvPr>
            <p:ph type="title"/>
          </p:nvPr>
        </p:nvSpPr>
        <p:spPr/>
        <p:txBody>
          <a:bodyPr>
            <a:normAutofit fontScale="90000"/>
          </a:bodyPr>
          <a:lstStyle/>
          <a:p>
            <a:pPr algn="ctr"/>
            <a:r>
              <a:rPr lang="en-US" b="1" dirty="0" smtClean="0"/>
              <a:t>Financial Statement, Board Report etc </a:t>
            </a:r>
            <a:endParaRPr lang="en-US"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525963"/>
          </a:xfrm>
        </p:spPr>
        <p:txBody>
          <a:bodyPr>
            <a:normAutofit fontScale="77500" lnSpcReduction="20000"/>
          </a:bodyPr>
          <a:lstStyle/>
          <a:p>
            <a:pPr algn="ctr">
              <a:buNone/>
            </a:pPr>
            <a:r>
              <a:rPr lang="en-US" dirty="0" smtClean="0"/>
              <a:t>   (Yet to be Notified</a:t>
            </a:r>
            <a:r>
              <a:rPr lang="en-US" dirty="0" smtClean="0"/>
              <a:t>)</a:t>
            </a:r>
          </a:p>
          <a:p>
            <a:pPr algn="ctr">
              <a:buNone/>
            </a:pPr>
            <a:endParaRPr lang="en-US" dirty="0" smtClean="0"/>
          </a:p>
          <a:p>
            <a:pPr algn="just"/>
            <a:r>
              <a:rPr lang="en-US" dirty="0" smtClean="0"/>
              <a:t>Se</a:t>
            </a:r>
            <a:r>
              <a:rPr lang="en-US" b="1" dirty="0" smtClean="0"/>
              <a:t>ction 135 (1) : </a:t>
            </a:r>
            <a:r>
              <a:rPr lang="en-US" dirty="0" smtClean="0"/>
              <a:t>For the words “any financial year”, the words “</a:t>
            </a:r>
            <a:r>
              <a:rPr lang="en-US" b="1" dirty="0" smtClean="0"/>
              <a:t>the immediately preceding financial year</a:t>
            </a:r>
            <a:r>
              <a:rPr lang="en-US" dirty="0" smtClean="0"/>
              <a:t>” shall be substituted</a:t>
            </a:r>
          </a:p>
          <a:p>
            <a:pPr algn="just">
              <a:buNone/>
            </a:pPr>
            <a:endParaRPr lang="en-US" dirty="0" smtClean="0"/>
          </a:p>
          <a:p>
            <a:pPr algn="just"/>
            <a:r>
              <a:rPr lang="en-US" b="1" dirty="0" smtClean="0"/>
              <a:t>Section 135 (Proviso) : </a:t>
            </a:r>
            <a:r>
              <a:rPr lang="en-US" dirty="0" smtClean="0"/>
              <a:t>Provided that where a company is not required to appoint an independent director under sub-section (4) of section 149, it shall have in its </a:t>
            </a:r>
            <a:r>
              <a:rPr lang="en-US" dirty="0" smtClean="0"/>
              <a:t>Corporate Social Responsibility </a:t>
            </a:r>
            <a:r>
              <a:rPr lang="en-US" dirty="0" smtClean="0"/>
              <a:t>committee two or more directors.</a:t>
            </a:r>
          </a:p>
          <a:p>
            <a:pPr algn="just">
              <a:buNone/>
            </a:pPr>
            <a:endParaRPr lang="en-US" dirty="0" smtClean="0"/>
          </a:p>
          <a:p>
            <a:pPr algn="just"/>
            <a:r>
              <a:rPr lang="en-US" b="1" dirty="0" smtClean="0"/>
              <a:t>Revised Explanation to Section 135 (5) : </a:t>
            </a:r>
            <a:r>
              <a:rPr lang="en-US" dirty="0" smtClean="0"/>
              <a:t>For the purpose of this section “Net Profit” </a:t>
            </a:r>
            <a:r>
              <a:rPr lang="en-US" b="1" dirty="0" smtClean="0"/>
              <a:t>shall not include such sums as may be prescribed</a:t>
            </a:r>
            <a:r>
              <a:rPr lang="en-US" dirty="0" smtClean="0"/>
              <a:t>, and shall be calculated in accordance with the provisions of section 198.”</a:t>
            </a:r>
          </a:p>
        </p:txBody>
      </p:sp>
      <p:sp>
        <p:nvSpPr>
          <p:cNvPr id="2" name="Title 1"/>
          <p:cNvSpPr>
            <a:spLocks noGrp="1"/>
          </p:cNvSpPr>
          <p:nvPr>
            <p:ph type="title"/>
          </p:nvPr>
        </p:nvSpPr>
        <p:spPr/>
        <p:txBody>
          <a:bodyPr/>
          <a:lstStyle/>
          <a:p>
            <a:r>
              <a:rPr lang="en-US" dirty="0" smtClean="0"/>
              <a:t>Corporate Social Responsibility</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pPr algn="just"/>
            <a:r>
              <a:rPr lang="en-US" b="1" dirty="0" smtClean="0"/>
              <a:t>Section  139 (1) </a:t>
            </a:r>
            <a:r>
              <a:rPr lang="en-US" dirty="0" smtClean="0"/>
              <a:t>: First Proviso related to ratification of appointment of auditors in every </a:t>
            </a:r>
            <a:r>
              <a:rPr lang="en-US" dirty="0" smtClean="0"/>
              <a:t>General Meeting </a:t>
            </a:r>
            <a:r>
              <a:rPr lang="en-US" dirty="0" smtClean="0"/>
              <a:t>is omitted.</a:t>
            </a:r>
          </a:p>
          <a:p>
            <a:pPr algn="just"/>
            <a:r>
              <a:rPr lang="en-US" b="1" dirty="0" smtClean="0"/>
              <a:t>Section 140 (3) : </a:t>
            </a:r>
            <a:r>
              <a:rPr lang="en-US" dirty="0" smtClean="0"/>
              <a:t>if Auditor has failed to file resignation in from ADT-3, he shall be punishable with fine which shall not be less than </a:t>
            </a:r>
            <a:r>
              <a:rPr lang="en-US" b="1" dirty="0" smtClean="0"/>
              <a:t>50,000 Rupees </a:t>
            </a:r>
            <a:r>
              <a:rPr lang="en-US" dirty="0" smtClean="0"/>
              <a:t>or the remuneration of the auditor, whichever is less but which </a:t>
            </a:r>
            <a:r>
              <a:rPr lang="en-US" b="1" dirty="0" smtClean="0"/>
              <a:t>may extend to 5 lakh rupees</a:t>
            </a:r>
            <a:r>
              <a:rPr lang="en-US" dirty="0" smtClean="0"/>
              <a:t>.</a:t>
            </a:r>
          </a:p>
          <a:p>
            <a:pPr algn="just"/>
            <a:r>
              <a:rPr lang="en-US" b="1" dirty="0" smtClean="0"/>
              <a:t>Section 141 (3) I : </a:t>
            </a:r>
            <a:r>
              <a:rPr lang="en-US" dirty="0" smtClean="0"/>
              <a:t>A Person who directly or indirectly, renders any service referred to in section 144 (certain services not to be rendered by auditor) to the company or its holding company or its subsidiary company shall not be eligible for appointment as an auditor. </a:t>
            </a:r>
          </a:p>
          <a:p>
            <a:pPr algn="just"/>
            <a:r>
              <a:rPr lang="en-US" b="1" dirty="0" smtClean="0"/>
              <a:t>Section 147:  </a:t>
            </a:r>
            <a:r>
              <a:rPr lang="en-US" dirty="0" smtClean="0"/>
              <a:t>The maximum fine which can be imposed on an auditor for contravention of provisions under </a:t>
            </a:r>
            <a:r>
              <a:rPr lang="en-US" dirty="0" smtClean="0"/>
              <a:t>sections 139, </a:t>
            </a:r>
            <a:r>
              <a:rPr lang="en-US" dirty="0" smtClean="0"/>
              <a:t>143, 144 </a:t>
            </a:r>
            <a:r>
              <a:rPr lang="en-US" dirty="0" smtClean="0"/>
              <a:t>or </a:t>
            </a:r>
            <a:r>
              <a:rPr lang="en-US" dirty="0" smtClean="0"/>
              <a:t>145 has been increased to minimum 5 </a:t>
            </a:r>
            <a:r>
              <a:rPr lang="en-US" dirty="0" smtClean="0"/>
              <a:t>Lakh Rupees </a:t>
            </a:r>
            <a:r>
              <a:rPr lang="en-US" dirty="0" smtClean="0"/>
              <a:t>or </a:t>
            </a:r>
            <a:r>
              <a:rPr lang="en-US" dirty="0" smtClean="0"/>
              <a:t>4 </a:t>
            </a:r>
            <a:r>
              <a:rPr lang="en-US" dirty="0" smtClean="0"/>
              <a:t>times the remuneration of auditor whichever is less.</a:t>
            </a:r>
          </a:p>
          <a:p>
            <a:pPr algn="just">
              <a:buNone/>
            </a:pPr>
            <a:r>
              <a:rPr lang="en-US" dirty="0" smtClean="0"/>
              <a:t>	If the auditor contravenes the provisions intentionally, he has to pay fine which shall not be less than </a:t>
            </a:r>
            <a:r>
              <a:rPr lang="en-US" dirty="0" smtClean="0"/>
              <a:t>50,000 Rupees </a:t>
            </a:r>
            <a:r>
              <a:rPr lang="en-US" dirty="0" smtClean="0"/>
              <a:t>and not more than </a:t>
            </a:r>
            <a:r>
              <a:rPr lang="en-US" dirty="0" smtClean="0"/>
              <a:t>25.00 Lakhs </a:t>
            </a:r>
            <a:r>
              <a:rPr lang="en-US" dirty="0" smtClean="0"/>
              <a:t>or </a:t>
            </a:r>
            <a:r>
              <a:rPr lang="en-US" dirty="0" smtClean="0"/>
              <a:t>8 </a:t>
            </a:r>
            <a:r>
              <a:rPr lang="en-US" dirty="0" smtClean="0"/>
              <a:t>times the remuneration of auditors which ever is less. </a:t>
            </a:r>
            <a:endParaRPr lang="en-US" dirty="0"/>
          </a:p>
        </p:txBody>
      </p:sp>
      <p:sp>
        <p:nvSpPr>
          <p:cNvPr id="2" name="Title 1"/>
          <p:cNvSpPr>
            <a:spLocks noGrp="1"/>
          </p:cNvSpPr>
          <p:nvPr>
            <p:ph type="title"/>
          </p:nvPr>
        </p:nvSpPr>
        <p:spPr/>
        <p:txBody>
          <a:bodyPr/>
          <a:lstStyle/>
          <a:p>
            <a:pPr algn="ctr"/>
            <a:r>
              <a:rPr lang="en-US" dirty="0" smtClean="0"/>
              <a:t>Auditors</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pPr algn="just"/>
            <a:r>
              <a:rPr lang="en-US" b="1" dirty="0" smtClean="0"/>
              <a:t>Section 149 (3) : </a:t>
            </a:r>
            <a:r>
              <a:rPr lang="en-US" dirty="0" smtClean="0"/>
              <a:t>(Yet to be notified) Resident director should stay in India for the for 182 days during the </a:t>
            </a:r>
            <a:r>
              <a:rPr lang="en-US" dirty="0"/>
              <a:t>F</a:t>
            </a:r>
            <a:r>
              <a:rPr lang="en-US" dirty="0" smtClean="0"/>
              <a:t>inancial Year </a:t>
            </a:r>
            <a:r>
              <a:rPr lang="en-US" dirty="0" smtClean="0"/>
              <a:t>(Previously it was previous </a:t>
            </a:r>
            <a:r>
              <a:rPr lang="en-US" dirty="0" smtClean="0"/>
              <a:t>Calendar </a:t>
            </a:r>
            <a:r>
              <a:rPr lang="en-US" dirty="0" smtClean="0"/>
              <a:t>year)</a:t>
            </a:r>
          </a:p>
          <a:p>
            <a:pPr algn="just">
              <a:buNone/>
            </a:pPr>
            <a:endParaRPr lang="en-US" dirty="0" smtClean="0"/>
          </a:p>
          <a:p>
            <a:pPr algn="just"/>
            <a:r>
              <a:rPr lang="en-US" b="1" dirty="0" smtClean="0"/>
              <a:t>Section 152 : </a:t>
            </a:r>
            <a:r>
              <a:rPr lang="en-US" dirty="0" smtClean="0"/>
              <a:t>No person shall be appointed as a director of a company unless he has been allotted the DIN number or </a:t>
            </a:r>
            <a:r>
              <a:rPr lang="en-US" b="1" u="sng" dirty="0" smtClean="0"/>
              <a:t>any other number as may be prescribed</a:t>
            </a:r>
            <a:r>
              <a:rPr lang="en-US" dirty="0" smtClean="0"/>
              <a:t> under section 153</a:t>
            </a:r>
          </a:p>
          <a:p>
            <a:pPr algn="just">
              <a:buNone/>
            </a:pPr>
            <a:endParaRPr lang="en-US" dirty="0" smtClean="0"/>
          </a:p>
          <a:p>
            <a:pPr algn="just"/>
            <a:r>
              <a:rPr lang="en-US" b="1" dirty="0" smtClean="0"/>
              <a:t>Section 153: </a:t>
            </a:r>
            <a:r>
              <a:rPr lang="en-US" dirty="0" smtClean="0"/>
              <a:t>The central government may notify any other identification number as director identification number. (Can be PAN, AADHAR or any other identification No. which shall be accepted as DIN)</a:t>
            </a:r>
          </a:p>
          <a:p>
            <a:pPr algn="just">
              <a:buNone/>
            </a:pPr>
            <a:endParaRPr lang="en-US" dirty="0" smtClean="0"/>
          </a:p>
          <a:p>
            <a:pPr algn="just"/>
            <a:r>
              <a:rPr lang="en-US" b="1" dirty="0" smtClean="0"/>
              <a:t>Section 160 (1) : </a:t>
            </a:r>
            <a:r>
              <a:rPr lang="en-US" dirty="0" smtClean="0"/>
              <a:t>( New </a:t>
            </a:r>
            <a:r>
              <a:rPr lang="en-US" dirty="0" smtClean="0"/>
              <a:t>Proviso </a:t>
            </a:r>
            <a:r>
              <a:rPr lang="en-US" dirty="0" smtClean="0"/>
              <a:t>) Requirement of deposit of amount shall not apply in case of </a:t>
            </a:r>
            <a:r>
              <a:rPr lang="en-US" b="1" dirty="0" smtClean="0"/>
              <a:t>appoint of an independent director or a director recommended by the Nomination and Remuneration committee.</a:t>
            </a:r>
          </a:p>
          <a:p>
            <a:pPr algn="just"/>
            <a:endParaRPr lang="en-US" dirty="0" smtClean="0"/>
          </a:p>
          <a:p>
            <a:pPr algn="just"/>
            <a:endParaRPr lang="en-US" dirty="0"/>
          </a:p>
        </p:txBody>
      </p:sp>
      <p:sp>
        <p:nvSpPr>
          <p:cNvPr id="2" name="Title 1"/>
          <p:cNvSpPr>
            <a:spLocks noGrp="1"/>
          </p:cNvSpPr>
          <p:nvPr>
            <p:ph type="title"/>
          </p:nvPr>
        </p:nvSpPr>
        <p:spPr/>
        <p:txBody>
          <a:bodyPr/>
          <a:lstStyle/>
          <a:p>
            <a:pPr algn="ctr"/>
            <a:r>
              <a:rPr lang="en-US" dirty="0" smtClean="0"/>
              <a:t>Directors</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b="1" dirty="0" smtClean="0"/>
              <a:t>Section 161(2): </a:t>
            </a:r>
            <a:r>
              <a:rPr lang="en-US" dirty="0" smtClean="0"/>
              <a:t>A person cant be appointed as an alternate director if he is holding any alternate directorship for any other director in the company or holding directorship in the same company. </a:t>
            </a:r>
          </a:p>
          <a:p>
            <a:pPr algn="just"/>
            <a:r>
              <a:rPr lang="en-US" b="1" dirty="0" smtClean="0"/>
              <a:t>Section 161(4) : </a:t>
            </a:r>
            <a:r>
              <a:rPr lang="en-US" dirty="0" smtClean="0"/>
              <a:t>Any casual vacancy has to be approved in the immediate next </a:t>
            </a:r>
            <a:r>
              <a:rPr lang="en-US" dirty="0" smtClean="0"/>
              <a:t>General Meeting</a:t>
            </a:r>
            <a:r>
              <a:rPr lang="en-US" dirty="0" smtClean="0"/>
              <a:t>. </a:t>
            </a:r>
            <a:r>
              <a:rPr lang="en-US" dirty="0" smtClean="0"/>
              <a:t>The word “in the case of a public company” omitted.</a:t>
            </a:r>
            <a:endParaRPr lang="en-US" dirty="0"/>
          </a:p>
        </p:txBody>
      </p:sp>
      <p:sp>
        <p:nvSpPr>
          <p:cNvPr id="2" name="Title 1"/>
          <p:cNvSpPr>
            <a:spLocks noGrp="1"/>
          </p:cNvSpPr>
          <p:nvPr>
            <p:ph type="title"/>
          </p:nvPr>
        </p:nvSpPr>
        <p:spPr/>
        <p:txBody>
          <a:bodyPr/>
          <a:lstStyle/>
          <a:p>
            <a:pPr algn="ctr"/>
            <a:r>
              <a:rPr lang="en-US" dirty="0" smtClean="0"/>
              <a:t>Directors</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smtClean="0"/>
              <a:t>Section 164 : (New Proviso) </a:t>
            </a:r>
          </a:p>
          <a:p>
            <a:pPr algn="just">
              <a:buNone/>
            </a:pPr>
            <a:r>
              <a:rPr lang="en-US" dirty="0" smtClean="0"/>
              <a:t>   Where a person is appointed as a director of a company which is in default of clause (a) or (b) of section 164 he shall not incur the disqualification for a period of six months from the date of his appointment. </a:t>
            </a:r>
          </a:p>
          <a:p>
            <a:pPr algn="just"/>
            <a:r>
              <a:rPr lang="en-US" b="1" dirty="0" smtClean="0"/>
              <a:t>Section 165 (1): New Explanation II</a:t>
            </a:r>
          </a:p>
          <a:p>
            <a:pPr algn="just">
              <a:buNone/>
            </a:pPr>
            <a:r>
              <a:rPr lang="en-US" dirty="0" smtClean="0"/>
              <a:t>	For Reckoning the limit of directorships of twenty companies, the directorship in a dormant company shall not be included. </a:t>
            </a:r>
          </a:p>
          <a:p>
            <a:pPr algn="just">
              <a:buNone/>
            </a:pPr>
            <a:endParaRPr lang="en-US" dirty="0"/>
          </a:p>
        </p:txBody>
      </p:sp>
      <p:sp>
        <p:nvSpPr>
          <p:cNvPr id="2" name="Title 1"/>
          <p:cNvSpPr>
            <a:spLocks noGrp="1"/>
          </p:cNvSpPr>
          <p:nvPr>
            <p:ph type="title"/>
          </p:nvPr>
        </p:nvSpPr>
        <p:spPr/>
        <p:txBody>
          <a:bodyPr/>
          <a:lstStyle/>
          <a:p>
            <a:pPr algn="ctr"/>
            <a:r>
              <a:rPr lang="en-US" dirty="0" smtClean="0"/>
              <a:t>Director Disqualification</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Section 168 (1) : DIR-11 is made optional or  non-Mandatory.  </a:t>
            </a:r>
          </a:p>
          <a:p>
            <a:endParaRPr lang="en-US" dirty="0" smtClean="0"/>
          </a:p>
          <a:p>
            <a:pPr>
              <a:buNone/>
            </a:pPr>
            <a:endParaRPr lang="en-US" dirty="0"/>
          </a:p>
        </p:txBody>
      </p:sp>
      <p:sp>
        <p:nvSpPr>
          <p:cNvPr id="2" name="Title 1"/>
          <p:cNvSpPr>
            <a:spLocks noGrp="1"/>
          </p:cNvSpPr>
          <p:nvPr>
            <p:ph type="title"/>
          </p:nvPr>
        </p:nvSpPr>
        <p:spPr/>
        <p:txBody>
          <a:bodyPr/>
          <a:lstStyle/>
          <a:p>
            <a:pPr algn="ctr"/>
            <a:r>
              <a:rPr lang="en-US" dirty="0" smtClean="0"/>
              <a:t>Director Resignation</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u="sng" dirty="0" smtClean="0"/>
              <a:t>Section 173 (2) : (New Proviso)</a:t>
            </a:r>
          </a:p>
          <a:p>
            <a:pPr>
              <a:buNone/>
            </a:pPr>
            <a:r>
              <a:rPr lang="en-US" b="1" dirty="0" smtClean="0"/>
              <a:t>	</a:t>
            </a:r>
          </a:p>
          <a:p>
            <a:pPr algn="just">
              <a:buNone/>
            </a:pPr>
            <a:r>
              <a:rPr lang="en-US" b="1" dirty="0" smtClean="0"/>
              <a:t>	</a:t>
            </a:r>
            <a:r>
              <a:rPr lang="en-US" dirty="0" smtClean="0"/>
              <a:t>Where there is quorum in a meeting through physical presence of directors, any other director may participate through video conferencing or other audio visual means in such meeting on any matter specified under the first proviso. </a:t>
            </a:r>
            <a:endParaRPr lang="en-US" b="1" dirty="0" smtClean="0"/>
          </a:p>
        </p:txBody>
      </p:sp>
      <p:sp>
        <p:nvSpPr>
          <p:cNvPr id="2" name="Title 1"/>
          <p:cNvSpPr>
            <a:spLocks noGrp="1"/>
          </p:cNvSpPr>
          <p:nvPr>
            <p:ph type="title"/>
          </p:nvPr>
        </p:nvSpPr>
        <p:spPr/>
        <p:txBody>
          <a:bodyPr/>
          <a:lstStyle/>
          <a:p>
            <a:pPr algn="ctr"/>
            <a:r>
              <a:rPr lang="en-US" dirty="0" smtClean="0"/>
              <a:t>Meeting of Board</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en-US" b="1" dirty="0" smtClean="0"/>
              <a:t>Section 177 (4</a:t>
            </a:r>
            <a:r>
              <a:rPr lang="en-US" b="1" dirty="0" smtClean="0"/>
              <a:t>), (</a:t>
            </a:r>
            <a:r>
              <a:rPr lang="en-US" b="1" dirty="0" smtClean="0"/>
              <a:t>iv): (New Proviso)</a:t>
            </a:r>
          </a:p>
          <a:p>
            <a:pPr>
              <a:buNone/>
            </a:pPr>
            <a:endParaRPr lang="en-US" b="1" dirty="0" smtClean="0"/>
          </a:p>
          <a:p>
            <a:pPr algn="just">
              <a:buNone/>
            </a:pPr>
            <a:r>
              <a:rPr lang="en-US" dirty="0" smtClean="0"/>
              <a:t>	in case of a transaction, other than transactions referred to in </a:t>
            </a:r>
            <a:r>
              <a:rPr lang="en-US" dirty="0" smtClean="0"/>
              <a:t>Section </a:t>
            </a:r>
            <a:r>
              <a:rPr lang="en-US" dirty="0" smtClean="0"/>
              <a:t>188, and where </a:t>
            </a:r>
            <a:r>
              <a:rPr lang="en-US" dirty="0" smtClean="0"/>
              <a:t>Audit Committee </a:t>
            </a:r>
            <a:r>
              <a:rPr lang="en-US" dirty="0" smtClean="0"/>
              <a:t>does not approve the transaction, it shall make its recommendations to the board.</a:t>
            </a:r>
          </a:p>
          <a:p>
            <a:pPr algn="just">
              <a:buNone/>
            </a:pPr>
            <a:endParaRPr lang="en-US" dirty="0" smtClean="0"/>
          </a:p>
          <a:p>
            <a:pPr algn="just">
              <a:buNone/>
            </a:pPr>
            <a:r>
              <a:rPr lang="en-US" dirty="0" smtClean="0"/>
              <a:t>    In case of any transaction involving an amount not exceeding </a:t>
            </a:r>
            <a:r>
              <a:rPr lang="en-US" dirty="0" smtClean="0"/>
              <a:t>One Crore Rupees </a:t>
            </a:r>
            <a:r>
              <a:rPr lang="en-US" dirty="0" smtClean="0"/>
              <a:t>is entered into by a director or officer of the company without obtaining approval of audit committee and it is not ratified by audit committee by three months from the date of transaction, such transaction shall be voidable at the option of audit committee and if the transaction is with the related party to any director or is </a:t>
            </a:r>
            <a:r>
              <a:rPr lang="en-US" dirty="0" err="1" smtClean="0"/>
              <a:t>authorised</a:t>
            </a:r>
            <a:r>
              <a:rPr lang="en-US" dirty="0" smtClean="0"/>
              <a:t> by any other director, the director concerned shall indemnify the company against any loss incurred by it:</a:t>
            </a:r>
          </a:p>
          <a:p>
            <a:pPr algn="just">
              <a:buNone/>
            </a:pPr>
            <a:endParaRPr lang="en-US" dirty="0" smtClean="0"/>
          </a:p>
          <a:p>
            <a:pPr algn="just">
              <a:buNone/>
            </a:pPr>
            <a:r>
              <a:rPr lang="en-US" dirty="0" smtClean="0"/>
              <a:t>	</a:t>
            </a:r>
            <a:endParaRPr lang="en-US" dirty="0"/>
          </a:p>
        </p:txBody>
      </p:sp>
      <p:sp>
        <p:nvSpPr>
          <p:cNvPr id="2" name="Title 1"/>
          <p:cNvSpPr>
            <a:spLocks noGrp="1"/>
          </p:cNvSpPr>
          <p:nvPr>
            <p:ph type="title"/>
          </p:nvPr>
        </p:nvSpPr>
        <p:spPr/>
        <p:txBody>
          <a:bodyPr/>
          <a:lstStyle/>
          <a:p>
            <a:pPr algn="ctr"/>
            <a:r>
              <a:rPr lang="en-US" dirty="0" smtClean="0"/>
              <a:t>Audit </a:t>
            </a:r>
            <a:r>
              <a:rPr lang="en-US" dirty="0" err="1" smtClean="0"/>
              <a:t>Committe</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pPr algn="just"/>
            <a:r>
              <a:rPr lang="en-US" b="1" dirty="0" smtClean="0"/>
              <a:t>Section 185: </a:t>
            </a:r>
            <a:r>
              <a:rPr lang="en-US" dirty="0" smtClean="0"/>
              <a:t>The companies are permitted to give loans to entities in which directors are interested after </a:t>
            </a:r>
            <a:r>
              <a:rPr lang="en-US" b="1" dirty="0" smtClean="0"/>
              <a:t>passing special resolution</a:t>
            </a:r>
            <a:r>
              <a:rPr lang="en-US" dirty="0" smtClean="0"/>
              <a:t> and adhering to disclosure requirements. </a:t>
            </a:r>
          </a:p>
          <a:p>
            <a:pPr algn="just">
              <a:buNone/>
            </a:pPr>
            <a:r>
              <a:rPr lang="en-US" dirty="0" smtClean="0"/>
              <a:t>	</a:t>
            </a:r>
          </a:p>
          <a:p>
            <a:pPr algn="just">
              <a:buNone/>
            </a:pPr>
            <a:r>
              <a:rPr lang="en-US" dirty="0" smtClean="0"/>
              <a:t>    Company has to </a:t>
            </a:r>
            <a:r>
              <a:rPr lang="en-US" b="1" u="sng" dirty="0" smtClean="0"/>
              <a:t>pass a special resolution</a:t>
            </a:r>
            <a:r>
              <a:rPr lang="en-US" dirty="0" smtClean="0"/>
              <a:t> and explanatory statement to the notice  should disclose all the facts and particulars. </a:t>
            </a:r>
          </a:p>
          <a:p>
            <a:pPr algn="just">
              <a:buNone/>
            </a:pPr>
            <a:r>
              <a:rPr lang="en-US" dirty="0" smtClean="0"/>
              <a:t>	</a:t>
            </a:r>
          </a:p>
          <a:p>
            <a:pPr algn="just">
              <a:buNone/>
            </a:pPr>
            <a:r>
              <a:rPr lang="en-US" dirty="0" smtClean="0"/>
              <a:t>	Loan should be used for its principal business activities</a:t>
            </a:r>
          </a:p>
          <a:p>
            <a:pPr algn="just">
              <a:buNone/>
            </a:pPr>
            <a:r>
              <a:rPr lang="en-US" dirty="0" smtClean="0"/>
              <a:t>	</a:t>
            </a:r>
          </a:p>
          <a:p>
            <a:pPr algn="just">
              <a:buNone/>
            </a:pPr>
            <a:r>
              <a:rPr lang="en-US" dirty="0" smtClean="0"/>
              <a:t>	</a:t>
            </a:r>
            <a:r>
              <a:rPr lang="en-US" b="1" u="sng" dirty="0" smtClean="0"/>
              <a:t>Exempted Category</a:t>
            </a:r>
          </a:p>
          <a:p>
            <a:pPr algn="just">
              <a:buNone/>
            </a:pPr>
            <a:r>
              <a:rPr lang="en-US" dirty="0" smtClean="0"/>
              <a:t>	Loan to MD/WTD as a part of service condition  or scheme and loans by companies in their ordinary course of business by charging interest as per tenure and loan, guarantee or security to its WOS and guarantee or security by holding company to its subsidiary  company with the condition to use if for its principal activity.</a:t>
            </a:r>
          </a:p>
          <a:p>
            <a:pPr>
              <a:buNone/>
            </a:pPr>
            <a:endParaRPr lang="en-US" dirty="0" smtClean="0"/>
          </a:p>
          <a:p>
            <a:pPr>
              <a:buNone/>
            </a:pPr>
            <a:endParaRPr lang="en-US" dirty="0"/>
          </a:p>
        </p:txBody>
      </p:sp>
      <p:sp>
        <p:nvSpPr>
          <p:cNvPr id="2" name="Title 1"/>
          <p:cNvSpPr>
            <a:spLocks noGrp="1"/>
          </p:cNvSpPr>
          <p:nvPr>
            <p:ph type="title"/>
          </p:nvPr>
        </p:nvSpPr>
        <p:spPr/>
        <p:txBody>
          <a:bodyPr/>
          <a:lstStyle/>
          <a:p>
            <a:pPr algn="ctr"/>
            <a:r>
              <a:rPr lang="en-US" dirty="0" smtClean="0"/>
              <a:t>Loan to Directors</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b="1" dirty="0" smtClean="0"/>
              <a:t>Section 196 (3)(a) : (New Proviso)</a:t>
            </a:r>
          </a:p>
          <a:p>
            <a:pPr algn="just">
              <a:buNone/>
            </a:pPr>
            <a:r>
              <a:rPr lang="en-US" dirty="0" smtClean="0"/>
              <a:t>	Where no special resolution is passed but votes cast in </a:t>
            </a:r>
            <a:r>
              <a:rPr lang="en-US" dirty="0" err="1" smtClean="0"/>
              <a:t>favour</a:t>
            </a:r>
            <a:r>
              <a:rPr lang="en-US" dirty="0" smtClean="0"/>
              <a:t> of the motion exceed the votes, if any, cast against the motion and the </a:t>
            </a:r>
            <a:r>
              <a:rPr lang="en-US" b="1" u="sng" dirty="0" smtClean="0"/>
              <a:t>central government is satisfied, on an application made by the board, that such appointment is most beneficial to the company</a:t>
            </a:r>
            <a:r>
              <a:rPr lang="en-US" dirty="0" smtClean="0"/>
              <a:t>, the appointment of the person who has attained the age of 70 years may be made.</a:t>
            </a:r>
            <a:endParaRPr lang="en-US" dirty="0"/>
          </a:p>
        </p:txBody>
      </p:sp>
      <p:sp>
        <p:nvSpPr>
          <p:cNvPr id="2" name="Title 1"/>
          <p:cNvSpPr>
            <a:spLocks noGrp="1"/>
          </p:cNvSpPr>
          <p:nvPr>
            <p:ph type="title"/>
          </p:nvPr>
        </p:nvSpPr>
        <p:spPr/>
        <p:txBody>
          <a:bodyPr>
            <a:normAutofit fontScale="90000"/>
          </a:bodyPr>
          <a:lstStyle/>
          <a:p>
            <a:r>
              <a:rPr lang="en-US" dirty="0" smtClean="0"/>
              <a:t>Appointment of MD/WTD/Manager</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55000" lnSpcReduction="20000"/>
          </a:bodyPr>
          <a:lstStyle/>
          <a:p>
            <a:r>
              <a:rPr lang="en-US" b="1" dirty="0" smtClean="0"/>
              <a:t>Section 197 (1) Revised first Proviso</a:t>
            </a:r>
          </a:p>
          <a:p>
            <a:pPr algn="just">
              <a:buNone/>
            </a:pPr>
            <a:r>
              <a:rPr lang="en-US" b="1" dirty="0" smtClean="0"/>
              <a:t>	</a:t>
            </a:r>
            <a:r>
              <a:rPr lang="en-US" dirty="0" smtClean="0"/>
              <a:t>No Central Government approval will be required for public companies for payment of remuneration to directors including </a:t>
            </a:r>
            <a:r>
              <a:rPr lang="en-US" dirty="0" smtClean="0"/>
              <a:t>MD, </a:t>
            </a:r>
            <a:r>
              <a:rPr lang="en-US" dirty="0" smtClean="0"/>
              <a:t>WTD and Manager even exceeding 11% of net profits. 	</a:t>
            </a:r>
            <a:r>
              <a:rPr lang="en-US" dirty="0" smtClean="0"/>
              <a:t>Only members approval is required for payment exceeding 11%, subject to compliance of Schedule V</a:t>
            </a:r>
            <a:endParaRPr lang="en-US" dirty="0" smtClean="0"/>
          </a:p>
          <a:p>
            <a:pPr algn="just">
              <a:buNone/>
            </a:pPr>
            <a:r>
              <a:rPr lang="en-US" dirty="0" smtClean="0"/>
              <a:t>	Approval of the central government would be needed only for variance to the conditions specified in part I of Schedule V for the appointment of abovementioned managerial persons. 	</a:t>
            </a:r>
          </a:p>
          <a:p>
            <a:pPr algn="just">
              <a:buNone/>
            </a:pPr>
            <a:endParaRPr lang="en-US" dirty="0" smtClean="0"/>
          </a:p>
          <a:p>
            <a:pPr algn="just"/>
            <a:r>
              <a:rPr lang="en-US" b="1" dirty="0" smtClean="0"/>
              <a:t>Section 197 (1) Revised Second </a:t>
            </a:r>
            <a:r>
              <a:rPr lang="en-US" b="1" dirty="0" smtClean="0"/>
              <a:t>Proviso: </a:t>
            </a:r>
            <a:r>
              <a:rPr lang="en-US" dirty="0" smtClean="0"/>
              <a:t>Members approval by Special Resolution for payment in excess of 5% / 10% / 1% / 3% as the case may be</a:t>
            </a:r>
            <a:endParaRPr lang="en-US" dirty="0" smtClean="0"/>
          </a:p>
          <a:p>
            <a:pPr algn="just"/>
            <a:endParaRPr lang="en-US" b="1" dirty="0" smtClean="0"/>
          </a:p>
          <a:p>
            <a:pPr algn="just"/>
            <a:r>
              <a:rPr lang="en-US" b="1" dirty="0" smtClean="0"/>
              <a:t>Section 197 (1) </a:t>
            </a:r>
            <a:r>
              <a:rPr lang="en-US" b="1" dirty="0" smtClean="0"/>
              <a:t> </a:t>
            </a:r>
            <a:r>
              <a:rPr lang="en-US" b="1" dirty="0" smtClean="0"/>
              <a:t>Third </a:t>
            </a:r>
            <a:r>
              <a:rPr lang="en-US" b="1" dirty="0" smtClean="0"/>
              <a:t>Proviso inserted: </a:t>
            </a:r>
            <a:r>
              <a:rPr lang="en-US" dirty="0" smtClean="0"/>
              <a:t>If default in payment  to Bank or financial institution etc.  prior approval  to be obtained from them before obtaining the approval in the General Meeting.</a:t>
            </a:r>
            <a:endParaRPr lang="en-US" dirty="0" smtClean="0"/>
          </a:p>
          <a:p>
            <a:pPr algn="just"/>
            <a:endParaRPr lang="en-US" b="1" dirty="0" smtClean="0"/>
          </a:p>
          <a:p>
            <a:pPr algn="just">
              <a:buNone/>
            </a:pPr>
            <a:r>
              <a:rPr lang="en-US" b="1" dirty="0" smtClean="0"/>
              <a:t>	</a:t>
            </a:r>
          </a:p>
          <a:p>
            <a:pPr algn="just">
              <a:buNone/>
            </a:pPr>
            <a:r>
              <a:rPr lang="en-US" b="1" dirty="0" smtClean="0"/>
              <a:t>	</a:t>
            </a:r>
          </a:p>
          <a:p>
            <a:pPr algn="just">
              <a:buNone/>
            </a:pPr>
            <a:endParaRPr lang="en-US" b="1" dirty="0" smtClean="0"/>
          </a:p>
          <a:p>
            <a:pPr algn="just">
              <a:buNone/>
            </a:pPr>
            <a:r>
              <a:rPr lang="en-US" b="1" dirty="0" smtClean="0"/>
              <a:t>	</a:t>
            </a:r>
          </a:p>
          <a:p>
            <a:pPr algn="just">
              <a:buNone/>
            </a:pPr>
            <a:endParaRPr lang="en-US" dirty="0" smtClean="0"/>
          </a:p>
          <a:p>
            <a:pPr algn="just">
              <a:buNone/>
            </a:pPr>
            <a:endParaRPr lang="en-US" b="1" dirty="0"/>
          </a:p>
        </p:txBody>
      </p:sp>
      <p:sp>
        <p:nvSpPr>
          <p:cNvPr id="2" name="Title 1"/>
          <p:cNvSpPr>
            <a:spLocks noGrp="1"/>
          </p:cNvSpPr>
          <p:nvPr>
            <p:ph type="title"/>
          </p:nvPr>
        </p:nvSpPr>
        <p:spPr/>
        <p:txBody>
          <a:bodyPr/>
          <a:lstStyle/>
          <a:p>
            <a:pPr algn="ctr"/>
            <a:r>
              <a:rPr lang="en-US" dirty="0" smtClean="0"/>
              <a:t>Managerial Remuneration</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Section 366 (2) (Yet to be notified)</a:t>
            </a:r>
          </a:p>
          <a:p>
            <a:pPr algn="just">
              <a:buNone/>
            </a:pPr>
            <a:r>
              <a:rPr lang="en-US" dirty="0" smtClean="0"/>
              <a:t>	Any company formed whether before or after the commencement of this </a:t>
            </a:r>
            <a:r>
              <a:rPr lang="en-US" dirty="0" smtClean="0"/>
              <a:t>Act </a:t>
            </a:r>
            <a:r>
              <a:rPr lang="en-US" dirty="0" smtClean="0"/>
              <a:t>or any other </a:t>
            </a:r>
            <a:r>
              <a:rPr lang="en-US" dirty="0" smtClean="0"/>
              <a:t>Act </a:t>
            </a:r>
            <a:r>
              <a:rPr lang="en-US" dirty="0" smtClean="0"/>
              <a:t>and consisting of </a:t>
            </a:r>
            <a:r>
              <a:rPr lang="en-US" b="1" u="sng" dirty="0" smtClean="0"/>
              <a:t>2 or more members</a:t>
            </a:r>
            <a:r>
              <a:rPr lang="en-US" dirty="0" smtClean="0"/>
              <a:t> my register under this </a:t>
            </a:r>
            <a:r>
              <a:rPr lang="en-US" dirty="0" smtClean="0"/>
              <a:t>Act </a:t>
            </a:r>
            <a:r>
              <a:rPr lang="en-US" dirty="0" smtClean="0"/>
              <a:t>as an unlimited company, company limited by shares or as a company limited by guarantee.</a:t>
            </a:r>
          </a:p>
          <a:p>
            <a:pPr algn="just">
              <a:buNone/>
            </a:pPr>
            <a:endParaRPr lang="en-US" dirty="0" smtClean="0"/>
          </a:p>
          <a:p>
            <a:pPr algn="just">
              <a:buNone/>
            </a:pPr>
            <a:r>
              <a:rPr lang="en-US" dirty="0" smtClean="0"/>
              <a:t>	Company with less than seven members shall register as a private company. </a:t>
            </a:r>
            <a:endParaRPr lang="en-US" dirty="0"/>
          </a:p>
        </p:txBody>
      </p:sp>
      <p:sp>
        <p:nvSpPr>
          <p:cNvPr id="3" name="Title 2"/>
          <p:cNvSpPr>
            <a:spLocks noGrp="1"/>
          </p:cNvSpPr>
          <p:nvPr>
            <p:ph type="title"/>
          </p:nvPr>
        </p:nvSpPr>
        <p:spPr/>
        <p:txBody>
          <a:bodyPr>
            <a:normAutofit fontScale="90000"/>
          </a:bodyPr>
          <a:lstStyle/>
          <a:p>
            <a:pPr algn="ctr"/>
            <a:r>
              <a:rPr lang="en-US" dirty="0" smtClean="0"/>
              <a:t>Companies Capable of being Registered</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smtClean="0"/>
              <a:t>Section 374 (New Proviso)</a:t>
            </a:r>
          </a:p>
          <a:p>
            <a:pPr algn="just">
              <a:buNone/>
            </a:pPr>
            <a:r>
              <a:rPr lang="en-US" dirty="0" smtClean="0"/>
              <a:t>	Upon registration as a company under this part a </a:t>
            </a:r>
            <a:r>
              <a:rPr lang="en-US" dirty="0" smtClean="0"/>
              <a:t>Limited Liability Partnership </a:t>
            </a:r>
            <a:r>
              <a:rPr lang="en-US" dirty="0" smtClean="0"/>
              <a:t>incorporated under the LLP Act 2008 shall be deemed to have been dissolved under that Act without any further act or deed.</a:t>
            </a:r>
          </a:p>
          <a:p>
            <a:pPr>
              <a:buNone/>
            </a:pPr>
            <a:r>
              <a:rPr lang="en-US" dirty="0" smtClean="0"/>
              <a:t>	</a:t>
            </a:r>
            <a:endParaRPr lang="en-US" dirty="0"/>
          </a:p>
        </p:txBody>
      </p:sp>
      <p:sp>
        <p:nvSpPr>
          <p:cNvPr id="2" name="Title 1"/>
          <p:cNvSpPr>
            <a:spLocks noGrp="1"/>
          </p:cNvSpPr>
          <p:nvPr>
            <p:ph type="title"/>
          </p:nvPr>
        </p:nvSpPr>
        <p:spPr/>
        <p:txBody>
          <a:bodyPr/>
          <a:lstStyle/>
          <a:p>
            <a:pPr algn="ctr"/>
            <a:r>
              <a:rPr lang="en-US" dirty="0" smtClean="0"/>
              <a:t>Conversion to Company</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r>
              <a:rPr lang="en-US" b="1" dirty="0" smtClean="0"/>
              <a:t>Section 403 (Revised First and Second Proviso)</a:t>
            </a:r>
          </a:p>
          <a:p>
            <a:pPr>
              <a:buNone/>
            </a:pPr>
            <a:r>
              <a:rPr lang="en-US" dirty="0" smtClean="0"/>
              <a:t>	</a:t>
            </a:r>
          </a:p>
          <a:p>
            <a:pPr algn="just">
              <a:buNone/>
            </a:pPr>
            <a:r>
              <a:rPr lang="en-US" dirty="0" smtClean="0"/>
              <a:t>	Financial Statement (Section 137)  &amp; Annual Return (Section 92)can be filed with delayed filing fees of </a:t>
            </a:r>
            <a:r>
              <a:rPr lang="en-US" dirty="0" smtClean="0"/>
              <a:t>not less than Rs.100</a:t>
            </a:r>
            <a:r>
              <a:rPr lang="en-US" dirty="0" smtClean="0"/>
              <a:t>/- per day.</a:t>
            </a:r>
          </a:p>
          <a:p>
            <a:pPr indent="-3175" algn="just">
              <a:buNone/>
            </a:pPr>
            <a:endParaRPr lang="en-US" dirty="0" smtClean="0"/>
          </a:p>
          <a:p>
            <a:pPr indent="-3175" algn="just">
              <a:buNone/>
            </a:pPr>
            <a:r>
              <a:rPr lang="en-US" dirty="0" smtClean="0"/>
              <a:t>Different amount may be specified for different classes of companies.</a:t>
            </a:r>
          </a:p>
          <a:p>
            <a:pPr algn="just">
              <a:buNone/>
            </a:pPr>
            <a:endParaRPr lang="en-US" dirty="0" smtClean="0"/>
          </a:p>
          <a:p>
            <a:pPr algn="just">
              <a:buNone/>
            </a:pPr>
            <a:r>
              <a:rPr lang="en-US" dirty="0" smtClean="0"/>
              <a:t>	</a:t>
            </a:r>
            <a:r>
              <a:rPr lang="en-US" dirty="0" smtClean="0"/>
              <a:t>For </a:t>
            </a:r>
            <a:r>
              <a:rPr lang="en-US" dirty="0" smtClean="0"/>
              <a:t>other forms- Additional fees will be prescribed; </a:t>
            </a:r>
          </a:p>
          <a:p>
            <a:pPr algn="just">
              <a:buNone/>
            </a:pPr>
            <a:endParaRPr lang="en-US" dirty="0" smtClean="0"/>
          </a:p>
          <a:p>
            <a:pPr algn="just">
              <a:buNone/>
            </a:pPr>
            <a:r>
              <a:rPr lang="en-US" dirty="0" smtClean="0"/>
              <a:t>	Delayed filing fees will vary depending on number of defaults and nature of form to be filed.</a:t>
            </a:r>
          </a:p>
          <a:p>
            <a:pPr algn="just">
              <a:buNone/>
            </a:pPr>
            <a:endParaRPr lang="en-US" dirty="0" smtClean="0"/>
          </a:p>
          <a:p>
            <a:pPr algn="just">
              <a:buNone/>
            </a:pPr>
            <a:r>
              <a:rPr lang="en-US" dirty="0" smtClean="0"/>
              <a:t>	Incase of subsequent 2 or more defaults in submission of forms, higher fees my be </a:t>
            </a:r>
            <a:r>
              <a:rPr lang="en-US" dirty="0" smtClean="0"/>
              <a:t>prescribed</a:t>
            </a:r>
            <a:r>
              <a:rPr lang="en-US" dirty="0" smtClean="0"/>
              <a:t>, which shall not be less than twice the additional fee provided above.</a:t>
            </a:r>
            <a:endParaRPr lang="en-US" dirty="0" smtClean="0"/>
          </a:p>
        </p:txBody>
      </p:sp>
      <p:sp>
        <p:nvSpPr>
          <p:cNvPr id="2" name="Title 1"/>
          <p:cNvSpPr>
            <a:spLocks noGrp="1"/>
          </p:cNvSpPr>
          <p:nvPr>
            <p:ph type="title"/>
          </p:nvPr>
        </p:nvSpPr>
        <p:spPr/>
        <p:txBody>
          <a:bodyPr/>
          <a:lstStyle/>
          <a:p>
            <a:pPr algn="ctr"/>
            <a:r>
              <a:rPr lang="en-US" dirty="0" smtClean="0"/>
              <a:t>Fee for filing</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Section 406 (1)  (Yet to be Notified)</a:t>
            </a:r>
          </a:p>
          <a:p>
            <a:pPr>
              <a:buNone/>
            </a:pPr>
            <a:endParaRPr lang="en-US" dirty="0" smtClean="0"/>
          </a:p>
          <a:p>
            <a:pPr algn="just">
              <a:buNone/>
            </a:pPr>
            <a:r>
              <a:rPr lang="en-US" dirty="0" smtClean="0"/>
              <a:t>	</a:t>
            </a:r>
            <a:r>
              <a:rPr lang="en-US" dirty="0" err="1" smtClean="0"/>
              <a:t>Nidhi</a:t>
            </a:r>
            <a:r>
              <a:rPr lang="en-US" dirty="0" smtClean="0"/>
              <a:t> or Mutual Benefit society means a company which the </a:t>
            </a:r>
            <a:r>
              <a:rPr lang="en-US" b="1" u="sng" dirty="0" smtClean="0"/>
              <a:t>central government may, by notification in the official Gazette, declare to be a </a:t>
            </a:r>
            <a:r>
              <a:rPr lang="en-US" b="1" u="sng" dirty="0" err="1" smtClean="0"/>
              <a:t>Nidhi</a:t>
            </a:r>
            <a:r>
              <a:rPr lang="en-US" b="1" u="sng" dirty="0" smtClean="0"/>
              <a:t> or Mutual Benefit Society</a:t>
            </a:r>
            <a:r>
              <a:rPr lang="en-US" dirty="0" smtClean="0"/>
              <a:t>, as the case may be.</a:t>
            </a:r>
            <a:endParaRPr lang="en-US" dirty="0"/>
          </a:p>
        </p:txBody>
      </p:sp>
      <p:sp>
        <p:nvSpPr>
          <p:cNvPr id="2" name="Title 1"/>
          <p:cNvSpPr>
            <a:spLocks noGrp="1"/>
          </p:cNvSpPr>
          <p:nvPr>
            <p:ph type="title"/>
          </p:nvPr>
        </p:nvSpPr>
        <p:spPr/>
        <p:txBody>
          <a:bodyPr/>
          <a:lstStyle/>
          <a:p>
            <a:r>
              <a:rPr lang="en-US" dirty="0" err="1" smtClean="0"/>
              <a:t>Nidhi</a:t>
            </a:r>
            <a:r>
              <a:rPr lang="en-US" dirty="0" smtClean="0"/>
              <a:t> Company</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lgn="ctr">
              <a:buNone/>
            </a:pPr>
            <a:endParaRPr lang="en-IN" dirty="0" smtClean="0"/>
          </a:p>
          <a:p>
            <a:pPr marL="109728" indent="0" algn="ctr">
              <a:buNone/>
            </a:pPr>
            <a:r>
              <a:rPr lang="en-IN" sz="5400" dirty="0" smtClean="0"/>
              <a:t>Thank you</a:t>
            </a:r>
          </a:p>
          <a:p>
            <a:pPr algn="ctr"/>
            <a:endParaRPr lang="en-IN" dirty="0"/>
          </a:p>
          <a:p>
            <a:pPr marL="109728" indent="0" algn="ctr">
              <a:buNone/>
            </a:pPr>
            <a:r>
              <a:rPr lang="en-IN" dirty="0" smtClean="0"/>
              <a:t>M KRISHNA KUMAR</a:t>
            </a:r>
          </a:p>
          <a:p>
            <a:pPr marL="109728" indent="0" algn="ctr">
              <a:buNone/>
            </a:pPr>
            <a:r>
              <a:rPr lang="en-IN" sz="2000" dirty="0" smtClean="0"/>
              <a:t>Practising Company Secretary</a:t>
            </a:r>
          </a:p>
          <a:p>
            <a:pPr marL="109728" indent="0" algn="ctr">
              <a:buNone/>
            </a:pPr>
            <a:r>
              <a:rPr lang="en-IN" sz="2000" dirty="0" smtClean="0"/>
              <a:t>e-mail: mail@krishnakumar.org</a:t>
            </a:r>
          </a:p>
          <a:p>
            <a:pPr marL="109728" indent="0" algn="ctr">
              <a:buNone/>
            </a:pPr>
            <a:r>
              <a:rPr lang="en-IN" sz="2000" dirty="0" smtClean="0"/>
              <a:t>Web: www.krishnakumar.org</a:t>
            </a:r>
          </a:p>
          <a:p>
            <a:pPr marL="109728" indent="0" algn="ctr">
              <a:buNone/>
            </a:pPr>
            <a:r>
              <a:rPr lang="en-IN" sz="2000" dirty="0" smtClean="0"/>
              <a:t>Mobile: 9387100233</a:t>
            </a:r>
          </a:p>
          <a:p>
            <a:pPr marL="109728" indent="0" algn="ctr">
              <a:buNone/>
            </a:pPr>
            <a:r>
              <a:rPr lang="en-IN" sz="2000" dirty="0" smtClean="0"/>
              <a:t>Office: 0487 - 2322055</a:t>
            </a:r>
          </a:p>
          <a:p>
            <a:pPr marL="109728" indent="0" algn="ctr">
              <a:buNone/>
            </a:pPr>
            <a:endParaRPr lang="en-IN" dirty="0"/>
          </a:p>
        </p:txBody>
      </p:sp>
      <p:sp>
        <p:nvSpPr>
          <p:cNvPr id="3" name="Title 2"/>
          <p:cNvSpPr>
            <a:spLocks noGrp="1"/>
          </p:cNvSpPr>
          <p:nvPr>
            <p:ph type="title"/>
          </p:nvPr>
        </p:nvSpPr>
        <p:spPr/>
        <p:txBody>
          <a:bodyPr/>
          <a:lstStyle/>
          <a:p>
            <a:endParaRPr lang="en-IN"/>
          </a:p>
        </p:txBody>
      </p:sp>
    </p:spTree>
    <p:extLst>
      <p:ext uri="{BB962C8B-B14F-4D97-AF65-F5344CB8AC3E}">
        <p14:creationId xmlns:p14="http://schemas.microsoft.com/office/powerpoint/2010/main" val="37968885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1863</TotalTime>
  <Words>1941</Words>
  <Application>Microsoft Office PowerPoint</Application>
  <PresentationFormat>On-screen Show (4:3)</PresentationFormat>
  <Paragraphs>243</Paragraphs>
  <Slides>41</Slides>
  <Notes>1</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Concourse</vt:lpstr>
      <vt:lpstr>Companies (Amendment) Act, 2017</vt:lpstr>
      <vt:lpstr>Companies (Amendment) Act, 2017 Important Dates</vt:lpstr>
      <vt:lpstr>Definitions</vt:lpstr>
      <vt:lpstr>Definitions</vt:lpstr>
      <vt:lpstr>Definitions</vt:lpstr>
      <vt:lpstr>Definitions</vt:lpstr>
      <vt:lpstr>Reduction of members below minimum</vt:lpstr>
      <vt:lpstr>Reservation of Name</vt:lpstr>
      <vt:lpstr>Changes to INC-9</vt:lpstr>
      <vt:lpstr>Registered Office</vt:lpstr>
      <vt:lpstr>Private Placement</vt:lpstr>
      <vt:lpstr>Sweat Equity Shares</vt:lpstr>
      <vt:lpstr>Further Issue of Share Capital</vt:lpstr>
      <vt:lpstr>Punishment for Contravention of Section 73 or Section 76</vt:lpstr>
      <vt:lpstr>Application for Registration of Charge</vt:lpstr>
      <vt:lpstr>Satisfaction of Charge</vt:lpstr>
      <vt:lpstr>Annual Return</vt:lpstr>
      <vt:lpstr>Annual General Meeting</vt:lpstr>
      <vt:lpstr>Extra ordinary General Meeting</vt:lpstr>
      <vt:lpstr>Notice of Meeting</vt:lpstr>
      <vt:lpstr>Postal Ballot</vt:lpstr>
      <vt:lpstr>Resolutions and Agreements to be filed</vt:lpstr>
      <vt:lpstr>Consolidation of Financial Statements of Subsidiaries and Associates</vt:lpstr>
      <vt:lpstr>Reopening of Accounts</vt:lpstr>
      <vt:lpstr>Financial Statement, Board Report etc </vt:lpstr>
      <vt:lpstr>Corporate Social Responsibility</vt:lpstr>
      <vt:lpstr>Auditors</vt:lpstr>
      <vt:lpstr>Directors</vt:lpstr>
      <vt:lpstr>Directors</vt:lpstr>
      <vt:lpstr>Director Disqualification</vt:lpstr>
      <vt:lpstr>Director Resignation</vt:lpstr>
      <vt:lpstr>Meeting of Board</vt:lpstr>
      <vt:lpstr>Audit Committe</vt:lpstr>
      <vt:lpstr>Loan to Directors</vt:lpstr>
      <vt:lpstr>Appointment of MD/WTD/Manager</vt:lpstr>
      <vt:lpstr>Managerial Remuneration</vt:lpstr>
      <vt:lpstr>Companies Capable of being Registered</vt:lpstr>
      <vt:lpstr>Conversion to Company</vt:lpstr>
      <vt:lpstr>Fee for filing</vt:lpstr>
      <vt:lpstr>Nidhi Company</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Companies Amendment Act 2017</dc:title>
  <dc:creator>Varghese</dc:creator>
  <cp:lastModifiedBy>User</cp:lastModifiedBy>
  <cp:revision>186</cp:revision>
  <dcterms:created xsi:type="dcterms:W3CDTF">2006-08-16T00:00:00Z</dcterms:created>
  <dcterms:modified xsi:type="dcterms:W3CDTF">2018-06-08T18:13:57Z</dcterms:modified>
</cp:coreProperties>
</file>