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5" r:id="rId2"/>
  </p:sldMasterIdLst>
  <p:notesMasterIdLst>
    <p:notesMasterId r:id="rId119"/>
  </p:notesMasterIdLst>
  <p:sldIdLst>
    <p:sldId id="358" r:id="rId3"/>
    <p:sldId id="257" r:id="rId4"/>
    <p:sldId id="270" r:id="rId5"/>
    <p:sldId id="271" r:id="rId6"/>
    <p:sldId id="258" r:id="rId7"/>
    <p:sldId id="259" r:id="rId8"/>
    <p:sldId id="273" r:id="rId9"/>
    <p:sldId id="274" r:id="rId10"/>
    <p:sldId id="275" r:id="rId11"/>
    <p:sldId id="276" r:id="rId12"/>
    <p:sldId id="277" r:id="rId13"/>
    <p:sldId id="278" r:id="rId14"/>
    <p:sldId id="279" r:id="rId15"/>
    <p:sldId id="280" r:id="rId16"/>
    <p:sldId id="281" r:id="rId17"/>
    <p:sldId id="282" r:id="rId18"/>
    <p:sldId id="283" r:id="rId19"/>
    <p:sldId id="284" r:id="rId20"/>
    <p:sldId id="285" r:id="rId21"/>
    <p:sldId id="286" r:id="rId22"/>
    <p:sldId id="287" r:id="rId23"/>
    <p:sldId id="359" r:id="rId24"/>
    <p:sldId id="288" r:id="rId25"/>
    <p:sldId id="289" r:id="rId26"/>
    <p:sldId id="360" r:id="rId27"/>
    <p:sldId id="290" r:id="rId28"/>
    <p:sldId id="291" r:id="rId29"/>
    <p:sldId id="361" r:id="rId30"/>
    <p:sldId id="292" r:id="rId31"/>
    <p:sldId id="293" r:id="rId32"/>
    <p:sldId id="294" r:id="rId33"/>
    <p:sldId id="362" r:id="rId34"/>
    <p:sldId id="295" r:id="rId35"/>
    <p:sldId id="296" r:id="rId36"/>
    <p:sldId id="297" r:id="rId37"/>
    <p:sldId id="298" r:id="rId38"/>
    <p:sldId id="299" r:id="rId39"/>
    <p:sldId id="256" r:id="rId40"/>
    <p:sldId id="262" r:id="rId41"/>
    <p:sldId id="320" r:id="rId42"/>
    <p:sldId id="321" r:id="rId43"/>
    <p:sldId id="322" r:id="rId44"/>
    <p:sldId id="363" r:id="rId45"/>
    <p:sldId id="364" r:id="rId46"/>
    <p:sldId id="324" r:id="rId47"/>
    <p:sldId id="365" r:id="rId48"/>
    <p:sldId id="326" r:id="rId49"/>
    <p:sldId id="366" r:id="rId50"/>
    <p:sldId id="328" r:id="rId51"/>
    <p:sldId id="329" r:id="rId52"/>
    <p:sldId id="367" r:id="rId53"/>
    <p:sldId id="331" r:id="rId54"/>
    <p:sldId id="368" r:id="rId55"/>
    <p:sldId id="332" r:id="rId56"/>
    <p:sldId id="333" r:id="rId57"/>
    <p:sldId id="334" r:id="rId58"/>
    <p:sldId id="335" r:id="rId59"/>
    <p:sldId id="369" r:id="rId60"/>
    <p:sldId id="370" r:id="rId61"/>
    <p:sldId id="337" r:id="rId62"/>
    <p:sldId id="371" r:id="rId63"/>
    <p:sldId id="339" r:id="rId64"/>
    <p:sldId id="340" r:id="rId65"/>
    <p:sldId id="341" r:id="rId66"/>
    <p:sldId id="342" r:id="rId67"/>
    <p:sldId id="343" r:id="rId68"/>
    <p:sldId id="344" r:id="rId69"/>
    <p:sldId id="345" r:id="rId70"/>
    <p:sldId id="372" r:id="rId71"/>
    <p:sldId id="260" r:id="rId72"/>
    <p:sldId id="261" r:id="rId73"/>
    <p:sldId id="263" r:id="rId74"/>
    <p:sldId id="373" r:id="rId75"/>
    <p:sldId id="265" r:id="rId76"/>
    <p:sldId id="266" r:id="rId77"/>
    <p:sldId id="267" r:id="rId78"/>
    <p:sldId id="268" r:id="rId79"/>
    <p:sldId id="269" r:id="rId80"/>
    <p:sldId id="347" r:id="rId81"/>
    <p:sldId id="348" r:id="rId82"/>
    <p:sldId id="349" r:id="rId83"/>
    <p:sldId id="350" r:id="rId84"/>
    <p:sldId id="351" r:id="rId85"/>
    <p:sldId id="352" r:id="rId86"/>
    <p:sldId id="353" r:id="rId87"/>
    <p:sldId id="354" r:id="rId88"/>
    <p:sldId id="355" r:id="rId89"/>
    <p:sldId id="356" r:id="rId90"/>
    <p:sldId id="357" r:id="rId91"/>
    <p:sldId id="300" r:id="rId92"/>
    <p:sldId id="301" r:id="rId93"/>
    <p:sldId id="374" r:id="rId94"/>
    <p:sldId id="302" r:id="rId95"/>
    <p:sldId id="375" r:id="rId96"/>
    <p:sldId id="303" r:id="rId97"/>
    <p:sldId id="304" r:id="rId98"/>
    <p:sldId id="376" r:id="rId99"/>
    <p:sldId id="305" r:id="rId100"/>
    <p:sldId id="377" r:id="rId101"/>
    <p:sldId id="306" r:id="rId102"/>
    <p:sldId id="307" r:id="rId103"/>
    <p:sldId id="308" r:id="rId104"/>
    <p:sldId id="378" r:id="rId105"/>
    <p:sldId id="309" r:id="rId106"/>
    <p:sldId id="310" r:id="rId107"/>
    <p:sldId id="311" r:id="rId108"/>
    <p:sldId id="312" r:id="rId109"/>
    <p:sldId id="313" r:id="rId110"/>
    <p:sldId id="379" r:id="rId111"/>
    <p:sldId id="314" r:id="rId112"/>
    <p:sldId id="315" r:id="rId113"/>
    <p:sldId id="316" r:id="rId114"/>
    <p:sldId id="317" r:id="rId115"/>
    <p:sldId id="318" r:id="rId116"/>
    <p:sldId id="272" r:id="rId117"/>
    <p:sldId id="319" r:id="rId1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83C3"/>
    <a:srgbClr val="D0FA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68" autoAdjust="0"/>
    <p:restoredTop sz="89871" autoAdjust="0"/>
  </p:normalViewPr>
  <p:slideViewPr>
    <p:cSldViewPr snapToGrid="0">
      <p:cViewPr varScale="1">
        <p:scale>
          <a:sx n="60" d="100"/>
          <a:sy n="60" d="100"/>
        </p:scale>
        <p:origin x="883"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13" Type="http://schemas.openxmlformats.org/officeDocument/2006/relationships/slide" Target="slides/slide111.xml"/><Relationship Id="rId118" Type="http://schemas.openxmlformats.org/officeDocument/2006/relationships/slide" Target="slides/slide116.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notesMaster" Target="notesMasters/notesMaster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8C8827-D379-48D1-9E2D-2D1F7D8DB4ED}" type="datetimeFigureOut">
              <a:rPr lang="en-IN" smtClean="0"/>
              <a:t>28-05-2018</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CFB2DF-4C16-4F1A-94DD-B12AFF410C61}" type="slidenum">
              <a:rPr lang="en-IN" smtClean="0"/>
              <a:t>‹#›</a:t>
            </a:fld>
            <a:endParaRPr lang="en-IN"/>
          </a:p>
        </p:txBody>
      </p:sp>
    </p:spTree>
    <p:extLst>
      <p:ext uri="{BB962C8B-B14F-4D97-AF65-F5344CB8AC3E}">
        <p14:creationId xmlns:p14="http://schemas.microsoft.com/office/powerpoint/2010/main" val="2344518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18CFB2DF-4C16-4F1A-94DD-B12AFF410C61}" type="slidenum">
              <a:rPr lang="en-IN" smtClean="0"/>
              <a:t>26</a:t>
            </a:fld>
            <a:endParaRPr lang="en-IN"/>
          </a:p>
        </p:txBody>
      </p:sp>
    </p:spTree>
    <p:extLst>
      <p:ext uri="{BB962C8B-B14F-4D97-AF65-F5344CB8AC3E}">
        <p14:creationId xmlns:p14="http://schemas.microsoft.com/office/powerpoint/2010/main" val="26279891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18CFB2DF-4C16-4F1A-94DD-B12AFF410C61}" type="slidenum">
              <a:rPr lang="en-IN" smtClean="0"/>
              <a:t>34</a:t>
            </a:fld>
            <a:endParaRPr lang="en-IN"/>
          </a:p>
        </p:txBody>
      </p:sp>
    </p:spTree>
    <p:extLst>
      <p:ext uri="{BB962C8B-B14F-4D97-AF65-F5344CB8AC3E}">
        <p14:creationId xmlns:p14="http://schemas.microsoft.com/office/powerpoint/2010/main" val="1621738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18CFB2DF-4C16-4F1A-94DD-B12AFF410C61}" type="slidenum">
              <a:rPr lang="en-IN" smtClean="0"/>
              <a:t>83</a:t>
            </a:fld>
            <a:endParaRPr lang="en-IN"/>
          </a:p>
        </p:txBody>
      </p:sp>
    </p:spTree>
    <p:extLst>
      <p:ext uri="{BB962C8B-B14F-4D97-AF65-F5344CB8AC3E}">
        <p14:creationId xmlns:p14="http://schemas.microsoft.com/office/powerpoint/2010/main" val="35649628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98BD7-BEB8-4002-89EC-396B8DD5ACF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7420C0E8-5C0C-48B6-AE34-A71C4F0B4F8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ABA525C4-7C1A-4361-9FA3-39A3F2036E3A}"/>
              </a:ext>
            </a:extLst>
          </p:cNvPr>
          <p:cNvSpPr>
            <a:spLocks noGrp="1"/>
          </p:cNvSpPr>
          <p:nvPr>
            <p:ph type="dt" sz="half" idx="10"/>
          </p:nvPr>
        </p:nvSpPr>
        <p:spPr/>
        <p:txBody>
          <a:bodyPr/>
          <a:lstStyle/>
          <a:p>
            <a:fld id="{CF35ED40-9C1A-4631-8502-3FFAD47C6DF5}" type="datetimeFigureOut">
              <a:rPr lang="en-IN" smtClean="0"/>
              <a:t>28-05-2018</a:t>
            </a:fld>
            <a:endParaRPr lang="en-IN"/>
          </a:p>
        </p:txBody>
      </p:sp>
      <p:sp>
        <p:nvSpPr>
          <p:cNvPr id="5" name="Footer Placeholder 4">
            <a:extLst>
              <a:ext uri="{FF2B5EF4-FFF2-40B4-BE49-F238E27FC236}">
                <a16:creationId xmlns:a16="http://schemas.microsoft.com/office/drawing/2014/main" id="{54E27D41-9468-4B5D-82A9-E637FD22916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F2A5AB3-6214-4BB3-971F-BBE4C91C5585}"/>
              </a:ext>
            </a:extLst>
          </p:cNvPr>
          <p:cNvSpPr>
            <a:spLocks noGrp="1"/>
          </p:cNvSpPr>
          <p:nvPr>
            <p:ph type="sldNum" sz="quarter" idx="12"/>
          </p:nvPr>
        </p:nvSpPr>
        <p:spPr/>
        <p:txBody>
          <a:bodyPr/>
          <a:lstStyle/>
          <a:p>
            <a:fld id="{5B0EDFBD-39B8-4C51-B9FB-5893E915C270}" type="slidenum">
              <a:rPr lang="en-IN" smtClean="0"/>
              <a:t>‹#›</a:t>
            </a:fld>
            <a:endParaRPr lang="en-IN"/>
          </a:p>
        </p:txBody>
      </p:sp>
    </p:spTree>
    <p:extLst>
      <p:ext uri="{BB962C8B-B14F-4D97-AF65-F5344CB8AC3E}">
        <p14:creationId xmlns:p14="http://schemas.microsoft.com/office/powerpoint/2010/main" val="3977394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F9754-6265-451F-8630-B5F4C67B6C4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D17398BC-6F0D-4261-B4D2-1030AE36B26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BD08412-252A-4A47-A0DD-9E879D9CDA9E}"/>
              </a:ext>
            </a:extLst>
          </p:cNvPr>
          <p:cNvSpPr>
            <a:spLocks noGrp="1"/>
          </p:cNvSpPr>
          <p:nvPr>
            <p:ph type="dt" sz="half" idx="10"/>
          </p:nvPr>
        </p:nvSpPr>
        <p:spPr/>
        <p:txBody>
          <a:bodyPr/>
          <a:lstStyle/>
          <a:p>
            <a:fld id="{CF35ED40-9C1A-4631-8502-3FFAD47C6DF5}" type="datetimeFigureOut">
              <a:rPr lang="en-IN" smtClean="0"/>
              <a:t>28-05-2018</a:t>
            </a:fld>
            <a:endParaRPr lang="en-IN"/>
          </a:p>
        </p:txBody>
      </p:sp>
      <p:sp>
        <p:nvSpPr>
          <p:cNvPr id="5" name="Footer Placeholder 4">
            <a:extLst>
              <a:ext uri="{FF2B5EF4-FFF2-40B4-BE49-F238E27FC236}">
                <a16:creationId xmlns:a16="http://schemas.microsoft.com/office/drawing/2014/main" id="{468F87BD-C77A-4C65-9B9C-C4812C7E750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C6DFA3B-13C5-4DE2-ABE0-7F3A968DE8B0}"/>
              </a:ext>
            </a:extLst>
          </p:cNvPr>
          <p:cNvSpPr>
            <a:spLocks noGrp="1"/>
          </p:cNvSpPr>
          <p:nvPr>
            <p:ph type="sldNum" sz="quarter" idx="12"/>
          </p:nvPr>
        </p:nvSpPr>
        <p:spPr/>
        <p:txBody>
          <a:bodyPr/>
          <a:lstStyle/>
          <a:p>
            <a:fld id="{5B0EDFBD-39B8-4C51-B9FB-5893E915C270}" type="slidenum">
              <a:rPr lang="en-IN" smtClean="0"/>
              <a:t>‹#›</a:t>
            </a:fld>
            <a:endParaRPr lang="en-IN"/>
          </a:p>
        </p:txBody>
      </p:sp>
    </p:spTree>
    <p:extLst>
      <p:ext uri="{BB962C8B-B14F-4D97-AF65-F5344CB8AC3E}">
        <p14:creationId xmlns:p14="http://schemas.microsoft.com/office/powerpoint/2010/main" val="38406072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61231-7F41-42DD-8CC8-C5BC819740B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FD28D677-9BEB-45EB-8E49-81D691E6CC3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520A2AE-021C-44B5-9C67-C15F7837DDB5}"/>
              </a:ext>
            </a:extLst>
          </p:cNvPr>
          <p:cNvSpPr>
            <a:spLocks noGrp="1"/>
          </p:cNvSpPr>
          <p:nvPr>
            <p:ph type="dt" sz="half" idx="10"/>
          </p:nvPr>
        </p:nvSpPr>
        <p:spPr/>
        <p:txBody>
          <a:bodyPr/>
          <a:lstStyle/>
          <a:p>
            <a:fld id="{CF35ED40-9C1A-4631-8502-3FFAD47C6DF5}" type="datetimeFigureOut">
              <a:rPr lang="en-IN" smtClean="0"/>
              <a:t>28-05-2018</a:t>
            </a:fld>
            <a:endParaRPr lang="en-IN"/>
          </a:p>
        </p:txBody>
      </p:sp>
      <p:sp>
        <p:nvSpPr>
          <p:cNvPr id="5" name="Footer Placeholder 4">
            <a:extLst>
              <a:ext uri="{FF2B5EF4-FFF2-40B4-BE49-F238E27FC236}">
                <a16:creationId xmlns:a16="http://schemas.microsoft.com/office/drawing/2014/main" id="{916D13CC-7AF2-4335-8512-F68E301EE41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B832B07-43A4-4112-AD13-90957BACC7F1}"/>
              </a:ext>
            </a:extLst>
          </p:cNvPr>
          <p:cNvSpPr>
            <a:spLocks noGrp="1"/>
          </p:cNvSpPr>
          <p:nvPr>
            <p:ph type="sldNum" sz="quarter" idx="12"/>
          </p:nvPr>
        </p:nvSpPr>
        <p:spPr/>
        <p:txBody>
          <a:bodyPr/>
          <a:lstStyle/>
          <a:p>
            <a:fld id="{5B0EDFBD-39B8-4C51-B9FB-5893E915C270}" type="slidenum">
              <a:rPr lang="en-IN" smtClean="0"/>
              <a:t>‹#›</a:t>
            </a:fld>
            <a:endParaRPr lang="en-IN"/>
          </a:p>
        </p:txBody>
      </p:sp>
    </p:spTree>
    <p:extLst>
      <p:ext uri="{BB962C8B-B14F-4D97-AF65-F5344CB8AC3E}">
        <p14:creationId xmlns:p14="http://schemas.microsoft.com/office/powerpoint/2010/main" val="496381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093F4-4813-4DC4-A0F3-9C1491B8625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3ED8A581-87E3-4B94-817C-AD50C9938BF0}"/>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54B15329-C93F-4733-9D7E-8AFB11DD00F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0ED39363-670E-490C-90FA-20020E18D4C6}"/>
              </a:ext>
            </a:extLst>
          </p:cNvPr>
          <p:cNvSpPr>
            <a:spLocks noGrp="1"/>
          </p:cNvSpPr>
          <p:nvPr>
            <p:ph type="dt" sz="half" idx="10"/>
          </p:nvPr>
        </p:nvSpPr>
        <p:spPr/>
        <p:txBody>
          <a:bodyPr/>
          <a:lstStyle/>
          <a:p>
            <a:fld id="{CF35ED40-9C1A-4631-8502-3FFAD47C6DF5}" type="datetimeFigureOut">
              <a:rPr lang="en-IN" smtClean="0"/>
              <a:t>28-05-2018</a:t>
            </a:fld>
            <a:endParaRPr lang="en-IN"/>
          </a:p>
        </p:txBody>
      </p:sp>
      <p:sp>
        <p:nvSpPr>
          <p:cNvPr id="6" name="Footer Placeholder 5">
            <a:extLst>
              <a:ext uri="{FF2B5EF4-FFF2-40B4-BE49-F238E27FC236}">
                <a16:creationId xmlns:a16="http://schemas.microsoft.com/office/drawing/2014/main" id="{DF906091-DCE2-4D52-8C91-AF1CEDDB7E1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AB0093C-B357-480A-84F1-B49BB873BD85}"/>
              </a:ext>
            </a:extLst>
          </p:cNvPr>
          <p:cNvSpPr>
            <a:spLocks noGrp="1"/>
          </p:cNvSpPr>
          <p:nvPr>
            <p:ph type="sldNum" sz="quarter" idx="12"/>
          </p:nvPr>
        </p:nvSpPr>
        <p:spPr/>
        <p:txBody>
          <a:bodyPr/>
          <a:lstStyle/>
          <a:p>
            <a:fld id="{5B0EDFBD-39B8-4C51-B9FB-5893E915C270}" type="slidenum">
              <a:rPr lang="en-IN" smtClean="0"/>
              <a:t>‹#›</a:t>
            </a:fld>
            <a:endParaRPr lang="en-IN"/>
          </a:p>
        </p:txBody>
      </p:sp>
    </p:spTree>
    <p:extLst>
      <p:ext uri="{BB962C8B-B14F-4D97-AF65-F5344CB8AC3E}">
        <p14:creationId xmlns:p14="http://schemas.microsoft.com/office/powerpoint/2010/main" val="31086946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90D7F-D988-4ECD-978E-D7299DF6F6E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4941400C-946E-4878-9DE2-2796F4532A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6CF0636-1762-4771-999F-17A96567E02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82F26B85-EA25-4DC2-A9ED-C96B22E81F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16AFC9E-9E60-4EE7-BDF0-B03B6B83C1F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DEBFB105-8391-4C4F-96EE-5723B1F6E3EA}"/>
              </a:ext>
            </a:extLst>
          </p:cNvPr>
          <p:cNvSpPr>
            <a:spLocks noGrp="1"/>
          </p:cNvSpPr>
          <p:nvPr>
            <p:ph type="dt" sz="half" idx="10"/>
          </p:nvPr>
        </p:nvSpPr>
        <p:spPr/>
        <p:txBody>
          <a:bodyPr/>
          <a:lstStyle/>
          <a:p>
            <a:fld id="{CF35ED40-9C1A-4631-8502-3FFAD47C6DF5}" type="datetimeFigureOut">
              <a:rPr lang="en-IN" smtClean="0"/>
              <a:t>28-05-2018</a:t>
            </a:fld>
            <a:endParaRPr lang="en-IN"/>
          </a:p>
        </p:txBody>
      </p:sp>
      <p:sp>
        <p:nvSpPr>
          <p:cNvPr id="8" name="Footer Placeholder 7">
            <a:extLst>
              <a:ext uri="{FF2B5EF4-FFF2-40B4-BE49-F238E27FC236}">
                <a16:creationId xmlns:a16="http://schemas.microsoft.com/office/drawing/2014/main" id="{9714DB71-27A9-4C02-B769-A2C88404C37E}"/>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95259F87-C253-41D5-B082-5D8BFC96F6FA}"/>
              </a:ext>
            </a:extLst>
          </p:cNvPr>
          <p:cNvSpPr>
            <a:spLocks noGrp="1"/>
          </p:cNvSpPr>
          <p:nvPr>
            <p:ph type="sldNum" sz="quarter" idx="12"/>
          </p:nvPr>
        </p:nvSpPr>
        <p:spPr/>
        <p:txBody>
          <a:bodyPr/>
          <a:lstStyle/>
          <a:p>
            <a:fld id="{5B0EDFBD-39B8-4C51-B9FB-5893E915C270}" type="slidenum">
              <a:rPr lang="en-IN" smtClean="0"/>
              <a:t>‹#›</a:t>
            </a:fld>
            <a:endParaRPr lang="en-IN"/>
          </a:p>
        </p:txBody>
      </p:sp>
    </p:spTree>
    <p:extLst>
      <p:ext uri="{BB962C8B-B14F-4D97-AF65-F5344CB8AC3E}">
        <p14:creationId xmlns:p14="http://schemas.microsoft.com/office/powerpoint/2010/main" val="3542005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661D8-8EF5-449C-85EC-84F8E48F68F1}"/>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D3854968-D88C-4CBE-92B3-88789DDE5CC9}"/>
              </a:ext>
            </a:extLst>
          </p:cNvPr>
          <p:cNvSpPr>
            <a:spLocks noGrp="1"/>
          </p:cNvSpPr>
          <p:nvPr>
            <p:ph type="dt" sz="half" idx="10"/>
          </p:nvPr>
        </p:nvSpPr>
        <p:spPr/>
        <p:txBody>
          <a:bodyPr/>
          <a:lstStyle/>
          <a:p>
            <a:fld id="{CF35ED40-9C1A-4631-8502-3FFAD47C6DF5}" type="datetimeFigureOut">
              <a:rPr lang="en-IN" smtClean="0"/>
              <a:t>28-05-2018</a:t>
            </a:fld>
            <a:endParaRPr lang="en-IN"/>
          </a:p>
        </p:txBody>
      </p:sp>
      <p:sp>
        <p:nvSpPr>
          <p:cNvPr id="4" name="Footer Placeholder 3">
            <a:extLst>
              <a:ext uri="{FF2B5EF4-FFF2-40B4-BE49-F238E27FC236}">
                <a16:creationId xmlns:a16="http://schemas.microsoft.com/office/drawing/2014/main" id="{9BDC2EBA-102D-424B-B7B7-3F846A4E49D4}"/>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FB140236-CB59-464F-AD4C-421C042CDBE1}"/>
              </a:ext>
            </a:extLst>
          </p:cNvPr>
          <p:cNvSpPr>
            <a:spLocks noGrp="1"/>
          </p:cNvSpPr>
          <p:nvPr>
            <p:ph type="sldNum" sz="quarter" idx="12"/>
          </p:nvPr>
        </p:nvSpPr>
        <p:spPr/>
        <p:txBody>
          <a:bodyPr/>
          <a:lstStyle/>
          <a:p>
            <a:fld id="{5B0EDFBD-39B8-4C51-B9FB-5893E915C270}" type="slidenum">
              <a:rPr lang="en-IN" smtClean="0"/>
              <a:t>‹#›</a:t>
            </a:fld>
            <a:endParaRPr lang="en-IN"/>
          </a:p>
        </p:txBody>
      </p:sp>
    </p:spTree>
    <p:extLst>
      <p:ext uri="{BB962C8B-B14F-4D97-AF65-F5344CB8AC3E}">
        <p14:creationId xmlns:p14="http://schemas.microsoft.com/office/powerpoint/2010/main" val="6183697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E86F228-0E5E-4A2E-99B5-990476E709B1}"/>
              </a:ext>
            </a:extLst>
          </p:cNvPr>
          <p:cNvSpPr>
            <a:spLocks noGrp="1"/>
          </p:cNvSpPr>
          <p:nvPr>
            <p:ph type="dt" sz="half" idx="10"/>
          </p:nvPr>
        </p:nvSpPr>
        <p:spPr/>
        <p:txBody>
          <a:bodyPr/>
          <a:lstStyle/>
          <a:p>
            <a:fld id="{CF35ED40-9C1A-4631-8502-3FFAD47C6DF5}" type="datetimeFigureOut">
              <a:rPr lang="en-IN" smtClean="0"/>
              <a:t>28-05-2018</a:t>
            </a:fld>
            <a:endParaRPr lang="en-IN"/>
          </a:p>
        </p:txBody>
      </p:sp>
      <p:sp>
        <p:nvSpPr>
          <p:cNvPr id="3" name="Footer Placeholder 2">
            <a:extLst>
              <a:ext uri="{FF2B5EF4-FFF2-40B4-BE49-F238E27FC236}">
                <a16:creationId xmlns:a16="http://schemas.microsoft.com/office/drawing/2014/main" id="{7672FA08-43EC-4D55-8999-5CD404799D22}"/>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D08DFCF1-DC70-405B-A27A-8E8BAAB5A50F}"/>
              </a:ext>
            </a:extLst>
          </p:cNvPr>
          <p:cNvSpPr>
            <a:spLocks noGrp="1"/>
          </p:cNvSpPr>
          <p:nvPr>
            <p:ph type="sldNum" sz="quarter" idx="12"/>
          </p:nvPr>
        </p:nvSpPr>
        <p:spPr/>
        <p:txBody>
          <a:bodyPr/>
          <a:lstStyle/>
          <a:p>
            <a:fld id="{5B0EDFBD-39B8-4C51-B9FB-5893E915C270}" type="slidenum">
              <a:rPr lang="en-IN" smtClean="0"/>
              <a:t>‹#›</a:t>
            </a:fld>
            <a:endParaRPr lang="en-IN"/>
          </a:p>
        </p:txBody>
      </p:sp>
    </p:spTree>
    <p:extLst>
      <p:ext uri="{BB962C8B-B14F-4D97-AF65-F5344CB8AC3E}">
        <p14:creationId xmlns:p14="http://schemas.microsoft.com/office/powerpoint/2010/main" val="354323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E1A1E-74AD-45E9-894E-5ED9B82507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FC2248AD-67CB-4C8D-B528-45FD2F44961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E3A93693-AA8C-4C8F-8141-2AC976A3C0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5205333-E985-4EA6-A54E-1FA4388A7BCF}"/>
              </a:ext>
            </a:extLst>
          </p:cNvPr>
          <p:cNvSpPr>
            <a:spLocks noGrp="1"/>
          </p:cNvSpPr>
          <p:nvPr>
            <p:ph type="dt" sz="half" idx="10"/>
          </p:nvPr>
        </p:nvSpPr>
        <p:spPr/>
        <p:txBody>
          <a:bodyPr/>
          <a:lstStyle/>
          <a:p>
            <a:fld id="{CF35ED40-9C1A-4631-8502-3FFAD47C6DF5}" type="datetimeFigureOut">
              <a:rPr lang="en-IN" smtClean="0"/>
              <a:t>28-05-2018</a:t>
            </a:fld>
            <a:endParaRPr lang="en-IN"/>
          </a:p>
        </p:txBody>
      </p:sp>
      <p:sp>
        <p:nvSpPr>
          <p:cNvPr id="6" name="Footer Placeholder 5">
            <a:extLst>
              <a:ext uri="{FF2B5EF4-FFF2-40B4-BE49-F238E27FC236}">
                <a16:creationId xmlns:a16="http://schemas.microsoft.com/office/drawing/2014/main" id="{F49267A1-68F8-4902-8D25-C7B0E44D1AB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12DA6B7-E04C-4DBF-B898-D3E323838F34}"/>
              </a:ext>
            </a:extLst>
          </p:cNvPr>
          <p:cNvSpPr>
            <a:spLocks noGrp="1"/>
          </p:cNvSpPr>
          <p:nvPr>
            <p:ph type="sldNum" sz="quarter" idx="12"/>
          </p:nvPr>
        </p:nvSpPr>
        <p:spPr/>
        <p:txBody>
          <a:bodyPr/>
          <a:lstStyle/>
          <a:p>
            <a:fld id="{5B0EDFBD-39B8-4C51-B9FB-5893E915C270}" type="slidenum">
              <a:rPr lang="en-IN" smtClean="0"/>
              <a:t>‹#›</a:t>
            </a:fld>
            <a:endParaRPr lang="en-IN"/>
          </a:p>
        </p:txBody>
      </p:sp>
    </p:spTree>
    <p:extLst>
      <p:ext uri="{BB962C8B-B14F-4D97-AF65-F5344CB8AC3E}">
        <p14:creationId xmlns:p14="http://schemas.microsoft.com/office/powerpoint/2010/main" val="29246145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8821A-8CE6-4B64-8A92-17B805F5E3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7CBEB9C9-6CBD-417F-99FD-EE3F669015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09E312F8-9E4B-427A-9548-C66947389D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451281E-DD7B-4CB1-954F-FD5787114D98}"/>
              </a:ext>
            </a:extLst>
          </p:cNvPr>
          <p:cNvSpPr>
            <a:spLocks noGrp="1"/>
          </p:cNvSpPr>
          <p:nvPr>
            <p:ph type="dt" sz="half" idx="10"/>
          </p:nvPr>
        </p:nvSpPr>
        <p:spPr/>
        <p:txBody>
          <a:bodyPr/>
          <a:lstStyle/>
          <a:p>
            <a:fld id="{CF35ED40-9C1A-4631-8502-3FFAD47C6DF5}" type="datetimeFigureOut">
              <a:rPr lang="en-IN" smtClean="0"/>
              <a:t>28-05-2018</a:t>
            </a:fld>
            <a:endParaRPr lang="en-IN"/>
          </a:p>
        </p:txBody>
      </p:sp>
      <p:sp>
        <p:nvSpPr>
          <p:cNvPr id="6" name="Footer Placeholder 5">
            <a:extLst>
              <a:ext uri="{FF2B5EF4-FFF2-40B4-BE49-F238E27FC236}">
                <a16:creationId xmlns:a16="http://schemas.microsoft.com/office/drawing/2014/main" id="{1806C1D3-51D9-48D0-AA22-64E05B46F14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4AFF76E-02B0-434C-BCF8-B8D4718AC605}"/>
              </a:ext>
            </a:extLst>
          </p:cNvPr>
          <p:cNvSpPr>
            <a:spLocks noGrp="1"/>
          </p:cNvSpPr>
          <p:nvPr>
            <p:ph type="sldNum" sz="quarter" idx="12"/>
          </p:nvPr>
        </p:nvSpPr>
        <p:spPr/>
        <p:txBody>
          <a:bodyPr/>
          <a:lstStyle/>
          <a:p>
            <a:fld id="{5B0EDFBD-39B8-4C51-B9FB-5893E915C270}" type="slidenum">
              <a:rPr lang="en-IN" smtClean="0"/>
              <a:t>‹#›</a:t>
            </a:fld>
            <a:endParaRPr lang="en-IN"/>
          </a:p>
        </p:txBody>
      </p:sp>
    </p:spTree>
    <p:extLst>
      <p:ext uri="{BB962C8B-B14F-4D97-AF65-F5344CB8AC3E}">
        <p14:creationId xmlns:p14="http://schemas.microsoft.com/office/powerpoint/2010/main" val="3839786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A5BE1-F5E9-492B-9CF8-7789A9851087}"/>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53AE111A-D8C6-47FE-9A89-06B0F2A20CB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5162D70-214C-4FC8-BBE2-24EA4FD98EB5}"/>
              </a:ext>
            </a:extLst>
          </p:cNvPr>
          <p:cNvSpPr>
            <a:spLocks noGrp="1"/>
          </p:cNvSpPr>
          <p:nvPr>
            <p:ph type="dt" sz="half" idx="10"/>
          </p:nvPr>
        </p:nvSpPr>
        <p:spPr/>
        <p:txBody>
          <a:bodyPr/>
          <a:lstStyle/>
          <a:p>
            <a:fld id="{CF35ED40-9C1A-4631-8502-3FFAD47C6DF5}" type="datetimeFigureOut">
              <a:rPr lang="en-IN" smtClean="0"/>
              <a:t>28-05-2018</a:t>
            </a:fld>
            <a:endParaRPr lang="en-IN"/>
          </a:p>
        </p:txBody>
      </p:sp>
      <p:sp>
        <p:nvSpPr>
          <p:cNvPr id="5" name="Footer Placeholder 4">
            <a:extLst>
              <a:ext uri="{FF2B5EF4-FFF2-40B4-BE49-F238E27FC236}">
                <a16:creationId xmlns:a16="http://schemas.microsoft.com/office/drawing/2014/main" id="{5281E9BF-065D-4D1A-AD30-EC391F8A946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1E0133A-85E7-46AC-86F4-666E5B7E904E}"/>
              </a:ext>
            </a:extLst>
          </p:cNvPr>
          <p:cNvSpPr>
            <a:spLocks noGrp="1"/>
          </p:cNvSpPr>
          <p:nvPr>
            <p:ph type="sldNum" sz="quarter" idx="12"/>
          </p:nvPr>
        </p:nvSpPr>
        <p:spPr/>
        <p:txBody>
          <a:bodyPr/>
          <a:lstStyle/>
          <a:p>
            <a:fld id="{5B0EDFBD-39B8-4C51-B9FB-5893E915C270}" type="slidenum">
              <a:rPr lang="en-IN" smtClean="0"/>
              <a:t>‹#›</a:t>
            </a:fld>
            <a:endParaRPr lang="en-IN"/>
          </a:p>
        </p:txBody>
      </p:sp>
    </p:spTree>
    <p:extLst>
      <p:ext uri="{BB962C8B-B14F-4D97-AF65-F5344CB8AC3E}">
        <p14:creationId xmlns:p14="http://schemas.microsoft.com/office/powerpoint/2010/main" val="1535667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49BC6B5-1BEB-4D96-8818-3C835697159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87C1A64-1437-4159-AC0C-FC87CB2CA5E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2B6C8F3-2F96-4708-9AA1-0AFF313412BD}"/>
              </a:ext>
            </a:extLst>
          </p:cNvPr>
          <p:cNvSpPr>
            <a:spLocks noGrp="1"/>
          </p:cNvSpPr>
          <p:nvPr>
            <p:ph type="dt" sz="half" idx="10"/>
          </p:nvPr>
        </p:nvSpPr>
        <p:spPr/>
        <p:txBody>
          <a:bodyPr/>
          <a:lstStyle/>
          <a:p>
            <a:fld id="{CF35ED40-9C1A-4631-8502-3FFAD47C6DF5}" type="datetimeFigureOut">
              <a:rPr lang="en-IN" smtClean="0"/>
              <a:t>28-05-2018</a:t>
            </a:fld>
            <a:endParaRPr lang="en-IN"/>
          </a:p>
        </p:txBody>
      </p:sp>
      <p:sp>
        <p:nvSpPr>
          <p:cNvPr id="5" name="Footer Placeholder 4">
            <a:extLst>
              <a:ext uri="{FF2B5EF4-FFF2-40B4-BE49-F238E27FC236}">
                <a16:creationId xmlns:a16="http://schemas.microsoft.com/office/drawing/2014/main" id="{887C8301-6D0D-49A6-B817-4FED335FC1C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C7EA1E0-A42C-4843-BD2F-2C948860B231}"/>
              </a:ext>
            </a:extLst>
          </p:cNvPr>
          <p:cNvSpPr>
            <a:spLocks noGrp="1"/>
          </p:cNvSpPr>
          <p:nvPr>
            <p:ph type="sldNum" sz="quarter" idx="12"/>
          </p:nvPr>
        </p:nvSpPr>
        <p:spPr/>
        <p:txBody>
          <a:bodyPr/>
          <a:lstStyle/>
          <a:p>
            <a:fld id="{5B0EDFBD-39B8-4C51-B9FB-5893E915C270}" type="slidenum">
              <a:rPr lang="en-IN" smtClean="0"/>
              <a:t>‹#›</a:t>
            </a:fld>
            <a:endParaRPr lang="en-IN"/>
          </a:p>
        </p:txBody>
      </p:sp>
    </p:spTree>
    <p:extLst>
      <p:ext uri="{BB962C8B-B14F-4D97-AF65-F5344CB8AC3E}">
        <p14:creationId xmlns:p14="http://schemas.microsoft.com/office/powerpoint/2010/main" val="19788819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hoto + page">
    <p:spTree>
      <p:nvGrpSpPr>
        <p:cNvPr id="1" name=""/>
        <p:cNvGrpSpPr/>
        <p:nvPr/>
      </p:nvGrpSpPr>
      <p:grpSpPr>
        <a:xfrm>
          <a:off x="0" y="0"/>
          <a:ext cx="0" cy="0"/>
          <a:chOff x="0" y="0"/>
          <a:chExt cx="0" cy="0"/>
        </a:xfrm>
      </p:grpSpPr>
      <p:sp>
        <p:nvSpPr>
          <p:cNvPr id="21" name="Shape 21"/>
          <p:cNvSpPr>
            <a:spLocks noGrp="1"/>
          </p:cNvSpPr>
          <p:nvPr>
            <p:ph type="sldNum" sz="quarter" idx="2"/>
          </p:nvPr>
        </p:nvSpPr>
        <p:spPr>
          <a:prstGeom prst="rect">
            <a:avLst/>
          </a:prstGeom>
        </p:spPr>
        <p:txBody>
          <a:bodyPr/>
          <a:lstStyle/>
          <a:p>
            <a:fld id="{86CB4B4D-7CA3-9044-876B-883B54F8677D}" type="slidenum">
              <a:t>‹#›</a:t>
            </a:fld>
            <a:endParaRPr/>
          </a:p>
        </p:txBody>
      </p:sp>
      <p:sp>
        <p:nvSpPr>
          <p:cNvPr id="3" name="Picture Placeholder 2"/>
          <p:cNvSpPr>
            <a:spLocks noGrp="1"/>
          </p:cNvSpPr>
          <p:nvPr>
            <p:ph type="pic" sz="quarter" idx="10"/>
          </p:nvPr>
        </p:nvSpPr>
        <p:spPr>
          <a:xfrm>
            <a:off x="1560842" y="1382713"/>
            <a:ext cx="1706563" cy="1706563"/>
          </a:xfrm>
        </p:spPr>
        <p:txBody>
          <a:bodyPr/>
          <a:lstStyle/>
          <a:p>
            <a:endParaRPr lang="en-US"/>
          </a:p>
        </p:txBody>
      </p:sp>
      <p:sp>
        <p:nvSpPr>
          <p:cNvPr id="7" name="Picture Placeholder 2"/>
          <p:cNvSpPr>
            <a:spLocks noGrp="1"/>
          </p:cNvSpPr>
          <p:nvPr>
            <p:ph type="pic" sz="quarter" idx="11"/>
          </p:nvPr>
        </p:nvSpPr>
        <p:spPr>
          <a:xfrm>
            <a:off x="3454690" y="1382712"/>
            <a:ext cx="1706563" cy="1706563"/>
          </a:xfrm>
        </p:spPr>
        <p:txBody>
          <a:bodyPr/>
          <a:lstStyle/>
          <a:p>
            <a:endParaRPr lang="en-US"/>
          </a:p>
        </p:txBody>
      </p:sp>
      <p:sp>
        <p:nvSpPr>
          <p:cNvPr id="8" name="Picture Placeholder 2"/>
          <p:cNvSpPr>
            <a:spLocks noGrp="1"/>
          </p:cNvSpPr>
          <p:nvPr>
            <p:ph type="pic" sz="quarter" idx="12"/>
          </p:nvPr>
        </p:nvSpPr>
        <p:spPr>
          <a:xfrm>
            <a:off x="5348539" y="1382712"/>
            <a:ext cx="1706563" cy="1706563"/>
          </a:xfrm>
        </p:spPr>
        <p:txBody>
          <a:bodyPr/>
          <a:lstStyle/>
          <a:p>
            <a:endParaRPr lang="en-US"/>
          </a:p>
        </p:txBody>
      </p:sp>
      <p:sp>
        <p:nvSpPr>
          <p:cNvPr id="9" name="Picture Placeholder 2"/>
          <p:cNvSpPr>
            <a:spLocks noGrp="1"/>
          </p:cNvSpPr>
          <p:nvPr>
            <p:ph type="pic" sz="quarter" idx="13"/>
          </p:nvPr>
        </p:nvSpPr>
        <p:spPr>
          <a:xfrm>
            <a:off x="7242387" y="1382712"/>
            <a:ext cx="1706563" cy="1706563"/>
          </a:xfrm>
        </p:spPr>
        <p:txBody>
          <a:bodyPr/>
          <a:lstStyle/>
          <a:p>
            <a:endParaRPr lang="en-US"/>
          </a:p>
        </p:txBody>
      </p:sp>
      <p:sp>
        <p:nvSpPr>
          <p:cNvPr id="10" name="Picture Placeholder 2"/>
          <p:cNvSpPr>
            <a:spLocks noGrp="1"/>
          </p:cNvSpPr>
          <p:nvPr>
            <p:ph type="pic" sz="quarter" idx="14"/>
          </p:nvPr>
        </p:nvSpPr>
        <p:spPr>
          <a:xfrm>
            <a:off x="9136236" y="1382712"/>
            <a:ext cx="1706563" cy="1706563"/>
          </a:xfrm>
        </p:spPr>
        <p:txBody>
          <a:bodyPr/>
          <a:lstStyle/>
          <a:p>
            <a:endParaRPr lang="en-US"/>
          </a:p>
        </p:txBody>
      </p:sp>
      <p:sp>
        <p:nvSpPr>
          <p:cNvPr id="11" name="Picture Placeholder 2"/>
          <p:cNvSpPr>
            <a:spLocks noGrp="1"/>
          </p:cNvSpPr>
          <p:nvPr>
            <p:ph type="pic" sz="quarter" idx="15"/>
          </p:nvPr>
        </p:nvSpPr>
        <p:spPr>
          <a:xfrm>
            <a:off x="1560842" y="3254259"/>
            <a:ext cx="1706563" cy="1706563"/>
          </a:xfrm>
        </p:spPr>
        <p:txBody>
          <a:bodyPr/>
          <a:lstStyle/>
          <a:p>
            <a:endParaRPr lang="en-US"/>
          </a:p>
        </p:txBody>
      </p:sp>
      <p:sp>
        <p:nvSpPr>
          <p:cNvPr id="12" name="Picture Placeholder 2"/>
          <p:cNvSpPr>
            <a:spLocks noGrp="1"/>
          </p:cNvSpPr>
          <p:nvPr>
            <p:ph type="pic" sz="quarter" idx="16"/>
          </p:nvPr>
        </p:nvSpPr>
        <p:spPr>
          <a:xfrm>
            <a:off x="3454690" y="3254258"/>
            <a:ext cx="1706563" cy="1706563"/>
          </a:xfrm>
        </p:spPr>
        <p:txBody>
          <a:bodyPr/>
          <a:lstStyle/>
          <a:p>
            <a:endParaRPr lang="en-US"/>
          </a:p>
        </p:txBody>
      </p:sp>
      <p:sp>
        <p:nvSpPr>
          <p:cNvPr id="13" name="Picture Placeholder 2"/>
          <p:cNvSpPr>
            <a:spLocks noGrp="1"/>
          </p:cNvSpPr>
          <p:nvPr>
            <p:ph type="pic" sz="quarter" idx="17"/>
          </p:nvPr>
        </p:nvSpPr>
        <p:spPr>
          <a:xfrm>
            <a:off x="5348539" y="3254258"/>
            <a:ext cx="1706563" cy="1706563"/>
          </a:xfrm>
        </p:spPr>
        <p:txBody>
          <a:bodyPr/>
          <a:lstStyle/>
          <a:p>
            <a:endParaRPr lang="en-US"/>
          </a:p>
        </p:txBody>
      </p:sp>
      <p:sp>
        <p:nvSpPr>
          <p:cNvPr id="14" name="Picture Placeholder 2"/>
          <p:cNvSpPr>
            <a:spLocks noGrp="1"/>
          </p:cNvSpPr>
          <p:nvPr>
            <p:ph type="pic" sz="quarter" idx="18"/>
          </p:nvPr>
        </p:nvSpPr>
        <p:spPr>
          <a:xfrm>
            <a:off x="7242387" y="3254258"/>
            <a:ext cx="1706563" cy="1706563"/>
          </a:xfrm>
        </p:spPr>
        <p:txBody>
          <a:bodyPr/>
          <a:lstStyle/>
          <a:p>
            <a:endParaRPr lang="en-US"/>
          </a:p>
        </p:txBody>
      </p:sp>
      <p:sp>
        <p:nvSpPr>
          <p:cNvPr id="15" name="Picture Placeholder 2"/>
          <p:cNvSpPr>
            <a:spLocks noGrp="1"/>
          </p:cNvSpPr>
          <p:nvPr>
            <p:ph type="pic" sz="quarter" idx="19"/>
          </p:nvPr>
        </p:nvSpPr>
        <p:spPr>
          <a:xfrm>
            <a:off x="9136236" y="3254258"/>
            <a:ext cx="1706563" cy="1706563"/>
          </a:xfrm>
        </p:spPr>
        <p:txBody>
          <a:bodyPr/>
          <a:lstStyle/>
          <a:p>
            <a:endParaRPr lang="en-US"/>
          </a:p>
        </p:txBody>
      </p:sp>
    </p:spTree>
    <p:extLst>
      <p:ext uri="{BB962C8B-B14F-4D97-AF65-F5344CB8AC3E}">
        <p14:creationId xmlns:p14="http://schemas.microsoft.com/office/powerpoint/2010/main" val="2792074534"/>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mp; Subtitle copy">
    <p:spTree>
      <p:nvGrpSpPr>
        <p:cNvPr id="1" name=""/>
        <p:cNvGrpSpPr/>
        <p:nvPr/>
      </p:nvGrpSpPr>
      <p:grpSpPr>
        <a:xfrm>
          <a:off x="0" y="0"/>
          <a:ext cx="0" cy="0"/>
          <a:chOff x="0" y="0"/>
          <a:chExt cx="0" cy="0"/>
        </a:xfrm>
      </p:grpSpPr>
      <p:sp>
        <p:nvSpPr>
          <p:cNvPr id="19" name="Shape 19"/>
          <p:cNvSpPr>
            <a:spLocks noGrp="1"/>
          </p:cNvSpPr>
          <p:nvPr>
            <p:ph type="title"/>
          </p:nvPr>
        </p:nvSpPr>
        <p:spPr>
          <a:prstGeom prst="rect">
            <a:avLst/>
          </a:prstGeom>
        </p:spPr>
        <p:txBody>
          <a:bodyPr/>
          <a:lstStyle/>
          <a:p>
            <a:r>
              <a:t>Title Text</a:t>
            </a:r>
          </a:p>
        </p:txBody>
      </p:sp>
      <p:sp>
        <p:nvSpPr>
          <p:cNvPr id="20" name="Shape 20"/>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1" name="Shape 21"/>
          <p:cNvSpPr>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561706273"/>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pPr defTabSz="457200"/>
            <a:fld id="{1D8BD707-D9CF-40AE-B4C6-C98DA3205C09}" type="datetimeFigureOut">
              <a:rPr lang="en-US" smtClean="0">
                <a:solidFill>
                  <a:prstClr val="black"/>
                </a:solidFill>
              </a:rPr>
              <a:pPr defTabSz="457200"/>
              <a:t>28-May-18</a:t>
            </a:fld>
            <a:endParaRPr lang="en-US">
              <a:solidFill>
                <a:prstClr val="black"/>
              </a:solidFill>
            </a:endParaRPr>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pPr defTabSz="457200"/>
            <a:endParaRPr lang="en-US">
              <a:solidFill>
                <a:prstClr val="black"/>
              </a:solidFill>
            </a:endParaRPr>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pPr defTabSz="457200"/>
            <a:fld id="{B6F15528-21DE-4FAA-801E-634DDDAF4B2B}" type="slidenum">
              <a:rPr lang="en-US" smtClean="0">
                <a:solidFill>
                  <a:prstClr val="black"/>
                </a:solidFill>
              </a:rPr>
              <a:pPr defTabSz="457200"/>
              <a:t>‹#›</a:t>
            </a:fld>
            <a:endParaRPr lang="en-US">
              <a:solidFill>
                <a:prstClr val="black"/>
              </a:solidFill>
            </a:endParaRPr>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061297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defTabSz="457200"/>
            <a:fld id="{1D8BD707-D9CF-40AE-B4C6-C98DA3205C09}" type="datetimeFigureOut">
              <a:rPr lang="en-US" smtClean="0">
                <a:solidFill>
                  <a:prstClr val="black"/>
                </a:solidFill>
              </a:rPr>
              <a:pPr defTabSz="457200"/>
              <a:t>28-May-18</a:t>
            </a:fld>
            <a:endParaRPr lang="en-US">
              <a:solidFill>
                <a:prstClr val="black"/>
              </a:solidFill>
            </a:endParaRPr>
          </a:p>
        </p:txBody>
      </p:sp>
      <p:sp>
        <p:nvSpPr>
          <p:cNvPr id="5" name="Footer Placeholder 4"/>
          <p:cNvSpPr>
            <a:spLocks noGrp="1"/>
          </p:cNvSpPr>
          <p:nvPr>
            <p:ph type="ftr" sz="quarter" idx="11"/>
          </p:nvPr>
        </p:nvSpPr>
        <p:spPr/>
        <p:txBody>
          <a:bodyPr/>
          <a:lstStyle/>
          <a:p>
            <a:pPr defTabSz="457200"/>
            <a:endParaRPr lang="en-US">
              <a:solidFill>
                <a:prstClr val="black"/>
              </a:solidFill>
            </a:endParaRPr>
          </a:p>
        </p:txBody>
      </p:sp>
      <p:sp>
        <p:nvSpPr>
          <p:cNvPr id="6" name="Slide Number Placeholder 5"/>
          <p:cNvSpPr>
            <a:spLocks noGrp="1"/>
          </p:cNvSpPr>
          <p:nvPr>
            <p:ph type="sldNum" sz="quarter" idx="12"/>
          </p:nvPr>
        </p:nvSpPr>
        <p:spPr/>
        <p:txBody>
          <a:bodyPr/>
          <a:lstStyle/>
          <a:p>
            <a:pPr defTabSz="457200"/>
            <a:fld id="{B6F15528-21DE-4FAA-801E-634DDDAF4B2B}" type="slidenum">
              <a:rPr lang="en-US" smtClean="0">
                <a:solidFill>
                  <a:prstClr val="black"/>
                </a:solidFill>
              </a:rPr>
              <a:pPr defTabSz="457200"/>
              <a:t>‹#›</a:t>
            </a:fld>
            <a:endParaRPr lang="en-US">
              <a:solidFill>
                <a:prstClr val="black"/>
              </a:solidFill>
            </a:endParaRPr>
          </a:p>
        </p:txBody>
      </p:sp>
    </p:spTree>
    <p:extLst>
      <p:ext uri="{BB962C8B-B14F-4D97-AF65-F5344CB8AC3E}">
        <p14:creationId xmlns:p14="http://schemas.microsoft.com/office/powerpoint/2010/main" val="28806768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1D8BD707-D9CF-40AE-B4C6-C98DA3205C09}" type="datetimeFigureOut">
              <a:rPr lang="en-US" smtClean="0"/>
              <a:pPr/>
              <a:t>28-May-18</a:t>
            </a:fld>
            <a:endParaRPr lang="en-US"/>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B6F15528-21DE-4FAA-801E-634DDDAF4B2B}" type="slidenum">
              <a:rPr lang="en-US" smtClean="0"/>
              <a:pPr/>
              <a:t>‹#›</a:t>
            </a:fld>
            <a:endParaRPr lang="en-US"/>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1516434558"/>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28-May-18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83635149"/>
      </p:ext>
    </p:extLst>
  </p:cSld>
  <p:clrMapOvr>
    <a:masterClrMapping/>
  </p:clrMapOvr>
  <p:extLst mod="1">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28-May-18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52726512"/>
      </p:ext>
    </p:extLst>
  </p:cSld>
  <p:clrMapOvr>
    <a:masterClrMapping/>
  </p:clrMapOvr>
  <p:extLst mod="1">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pPr/>
              <a:t>28-May-18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096848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28-May-18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611658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65051" y="6375679"/>
            <a:ext cx="1233355" cy="348462"/>
          </a:xfrm>
        </p:spPr>
        <p:txBody>
          <a:bodyPr/>
          <a:lstStyle/>
          <a:p>
            <a:fld id="{1D8BD707-D9CF-40AE-B4C6-C98DA3205C09}" type="datetimeFigureOut">
              <a:rPr lang="en-US" smtClean="0"/>
              <a:pPr/>
              <a:t>28-May-18</a:t>
            </a:fld>
            <a:endParaRPr lang="en-US"/>
          </a:p>
        </p:txBody>
      </p:sp>
      <p:sp>
        <p:nvSpPr>
          <p:cNvPr id="6" name="Footer Placeholder 5"/>
          <p:cNvSpPr>
            <a:spLocks noGrp="1"/>
          </p:cNvSpPr>
          <p:nvPr>
            <p:ph type="ftr" sz="quarter" idx="11"/>
          </p:nvPr>
        </p:nvSpPr>
        <p:spPr>
          <a:xfrm>
            <a:off x="2103620" y="6375679"/>
            <a:ext cx="3482179" cy="345796"/>
          </a:xfrm>
        </p:spPr>
        <p:txBody>
          <a:bodyPr/>
          <a:lstStyle/>
          <a:p>
            <a:endParaRPr lang="en-US"/>
          </a:p>
        </p:txBody>
      </p:sp>
      <p:sp>
        <p:nvSpPr>
          <p:cNvPr id="7" name="Slide Number Placeholder 6"/>
          <p:cNvSpPr>
            <a:spLocks noGrp="1"/>
          </p:cNvSpPr>
          <p:nvPr>
            <p:ph type="sldNum" sz="quarter" idx="12"/>
          </p:nvPr>
        </p:nvSpPr>
        <p:spPr>
          <a:xfrm>
            <a:off x="5691014" y="6375679"/>
            <a:ext cx="1232456" cy="345796"/>
          </a:xfrm>
        </p:spPr>
        <p:txBody>
          <a:bodyPr/>
          <a:lstStyle/>
          <a:p>
            <a:fld id="{B6F15528-21DE-4FAA-801E-634DDDAF4B2B}" type="slidenum">
              <a:rPr lang="en-US" smtClean="0"/>
              <a:pPr/>
              <a:t>‹#›</a:t>
            </a:fld>
            <a:endParaRPr lang="en-US"/>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256503457"/>
      </p:ext>
    </p:extLst>
  </p:cSld>
  <p:clrMapOvr>
    <a:masterClrMapping/>
  </p:clrMapOvr>
  <p:extLst mod="1">
    <p:ext uri="{DCECCB84-F9BA-43D5-87BE-67443E8EF086}">
      <p15:sldGuideLst xmlns:p15="http://schemas.microsoft.com/office/powerpoint/2012/main">
        <p15:guide id="1" orient="horz" pos="696">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65950" y="6375679"/>
            <a:ext cx="1232456" cy="348462"/>
          </a:xfrm>
        </p:spPr>
        <p:txBody>
          <a:bodyPr/>
          <a:lstStyle/>
          <a:p>
            <a:fld id="{1D8BD707-D9CF-40AE-B4C6-C98DA3205C09}" type="datetimeFigureOut">
              <a:rPr lang="en-US" smtClean="0"/>
              <a:pPr/>
              <a:t>28-May-18</a:t>
            </a:fld>
            <a:endParaRPr lang="en-US"/>
          </a:p>
        </p:txBody>
      </p:sp>
      <p:sp>
        <p:nvSpPr>
          <p:cNvPr id="6" name="Footer Placeholder 5"/>
          <p:cNvSpPr>
            <a:spLocks noGrp="1"/>
          </p:cNvSpPr>
          <p:nvPr>
            <p:ph type="ftr" sz="quarter" idx="11"/>
          </p:nvPr>
        </p:nvSpPr>
        <p:spPr>
          <a:xfrm>
            <a:off x="2103621" y="6375679"/>
            <a:ext cx="3482178" cy="345796"/>
          </a:xfrm>
        </p:spPr>
        <p:txBody>
          <a:bodyPr/>
          <a:lstStyle/>
          <a:p>
            <a:endParaRPr lang="en-US"/>
          </a:p>
        </p:txBody>
      </p:sp>
      <p:sp>
        <p:nvSpPr>
          <p:cNvPr id="7" name="Slide Number Placeholder 6"/>
          <p:cNvSpPr>
            <a:spLocks noGrp="1"/>
          </p:cNvSpPr>
          <p:nvPr>
            <p:ph type="sldNum" sz="quarter" idx="12"/>
          </p:nvPr>
        </p:nvSpPr>
        <p:spPr>
          <a:xfrm>
            <a:off x="5687568" y="6375679"/>
            <a:ext cx="1234440" cy="345796"/>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534721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28-May-18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598995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28-May-18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1397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B17542-102D-4BD0-83EC-2D173C5CE5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3ADA02E5-FD7A-4E9F-A65F-BE2FC87EB1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80E808F-514E-45DB-AF78-4F37A2C4AB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35ED40-9C1A-4631-8502-3FFAD47C6DF5}" type="datetimeFigureOut">
              <a:rPr lang="en-IN" smtClean="0"/>
              <a:t>28-05-2018</a:t>
            </a:fld>
            <a:endParaRPr lang="en-IN"/>
          </a:p>
        </p:txBody>
      </p:sp>
      <p:sp>
        <p:nvSpPr>
          <p:cNvPr id="5" name="Footer Placeholder 4">
            <a:extLst>
              <a:ext uri="{FF2B5EF4-FFF2-40B4-BE49-F238E27FC236}">
                <a16:creationId xmlns:a16="http://schemas.microsoft.com/office/drawing/2014/main" id="{B05D3DF8-4A4A-4A7E-970C-CE6D3F39F7C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9C252737-787D-4017-A76E-AA1AE0EF01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0EDFBD-39B8-4C51-B9FB-5893E915C270}" type="slidenum">
              <a:rPr lang="en-IN" smtClean="0"/>
              <a:t>‹#›</a:t>
            </a:fld>
            <a:endParaRPr lang="en-IN"/>
          </a:p>
        </p:txBody>
      </p:sp>
    </p:spTree>
    <p:extLst>
      <p:ext uri="{BB962C8B-B14F-4D97-AF65-F5344CB8AC3E}">
        <p14:creationId xmlns:p14="http://schemas.microsoft.com/office/powerpoint/2010/main" val="3656991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CF35ED40-9C1A-4631-8502-3FFAD47C6DF5}" type="datetimeFigureOut">
              <a:rPr lang="en-IN" smtClean="0"/>
              <a:t>28-05-2018</a:t>
            </a:fld>
            <a:endParaRPr lang="en-IN"/>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IN"/>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5B0EDFBD-39B8-4C51-B9FB-5893E915C270}" type="slidenum">
              <a:rPr lang="en-IN" smtClean="0"/>
              <a:t>‹#›</a:t>
            </a:fld>
            <a:endParaRPr lang="en-IN"/>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247963740"/>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12.xml"/><Relationship Id="rId4" Type="http://schemas.openxmlformats.org/officeDocument/2006/relationships/image" Target="../media/image15.jpg"/></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12.xm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7.png"/><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0.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1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5.xml"/></Relationships>
</file>

<file path=ppt/slides/_rels/slide7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5.xml"/></Relationships>
</file>

<file path=ppt/slides/_rels/slide7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1.png"/><Relationship Id="rId1" Type="http://schemas.openxmlformats.org/officeDocument/2006/relationships/slideLayout" Target="../slideLayouts/slideLayout15.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8.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15.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7.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15.xml"/></Relationships>
</file>

<file path=ppt/slides/_rels/slide88.xml.rels><?xml version="1.0" encoding="UTF-8" standalone="yes"?>
<Relationships xmlns="http://schemas.openxmlformats.org/package/2006/relationships"><Relationship Id="rId2" Type="http://schemas.openxmlformats.org/officeDocument/2006/relationships/image" Target="../media/image36.gif"/><Relationship Id="rId1" Type="http://schemas.openxmlformats.org/officeDocument/2006/relationships/slideLayout" Target="../slideLayouts/slideLayout15.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0.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saturation sat="33000"/>
                    </a14:imgEffect>
                    <a14:imgEffect>
                      <a14:brightnessContrast bright="40000" contrast="40000"/>
                    </a14:imgEffect>
                  </a14:imgLayer>
                </a14:imgProps>
              </a:ext>
            </a:extLst>
          </a:blip>
          <a:srcRect/>
          <a:stretch>
            <a:fillRect t="-9000" b="-9000"/>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F3D692A-AAAA-498B-8AC1-8EA09D3C5F13}"/>
              </a:ext>
            </a:extLst>
          </p:cNvPr>
          <p:cNvSpPr/>
          <p:nvPr/>
        </p:nvSpPr>
        <p:spPr>
          <a:xfrm>
            <a:off x="1461943" y="3764846"/>
            <a:ext cx="9909957" cy="3093154"/>
          </a:xfrm>
          <a:prstGeom prst="rect">
            <a:avLst/>
          </a:prstGeom>
          <a:noFill/>
        </p:spPr>
        <p:txBody>
          <a:bodyPr wrap="none" lIns="91440" tIns="45720" rIns="91440" bIns="45720" anchor="ctr">
            <a:spAutoFit/>
          </a:bodyPr>
          <a:lstStyle/>
          <a:p>
            <a:pPr algn="ctr"/>
            <a:r>
              <a:rPr lang="en-IN" sz="3900" b="1" cap="none" spc="0" dirty="0">
                <a:ln w="9525">
                  <a:solidFill>
                    <a:schemeClr val="accent2">
                      <a:lumMod val="75000"/>
                    </a:schemeClr>
                  </a:solidFill>
                  <a:prstDash val="solid"/>
                </a:ln>
                <a:solidFill>
                  <a:schemeClr val="accent2">
                    <a:lumMod val="75000"/>
                  </a:schemeClr>
                </a:solidFill>
                <a:effectLst>
                  <a:outerShdw blurRad="12700" dist="38100" dir="2700000" algn="tl" rotWithShape="0">
                    <a:schemeClr val="accent5">
                      <a:lumMod val="60000"/>
                      <a:lumOff val="40000"/>
                    </a:schemeClr>
                  </a:outerShdw>
                </a:effectLst>
                <a:latin typeface="Franklin Gothic Book" panose="020B0503020102020204" pitchFamily="34" charset="0"/>
              </a:rPr>
              <a:t>Topics:</a:t>
            </a:r>
          </a:p>
          <a:p>
            <a:pPr marL="342900" indent="-342900" algn="ctr">
              <a:buFont typeface="+mj-lt"/>
              <a:buAutoNum type="arabicPeriod"/>
            </a:pPr>
            <a:r>
              <a:rPr lang="en-IN" sz="3900" b="1" cap="none" spc="0" dirty="0">
                <a:ln w="9525">
                  <a:solidFill>
                    <a:schemeClr val="accent2">
                      <a:lumMod val="75000"/>
                    </a:schemeClr>
                  </a:solidFill>
                  <a:prstDash val="solid"/>
                </a:ln>
                <a:solidFill>
                  <a:schemeClr val="accent2">
                    <a:lumMod val="75000"/>
                  </a:schemeClr>
                </a:solidFill>
                <a:effectLst>
                  <a:outerShdw blurRad="12700" dist="38100" dir="2700000" algn="tl" rotWithShape="0">
                    <a:schemeClr val="accent5">
                      <a:lumMod val="60000"/>
                      <a:lumOff val="40000"/>
                    </a:schemeClr>
                  </a:outerShdw>
                </a:effectLst>
                <a:latin typeface="Franklin Gothic Book" panose="020B0503020102020204" pitchFamily="34" charset="0"/>
              </a:rPr>
              <a:t>Concept of Supply</a:t>
            </a:r>
          </a:p>
          <a:p>
            <a:pPr marL="342900" indent="-342900" algn="ctr">
              <a:buFont typeface="+mj-lt"/>
              <a:buAutoNum type="arabicPeriod"/>
            </a:pPr>
            <a:r>
              <a:rPr lang="en-IN" sz="3900" b="1" cap="none" spc="0" dirty="0">
                <a:ln w="9525">
                  <a:solidFill>
                    <a:schemeClr val="accent2">
                      <a:lumMod val="75000"/>
                    </a:schemeClr>
                  </a:solidFill>
                  <a:prstDash val="solid"/>
                </a:ln>
                <a:solidFill>
                  <a:schemeClr val="accent2">
                    <a:lumMod val="75000"/>
                  </a:schemeClr>
                </a:solidFill>
                <a:effectLst>
                  <a:outerShdw blurRad="12700" dist="38100" dir="2700000" algn="tl" rotWithShape="0">
                    <a:schemeClr val="accent5">
                      <a:lumMod val="60000"/>
                      <a:lumOff val="40000"/>
                    </a:schemeClr>
                  </a:outerShdw>
                </a:effectLst>
                <a:latin typeface="Franklin Gothic Book" panose="020B0503020102020204" pitchFamily="34" charset="0"/>
              </a:rPr>
              <a:t>Time, Place and Value of Supply</a:t>
            </a:r>
          </a:p>
          <a:p>
            <a:pPr marL="342900" indent="-342900" algn="ctr">
              <a:buFont typeface="+mj-lt"/>
              <a:buAutoNum type="arabicPeriod"/>
            </a:pPr>
            <a:r>
              <a:rPr lang="en-IN" sz="3900" b="1" cap="none" spc="0" dirty="0">
                <a:ln w="9525">
                  <a:solidFill>
                    <a:schemeClr val="accent2">
                      <a:lumMod val="75000"/>
                    </a:schemeClr>
                  </a:solidFill>
                  <a:prstDash val="solid"/>
                </a:ln>
                <a:solidFill>
                  <a:schemeClr val="accent2">
                    <a:lumMod val="75000"/>
                  </a:schemeClr>
                </a:solidFill>
                <a:effectLst>
                  <a:outerShdw blurRad="12700" dist="38100" dir="2700000" algn="tl" rotWithShape="0">
                    <a:schemeClr val="accent5">
                      <a:lumMod val="60000"/>
                      <a:lumOff val="40000"/>
                    </a:schemeClr>
                  </a:outerShdw>
                </a:effectLst>
                <a:latin typeface="Franklin Gothic Book" panose="020B0503020102020204" pitchFamily="34" charset="0"/>
              </a:rPr>
              <a:t>Audit in GST with special emphasis on Audit </a:t>
            </a:r>
          </a:p>
          <a:p>
            <a:pPr algn="ctr"/>
            <a:r>
              <a:rPr lang="en-IN" sz="3900" b="1" cap="none" spc="0" dirty="0">
                <a:ln w="9525">
                  <a:solidFill>
                    <a:schemeClr val="accent2">
                      <a:lumMod val="75000"/>
                    </a:schemeClr>
                  </a:solidFill>
                  <a:prstDash val="solid"/>
                </a:ln>
                <a:solidFill>
                  <a:schemeClr val="accent2">
                    <a:lumMod val="75000"/>
                  </a:schemeClr>
                </a:solidFill>
                <a:effectLst>
                  <a:outerShdw blurRad="12700" dist="38100" dir="2700000" algn="tl" rotWithShape="0">
                    <a:schemeClr val="accent5">
                      <a:lumMod val="60000"/>
                      <a:lumOff val="40000"/>
                    </a:schemeClr>
                  </a:outerShdw>
                </a:effectLst>
                <a:latin typeface="Franklin Gothic Book" panose="020B0503020102020204" pitchFamily="34" charset="0"/>
              </a:rPr>
              <a:t>   Report Form</a:t>
            </a:r>
          </a:p>
        </p:txBody>
      </p:sp>
    </p:spTree>
    <p:extLst>
      <p:ext uri="{BB962C8B-B14F-4D97-AF65-F5344CB8AC3E}">
        <p14:creationId xmlns:p14="http://schemas.microsoft.com/office/powerpoint/2010/main" val="41842389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descr="A close up of a toy&#10;&#10;Description generated with high confidence">
            <a:extLst>
              <a:ext uri="{FF2B5EF4-FFF2-40B4-BE49-F238E27FC236}">
                <a16:creationId xmlns:a16="http://schemas.microsoft.com/office/drawing/2014/main" id="{9696C6F2-2BE1-4826-87B6-8558E4D453E0}"/>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l="9871" r="11678"/>
          <a:stretch/>
        </p:blipFill>
        <p:spPr>
          <a:xfrm>
            <a:off x="-629587" y="-6350"/>
            <a:ext cx="6725587" cy="6864350"/>
          </a:xfrm>
          <a:solidFill>
            <a:schemeClr val="bg2"/>
          </a:solidFill>
        </p:spPr>
      </p:pic>
      <p:sp>
        <p:nvSpPr>
          <p:cNvPr id="38" name="Shape 38"/>
          <p:cNvSpPr/>
          <p:nvPr/>
        </p:nvSpPr>
        <p:spPr>
          <a:xfrm>
            <a:off x="6824569" y="937458"/>
            <a:ext cx="4529231" cy="4976733"/>
          </a:xfrm>
          <a:prstGeom prst="rect">
            <a:avLst/>
          </a:prstGeom>
          <a:ln w="3175">
            <a:miter lim="400000"/>
          </a:ln>
          <a:extLst>
            <a:ext uri="{C572A759-6A51-4108-AA02-DFA0A04FC94B}">
              <ma14:wrappingTextBoxFlag xmlns="" xmlns:ma14="http://schemas.microsoft.com/office/mac/drawingml/2011/main" val="1"/>
            </a:ext>
          </a:extLst>
        </p:spPr>
        <p:txBody>
          <a:bodyPr lIns="19050" tIns="19050" rIns="19050" bIns="19050">
            <a:normAutofit/>
          </a:bodyPr>
          <a:lstStyle>
            <a:lvl1pPr>
              <a:lnSpc>
                <a:spcPct val="90000"/>
              </a:lnSpc>
              <a:defRPr sz="11000" b="1">
                <a:solidFill>
                  <a:srgbClr val="282828"/>
                </a:solidFill>
                <a:latin typeface="Signika"/>
                <a:ea typeface="Signika"/>
                <a:cs typeface="Signika"/>
                <a:sym typeface="Signika"/>
              </a:defRPr>
            </a:lvl1pPr>
          </a:lstStyle>
          <a:p>
            <a:pPr algn="ctr"/>
            <a:endParaRPr lang="en-IN" sz="5500" dirty="0"/>
          </a:p>
          <a:p>
            <a:pPr algn="ctr"/>
            <a:endParaRPr lang="en-IN" sz="5500" dirty="0"/>
          </a:p>
          <a:p>
            <a:pPr algn="ctr"/>
            <a:r>
              <a:rPr lang="en-IN" sz="5500" dirty="0"/>
              <a:t>CONCEPT OF SUPPLY UNDER GST</a:t>
            </a:r>
          </a:p>
          <a:p>
            <a:pPr algn="ctr"/>
            <a:r>
              <a:rPr lang="en-IN" sz="5500" dirty="0"/>
              <a:t>Sec. 7</a:t>
            </a:r>
            <a:endParaRPr sz="5500" dirty="0"/>
          </a:p>
        </p:txBody>
      </p:sp>
      <p:sp>
        <p:nvSpPr>
          <p:cNvPr id="40" name="Shape 40"/>
          <p:cNvSpPr>
            <a:spLocks noGrp="1"/>
          </p:cNvSpPr>
          <p:nvPr>
            <p:ph type="sldNum" sz="quarter" idx="2"/>
          </p:nvPr>
        </p:nvSpPr>
        <p:spPr>
          <a:prstGeom prst="rect">
            <a:avLst/>
          </a:prstGeom>
          <a:extLst>
            <a:ext uri="{C572A759-6A51-4108-AA02-DFA0A04FC94B}">
              <ma14:wrappingTextBoxFlag xmlns="" xmlns:ma14="http://schemas.microsoft.com/office/mac/drawingml/2011/main" val="1"/>
            </a:ext>
          </a:extLst>
        </p:spPr>
        <p:txBody>
          <a:bodyPr/>
          <a:lstStyle/>
          <a:p>
            <a:fld id="{86CB4B4D-7CA3-9044-876B-883B54F8677D}" type="slidenum">
              <a:t>2</a:t>
            </a:fld>
            <a:endParaRPr/>
          </a:p>
        </p:txBody>
      </p:sp>
    </p:spTree>
    <p:extLst>
      <p:ext uri="{BB962C8B-B14F-4D97-AF65-F5344CB8AC3E}">
        <p14:creationId xmlns:p14="http://schemas.microsoft.com/office/powerpoint/2010/main" val="3506965790"/>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Shape 34"/>
          <p:cNvSpPr/>
          <p:nvPr/>
        </p:nvSpPr>
        <p:spPr>
          <a:xfrm>
            <a:off x="852724" y="92597"/>
            <a:ext cx="10884574" cy="714060"/>
          </a:xfrm>
          <a:prstGeom prst="rect">
            <a:avLst/>
          </a:prstGeom>
          <a:ln w="3175">
            <a:miter lim="400000"/>
          </a:ln>
          <a:extLst>
            <a:ext uri="{C572A759-6A51-4108-AA02-DFA0A04FC94B}">
              <ma14:wrappingTextBoxFlag xmlns="" xmlns:ma14="http://schemas.microsoft.com/office/mac/drawingml/2011/main" val="1"/>
            </a:ext>
          </a:extLst>
        </p:spPr>
        <p:txBody>
          <a:bodyPr lIns="19050" tIns="19050" rIns="19050" bIns="19050">
            <a:normAutofit/>
          </a:bodyPr>
          <a:lstStyle/>
          <a:p>
            <a:pPr algn="ctr">
              <a:lnSpc>
                <a:spcPct val="90000"/>
              </a:lnSpc>
              <a:defRPr sz="11000" b="1">
                <a:solidFill>
                  <a:srgbClr val="282828"/>
                </a:solidFill>
                <a:latin typeface="Signika"/>
                <a:ea typeface="Signika"/>
                <a:cs typeface="Signika"/>
                <a:sym typeface="Signika"/>
              </a:defRPr>
            </a:pPr>
            <a:r>
              <a:rPr sz="4500" dirty="0"/>
              <a:t>T</a:t>
            </a:r>
            <a:r>
              <a:rPr lang="en-IN" sz="4500" dirty="0"/>
              <a:t>axability under old regime vs. GST regime</a:t>
            </a:r>
            <a:endParaRPr sz="4500" dirty="0"/>
          </a:p>
        </p:txBody>
      </p:sp>
      <p:sp>
        <p:nvSpPr>
          <p:cNvPr id="36" name="Shape 36"/>
          <p:cNvSpPr>
            <a:spLocks noGrp="1"/>
          </p:cNvSpPr>
          <p:nvPr>
            <p:ph type="sldNum" sz="quarter" idx="2"/>
          </p:nvPr>
        </p:nvSpPr>
        <p:spPr>
          <a:prstGeom prst="rect">
            <a:avLst/>
          </a:prstGeom>
          <a:extLst>
            <a:ext uri="{C572A759-6A51-4108-AA02-DFA0A04FC94B}">
              <ma14:wrappingTextBoxFlag xmlns="" xmlns:ma14="http://schemas.microsoft.com/office/mac/drawingml/2011/main" val="1"/>
            </a:ext>
          </a:extLst>
        </p:spPr>
        <p:txBody>
          <a:bodyPr/>
          <a:lstStyle/>
          <a:p>
            <a:fld id="{86CB4B4D-7CA3-9044-876B-883B54F8677D}" type="slidenum">
              <a:t>3</a:t>
            </a:fld>
            <a:endParaRPr/>
          </a:p>
        </p:txBody>
      </p:sp>
      <p:sp>
        <p:nvSpPr>
          <p:cNvPr id="2" name="Rectangle 1">
            <a:extLst>
              <a:ext uri="{FF2B5EF4-FFF2-40B4-BE49-F238E27FC236}">
                <a16:creationId xmlns:a16="http://schemas.microsoft.com/office/drawing/2014/main" id="{2360992D-FFD8-4ADD-81BB-6C180799EB58}"/>
              </a:ext>
            </a:extLst>
          </p:cNvPr>
          <p:cNvSpPr/>
          <p:nvPr/>
        </p:nvSpPr>
        <p:spPr>
          <a:xfrm>
            <a:off x="1274164" y="1214204"/>
            <a:ext cx="3147934" cy="1379095"/>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solidFill>
                  <a:schemeClr val="accent2">
                    <a:lumMod val="50000"/>
                  </a:schemeClr>
                </a:solidFill>
                <a:latin typeface="Signika"/>
              </a:rPr>
              <a:t>Excise: Manufacture of goods</a:t>
            </a:r>
          </a:p>
        </p:txBody>
      </p:sp>
      <p:sp>
        <p:nvSpPr>
          <p:cNvPr id="6" name="Rectangle 5">
            <a:extLst>
              <a:ext uri="{FF2B5EF4-FFF2-40B4-BE49-F238E27FC236}">
                <a16:creationId xmlns:a16="http://schemas.microsoft.com/office/drawing/2014/main" id="{EA0A75B9-9CCD-44C3-897B-41B457EAD4A4}"/>
              </a:ext>
            </a:extLst>
          </p:cNvPr>
          <p:cNvSpPr/>
          <p:nvPr/>
        </p:nvSpPr>
        <p:spPr>
          <a:xfrm>
            <a:off x="1274164" y="2930838"/>
            <a:ext cx="3147934" cy="1379095"/>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solidFill>
                  <a:schemeClr val="accent2">
                    <a:lumMod val="50000"/>
                  </a:schemeClr>
                </a:solidFill>
                <a:latin typeface="Signika"/>
              </a:rPr>
              <a:t>VAT/CST : Sale of goods</a:t>
            </a:r>
          </a:p>
        </p:txBody>
      </p:sp>
      <p:sp>
        <p:nvSpPr>
          <p:cNvPr id="7" name="Rectangle 6">
            <a:extLst>
              <a:ext uri="{FF2B5EF4-FFF2-40B4-BE49-F238E27FC236}">
                <a16:creationId xmlns:a16="http://schemas.microsoft.com/office/drawing/2014/main" id="{043A43CA-0C37-4D03-AA75-3EF77D5ADD7B}"/>
              </a:ext>
            </a:extLst>
          </p:cNvPr>
          <p:cNvSpPr/>
          <p:nvPr/>
        </p:nvSpPr>
        <p:spPr>
          <a:xfrm>
            <a:off x="1274164" y="4880081"/>
            <a:ext cx="3147934" cy="1379095"/>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solidFill>
                  <a:schemeClr val="accent2">
                    <a:lumMod val="50000"/>
                  </a:schemeClr>
                </a:solidFill>
                <a:latin typeface="Signika"/>
              </a:rPr>
              <a:t>Service tax: Rendering of services</a:t>
            </a:r>
          </a:p>
        </p:txBody>
      </p:sp>
      <p:sp>
        <p:nvSpPr>
          <p:cNvPr id="3" name="Oval 2">
            <a:extLst>
              <a:ext uri="{FF2B5EF4-FFF2-40B4-BE49-F238E27FC236}">
                <a16:creationId xmlns:a16="http://schemas.microsoft.com/office/drawing/2014/main" id="{C1FC7811-8C34-4DCE-82A1-3C9170C7066A}"/>
              </a:ext>
            </a:extLst>
          </p:cNvPr>
          <p:cNvSpPr/>
          <p:nvPr/>
        </p:nvSpPr>
        <p:spPr>
          <a:xfrm>
            <a:off x="7060367" y="2029138"/>
            <a:ext cx="3038004" cy="2280795"/>
          </a:xfrm>
          <a:prstGeom prst="ellipse">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solidFill>
                  <a:schemeClr val="accent2">
                    <a:lumMod val="50000"/>
                  </a:schemeClr>
                </a:solidFill>
                <a:latin typeface="Signika"/>
              </a:rPr>
              <a:t>GST : Supply of goods or services or both</a:t>
            </a:r>
          </a:p>
        </p:txBody>
      </p:sp>
      <p:cxnSp>
        <p:nvCxnSpPr>
          <p:cNvPr id="5" name="Straight Arrow Connector 4">
            <a:extLst>
              <a:ext uri="{FF2B5EF4-FFF2-40B4-BE49-F238E27FC236}">
                <a16:creationId xmlns:a16="http://schemas.microsoft.com/office/drawing/2014/main" id="{ED06DBA8-39BF-423E-BEF5-E57F60EFA59C}"/>
              </a:ext>
            </a:extLst>
          </p:cNvPr>
          <p:cNvCxnSpPr>
            <a:stCxn id="2" idx="3"/>
          </p:cNvCxnSpPr>
          <p:nvPr/>
        </p:nvCxnSpPr>
        <p:spPr>
          <a:xfrm>
            <a:off x="4422098" y="1903752"/>
            <a:ext cx="2788171" cy="6895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5542F49C-766E-47E7-9271-47659633201F}"/>
              </a:ext>
            </a:extLst>
          </p:cNvPr>
          <p:cNvCxnSpPr>
            <a:cxnSpLocks/>
          </p:cNvCxnSpPr>
          <p:nvPr/>
        </p:nvCxnSpPr>
        <p:spPr>
          <a:xfrm>
            <a:off x="4422098" y="3477717"/>
            <a:ext cx="263826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8A69DBDC-165E-4D39-AF28-3D2B5322F4D7}"/>
              </a:ext>
            </a:extLst>
          </p:cNvPr>
          <p:cNvCxnSpPr>
            <a:cxnSpLocks/>
          </p:cNvCxnSpPr>
          <p:nvPr/>
        </p:nvCxnSpPr>
        <p:spPr>
          <a:xfrm flipV="1">
            <a:off x="4422098" y="4047866"/>
            <a:ext cx="3147934" cy="15092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Cloud 9">
            <a:extLst>
              <a:ext uri="{FF2B5EF4-FFF2-40B4-BE49-F238E27FC236}">
                <a16:creationId xmlns:a16="http://schemas.microsoft.com/office/drawing/2014/main" id="{EE5F0434-9EE1-435F-B09C-4B8CCA644236}"/>
              </a:ext>
            </a:extLst>
          </p:cNvPr>
          <p:cNvSpPr/>
          <p:nvPr/>
        </p:nvSpPr>
        <p:spPr>
          <a:xfrm>
            <a:off x="6813029" y="719530"/>
            <a:ext cx="4924267" cy="1019331"/>
          </a:xfrm>
          <a:prstGeom prst="cloud">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solidFill>
                  <a:schemeClr val="accent2">
                    <a:lumMod val="50000"/>
                  </a:schemeClr>
                </a:solidFill>
              </a:rPr>
              <a:t>Constitution 101</a:t>
            </a:r>
            <a:r>
              <a:rPr lang="en-IN" sz="2400" baseline="30000" dirty="0">
                <a:solidFill>
                  <a:schemeClr val="accent2">
                    <a:lumMod val="50000"/>
                  </a:schemeClr>
                </a:solidFill>
              </a:rPr>
              <a:t>st</a:t>
            </a:r>
            <a:r>
              <a:rPr lang="en-IN" sz="2400" dirty="0">
                <a:solidFill>
                  <a:schemeClr val="accent2">
                    <a:lumMod val="50000"/>
                  </a:schemeClr>
                </a:solidFill>
              </a:rPr>
              <a:t> amendment act</a:t>
            </a:r>
          </a:p>
        </p:txBody>
      </p:sp>
      <p:cxnSp>
        <p:nvCxnSpPr>
          <p:cNvPr id="14" name="Straight Arrow Connector 13">
            <a:extLst>
              <a:ext uri="{FF2B5EF4-FFF2-40B4-BE49-F238E27FC236}">
                <a16:creationId xmlns:a16="http://schemas.microsoft.com/office/drawing/2014/main" id="{E9AFF646-383D-4A3E-BDE4-FAB2CA389C4E}"/>
              </a:ext>
            </a:extLst>
          </p:cNvPr>
          <p:cNvCxnSpPr/>
          <p:nvPr/>
        </p:nvCxnSpPr>
        <p:spPr>
          <a:xfrm flipV="1">
            <a:off x="8304551" y="1768839"/>
            <a:ext cx="0" cy="2602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31B71D5F-A631-4E7C-B842-2F70E4D2A389}"/>
              </a:ext>
            </a:extLst>
          </p:cNvPr>
          <p:cNvCxnSpPr>
            <a:cxnSpLocks/>
          </p:cNvCxnSpPr>
          <p:nvPr/>
        </p:nvCxnSpPr>
        <p:spPr>
          <a:xfrm flipH="1">
            <a:off x="8139659" y="4309933"/>
            <a:ext cx="63707" cy="5701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Cloud 22">
            <a:extLst>
              <a:ext uri="{FF2B5EF4-FFF2-40B4-BE49-F238E27FC236}">
                <a16:creationId xmlns:a16="http://schemas.microsoft.com/office/drawing/2014/main" id="{1A621DCF-663A-4EA8-9CF9-DD21EEB427B2}"/>
              </a:ext>
            </a:extLst>
          </p:cNvPr>
          <p:cNvSpPr/>
          <p:nvPr/>
        </p:nvSpPr>
        <p:spPr>
          <a:xfrm>
            <a:off x="5997938" y="4856813"/>
            <a:ext cx="2983042" cy="1402364"/>
          </a:xfrm>
          <a:prstGeom prst="cloud">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solidFill>
                  <a:schemeClr val="accent2">
                    <a:lumMod val="50000"/>
                  </a:schemeClr>
                </a:solidFill>
              </a:rPr>
              <a:t>Insertion of A. 246A, 269A, 279A</a:t>
            </a:r>
          </a:p>
        </p:txBody>
      </p:sp>
      <p:sp>
        <p:nvSpPr>
          <p:cNvPr id="27" name="Cloud 26">
            <a:extLst>
              <a:ext uri="{FF2B5EF4-FFF2-40B4-BE49-F238E27FC236}">
                <a16:creationId xmlns:a16="http://schemas.microsoft.com/office/drawing/2014/main" id="{003383CC-13FA-4C5A-A38F-48DEB53A20E2}"/>
              </a:ext>
            </a:extLst>
          </p:cNvPr>
          <p:cNvSpPr/>
          <p:nvPr/>
        </p:nvSpPr>
        <p:spPr>
          <a:xfrm>
            <a:off x="8995657" y="4213029"/>
            <a:ext cx="2983042" cy="2280794"/>
          </a:xfrm>
          <a:prstGeom prst="cloud">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a:solidFill>
                  <a:schemeClr val="accent2">
                    <a:lumMod val="50000"/>
                  </a:schemeClr>
                </a:solidFill>
              </a:rPr>
              <a:t>Major Amendments of A. 270, 286, 366, 6</a:t>
            </a:r>
            <a:r>
              <a:rPr lang="en-IN" sz="2200" baseline="30000" dirty="0">
                <a:solidFill>
                  <a:schemeClr val="accent2">
                    <a:lumMod val="50000"/>
                  </a:schemeClr>
                </a:solidFill>
              </a:rPr>
              <a:t>th</a:t>
            </a:r>
            <a:r>
              <a:rPr lang="en-IN" sz="2200" dirty="0">
                <a:solidFill>
                  <a:schemeClr val="accent2">
                    <a:lumMod val="50000"/>
                  </a:schemeClr>
                </a:solidFill>
              </a:rPr>
              <a:t> &amp; 7</a:t>
            </a:r>
            <a:r>
              <a:rPr lang="en-IN" sz="2200" baseline="30000" dirty="0">
                <a:solidFill>
                  <a:schemeClr val="accent2">
                    <a:lumMod val="50000"/>
                  </a:schemeClr>
                </a:solidFill>
              </a:rPr>
              <a:t>th</a:t>
            </a:r>
            <a:r>
              <a:rPr lang="en-IN" sz="2200" dirty="0">
                <a:solidFill>
                  <a:schemeClr val="accent2">
                    <a:lumMod val="50000"/>
                  </a:schemeClr>
                </a:solidFill>
              </a:rPr>
              <a:t> Schedule</a:t>
            </a:r>
          </a:p>
        </p:txBody>
      </p:sp>
      <p:cxnSp>
        <p:nvCxnSpPr>
          <p:cNvPr id="28" name="Straight Arrow Connector 27">
            <a:extLst>
              <a:ext uri="{FF2B5EF4-FFF2-40B4-BE49-F238E27FC236}">
                <a16:creationId xmlns:a16="http://schemas.microsoft.com/office/drawing/2014/main" id="{13C3607C-6080-4806-9F04-02F9E59E2B8B}"/>
              </a:ext>
            </a:extLst>
          </p:cNvPr>
          <p:cNvCxnSpPr>
            <a:cxnSpLocks/>
          </p:cNvCxnSpPr>
          <p:nvPr/>
        </p:nvCxnSpPr>
        <p:spPr>
          <a:xfrm>
            <a:off x="9480030" y="4086629"/>
            <a:ext cx="218603" cy="3486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4124148"/>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Shape 167"/>
          <p:cNvSpPr/>
          <p:nvPr/>
        </p:nvSpPr>
        <p:spPr>
          <a:xfrm>
            <a:off x="183596" y="371015"/>
            <a:ext cx="10204588" cy="527709"/>
          </a:xfrm>
          <a:prstGeom prst="rect">
            <a:avLst/>
          </a:prstGeom>
          <a:ln w="3175">
            <a:miter lim="400000"/>
          </a:ln>
          <a:extLst>
            <a:ext uri="{C572A759-6A51-4108-AA02-DFA0A04FC94B}">
              <ma14:wrappingTextBoxFlag xmlns:ma14="http://schemas.microsoft.com/office/mac/drawingml/2011/main" xmlns="" val="1"/>
            </a:ext>
          </a:extLst>
        </p:spPr>
        <p:txBody>
          <a:bodyPr lIns="19050" tIns="19050" rIns="19050" bIns="19050">
            <a:normAutofit fontScale="77500" lnSpcReduction="20000"/>
          </a:bodyPr>
          <a:lstStyle>
            <a:lvl1pPr algn="ctr">
              <a:lnSpc>
                <a:spcPct val="90000"/>
              </a:lnSpc>
              <a:defRPr sz="11000" b="1">
                <a:solidFill>
                  <a:srgbClr val="282828"/>
                </a:solidFill>
                <a:latin typeface="Signika"/>
                <a:ea typeface="Signika"/>
                <a:cs typeface="Signika"/>
                <a:sym typeface="Signika"/>
              </a:defRPr>
            </a:lvl1pPr>
          </a:lstStyle>
          <a:p>
            <a:r>
              <a:rPr lang="en-IN" sz="5500" dirty="0"/>
              <a:t>Scope of supply u/s 7(1): Inclusive definition</a:t>
            </a:r>
            <a:endParaRPr sz="5500" dirty="0"/>
          </a:p>
        </p:txBody>
      </p:sp>
      <p:sp>
        <p:nvSpPr>
          <p:cNvPr id="168" name="Shape 168"/>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4</a:t>
            </a:fld>
            <a:endParaRPr/>
          </a:p>
        </p:txBody>
      </p:sp>
      <p:grpSp>
        <p:nvGrpSpPr>
          <p:cNvPr id="189" name="Group 189"/>
          <p:cNvGrpSpPr/>
          <p:nvPr/>
        </p:nvGrpSpPr>
        <p:grpSpPr>
          <a:xfrm>
            <a:off x="686270" y="1123635"/>
            <a:ext cx="10588411" cy="5127653"/>
            <a:chOff x="184675" y="-268884"/>
            <a:chExt cx="19236031" cy="7295608"/>
          </a:xfrm>
        </p:grpSpPr>
        <p:grpSp>
          <p:nvGrpSpPr>
            <p:cNvPr id="173" name="Group 173"/>
            <p:cNvGrpSpPr/>
            <p:nvPr/>
          </p:nvGrpSpPr>
          <p:grpSpPr>
            <a:xfrm>
              <a:off x="184675" y="-268884"/>
              <a:ext cx="4741794" cy="7295608"/>
              <a:chOff x="184675" y="-268884"/>
              <a:chExt cx="4741793" cy="7295607"/>
            </a:xfrm>
          </p:grpSpPr>
          <p:sp>
            <p:nvSpPr>
              <p:cNvPr id="169" name="Shape 169"/>
              <p:cNvSpPr/>
              <p:nvPr/>
            </p:nvSpPr>
            <p:spPr>
              <a:xfrm>
                <a:off x="184675" y="-268884"/>
                <a:ext cx="4741793" cy="4254194"/>
              </a:xfrm>
              <a:prstGeom prst="ellipse">
                <a:avLst/>
              </a:prstGeom>
              <a:solidFill>
                <a:srgbClr val="03C0FE"/>
              </a:solidFill>
              <a:ln w="3175" cap="flat">
                <a:noFill/>
                <a:miter lim="400000"/>
              </a:ln>
              <a:effectLst/>
            </p:spPr>
            <p:txBody>
              <a:bodyPr wrap="square" lIns="19050" tIns="19050" rIns="19050" bIns="19050" numCol="1" anchor="ctr">
                <a:noAutofit/>
              </a:bodyPr>
              <a:lstStyle/>
              <a:p>
                <a:pPr algn="ctr">
                  <a:defRPr sz="3000">
                    <a:solidFill>
                      <a:srgbClr val="FFFFFF"/>
                    </a:solidFill>
                    <a:latin typeface="Helvetica Light"/>
                    <a:ea typeface="Helvetica Light"/>
                    <a:cs typeface="Helvetica Light"/>
                    <a:sym typeface="Helvetica Light"/>
                  </a:defRPr>
                </a:pPr>
                <a:endParaRPr sz="1500"/>
              </a:p>
            </p:txBody>
          </p:sp>
          <p:sp>
            <p:nvSpPr>
              <p:cNvPr id="170" name="Shape 170"/>
              <p:cNvSpPr/>
              <p:nvPr/>
            </p:nvSpPr>
            <p:spPr>
              <a:xfrm>
                <a:off x="1396466" y="-74423"/>
                <a:ext cx="2574007" cy="3562350"/>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square" lIns="19050" tIns="19050" rIns="19050" bIns="19050" numCol="1" anchor="ctr">
                <a:spAutoFit/>
              </a:bodyPr>
              <a:lstStyle>
                <a:lvl1pPr algn="ctr" defTabSz="642937">
                  <a:spcBef>
                    <a:spcPts val="4300"/>
                  </a:spcBef>
                  <a:tabLst>
                    <a:tab pos="495300" algn="l"/>
                    <a:tab pos="990600" algn="l"/>
                    <a:tab pos="1498600" algn="l"/>
                    <a:tab pos="1993900" algn="l"/>
                    <a:tab pos="2489200" algn="l"/>
                    <a:tab pos="2997200" algn="l"/>
                    <a:tab pos="3492500" algn="l"/>
                    <a:tab pos="4000500" algn="l"/>
                    <a:tab pos="4495800" algn="l"/>
                    <a:tab pos="4991100" algn="l"/>
                    <a:tab pos="5499100" algn="l"/>
                    <a:tab pos="5994400" algn="l"/>
                  </a:tabLst>
                  <a:defRPr sz="10000" baseline="-1999">
                    <a:solidFill>
                      <a:srgbClr val="FFFFFF"/>
                    </a:solidFill>
                    <a:latin typeface="et-line"/>
                    <a:ea typeface="et-line"/>
                    <a:cs typeface="et-line"/>
                    <a:sym typeface="et-line"/>
                  </a:defRPr>
                </a:lvl1pPr>
              </a:lstStyle>
              <a:p>
                <a:r>
                  <a:rPr lang="en-IN" sz="3000" dirty="0"/>
                  <a:t>(a) sale, transfer, barter, exchange, license, rental, lease, disposal</a:t>
                </a:r>
                <a:endParaRPr sz="3000" dirty="0"/>
              </a:p>
            </p:txBody>
          </p:sp>
          <p:sp>
            <p:nvSpPr>
              <p:cNvPr id="171" name="Shape 171"/>
              <p:cNvSpPr/>
              <p:nvPr/>
            </p:nvSpPr>
            <p:spPr>
              <a:xfrm>
                <a:off x="566570" y="5541789"/>
                <a:ext cx="3978001" cy="1484934"/>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square" lIns="19050" tIns="19050" rIns="19050" bIns="19050" numCol="1" anchor="t">
                <a:noAutofit/>
              </a:bodyPr>
              <a:lstStyle>
                <a:lvl1pPr algn="ctr"/>
              </a:lstStyle>
              <a:p>
                <a:r>
                  <a:rPr lang="en-IN" sz="2400" b="1" dirty="0">
                    <a:latin typeface="Signika"/>
                  </a:rPr>
                  <a:t>In the course or furtherance of business</a:t>
                </a:r>
                <a:endParaRPr sz="2400" b="1" dirty="0">
                  <a:latin typeface="Signika"/>
                </a:endParaRPr>
              </a:p>
            </p:txBody>
          </p:sp>
          <p:sp>
            <p:nvSpPr>
              <p:cNvPr id="172" name="Shape 172"/>
              <p:cNvSpPr/>
              <p:nvPr/>
            </p:nvSpPr>
            <p:spPr>
              <a:xfrm>
                <a:off x="400894" y="4263247"/>
                <a:ext cx="4309357" cy="1000609"/>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square" lIns="19050" tIns="19050" rIns="19050" bIns="19050" numCol="1" anchor="ctr">
                <a:spAutoFit/>
              </a:bodyPr>
              <a:lstStyle>
                <a:lvl1pPr algn="ctr">
                  <a:lnSpc>
                    <a:spcPct val="90000"/>
                  </a:lnSpc>
                  <a:defRPr sz="4000" b="1">
                    <a:solidFill>
                      <a:srgbClr val="282828"/>
                    </a:solidFill>
                    <a:latin typeface="Signika"/>
                    <a:ea typeface="Signika"/>
                    <a:cs typeface="Signika"/>
                    <a:sym typeface="Signika"/>
                  </a:defRPr>
                </a:lvl1pPr>
              </a:lstStyle>
              <a:p>
                <a:r>
                  <a:rPr lang="en-IN" sz="2400" dirty="0"/>
                  <a:t>made for consideration</a:t>
                </a:r>
                <a:endParaRPr sz="2400" dirty="0"/>
              </a:p>
            </p:txBody>
          </p:sp>
        </p:grpSp>
        <p:sp>
          <p:nvSpPr>
            <p:cNvPr id="175" name="Shape 175"/>
            <p:cNvSpPr/>
            <p:nvPr/>
          </p:nvSpPr>
          <p:spPr>
            <a:xfrm>
              <a:off x="6213895" y="1155320"/>
              <a:ext cx="2574007" cy="1102866"/>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square" lIns="19050" tIns="19050" rIns="19050" bIns="19050" numCol="1" anchor="ctr">
              <a:spAutoFit/>
            </a:bodyPr>
            <a:lstStyle>
              <a:lvl1pPr algn="ctr" defTabSz="642937">
                <a:spcBef>
                  <a:spcPts val="4300"/>
                </a:spcBef>
                <a:tabLst>
                  <a:tab pos="495300" algn="l"/>
                  <a:tab pos="990600" algn="l"/>
                  <a:tab pos="1498600" algn="l"/>
                  <a:tab pos="1993900" algn="l"/>
                  <a:tab pos="2489200" algn="l"/>
                  <a:tab pos="2997200" algn="l"/>
                  <a:tab pos="3492500" algn="l"/>
                  <a:tab pos="4000500" algn="l"/>
                  <a:tab pos="4495800" algn="l"/>
                  <a:tab pos="4991100" algn="l"/>
                  <a:tab pos="5499100" algn="l"/>
                  <a:tab pos="5994400" algn="l"/>
                </a:tabLst>
                <a:defRPr sz="10000" baseline="-1999">
                  <a:solidFill>
                    <a:srgbClr val="FFFFFF"/>
                  </a:solidFill>
                  <a:latin typeface="et-line"/>
                  <a:ea typeface="et-line"/>
                  <a:cs typeface="et-line"/>
                  <a:sym typeface="et-line"/>
                </a:defRPr>
              </a:lvl1pPr>
            </a:lstStyle>
            <a:p>
              <a:r>
                <a:rPr sz="5000"/>
                <a:t></a:t>
              </a:r>
            </a:p>
          </p:txBody>
        </p:sp>
        <p:sp>
          <p:nvSpPr>
            <p:cNvPr id="180" name="Shape 180"/>
            <p:cNvSpPr/>
            <p:nvPr/>
          </p:nvSpPr>
          <p:spPr>
            <a:xfrm>
              <a:off x="11540236" y="1155320"/>
              <a:ext cx="2574007" cy="1102867"/>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square" lIns="19050" tIns="19050" rIns="19050" bIns="19050" numCol="1" anchor="ctr">
              <a:spAutoFit/>
            </a:bodyPr>
            <a:lstStyle>
              <a:lvl1pPr algn="ctr" defTabSz="642937">
                <a:spcBef>
                  <a:spcPts val="4300"/>
                </a:spcBef>
                <a:tabLst>
                  <a:tab pos="495300" algn="l"/>
                  <a:tab pos="990600" algn="l"/>
                  <a:tab pos="1498600" algn="l"/>
                  <a:tab pos="1993900" algn="l"/>
                  <a:tab pos="2489200" algn="l"/>
                  <a:tab pos="2997200" algn="l"/>
                  <a:tab pos="3492500" algn="l"/>
                  <a:tab pos="4000500" algn="l"/>
                  <a:tab pos="4495800" algn="l"/>
                  <a:tab pos="4991100" algn="l"/>
                  <a:tab pos="5499100" algn="l"/>
                  <a:tab pos="5994400" algn="l"/>
                </a:tabLst>
                <a:defRPr sz="10000" baseline="-1999">
                  <a:solidFill>
                    <a:srgbClr val="FFFFFF"/>
                  </a:solidFill>
                  <a:latin typeface="et-line"/>
                  <a:ea typeface="et-line"/>
                  <a:cs typeface="et-line"/>
                  <a:sym typeface="et-line"/>
                </a:defRPr>
              </a:lvl1pPr>
            </a:lstStyle>
            <a:p>
              <a:r>
                <a:rPr sz="5000"/>
                <a:t></a:t>
              </a:r>
            </a:p>
          </p:txBody>
        </p:sp>
        <p:sp>
          <p:nvSpPr>
            <p:cNvPr id="185" name="Shape 185"/>
            <p:cNvSpPr/>
            <p:nvPr/>
          </p:nvSpPr>
          <p:spPr>
            <a:xfrm>
              <a:off x="16846699" y="1155320"/>
              <a:ext cx="2574007" cy="1102867"/>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square" lIns="19050" tIns="19050" rIns="19050" bIns="19050" numCol="1" anchor="ctr">
              <a:spAutoFit/>
            </a:bodyPr>
            <a:lstStyle>
              <a:lvl1pPr algn="ctr" defTabSz="642937">
                <a:spcBef>
                  <a:spcPts val="4300"/>
                </a:spcBef>
                <a:tabLst>
                  <a:tab pos="495300" algn="l"/>
                  <a:tab pos="990600" algn="l"/>
                  <a:tab pos="1498600" algn="l"/>
                  <a:tab pos="1993900" algn="l"/>
                  <a:tab pos="2489200" algn="l"/>
                  <a:tab pos="2997200" algn="l"/>
                  <a:tab pos="3492500" algn="l"/>
                  <a:tab pos="4000500" algn="l"/>
                  <a:tab pos="4495800" algn="l"/>
                  <a:tab pos="4991100" algn="l"/>
                  <a:tab pos="5499100" algn="l"/>
                  <a:tab pos="5994400" algn="l"/>
                </a:tabLst>
                <a:defRPr sz="10000" baseline="-1999">
                  <a:solidFill>
                    <a:srgbClr val="FFFFFF"/>
                  </a:solidFill>
                  <a:latin typeface="et-line"/>
                  <a:ea typeface="et-line"/>
                  <a:cs typeface="et-line"/>
                  <a:sym typeface="et-line"/>
                </a:defRPr>
              </a:lvl1pPr>
            </a:lstStyle>
            <a:p>
              <a:r>
                <a:rPr sz="5000"/>
                <a:t></a:t>
              </a:r>
            </a:p>
          </p:txBody>
        </p:sp>
      </p:grpSp>
      <p:sp>
        <p:nvSpPr>
          <p:cNvPr id="25" name="Shape 169">
            <a:extLst>
              <a:ext uri="{FF2B5EF4-FFF2-40B4-BE49-F238E27FC236}">
                <a16:creationId xmlns:a16="http://schemas.microsoft.com/office/drawing/2014/main" id="{5A56E8A9-8D7B-454C-ADBB-8A9188558813}"/>
              </a:ext>
            </a:extLst>
          </p:cNvPr>
          <p:cNvSpPr/>
          <p:nvPr/>
        </p:nvSpPr>
        <p:spPr>
          <a:xfrm>
            <a:off x="3521415" y="1138625"/>
            <a:ext cx="2610105" cy="2618793"/>
          </a:xfrm>
          <a:prstGeom prst="ellipse">
            <a:avLst/>
          </a:prstGeom>
          <a:solidFill>
            <a:srgbClr val="03C0FE"/>
          </a:solidFill>
          <a:ln w="3175" cap="flat">
            <a:noFill/>
            <a:miter lim="400000"/>
          </a:ln>
          <a:effectLst/>
        </p:spPr>
        <p:txBody>
          <a:bodyPr wrap="square" lIns="19050" tIns="19050" rIns="19050" bIns="19050" numCol="1" anchor="ctr">
            <a:noAutofit/>
          </a:bodyPr>
          <a:lstStyle/>
          <a:p>
            <a:pPr algn="ctr">
              <a:defRPr sz="3000">
                <a:solidFill>
                  <a:srgbClr val="FFFFFF"/>
                </a:solidFill>
                <a:latin typeface="Helvetica Light"/>
                <a:ea typeface="Helvetica Light"/>
                <a:cs typeface="Helvetica Light"/>
                <a:sym typeface="Helvetica Light"/>
              </a:defRPr>
            </a:pPr>
            <a:endParaRPr sz="1500"/>
          </a:p>
        </p:txBody>
      </p:sp>
      <p:sp>
        <p:nvSpPr>
          <p:cNvPr id="26" name="Shape 170">
            <a:extLst>
              <a:ext uri="{FF2B5EF4-FFF2-40B4-BE49-F238E27FC236}">
                <a16:creationId xmlns:a16="http://schemas.microsoft.com/office/drawing/2014/main" id="{D84D3AA6-F3E9-44F6-ABBE-F4553886CDB4}"/>
              </a:ext>
            </a:extLst>
          </p:cNvPr>
          <p:cNvSpPr/>
          <p:nvPr/>
        </p:nvSpPr>
        <p:spPr>
          <a:xfrm>
            <a:off x="4115088" y="2106018"/>
            <a:ext cx="1416854" cy="654025"/>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square" lIns="19050" tIns="19050" rIns="19050" bIns="19050" numCol="1" anchor="ctr">
            <a:spAutoFit/>
          </a:bodyPr>
          <a:lstStyle>
            <a:lvl1pPr algn="ctr" defTabSz="642937">
              <a:spcBef>
                <a:spcPts val="4300"/>
              </a:spcBef>
              <a:tabLst>
                <a:tab pos="495300" algn="l"/>
                <a:tab pos="990600" algn="l"/>
                <a:tab pos="1498600" algn="l"/>
                <a:tab pos="1993900" algn="l"/>
                <a:tab pos="2489200" algn="l"/>
                <a:tab pos="2997200" algn="l"/>
                <a:tab pos="3492500" algn="l"/>
                <a:tab pos="4000500" algn="l"/>
                <a:tab pos="4495800" algn="l"/>
                <a:tab pos="4991100" algn="l"/>
                <a:tab pos="5499100" algn="l"/>
                <a:tab pos="5994400" algn="l"/>
              </a:tabLst>
              <a:defRPr sz="10000" baseline="-1999">
                <a:solidFill>
                  <a:srgbClr val="FFFFFF"/>
                </a:solidFill>
                <a:latin typeface="et-line"/>
                <a:ea typeface="et-line"/>
                <a:cs typeface="et-line"/>
                <a:sym typeface="et-line"/>
              </a:defRPr>
            </a:lvl1pPr>
          </a:lstStyle>
          <a:p>
            <a:r>
              <a:rPr lang="en-IN" sz="3000" dirty="0"/>
              <a:t>(b) Import of services</a:t>
            </a:r>
            <a:endParaRPr sz="3000" dirty="0"/>
          </a:p>
        </p:txBody>
      </p:sp>
      <p:sp>
        <p:nvSpPr>
          <p:cNvPr id="27" name="Shape 172">
            <a:extLst>
              <a:ext uri="{FF2B5EF4-FFF2-40B4-BE49-F238E27FC236}">
                <a16:creationId xmlns:a16="http://schemas.microsoft.com/office/drawing/2014/main" id="{F4C49DA7-C896-4C8C-A711-CA562A953589}"/>
              </a:ext>
            </a:extLst>
          </p:cNvPr>
          <p:cNvSpPr/>
          <p:nvPr/>
        </p:nvSpPr>
        <p:spPr>
          <a:xfrm>
            <a:off x="3637479" y="4371675"/>
            <a:ext cx="2372072" cy="370871"/>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square" lIns="19050" tIns="19050" rIns="19050" bIns="19050" numCol="1" anchor="ctr">
            <a:spAutoFit/>
          </a:bodyPr>
          <a:lstStyle>
            <a:lvl1pPr algn="ctr">
              <a:lnSpc>
                <a:spcPct val="90000"/>
              </a:lnSpc>
              <a:defRPr sz="4000" b="1">
                <a:solidFill>
                  <a:srgbClr val="282828"/>
                </a:solidFill>
                <a:latin typeface="Signika"/>
                <a:ea typeface="Signika"/>
                <a:cs typeface="Signika"/>
                <a:sym typeface="Signika"/>
              </a:defRPr>
            </a:lvl1pPr>
          </a:lstStyle>
          <a:p>
            <a:r>
              <a:rPr lang="en-IN" sz="2400" dirty="0"/>
              <a:t>for consideration</a:t>
            </a:r>
            <a:endParaRPr sz="2400" dirty="0"/>
          </a:p>
        </p:txBody>
      </p:sp>
      <p:sp>
        <p:nvSpPr>
          <p:cNvPr id="28" name="Shape 171">
            <a:extLst>
              <a:ext uri="{FF2B5EF4-FFF2-40B4-BE49-F238E27FC236}">
                <a16:creationId xmlns:a16="http://schemas.microsoft.com/office/drawing/2014/main" id="{428F653A-A29C-4E37-8E99-5E88CFDC53C7}"/>
              </a:ext>
            </a:extLst>
          </p:cNvPr>
          <p:cNvSpPr/>
          <p:nvPr/>
        </p:nvSpPr>
        <p:spPr>
          <a:xfrm>
            <a:off x="3728676" y="5046650"/>
            <a:ext cx="2189678" cy="1301235"/>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square" lIns="19050" tIns="19050" rIns="19050" bIns="19050" numCol="1" anchor="t">
            <a:noAutofit/>
          </a:bodyPr>
          <a:lstStyle>
            <a:lvl1pPr algn="ctr"/>
          </a:lstStyle>
          <a:p>
            <a:r>
              <a:rPr lang="en-IN" sz="2400" b="1" dirty="0">
                <a:latin typeface="Signika"/>
              </a:rPr>
              <a:t>Need not be in the course or furtherance of business</a:t>
            </a:r>
            <a:endParaRPr sz="2400" b="1" dirty="0">
              <a:latin typeface="Signika"/>
            </a:endParaRPr>
          </a:p>
        </p:txBody>
      </p:sp>
      <p:sp>
        <p:nvSpPr>
          <p:cNvPr id="29" name="Shape 169">
            <a:extLst>
              <a:ext uri="{FF2B5EF4-FFF2-40B4-BE49-F238E27FC236}">
                <a16:creationId xmlns:a16="http://schemas.microsoft.com/office/drawing/2014/main" id="{3C688344-E2C8-40C0-A3E5-38A30B4235EA}"/>
              </a:ext>
            </a:extLst>
          </p:cNvPr>
          <p:cNvSpPr/>
          <p:nvPr/>
        </p:nvSpPr>
        <p:spPr>
          <a:xfrm>
            <a:off x="6356560" y="1101450"/>
            <a:ext cx="2610105" cy="2618793"/>
          </a:xfrm>
          <a:prstGeom prst="ellipse">
            <a:avLst/>
          </a:prstGeom>
          <a:solidFill>
            <a:srgbClr val="03C0FE"/>
          </a:solidFill>
          <a:ln w="3175" cap="flat">
            <a:noFill/>
            <a:miter lim="400000"/>
          </a:ln>
          <a:effectLst/>
        </p:spPr>
        <p:txBody>
          <a:bodyPr wrap="square" lIns="19050" tIns="19050" rIns="19050" bIns="19050" numCol="1" anchor="ctr">
            <a:noAutofit/>
          </a:bodyPr>
          <a:lstStyle/>
          <a:p>
            <a:pPr algn="ctr">
              <a:defRPr sz="3000">
                <a:solidFill>
                  <a:srgbClr val="FFFFFF"/>
                </a:solidFill>
                <a:latin typeface="Helvetica Light"/>
                <a:ea typeface="Helvetica Light"/>
                <a:cs typeface="Helvetica Light"/>
                <a:sym typeface="Helvetica Light"/>
              </a:defRPr>
            </a:pPr>
            <a:endParaRPr sz="1500" dirty="0"/>
          </a:p>
        </p:txBody>
      </p:sp>
      <p:sp>
        <p:nvSpPr>
          <p:cNvPr id="30" name="Shape 170">
            <a:extLst>
              <a:ext uri="{FF2B5EF4-FFF2-40B4-BE49-F238E27FC236}">
                <a16:creationId xmlns:a16="http://schemas.microsoft.com/office/drawing/2014/main" id="{49EB1E9D-8E02-4515-9AD9-4E8EB116EEAF}"/>
              </a:ext>
            </a:extLst>
          </p:cNvPr>
          <p:cNvSpPr/>
          <p:nvPr/>
        </p:nvSpPr>
        <p:spPr>
          <a:xfrm>
            <a:off x="6956908" y="1790488"/>
            <a:ext cx="1416854" cy="961802"/>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square" lIns="19050" tIns="19050" rIns="19050" bIns="19050" numCol="1" anchor="ctr">
            <a:spAutoFit/>
          </a:bodyPr>
          <a:lstStyle>
            <a:lvl1pPr algn="ctr" defTabSz="642937">
              <a:spcBef>
                <a:spcPts val="4300"/>
              </a:spcBef>
              <a:tabLst>
                <a:tab pos="495300" algn="l"/>
                <a:tab pos="990600" algn="l"/>
                <a:tab pos="1498600" algn="l"/>
                <a:tab pos="1993900" algn="l"/>
                <a:tab pos="2489200" algn="l"/>
                <a:tab pos="2997200" algn="l"/>
                <a:tab pos="3492500" algn="l"/>
                <a:tab pos="4000500" algn="l"/>
                <a:tab pos="4495800" algn="l"/>
                <a:tab pos="4991100" algn="l"/>
                <a:tab pos="5499100" algn="l"/>
                <a:tab pos="5994400" algn="l"/>
              </a:tabLst>
              <a:defRPr sz="10000" baseline="-1999">
                <a:solidFill>
                  <a:srgbClr val="FFFFFF"/>
                </a:solidFill>
                <a:latin typeface="et-line"/>
                <a:ea typeface="et-line"/>
                <a:cs typeface="et-line"/>
                <a:sym typeface="et-line"/>
              </a:defRPr>
            </a:lvl1pPr>
          </a:lstStyle>
          <a:p>
            <a:r>
              <a:rPr lang="en-IN" sz="3000" dirty="0"/>
              <a:t>(c) Activities specified in SCH I</a:t>
            </a:r>
            <a:endParaRPr sz="3000" dirty="0"/>
          </a:p>
        </p:txBody>
      </p:sp>
      <p:sp>
        <p:nvSpPr>
          <p:cNvPr id="31" name="Shape 172">
            <a:extLst>
              <a:ext uri="{FF2B5EF4-FFF2-40B4-BE49-F238E27FC236}">
                <a16:creationId xmlns:a16="http://schemas.microsoft.com/office/drawing/2014/main" id="{7322D8D3-2ACA-450F-8AB6-DACE3DDC81BD}"/>
              </a:ext>
            </a:extLst>
          </p:cNvPr>
          <p:cNvSpPr/>
          <p:nvPr/>
        </p:nvSpPr>
        <p:spPr>
          <a:xfrm>
            <a:off x="6504903" y="4190587"/>
            <a:ext cx="2372072" cy="703269"/>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square" lIns="19050" tIns="19050" rIns="19050" bIns="19050" numCol="1" anchor="ctr">
            <a:spAutoFit/>
          </a:bodyPr>
          <a:lstStyle>
            <a:lvl1pPr algn="ctr">
              <a:lnSpc>
                <a:spcPct val="90000"/>
              </a:lnSpc>
              <a:defRPr sz="4000" b="1">
                <a:solidFill>
                  <a:srgbClr val="282828"/>
                </a:solidFill>
                <a:latin typeface="Signika"/>
                <a:ea typeface="Signika"/>
                <a:cs typeface="Signika"/>
                <a:sym typeface="Signika"/>
              </a:defRPr>
            </a:lvl1pPr>
          </a:lstStyle>
          <a:p>
            <a:r>
              <a:rPr lang="en-IN" sz="2400" dirty="0"/>
              <a:t>Without consideration</a:t>
            </a:r>
            <a:endParaRPr sz="2400" dirty="0"/>
          </a:p>
        </p:txBody>
      </p:sp>
      <p:sp>
        <p:nvSpPr>
          <p:cNvPr id="32" name="Shape 169">
            <a:extLst>
              <a:ext uri="{FF2B5EF4-FFF2-40B4-BE49-F238E27FC236}">
                <a16:creationId xmlns:a16="http://schemas.microsoft.com/office/drawing/2014/main" id="{41BBEF39-AB48-410D-A1B6-90E0BBE1B0C6}"/>
              </a:ext>
            </a:extLst>
          </p:cNvPr>
          <p:cNvSpPr/>
          <p:nvPr/>
        </p:nvSpPr>
        <p:spPr>
          <a:xfrm>
            <a:off x="9261200" y="1101449"/>
            <a:ext cx="2610105" cy="2618793"/>
          </a:xfrm>
          <a:prstGeom prst="ellipse">
            <a:avLst/>
          </a:prstGeom>
          <a:solidFill>
            <a:srgbClr val="03C0FE"/>
          </a:solidFill>
          <a:ln w="3175" cap="flat">
            <a:noFill/>
            <a:miter lim="400000"/>
          </a:ln>
          <a:effectLst/>
        </p:spPr>
        <p:txBody>
          <a:bodyPr wrap="square" lIns="19050" tIns="19050" rIns="19050" bIns="19050" numCol="1" anchor="ctr">
            <a:noAutofit/>
          </a:bodyPr>
          <a:lstStyle/>
          <a:p>
            <a:pPr algn="ctr">
              <a:defRPr sz="3000">
                <a:solidFill>
                  <a:srgbClr val="FFFFFF"/>
                </a:solidFill>
                <a:latin typeface="Helvetica Light"/>
                <a:ea typeface="Helvetica Light"/>
                <a:cs typeface="Helvetica Light"/>
                <a:sym typeface="Helvetica Light"/>
              </a:defRPr>
            </a:pPr>
            <a:endParaRPr sz="1500" dirty="0"/>
          </a:p>
        </p:txBody>
      </p:sp>
      <p:sp>
        <p:nvSpPr>
          <p:cNvPr id="33" name="Shape 170">
            <a:extLst>
              <a:ext uri="{FF2B5EF4-FFF2-40B4-BE49-F238E27FC236}">
                <a16:creationId xmlns:a16="http://schemas.microsoft.com/office/drawing/2014/main" id="{BB9A1A3D-3A71-44CC-9590-6DFD2399D517}"/>
              </a:ext>
            </a:extLst>
          </p:cNvPr>
          <p:cNvSpPr/>
          <p:nvPr/>
        </p:nvSpPr>
        <p:spPr>
          <a:xfrm>
            <a:off x="9857825" y="1505455"/>
            <a:ext cx="1416854" cy="1885131"/>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square" lIns="19050" tIns="19050" rIns="19050" bIns="19050" numCol="1" anchor="ctr">
            <a:spAutoFit/>
          </a:bodyPr>
          <a:lstStyle>
            <a:lvl1pPr algn="ctr" defTabSz="642937">
              <a:spcBef>
                <a:spcPts val="4300"/>
              </a:spcBef>
              <a:tabLst>
                <a:tab pos="495300" algn="l"/>
                <a:tab pos="990600" algn="l"/>
                <a:tab pos="1498600" algn="l"/>
                <a:tab pos="1993900" algn="l"/>
                <a:tab pos="2489200" algn="l"/>
                <a:tab pos="2997200" algn="l"/>
                <a:tab pos="3492500" algn="l"/>
                <a:tab pos="4000500" algn="l"/>
                <a:tab pos="4495800" algn="l"/>
                <a:tab pos="4991100" algn="l"/>
                <a:tab pos="5499100" algn="l"/>
                <a:tab pos="5994400" algn="l"/>
              </a:tabLst>
              <a:defRPr sz="10000" baseline="-1999">
                <a:solidFill>
                  <a:srgbClr val="FFFFFF"/>
                </a:solidFill>
                <a:latin typeface="et-line"/>
                <a:ea typeface="et-line"/>
                <a:cs typeface="et-line"/>
                <a:sym typeface="et-line"/>
              </a:defRPr>
            </a:lvl1pPr>
          </a:lstStyle>
          <a:p>
            <a:r>
              <a:rPr lang="en-IN" sz="3000" dirty="0"/>
              <a:t>(d) Activities to be treated as supply of goods/services as per SCH II</a:t>
            </a:r>
            <a:endParaRPr sz="3000" dirty="0"/>
          </a:p>
        </p:txBody>
      </p:sp>
      <p:sp>
        <p:nvSpPr>
          <p:cNvPr id="22" name="Shape 172">
            <a:extLst>
              <a:ext uri="{FF2B5EF4-FFF2-40B4-BE49-F238E27FC236}">
                <a16:creationId xmlns:a16="http://schemas.microsoft.com/office/drawing/2014/main" id="{CB67EA57-6A4A-45D4-86F6-6677D94C765C}"/>
              </a:ext>
            </a:extLst>
          </p:cNvPr>
          <p:cNvSpPr/>
          <p:nvPr/>
        </p:nvSpPr>
        <p:spPr>
          <a:xfrm>
            <a:off x="9499233" y="4012226"/>
            <a:ext cx="2372072" cy="2032864"/>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square" lIns="19050" tIns="19050" rIns="19050" bIns="19050" numCol="1" anchor="ctr">
            <a:spAutoFit/>
          </a:bodyPr>
          <a:lstStyle>
            <a:lvl1pPr algn="ctr">
              <a:lnSpc>
                <a:spcPct val="90000"/>
              </a:lnSpc>
              <a:defRPr sz="4000" b="1">
                <a:solidFill>
                  <a:srgbClr val="282828"/>
                </a:solidFill>
                <a:latin typeface="Signika"/>
                <a:ea typeface="Signika"/>
                <a:cs typeface="Signika"/>
                <a:sym typeface="Signika"/>
              </a:defRPr>
            </a:lvl1pPr>
          </a:lstStyle>
          <a:p>
            <a:r>
              <a:rPr lang="en-IN" sz="2400" i="1" dirty="0"/>
              <a:t>NOTE: SCH II deals with classification of certain transactions into supply of goods &amp; supply of services.</a:t>
            </a:r>
            <a:endParaRPr sz="2400" i="1" dirty="0"/>
          </a:p>
        </p:txBody>
      </p:sp>
    </p:spTree>
    <p:extLst>
      <p:ext uri="{BB962C8B-B14F-4D97-AF65-F5344CB8AC3E}">
        <p14:creationId xmlns:p14="http://schemas.microsoft.com/office/powerpoint/2010/main" val="3212841530"/>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Shape 167"/>
          <p:cNvSpPr/>
          <p:nvPr/>
        </p:nvSpPr>
        <p:spPr>
          <a:xfrm>
            <a:off x="183596" y="371015"/>
            <a:ext cx="10204588" cy="527709"/>
          </a:xfrm>
          <a:prstGeom prst="rect">
            <a:avLst/>
          </a:prstGeom>
          <a:ln w="3175">
            <a:miter lim="400000"/>
          </a:ln>
          <a:extLst>
            <a:ext uri="{C572A759-6A51-4108-AA02-DFA0A04FC94B}">
              <ma14:wrappingTextBoxFlag xmlns:ma14="http://schemas.microsoft.com/office/mac/drawingml/2011/main" xmlns="" val="1"/>
            </a:ext>
          </a:extLst>
        </p:spPr>
        <p:txBody>
          <a:bodyPr lIns="19050" tIns="19050" rIns="19050" bIns="19050">
            <a:normAutofit fontScale="62500" lnSpcReduction="20000"/>
          </a:bodyPr>
          <a:lstStyle>
            <a:lvl1pPr algn="ctr">
              <a:lnSpc>
                <a:spcPct val="90000"/>
              </a:lnSpc>
              <a:defRPr sz="11000" b="1">
                <a:solidFill>
                  <a:srgbClr val="282828"/>
                </a:solidFill>
                <a:latin typeface="Signika"/>
                <a:ea typeface="Signika"/>
                <a:cs typeface="Signika"/>
                <a:sym typeface="Signika"/>
              </a:defRPr>
            </a:lvl1pPr>
          </a:lstStyle>
          <a:p>
            <a:pPr algn="l"/>
            <a:r>
              <a:rPr lang="en-IN" sz="5500" dirty="0"/>
              <a:t>  </a:t>
            </a:r>
            <a:r>
              <a:rPr lang="en-IN" sz="6400" dirty="0"/>
              <a:t>Scope of supply u/s 7(2): </a:t>
            </a:r>
            <a:r>
              <a:rPr lang="en-IN" sz="5500" dirty="0"/>
              <a:t>Overrides Sub-section (1)</a:t>
            </a:r>
            <a:endParaRPr sz="5500" dirty="0"/>
          </a:p>
        </p:txBody>
      </p:sp>
      <p:sp>
        <p:nvSpPr>
          <p:cNvPr id="168" name="Shape 168"/>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5</a:t>
            </a:fld>
            <a:endParaRPr/>
          </a:p>
        </p:txBody>
      </p:sp>
      <p:grpSp>
        <p:nvGrpSpPr>
          <p:cNvPr id="189" name="Group 189"/>
          <p:cNvGrpSpPr/>
          <p:nvPr/>
        </p:nvGrpSpPr>
        <p:grpSpPr>
          <a:xfrm>
            <a:off x="1353296" y="1260310"/>
            <a:ext cx="9921385" cy="2503766"/>
            <a:chOff x="1396466" y="-74423"/>
            <a:chExt cx="18024240" cy="3562350"/>
          </a:xfrm>
        </p:grpSpPr>
        <p:sp>
          <p:nvSpPr>
            <p:cNvPr id="170" name="Shape 170"/>
            <p:cNvSpPr/>
            <p:nvPr/>
          </p:nvSpPr>
          <p:spPr>
            <a:xfrm>
              <a:off x="1396466" y="-74423"/>
              <a:ext cx="2574007" cy="3562350"/>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square" lIns="19050" tIns="19050" rIns="19050" bIns="19050" numCol="1" anchor="ctr">
              <a:spAutoFit/>
            </a:bodyPr>
            <a:lstStyle>
              <a:lvl1pPr algn="ctr" defTabSz="642937">
                <a:spcBef>
                  <a:spcPts val="4300"/>
                </a:spcBef>
                <a:tabLst>
                  <a:tab pos="495300" algn="l"/>
                  <a:tab pos="990600" algn="l"/>
                  <a:tab pos="1498600" algn="l"/>
                  <a:tab pos="1993900" algn="l"/>
                  <a:tab pos="2489200" algn="l"/>
                  <a:tab pos="2997200" algn="l"/>
                  <a:tab pos="3492500" algn="l"/>
                  <a:tab pos="4000500" algn="l"/>
                  <a:tab pos="4495800" algn="l"/>
                  <a:tab pos="4991100" algn="l"/>
                  <a:tab pos="5499100" algn="l"/>
                  <a:tab pos="5994400" algn="l"/>
                </a:tabLst>
                <a:defRPr sz="10000" baseline="-1999">
                  <a:solidFill>
                    <a:srgbClr val="FFFFFF"/>
                  </a:solidFill>
                  <a:latin typeface="et-line"/>
                  <a:ea typeface="et-line"/>
                  <a:cs typeface="et-line"/>
                  <a:sym typeface="et-line"/>
                </a:defRPr>
              </a:lvl1pPr>
            </a:lstStyle>
            <a:p>
              <a:r>
                <a:rPr lang="en-IN" sz="3000" dirty="0"/>
                <a:t>(a) sale, transfer, barter, exchange, license, rental, lease, disposal</a:t>
              </a:r>
              <a:endParaRPr sz="3000" dirty="0"/>
            </a:p>
          </p:txBody>
        </p:sp>
        <p:sp>
          <p:nvSpPr>
            <p:cNvPr id="175" name="Shape 175"/>
            <p:cNvSpPr/>
            <p:nvPr/>
          </p:nvSpPr>
          <p:spPr>
            <a:xfrm>
              <a:off x="6213895" y="1155320"/>
              <a:ext cx="2574007" cy="1102866"/>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square" lIns="19050" tIns="19050" rIns="19050" bIns="19050" numCol="1" anchor="ctr">
              <a:spAutoFit/>
            </a:bodyPr>
            <a:lstStyle>
              <a:lvl1pPr algn="ctr" defTabSz="642937">
                <a:spcBef>
                  <a:spcPts val="4300"/>
                </a:spcBef>
                <a:tabLst>
                  <a:tab pos="495300" algn="l"/>
                  <a:tab pos="990600" algn="l"/>
                  <a:tab pos="1498600" algn="l"/>
                  <a:tab pos="1993900" algn="l"/>
                  <a:tab pos="2489200" algn="l"/>
                  <a:tab pos="2997200" algn="l"/>
                  <a:tab pos="3492500" algn="l"/>
                  <a:tab pos="4000500" algn="l"/>
                  <a:tab pos="4495800" algn="l"/>
                  <a:tab pos="4991100" algn="l"/>
                  <a:tab pos="5499100" algn="l"/>
                  <a:tab pos="5994400" algn="l"/>
                </a:tabLst>
                <a:defRPr sz="10000" baseline="-1999">
                  <a:solidFill>
                    <a:srgbClr val="FFFFFF"/>
                  </a:solidFill>
                  <a:latin typeface="et-line"/>
                  <a:ea typeface="et-line"/>
                  <a:cs typeface="et-line"/>
                  <a:sym typeface="et-line"/>
                </a:defRPr>
              </a:lvl1pPr>
            </a:lstStyle>
            <a:p>
              <a:r>
                <a:rPr sz="5000"/>
                <a:t></a:t>
              </a:r>
            </a:p>
          </p:txBody>
        </p:sp>
        <p:sp>
          <p:nvSpPr>
            <p:cNvPr id="180" name="Shape 180"/>
            <p:cNvSpPr/>
            <p:nvPr/>
          </p:nvSpPr>
          <p:spPr>
            <a:xfrm>
              <a:off x="11540236" y="1155320"/>
              <a:ext cx="2574007" cy="1102867"/>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square" lIns="19050" tIns="19050" rIns="19050" bIns="19050" numCol="1" anchor="ctr">
              <a:spAutoFit/>
            </a:bodyPr>
            <a:lstStyle>
              <a:lvl1pPr algn="ctr" defTabSz="642937">
                <a:spcBef>
                  <a:spcPts val="4300"/>
                </a:spcBef>
                <a:tabLst>
                  <a:tab pos="495300" algn="l"/>
                  <a:tab pos="990600" algn="l"/>
                  <a:tab pos="1498600" algn="l"/>
                  <a:tab pos="1993900" algn="l"/>
                  <a:tab pos="2489200" algn="l"/>
                  <a:tab pos="2997200" algn="l"/>
                  <a:tab pos="3492500" algn="l"/>
                  <a:tab pos="4000500" algn="l"/>
                  <a:tab pos="4495800" algn="l"/>
                  <a:tab pos="4991100" algn="l"/>
                  <a:tab pos="5499100" algn="l"/>
                  <a:tab pos="5994400" algn="l"/>
                </a:tabLst>
                <a:defRPr sz="10000" baseline="-1999">
                  <a:solidFill>
                    <a:srgbClr val="FFFFFF"/>
                  </a:solidFill>
                  <a:latin typeface="et-line"/>
                  <a:ea typeface="et-line"/>
                  <a:cs typeface="et-line"/>
                  <a:sym typeface="et-line"/>
                </a:defRPr>
              </a:lvl1pPr>
            </a:lstStyle>
            <a:p>
              <a:r>
                <a:rPr sz="5000"/>
                <a:t></a:t>
              </a:r>
            </a:p>
          </p:txBody>
        </p:sp>
        <p:sp>
          <p:nvSpPr>
            <p:cNvPr id="185" name="Shape 185"/>
            <p:cNvSpPr/>
            <p:nvPr/>
          </p:nvSpPr>
          <p:spPr>
            <a:xfrm>
              <a:off x="16846699" y="1155320"/>
              <a:ext cx="2574007" cy="1102867"/>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square" lIns="19050" tIns="19050" rIns="19050" bIns="19050" numCol="1" anchor="ctr">
              <a:spAutoFit/>
            </a:bodyPr>
            <a:lstStyle>
              <a:lvl1pPr algn="ctr" defTabSz="642937">
                <a:spcBef>
                  <a:spcPts val="4300"/>
                </a:spcBef>
                <a:tabLst>
                  <a:tab pos="495300" algn="l"/>
                  <a:tab pos="990600" algn="l"/>
                  <a:tab pos="1498600" algn="l"/>
                  <a:tab pos="1993900" algn="l"/>
                  <a:tab pos="2489200" algn="l"/>
                  <a:tab pos="2997200" algn="l"/>
                  <a:tab pos="3492500" algn="l"/>
                  <a:tab pos="4000500" algn="l"/>
                  <a:tab pos="4495800" algn="l"/>
                  <a:tab pos="4991100" algn="l"/>
                  <a:tab pos="5499100" algn="l"/>
                  <a:tab pos="5994400" algn="l"/>
                </a:tabLst>
                <a:defRPr sz="10000" baseline="-1999">
                  <a:solidFill>
                    <a:srgbClr val="FFFFFF"/>
                  </a:solidFill>
                  <a:latin typeface="et-line"/>
                  <a:ea typeface="et-line"/>
                  <a:cs typeface="et-line"/>
                  <a:sym typeface="et-line"/>
                </a:defRPr>
              </a:lvl1pPr>
            </a:lstStyle>
            <a:p>
              <a:r>
                <a:rPr sz="5000"/>
                <a:t></a:t>
              </a:r>
            </a:p>
          </p:txBody>
        </p:sp>
      </p:grpSp>
      <p:sp>
        <p:nvSpPr>
          <p:cNvPr id="25" name="Shape 169">
            <a:extLst>
              <a:ext uri="{FF2B5EF4-FFF2-40B4-BE49-F238E27FC236}">
                <a16:creationId xmlns:a16="http://schemas.microsoft.com/office/drawing/2014/main" id="{5A56E8A9-8D7B-454C-ADBB-8A9188558813}"/>
              </a:ext>
            </a:extLst>
          </p:cNvPr>
          <p:cNvSpPr/>
          <p:nvPr/>
        </p:nvSpPr>
        <p:spPr>
          <a:xfrm>
            <a:off x="1435964" y="1098115"/>
            <a:ext cx="2908092" cy="2618793"/>
          </a:xfrm>
          <a:prstGeom prst="ellipse">
            <a:avLst/>
          </a:prstGeom>
          <a:solidFill>
            <a:srgbClr val="03C0FE"/>
          </a:solidFill>
          <a:ln w="3175" cap="flat">
            <a:noFill/>
            <a:miter lim="400000"/>
          </a:ln>
          <a:effectLst/>
        </p:spPr>
        <p:txBody>
          <a:bodyPr wrap="square" lIns="19050" tIns="19050" rIns="19050" bIns="19050" numCol="1" anchor="ctr">
            <a:noAutofit/>
          </a:bodyPr>
          <a:lstStyle/>
          <a:p>
            <a:pPr algn="ctr">
              <a:defRPr sz="3000">
                <a:solidFill>
                  <a:srgbClr val="FFFFFF"/>
                </a:solidFill>
                <a:latin typeface="Helvetica Light"/>
                <a:ea typeface="Helvetica Light"/>
                <a:cs typeface="Helvetica Light"/>
                <a:sym typeface="Helvetica Light"/>
              </a:defRPr>
            </a:pPr>
            <a:endParaRPr sz="1500"/>
          </a:p>
        </p:txBody>
      </p:sp>
      <p:sp>
        <p:nvSpPr>
          <p:cNvPr id="27" name="Shape 172">
            <a:extLst>
              <a:ext uri="{FF2B5EF4-FFF2-40B4-BE49-F238E27FC236}">
                <a16:creationId xmlns:a16="http://schemas.microsoft.com/office/drawing/2014/main" id="{F4C49DA7-C896-4C8C-A711-CA562A953589}"/>
              </a:ext>
            </a:extLst>
          </p:cNvPr>
          <p:cNvSpPr/>
          <p:nvPr/>
        </p:nvSpPr>
        <p:spPr>
          <a:xfrm>
            <a:off x="4907150" y="3274204"/>
            <a:ext cx="2372072" cy="1368067"/>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square" lIns="19050" tIns="19050" rIns="19050" bIns="19050" numCol="1" anchor="ctr">
            <a:spAutoFit/>
          </a:bodyPr>
          <a:lstStyle>
            <a:lvl1pPr algn="ctr">
              <a:lnSpc>
                <a:spcPct val="90000"/>
              </a:lnSpc>
              <a:defRPr sz="4000" b="1">
                <a:solidFill>
                  <a:srgbClr val="282828"/>
                </a:solidFill>
                <a:latin typeface="Signika"/>
                <a:ea typeface="Signika"/>
                <a:cs typeface="Signika"/>
                <a:sym typeface="Signika"/>
              </a:defRPr>
            </a:lvl1pPr>
          </a:lstStyle>
          <a:p>
            <a:r>
              <a:rPr lang="en-IN" sz="2400" dirty="0"/>
              <a:t>Shall be treated neither as supply of goods nor supply of services.</a:t>
            </a:r>
            <a:endParaRPr sz="2400" dirty="0"/>
          </a:p>
        </p:txBody>
      </p:sp>
      <p:sp>
        <p:nvSpPr>
          <p:cNvPr id="29" name="Shape 169">
            <a:extLst>
              <a:ext uri="{FF2B5EF4-FFF2-40B4-BE49-F238E27FC236}">
                <a16:creationId xmlns:a16="http://schemas.microsoft.com/office/drawing/2014/main" id="{3C688344-E2C8-40C0-A3E5-38A30B4235EA}"/>
              </a:ext>
            </a:extLst>
          </p:cNvPr>
          <p:cNvSpPr/>
          <p:nvPr/>
        </p:nvSpPr>
        <p:spPr>
          <a:xfrm>
            <a:off x="7651936" y="1093625"/>
            <a:ext cx="2908092" cy="2618793"/>
          </a:xfrm>
          <a:prstGeom prst="ellipse">
            <a:avLst/>
          </a:prstGeom>
          <a:solidFill>
            <a:srgbClr val="03C0FE"/>
          </a:solidFill>
          <a:ln w="3175" cap="flat">
            <a:noFill/>
            <a:miter lim="400000"/>
          </a:ln>
          <a:effectLst/>
        </p:spPr>
        <p:txBody>
          <a:bodyPr wrap="square" lIns="19050" tIns="19050" rIns="19050" bIns="19050" numCol="1" anchor="ctr">
            <a:noAutofit/>
          </a:bodyPr>
          <a:lstStyle/>
          <a:p>
            <a:pPr algn="ctr">
              <a:defRPr sz="3000">
                <a:solidFill>
                  <a:srgbClr val="FFFFFF"/>
                </a:solidFill>
                <a:latin typeface="Helvetica Light"/>
                <a:ea typeface="Helvetica Light"/>
                <a:cs typeface="Helvetica Light"/>
                <a:sym typeface="Helvetica Light"/>
              </a:defRPr>
            </a:pPr>
            <a:endParaRPr sz="1500" dirty="0"/>
          </a:p>
        </p:txBody>
      </p:sp>
      <p:sp>
        <p:nvSpPr>
          <p:cNvPr id="33" name="Shape 170">
            <a:extLst>
              <a:ext uri="{FF2B5EF4-FFF2-40B4-BE49-F238E27FC236}">
                <a16:creationId xmlns:a16="http://schemas.microsoft.com/office/drawing/2014/main" id="{BB9A1A3D-3A71-44CC-9590-6DFD2399D517}"/>
              </a:ext>
            </a:extLst>
          </p:cNvPr>
          <p:cNvSpPr/>
          <p:nvPr/>
        </p:nvSpPr>
        <p:spPr>
          <a:xfrm>
            <a:off x="8397364" y="1203682"/>
            <a:ext cx="1416854" cy="2500685"/>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square" lIns="19050" tIns="19050" rIns="19050" bIns="19050" numCol="1" anchor="ctr">
            <a:spAutoFit/>
          </a:bodyPr>
          <a:lstStyle>
            <a:lvl1pPr algn="ctr" defTabSz="642937">
              <a:spcBef>
                <a:spcPts val="4300"/>
              </a:spcBef>
              <a:tabLst>
                <a:tab pos="495300" algn="l"/>
                <a:tab pos="990600" algn="l"/>
                <a:tab pos="1498600" algn="l"/>
                <a:tab pos="1993900" algn="l"/>
                <a:tab pos="2489200" algn="l"/>
                <a:tab pos="2997200" algn="l"/>
                <a:tab pos="3492500" algn="l"/>
                <a:tab pos="4000500" algn="l"/>
                <a:tab pos="4495800" algn="l"/>
                <a:tab pos="4991100" algn="l"/>
                <a:tab pos="5499100" algn="l"/>
                <a:tab pos="5994400" algn="l"/>
              </a:tabLst>
              <a:defRPr sz="10000" baseline="-1999">
                <a:solidFill>
                  <a:srgbClr val="FFFFFF"/>
                </a:solidFill>
                <a:latin typeface="et-line"/>
                <a:ea typeface="et-line"/>
                <a:cs typeface="et-line"/>
                <a:sym typeface="et-line"/>
              </a:defRPr>
            </a:lvl1pPr>
          </a:lstStyle>
          <a:p>
            <a:r>
              <a:rPr lang="en-IN" sz="3000" dirty="0"/>
              <a:t>(b) Such activities or transactions undertaken by CG/SG/local authority as notified </a:t>
            </a:r>
            <a:endParaRPr sz="3000" dirty="0"/>
          </a:p>
        </p:txBody>
      </p:sp>
      <p:sp>
        <p:nvSpPr>
          <p:cNvPr id="22" name="Shape 170">
            <a:extLst>
              <a:ext uri="{FF2B5EF4-FFF2-40B4-BE49-F238E27FC236}">
                <a16:creationId xmlns:a16="http://schemas.microsoft.com/office/drawing/2014/main" id="{48FD2DCF-8A03-4E41-BDA0-D32D4FEBBC7C}"/>
              </a:ext>
            </a:extLst>
          </p:cNvPr>
          <p:cNvSpPr/>
          <p:nvPr/>
        </p:nvSpPr>
        <p:spPr>
          <a:xfrm>
            <a:off x="2181583" y="1614343"/>
            <a:ext cx="1416854" cy="1577355"/>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square" lIns="19050" tIns="19050" rIns="19050" bIns="19050" numCol="1" anchor="ctr">
            <a:spAutoFit/>
          </a:bodyPr>
          <a:lstStyle>
            <a:lvl1pPr algn="ctr" defTabSz="642937">
              <a:spcBef>
                <a:spcPts val="4300"/>
              </a:spcBef>
              <a:tabLst>
                <a:tab pos="495300" algn="l"/>
                <a:tab pos="990600" algn="l"/>
                <a:tab pos="1498600" algn="l"/>
                <a:tab pos="1993900" algn="l"/>
                <a:tab pos="2489200" algn="l"/>
                <a:tab pos="2997200" algn="l"/>
                <a:tab pos="3492500" algn="l"/>
                <a:tab pos="4000500" algn="l"/>
                <a:tab pos="4495800" algn="l"/>
                <a:tab pos="4991100" algn="l"/>
                <a:tab pos="5499100" algn="l"/>
                <a:tab pos="5994400" algn="l"/>
              </a:tabLst>
              <a:defRPr sz="10000" baseline="-1999">
                <a:solidFill>
                  <a:srgbClr val="FFFFFF"/>
                </a:solidFill>
                <a:latin typeface="et-line"/>
                <a:ea typeface="et-line"/>
                <a:cs typeface="et-line"/>
                <a:sym typeface="et-line"/>
              </a:defRPr>
            </a:lvl1pPr>
          </a:lstStyle>
          <a:p>
            <a:r>
              <a:rPr lang="en-IN" sz="3000" dirty="0"/>
              <a:t>(a)</a:t>
            </a:r>
            <a:r>
              <a:rPr lang="en-US" sz="3000" dirty="0"/>
              <a:t> activities or transactions specified in Schedule III</a:t>
            </a:r>
            <a:endParaRPr sz="3000" dirty="0"/>
          </a:p>
        </p:txBody>
      </p:sp>
      <p:sp>
        <p:nvSpPr>
          <p:cNvPr id="23" name="Shape 167">
            <a:extLst>
              <a:ext uri="{FF2B5EF4-FFF2-40B4-BE49-F238E27FC236}">
                <a16:creationId xmlns:a16="http://schemas.microsoft.com/office/drawing/2014/main" id="{A86B7836-7DC8-4778-AE33-B8C3FD51F358}"/>
              </a:ext>
            </a:extLst>
          </p:cNvPr>
          <p:cNvSpPr/>
          <p:nvPr/>
        </p:nvSpPr>
        <p:spPr>
          <a:xfrm>
            <a:off x="355439" y="5226131"/>
            <a:ext cx="10919241" cy="1180336"/>
          </a:xfrm>
          <a:prstGeom prst="rect">
            <a:avLst/>
          </a:prstGeom>
          <a:ln w="3175">
            <a:miter lim="400000"/>
          </a:ln>
          <a:extLst>
            <a:ext uri="{C572A759-6A51-4108-AA02-DFA0A04FC94B}">
              <ma14:wrappingTextBoxFlag xmlns:ma14="http://schemas.microsoft.com/office/mac/drawingml/2011/main" xmlns="" val="1"/>
            </a:ext>
          </a:extLst>
        </p:spPr>
        <p:txBody>
          <a:bodyPr lIns="19050" tIns="19050" rIns="19050" bIns="19050">
            <a:normAutofit lnSpcReduction="10000"/>
          </a:bodyPr>
          <a:lstStyle>
            <a:lvl1pPr algn="ctr">
              <a:lnSpc>
                <a:spcPct val="90000"/>
              </a:lnSpc>
              <a:defRPr sz="11000" b="1">
                <a:solidFill>
                  <a:srgbClr val="282828"/>
                </a:solidFill>
                <a:latin typeface="Signika"/>
                <a:ea typeface="Signika"/>
                <a:cs typeface="Signika"/>
                <a:sym typeface="Signika"/>
              </a:defRPr>
            </a:lvl1pPr>
          </a:lstStyle>
          <a:p>
            <a:pPr algn="just"/>
            <a:r>
              <a:rPr lang="en-IN" sz="4000" dirty="0"/>
              <a:t>Scope of supply u/s 7(3): </a:t>
            </a:r>
            <a:r>
              <a:rPr lang="en-IN" sz="2400" i="1" dirty="0"/>
              <a:t>Subject to sub-section (1) &amp; (2) Govt may notify transactions to be treated as supply of goods and not services or supply of services and not goods.</a:t>
            </a:r>
            <a:endParaRPr sz="2400" i="1" dirty="0"/>
          </a:p>
        </p:txBody>
      </p:sp>
    </p:spTree>
    <p:extLst>
      <p:ext uri="{BB962C8B-B14F-4D97-AF65-F5344CB8AC3E}">
        <p14:creationId xmlns:p14="http://schemas.microsoft.com/office/powerpoint/2010/main" val="1807134547"/>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 name="Shape 88"/>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6</a:t>
            </a:fld>
            <a:endParaRPr/>
          </a:p>
        </p:txBody>
      </p:sp>
      <p:sp>
        <p:nvSpPr>
          <p:cNvPr id="91" name="Shape 91"/>
          <p:cNvSpPr/>
          <p:nvPr/>
        </p:nvSpPr>
        <p:spPr>
          <a:xfrm>
            <a:off x="3002658" y="3185862"/>
            <a:ext cx="254878" cy="551433"/>
          </a:xfrm>
          <a:prstGeom prst="rect">
            <a:avLst/>
          </a:prstGeom>
          <a:ln w="3175">
            <a:miter lim="400000"/>
          </a:ln>
          <a:extLst>
            <a:ext uri="{C572A759-6A51-4108-AA02-DFA0A04FC94B}">
              <ma14:wrappingTextBoxFlag xmlns:ma14="http://schemas.microsoft.com/office/mac/drawingml/2011/main" xmlns="" val="1"/>
            </a:ext>
          </a:extLst>
        </p:spPr>
        <p:txBody>
          <a:bodyPr wrap="none" lIns="19050" tIns="19050" rIns="19050" bIns="19050" anchor="ctr">
            <a:spAutoFit/>
          </a:bodyPr>
          <a:lstStyle>
            <a:lvl1pPr defTabSz="642937">
              <a:spcBef>
                <a:spcPts val="4300"/>
              </a:spcBef>
              <a:tabLst>
                <a:tab pos="495300" algn="l"/>
                <a:tab pos="990600" algn="l"/>
                <a:tab pos="1498600" algn="l"/>
                <a:tab pos="1993900" algn="l"/>
                <a:tab pos="2489200" algn="l"/>
                <a:tab pos="2997200" algn="l"/>
                <a:tab pos="3492500" algn="l"/>
                <a:tab pos="4000500" algn="l"/>
                <a:tab pos="4495800" algn="l"/>
                <a:tab pos="4991100" algn="l"/>
                <a:tab pos="5499100" algn="l"/>
                <a:tab pos="5994400" algn="l"/>
              </a:tabLst>
              <a:defRPr sz="10000" baseline="-1999">
                <a:solidFill>
                  <a:srgbClr val="FFFFFF"/>
                </a:solidFill>
                <a:latin typeface="et-line"/>
                <a:ea typeface="et-line"/>
                <a:cs typeface="et-line"/>
                <a:sym typeface="et-line"/>
              </a:defRPr>
            </a:lvl1pPr>
          </a:lstStyle>
          <a:p>
            <a:pPr algn="ctr"/>
            <a:r>
              <a:rPr sz="5000" dirty="0"/>
              <a:t></a:t>
            </a:r>
          </a:p>
        </p:txBody>
      </p:sp>
      <p:sp>
        <p:nvSpPr>
          <p:cNvPr id="5" name="Rectangle 4">
            <a:extLst>
              <a:ext uri="{FF2B5EF4-FFF2-40B4-BE49-F238E27FC236}">
                <a16:creationId xmlns:a16="http://schemas.microsoft.com/office/drawing/2014/main" id="{92314F71-E581-4066-A61F-0C3892E267A6}"/>
              </a:ext>
            </a:extLst>
          </p:cNvPr>
          <p:cNvSpPr/>
          <p:nvPr/>
        </p:nvSpPr>
        <p:spPr>
          <a:xfrm>
            <a:off x="154116" y="1582340"/>
            <a:ext cx="11883767" cy="3693319"/>
          </a:xfrm>
          <a:prstGeom prst="rect">
            <a:avLst/>
          </a:prstGeom>
          <a:noFill/>
        </p:spPr>
        <p:txBody>
          <a:bodyPr wrap="none" lIns="91440" tIns="45720" rIns="91440" bIns="45720">
            <a:spAutoFit/>
          </a:bodyPr>
          <a:lstStyle/>
          <a:p>
            <a:pPr algn="ctr"/>
            <a:r>
              <a:rPr lang="en-IN" sz="6600" b="0" cap="none" spc="0" dirty="0">
                <a:ln w="0"/>
                <a:solidFill>
                  <a:schemeClr val="accent1"/>
                </a:solidFill>
                <a:effectLst>
                  <a:outerShdw blurRad="38100" dist="25400" dir="5400000" algn="ctr" rotWithShape="0">
                    <a:srgbClr val="6E747A">
                      <a:alpha val="43000"/>
                    </a:srgbClr>
                  </a:outerShdw>
                </a:effectLst>
                <a:latin typeface="Verdana" panose="020B0604030504040204" pitchFamily="34" charset="0"/>
                <a:ea typeface="Verdana" panose="020B0604030504040204" pitchFamily="34" charset="0"/>
                <a:cs typeface="Verdana" panose="020B0604030504040204" pitchFamily="34" charset="0"/>
              </a:rPr>
              <a:t>SCHEDULE I of </a:t>
            </a:r>
          </a:p>
          <a:p>
            <a:pPr algn="ctr"/>
            <a:r>
              <a:rPr lang="en-IN" sz="6600" b="0" cap="none" spc="0" dirty="0">
                <a:ln w="0"/>
                <a:solidFill>
                  <a:schemeClr val="accent1"/>
                </a:solidFill>
                <a:effectLst>
                  <a:outerShdw blurRad="38100" dist="25400" dir="5400000" algn="ctr" rotWithShape="0">
                    <a:srgbClr val="6E747A">
                      <a:alpha val="43000"/>
                    </a:srgbClr>
                  </a:outerShdw>
                </a:effectLst>
                <a:latin typeface="Verdana" panose="020B0604030504040204" pitchFamily="34" charset="0"/>
                <a:ea typeface="Verdana" panose="020B0604030504040204" pitchFamily="34" charset="0"/>
                <a:cs typeface="Verdana" panose="020B0604030504040204" pitchFamily="34" charset="0"/>
              </a:rPr>
              <a:t>CGST Act, 2017 –</a:t>
            </a:r>
          </a:p>
          <a:p>
            <a:pPr algn="ctr"/>
            <a:r>
              <a:rPr lang="en-IN" sz="5100" dirty="0">
                <a:ln w="0"/>
                <a:solidFill>
                  <a:schemeClr val="accent1"/>
                </a:solidFill>
                <a:effectLst>
                  <a:outerShdw blurRad="38100" dist="25400" dir="5400000" algn="ctr" rotWithShape="0">
                    <a:srgbClr val="6E747A">
                      <a:alpha val="43000"/>
                    </a:srgbClr>
                  </a:outerShdw>
                </a:effectLst>
                <a:latin typeface="Verdana" panose="020B0604030504040204" pitchFamily="34" charset="0"/>
                <a:ea typeface="Verdana" panose="020B0604030504040204" pitchFamily="34" charset="0"/>
                <a:cs typeface="Verdana" panose="020B0604030504040204" pitchFamily="34" charset="0"/>
              </a:rPr>
              <a:t>Activities to be treated as Supply</a:t>
            </a:r>
          </a:p>
          <a:p>
            <a:pPr algn="ctr"/>
            <a:r>
              <a:rPr lang="en-IN" sz="5100" b="0" cap="none" spc="0" dirty="0">
                <a:ln w="0"/>
                <a:solidFill>
                  <a:schemeClr val="accent1"/>
                </a:solidFill>
                <a:effectLst>
                  <a:outerShdw blurRad="38100" dist="25400" dir="5400000" algn="ctr" rotWithShape="0">
                    <a:srgbClr val="6E747A">
                      <a:alpha val="43000"/>
                    </a:srgbClr>
                  </a:outerShdw>
                </a:effectLst>
                <a:latin typeface="Verdana" panose="020B0604030504040204" pitchFamily="34" charset="0"/>
                <a:ea typeface="Verdana" panose="020B0604030504040204" pitchFamily="34" charset="0"/>
                <a:cs typeface="Verdana" panose="020B0604030504040204" pitchFamily="34" charset="0"/>
              </a:rPr>
              <a:t>Even if made without Consideration</a:t>
            </a:r>
          </a:p>
        </p:txBody>
      </p:sp>
    </p:spTree>
    <p:extLst>
      <p:ext uri="{BB962C8B-B14F-4D97-AF65-F5344CB8AC3E}">
        <p14:creationId xmlns:p14="http://schemas.microsoft.com/office/powerpoint/2010/main" val="1962153932"/>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D1D3295A-4AA0-4581-B429-D6E6F17DFF45}"/>
              </a:ext>
            </a:extLst>
          </p:cNvPr>
          <p:cNvSpPr txBox="1"/>
          <p:nvPr/>
        </p:nvSpPr>
        <p:spPr>
          <a:xfrm>
            <a:off x="1165124" y="1061884"/>
            <a:ext cx="6017342" cy="1754326"/>
          </a:xfrm>
          <a:prstGeom prst="rect">
            <a:avLst/>
          </a:prstGeom>
          <a:noFill/>
        </p:spPr>
        <p:txBody>
          <a:bodyPr wrap="square" rtlCol="0">
            <a:spAutoFit/>
          </a:bodyPr>
          <a:lstStyle/>
          <a:p>
            <a:pPr marL="285750" indent="-285750" algn="just">
              <a:buFont typeface="Wingdings" panose="05000000000000000000" pitchFamily="2" charset="2"/>
              <a:buChar char="q"/>
            </a:pPr>
            <a:r>
              <a:rPr lang="en-IN" sz="2700" dirty="0">
                <a:latin typeface="Verdana" panose="020B0604030504040204" pitchFamily="34" charset="0"/>
                <a:ea typeface="Verdana" panose="020B0604030504040204" pitchFamily="34" charset="0"/>
                <a:cs typeface="Verdana" panose="020B0604030504040204" pitchFamily="34" charset="0"/>
              </a:rPr>
              <a:t>Permanent transfer or disposal of business assets </a:t>
            </a:r>
            <a:r>
              <a:rPr lang="en-IN" sz="2700" b="1" u="sng" dirty="0">
                <a:latin typeface="Verdana" panose="020B0604030504040204" pitchFamily="34" charset="0"/>
                <a:ea typeface="Verdana" panose="020B0604030504040204" pitchFamily="34" charset="0"/>
                <a:cs typeface="Verdana" panose="020B0604030504040204" pitchFamily="34" charset="0"/>
              </a:rPr>
              <a:t>where input tax credit has been availed on such assets</a:t>
            </a:r>
          </a:p>
        </p:txBody>
      </p:sp>
      <p:pic>
        <p:nvPicPr>
          <p:cNvPr id="14" name="Picture 13" descr="A close up of a logo&#10;&#10;Description generated with very high confidence">
            <a:extLst>
              <a:ext uri="{FF2B5EF4-FFF2-40B4-BE49-F238E27FC236}">
                <a16:creationId xmlns:a16="http://schemas.microsoft.com/office/drawing/2014/main" id="{755C631B-A9B7-49D8-AEE7-09797CE8F99B}"/>
              </a:ext>
            </a:extLst>
          </p:cNvPr>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a:off x="7378341" y="1245"/>
            <a:ext cx="4813659" cy="3358057"/>
          </a:xfrm>
          <a:prstGeom prst="rect">
            <a:avLst/>
          </a:prstGeom>
          <a:effectLst>
            <a:outerShdw dist="50800" sx="1000" sy="1000" algn="ctr" rotWithShape="0">
              <a:srgbClr val="000000"/>
            </a:outerShdw>
          </a:effectLst>
        </p:spPr>
      </p:pic>
      <p:sp>
        <p:nvSpPr>
          <p:cNvPr id="15" name="TextBox 14">
            <a:extLst>
              <a:ext uri="{FF2B5EF4-FFF2-40B4-BE49-F238E27FC236}">
                <a16:creationId xmlns:a16="http://schemas.microsoft.com/office/drawing/2014/main" id="{DD98B54D-8D23-4840-BFB6-9B6B6477204F}"/>
              </a:ext>
            </a:extLst>
          </p:cNvPr>
          <p:cNvSpPr txBox="1"/>
          <p:nvPr/>
        </p:nvSpPr>
        <p:spPr>
          <a:xfrm>
            <a:off x="1165124" y="3498699"/>
            <a:ext cx="6017342" cy="3000821"/>
          </a:xfrm>
          <a:prstGeom prst="rect">
            <a:avLst/>
          </a:prstGeom>
          <a:noFill/>
        </p:spPr>
        <p:txBody>
          <a:bodyPr wrap="square" rtlCol="0">
            <a:spAutoFit/>
          </a:bodyPr>
          <a:lstStyle/>
          <a:p>
            <a:pPr marL="285750" indent="-285750" algn="just">
              <a:buFont typeface="Wingdings" panose="05000000000000000000" pitchFamily="2" charset="2"/>
              <a:buChar char="q"/>
            </a:pPr>
            <a:r>
              <a:rPr lang="en-IN" sz="2700" dirty="0">
                <a:latin typeface="Verdana" panose="020B0604030504040204" pitchFamily="34" charset="0"/>
                <a:ea typeface="Verdana" panose="020B0604030504040204" pitchFamily="34" charset="0"/>
                <a:cs typeface="Verdana" panose="020B0604030504040204" pitchFamily="34" charset="0"/>
              </a:rPr>
              <a:t>Supply of goods or services or both between </a:t>
            </a:r>
            <a:r>
              <a:rPr lang="en-IN" sz="2700" b="1" u="sng" dirty="0">
                <a:latin typeface="Verdana" panose="020B0604030504040204" pitchFamily="34" charset="0"/>
                <a:ea typeface="Verdana" panose="020B0604030504040204" pitchFamily="34" charset="0"/>
                <a:cs typeface="Verdana" panose="020B0604030504040204" pitchFamily="34" charset="0"/>
              </a:rPr>
              <a:t>related persons or distinct persons </a:t>
            </a:r>
            <a:r>
              <a:rPr lang="en-IN" sz="2700" dirty="0">
                <a:latin typeface="Verdana" panose="020B0604030504040204" pitchFamily="34" charset="0"/>
                <a:ea typeface="Verdana" panose="020B0604030504040204" pitchFamily="34" charset="0"/>
                <a:cs typeface="Verdana" panose="020B0604030504040204" pitchFamily="34" charset="0"/>
              </a:rPr>
              <a:t>in the course of business – </a:t>
            </a:r>
          </a:p>
          <a:p>
            <a:pPr algn="just"/>
            <a:r>
              <a:rPr lang="en-IN" sz="2700" i="1" dirty="0">
                <a:latin typeface="Verdana" panose="020B0604030504040204" pitchFamily="34" charset="0"/>
                <a:ea typeface="Verdana" panose="020B0604030504040204" pitchFamily="34" charset="0"/>
                <a:cs typeface="Verdana" panose="020B0604030504040204" pitchFamily="34" charset="0"/>
              </a:rPr>
              <a:t>Gifts not exceeding 50,000 Rs in a FY by employer to employee is excluded</a:t>
            </a:r>
          </a:p>
        </p:txBody>
      </p:sp>
      <p:pic>
        <p:nvPicPr>
          <p:cNvPr id="17" name="Picture 16">
            <a:extLst>
              <a:ext uri="{FF2B5EF4-FFF2-40B4-BE49-F238E27FC236}">
                <a16:creationId xmlns:a16="http://schemas.microsoft.com/office/drawing/2014/main" id="{0E556026-36DD-49F9-B403-B13DEC759B9E}"/>
              </a:ext>
            </a:extLst>
          </p:cNvPr>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7378341" y="3498699"/>
            <a:ext cx="4671091" cy="3152824"/>
          </a:xfrm>
          <a:prstGeom prst="rect">
            <a:avLst/>
          </a:prstGeom>
        </p:spPr>
      </p:pic>
    </p:spTree>
    <p:extLst>
      <p:ext uri="{BB962C8B-B14F-4D97-AF65-F5344CB8AC3E}">
        <p14:creationId xmlns:p14="http://schemas.microsoft.com/office/powerpoint/2010/main" val="2542259415"/>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D1D3295A-4AA0-4581-B429-D6E6F17DFF45}"/>
              </a:ext>
            </a:extLst>
          </p:cNvPr>
          <p:cNvSpPr txBox="1"/>
          <p:nvPr/>
        </p:nvSpPr>
        <p:spPr>
          <a:xfrm>
            <a:off x="1204452" y="825910"/>
            <a:ext cx="6017342" cy="3000821"/>
          </a:xfrm>
          <a:prstGeom prst="rect">
            <a:avLst/>
          </a:prstGeom>
          <a:noFill/>
        </p:spPr>
        <p:txBody>
          <a:bodyPr wrap="square" rtlCol="0">
            <a:spAutoFit/>
          </a:bodyPr>
          <a:lstStyle/>
          <a:p>
            <a:pPr marL="285750" indent="-285750" algn="just">
              <a:buFont typeface="Wingdings" panose="05000000000000000000" pitchFamily="2" charset="2"/>
              <a:buChar char="q"/>
            </a:pPr>
            <a:r>
              <a:rPr lang="en-IN" sz="2700" dirty="0">
                <a:latin typeface="Verdana" panose="020B0604030504040204" pitchFamily="34" charset="0"/>
                <a:ea typeface="Verdana" panose="020B0604030504040204" pitchFamily="34" charset="0"/>
                <a:cs typeface="Verdana" panose="020B0604030504040204" pitchFamily="34" charset="0"/>
              </a:rPr>
              <a:t>Supply of goods-</a:t>
            </a:r>
          </a:p>
          <a:p>
            <a:pPr algn="just"/>
            <a:r>
              <a:rPr lang="en-IN" sz="2700" dirty="0">
                <a:latin typeface="Verdana" panose="020B0604030504040204" pitchFamily="34" charset="0"/>
                <a:ea typeface="Verdana" panose="020B0604030504040204" pitchFamily="34" charset="0"/>
                <a:cs typeface="Verdana" panose="020B0604030504040204" pitchFamily="34" charset="0"/>
              </a:rPr>
              <a:t>By </a:t>
            </a:r>
            <a:r>
              <a:rPr lang="en-IN" sz="2700" b="1" dirty="0">
                <a:latin typeface="Verdana" panose="020B0604030504040204" pitchFamily="34" charset="0"/>
                <a:ea typeface="Verdana" panose="020B0604030504040204" pitchFamily="34" charset="0"/>
                <a:cs typeface="Verdana" panose="020B0604030504040204" pitchFamily="34" charset="0"/>
              </a:rPr>
              <a:t>principal to his agent </a:t>
            </a:r>
            <a:r>
              <a:rPr lang="en-IN" sz="2700" dirty="0">
                <a:latin typeface="Verdana" panose="020B0604030504040204" pitchFamily="34" charset="0"/>
                <a:ea typeface="Verdana" panose="020B0604030504040204" pitchFamily="34" charset="0"/>
                <a:cs typeface="Verdana" panose="020B0604030504040204" pitchFamily="34" charset="0"/>
              </a:rPr>
              <a:t>and agent </a:t>
            </a:r>
            <a:r>
              <a:rPr lang="en-IN" sz="2700" b="1" dirty="0">
                <a:latin typeface="Verdana" panose="020B0604030504040204" pitchFamily="34" charset="0"/>
                <a:ea typeface="Verdana" panose="020B0604030504040204" pitchFamily="34" charset="0"/>
                <a:cs typeface="Verdana" panose="020B0604030504040204" pitchFamily="34" charset="0"/>
              </a:rPr>
              <a:t>supplies </a:t>
            </a:r>
            <a:r>
              <a:rPr lang="en-IN" sz="2700" dirty="0">
                <a:latin typeface="Verdana" panose="020B0604030504040204" pitchFamily="34" charset="0"/>
                <a:ea typeface="Verdana" panose="020B0604030504040204" pitchFamily="34" charset="0"/>
                <a:cs typeface="Verdana" panose="020B0604030504040204" pitchFamily="34" charset="0"/>
              </a:rPr>
              <a:t>such on behalf of principal</a:t>
            </a:r>
          </a:p>
          <a:p>
            <a:pPr algn="just"/>
            <a:r>
              <a:rPr lang="en-IN" sz="2700" dirty="0">
                <a:latin typeface="Verdana" panose="020B0604030504040204" pitchFamily="34" charset="0"/>
                <a:ea typeface="Verdana" panose="020B0604030504040204" pitchFamily="34" charset="0"/>
                <a:cs typeface="Verdana" panose="020B0604030504040204" pitchFamily="34" charset="0"/>
              </a:rPr>
              <a:t>By an </a:t>
            </a:r>
            <a:r>
              <a:rPr lang="en-IN" sz="2700" b="1" dirty="0">
                <a:latin typeface="Verdana" panose="020B0604030504040204" pitchFamily="34" charset="0"/>
                <a:ea typeface="Verdana" panose="020B0604030504040204" pitchFamily="34" charset="0"/>
                <a:cs typeface="Verdana" panose="020B0604030504040204" pitchFamily="34" charset="0"/>
              </a:rPr>
              <a:t>agent to his principal</a:t>
            </a:r>
            <a:r>
              <a:rPr lang="en-IN" sz="2700" dirty="0">
                <a:latin typeface="Verdana" panose="020B0604030504040204" pitchFamily="34" charset="0"/>
                <a:ea typeface="Verdana" panose="020B0604030504040204" pitchFamily="34" charset="0"/>
                <a:cs typeface="Verdana" panose="020B0604030504040204" pitchFamily="34" charset="0"/>
              </a:rPr>
              <a:t> and agent </a:t>
            </a:r>
            <a:r>
              <a:rPr lang="en-IN" sz="2700" b="1" dirty="0">
                <a:latin typeface="Verdana" panose="020B0604030504040204" pitchFamily="34" charset="0"/>
                <a:ea typeface="Verdana" panose="020B0604030504040204" pitchFamily="34" charset="0"/>
                <a:cs typeface="Verdana" panose="020B0604030504040204" pitchFamily="34" charset="0"/>
              </a:rPr>
              <a:t>receives</a:t>
            </a:r>
            <a:r>
              <a:rPr lang="en-IN" sz="2700" dirty="0">
                <a:latin typeface="Verdana" panose="020B0604030504040204" pitchFamily="34" charset="0"/>
                <a:ea typeface="Verdana" panose="020B0604030504040204" pitchFamily="34" charset="0"/>
                <a:cs typeface="Verdana" panose="020B0604030504040204" pitchFamily="34" charset="0"/>
              </a:rPr>
              <a:t> on behalf of principal.</a:t>
            </a:r>
          </a:p>
        </p:txBody>
      </p:sp>
      <p:pic>
        <p:nvPicPr>
          <p:cNvPr id="3" name="Picture 2">
            <a:extLst>
              <a:ext uri="{FF2B5EF4-FFF2-40B4-BE49-F238E27FC236}">
                <a16:creationId xmlns:a16="http://schemas.microsoft.com/office/drawing/2014/main" id="{6DBF1ABC-BD64-4C54-8AFE-375DBE0DC885}"/>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7964129" y="727740"/>
            <a:ext cx="4026310" cy="2701260"/>
          </a:xfrm>
          <a:prstGeom prst="rect">
            <a:avLst/>
          </a:prstGeom>
        </p:spPr>
      </p:pic>
      <p:sp>
        <p:nvSpPr>
          <p:cNvPr id="9" name="TextBox 8">
            <a:extLst>
              <a:ext uri="{FF2B5EF4-FFF2-40B4-BE49-F238E27FC236}">
                <a16:creationId xmlns:a16="http://schemas.microsoft.com/office/drawing/2014/main" id="{2E6B914D-4D36-477F-ADA8-4CAC6A8231F3}"/>
              </a:ext>
            </a:extLst>
          </p:cNvPr>
          <p:cNvSpPr txBox="1"/>
          <p:nvPr/>
        </p:nvSpPr>
        <p:spPr>
          <a:xfrm>
            <a:off x="1204452" y="3862265"/>
            <a:ext cx="6017342" cy="2169825"/>
          </a:xfrm>
          <a:prstGeom prst="rect">
            <a:avLst/>
          </a:prstGeom>
          <a:noFill/>
        </p:spPr>
        <p:txBody>
          <a:bodyPr wrap="square" rtlCol="0">
            <a:spAutoFit/>
          </a:bodyPr>
          <a:lstStyle/>
          <a:p>
            <a:pPr marL="285750" indent="-285750" algn="just">
              <a:buFont typeface="Wingdings" panose="05000000000000000000" pitchFamily="2" charset="2"/>
              <a:buChar char="q"/>
            </a:pPr>
            <a:r>
              <a:rPr lang="en-IN" sz="2700" dirty="0">
                <a:latin typeface="Verdana" panose="020B0604030504040204" pitchFamily="34" charset="0"/>
                <a:ea typeface="Verdana" panose="020B0604030504040204" pitchFamily="34" charset="0"/>
                <a:cs typeface="Verdana" panose="020B0604030504040204" pitchFamily="34" charset="0"/>
              </a:rPr>
              <a:t>Import of </a:t>
            </a:r>
            <a:r>
              <a:rPr lang="en-IN" sz="2700" b="1" dirty="0">
                <a:latin typeface="Verdana" panose="020B0604030504040204" pitchFamily="34" charset="0"/>
                <a:ea typeface="Verdana" panose="020B0604030504040204" pitchFamily="34" charset="0"/>
                <a:cs typeface="Verdana" panose="020B0604030504040204" pitchFamily="34" charset="0"/>
              </a:rPr>
              <a:t>services </a:t>
            </a:r>
            <a:r>
              <a:rPr lang="en-IN" sz="2700" dirty="0">
                <a:latin typeface="Verdana" panose="020B0604030504040204" pitchFamily="34" charset="0"/>
                <a:ea typeface="Verdana" panose="020B0604030504040204" pitchFamily="34" charset="0"/>
                <a:cs typeface="Verdana" panose="020B0604030504040204" pitchFamily="34" charset="0"/>
              </a:rPr>
              <a:t>by taxable person from a related person or any of his other establishments outside India in the course of business</a:t>
            </a:r>
          </a:p>
        </p:txBody>
      </p:sp>
      <p:pic>
        <p:nvPicPr>
          <p:cNvPr id="5" name="Picture 4" descr="A sign on a pole&#10;&#10;Description generated with very high confidence">
            <a:extLst>
              <a:ext uri="{FF2B5EF4-FFF2-40B4-BE49-F238E27FC236}">
                <a16:creationId xmlns:a16="http://schemas.microsoft.com/office/drawing/2014/main" id="{4B1DBCD0-8B1E-48DB-9C07-6F2D5E096370}"/>
              </a:ext>
            </a:extLst>
          </p:cNvPr>
          <p:cNvPicPr>
            <a:picLocks noChangeAspect="1"/>
          </p:cNvPicPr>
          <p:nvPr/>
        </p:nvPicPr>
        <p:blipFill>
          <a:blip r:embed="rId3">
            <a:grayscl/>
            <a:extLst>
              <a:ext uri="{28A0092B-C50C-407E-A947-70E740481C1C}">
                <a14:useLocalDpi xmlns:a14="http://schemas.microsoft.com/office/drawing/2010/main" val="0"/>
              </a:ext>
            </a:extLst>
          </a:blip>
          <a:stretch>
            <a:fillRect/>
          </a:stretch>
        </p:blipFill>
        <p:spPr>
          <a:xfrm>
            <a:off x="8418103" y="4025234"/>
            <a:ext cx="3454349" cy="2105026"/>
          </a:xfrm>
          <a:prstGeom prst="rect">
            <a:avLst/>
          </a:prstGeom>
        </p:spPr>
      </p:pic>
    </p:spTree>
    <p:extLst>
      <p:ext uri="{BB962C8B-B14F-4D97-AF65-F5344CB8AC3E}">
        <p14:creationId xmlns:p14="http://schemas.microsoft.com/office/powerpoint/2010/main" val="1512388937"/>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 name="Shape 88"/>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9</a:t>
            </a:fld>
            <a:endParaRPr/>
          </a:p>
        </p:txBody>
      </p:sp>
      <p:sp>
        <p:nvSpPr>
          <p:cNvPr id="91" name="Shape 91"/>
          <p:cNvSpPr/>
          <p:nvPr/>
        </p:nvSpPr>
        <p:spPr>
          <a:xfrm>
            <a:off x="3002658" y="3185862"/>
            <a:ext cx="254878" cy="551433"/>
          </a:xfrm>
          <a:prstGeom prst="rect">
            <a:avLst/>
          </a:prstGeom>
          <a:ln w="3175">
            <a:miter lim="400000"/>
          </a:ln>
          <a:extLst>
            <a:ext uri="{C572A759-6A51-4108-AA02-DFA0A04FC94B}">
              <ma14:wrappingTextBoxFlag xmlns:ma14="http://schemas.microsoft.com/office/mac/drawingml/2011/main" xmlns="" val="1"/>
            </a:ext>
          </a:extLst>
        </p:spPr>
        <p:txBody>
          <a:bodyPr wrap="none" lIns="19050" tIns="19050" rIns="19050" bIns="19050" anchor="ctr">
            <a:spAutoFit/>
          </a:bodyPr>
          <a:lstStyle>
            <a:lvl1pPr defTabSz="642937">
              <a:spcBef>
                <a:spcPts val="4300"/>
              </a:spcBef>
              <a:tabLst>
                <a:tab pos="495300" algn="l"/>
                <a:tab pos="990600" algn="l"/>
                <a:tab pos="1498600" algn="l"/>
                <a:tab pos="1993900" algn="l"/>
                <a:tab pos="2489200" algn="l"/>
                <a:tab pos="2997200" algn="l"/>
                <a:tab pos="3492500" algn="l"/>
                <a:tab pos="4000500" algn="l"/>
                <a:tab pos="4495800" algn="l"/>
                <a:tab pos="4991100" algn="l"/>
                <a:tab pos="5499100" algn="l"/>
                <a:tab pos="5994400" algn="l"/>
              </a:tabLst>
              <a:defRPr sz="10000" baseline="-1999">
                <a:solidFill>
                  <a:srgbClr val="FFFFFF"/>
                </a:solidFill>
                <a:latin typeface="et-line"/>
                <a:ea typeface="et-line"/>
                <a:cs typeface="et-line"/>
                <a:sym typeface="et-line"/>
              </a:defRPr>
            </a:lvl1pPr>
          </a:lstStyle>
          <a:p>
            <a:pPr algn="ctr"/>
            <a:r>
              <a:rPr sz="5000" dirty="0"/>
              <a:t></a:t>
            </a:r>
          </a:p>
        </p:txBody>
      </p:sp>
      <p:sp>
        <p:nvSpPr>
          <p:cNvPr id="5" name="Rectangle 4">
            <a:extLst>
              <a:ext uri="{FF2B5EF4-FFF2-40B4-BE49-F238E27FC236}">
                <a16:creationId xmlns:a16="http://schemas.microsoft.com/office/drawing/2014/main" id="{92314F71-E581-4066-A61F-0C3892E267A6}"/>
              </a:ext>
            </a:extLst>
          </p:cNvPr>
          <p:cNvSpPr/>
          <p:nvPr/>
        </p:nvSpPr>
        <p:spPr>
          <a:xfrm>
            <a:off x="549449" y="1582340"/>
            <a:ext cx="11093101" cy="3693319"/>
          </a:xfrm>
          <a:prstGeom prst="rect">
            <a:avLst/>
          </a:prstGeom>
          <a:noFill/>
        </p:spPr>
        <p:txBody>
          <a:bodyPr wrap="none" lIns="91440" tIns="45720" rIns="91440" bIns="45720">
            <a:spAutoFit/>
          </a:bodyPr>
          <a:lstStyle/>
          <a:p>
            <a:pPr algn="ctr"/>
            <a:r>
              <a:rPr lang="en-IN" sz="6600" b="0" cap="none" spc="0" dirty="0">
                <a:ln w="0"/>
                <a:solidFill>
                  <a:schemeClr val="accent1"/>
                </a:solidFill>
                <a:effectLst>
                  <a:outerShdw blurRad="38100" dist="25400" dir="5400000" algn="ctr" rotWithShape="0">
                    <a:srgbClr val="6E747A">
                      <a:alpha val="43000"/>
                    </a:srgbClr>
                  </a:outerShdw>
                </a:effectLst>
                <a:latin typeface="Verdana" panose="020B0604030504040204" pitchFamily="34" charset="0"/>
                <a:ea typeface="Verdana" panose="020B0604030504040204" pitchFamily="34" charset="0"/>
                <a:cs typeface="Verdana" panose="020B0604030504040204" pitchFamily="34" charset="0"/>
              </a:rPr>
              <a:t>SCHEDULE II of </a:t>
            </a:r>
          </a:p>
          <a:p>
            <a:pPr algn="ctr"/>
            <a:r>
              <a:rPr lang="en-IN" sz="6600" b="0" cap="none" spc="0" dirty="0">
                <a:ln w="0"/>
                <a:solidFill>
                  <a:schemeClr val="accent1"/>
                </a:solidFill>
                <a:effectLst>
                  <a:outerShdw blurRad="38100" dist="25400" dir="5400000" algn="ctr" rotWithShape="0">
                    <a:srgbClr val="6E747A">
                      <a:alpha val="43000"/>
                    </a:srgbClr>
                  </a:outerShdw>
                </a:effectLst>
                <a:latin typeface="Verdana" panose="020B0604030504040204" pitchFamily="34" charset="0"/>
                <a:ea typeface="Verdana" panose="020B0604030504040204" pitchFamily="34" charset="0"/>
                <a:cs typeface="Verdana" panose="020B0604030504040204" pitchFamily="34" charset="0"/>
              </a:rPr>
              <a:t>CGST Act, 2017 –</a:t>
            </a:r>
          </a:p>
          <a:p>
            <a:pPr algn="ctr"/>
            <a:r>
              <a:rPr lang="en-IN" sz="5100" dirty="0">
                <a:ln w="0"/>
                <a:solidFill>
                  <a:schemeClr val="accent1"/>
                </a:solidFill>
                <a:effectLst>
                  <a:outerShdw blurRad="38100" dist="25400" dir="5400000" algn="ctr" rotWithShape="0">
                    <a:srgbClr val="6E747A">
                      <a:alpha val="43000"/>
                    </a:srgbClr>
                  </a:outerShdw>
                </a:effectLst>
                <a:latin typeface="Verdana" panose="020B0604030504040204" pitchFamily="34" charset="0"/>
                <a:ea typeface="Verdana" panose="020B0604030504040204" pitchFamily="34" charset="0"/>
                <a:cs typeface="Verdana" panose="020B0604030504040204" pitchFamily="34" charset="0"/>
              </a:rPr>
              <a:t>Activities to be treated as Supply</a:t>
            </a:r>
          </a:p>
          <a:p>
            <a:pPr algn="ctr"/>
            <a:r>
              <a:rPr lang="en-IN" sz="5100" b="0" cap="none" spc="0" dirty="0">
                <a:ln w="0"/>
                <a:solidFill>
                  <a:schemeClr val="accent1"/>
                </a:solidFill>
                <a:effectLst>
                  <a:outerShdw blurRad="38100" dist="25400" dir="5400000" algn="ctr" rotWithShape="0">
                    <a:srgbClr val="6E747A">
                      <a:alpha val="43000"/>
                    </a:srgbClr>
                  </a:outerShdw>
                </a:effectLst>
                <a:latin typeface="Verdana" panose="020B0604030504040204" pitchFamily="34" charset="0"/>
                <a:ea typeface="Verdana" panose="020B0604030504040204" pitchFamily="34" charset="0"/>
                <a:cs typeface="Verdana" panose="020B0604030504040204" pitchFamily="34" charset="0"/>
              </a:rPr>
              <a:t>of goods or Supply of services</a:t>
            </a:r>
          </a:p>
        </p:txBody>
      </p:sp>
    </p:spTree>
    <p:extLst>
      <p:ext uri="{BB962C8B-B14F-4D97-AF65-F5344CB8AC3E}">
        <p14:creationId xmlns:p14="http://schemas.microsoft.com/office/powerpoint/2010/main" val="359918898"/>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D1D3295A-4AA0-4581-B429-D6E6F17DFF45}"/>
              </a:ext>
            </a:extLst>
          </p:cNvPr>
          <p:cNvSpPr txBox="1"/>
          <p:nvPr/>
        </p:nvSpPr>
        <p:spPr>
          <a:xfrm>
            <a:off x="1076634" y="682094"/>
            <a:ext cx="6017342" cy="5493812"/>
          </a:xfrm>
          <a:prstGeom prst="rect">
            <a:avLst/>
          </a:prstGeom>
          <a:noFill/>
        </p:spPr>
        <p:txBody>
          <a:bodyPr wrap="square" rtlCol="0">
            <a:spAutoFit/>
          </a:bodyPr>
          <a:lstStyle/>
          <a:p>
            <a:pPr marL="285750" indent="-285750" algn="just">
              <a:buFont typeface="Wingdings" panose="05000000000000000000" pitchFamily="2" charset="2"/>
              <a:buChar char="q"/>
            </a:pPr>
            <a:r>
              <a:rPr lang="en-IN" sz="2700" dirty="0">
                <a:latin typeface="Verdana" panose="020B0604030504040204" pitchFamily="34" charset="0"/>
                <a:ea typeface="Verdana" panose="020B0604030504040204" pitchFamily="34" charset="0"/>
                <a:cs typeface="Verdana" panose="020B0604030504040204" pitchFamily="34" charset="0"/>
              </a:rPr>
              <a:t>Transfer</a:t>
            </a:r>
          </a:p>
          <a:p>
            <a:pPr marL="514350" indent="-514350" algn="just">
              <a:buFont typeface="+mj-lt"/>
              <a:buAutoNum type="alphaLcParenR"/>
            </a:pPr>
            <a:r>
              <a:rPr lang="en-IN" sz="2700" dirty="0">
                <a:latin typeface="Verdana" panose="020B0604030504040204" pitchFamily="34" charset="0"/>
                <a:ea typeface="Verdana" panose="020B0604030504040204" pitchFamily="34" charset="0"/>
                <a:cs typeface="Verdana" panose="020B0604030504040204" pitchFamily="34" charset="0"/>
              </a:rPr>
              <a:t>Any transfer of title in goods – </a:t>
            </a:r>
            <a:r>
              <a:rPr lang="en-IN" sz="2700" b="1" dirty="0">
                <a:latin typeface="Verdana" panose="020B0604030504040204" pitchFamily="34" charset="0"/>
                <a:ea typeface="Verdana" panose="020B0604030504040204" pitchFamily="34" charset="0"/>
                <a:cs typeface="Verdana" panose="020B0604030504040204" pitchFamily="34" charset="0"/>
              </a:rPr>
              <a:t>Supply of Goods</a:t>
            </a:r>
          </a:p>
          <a:p>
            <a:pPr marL="514350" indent="-514350" algn="just">
              <a:buFont typeface="+mj-lt"/>
              <a:buAutoNum type="alphaLcParenR"/>
            </a:pPr>
            <a:r>
              <a:rPr lang="en-IN" sz="2700" dirty="0">
                <a:latin typeface="Verdana" panose="020B0604030504040204" pitchFamily="34" charset="0"/>
                <a:ea typeface="Verdana" panose="020B0604030504040204" pitchFamily="34" charset="0"/>
                <a:cs typeface="Verdana" panose="020B0604030504040204" pitchFamily="34" charset="0"/>
              </a:rPr>
              <a:t>Any transfer of right in goods or undivided share in goods, without transfer of title – </a:t>
            </a:r>
            <a:r>
              <a:rPr lang="en-IN" sz="2700" b="1" dirty="0">
                <a:latin typeface="Verdana" panose="020B0604030504040204" pitchFamily="34" charset="0"/>
                <a:ea typeface="Verdana" panose="020B0604030504040204" pitchFamily="34" charset="0"/>
                <a:cs typeface="Verdana" panose="020B0604030504040204" pitchFamily="34" charset="0"/>
              </a:rPr>
              <a:t>Supply of Services</a:t>
            </a:r>
          </a:p>
          <a:p>
            <a:pPr marL="514350" indent="-514350" algn="just">
              <a:buFont typeface="+mj-lt"/>
              <a:buAutoNum type="alphaLcParenR"/>
            </a:pPr>
            <a:r>
              <a:rPr lang="en-IN" sz="2700" dirty="0">
                <a:latin typeface="Verdana" panose="020B0604030504040204" pitchFamily="34" charset="0"/>
                <a:ea typeface="Verdana" panose="020B0604030504040204" pitchFamily="34" charset="0"/>
                <a:cs typeface="Verdana" panose="020B0604030504040204" pitchFamily="34" charset="0"/>
              </a:rPr>
              <a:t>Any transfer of title in goods under an agreement that property in goods shall pass at a later date after payment of full consideration – </a:t>
            </a:r>
            <a:r>
              <a:rPr lang="en-IN" sz="2700" b="1" dirty="0">
                <a:latin typeface="Verdana" panose="020B0604030504040204" pitchFamily="34" charset="0"/>
                <a:ea typeface="Verdana" panose="020B0604030504040204" pitchFamily="34" charset="0"/>
                <a:cs typeface="Verdana" panose="020B0604030504040204" pitchFamily="34" charset="0"/>
              </a:rPr>
              <a:t>Supply of goods</a:t>
            </a:r>
          </a:p>
        </p:txBody>
      </p:sp>
      <p:pic>
        <p:nvPicPr>
          <p:cNvPr id="3" name="Picture 2">
            <a:extLst>
              <a:ext uri="{FF2B5EF4-FFF2-40B4-BE49-F238E27FC236}">
                <a16:creationId xmlns:a16="http://schemas.microsoft.com/office/drawing/2014/main" id="{D50913CD-CDC0-4A83-9EFA-77BCCBF9A844}"/>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905136" y="682094"/>
            <a:ext cx="3357714" cy="5025532"/>
          </a:xfrm>
          <a:prstGeom prst="rect">
            <a:avLst/>
          </a:prstGeom>
        </p:spPr>
      </p:pic>
    </p:spTree>
    <p:extLst>
      <p:ext uri="{BB962C8B-B14F-4D97-AF65-F5344CB8AC3E}">
        <p14:creationId xmlns:p14="http://schemas.microsoft.com/office/powerpoint/2010/main" val="2893028884"/>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D1D3295A-4AA0-4581-B429-D6E6F17DFF45}"/>
              </a:ext>
            </a:extLst>
          </p:cNvPr>
          <p:cNvSpPr txBox="1"/>
          <p:nvPr/>
        </p:nvSpPr>
        <p:spPr>
          <a:xfrm>
            <a:off x="1076634" y="682094"/>
            <a:ext cx="6017342" cy="4247317"/>
          </a:xfrm>
          <a:prstGeom prst="rect">
            <a:avLst/>
          </a:prstGeom>
          <a:noFill/>
        </p:spPr>
        <p:txBody>
          <a:bodyPr wrap="square" rtlCol="0">
            <a:spAutoFit/>
          </a:bodyPr>
          <a:lstStyle/>
          <a:p>
            <a:pPr marL="285750" indent="-285750" algn="just">
              <a:buFont typeface="Wingdings" panose="05000000000000000000" pitchFamily="2" charset="2"/>
              <a:buChar char="q"/>
            </a:pPr>
            <a:r>
              <a:rPr lang="en-IN" sz="2700" dirty="0">
                <a:latin typeface="Verdana" panose="020B0604030504040204" pitchFamily="34" charset="0"/>
                <a:ea typeface="Verdana" panose="020B0604030504040204" pitchFamily="34" charset="0"/>
                <a:cs typeface="Verdana" panose="020B0604030504040204" pitchFamily="34" charset="0"/>
              </a:rPr>
              <a:t>Land and Building</a:t>
            </a:r>
          </a:p>
          <a:p>
            <a:pPr marL="514350" indent="-514350" algn="just">
              <a:buFont typeface="+mj-lt"/>
              <a:buAutoNum type="alphaLcParenR"/>
            </a:pPr>
            <a:r>
              <a:rPr lang="en-IN" sz="2700" dirty="0">
                <a:latin typeface="Verdana" panose="020B0604030504040204" pitchFamily="34" charset="0"/>
                <a:ea typeface="Verdana" panose="020B0604030504040204" pitchFamily="34" charset="0"/>
                <a:cs typeface="Verdana" panose="020B0604030504040204" pitchFamily="34" charset="0"/>
              </a:rPr>
              <a:t>Lease, tenancy, easement, license to occupy land – </a:t>
            </a:r>
            <a:r>
              <a:rPr lang="en-IN" sz="2700" b="1" dirty="0">
                <a:latin typeface="Verdana" panose="020B0604030504040204" pitchFamily="34" charset="0"/>
                <a:ea typeface="Verdana" panose="020B0604030504040204" pitchFamily="34" charset="0"/>
                <a:cs typeface="Verdana" panose="020B0604030504040204" pitchFamily="34" charset="0"/>
              </a:rPr>
              <a:t>Supply of services</a:t>
            </a:r>
          </a:p>
          <a:p>
            <a:pPr algn="just"/>
            <a:endParaRPr lang="en-IN" sz="2700" b="1" dirty="0">
              <a:latin typeface="Verdana" panose="020B0604030504040204" pitchFamily="34" charset="0"/>
              <a:ea typeface="Verdana" panose="020B0604030504040204" pitchFamily="34" charset="0"/>
              <a:cs typeface="Verdana" panose="020B0604030504040204" pitchFamily="34" charset="0"/>
            </a:endParaRPr>
          </a:p>
          <a:p>
            <a:pPr marL="514350" indent="-514350" algn="just">
              <a:buFont typeface="+mj-lt"/>
              <a:buAutoNum type="alphaLcParenR"/>
            </a:pPr>
            <a:r>
              <a:rPr lang="en-IN" sz="2700" dirty="0">
                <a:latin typeface="Verdana" panose="020B0604030504040204" pitchFamily="34" charset="0"/>
                <a:ea typeface="Verdana" panose="020B0604030504040204" pitchFamily="34" charset="0"/>
                <a:cs typeface="Verdana" panose="020B0604030504040204" pitchFamily="34" charset="0"/>
              </a:rPr>
              <a:t>Lease or letting out of building including a commercial, industrial or residential complex for business – </a:t>
            </a:r>
            <a:r>
              <a:rPr lang="en-IN" sz="2700" b="1" dirty="0">
                <a:latin typeface="Verdana" panose="020B0604030504040204" pitchFamily="34" charset="0"/>
                <a:ea typeface="Verdana" panose="020B0604030504040204" pitchFamily="34" charset="0"/>
                <a:cs typeface="Verdana" panose="020B0604030504040204" pitchFamily="34" charset="0"/>
              </a:rPr>
              <a:t>Supply of services</a:t>
            </a:r>
          </a:p>
        </p:txBody>
      </p:sp>
      <p:pic>
        <p:nvPicPr>
          <p:cNvPr id="4" name="Picture 3">
            <a:extLst>
              <a:ext uri="{FF2B5EF4-FFF2-40B4-BE49-F238E27FC236}">
                <a16:creationId xmlns:a16="http://schemas.microsoft.com/office/drawing/2014/main" id="{0AB9FC0F-2781-40A6-B7CD-E856E6098FBA}"/>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7506930" y="682094"/>
            <a:ext cx="3731342" cy="4848551"/>
          </a:xfrm>
          <a:prstGeom prst="rect">
            <a:avLst/>
          </a:prstGeom>
        </p:spPr>
      </p:pic>
    </p:spTree>
    <p:extLst>
      <p:ext uri="{BB962C8B-B14F-4D97-AF65-F5344CB8AC3E}">
        <p14:creationId xmlns:p14="http://schemas.microsoft.com/office/powerpoint/2010/main" val="1308597996"/>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D1D3295A-4AA0-4581-B429-D6E6F17DFF45}"/>
              </a:ext>
            </a:extLst>
          </p:cNvPr>
          <p:cNvSpPr txBox="1"/>
          <p:nvPr/>
        </p:nvSpPr>
        <p:spPr>
          <a:xfrm>
            <a:off x="1120879" y="1891461"/>
            <a:ext cx="6017342" cy="1754326"/>
          </a:xfrm>
          <a:prstGeom prst="rect">
            <a:avLst/>
          </a:prstGeom>
          <a:noFill/>
        </p:spPr>
        <p:txBody>
          <a:bodyPr wrap="square" rtlCol="0">
            <a:spAutoFit/>
          </a:bodyPr>
          <a:lstStyle/>
          <a:p>
            <a:pPr marL="285750" indent="-285750" algn="just">
              <a:buFont typeface="Wingdings" panose="05000000000000000000" pitchFamily="2" charset="2"/>
              <a:buChar char="q"/>
            </a:pPr>
            <a:r>
              <a:rPr lang="en-IN" sz="2700" dirty="0">
                <a:latin typeface="Verdana" panose="020B0604030504040204" pitchFamily="34" charset="0"/>
                <a:ea typeface="Verdana" panose="020B0604030504040204" pitchFamily="34" charset="0"/>
                <a:cs typeface="Verdana" panose="020B0604030504040204" pitchFamily="34" charset="0"/>
              </a:rPr>
              <a:t>Treatment or Process</a:t>
            </a:r>
          </a:p>
          <a:p>
            <a:pPr algn="just"/>
            <a:r>
              <a:rPr lang="en-IN" sz="2700" dirty="0">
                <a:latin typeface="Verdana" panose="020B0604030504040204" pitchFamily="34" charset="0"/>
                <a:ea typeface="Verdana" panose="020B0604030504040204" pitchFamily="34" charset="0"/>
                <a:cs typeface="Verdana" panose="020B0604030504040204" pitchFamily="34" charset="0"/>
              </a:rPr>
              <a:t>Any treatment or process which is applied to another person’s goods – </a:t>
            </a:r>
            <a:r>
              <a:rPr lang="en-IN" sz="2700" b="1" dirty="0">
                <a:latin typeface="Verdana" panose="020B0604030504040204" pitchFamily="34" charset="0"/>
                <a:ea typeface="Verdana" panose="020B0604030504040204" pitchFamily="34" charset="0"/>
                <a:cs typeface="Verdana" panose="020B0604030504040204" pitchFamily="34" charset="0"/>
              </a:rPr>
              <a:t>Supply of services</a:t>
            </a:r>
          </a:p>
        </p:txBody>
      </p:sp>
      <p:pic>
        <p:nvPicPr>
          <p:cNvPr id="3" name="Picture 2">
            <a:extLst>
              <a:ext uri="{FF2B5EF4-FFF2-40B4-BE49-F238E27FC236}">
                <a16:creationId xmlns:a16="http://schemas.microsoft.com/office/drawing/2014/main" id="{D8B25D71-C404-4DD3-BF26-5FBDCEB79A07}"/>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7755961" y="1135626"/>
            <a:ext cx="3467562" cy="4498258"/>
          </a:xfrm>
          <a:prstGeom prst="rect">
            <a:avLst/>
          </a:prstGeom>
        </p:spPr>
      </p:pic>
    </p:spTree>
    <p:extLst>
      <p:ext uri="{BB962C8B-B14F-4D97-AF65-F5344CB8AC3E}">
        <p14:creationId xmlns:p14="http://schemas.microsoft.com/office/powerpoint/2010/main" val="4283147988"/>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D1D3295A-4AA0-4581-B429-D6E6F17DFF45}"/>
              </a:ext>
            </a:extLst>
          </p:cNvPr>
          <p:cNvSpPr txBox="1"/>
          <p:nvPr/>
        </p:nvSpPr>
        <p:spPr>
          <a:xfrm>
            <a:off x="658760" y="328132"/>
            <a:ext cx="8396750" cy="6786473"/>
          </a:xfrm>
          <a:prstGeom prst="rect">
            <a:avLst/>
          </a:prstGeom>
          <a:noFill/>
        </p:spPr>
        <p:txBody>
          <a:bodyPr wrap="square" rtlCol="0">
            <a:spAutoFit/>
          </a:bodyPr>
          <a:lstStyle/>
          <a:p>
            <a:pPr marL="285750" indent="-285750" algn="just">
              <a:buFont typeface="Wingdings" panose="05000000000000000000" pitchFamily="2" charset="2"/>
              <a:buChar char="q"/>
            </a:pPr>
            <a:r>
              <a:rPr lang="en-IN" sz="2700" dirty="0">
                <a:latin typeface="Verdana" panose="020B0604030504040204" pitchFamily="34" charset="0"/>
                <a:ea typeface="Verdana" panose="020B0604030504040204" pitchFamily="34" charset="0"/>
                <a:cs typeface="Verdana" panose="020B0604030504040204" pitchFamily="34" charset="0"/>
              </a:rPr>
              <a:t>Transfer of business assets</a:t>
            </a:r>
          </a:p>
          <a:p>
            <a:pPr marL="514350" indent="-514350" algn="just">
              <a:buFont typeface="+mj-lt"/>
              <a:buAutoNum type="alphaLcParenR"/>
            </a:pPr>
            <a:r>
              <a:rPr lang="en-IN" sz="2400" dirty="0">
                <a:latin typeface="Verdana" panose="020B0604030504040204" pitchFamily="34" charset="0"/>
                <a:ea typeface="Verdana" panose="020B0604030504040204" pitchFamily="34" charset="0"/>
                <a:cs typeface="Verdana" panose="020B0604030504040204" pitchFamily="34" charset="0"/>
              </a:rPr>
              <a:t>Goods forming part of business assets are transferred or disposed of by or under the directions of person carrying on the business, whether or not for consideration – </a:t>
            </a:r>
            <a:r>
              <a:rPr lang="en-IN" sz="2400" b="1" dirty="0">
                <a:latin typeface="Verdana" panose="020B0604030504040204" pitchFamily="34" charset="0"/>
                <a:ea typeface="Verdana" panose="020B0604030504040204" pitchFamily="34" charset="0"/>
                <a:cs typeface="Verdana" panose="020B0604030504040204" pitchFamily="34" charset="0"/>
              </a:rPr>
              <a:t>Supply of goods</a:t>
            </a:r>
          </a:p>
          <a:p>
            <a:pPr marL="514350" indent="-514350" algn="just">
              <a:buFont typeface="+mj-lt"/>
              <a:buAutoNum type="alphaLcParenR"/>
            </a:pPr>
            <a:r>
              <a:rPr lang="en-IN" sz="2400" dirty="0">
                <a:latin typeface="Verdana" panose="020B0604030504040204" pitchFamily="34" charset="0"/>
                <a:ea typeface="Verdana" panose="020B0604030504040204" pitchFamily="34" charset="0"/>
                <a:cs typeface="Verdana" panose="020B0604030504040204" pitchFamily="34" charset="0"/>
              </a:rPr>
              <a:t>Goods held/used for business purpose are put to private use or made available to any person for use other than business, whether or not for consideration – </a:t>
            </a:r>
            <a:r>
              <a:rPr lang="en-IN" sz="2400" b="1" dirty="0">
                <a:latin typeface="Verdana" panose="020B0604030504040204" pitchFamily="34" charset="0"/>
                <a:ea typeface="Verdana" panose="020B0604030504040204" pitchFamily="34" charset="0"/>
                <a:cs typeface="Verdana" panose="020B0604030504040204" pitchFamily="34" charset="0"/>
              </a:rPr>
              <a:t>Supply of services</a:t>
            </a:r>
          </a:p>
          <a:p>
            <a:pPr marL="514350" indent="-514350" algn="just">
              <a:buFont typeface="+mj-lt"/>
              <a:buAutoNum type="alphaLcParenR"/>
            </a:pPr>
            <a:r>
              <a:rPr lang="en-IN" sz="2400" dirty="0">
                <a:latin typeface="Verdana" panose="020B0604030504040204" pitchFamily="34" charset="0"/>
                <a:ea typeface="Verdana" panose="020B0604030504040204" pitchFamily="34" charset="0"/>
                <a:cs typeface="Verdana" panose="020B0604030504040204" pitchFamily="34" charset="0"/>
              </a:rPr>
              <a:t>Where any person ceases to be a taxable person, any goods forming part of business assets shall be deemed to be supplied by him, unless</a:t>
            </a:r>
          </a:p>
          <a:p>
            <a:pPr marL="342900" indent="-342900" algn="just">
              <a:buFontTx/>
              <a:buChar char="-"/>
            </a:pPr>
            <a:r>
              <a:rPr lang="en-IN" sz="2400" dirty="0">
                <a:latin typeface="Verdana" panose="020B0604030504040204" pitchFamily="34" charset="0"/>
                <a:ea typeface="Verdana" panose="020B0604030504040204" pitchFamily="34" charset="0"/>
                <a:cs typeface="Verdana" panose="020B0604030504040204" pitchFamily="34" charset="0"/>
              </a:rPr>
              <a:t>Business is transferred as going concern</a:t>
            </a:r>
          </a:p>
          <a:p>
            <a:pPr marL="342900" indent="-342900" algn="just">
              <a:buFontTx/>
              <a:buChar char="-"/>
            </a:pPr>
            <a:r>
              <a:rPr lang="en-IN" sz="2400" dirty="0">
                <a:latin typeface="Verdana" panose="020B0604030504040204" pitchFamily="34" charset="0"/>
                <a:ea typeface="Verdana" panose="020B0604030504040204" pitchFamily="34" charset="0"/>
                <a:cs typeface="Verdana" panose="020B0604030504040204" pitchFamily="34" charset="0"/>
              </a:rPr>
              <a:t>Business is carried on by a personal representative who is deemed to be a taxable person.</a:t>
            </a:r>
          </a:p>
          <a:p>
            <a:pPr marL="514350" indent="-514350" algn="just">
              <a:buFont typeface="+mj-lt"/>
              <a:buAutoNum type="alphaLcParenR"/>
            </a:pPr>
            <a:endParaRPr lang="en-IN" sz="2400" dirty="0">
              <a:latin typeface="Verdana" panose="020B0604030504040204" pitchFamily="34" charset="0"/>
              <a:ea typeface="Verdana" panose="020B0604030504040204" pitchFamily="34" charset="0"/>
              <a:cs typeface="Verdana" panose="020B0604030504040204" pitchFamily="34" charset="0"/>
            </a:endParaRPr>
          </a:p>
          <a:p>
            <a:pPr marL="514350" indent="-514350" algn="just">
              <a:buFont typeface="+mj-lt"/>
              <a:buAutoNum type="alphaLcParenR"/>
            </a:pPr>
            <a:endParaRPr lang="en-IN" sz="2400" dirty="0">
              <a:latin typeface="Verdana" panose="020B0604030504040204" pitchFamily="34" charset="0"/>
              <a:ea typeface="Verdana" panose="020B0604030504040204" pitchFamily="34" charset="0"/>
              <a:cs typeface="Verdana" panose="020B0604030504040204" pitchFamily="34" charset="0"/>
            </a:endParaRPr>
          </a:p>
        </p:txBody>
      </p:sp>
      <p:pic>
        <p:nvPicPr>
          <p:cNvPr id="3" name="Picture 2">
            <a:extLst>
              <a:ext uri="{FF2B5EF4-FFF2-40B4-BE49-F238E27FC236}">
                <a16:creationId xmlns:a16="http://schemas.microsoft.com/office/drawing/2014/main" id="{7595FBF7-732C-4674-8C41-48C00D884278}"/>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9240325" y="752168"/>
            <a:ext cx="2619375" cy="4793226"/>
          </a:xfrm>
          <a:prstGeom prst="rect">
            <a:avLst/>
          </a:prstGeom>
        </p:spPr>
      </p:pic>
    </p:spTree>
    <p:extLst>
      <p:ext uri="{BB962C8B-B14F-4D97-AF65-F5344CB8AC3E}">
        <p14:creationId xmlns:p14="http://schemas.microsoft.com/office/powerpoint/2010/main" val="141131557"/>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D1D3295A-4AA0-4581-B429-D6E6F17DFF45}"/>
              </a:ext>
            </a:extLst>
          </p:cNvPr>
          <p:cNvSpPr txBox="1"/>
          <p:nvPr/>
        </p:nvSpPr>
        <p:spPr>
          <a:xfrm>
            <a:off x="658760" y="328132"/>
            <a:ext cx="7806814" cy="5909310"/>
          </a:xfrm>
          <a:prstGeom prst="rect">
            <a:avLst/>
          </a:prstGeom>
          <a:noFill/>
        </p:spPr>
        <p:txBody>
          <a:bodyPr wrap="square" rtlCol="0">
            <a:spAutoFit/>
          </a:bodyPr>
          <a:lstStyle/>
          <a:p>
            <a:pPr marL="285750" indent="-285750" algn="just">
              <a:buFont typeface="Wingdings" panose="05000000000000000000" pitchFamily="2" charset="2"/>
              <a:buChar char="q"/>
            </a:pPr>
            <a:r>
              <a:rPr lang="en-IN" sz="2700" dirty="0">
                <a:latin typeface="Verdana" panose="020B0604030504040204" pitchFamily="34" charset="0"/>
                <a:ea typeface="Verdana" panose="020B0604030504040204" pitchFamily="34" charset="0"/>
                <a:cs typeface="Verdana" panose="020B0604030504040204" pitchFamily="34" charset="0"/>
              </a:rPr>
              <a:t>Following shall be treated as </a:t>
            </a:r>
            <a:r>
              <a:rPr lang="en-IN" sz="2700" b="1" dirty="0">
                <a:latin typeface="Verdana" panose="020B0604030504040204" pitchFamily="34" charset="0"/>
                <a:ea typeface="Verdana" panose="020B0604030504040204" pitchFamily="34" charset="0"/>
                <a:cs typeface="Verdana" panose="020B0604030504040204" pitchFamily="34" charset="0"/>
              </a:rPr>
              <a:t>Supply of Services </a:t>
            </a:r>
            <a:r>
              <a:rPr lang="en-IN" sz="2700" dirty="0">
                <a:latin typeface="Verdana" panose="020B0604030504040204" pitchFamily="34" charset="0"/>
                <a:ea typeface="Verdana" panose="020B0604030504040204" pitchFamily="34" charset="0"/>
                <a:cs typeface="Verdana" panose="020B0604030504040204" pitchFamily="34" charset="0"/>
              </a:rPr>
              <a:t>–</a:t>
            </a:r>
          </a:p>
          <a:p>
            <a:pPr marL="514350" indent="-514350" algn="just">
              <a:buFont typeface="+mj-lt"/>
              <a:buAutoNum type="alphaLcParenR"/>
            </a:pPr>
            <a:r>
              <a:rPr lang="en-IN" sz="2700" dirty="0">
                <a:latin typeface="Verdana" panose="020B0604030504040204" pitchFamily="34" charset="0"/>
                <a:ea typeface="Verdana" panose="020B0604030504040204" pitchFamily="34" charset="0"/>
                <a:cs typeface="Verdana" panose="020B0604030504040204" pitchFamily="34" charset="0"/>
              </a:rPr>
              <a:t>Renting of immovable property</a:t>
            </a:r>
          </a:p>
          <a:p>
            <a:pPr marL="514350" indent="-514350" algn="just">
              <a:buFont typeface="+mj-lt"/>
              <a:buAutoNum type="alphaLcParenR"/>
            </a:pPr>
            <a:r>
              <a:rPr lang="en-IN" sz="2700" dirty="0">
                <a:latin typeface="Verdana" panose="020B0604030504040204" pitchFamily="34" charset="0"/>
                <a:ea typeface="Verdana" panose="020B0604030504040204" pitchFamily="34" charset="0"/>
                <a:cs typeface="Verdana" panose="020B0604030504040204" pitchFamily="34" charset="0"/>
              </a:rPr>
              <a:t>Construction of a complex, building, civil structure or part thereof, including a complex or building intended for sale to a buyer, except where entire consideration has been received after issuance of completion certificate or after its first occupation; whichever is earlier.</a:t>
            </a:r>
          </a:p>
          <a:p>
            <a:pPr marL="514350" indent="-514350" algn="just">
              <a:buFont typeface="+mj-lt"/>
              <a:buAutoNum type="alphaLcParenR"/>
            </a:pPr>
            <a:r>
              <a:rPr lang="en-IN" sz="2700" dirty="0">
                <a:latin typeface="Verdana" panose="020B0604030504040204" pitchFamily="34" charset="0"/>
                <a:ea typeface="Verdana" panose="020B0604030504040204" pitchFamily="34" charset="0"/>
                <a:cs typeface="Verdana" panose="020B0604030504040204" pitchFamily="34" charset="0"/>
              </a:rPr>
              <a:t>Temporary transfer or permitting the use or enjoyment of any intellectual property right</a:t>
            </a:r>
          </a:p>
        </p:txBody>
      </p:sp>
      <p:pic>
        <p:nvPicPr>
          <p:cNvPr id="4" name="Picture 3" descr="A picture containing sky, outdoor, boat, building&#10;&#10;Description generated with very high confidence">
            <a:extLst>
              <a:ext uri="{FF2B5EF4-FFF2-40B4-BE49-F238E27FC236}">
                <a16:creationId xmlns:a16="http://schemas.microsoft.com/office/drawing/2014/main" id="{D053C680-9FC7-484B-9911-EB68D5288C42}"/>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8613058" y="840658"/>
            <a:ext cx="2920182" cy="3598607"/>
          </a:xfrm>
          <a:prstGeom prst="rect">
            <a:avLst/>
          </a:prstGeom>
        </p:spPr>
      </p:pic>
      <p:pic>
        <p:nvPicPr>
          <p:cNvPr id="6" name="Picture 5">
            <a:extLst>
              <a:ext uri="{FF2B5EF4-FFF2-40B4-BE49-F238E27FC236}">
                <a16:creationId xmlns:a16="http://schemas.microsoft.com/office/drawing/2014/main" id="{88616F81-107C-418F-80FB-BAF6D17BC9E9}"/>
              </a:ext>
            </a:extLst>
          </p:cNvPr>
          <p:cNvPicPr>
            <a:picLocks noChangeAspect="1"/>
          </p:cNvPicPr>
          <p:nvPr/>
        </p:nvPicPr>
        <p:blipFill>
          <a:blip r:embed="rId3">
            <a:grayscl/>
            <a:extLst>
              <a:ext uri="{28A0092B-C50C-407E-A947-70E740481C1C}">
                <a14:useLocalDpi xmlns:a14="http://schemas.microsoft.com/office/drawing/2010/main" val="0"/>
              </a:ext>
            </a:extLst>
          </a:blip>
          <a:stretch>
            <a:fillRect/>
          </a:stretch>
        </p:blipFill>
        <p:spPr>
          <a:xfrm>
            <a:off x="8613059" y="4846792"/>
            <a:ext cx="3038168" cy="1390650"/>
          </a:xfrm>
          <a:prstGeom prst="rect">
            <a:avLst/>
          </a:prstGeom>
        </p:spPr>
      </p:pic>
    </p:spTree>
    <p:extLst>
      <p:ext uri="{BB962C8B-B14F-4D97-AF65-F5344CB8AC3E}">
        <p14:creationId xmlns:p14="http://schemas.microsoft.com/office/powerpoint/2010/main" val="317796118"/>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D1D3295A-4AA0-4581-B429-D6E6F17DFF45}"/>
              </a:ext>
            </a:extLst>
          </p:cNvPr>
          <p:cNvSpPr txBox="1"/>
          <p:nvPr/>
        </p:nvSpPr>
        <p:spPr>
          <a:xfrm>
            <a:off x="658760" y="328132"/>
            <a:ext cx="7806814" cy="5493812"/>
          </a:xfrm>
          <a:prstGeom prst="rect">
            <a:avLst/>
          </a:prstGeom>
          <a:noFill/>
        </p:spPr>
        <p:txBody>
          <a:bodyPr wrap="square" rtlCol="0">
            <a:spAutoFit/>
          </a:bodyPr>
          <a:lstStyle/>
          <a:p>
            <a:pPr marL="514350" indent="-514350" algn="just">
              <a:buFont typeface="+mj-lt"/>
              <a:buAutoNum type="alphaLcParenR" startAt="4"/>
            </a:pPr>
            <a:r>
              <a:rPr lang="en-IN" sz="2700" dirty="0">
                <a:latin typeface="Verdana" panose="020B0604030504040204" pitchFamily="34" charset="0"/>
                <a:ea typeface="Verdana" panose="020B0604030504040204" pitchFamily="34" charset="0"/>
                <a:cs typeface="Verdana" panose="020B0604030504040204" pitchFamily="34" charset="0"/>
              </a:rPr>
              <a:t>Development, design, programming, customisation, adaptation, upgradation, enhancement, implementation of IT software.</a:t>
            </a:r>
          </a:p>
          <a:p>
            <a:pPr marL="514350" indent="-514350" algn="just">
              <a:buFont typeface="+mj-lt"/>
              <a:buAutoNum type="alphaLcParenR" startAt="4"/>
            </a:pPr>
            <a:endParaRPr lang="en-IN" sz="2700" dirty="0">
              <a:latin typeface="Verdana" panose="020B0604030504040204" pitchFamily="34" charset="0"/>
              <a:ea typeface="Verdana" panose="020B0604030504040204" pitchFamily="34" charset="0"/>
              <a:cs typeface="Verdana" panose="020B0604030504040204" pitchFamily="34" charset="0"/>
            </a:endParaRPr>
          </a:p>
          <a:p>
            <a:pPr marL="514350" indent="-514350" algn="just">
              <a:buFont typeface="+mj-lt"/>
              <a:buAutoNum type="alphaLcParenR" startAt="4"/>
            </a:pPr>
            <a:r>
              <a:rPr lang="en-US" sz="2700" dirty="0">
                <a:latin typeface="Verdana" panose="020B0604030504040204" pitchFamily="34" charset="0"/>
                <a:ea typeface="Verdana" panose="020B0604030504040204" pitchFamily="34" charset="0"/>
                <a:cs typeface="Verdana" panose="020B0604030504040204" pitchFamily="34" charset="0"/>
              </a:rPr>
              <a:t>Agreeing to the obligation to refrain from an act, or to tolerate an act or a situation, or to do an act</a:t>
            </a:r>
          </a:p>
          <a:p>
            <a:pPr marL="514350" indent="-514350" algn="just">
              <a:buFont typeface="+mj-lt"/>
              <a:buAutoNum type="alphaLcParenR" startAt="4"/>
            </a:pPr>
            <a:endParaRPr lang="en-US" sz="2700" dirty="0">
              <a:solidFill>
                <a:srgbClr val="000000"/>
              </a:solidFill>
              <a:latin typeface="Verdana" panose="020B0604030504040204" pitchFamily="34" charset="0"/>
              <a:ea typeface="Verdana" panose="020B0604030504040204" pitchFamily="34" charset="0"/>
              <a:cs typeface="Verdana" panose="020B0604030504040204" pitchFamily="34" charset="0"/>
            </a:endParaRPr>
          </a:p>
          <a:p>
            <a:pPr marL="514350" indent="-514350" algn="just">
              <a:buFont typeface="+mj-lt"/>
              <a:buAutoNum type="alphaLcParenR" startAt="4"/>
            </a:pPr>
            <a:r>
              <a:rPr lang="en-US" sz="2700" dirty="0">
                <a:solidFill>
                  <a:srgbClr val="000000"/>
                </a:solidFill>
                <a:latin typeface="Verdana" panose="020B0604030504040204" pitchFamily="34" charset="0"/>
                <a:ea typeface="Verdana" panose="020B0604030504040204" pitchFamily="34" charset="0"/>
                <a:cs typeface="Verdana" panose="020B0604030504040204" pitchFamily="34" charset="0"/>
              </a:rPr>
              <a:t>Transfer of the right to use any goods for any purpose for cash, deferred payment or other valuable consideration.</a:t>
            </a:r>
            <a:endParaRPr lang="en-IN" sz="2700" dirty="0">
              <a:latin typeface="Verdana" panose="020B0604030504040204" pitchFamily="34" charset="0"/>
              <a:ea typeface="Verdana" panose="020B0604030504040204" pitchFamily="34" charset="0"/>
              <a:cs typeface="Verdana" panose="020B0604030504040204" pitchFamily="34" charset="0"/>
            </a:endParaRPr>
          </a:p>
        </p:txBody>
      </p:sp>
      <p:pic>
        <p:nvPicPr>
          <p:cNvPr id="3" name="Picture 2" descr="A circuit board&#10;&#10;Description generated with very high confidence">
            <a:extLst>
              <a:ext uri="{FF2B5EF4-FFF2-40B4-BE49-F238E27FC236}">
                <a16:creationId xmlns:a16="http://schemas.microsoft.com/office/drawing/2014/main" id="{62576CB6-784A-492C-B593-E623A7FBE8D1}"/>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8598311" y="328132"/>
            <a:ext cx="2934930" cy="1721894"/>
          </a:xfrm>
          <a:prstGeom prst="rect">
            <a:avLst/>
          </a:prstGeom>
        </p:spPr>
      </p:pic>
      <p:pic>
        <p:nvPicPr>
          <p:cNvPr id="7" name="Picture 6">
            <a:extLst>
              <a:ext uri="{FF2B5EF4-FFF2-40B4-BE49-F238E27FC236}">
                <a16:creationId xmlns:a16="http://schemas.microsoft.com/office/drawing/2014/main" id="{C6063EC5-9160-40CE-AC7E-F6DFA028DB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98311" y="2378178"/>
            <a:ext cx="2857500" cy="1600200"/>
          </a:xfrm>
          <a:prstGeom prst="rect">
            <a:avLst/>
          </a:prstGeom>
        </p:spPr>
      </p:pic>
      <p:pic>
        <p:nvPicPr>
          <p:cNvPr id="9" name="Picture 8">
            <a:extLst>
              <a:ext uri="{FF2B5EF4-FFF2-40B4-BE49-F238E27FC236}">
                <a16:creationId xmlns:a16="http://schemas.microsoft.com/office/drawing/2014/main" id="{AE49A70E-2AC3-4A46-9BBF-513FB6802B5F}"/>
              </a:ext>
            </a:extLst>
          </p:cNvPr>
          <p:cNvPicPr>
            <a:picLocks noChangeAspect="1"/>
          </p:cNvPicPr>
          <p:nvPr/>
        </p:nvPicPr>
        <p:blipFill>
          <a:blip r:embed="rId4">
            <a:grayscl/>
            <a:extLst>
              <a:ext uri="{28A0092B-C50C-407E-A947-70E740481C1C}">
                <a14:useLocalDpi xmlns:a14="http://schemas.microsoft.com/office/drawing/2010/main" val="0"/>
              </a:ext>
            </a:extLst>
          </a:blip>
          <a:stretch>
            <a:fillRect/>
          </a:stretch>
        </p:blipFill>
        <p:spPr>
          <a:xfrm>
            <a:off x="8598310" y="4295469"/>
            <a:ext cx="2857499" cy="2143125"/>
          </a:xfrm>
          <a:prstGeom prst="rect">
            <a:avLst/>
          </a:prstGeom>
        </p:spPr>
      </p:pic>
    </p:spTree>
    <p:extLst>
      <p:ext uri="{BB962C8B-B14F-4D97-AF65-F5344CB8AC3E}">
        <p14:creationId xmlns:p14="http://schemas.microsoft.com/office/powerpoint/2010/main" val="2005780476"/>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D1D3295A-4AA0-4581-B429-D6E6F17DFF45}"/>
              </a:ext>
            </a:extLst>
          </p:cNvPr>
          <p:cNvSpPr txBox="1"/>
          <p:nvPr/>
        </p:nvSpPr>
        <p:spPr>
          <a:xfrm>
            <a:off x="658760" y="328132"/>
            <a:ext cx="7806814" cy="5078313"/>
          </a:xfrm>
          <a:prstGeom prst="rect">
            <a:avLst/>
          </a:prstGeom>
          <a:noFill/>
        </p:spPr>
        <p:txBody>
          <a:bodyPr wrap="square" rtlCol="0">
            <a:spAutoFit/>
          </a:bodyPr>
          <a:lstStyle/>
          <a:p>
            <a:pPr marL="285750" indent="-285750" algn="just">
              <a:buFont typeface="Wingdings" panose="05000000000000000000" pitchFamily="2" charset="2"/>
              <a:buChar char="q"/>
            </a:pPr>
            <a:r>
              <a:rPr lang="en-IN" sz="2700" dirty="0">
                <a:latin typeface="Verdana" panose="020B0604030504040204" pitchFamily="34" charset="0"/>
                <a:ea typeface="Verdana" panose="020B0604030504040204" pitchFamily="34" charset="0"/>
                <a:cs typeface="Verdana" panose="020B0604030504040204" pitchFamily="34" charset="0"/>
              </a:rPr>
              <a:t>Following </a:t>
            </a:r>
            <a:r>
              <a:rPr lang="en-IN" sz="2700" b="1" dirty="0">
                <a:latin typeface="Verdana" panose="020B0604030504040204" pitchFamily="34" charset="0"/>
                <a:ea typeface="Verdana" panose="020B0604030504040204" pitchFamily="34" charset="0"/>
                <a:cs typeface="Verdana" panose="020B0604030504040204" pitchFamily="34" charset="0"/>
              </a:rPr>
              <a:t>composite supplies </a:t>
            </a:r>
            <a:r>
              <a:rPr lang="en-IN" sz="2700" dirty="0">
                <a:latin typeface="Verdana" panose="020B0604030504040204" pitchFamily="34" charset="0"/>
                <a:ea typeface="Verdana" panose="020B0604030504040204" pitchFamily="34" charset="0"/>
                <a:cs typeface="Verdana" panose="020B0604030504040204" pitchFamily="34" charset="0"/>
              </a:rPr>
              <a:t>shall be treated as </a:t>
            </a:r>
            <a:r>
              <a:rPr lang="en-IN" sz="2700" b="1" dirty="0">
                <a:latin typeface="Verdana" panose="020B0604030504040204" pitchFamily="34" charset="0"/>
                <a:ea typeface="Verdana" panose="020B0604030504040204" pitchFamily="34" charset="0"/>
                <a:cs typeface="Verdana" panose="020B0604030504040204" pitchFamily="34" charset="0"/>
              </a:rPr>
              <a:t>Supply of Services </a:t>
            </a:r>
            <a:r>
              <a:rPr lang="en-IN" sz="2700" dirty="0">
                <a:latin typeface="Verdana" panose="020B0604030504040204" pitchFamily="34" charset="0"/>
                <a:ea typeface="Verdana" panose="020B0604030504040204" pitchFamily="34" charset="0"/>
                <a:cs typeface="Verdana" panose="020B0604030504040204" pitchFamily="34" charset="0"/>
              </a:rPr>
              <a:t>–</a:t>
            </a:r>
          </a:p>
          <a:p>
            <a:pPr marL="514350" indent="-514350" algn="just">
              <a:buFont typeface="+mj-lt"/>
              <a:buAutoNum type="alphaLcParenR"/>
            </a:pPr>
            <a:r>
              <a:rPr lang="en-IN" sz="2700" dirty="0">
                <a:latin typeface="Verdana" panose="020B0604030504040204" pitchFamily="34" charset="0"/>
                <a:ea typeface="Verdana" panose="020B0604030504040204" pitchFamily="34" charset="0"/>
                <a:cs typeface="Verdana" panose="020B0604030504040204" pitchFamily="34" charset="0"/>
              </a:rPr>
              <a:t>Works contract [2(119)]</a:t>
            </a:r>
          </a:p>
          <a:p>
            <a:pPr marL="514350" indent="-514350" algn="just">
              <a:buFont typeface="+mj-lt"/>
              <a:buAutoNum type="alphaLcParenR"/>
            </a:pPr>
            <a:endParaRPr lang="en-IN" sz="2700" dirty="0">
              <a:latin typeface="Verdana" panose="020B0604030504040204" pitchFamily="34" charset="0"/>
              <a:ea typeface="Verdana" panose="020B0604030504040204" pitchFamily="34" charset="0"/>
              <a:cs typeface="Verdana" panose="020B0604030504040204" pitchFamily="34" charset="0"/>
            </a:endParaRPr>
          </a:p>
          <a:p>
            <a:pPr marL="514350" indent="-514350" algn="just">
              <a:buFont typeface="+mj-lt"/>
              <a:buAutoNum type="alphaLcParenR"/>
            </a:pPr>
            <a:r>
              <a:rPr lang="en-IN" sz="2700" dirty="0">
                <a:latin typeface="Verdana" panose="020B0604030504040204" pitchFamily="34" charset="0"/>
                <a:ea typeface="Verdana" panose="020B0604030504040204" pitchFamily="34" charset="0"/>
                <a:cs typeface="Verdana" panose="020B0604030504040204" pitchFamily="34" charset="0"/>
              </a:rPr>
              <a:t>Supply, by way of or as part of any service or in any other manner whatsoever, of goods, being food or any other article for human consumption or any drink (other than liquor), where such supply or service is for cash, deferred payment or other valuable consideration.</a:t>
            </a:r>
          </a:p>
        </p:txBody>
      </p:sp>
      <p:pic>
        <p:nvPicPr>
          <p:cNvPr id="3" name="Picture 2" descr="A close up of a sign&#10;&#10;Description generated with very high confidence">
            <a:extLst>
              <a:ext uri="{FF2B5EF4-FFF2-40B4-BE49-F238E27FC236}">
                <a16:creationId xmlns:a16="http://schemas.microsoft.com/office/drawing/2014/main" id="{898D4F9B-7F19-43A5-B7C1-9F4A107BC675}"/>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8932760" y="534609"/>
            <a:ext cx="2143125" cy="2143125"/>
          </a:xfrm>
          <a:prstGeom prst="rect">
            <a:avLst/>
          </a:prstGeom>
        </p:spPr>
      </p:pic>
      <p:pic>
        <p:nvPicPr>
          <p:cNvPr id="7" name="Picture 6" descr="A group of people sitting at a table in a restaurant&#10;&#10;Description generated with high confidence">
            <a:extLst>
              <a:ext uri="{FF2B5EF4-FFF2-40B4-BE49-F238E27FC236}">
                <a16:creationId xmlns:a16="http://schemas.microsoft.com/office/drawing/2014/main" id="{082EA3FA-00F3-444F-8CD9-7DDA99813299}"/>
              </a:ext>
            </a:extLst>
          </p:cNvPr>
          <p:cNvPicPr>
            <a:picLocks noChangeAspect="1"/>
          </p:cNvPicPr>
          <p:nvPr/>
        </p:nvPicPr>
        <p:blipFill>
          <a:blip r:embed="rId3">
            <a:grayscl/>
            <a:extLst>
              <a:ext uri="{28A0092B-C50C-407E-A947-70E740481C1C}">
                <a14:useLocalDpi xmlns:a14="http://schemas.microsoft.com/office/drawing/2010/main" val="0"/>
              </a:ext>
            </a:extLst>
          </a:blip>
          <a:stretch>
            <a:fillRect/>
          </a:stretch>
        </p:blipFill>
        <p:spPr>
          <a:xfrm>
            <a:off x="8627807" y="2677734"/>
            <a:ext cx="3215149" cy="2947424"/>
          </a:xfrm>
          <a:prstGeom prst="rect">
            <a:avLst/>
          </a:prstGeom>
        </p:spPr>
      </p:pic>
    </p:spTree>
    <p:extLst>
      <p:ext uri="{BB962C8B-B14F-4D97-AF65-F5344CB8AC3E}">
        <p14:creationId xmlns:p14="http://schemas.microsoft.com/office/powerpoint/2010/main" val="2338583151"/>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D1D3295A-4AA0-4581-B429-D6E6F17DFF45}"/>
              </a:ext>
            </a:extLst>
          </p:cNvPr>
          <p:cNvSpPr txBox="1"/>
          <p:nvPr/>
        </p:nvSpPr>
        <p:spPr>
          <a:xfrm>
            <a:off x="658760" y="328132"/>
            <a:ext cx="7806814" cy="3831818"/>
          </a:xfrm>
          <a:prstGeom prst="rect">
            <a:avLst/>
          </a:prstGeom>
          <a:noFill/>
        </p:spPr>
        <p:txBody>
          <a:bodyPr wrap="square" rtlCol="0">
            <a:spAutoFit/>
          </a:bodyPr>
          <a:lstStyle/>
          <a:p>
            <a:pPr marL="285750" indent="-285750" algn="just">
              <a:buFont typeface="Wingdings" panose="05000000000000000000" pitchFamily="2" charset="2"/>
              <a:buChar char="q"/>
            </a:pPr>
            <a:endParaRPr lang="en-IN" sz="2700" b="1" dirty="0">
              <a:latin typeface="Verdana" panose="020B0604030504040204" pitchFamily="34" charset="0"/>
              <a:ea typeface="Verdana" panose="020B0604030504040204" pitchFamily="34" charset="0"/>
              <a:cs typeface="Verdana" panose="020B0604030504040204" pitchFamily="34" charset="0"/>
            </a:endParaRPr>
          </a:p>
          <a:p>
            <a:pPr marL="285750" indent="-285750" algn="just">
              <a:buFont typeface="Wingdings" panose="05000000000000000000" pitchFamily="2" charset="2"/>
              <a:buChar char="q"/>
            </a:pPr>
            <a:r>
              <a:rPr lang="en-IN" sz="2700" b="1" dirty="0">
                <a:latin typeface="Verdana" panose="020B0604030504040204" pitchFamily="34" charset="0"/>
                <a:ea typeface="Verdana" panose="020B0604030504040204" pitchFamily="34" charset="0"/>
                <a:cs typeface="Verdana" panose="020B0604030504040204" pitchFamily="34" charset="0"/>
              </a:rPr>
              <a:t>Supply of goods:</a:t>
            </a:r>
          </a:p>
          <a:p>
            <a:pPr marL="514350" indent="-514350" algn="just">
              <a:buFont typeface="+mj-lt"/>
              <a:buAutoNum type="alphaLcParenR"/>
            </a:pPr>
            <a:endParaRPr lang="en-IN" sz="2700" dirty="0">
              <a:latin typeface="Verdana" panose="020B0604030504040204" pitchFamily="34" charset="0"/>
              <a:ea typeface="Verdana" panose="020B0604030504040204" pitchFamily="34" charset="0"/>
              <a:cs typeface="Verdana" panose="020B0604030504040204" pitchFamily="34" charset="0"/>
            </a:endParaRPr>
          </a:p>
          <a:p>
            <a:pPr marL="514350" indent="-514350" algn="just">
              <a:buFont typeface="+mj-lt"/>
              <a:buAutoNum type="alphaLcParenR"/>
            </a:pPr>
            <a:endParaRPr lang="en-IN" sz="2700" dirty="0">
              <a:latin typeface="Verdana" panose="020B0604030504040204" pitchFamily="34" charset="0"/>
              <a:ea typeface="Verdana" panose="020B0604030504040204" pitchFamily="34" charset="0"/>
              <a:cs typeface="Verdana" panose="020B0604030504040204" pitchFamily="34" charset="0"/>
            </a:endParaRPr>
          </a:p>
          <a:p>
            <a:pPr marL="514350" indent="-514350" algn="just">
              <a:buFont typeface="+mj-lt"/>
              <a:buAutoNum type="alphaLcParenR"/>
            </a:pPr>
            <a:r>
              <a:rPr lang="en-IN" sz="2700" dirty="0">
                <a:latin typeface="Verdana" panose="020B0604030504040204" pitchFamily="34" charset="0"/>
                <a:ea typeface="Verdana" panose="020B0604030504040204" pitchFamily="34" charset="0"/>
                <a:cs typeface="Verdana" panose="020B0604030504040204" pitchFamily="34" charset="0"/>
              </a:rPr>
              <a:t>Supply of goods by any incorporated association or body of persons to a member thereof for cash, deferred payment or other valuable consideration.</a:t>
            </a:r>
          </a:p>
        </p:txBody>
      </p:sp>
      <p:pic>
        <p:nvPicPr>
          <p:cNvPr id="4" name="Picture 3">
            <a:extLst>
              <a:ext uri="{FF2B5EF4-FFF2-40B4-BE49-F238E27FC236}">
                <a16:creationId xmlns:a16="http://schemas.microsoft.com/office/drawing/2014/main" id="{72D4A023-6457-4F2C-89D4-7F9E03EB3367}"/>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8713840" y="1809750"/>
            <a:ext cx="2819400" cy="2600018"/>
          </a:xfrm>
          <a:prstGeom prst="rect">
            <a:avLst/>
          </a:prstGeom>
        </p:spPr>
      </p:pic>
    </p:spTree>
    <p:extLst>
      <p:ext uri="{BB962C8B-B14F-4D97-AF65-F5344CB8AC3E}">
        <p14:creationId xmlns:p14="http://schemas.microsoft.com/office/powerpoint/2010/main" val="914607532"/>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 name="Shape 88"/>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18</a:t>
            </a:fld>
            <a:endParaRPr/>
          </a:p>
        </p:txBody>
      </p:sp>
      <p:sp>
        <p:nvSpPr>
          <p:cNvPr id="91" name="Shape 91"/>
          <p:cNvSpPr/>
          <p:nvPr/>
        </p:nvSpPr>
        <p:spPr>
          <a:xfrm>
            <a:off x="3002658" y="3185862"/>
            <a:ext cx="254878" cy="551433"/>
          </a:xfrm>
          <a:prstGeom prst="rect">
            <a:avLst/>
          </a:prstGeom>
          <a:ln w="3175">
            <a:miter lim="400000"/>
          </a:ln>
          <a:extLst>
            <a:ext uri="{C572A759-6A51-4108-AA02-DFA0A04FC94B}">
              <ma14:wrappingTextBoxFlag xmlns:ma14="http://schemas.microsoft.com/office/mac/drawingml/2011/main" xmlns="" val="1"/>
            </a:ext>
          </a:extLst>
        </p:spPr>
        <p:txBody>
          <a:bodyPr wrap="none" lIns="19050" tIns="19050" rIns="19050" bIns="19050" anchor="ctr">
            <a:spAutoFit/>
          </a:bodyPr>
          <a:lstStyle>
            <a:lvl1pPr defTabSz="642937">
              <a:spcBef>
                <a:spcPts val="4300"/>
              </a:spcBef>
              <a:tabLst>
                <a:tab pos="495300" algn="l"/>
                <a:tab pos="990600" algn="l"/>
                <a:tab pos="1498600" algn="l"/>
                <a:tab pos="1993900" algn="l"/>
                <a:tab pos="2489200" algn="l"/>
                <a:tab pos="2997200" algn="l"/>
                <a:tab pos="3492500" algn="l"/>
                <a:tab pos="4000500" algn="l"/>
                <a:tab pos="4495800" algn="l"/>
                <a:tab pos="4991100" algn="l"/>
                <a:tab pos="5499100" algn="l"/>
                <a:tab pos="5994400" algn="l"/>
              </a:tabLst>
              <a:defRPr sz="10000" baseline="-1999">
                <a:solidFill>
                  <a:srgbClr val="FFFFFF"/>
                </a:solidFill>
                <a:latin typeface="et-line"/>
                <a:ea typeface="et-line"/>
                <a:cs typeface="et-line"/>
                <a:sym typeface="et-line"/>
              </a:defRPr>
            </a:lvl1pPr>
          </a:lstStyle>
          <a:p>
            <a:pPr algn="ctr"/>
            <a:r>
              <a:rPr sz="5000" dirty="0"/>
              <a:t></a:t>
            </a:r>
          </a:p>
        </p:txBody>
      </p:sp>
      <p:sp>
        <p:nvSpPr>
          <p:cNvPr id="5" name="Rectangle 4">
            <a:extLst>
              <a:ext uri="{FF2B5EF4-FFF2-40B4-BE49-F238E27FC236}">
                <a16:creationId xmlns:a16="http://schemas.microsoft.com/office/drawing/2014/main" id="{92314F71-E581-4066-A61F-0C3892E267A6}"/>
              </a:ext>
            </a:extLst>
          </p:cNvPr>
          <p:cNvSpPr/>
          <p:nvPr/>
        </p:nvSpPr>
        <p:spPr>
          <a:xfrm>
            <a:off x="495749" y="1222503"/>
            <a:ext cx="11200502" cy="4478149"/>
          </a:xfrm>
          <a:prstGeom prst="rect">
            <a:avLst/>
          </a:prstGeom>
          <a:noFill/>
        </p:spPr>
        <p:txBody>
          <a:bodyPr wrap="none" lIns="91440" tIns="45720" rIns="91440" bIns="45720">
            <a:spAutoFit/>
          </a:bodyPr>
          <a:lstStyle/>
          <a:p>
            <a:pPr algn="ctr"/>
            <a:r>
              <a:rPr lang="en-IN" sz="6600" b="0" cap="none" spc="0" dirty="0">
                <a:ln w="0"/>
                <a:solidFill>
                  <a:schemeClr val="accent1"/>
                </a:solidFill>
                <a:effectLst>
                  <a:outerShdw blurRad="38100" dist="25400" dir="5400000" algn="ctr" rotWithShape="0">
                    <a:srgbClr val="6E747A">
                      <a:alpha val="43000"/>
                    </a:srgbClr>
                  </a:outerShdw>
                </a:effectLst>
                <a:latin typeface="Verdana" panose="020B0604030504040204" pitchFamily="34" charset="0"/>
                <a:ea typeface="Verdana" panose="020B0604030504040204" pitchFamily="34" charset="0"/>
                <a:cs typeface="Verdana" panose="020B0604030504040204" pitchFamily="34" charset="0"/>
              </a:rPr>
              <a:t>SCHEDULE III of </a:t>
            </a:r>
          </a:p>
          <a:p>
            <a:pPr algn="ctr"/>
            <a:r>
              <a:rPr lang="en-IN" sz="6600" b="0" cap="none" spc="0" dirty="0">
                <a:ln w="0"/>
                <a:solidFill>
                  <a:schemeClr val="accent1"/>
                </a:solidFill>
                <a:effectLst>
                  <a:outerShdw blurRad="38100" dist="25400" dir="5400000" algn="ctr" rotWithShape="0">
                    <a:srgbClr val="6E747A">
                      <a:alpha val="43000"/>
                    </a:srgbClr>
                  </a:outerShdw>
                </a:effectLst>
                <a:latin typeface="Verdana" panose="020B0604030504040204" pitchFamily="34" charset="0"/>
                <a:ea typeface="Verdana" panose="020B0604030504040204" pitchFamily="34" charset="0"/>
                <a:cs typeface="Verdana" panose="020B0604030504040204" pitchFamily="34" charset="0"/>
              </a:rPr>
              <a:t>CGST Act, 2017 –</a:t>
            </a:r>
          </a:p>
          <a:p>
            <a:pPr algn="ctr"/>
            <a:r>
              <a:rPr lang="en-IN" sz="5100" dirty="0">
                <a:ln w="0"/>
                <a:solidFill>
                  <a:schemeClr val="accent1"/>
                </a:solidFill>
                <a:effectLst>
                  <a:outerShdw blurRad="38100" dist="25400" dir="5400000" algn="ctr" rotWithShape="0">
                    <a:srgbClr val="6E747A">
                      <a:alpha val="43000"/>
                    </a:srgbClr>
                  </a:outerShdw>
                </a:effectLst>
                <a:latin typeface="Verdana" panose="020B0604030504040204" pitchFamily="34" charset="0"/>
                <a:ea typeface="Verdana" panose="020B0604030504040204" pitchFamily="34" charset="0"/>
                <a:cs typeface="Verdana" panose="020B0604030504040204" pitchFamily="34" charset="0"/>
              </a:rPr>
              <a:t>Activities or transactions which </a:t>
            </a:r>
          </a:p>
          <a:p>
            <a:pPr algn="ctr"/>
            <a:r>
              <a:rPr lang="en-IN" sz="5100" dirty="0">
                <a:ln w="0"/>
                <a:solidFill>
                  <a:schemeClr val="accent1"/>
                </a:solidFill>
                <a:effectLst>
                  <a:outerShdw blurRad="38100" dist="25400" dir="5400000" algn="ctr" rotWithShape="0">
                    <a:srgbClr val="6E747A">
                      <a:alpha val="43000"/>
                    </a:srgbClr>
                  </a:outerShdw>
                </a:effectLst>
                <a:latin typeface="Verdana" panose="020B0604030504040204" pitchFamily="34" charset="0"/>
                <a:ea typeface="Verdana" panose="020B0604030504040204" pitchFamily="34" charset="0"/>
                <a:cs typeface="Verdana" panose="020B0604030504040204" pitchFamily="34" charset="0"/>
              </a:rPr>
              <a:t>shall be treated neither as supply</a:t>
            </a:r>
          </a:p>
          <a:p>
            <a:pPr algn="ctr"/>
            <a:r>
              <a:rPr lang="en-IN" sz="5100" b="0" cap="none" spc="0" dirty="0">
                <a:ln w="0"/>
                <a:solidFill>
                  <a:schemeClr val="accent1"/>
                </a:solidFill>
                <a:effectLst>
                  <a:outerShdw blurRad="38100" dist="25400" dir="5400000" algn="ctr" rotWithShape="0">
                    <a:srgbClr val="6E747A">
                      <a:alpha val="43000"/>
                    </a:srgbClr>
                  </a:outerShdw>
                </a:effectLst>
                <a:latin typeface="Verdana" panose="020B0604030504040204" pitchFamily="34" charset="0"/>
                <a:ea typeface="Verdana" panose="020B0604030504040204" pitchFamily="34" charset="0"/>
                <a:cs typeface="Verdana" panose="020B0604030504040204" pitchFamily="34" charset="0"/>
              </a:rPr>
              <a:t>of goods nor a supply of services</a:t>
            </a:r>
          </a:p>
        </p:txBody>
      </p:sp>
    </p:spTree>
    <p:extLst>
      <p:ext uri="{BB962C8B-B14F-4D97-AF65-F5344CB8AC3E}">
        <p14:creationId xmlns:p14="http://schemas.microsoft.com/office/powerpoint/2010/main" val="491762665"/>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D1D3295A-4AA0-4581-B429-D6E6F17DFF45}"/>
              </a:ext>
            </a:extLst>
          </p:cNvPr>
          <p:cNvSpPr txBox="1"/>
          <p:nvPr/>
        </p:nvSpPr>
        <p:spPr>
          <a:xfrm>
            <a:off x="658760" y="328132"/>
            <a:ext cx="7806814" cy="5909310"/>
          </a:xfrm>
          <a:prstGeom prst="rect">
            <a:avLst/>
          </a:prstGeom>
          <a:noFill/>
        </p:spPr>
        <p:txBody>
          <a:bodyPr wrap="square" rtlCol="0">
            <a:spAutoFit/>
          </a:bodyPr>
          <a:lstStyle/>
          <a:p>
            <a:pPr marL="514350" indent="-514350" algn="just">
              <a:buFont typeface="+mj-lt"/>
              <a:buAutoNum type="alphaLcParenR"/>
            </a:pPr>
            <a:r>
              <a:rPr lang="en-IN" sz="2700" dirty="0">
                <a:latin typeface="Verdana" panose="020B0604030504040204" pitchFamily="34" charset="0"/>
                <a:ea typeface="Verdana" panose="020B0604030504040204" pitchFamily="34" charset="0"/>
                <a:cs typeface="Verdana" panose="020B0604030504040204" pitchFamily="34" charset="0"/>
              </a:rPr>
              <a:t>Services by employee to employer in the course or in relation to his employment.</a:t>
            </a:r>
          </a:p>
          <a:p>
            <a:pPr marL="514350" indent="-514350" algn="just">
              <a:buFont typeface="+mj-lt"/>
              <a:buAutoNum type="alphaLcParenR"/>
            </a:pPr>
            <a:endParaRPr lang="en-IN" sz="2700" dirty="0">
              <a:latin typeface="Verdana" panose="020B0604030504040204" pitchFamily="34" charset="0"/>
              <a:ea typeface="Verdana" panose="020B0604030504040204" pitchFamily="34" charset="0"/>
              <a:cs typeface="Verdana" panose="020B0604030504040204" pitchFamily="34" charset="0"/>
            </a:endParaRPr>
          </a:p>
          <a:p>
            <a:pPr marL="514350" indent="-514350" algn="just">
              <a:buFont typeface="+mj-lt"/>
              <a:buAutoNum type="alphaLcParenR"/>
            </a:pPr>
            <a:r>
              <a:rPr lang="en-IN" sz="2700" dirty="0">
                <a:latin typeface="Verdana" panose="020B0604030504040204" pitchFamily="34" charset="0"/>
                <a:ea typeface="Verdana" panose="020B0604030504040204" pitchFamily="34" charset="0"/>
                <a:cs typeface="Verdana" panose="020B0604030504040204" pitchFamily="34" charset="0"/>
              </a:rPr>
              <a:t>Services by any court or Tribunal established under any law. </a:t>
            </a:r>
          </a:p>
          <a:p>
            <a:pPr marL="514350" indent="-514350" algn="just">
              <a:buFont typeface="+mj-lt"/>
              <a:buAutoNum type="alphaLcParenR"/>
            </a:pPr>
            <a:endParaRPr lang="en-IN" sz="2700" dirty="0">
              <a:latin typeface="Verdana" panose="020B0604030504040204" pitchFamily="34" charset="0"/>
              <a:ea typeface="Verdana" panose="020B0604030504040204" pitchFamily="34" charset="0"/>
              <a:cs typeface="Verdana" panose="020B0604030504040204" pitchFamily="34" charset="0"/>
            </a:endParaRPr>
          </a:p>
          <a:p>
            <a:pPr marL="514350" indent="-514350" algn="just">
              <a:buFont typeface="+mj-lt"/>
              <a:buAutoNum type="alphaLcParenR"/>
            </a:pPr>
            <a:r>
              <a:rPr lang="en-IN" sz="2700" dirty="0">
                <a:latin typeface="Verdana" panose="020B0604030504040204" pitchFamily="34" charset="0"/>
                <a:ea typeface="Verdana" panose="020B0604030504040204" pitchFamily="34" charset="0"/>
                <a:cs typeface="Verdana" panose="020B0604030504040204" pitchFamily="34" charset="0"/>
              </a:rPr>
              <a:t>Functions performed by MPs, members of state legislature etc.; Duties performed by any person who holds any post in pursuance of provisions of Constitution; Duties performed by Chairperson/Member/Director in a body established by CG/SG/local authority.</a:t>
            </a:r>
          </a:p>
          <a:p>
            <a:pPr algn="just"/>
            <a:r>
              <a:rPr lang="en-IN" sz="2700" dirty="0">
                <a:latin typeface="Verdana" panose="020B0604030504040204" pitchFamily="34" charset="0"/>
                <a:ea typeface="Verdana" panose="020B0604030504040204" pitchFamily="34" charset="0"/>
                <a:cs typeface="Verdana" panose="020B0604030504040204" pitchFamily="34" charset="0"/>
              </a:rPr>
              <a:t>	</a:t>
            </a:r>
          </a:p>
        </p:txBody>
      </p:sp>
      <p:pic>
        <p:nvPicPr>
          <p:cNvPr id="3" name="Picture 2" descr="A close up of a logo&#10;&#10;Description generated with high confidence">
            <a:extLst>
              <a:ext uri="{FF2B5EF4-FFF2-40B4-BE49-F238E27FC236}">
                <a16:creationId xmlns:a16="http://schemas.microsoft.com/office/drawing/2014/main" id="{D145DE3F-92AB-4BA9-B9FD-BC93B3CEA642}"/>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9390115" y="179899"/>
            <a:ext cx="2143125" cy="1339185"/>
          </a:xfrm>
          <a:prstGeom prst="rect">
            <a:avLst/>
          </a:prstGeom>
        </p:spPr>
      </p:pic>
      <p:pic>
        <p:nvPicPr>
          <p:cNvPr id="6" name="Picture 5">
            <a:extLst>
              <a:ext uri="{FF2B5EF4-FFF2-40B4-BE49-F238E27FC236}">
                <a16:creationId xmlns:a16="http://schemas.microsoft.com/office/drawing/2014/main" id="{D0B5669D-443A-4EF4-ABE0-57823F190FF8}"/>
              </a:ext>
            </a:extLst>
          </p:cNvPr>
          <p:cNvPicPr>
            <a:picLocks noChangeAspect="1"/>
          </p:cNvPicPr>
          <p:nvPr/>
        </p:nvPicPr>
        <p:blipFill>
          <a:blip r:embed="rId3">
            <a:grayscl/>
            <a:extLst>
              <a:ext uri="{28A0092B-C50C-407E-A947-70E740481C1C}">
                <a14:useLocalDpi xmlns:a14="http://schemas.microsoft.com/office/drawing/2010/main" val="0"/>
              </a:ext>
            </a:extLst>
          </a:blip>
          <a:stretch>
            <a:fillRect/>
          </a:stretch>
        </p:blipFill>
        <p:spPr>
          <a:xfrm>
            <a:off x="9285032" y="1519084"/>
            <a:ext cx="2647950" cy="1394371"/>
          </a:xfrm>
          <a:prstGeom prst="rect">
            <a:avLst/>
          </a:prstGeom>
        </p:spPr>
      </p:pic>
      <p:pic>
        <p:nvPicPr>
          <p:cNvPr id="8" name="Picture 7">
            <a:extLst>
              <a:ext uri="{FF2B5EF4-FFF2-40B4-BE49-F238E27FC236}">
                <a16:creationId xmlns:a16="http://schemas.microsoft.com/office/drawing/2014/main" id="{E101FD1D-C52B-4862-9B94-C6FEB4C7B2A0}"/>
              </a:ext>
            </a:extLst>
          </p:cNvPr>
          <p:cNvPicPr>
            <a:picLocks noChangeAspect="1"/>
          </p:cNvPicPr>
          <p:nvPr/>
        </p:nvPicPr>
        <p:blipFill>
          <a:blip r:embed="rId4">
            <a:lum bright="70000" contrast="-70000"/>
            <a:extLst>
              <a:ext uri="{28A0092B-C50C-407E-A947-70E740481C1C}">
                <a14:useLocalDpi xmlns:a14="http://schemas.microsoft.com/office/drawing/2010/main" val="0"/>
              </a:ext>
            </a:extLst>
          </a:blip>
          <a:stretch>
            <a:fillRect/>
          </a:stretch>
        </p:blipFill>
        <p:spPr>
          <a:xfrm>
            <a:off x="9390115" y="3282787"/>
            <a:ext cx="2143125" cy="2143125"/>
          </a:xfrm>
          <a:prstGeom prst="rect">
            <a:avLst/>
          </a:prstGeom>
        </p:spPr>
      </p:pic>
    </p:spTree>
    <p:extLst>
      <p:ext uri="{BB962C8B-B14F-4D97-AF65-F5344CB8AC3E}">
        <p14:creationId xmlns:p14="http://schemas.microsoft.com/office/powerpoint/2010/main" val="1323964586"/>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D1D3295A-4AA0-4581-B429-D6E6F17DFF45}"/>
              </a:ext>
            </a:extLst>
          </p:cNvPr>
          <p:cNvSpPr txBox="1"/>
          <p:nvPr/>
        </p:nvSpPr>
        <p:spPr>
          <a:xfrm>
            <a:off x="658760" y="328132"/>
            <a:ext cx="7806814" cy="4662815"/>
          </a:xfrm>
          <a:prstGeom prst="rect">
            <a:avLst/>
          </a:prstGeom>
          <a:noFill/>
        </p:spPr>
        <p:txBody>
          <a:bodyPr wrap="square" rtlCol="0">
            <a:spAutoFit/>
          </a:bodyPr>
          <a:lstStyle/>
          <a:p>
            <a:pPr marL="514350" indent="-514350" algn="just">
              <a:buFont typeface="+mj-lt"/>
              <a:buAutoNum type="alphaLcParenR" startAt="4"/>
            </a:pPr>
            <a:r>
              <a:rPr lang="en-IN" sz="2700" dirty="0">
                <a:latin typeface="Verdana" panose="020B0604030504040204" pitchFamily="34" charset="0"/>
                <a:ea typeface="Verdana" panose="020B0604030504040204" pitchFamily="34" charset="0"/>
                <a:cs typeface="Verdana" panose="020B0604030504040204" pitchFamily="34" charset="0"/>
              </a:rPr>
              <a:t>Services of funeral, burial, crematorium or mortuary including transportation of deceased.</a:t>
            </a:r>
          </a:p>
          <a:p>
            <a:pPr marL="514350" indent="-514350" algn="just">
              <a:buFont typeface="+mj-lt"/>
              <a:buAutoNum type="alphaLcParenR" startAt="4"/>
            </a:pPr>
            <a:endParaRPr lang="en-IN" sz="2700" dirty="0">
              <a:latin typeface="Verdana" panose="020B0604030504040204" pitchFamily="34" charset="0"/>
              <a:ea typeface="Verdana" panose="020B0604030504040204" pitchFamily="34" charset="0"/>
              <a:cs typeface="Verdana" panose="020B0604030504040204" pitchFamily="34" charset="0"/>
            </a:endParaRPr>
          </a:p>
          <a:p>
            <a:pPr marL="514350" indent="-514350" algn="just">
              <a:buFont typeface="+mj-lt"/>
              <a:buAutoNum type="alphaLcParenR" startAt="4"/>
            </a:pPr>
            <a:endParaRPr lang="en-IN" sz="2700" dirty="0">
              <a:latin typeface="Verdana" panose="020B0604030504040204" pitchFamily="34" charset="0"/>
              <a:ea typeface="Verdana" panose="020B0604030504040204" pitchFamily="34" charset="0"/>
              <a:cs typeface="Verdana" panose="020B0604030504040204" pitchFamily="34" charset="0"/>
            </a:endParaRPr>
          </a:p>
          <a:p>
            <a:pPr marL="514350" indent="-514350" algn="just">
              <a:buFont typeface="+mj-lt"/>
              <a:buAutoNum type="alphaLcParenR" startAt="4"/>
            </a:pPr>
            <a:r>
              <a:rPr lang="en-IN" sz="2700" dirty="0">
                <a:latin typeface="Verdana" panose="020B0604030504040204" pitchFamily="34" charset="0"/>
                <a:ea typeface="Verdana" panose="020B0604030504040204" pitchFamily="34" charset="0"/>
                <a:cs typeface="Verdana" panose="020B0604030504040204" pitchFamily="34" charset="0"/>
              </a:rPr>
              <a:t>Sale of land and, subject to clause (b) of para 5 of Sch. II, sale of building.</a:t>
            </a:r>
          </a:p>
          <a:p>
            <a:pPr marL="514350" indent="-514350" algn="just">
              <a:buFont typeface="+mj-lt"/>
              <a:buAutoNum type="alphaLcParenR" startAt="4"/>
            </a:pPr>
            <a:endParaRPr lang="en-IN" sz="2700" dirty="0">
              <a:latin typeface="Verdana" panose="020B0604030504040204" pitchFamily="34" charset="0"/>
              <a:ea typeface="Verdana" panose="020B0604030504040204" pitchFamily="34" charset="0"/>
              <a:cs typeface="Verdana" panose="020B0604030504040204" pitchFamily="34" charset="0"/>
            </a:endParaRPr>
          </a:p>
          <a:p>
            <a:pPr marL="514350" indent="-514350" algn="just">
              <a:buFont typeface="+mj-lt"/>
              <a:buAutoNum type="alphaLcParenR" startAt="4"/>
            </a:pPr>
            <a:endParaRPr lang="en-IN" sz="2700" dirty="0">
              <a:latin typeface="Verdana" panose="020B0604030504040204" pitchFamily="34" charset="0"/>
              <a:ea typeface="Verdana" panose="020B0604030504040204" pitchFamily="34" charset="0"/>
              <a:cs typeface="Verdana" panose="020B0604030504040204" pitchFamily="34" charset="0"/>
            </a:endParaRPr>
          </a:p>
          <a:p>
            <a:pPr marL="514350" indent="-514350" algn="just">
              <a:buFont typeface="+mj-lt"/>
              <a:buAutoNum type="alphaLcParenR" startAt="4"/>
            </a:pPr>
            <a:r>
              <a:rPr lang="en-IN" sz="2700" dirty="0">
                <a:latin typeface="Verdana" panose="020B0604030504040204" pitchFamily="34" charset="0"/>
                <a:ea typeface="Verdana" panose="020B0604030504040204" pitchFamily="34" charset="0"/>
                <a:cs typeface="Verdana" panose="020B0604030504040204" pitchFamily="34" charset="0"/>
              </a:rPr>
              <a:t>Actionable claims, other than lottery, betting and gambling.</a:t>
            </a:r>
          </a:p>
        </p:txBody>
      </p:sp>
      <p:pic>
        <p:nvPicPr>
          <p:cNvPr id="4" name="Picture 3" descr="A white flower on a plant&#10;&#10;Description generated with very high confidence">
            <a:extLst>
              <a:ext uri="{FF2B5EF4-FFF2-40B4-BE49-F238E27FC236}">
                <a16:creationId xmlns:a16="http://schemas.microsoft.com/office/drawing/2014/main" id="{C041B12E-3EA0-45AA-AB38-8492928FD942}"/>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8990371" y="117065"/>
            <a:ext cx="2057400" cy="2080445"/>
          </a:xfrm>
          <a:prstGeom prst="rect">
            <a:avLst/>
          </a:prstGeom>
        </p:spPr>
      </p:pic>
      <p:pic>
        <p:nvPicPr>
          <p:cNvPr id="7" name="Picture 6">
            <a:extLst>
              <a:ext uri="{FF2B5EF4-FFF2-40B4-BE49-F238E27FC236}">
                <a16:creationId xmlns:a16="http://schemas.microsoft.com/office/drawing/2014/main" id="{EB7AAEB6-1B97-46F7-ACA3-F94989F293D6}"/>
              </a:ext>
            </a:extLst>
          </p:cNvPr>
          <p:cNvPicPr>
            <a:picLocks noChangeAspect="1"/>
          </p:cNvPicPr>
          <p:nvPr/>
        </p:nvPicPr>
        <p:blipFill>
          <a:blip r:embed="rId3">
            <a:grayscl/>
            <a:extLst>
              <a:ext uri="{28A0092B-C50C-407E-A947-70E740481C1C}">
                <a14:useLocalDpi xmlns:a14="http://schemas.microsoft.com/office/drawing/2010/main" val="0"/>
              </a:ext>
            </a:extLst>
          </a:blip>
          <a:stretch>
            <a:fillRect/>
          </a:stretch>
        </p:blipFill>
        <p:spPr>
          <a:xfrm>
            <a:off x="8604608" y="2197510"/>
            <a:ext cx="2828925" cy="1340567"/>
          </a:xfrm>
          <a:prstGeom prst="rect">
            <a:avLst/>
          </a:prstGeom>
        </p:spPr>
      </p:pic>
    </p:spTree>
    <p:extLst>
      <p:ext uri="{BB962C8B-B14F-4D97-AF65-F5344CB8AC3E}">
        <p14:creationId xmlns:p14="http://schemas.microsoft.com/office/powerpoint/2010/main" val="1711321584"/>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AB6E76B-2B13-484B-8EBF-5C051601B4AC}"/>
              </a:ext>
            </a:extLst>
          </p:cNvPr>
          <p:cNvSpPr/>
          <p:nvPr/>
        </p:nvSpPr>
        <p:spPr>
          <a:xfrm>
            <a:off x="0" y="201376"/>
            <a:ext cx="6652783" cy="784830"/>
          </a:xfrm>
          <a:prstGeom prst="rect">
            <a:avLst/>
          </a:prstGeom>
          <a:noFill/>
        </p:spPr>
        <p:txBody>
          <a:bodyPr wrap="none" lIns="91440" tIns="45720" rIns="91440" bIns="45720">
            <a:spAutoFit/>
          </a:bodyPr>
          <a:lstStyle/>
          <a:p>
            <a:pPr algn="ctr"/>
            <a:r>
              <a:rPr lang="en-IN" sz="45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Verdana" panose="020B0604030504040204" pitchFamily="34" charset="0"/>
                <a:ea typeface="Verdana" panose="020B0604030504040204" pitchFamily="34" charset="0"/>
                <a:cs typeface="Verdana" panose="020B0604030504040204" pitchFamily="34" charset="0"/>
              </a:rPr>
              <a:t>Important Definitions:</a:t>
            </a:r>
          </a:p>
        </p:txBody>
      </p:sp>
      <p:graphicFrame>
        <p:nvGraphicFramePr>
          <p:cNvPr id="7" name="Table 6">
            <a:extLst>
              <a:ext uri="{FF2B5EF4-FFF2-40B4-BE49-F238E27FC236}">
                <a16:creationId xmlns:a16="http://schemas.microsoft.com/office/drawing/2014/main" id="{671FF1F5-B4E1-472E-AF2C-B66ACD8F1562}"/>
              </a:ext>
            </a:extLst>
          </p:cNvPr>
          <p:cNvGraphicFramePr>
            <a:graphicFrameLocks noGrp="1"/>
          </p:cNvGraphicFramePr>
          <p:nvPr>
            <p:extLst>
              <p:ext uri="{D42A27DB-BD31-4B8C-83A1-F6EECF244321}">
                <p14:modId xmlns:p14="http://schemas.microsoft.com/office/powerpoint/2010/main" val="3659364280"/>
              </p:ext>
            </p:extLst>
          </p:nvPr>
        </p:nvGraphicFramePr>
        <p:xfrm>
          <a:off x="173418" y="1135625"/>
          <a:ext cx="11908220" cy="5476754"/>
        </p:xfrm>
        <a:graphic>
          <a:graphicData uri="http://schemas.openxmlformats.org/drawingml/2006/table">
            <a:tbl>
              <a:tblPr firstRow="1" bandRow="1">
                <a:tableStyleId>{5A111915-BE36-4E01-A7E5-04B1672EAD32}</a:tableStyleId>
              </a:tblPr>
              <a:tblGrid>
                <a:gridCol w="1470833">
                  <a:extLst>
                    <a:ext uri="{9D8B030D-6E8A-4147-A177-3AD203B41FA5}">
                      <a16:colId xmlns:a16="http://schemas.microsoft.com/office/drawing/2014/main" val="1001348347"/>
                    </a:ext>
                  </a:extLst>
                </a:gridCol>
                <a:gridCol w="10437387">
                  <a:extLst>
                    <a:ext uri="{9D8B030D-6E8A-4147-A177-3AD203B41FA5}">
                      <a16:colId xmlns:a16="http://schemas.microsoft.com/office/drawing/2014/main" val="2475213718"/>
                    </a:ext>
                  </a:extLst>
                </a:gridCol>
              </a:tblGrid>
              <a:tr h="362625">
                <a:tc>
                  <a:txBody>
                    <a:bodyPr/>
                    <a:lstStyle/>
                    <a:p>
                      <a:r>
                        <a:rPr lang="en-IN" sz="2200" dirty="0">
                          <a:latin typeface="Verdana" panose="020B0604030504040204" pitchFamily="34" charset="0"/>
                          <a:ea typeface="Verdana" panose="020B0604030504040204" pitchFamily="34" charset="0"/>
                          <a:cs typeface="Verdana" panose="020B0604030504040204" pitchFamily="34" charset="0"/>
                        </a:rPr>
                        <a:t>Sec.</a:t>
                      </a: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r>
                        <a:rPr lang="en-IN" sz="2200" dirty="0">
                          <a:latin typeface="Verdana" panose="020B0604030504040204" pitchFamily="34" charset="0"/>
                          <a:ea typeface="Verdana" panose="020B0604030504040204" pitchFamily="34" charset="0"/>
                          <a:cs typeface="Verdana" panose="020B0604030504040204" pitchFamily="34" charset="0"/>
                        </a:rPr>
                        <a:t>Definition</a:t>
                      </a: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204643425"/>
                  </a:ext>
                </a:extLst>
              </a:tr>
              <a:tr h="5050034">
                <a:tc>
                  <a:txBody>
                    <a:bodyPr/>
                    <a:lstStyle/>
                    <a:p>
                      <a:r>
                        <a:rPr lang="en-IN" sz="2200" dirty="0">
                          <a:latin typeface="Verdana" panose="020B0604030504040204" pitchFamily="34" charset="0"/>
                          <a:ea typeface="Verdana" panose="020B0604030504040204" pitchFamily="34" charset="0"/>
                          <a:cs typeface="Verdana" panose="020B0604030504040204" pitchFamily="34" charset="0"/>
                        </a:rPr>
                        <a:t>2(17) - Business</a:t>
                      </a: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just"/>
                      <a:r>
                        <a:rPr lang="en-IN" sz="2200" dirty="0">
                          <a:latin typeface="Verdana" panose="020B0604030504040204" pitchFamily="34" charset="0"/>
                          <a:ea typeface="Verdana" panose="020B0604030504040204" pitchFamily="34" charset="0"/>
                          <a:cs typeface="Verdana" panose="020B0604030504040204" pitchFamily="34" charset="0"/>
                        </a:rPr>
                        <a:t>“business” includes–</a:t>
                      </a:r>
                    </a:p>
                    <a:p>
                      <a:pPr algn="just"/>
                      <a:r>
                        <a:rPr lang="en-US" sz="2200" dirty="0">
                          <a:latin typeface="Verdana" panose="020B0604030504040204" pitchFamily="34" charset="0"/>
                          <a:ea typeface="Verdana" panose="020B0604030504040204" pitchFamily="34" charset="0"/>
                          <a:cs typeface="Verdana" panose="020B0604030504040204" pitchFamily="34" charset="0"/>
                        </a:rPr>
                        <a:t>(a) any trade, commerce, manufacture, profession, vocation, adventure, wager or any other similar activity, whether or not it is for a pecuniary benefit;</a:t>
                      </a:r>
                    </a:p>
                    <a:p>
                      <a:pPr algn="just"/>
                      <a:r>
                        <a:rPr lang="en-US" sz="2200" dirty="0">
                          <a:latin typeface="Verdana" panose="020B0604030504040204" pitchFamily="34" charset="0"/>
                          <a:ea typeface="Verdana" panose="020B0604030504040204" pitchFamily="34" charset="0"/>
                          <a:cs typeface="Verdana" panose="020B0604030504040204" pitchFamily="34" charset="0"/>
                        </a:rPr>
                        <a:t>(b) any activity or transaction in connection with or incidental or ancillary to sub-clause (a);</a:t>
                      </a:r>
                    </a:p>
                    <a:p>
                      <a:pPr algn="just"/>
                      <a:r>
                        <a:rPr lang="en-US" sz="2200" dirty="0">
                          <a:latin typeface="Verdana" panose="020B0604030504040204" pitchFamily="34" charset="0"/>
                          <a:ea typeface="Verdana" panose="020B0604030504040204" pitchFamily="34" charset="0"/>
                          <a:cs typeface="Verdana" panose="020B0604030504040204" pitchFamily="34" charset="0"/>
                        </a:rPr>
                        <a:t>(c) any activity or transaction in the nature of sub-clause (a), whether or not there is volume, frequency, continuity or regularity of such transaction;</a:t>
                      </a:r>
                    </a:p>
                    <a:p>
                      <a:pPr algn="just"/>
                      <a:r>
                        <a:rPr lang="en-US" sz="2200" dirty="0">
                          <a:latin typeface="Verdana" panose="020B0604030504040204" pitchFamily="34" charset="0"/>
                          <a:ea typeface="Verdana" panose="020B0604030504040204" pitchFamily="34" charset="0"/>
                          <a:cs typeface="Verdana" panose="020B0604030504040204" pitchFamily="34" charset="0"/>
                        </a:rPr>
                        <a:t>(d) supply or acquisition of goods including capital goods and services in connection with commencement or closure of business;</a:t>
                      </a:r>
                    </a:p>
                    <a:p>
                      <a:pPr algn="just"/>
                      <a:r>
                        <a:rPr lang="en-US" sz="2200" dirty="0">
                          <a:latin typeface="Verdana" panose="020B0604030504040204" pitchFamily="34" charset="0"/>
                          <a:ea typeface="Verdana" panose="020B0604030504040204" pitchFamily="34" charset="0"/>
                          <a:cs typeface="Verdana" panose="020B0604030504040204" pitchFamily="34" charset="0"/>
                        </a:rPr>
                        <a:t>(e) provision by a club, association, society, or any such body (for a subscription or any other consideration) of the facilities or benefits to its members;</a:t>
                      </a: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3522694062"/>
                  </a:ext>
                </a:extLst>
              </a:tr>
            </a:tbl>
          </a:graphicData>
        </a:graphic>
      </p:graphicFrame>
    </p:spTree>
    <p:extLst>
      <p:ext uri="{BB962C8B-B14F-4D97-AF65-F5344CB8AC3E}">
        <p14:creationId xmlns:p14="http://schemas.microsoft.com/office/powerpoint/2010/main" val="23202359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AB6E76B-2B13-484B-8EBF-5C051601B4AC}"/>
              </a:ext>
            </a:extLst>
          </p:cNvPr>
          <p:cNvSpPr/>
          <p:nvPr/>
        </p:nvSpPr>
        <p:spPr>
          <a:xfrm>
            <a:off x="0" y="29497"/>
            <a:ext cx="6652783" cy="784830"/>
          </a:xfrm>
          <a:prstGeom prst="rect">
            <a:avLst/>
          </a:prstGeom>
          <a:noFill/>
        </p:spPr>
        <p:txBody>
          <a:bodyPr wrap="none" lIns="91440" tIns="45720" rIns="91440" bIns="45720">
            <a:spAutoFit/>
          </a:bodyPr>
          <a:lstStyle/>
          <a:p>
            <a:pPr algn="ctr"/>
            <a:r>
              <a:rPr lang="en-IN" sz="45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Verdana" panose="020B0604030504040204" pitchFamily="34" charset="0"/>
                <a:ea typeface="Verdana" panose="020B0604030504040204" pitchFamily="34" charset="0"/>
                <a:cs typeface="Verdana" panose="020B0604030504040204" pitchFamily="34" charset="0"/>
              </a:rPr>
              <a:t>Important Definitions:</a:t>
            </a:r>
          </a:p>
        </p:txBody>
      </p:sp>
      <p:graphicFrame>
        <p:nvGraphicFramePr>
          <p:cNvPr id="7" name="Table 6">
            <a:extLst>
              <a:ext uri="{FF2B5EF4-FFF2-40B4-BE49-F238E27FC236}">
                <a16:creationId xmlns:a16="http://schemas.microsoft.com/office/drawing/2014/main" id="{671FF1F5-B4E1-472E-AF2C-B66ACD8F1562}"/>
              </a:ext>
            </a:extLst>
          </p:cNvPr>
          <p:cNvGraphicFramePr>
            <a:graphicFrameLocks noGrp="1"/>
          </p:cNvGraphicFramePr>
          <p:nvPr>
            <p:extLst>
              <p:ext uri="{D42A27DB-BD31-4B8C-83A1-F6EECF244321}">
                <p14:modId xmlns:p14="http://schemas.microsoft.com/office/powerpoint/2010/main" val="1626687976"/>
              </p:ext>
            </p:extLst>
          </p:nvPr>
        </p:nvGraphicFramePr>
        <p:xfrm>
          <a:off x="173418" y="884903"/>
          <a:ext cx="11908220" cy="5476275"/>
        </p:xfrm>
        <a:graphic>
          <a:graphicData uri="http://schemas.openxmlformats.org/drawingml/2006/table">
            <a:tbl>
              <a:tblPr firstRow="1" bandRow="1">
                <a:tableStyleId>{5A111915-BE36-4E01-A7E5-04B1672EAD32}</a:tableStyleId>
              </a:tblPr>
              <a:tblGrid>
                <a:gridCol w="1470833">
                  <a:extLst>
                    <a:ext uri="{9D8B030D-6E8A-4147-A177-3AD203B41FA5}">
                      <a16:colId xmlns:a16="http://schemas.microsoft.com/office/drawing/2014/main" val="1001348347"/>
                    </a:ext>
                  </a:extLst>
                </a:gridCol>
                <a:gridCol w="10437387">
                  <a:extLst>
                    <a:ext uri="{9D8B030D-6E8A-4147-A177-3AD203B41FA5}">
                      <a16:colId xmlns:a16="http://schemas.microsoft.com/office/drawing/2014/main" val="2475213718"/>
                    </a:ext>
                  </a:extLst>
                </a:gridCol>
              </a:tblGrid>
              <a:tr h="426045">
                <a:tc>
                  <a:txBody>
                    <a:bodyPr/>
                    <a:lstStyle/>
                    <a:p>
                      <a:r>
                        <a:rPr lang="en-IN" sz="2200" dirty="0">
                          <a:latin typeface="Verdana" panose="020B0604030504040204" pitchFamily="34" charset="0"/>
                          <a:ea typeface="Verdana" panose="020B0604030504040204" pitchFamily="34" charset="0"/>
                          <a:cs typeface="Verdana" panose="020B0604030504040204" pitchFamily="34" charset="0"/>
                        </a:rPr>
                        <a:t>Sec.</a:t>
                      </a: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r>
                        <a:rPr lang="en-IN" sz="2200" dirty="0">
                          <a:latin typeface="Verdana" panose="020B0604030504040204" pitchFamily="34" charset="0"/>
                          <a:ea typeface="Verdana" panose="020B0604030504040204" pitchFamily="34" charset="0"/>
                          <a:cs typeface="Verdana" panose="020B0604030504040204" pitchFamily="34" charset="0"/>
                        </a:rPr>
                        <a:t>Definition</a:t>
                      </a: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204643425"/>
                  </a:ext>
                </a:extLst>
              </a:tr>
              <a:tr h="5049555">
                <a:tc>
                  <a:txBody>
                    <a:bodyPr/>
                    <a:lstStyle/>
                    <a:p>
                      <a:endParaRPr lang="en-IN" sz="2200" dirty="0">
                        <a:latin typeface="Verdana" panose="020B0604030504040204" pitchFamily="34" charset="0"/>
                        <a:ea typeface="Verdana" panose="020B0604030504040204" pitchFamily="34" charset="0"/>
                        <a:cs typeface="Verdana" panose="020B0604030504040204" pitchFamily="34" charset="0"/>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just"/>
                      <a:r>
                        <a:rPr lang="en-US" sz="2200" dirty="0">
                          <a:latin typeface="Verdana" panose="020B0604030504040204" pitchFamily="34" charset="0"/>
                          <a:ea typeface="Verdana" panose="020B0604030504040204" pitchFamily="34" charset="0"/>
                          <a:cs typeface="Verdana" panose="020B0604030504040204" pitchFamily="34" charset="0"/>
                        </a:rPr>
                        <a:t>(f) admission, for a consideration, of persons to any premises;</a:t>
                      </a:r>
                    </a:p>
                    <a:p>
                      <a:pPr algn="just"/>
                      <a:r>
                        <a:rPr lang="en-US" sz="2200" dirty="0">
                          <a:latin typeface="Verdana" panose="020B0604030504040204" pitchFamily="34" charset="0"/>
                          <a:ea typeface="Verdana" panose="020B0604030504040204" pitchFamily="34" charset="0"/>
                          <a:cs typeface="Verdana" panose="020B0604030504040204" pitchFamily="34" charset="0"/>
                        </a:rPr>
                        <a:t>(g) services supplied by a person as the holder of an office which has been accepted by him in the course or furtherance of his trade, profession or vocation; </a:t>
                      </a:r>
                      <a:endParaRPr lang="en-IN" sz="2200" dirty="0">
                        <a:latin typeface="Verdana" panose="020B0604030504040204" pitchFamily="34" charset="0"/>
                        <a:ea typeface="Verdana" panose="020B0604030504040204" pitchFamily="34" charset="0"/>
                        <a:cs typeface="Verdana" panose="020B0604030504040204" pitchFamily="34" charset="0"/>
                      </a:endParaRPr>
                    </a:p>
                    <a:p>
                      <a:pPr algn="just"/>
                      <a:r>
                        <a:rPr lang="en-US" sz="2200" dirty="0">
                          <a:latin typeface="Verdana" panose="020B0604030504040204" pitchFamily="34" charset="0"/>
                          <a:ea typeface="Verdana" panose="020B0604030504040204" pitchFamily="34" charset="0"/>
                          <a:cs typeface="Verdana" panose="020B0604030504040204" pitchFamily="34" charset="0"/>
                        </a:rPr>
                        <a:t>(h) services provided by a race club by way of </a:t>
                      </a:r>
                      <a:r>
                        <a:rPr lang="en-US" sz="2200" dirty="0" err="1">
                          <a:latin typeface="Verdana" panose="020B0604030504040204" pitchFamily="34" charset="0"/>
                          <a:ea typeface="Verdana" panose="020B0604030504040204" pitchFamily="34" charset="0"/>
                          <a:cs typeface="Verdana" panose="020B0604030504040204" pitchFamily="34" charset="0"/>
                        </a:rPr>
                        <a:t>totalisator</a:t>
                      </a:r>
                      <a:r>
                        <a:rPr lang="en-US" sz="2200" dirty="0">
                          <a:latin typeface="Verdana" panose="020B0604030504040204" pitchFamily="34" charset="0"/>
                          <a:ea typeface="Verdana" panose="020B0604030504040204" pitchFamily="34" charset="0"/>
                          <a:cs typeface="Verdana" panose="020B0604030504040204" pitchFamily="34" charset="0"/>
                        </a:rPr>
                        <a:t> or a licence to book maker in such club ; and</a:t>
                      </a:r>
                    </a:p>
                    <a:p>
                      <a:pPr algn="just"/>
                      <a:r>
                        <a:rPr lang="en-US" sz="2200" dirty="0">
                          <a:latin typeface="Verdana" panose="020B0604030504040204" pitchFamily="34" charset="0"/>
                          <a:ea typeface="Verdana" panose="020B0604030504040204" pitchFamily="34" charset="0"/>
                          <a:cs typeface="Verdana" panose="020B0604030504040204" pitchFamily="34" charset="0"/>
                        </a:rPr>
                        <a:t>(</a:t>
                      </a:r>
                      <a:r>
                        <a:rPr lang="en-US" sz="2200" dirty="0" err="1">
                          <a:latin typeface="Verdana" panose="020B0604030504040204" pitchFamily="34" charset="0"/>
                          <a:ea typeface="Verdana" panose="020B0604030504040204" pitchFamily="34" charset="0"/>
                          <a:cs typeface="Verdana" panose="020B0604030504040204" pitchFamily="34" charset="0"/>
                        </a:rPr>
                        <a:t>i</a:t>
                      </a:r>
                      <a:r>
                        <a:rPr lang="en-US" sz="2200" dirty="0">
                          <a:latin typeface="Verdana" panose="020B0604030504040204" pitchFamily="34" charset="0"/>
                          <a:ea typeface="Verdana" panose="020B0604030504040204" pitchFamily="34" charset="0"/>
                          <a:cs typeface="Verdana" panose="020B0604030504040204" pitchFamily="34" charset="0"/>
                        </a:rPr>
                        <a:t>) any activity or transaction undertaken by the Central Government, a State Government or any local authority in which they are engaged as public authorities;</a:t>
                      </a:r>
                      <a:endParaRPr lang="en-IN" sz="2200" dirty="0">
                        <a:latin typeface="Verdana" panose="020B0604030504040204" pitchFamily="34" charset="0"/>
                        <a:ea typeface="Verdana" panose="020B0604030504040204" pitchFamily="34" charset="0"/>
                        <a:cs typeface="Verdana" panose="020B0604030504040204" pitchFamily="34" charset="0"/>
                      </a:endParaRPr>
                    </a:p>
                    <a:p>
                      <a:pPr algn="just"/>
                      <a:endParaRPr lang="en-IN" sz="2200" dirty="0">
                        <a:latin typeface="Verdana" panose="020B0604030504040204" pitchFamily="34" charset="0"/>
                        <a:ea typeface="Verdana" panose="020B0604030504040204" pitchFamily="34" charset="0"/>
                        <a:cs typeface="Verdana" panose="020B0604030504040204" pitchFamily="34" charset="0"/>
                      </a:endParaRP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3522694062"/>
                  </a:ext>
                </a:extLst>
              </a:tr>
            </a:tbl>
          </a:graphicData>
        </a:graphic>
      </p:graphicFrame>
    </p:spTree>
    <p:extLst>
      <p:ext uri="{BB962C8B-B14F-4D97-AF65-F5344CB8AC3E}">
        <p14:creationId xmlns:p14="http://schemas.microsoft.com/office/powerpoint/2010/main" val="28203777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AB6E76B-2B13-484B-8EBF-5C051601B4AC}"/>
              </a:ext>
            </a:extLst>
          </p:cNvPr>
          <p:cNvSpPr/>
          <p:nvPr/>
        </p:nvSpPr>
        <p:spPr>
          <a:xfrm>
            <a:off x="0" y="0"/>
            <a:ext cx="6652783" cy="784830"/>
          </a:xfrm>
          <a:prstGeom prst="rect">
            <a:avLst/>
          </a:prstGeom>
          <a:noFill/>
        </p:spPr>
        <p:txBody>
          <a:bodyPr wrap="none" lIns="91440" tIns="45720" rIns="91440" bIns="45720">
            <a:spAutoFit/>
          </a:bodyPr>
          <a:lstStyle/>
          <a:p>
            <a:pPr algn="ctr"/>
            <a:r>
              <a:rPr lang="en-IN" sz="45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Verdana" panose="020B0604030504040204" pitchFamily="34" charset="0"/>
                <a:ea typeface="Verdana" panose="020B0604030504040204" pitchFamily="34" charset="0"/>
                <a:cs typeface="Verdana" panose="020B0604030504040204" pitchFamily="34" charset="0"/>
              </a:rPr>
              <a:t>Important Definitions:</a:t>
            </a:r>
          </a:p>
        </p:txBody>
      </p:sp>
      <p:graphicFrame>
        <p:nvGraphicFramePr>
          <p:cNvPr id="7" name="Table 6">
            <a:extLst>
              <a:ext uri="{FF2B5EF4-FFF2-40B4-BE49-F238E27FC236}">
                <a16:creationId xmlns:a16="http://schemas.microsoft.com/office/drawing/2014/main" id="{671FF1F5-B4E1-472E-AF2C-B66ACD8F1562}"/>
              </a:ext>
            </a:extLst>
          </p:cNvPr>
          <p:cNvGraphicFramePr>
            <a:graphicFrameLocks noGrp="1"/>
          </p:cNvGraphicFramePr>
          <p:nvPr>
            <p:extLst>
              <p:ext uri="{D42A27DB-BD31-4B8C-83A1-F6EECF244321}">
                <p14:modId xmlns:p14="http://schemas.microsoft.com/office/powerpoint/2010/main" val="2916144896"/>
              </p:ext>
            </p:extLst>
          </p:nvPr>
        </p:nvGraphicFramePr>
        <p:xfrm>
          <a:off x="216311" y="784830"/>
          <a:ext cx="11908800" cy="5475601"/>
        </p:xfrm>
        <a:graphic>
          <a:graphicData uri="http://schemas.openxmlformats.org/drawingml/2006/table">
            <a:tbl>
              <a:tblPr firstRow="1" bandRow="1">
                <a:tableStyleId>{5A111915-BE36-4E01-A7E5-04B1672EAD32}</a:tableStyleId>
              </a:tblPr>
              <a:tblGrid>
                <a:gridCol w="2806861">
                  <a:extLst>
                    <a:ext uri="{9D8B030D-6E8A-4147-A177-3AD203B41FA5}">
                      <a16:colId xmlns:a16="http://schemas.microsoft.com/office/drawing/2014/main" val="1001348347"/>
                    </a:ext>
                  </a:extLst>
                </a:gridCol>
                <a:gridCol w="9101939">
                  <a:extLst>
                    <a:ext uri="{9D8B030D-6E8A-4147-A177-3AD203B41FA5}">
                      <a16:colId xmlns:a16="http://schemas.microsoft.com/office/drawing/2014/main" val="2475213718"/>
                    </a:ext>
                  </a:extLst>
                </a:gridCol>
              </a:tblGrid>
              <a:tr h="443968">
                <a:tc>
                  <a:txBody>
                    <a:bodyPr/>
                    <a:lstStyle/>
                    <a:p>
                      <a:r>
                        <a:rPr lang="en-IN" dirty="0">
                          <a:latin typeface="Verdana" panose="020B0604030504040204" pitchFamily="34" charset="0"/>
                          <a:ea typeface="Verdana" panose="020B0604030504040204" pitchFamily="34" charset="0"/>
                          <a:cs typeface="Verdana" panose="020B0604030504040204" pitchFamily="34" charset="0"/>
                        </a:rPr>
                        <a:t>Sec.</a:t>
                      </a: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r>
                        <a:rPr lang="en-IN" dirty="0">
                          <a:latin typeface="Verdana" panose="020B0604030504040204" pitchFamily="34" charset="0"/>
                          <a:ea typeface="Verdana" panose="020B0604030504040204" pitchFamily="34" charset="0"/>
                          <a:cs typeface="Verdana" panose="020B0604030504040204" pitchFamily="34" charset="0"/>
                        </a:rPr>
                        <a:t>Definition</a:t>
                      </a: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204643425"/>
                  </a:ext>
                </a:extLst>
              </a:tr>
              <a:tr h="4587665">
                <a:tc>
                  <a:txBody>
                    <a:bodyPr/>
                    <a:lstStyle/>
                    <a:p>
                      <a:r>
                        <a:rPr lang="en-IN" sz="2200" dirty="0">
                          <a:latin typeface="Verdana" panose="020B0604030504040204" pitchFamily="34" charset="0"/>
                          <a:ea typeface="Verdana" panose="020B0604030504040204" pitchFamily="34" charset="0"/>
                          <a:cs typeface="Verdana" panose="020B0604030504040204" pitchFamily="34" charset="0"/>
                        </a:rPr>
                        <a:t>2(30) – Composite Supply</a:t>
                      </a: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marL="0" indent="0" algn="just">
                        <a:buNone/>
                      </a:pPr>
                      <a:endParaRPr lang="en-US" sz="2200" dirty="0">
                        <a:latin typeface="Verdana" panose="020B0604030504040204" pitchFamily="34" charset="0"/>
                        <a:ea typeface="Verdana" panose="020B0604030504040204" pitchFamily="34" charset="0"/>
                        <a:cs typeface="Verdana" panose="020B0604030504040204" pitchFamily="34" charset="0"/>
                      </a:endParaRPr>
                    </a:p>
                    <a:p>
                      <a:pPr marL="0" indent="0" algn="just">
                        <a:buNone/>
                      </a:pPr>
                      <a:r>
                        <a:rPr lang="en-US" sz="2200" dirty="0">
                          <a:latin typeface="Verdana" panose="020B0604030504040204" pitchFamily="34" charset="0"/>
                          <a:ea typeface="Verdana" panose="020B0604030504040204" pitchFamily="34" charset="0"/>
                          <a:cs typeface="Verdana" panose="020B0604030504040204" pitchFamily="34" charset="0"/>
                        </a:rPr>
                        <a:t>“composite supply” means a supply made by a taxable person to a recipient consisting of two or more taxable supplies of goods or services or both, or any combination thereof, which are naturally bundled and supplied in conjunction with each other in the ordinary course of business, one of which is a principal supply;</a:t>
                      </a:r>
                    </a:p>
                    <a:p>
                      <a:pPr marL="0" indent="0" algn="just">
                        <a:buNone/>
                      </a:pPr>
                      <a:r>
                        <a:rPr lang="en-US" sz="2200" i="1" dirty="0">
                          <a:latin typeface="Verdana" panose="020B0604030504040204" pitchFamily="34" charset="0"/>
                          <a:ea typeface="Verdana" panose="020B0604030504040204" pitchFamily="34" charset="0"/>
                          <a:cs typeface="Verdana" panose="020B0604030504040204" pitchFamily="34" charset="0"/>
                        </a:rPr>
                        <a:t>Illustration– Where goods are packed and transported with insurance, the supply of goods, packing materials, transport and insurance is a composite supply and supply of goods is a principal supply.</a:t>
                      </a:r>
                      <a:endParaRPr lang="en-IN" sz="2200" i="1" dirty="0">
                        <a:latin typeface="Verdana" panose="020B0604030504040204" pitchFamily="34" charset="0"/>
                        <a:ea typeface="Verdana" panose="020B0604030504040204" pitchFamily="34" charset="0"/>
                        <a:cs typeface="Verdana" panose="020B0604030504040204" pitchFamily="34" charset="0"/>
                      </a:endParaRP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3522694062"/>
                  </a:ext>
                </a:extLst>
              </a:tr>
              <a:tr h="443968">
                <a:tc>
                  <a:txBody>
                    <a:bodyPr/>
                    <a:lstStyle/>
                    <a:p>
                      <a:endParaRPr lang="en-IN" sz="1800" dirty="0">
                        <a:latin typeface="Verdana" panose="020B0604030504040204" pitchFamily="34" charset="0"/>
                        <a:ea typeface="Verdana" panose="020B0604030504040204" pitchFamily="34" charset="0"/>
                        <a:cs typeface="Verdana" panose="020B0604030504040204" pitchFamily="34" charset="0"/>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just"/>
                      <a:endParaRPr lang="en-IN" dirty="0">
                        <a:latin typeface="Verdana" panose="020B0604030504040204" pitchFamily="34" charset="0"/>
                        <a:ea typeface="Verdana" panose="020B0604030504040204" pitchFamily="34" charset="0"/>
                        <a:cs typeface="Verdana" panose="020B0604030504040204" pitchFamily="34" charset="0"/>
                      </a:endParaRP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2467974451"/>
                  </a:ext>
                </a:extLst>
              </a:tr>
            </a:tbl>
          </a:graphicData>
        </a:graphic>
      </p:graphicFrame>
    </p:spTree>
    <p:extLst>
      <p:ext uri="{BB962C8B-B14F-4D97-AF65-F5344CB8AC3E}">
        <p14:creationId xmlns:p14="http://schemas.microsoft.com/office/powerpoint/2010/main" val="36786330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AB6E76B-2B13-484B-8EBF-5C051601B4AC}"/>
              </a:ext>
            </a:extLst>
          </p:cNvPr>
          <p:cNvSpPr/>
          <p:nvPr/>
        </p:nvSpPr>
        <p:spPr>
          <a:xfrm>
            <a:off x="0" y="114812"/>
            <a:ext cx="6652783" cy="784830"/>
          </a:xfrm>
          <a:prstGeom prst="rect">
            <a:avLst/>
          </a:prstGeom>
          <a:noFill/>
        </p:spPr>
        <p:txBody>
          <a:bodyPr wrap="none" lIns="91440" tIns="45720" rIns="91440" bIns="45720">
            <a:spAutoFit/>
          </a:bodyPr>
          <a:lstStyle/>
          <a:p>
            <a:pPr algn="ctr"/>
            <a:r>
              <a:rPr lang="en-IN" sz="45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Verdana" panose="020B0604030504040204" pitchFamily="34" charset="0"/>
                <a:ea typeface="Verdana" panose="020B0604030504040204" pitchFamily="34" charset="0"/>
                <a:cs typeface="Verdana" panose="020B0604030504040204" pitchFamily="34" charset="0"/>
              </a:rPr>
              <a:t>Important Definitions:</a:t>
            </a:r>
          </a:p>
        </p:txBody>
      </p:sp>
      <p:graphicFrame>
        <p:nvGraphicFramePr>
          <p:cNvPr id="7" name="Table 6">
            <a:extLst>
              <a:ext uri="{FF2B5EF4-FFF2-40B4-BE49-F238E27FC236}">
                <a16:creationId xmlns:a16="http://schemas.microsoft.com/office/drawing/2014/main" id="{671FF1F5-B4E1-472E-AF2C-B66ACD8F1562}"/>
              </a:ext>
            </a:extLst>
          </p:cNvPr>
          <p:cNvGraphicFramePr>
            <a:graphicFrameLocks noGrp="1"/>
          </p:cNvGraphicFramePr>
          <p:nvPr>
            <p:extLst>
              <p:ext uri="{D42A27DB-BD31-4B8C-83A1-F6EECF244321}">
                <p14:modId xmlns:p14="http://schemas.microsoft.com/office/powerpoint/2010/main" val="3310992822"/>
              </p:ext>
            </p:extLst>
          </p:nvPr>
        </p:nvGraphicFramePr>
        <p:xfrm>
          <a:off x="250723" y="899642"/>
          <a:ext cx="11908800" cy="5475600"/>
        </p:xfrm>
        <a:graphic>
          <a:graphicData uri="http://schemas.openxmlformats.org/drawingml/2006/table">
            <a:tbl>
              <a:tblPr firstRow="1" bandRow="1">
                <a:tableStyleId>{5A111915-BE36-4E01-A7E5-04B1672EAD32}</a:tableStyleId>
              </a:tblPr>
              <a:tblGrid>
                <a:gridCol w="2175325">
                  <a:extLst>
                    <a:ext uri="{9D8B030D-6E8A-4147-A177-3AD203B41FA5}">
                      <a16:colId xmlns:a16="http://schemas.microsoft.com/office/drawing/2014/main" val="1001348347"/>
                    </a:ext>
                  </a:extLst>
                </a:gridCol>
                <a:gridCol w="9733475">
                  <a:extLst>
                    <a:ext uri="{9D8B030D-6E8A-4147-A177-3AD203B41FA5}">
                      <a16:colId xmlns:a16="http://schemas.microsoft.com/office/drawing/2014/main" val="2475213718"/>
                    </a:ext>
                  </a:extLst>
                </a:gridCol>
              </a:tblGrid>
              <a:tr h="371486">
                <a:tc>
                  <a:txBody>
                    <a:bodyPr/>
                    <a:lstStyle/>
                    <a:p>
                      <a:r>
                        <a:rPr lang="en-IN" dirty="0">
                          <a:latin typeface="Verdana" panose="020B0604030504040204" pitchFamily="34" charset="0"/>
                          <a:ea typeface="Verdana" panose="020B0604030504040204" pitchFamily="34" charset="0"/>
                          <a:cs typeface="Verdana" panose="020B0604030504040204" pitchFamily="34" charset="0"/>
                        </a:rPr>
                        <a:t>Sec.</a:t>
                      </a: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r>
                        <a:rPr lang="en-IN" dirty="0">
                          <a:latin typeface="Verdana" panose="020B0604030504040204" pitchFamily="34" charset="0"/>
                          <a:ea typeface="Verdana" panose="020B0604030504040204" pitchFamily="34" charset="0"/>
                          <a:cs typeface="Verdana" panose="020B0604030504040204" pitchFamily="34" charset="0"/>
                        </a:rPr>
                        <a:t>Definition</a:t>
                      </a: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204643425"/>
                  </a:ext>
                </a:extLst>
              </a:tr>
              <a:tr h="4732628">
                <a:tc>
                  <a:txBody>
                    <a:bodyPr/>
                    <a:lstStyle/>
                    <a:p>
                      <a:r>
                        <a:rPr lang="en-IN" sz="1800" dirty="0">
                          <a:latin typeface="Verdana" panose="020B0604030504040204" pitchFamily="34" charset="0"/>
                          <a:ea typeface="Verdana" panose="020B0604030504040204" pitchFamily="34" charset="0"/>
                          <a:cs typeface="Verdana" panose="020B0604030504040204" pitchFamily="34" charset="0"/>
                        </a:rPr>
                        <a:t>2(31) – Consideration</a:t>
                      </a: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just"/>
                      <a:endParaRPr lang="en-US" dirty="0">
                        <a:latin typeface="Verdana" panose="020B0604030504040204" pitchFamily="34" charset="0"/>
                        <a:ea typeface="Verdana" panose="020B0604030504040204" pitchFamily="34" charset="0"/>
                        <a:cs typeface="Verdana" panose="020B0604030504040204" pitchFamily="34" charset="0"/>
                      </a:endParaRPr>
                    </a:p>
                    <a:p>
                      <a:pPr algn="just"/>
                      <a:r>
                        <a:rPr lang="en-US" dirty="0">
                          <a:latin typeface="Verdana" panose="020B0604030504040204" pitchFamily="34" charset="0"/>
                          <a:ea typeface="Verdana" panose="020B0604030504040204" pitchFamily="34" charset="0"/>
                          <a:cs typeface="Verdana" panose="020B0604030504040204" pitchFamily="34" charset="0"/>
                        </a:rPr>
                        <a:t>“</a:t>
                      </a:r>
                      <a:r>
                        <a:rPr lang="en-US" sz="2200" dirty="0">
                          <a:latin typeface="Verdana" panose="020B0604030504040204" pitchFamily="34" charset="0"/>
                          <a:ea typeface="Verdana" panose="020B0604030504040204" pitchFamily="34" charset="0"/>
                          <a:cs typeface="Verdana" panose="020B0604030504040204" pitchFamily="34" charset="0"/>
                        </a:rPr>
                        <a:t>consideration” in relation to the supply of goods or services or both includes–</a:t>
                      </a:r>
                    </a:p>
                    <a:p>
                      <a:pPr marL="342900" indent="-342900" algn="just">
                        <a:buAutoNum type="alphaLcParenBoth"/>
                      </a:pPr>
                      <a:r>
                        <a:rPr lang="en-US" sz="2200" dirty="0">
                          <a:latin typeface="Verdana" panose="020B0604030504040204" pitchFamily="34" charset="0"/>
                          <a:ea typeface="Verdana" panose="020B0604030504040204" pitchFamily="34" charset="0"/>
                          <a:cs typeface="Verdana" panose="020B0604030504040204" pitchFamily="34" charset="0"/>
                        </a:rPr>
                        <a:t>any payment made or to be made, whether in money or otherwise, in respect of, in response to, or for the inducement of, the supply of goods or services or both, whether by the recipient or by any other person but shall not include any subsidy given by the Central Government or a State Government;</a:t>
                      </a:r>
                    </a:p>
                    <a:p>
                      <a:pPr algn="just"/>
                      <a:r>
                        <a:rPr lang="en-US" sz="2200" dirty="0">
                          <a:latin typeface="Verdana" panose="020B0604030504040204" pitchFamily="34" charset="0"/>
                          <a:ea typeface="Verdana" panose="020B0604030504040204" pitchFamily="34" charset="0"/>
                          <a:cs typeface="Verdana" panose="020B0604030504040204" pitchFamily="34" charset="0"/>
                        </a:rPr>
                        <a:t>(b) the monetary value of any act or forbearance, in respect of, in response to, or for the inducement of, the supply of goods or services or both, whether by the recipient or by any other person but shall not include any subsidy given by the Central Government or a State Government:</a:t>
                      </a: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3973329558"/>
                  </a:ext>
                </a:extLst>
              </a:tr>
              <a:tr h="371486">
                <a:tc>
                  <a:txBody>
                    <a:bodyPr/>
                    <a:lstStyle/>
                    <a:p>
                      <a:endParaRPr lang="en-IN" sz="1800" dirty="0">
                        <a:latin typeface="Verdana" panose="020B0604030504040204" pitchFamily="34" charset="0"/>
                        <a:ea typeface="Verdana" panose="020B0604030504040204" pitchFamily="34" charset="0"/>
                        <a:cs typeface="Verdana" panose="020B0604030504040204" pitchFamily="34" charset="0"/>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just"/>
                      <a:endParaRPr lang="en-IN" dirty="0">
                        <a:latin typeface="Verdana" panose="020B0604030504040204" pitchFamily="34" charset="0"/>
                        <a:ea typeface="Verdana" panose="020B0604030504040204" pitchFamily="34" charset="0"/>
                        <a:cs typeface="Verdana" panose="020B0604030504040204" pitchFamily="34" charset="0"/>
                      </a:endParaRP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1572368605"/>
                  </a:ext>
                </a:extLst>
              </a:tr>
            </a:tbl>
          </a:graphicData>
        </a:graphic>
      </p:graphicFrame>
    </p:spTree>
    <p:extLst>
      <p:ext uri="{BB962C8B-B14F-4D97-AF65-F5344CB8AC3E}">
        <p14:creationId xmlns:p14="http://schemas.microsoft.com/office/powerpoint/2010/main" val="34268138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AB6E76B-2B13-484B-8EBF-5C051601B4AC}"/>
              </a:ext>
            </a:extLst>
          </p:cNvPr>
          <p:cNvSpPr/>
          <p:nvPr/>
        </p:nvSpPr>
        <p:spPr>
          <a:xfrm>
            <a:off x="0" y="114812"/>
            <a:ext cx="6652783" cy="784830"/>
          </a:xfrm>
          <a:prstGeom prst="rect">
            <a:avLst/>
          </a:prstGeom>
          <a:noFill/>
        </p:spPr>
        <p:txBody>
          <a:bodyPr wrap="none" lIns="91440" tIns="45720" rIns="91440" bIns="45720">
            <a:spAutoFit/>
          </a:bodyPr>
          <a:lstStyle/>
          <a:p>
            <a:pPr algn="ctr"/>
            <a:r>
              <a:rPr lang="en-IN" sz="45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Verdana" panose="020B0604030504040204" pitchFamily="34" charset="0"/>
                <a:ea typeface="Verdana" panose="020B0604030504040204" pitchFamily="34" charset="0"/>
                <a:cs typeface="Verdana" panose="020B0604030504040204" pitchFamily="34" charset="0"/>
              </a:rPr>
              <a:t>Important Definitions:</a:t>
            </a:r>
          </a:p>
        </p:txBody>
      </p:sp>
      <p:graphicFrame>
        <p:nvGraphicFramePr>
          <p:cNvPr id="7" name="Table 6">
            <a:extLst>
              <a:ext uri="{FF2B5EF4-FFF2-40B4-BE49-F238E27FC236}">
                <a16:creationId xmlns:a16="http://schemas.microsoft.com/office/drawing/2014/main" id="{671FF1F5-B4E1-472E-AF2C-B66ACD8F1562}"/>
              </a:ext>
            </a:extLst>
          </p:cNvPr>
          <p:cNvGraphicFramePr>
            <a:graphicFrameLocks noGrp="1"/>
          </p:cNvGraphicFramePr>
          <p:nvPr>
            <p:extLst>
              <p:ext uri="{D42A27DB-BD31-4B8C-83A1-F6EECF244321}">
                <p14:modId xmlns:p14="http://schemas.microsoft.com/office/powerpoint/2010/main" val="1320551576"/>
              </p:ext>
            </p:extLst>
          </p:nvPr>
        </p:nvGraphicFramePr>
        <p:xfrm>
          <a:off x="250723" y="899642"/>
          <a:ext cx="11908800" cy="5475600"/>
        </p:xfrm>
        <a:graphic>
          <a:graphicData uri="http://schemas.openxmlformats.org/drawingml/2006/table">
            <a:tbl>
              <a:tblPr firstRow="1" bandRow="1">
                <a:tableStyleId>{5A111915-BE36-4E01-A7E5-04B1672EAD32}</a:tableStyleId>
              </a:tblPr>
              <a:tblGrid>
                <a:gridCol w="2175325">
                  <a:extLst>
                    <a:ext uri="{9D8B030D-6E8A-4147-A177-3AD203B41FA5}">
                      <a16:colId xmlns:a16="http://schemas.microsoft.com/office/drawing/2014/main" val="1001348347"/>
                    </a:ext>
                  </a:extLst>
                </a:gridCol>
                <a:gridCol w="9733475">
                  <a:extLst>
                    <a:ext uri="{9D8B030D-6E8A-4147-A177-3AD203B41FA5}">
                      <a16:colId xmlns:a16="http://schemas.microsoft.com/office/drawing/2014/main" val="2475213718"/>
                    </a:ext>
                  </a:extLst>
                </a:gridCol>
              </a:tblGrid>
              <a:tr h="371486">
                <a:tc>
                  <a:txBody>
                    <a:bodyPr/>
                    <a:lstStyle/>
                    <a:p>
                      <a:r>
                        <a:rPr lang="en-IN" dirty="0">
                          <a:latin typeface="Verdana" panose="020B0604030504040204" pitchFamily="34" charset="0"/>
                          <a:ea typeface="Verdana" panose="020B0604030504040204" pitchFamily="34" charset="0"/>
                          <a:cs typeface="Verdana" panose="020B0604030504040204" pitchFamily="34" charset="0"/>
                        </a:rPr>
                        <a:t>Sec.</a:t>
                      </a: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r>
                        <a:rPr lang="en-IN" dirty="0">
                          <a:latin typeface="Verdana" panose="020B0604030504040204" pitchFamily="34" charset="0"/>
                          <a:ea typeface="Verdana" panose="020B0604030504040204" pitchFamily="34" charset="0"/>
                          <a:cs typeface="Verdana" panose="020B0604030504040204" pitchFamily="34" charset="0"/>
                        </a:rPr>
                        <a:t>Definition</a:t>
                      </a: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204643425"/>
                  </a:ext>
                </a:extLst>
              </a:tr>
              <a:tr h="1770919">
                <a:tc>
                  <a:txBody>
                    <a:bodyPr/>
                    <a:lstStyle/>
                    <a:p>
                      <a:endParaRPr lang="en-IN" sz="2200" dirty="0">
                        <a:latin typeface="Verdana" panose="020B0604030504040204" pitchFamily="34" charset="0"/>
                        <a:ea typeface="Verdana" panose="020B0604030504040204" pitchFamily="34" charset="0"/>
                        <a:cs typeface="Verdana" panose="020B0604030504040204" pitchFamily="34" charset="0"/>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just"/>
                      <a:endParaRPr lang="en-US" sz="2200" dirty="0">
                        <a:latin typeface="Verdana" panose="020B0604030504040204" pitchFamily="34" charset="0"/>
                        <a:ea typeface="Verdana" panose="020B0604030504040204" pitchFamily="34" charset="0"/>
                        <a:cs typeface="Verdana" panose="020B0604030504040204" pitchFamily="34" charset="0"/>
                      </a:endParaRPr>
                    </a:p>
                    <a:p>
                      <a:pPr algn="just"/>
                      <a:r>
                        <a:rPr lang="en-US" sz="2200" dirty="0">
                          <a:latin typeface="Verdana" panose="020B0604030504040204" pitchFamily="34" charset="0"/>
                          <a:ea typeface="Verdana" panose="020B0604030504040204" pitchFamily="34" charset="0"/>
                          <a:cs typeface="Verdana" panose="020B0604030504040204" pitchFamily="34" charset="0"/>
                        </a:rPr>
                        <a:t>Provided that a deposit given in respect of the supply of goods or services or both shall not be considered as payment made for such supply unless the supplier applies such deposit as consideration for the said supply;</a:t>
                      </a:r>
                      <a:endParaRPr lang="en-IN" sz="2200" dirty="0">
                        <a:latin typeface="Verdana" panose="020B0604030504040204" pitchFamily="34" charset="0"/>
                        <a:ea typeface="Verdana" panose="020B0604030504040204" pitchFamily="34" charset="0"/>
                        <a:cs typeface="Verdana" panose="020B0604030504040204" pitchFamily="34" charset="0"/>
                      </a:endParaRP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3973329558"/>
                  </a:ext>
                </a:extLst>
              </a:tr>
              <a:tr h="371486">
                <a:tc>
                  <a:txBody>
                    <a:bodyPr/>
                    <a:lstStyle/>
                    <a:p>
                      <a:endParaRPr lang="en-IN" sz="1800" dirty="0">
                        <a:latin typeface="Verdana" panose="020B0604030504040204" pitchFamily="34" charset="0"/>
                        <a:ea typeface="Verdana" panose="020B0604030504040204" pitchFamily="34" charset="0"/>
                        <a:cs typeface="Verdana" panose="020B0604030504040204" pitchFamily="34" charset="0"/>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just"/>
                      <a:endParaRPr lang="en-IN" dirty="0">
                        <a:latin typeface="Verdana" panose="020B0604030504040204" pitchFamily="34" charset="0"/>
                        <a:ea typeface="Verdana" panose="020B0604030504040204" pitchFamily="34" charset="0"/>
                        <a:cs typeface="Verdana" panose="020B0604030504040204" pitchFamily="34" charset="0"/>
                      </a:endParaRP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1572368605"/>
                  </a:ext>
                </a:extLst>
              </a:tr>
              <a:tr h="1435055">
                <a:tc>
                  <a:txBody>
                    <a:bodyPr/>
                    <a:lstStyle/>
                    <a:p>
                      <a:r>
                        <a:rPr lang="en-IN" sz="2200" dirty="0">
                          <a:latin typeface="Verdana" panose="020B0604030504040204" pitchFamily="34" charset="0"/>
                          <a:ea typeface="Verdana" panose="020B0604030504040204" pitchFamily="34" charset="0"/>
                          <a:cs typeface="Verdana" panose="020B0604030504040204" pitchFamily="34" charset="0"/>
                        </a:rPr>
                        <a:t>2(52) – Goods</a:t>
                      </a: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just"/>
                      <a:r>
                        <a:rPr lang="en-US" sz="2200" dirty="0">
                          <a:latin typeface="Verdana" panose="020B0604030504040204" pitchFamily="34" charset="0"/>
                          <a:ea typeface="Verdana" panose="020B0604030504040204" pitchFamily="34" charset="0"/>
                          <a:cs typeface="Verdana" panose="020B0604030504040204" pitchFamily="34" charset="0"/>
                        </a:rPr>
                        <a:t>“goods” means every kind of movable property other than money and securities but includes actionable claim, growing crops, grass and things attached to or forming part of the land which are agreed to be severed before supply or under a contract of supply; </a:t>
                      </a:r>
                      <a:endParaRPr lang="en-IN" sz="2200" dirty="0">
                        <a:latin typeface="Verdana" panose="020B0604030504040204" pitchFamily="34" charset="0"/>
                        <a:ea typeface="Verdana" panose="020B0604030504040204" pitchFamily="34" charset="0"/>
                        <a:cs typeface="Verdana" panose="020B0604030504040204" pitchFamily="34" charset="0"/>
                      </a:endParaRP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857316980"/>
                  </a:ext>
                </a:extLst>
              </a:tr>
              <a:tr h="427463">
                <a:tc>
                  <a:txBody>
                    <a:bodyPr/>
                    <a:lstStyle/>
                    <a:p>
                      <a:endParaRPr lang="en-IN" sz="2200" dirty="0">
                        <a:latin typeface="Verdana" panose="020B0604030504040204" pitchFamily="34" charset="0"/>
                        <a:ea typeface="Verdana" panose="020B0604030504040204" pitchFamily="34" charset="0"/>
                        <a:cs typeface="Verdana" panose="020B0604030504040204" pitchFamily="34" charset="0"/>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just"/>
                      <a:endParaRPr lang="en-IN" sz="2200" dirty="0">
                        <a:latin typeface="Verdana" panose="020B0604030504040204" pitchFamily="34" charset="0"/>
                        <a:ea typeface="Verdana" panose="020B0604030504040204" pitchFamily="34" charset="0"/>
                        <a:cs typeface="Verdana" panose="020B0604030504040204" pitchFamily="34" charset="0"/>
                      </a:endParaRP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2068424965"/>
                  </a:ext>
                </a:extLst>
              </a:tr>
              <a:tr h="1099191">
                <a:tc>
                  <a:txBody>
                    <a:bodyPr/>
                    <a:lstStyle/>
                    <a:p>
                      <a:r>
                        <a:rPr lang="en-IN" sz="2200" dirty="0">
                          <a:latin typeface="Verdana" panose="020B0604030504040204" pitchFamily="34" charset="0"/>
                          <a:ea typeface="Verdana" panose="020B0604030504040204" pitchFamily="34" charset="0"/>
                          <a:cs typeface="Verdana" panose="020B0604030504040204" pitchFamily="34" charset="0"/>
                        </a:rPr>
                        <a:t>2(67) – inward supply</a:t>
                      </a: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just"/>
                      <a:r>
                        <a:rPr lang="en-US" sz="2200" dirty="0">
                          <a:latin typeface="Verdana" panose="020B0604030504040204" pitchFamily="34" charset="0"/>
                          <a:ea typeface="Verdana" panose="020B0604030504040204" pitchFamily="34" charset="0"/>
                          <a:cs typeface="Verdana" panose="020B0604030504040204" pitchFamily="34" charset="0"/>
                        </a:rPr>
                        <a:t>“inward supply” in relation to a person, shall mean receipt of goods or services or both whether by purchase, acquisition or any other means with or without consideration;</a:t>
                      </a:r>
                      <a:endParaRPr lang="en-IN" sz="2200" dirty="0">
                        <a:latin typeface="Verdana" panose="020B0604030504040204" pitchFamily="34" charset="0"/>
                        <a:ea typeface="Verdana" panose="020B0604030504040204" pitchFamily="34" charset="0"/>
                        <a:cs typeface="Verdana" panose="020B0604030504040204" pitchFamily="34" charset="0"/>
                      </a:endParaRP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4106561644"/>
                  </a:ext>
                </a:extLst>
              </a:tr>
            </a:tbl>
          </a:graphicData>
        </a:graphic>
      </p:graphicFrame>
    </p:spTree>
    <p:extLst>
      <p:ext uri="{BB962C8B-B14F-4D97-AF65-F5344CB8AC3E}">
        <p14:creationId xmlns:p14="http://schemas.microsoft.com/office/powerpoint/2010/main" val="633370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AB6E76B-2B13-484B-8EBF-5C051601B4AC}"/>
              </a:ext>
            </a:extLst>
          </p:cNvPr>
          <p:cNvSpPr/>
          <p:nvPr/>
        </p:nvSpPr>
        <p:spPr>
          <a:xfrm>
            <a:off x="0" y="114812"/>
            <a:ext cx="6652783" cy="784830"/>
          </a:xfrm>
          <a:prstGeom prst="rect">
            <a:avLst/>
          </a:prstGeom>
          <a:noFill/>
        </p:spPr>
        <p:txBody>
          <a:bodyPr wrap="none" lIns="91440" tIns="45720" rIns="91440" bIns="45720">
            <a:spAutoFit/>
          </a:bodyPr>
          <a:lstStyle/>
          <a:p>
            <a:pPr algn="ctr"/>
            <a:r>
              <a:rPr lang="en-IN" sz="45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Verdana" panose="020B0604030504040204" pitchFamily="34" charset="0"/>
                <a:ea typeface="Verdana" panose="020B0604030504040204" pitchFamily="34" charset="0"/>
                <a:cs typeface="Verdana" panose="020B0604030504040204" pitchFamily="34" charset="0"/>
              </a:rPr>
              <a:t>Important Definitions:</a:t>
            </a:r>
          </a:p>
        </p:txBody>
      </p:sp>
      <p:graphicFrame>
        <p:nvGraphicFramePr>
          <p:cNvPr id="7" name="Table 6">
            <a:extLst>
              <a:ext uri="{FF2B5EF4-FFF2-40B4-BE49-F238E27FC236}">
                <a16:creationId xmlns:a16="http://schemas.microsoft.com/office/drawing/2014/main" id="{671FF1F5-B4E1-472E-AF2C-B66ACD8F1562}"/>
              </a:ext>
            </a:extLst>
          </p:cNvPr>
          <p:cNvGraphicFramePr>
            <a:graphicFrameLocks noGrp="1"/>
          </p:cNvGraphicFramePr>
          <p:nvPr>
            <p:extLst>
              <p:ext uri="{D42A27DB-BD31-4B8C-83A1-F6EECF244321}">
                <p14:modId xmlns:p14="http://schemas.microsoft.com/office/powerpoint/2010/main" val="48291662"/>
              </p:ext>
            </p:extLst>
          </p:nvPr>
        </p:nvGraphicFramePr>
        <p:xfrm>
          <a:off x="173890" y="1014634"/>
          <a:ext cx="11908800" cy="4953312"/>
        </p:xfrm>
        <a:graphic>
          <a:graphicData uri="http://schemas.openxmlformats.org/drawingml/2006/table">
            <a:tbl>
              <a:tblPr firstRow="1" bandRow="1">
                <a:tableStyleId>{5A111915-BE36-4E01-A7E5-04B1672EAD32}</a:tableStyleId>
              </a:tblPr>
              <a:tblGrid>
                <a:gridCol w="2806862">
                  <a:extLst>
                    <a:ext uri="{9D8B030D-6E8A-4147-A177-3AD203B41FA5}">
                      <a16:colId xmlns:a16="http://schemas.microsoft.com/office/drawing/2014/main" val="1001348347"/>
                    </a:ext>
                  </a:extLst>
                </a:gridCol>
                <a:gridCol w="9101938">
                  <a:extLst>
                    <a:ext uri="{9D8B030D-6E8A-4147-A177-3AD203B41FA5}">
                      <a16:colId xmlns:a16="http://schemas.microsoft.com/office/drawing/2014/main" val="2475213718"/>
                    </a:ext>
                  </a:extLst>
                </a:gridCol>
              </a:tblGrid>
              <a:tr h="862056">
                <a:tc>
                  <a:txBody>
                    <a:bodyPr/>
                    <a:lstStyle/>
                    <a:p>
                      <a:r>
                        <a:rPr lang="en-IN" dirty="0">
                          <a:latin typeface="Verdana" panose="020B0604030504040204" pitchFamily="34" charset="0"/>
                          <a:ea typeface="Verdana" panose="020B0604030504040204" pitchFamily="34" charset="0"/>
                          <a:cs typeface="Verdana" panose="020B0604030504040204" pitchFamily="34" charset="0"/>
                        </a:rPr>
                        <a:t>Sec.</a:t>
                      </a: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r>
                        <a:rPr lang="en-IN" dirty="0">
                          <a:latin typeface="Verdana" panose="020B0604030504040204" pitchFamily="34" charset="0"/>
                          <a:ea typeface="Verdana" panose="020B0604030504040204" pitchFamily="34" charset="0"/>
                          <a:cs typeface="Verdana" panose="020B0604030504040204" pitchFamily="34" charset="0"/>
                        </a:rPr>
                        <a:t>Definition</a:t>
                      </a: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204643425"/>
                  </a:ext>
                </a:extLst>
              </a:tr>
              <a:tr h="2045628">
                <a:tc>
                  <a:txBody>
                    <a:bodyPr/>
                    <a:lstStyle/>
                    <a:p>
                      <a:endParaRPr lang="en-IN" sz="2200" dirty="0">
                        <a:latin typeface="Verdana" panose="020B0604030504040204" pitchFamily="34" charset="0"/>
                        <a:ea typeface="Verdana" panose="020B0604030504040204" pitchFamily="34" charset="0"/>
                        <a:cs typeface="Verdana" panose="020B0604030504040204" pitchFamily="34" charset="0"/>
                      </a:endParaRPr>
                    </a:p>
                    <a:p>
                      <a:r>
                        <a:rPr lang="en-IN" sz="2200" dirty="0">
                          <a:latin typeface="Verdana" panose="020B0604030504040204" pitchFamily="34" charset="0"/>
                          <a:ea typeface="Verdana" panose="020B0604030504040204" pitchFamily="34" charset="0"/>
                          <a:cs typeface="Verdana" panose="020B0604030504040204" pitchFamily="34" charset="0"/>
                        </a:rPr>
                        <a:t>2(68) – job work</a:t>
                      </a: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just"/>
                      <a:endParaRPr lang="en-US" sz="2200" dirty="0">
                        <a:latin typeface="Verdana" panose="020B0604030504040204" pitchFamily="34" charset="0"/>
                        <a:ea typeface="Verdana" panose="020B0604030504040204" pitchFamily="34" charset="0"/>
                        <a:cs typeface="Verdana" panose="020B0604030504040204" pitchFamily="34" charset="0"/>
                      </a:endParaRPr>
                    </a:p>
                    <a:p>
                      <a:pPr algn="just"/>
                      <a:r>
                        <a:rPr lang="en-US" sz="2200" dirty="0">
                          <a:latin typeface="Verdana" panose="020B0604030504040204" pitchFamily="34" charset="0"/>
                          <a:ea typeface="Verdana" panose="020B0604030504040204" pitchFamily="34" charset="0"/>
                          <a:cs typeface="Verdana" panose="020B0604030504040204" pitchFamily="34" charset="0"/>
                        </a:rPr>
                        <a:t>“job work” means any treatment or process undertaken by a person on goods belonging to another registered person and the expression “job worker” shall be construed accordingly;</a:t>
                      </a:r>
                      <a:endParaRPr lang="en-IN" sz="2200" dirty="0">
                        <a:latin typeface="Verdana" panose="020B0604030504040204" pitchFamily="34" charset="0"/>
                        <a:ea typeface="Verdana" panose="020B0604030504040204" pitchFamily="34" charset="0"/>
                        <a:cs typeface="Verdana" panose="020B0604030504040204" pitchFamily="34" charset="0"/>
                      </a:endParaRP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1859029375"/>
                  </a:ext>
                </a:extLst>
              </a:tr>
              <a:tr h="2045628">
                <a:tc>
                  <a:txBody>
                    <a:bodyPr/>
                    <a:lstStyle/>
                    <a:p>
                      <a:r>
                        <a:rPr lang="en-IN" sz="2200" dirty="0">
                          <a:latin typeface="Verdana" panose="020B0604030504040204" pitchFamily="34" charset="0"/>
                          <a:ea typeface="Verdana" panose="020B0604030504040204" pitchFamily="34" charset="0"/>
                          <a:cs typeface="Verdana" panose="020B0604030504040204" pitchFamily="34" charset="0"/>
                        </a:rPr>
                        <a:t>2(72) – manufacture</a:t>
                      </a: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just"/>
                      <a:r>
                        <a:rPr lang="en-US" sz="2200" dirty="0">
                          <a:latin typeface="Verdana" panose="020B0604030504040204" pitchFamily="34" charset="0"/>
                          <a:ea typeface="Verdana" panose="020B0604030504040204" pitchFamily="34" charset="0"/>
                          <a:cs typeface="Verdana" panose="020B0604030504040204" pitchFamily="34" charset="0"/>
                        </a:rPr>
                        <a:t>“manufacture” means processing of raw material or inputs in any manner that results in emergence of a new product having a distinct name, character and use and the term “manufacturer” shall be construed accordingly;</a:t>
                      </a:r>
                      <a:endParaRPr lang="en-IN" sz="2200" dirty="0">
                        <a:latin typeface="Verdana" panose="020B0604030504040204" pitchFamily="34" charset="0"/>
                        <a:ea typeface="Verdana" panose="020B0604030504040204" pitchFamily="34" charset="0"/>
                        <a:cs typeface="Verdana" panose="020B0604030504040204" pitchFamily="34" charset="0"/>
                      </a:endParaRP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2673003298"/>
                  </a:ext>
                </a:extLst>
              </a:tr>
            </a:tbl>
          </a:graphicData>
        </a:graphic>
      </p:graphicFrame>
    </p:spTree>
    <p:extLst>
      <p:ext uri="{BB962C8B-B14F-4D97-AF65-F5344CB8AC3E}">
        <p14:creationId xmlns:p14="http://schemas.microsoft.com/office/powerpoint/2010/main" val="283140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AB6E76B-2B13-484B-8EBF-5C051601B4AC}"/>
              </a:ext>
            </a:extLst>
          </p:cNvPr>
          <p:cNvSpPr/>
          <p:nvPr/>
        </p:nvSpPr>
        <p:spPr>
          <a:xfrm>
            <a:off x="0" y="159058"/>
            <a:ext cx="6652783" cy="784830"/>
          </a:xfrm>
          <a:prstGeom prst="rect">
            <a:avLst/>
          </a:prstGeom>
          <a:noFill/>
        </p:spPr>
        <p:txBody>
          <a:bodyPr wrap="square" lIns="91440" tIns="45720" rIns="91440" bIns="45720">
            <a:spAutoFit/>
          </a:bodyPr>
          <a:lstStyle/>
          <a:p>
            <a:pPr algn="ctr"/>
            <a:r>
              <a:rPr lang="en-IN" sz="45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Verdana" panose="020B0604030504040204" pitchFamily="34" charset="0"/>
                <a:ea typeface="Verdana" panose="020B0604030504040204" pitchFamily="34" charset="0"/>
                <a:cs typeface="Verdana" panose="020B0604030504040204" pitchFamily="34" charset="0"/>
              </a:rPr>
              <a:t>Important Definitions:</a:t>
            </a:r>
          </a:p>
        </p:txBody>
      </p:sp>
      <p:graphicFrame>
        <p:nvGraphicFramePr>
          <p:cNvPr id="7" name="Table 6">
            <a:extLst>
              <a:ext uri="{FF2B5EF4-FFF2-40B4-BE49-F238E27FC236}">
                <a16:creationId xmlns:a16="http://schemas.microsoft.com/office/drawing/2014/main" id="{671FF1F5-B4E1-472E-AF2C-B66ACD8F1562}"/>
              </a:ext>
            </a:extLst>
          </p:cNvPr>
          <p:cNvGraphicFramePr>
            <a:graphicFrameLocks noGrp="1"/>
          </p:cNvGraphicFramePr>
          <p:nvPr>
            <p:extLst>
              <p:ext uri="{D42A27DB-BD31-4B8C-83A1-F6EECF244321}">
                <p14:modId xmlns:p14="http://schemas.microsoft.com/office/powerpoint/2010/main" val="370333305"/>
              </p:ext>
            </p:extLst>
          </p:nvPr>
        </p:nvGraphicFramePr>
        <p:xfrm>
          <a:off x="280219" y="1000760"/>
          <a:ext cx="11908800" cy="5475600"/>
        </p:xfrm>
        <a:graphic>
          <a:graphicData uri="http://schemas.openxmlformats.org/drawingml/2006/table">
            <a:tbl>
              <a:tblPr firstRow="1" bandRow="1">
                <a:tableStyleId>{5A111915-BE36-4E01-A7E5-04B1672EAD32}</a:tableStyleId>
              </a:tblPr>
              <a:tblGrid>
                <a:gridCol w="2806861">
                  <a:extLst>
                    <a:ext uri="{9D8B030D-6E8A-4147-A177-3AD203B41FA5}">
                      <a16:colId xmlns:a16="http://schemas.microsoft.com/office/drawing/2014/main" val="1001348347"/>
                    </a:ext>
                  </a:extLst>
                </a:gridCol>
                <a:gridCol w="9101939">
                  <a:extLst>
                    <a:ext uri="{9D8B030D-6E8A-4147-A177-3AD203B41FA5}">
                      <a16:colId xmlns:a16="http://schemas.microsoft.com/office/drawing/2014/main" val="2475213718"/>
                    </a:ext>
                  </a:extLst>
                </a:gridCol>
              </a:tblGrid>
              <a:tr h="418116">
                <a:tc>
                  <a:txBody>
                    <a:bodyPr/>
                    <a:lstStyle/>
                    <a:p>
                      <a:r>
                        <a:rPr lang="en-IN" dirty="0">
                          <a:latin typeface="Verdana" panose="020B0604030504040204" pitchFamily="34" charset="0"/>
                          <a:ea typeface="Verdana" panose="020B0604030504040204" pitchFamily="34" charset="0"/>
                          <a:cs typeface="Verdana" panose="020B0604030504040204" pitchFamily="34" charset="0"/>
                        </a:rPr>
                        <a:t>Sec.</a:t>
                      </a: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r>
                        <a:rPr lang="en-IN" dirty="0">
                          <a:latin typeface="Verdana" panose="020B0604030504040204" pitchFamily="34" charset="0"/>
                          <a:ea typeface="Verdana" panose="020B0604030504040204" pitchFamily="34" charset="0"/>
                          <a:cs typeface="Verdana" panose="020B0604030504040204" pitchFamily="34" charset="0"/>
                        </a:rPr>
                        <a:t>Definition</a:t>
                      </a: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204643425"/>
                  </a:ext>
                </a:extLst>
              </a:tr>
              <a:tr h="4639368">
                <a:tc>
                  <a:txBody>
                    <a:bodyPr/>
                    <a:lstStyle/>
                    <a:p>
                      <a:r>
                        <a:rPr lang="en-IN" sz="2200" dirty="0">
                          <a:latin typeface="Verdana" panose="020B0604030504040204" pitchFamily="34" charset="0"/>
                          <a:ea typeface="Verdana" panose="020B0604030504040204" pitchFamily="34" charset="0"/>
                          <a:cs typeface="Verdana" panose="020B0604030504040204" pitchFamily="34" charset="0"/>
                        </a:rPr>
                        <a:t>2(74) – mixed supply</a:t>
                      </a: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just"/>
                      <a:r>
                        <a:rPr lang="en-US" sz="2200" dirty="0">
                          <a:latin typeface="Verdana" panose="020B0604030504040204" pitchFamily="34" charset="0"/>
                          <a:ea typeface="Verdana" panose="020B0604030504040204" pitchFamily="34" charset="0"/>
                          <a:cs typeface="Verdana" panose="020B0604030504040204" pitchFamily="34" charset="0"/>
                        </a:rPr>
                        <a:t>“mixed supply” means two or more individual supplies of goods or services, or any combination thereof, made in conjunction with each other by a taxable person for a single price where such supply does not constitute a composite supply;</a:t>
                      </a:r>
                    </a:p>
                    <a:p>
                      <a:pPr algn="just"/>
                      <a:endParaRPr lang="en-US" sz="2200" i="1" dirty="0">
                        <a:latin typeface="Verdana" panose="020B0604030504040204" pitchFamily="34" charset="0"/>
                        <a:ea typeface="Verdana" panose="020B0604030504040204" pitchFamily="34" charset="0"/>
                        <a:cs typeface="Verdana" panose="020B0604030504040204" pitchFamily="34" charset="0"/>
                      </a:endParaRPr>
                    </a:p>
                    <a:p>
                      <a:pPr algn="just"/>
                      <a:r>
                        <a:rPr lang="en-US" sz="2200" i="1" dirty="0">
                          <a:latin typeface="Verdana" panose="020B0604030504040204" pitchFamily="34" charset="0"/>
                          <a:ea typeface="Verdana" panose="020B0604030504040204" pitchFamily="34" charset="0"/>
                          <a:cs typeface="Verdana" panose="020B0604030504040204" pitchFamily="34" charset="0"/>
                        </a:rPr>
                        <a:t>Illustration: A supply of a package consisting of canned foods, sweets, chocolates, cakes, dry fruits, aerated drinks and fruit juices when supplied for a single price is a mixed supply. Each of these items can be supplied separately and is not dependent on any other. It shall not be a mixed supply if these items are supplied separately.</a:t>
                      </a:r>
                      <a:endParaRPr lang="en-IN" sz="2200" i="1" dirty="0">
                        <a:latin typeface="Verdana" panose="020B0604030504040204" pitchFamily="34" charset="0"/>
                        <a:ea typeface="Verdana" panose="020B0604030504040204" pitchFamily="34" charset="0"/>
                        <a:cs typeface="Verdana" panose="020B0604030504040204" pitchFamily="34" charset="0"/>
                      </a:endParaRP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3973329558"/>
                  </a:ext>
                </a:extLst>
              </a:tr>
              <a:tr h="418116">
                <a:tc>
                  <a:txBody>
                    <a:bodyPr/>
                    <a:lstStyle/>
                    <a:p>
                      <a:endParaRPr lang="en-IN" sz="1800" dirty="0">
                        <a:latin typeface="Verdana" panose="020B0604030504040204" pitchFamily="34" charset="0"/>
                        <a:ea typeface="Verdana" panose="020B0604030504040204" pitchFamily="34" charset="0"/>
                        <a:cs typeface="Verdana" panose="020B0604030504040204" pitchFamily="34" charset="0"/>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just"/>
                      <a:endParaRPr lang="en-IN" dirty="0">
                        <a:latin typeface="Verdana" panose="020B0604030504040204" pitchFamily="34" charset="0"/>
                        <a:ea typeface="Verdana" panose="020B0604030504040204" pitchFamily="34" charset="0"/>
                        <a:cs typeface="Verdana" panose="020B0604030504040204" pitchFamily="34" charset="0"/>
                      </a:endParaRP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1572368605"/>
                  </a:ext>
                </a:extLst>
              </a:tr>
            </a:tbl>
          </a:graphicData>
        </a:graphic>
      </p:graphicFrame>
    </p:spTree>
    <p:extLst>
      <p:ext uri="{BB962C8B-B14F-4D97-AF65-F5344CB8AC3E}">
        <p14:creationId xmlns:p14="http://schemas.microsoft.com/office/powerpoint/2010/main" val="3606891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AB6E76B-2B13-484B-8EBF-5C051601B4AC}"/>
              </a:ext>
            </a:extLst>
          </p:cNvPr>
          <p:cNvSpPr/>
          <p:nvPr/>
        </p:nvSpPr>
        <p:spPr>
          <a:xfrm>
            <a:off x="0" y="144309"/>
            <a:ext cx="6652783" cy="784830"/>
          </a:xfrm>
          <a:prstGeom prst="rect">
            <a:avLst/>
          </a:prstGeom>
          <a:noFill/>
        </p:spPr>
        <p:txBody>
          <a:bodyPr wrap="none" lIns="91440" tIns="45720" rIns="91440" bIns="45720">
            <a:spAutoFit/>
          </a:bodyPr>
          <a:lstStyle/>
          <a:p>
            <a:pPr algn="ctr"/>
            <a:r>
              <a:rPr lang="en-IN" sz="45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Verdana" panose="020B0604030504040204" pitchFamily="34" charset="0"/>
                <a:ea typeface="Verdana" panose="020B0604030504040204" pitchFamily="34" charset="0"/>
                <a:cs typeface="Verdana" panose="020B0604030504040204" pitchFamily="34" charset="0"/>
              </a:rPr>
              <a:t>Important Definitions:</a:t>
            </a:r>
          </a:p>
        </p:txBody>
      </p:sp>
      <p:graphicFrame>
        <p:nvGraphicFramePr>
          <p:cNvPr id="7" name="Table 6">
            <a:extLst>
              <a:ext uri="{FF2B5EF4-FFF2-40B4-BE49-F238E27FC236}">
                <a16:creationId xmlns:a16="http://schemas.microsoft.com/office/drawing/2014/main" id="{671FF1F5-B4E1-472E-AF2C-B66ACD8F1562}"/>
              </a:ext>
            </a:extLst>
          </p:cNvPr>
          <p:cNvGraphicFramePr>
            <a:graphicFrameLocks noGrp="1"/>
          </p:cNvGraphicFramePr>
          <p:nvPr>
            <p:extLst>
              <p:ext uri="{D42A27DB-BD31-4B8C-83A1-F6EECF244321}">
                <p14:modId xmlns:p14="http://schemas.microsoft.com/office/powerpoint/2010/main" val="2464187889"/>
              </p:ext>
            </p:extLst>
          </p:nvPr>
        </p:nvGraphicFramePr>
        <p:xfrm>
          <a:off x="141600" y="929139"/>
          <a:ext cx="11908800" cy="5475601"/>
        </p:xfrm>
        <a:graphic>
          <a:graphicData uri="http://schemas.openxmlformats.org/drawingml/2006/table">
            <a:tbl>
              <a:tblPr firstRow="1" bandRow="1">
                <a:tableStyleId>{5A111915-BE36-4E01-A7E5-04B1672EAD32}</a:tableStyleId>
              </a:tblPr>
              <a:tblGrid>
                <a:gridCol w="2806861">
                  <a:extLst>
                    <a:ext uri="{9D8B030D-6E8A-4147-A177-3AD203B41FA5}">
                      <a16:colId xmlns:a16="http://schemas.microsoft.com/office/drawing/2014/main" val="1001348347"/>
                    </a:ext>
                  </a:extLst>
                </a:gridCol>
                <a:gridCol w="9101939">
                  <a:extLst>
                    <a:ext uri="{9D8B030D-6E8A-4147-A177-3AD203B41FA5}">
                      <a16:colId xmlns:a16="http://schemas.microsoft.com/office/drawing/2014/main" val="2475213718"/>
                    </a:ext>
                  </a:extLst>
                </a:gridCol>
              </a:tblGrid>
              <a:tr h="510497">
                <a:tc>
                  <a:txBody>
                    <a:bodyPr/>
                    <a:lstStyle/>
                    <a:p>
                      <a:r>
                        <a:rPr lang="en-IN" dirty="0">
                          <a:latin typeface="Verdana" panose="020B0604030504040204" pitchFamily="34" charset="0"/>
                          <a:ea typeface="Verdana" panose="020B0604030504040204" pitchFamily="34" charset="0"/>
                          <a:cs typeface="Verdana" panose="020B0604030504040204" pitchFamily="34" charset="0"/>
                        </a:rPr>
                        <a:t>Sec.</a:t>
                      </a: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r>
                        <a:rPr lang="en-IN" dirty="0">
                          <a:latin typeface="Verdana" panose="020B0604030504040204" pitchFamily="34" charset="0"/>
                          <a:ea typeface="Verdana" panose="020B0604030504040204" pitchFamily="34" charset="0"/>
                          <a:cs typeface="Verdana" panose="020B0604030504040204" pitchFamily="34" charset="0"/>
                        </a:rPr>
                        <a:t>Definition</a:t>
                      </a: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204643425"/>
                  </a:ext>
                </a:extLst>
              </a:tr>
              <a:tr h="1510510">
                <a:tc>
                  <a:txBody>
                    <a:bodyPr/>
                    <a:lstStyle/>
                    <a:p>
                      <a:r>
                        <a:rPr lang="en-IN" sz="2200" dirty="0">
                          <a:latin typeface="Verdana" panose="020B0604030504040204" pitchFamily="34" charset="0"/>
                          <a:ea typeface="Verdana" panose="020B0604030504040204" pitchFamily="34" charset="0"/>
                          <a:cs typeface="Verdana" panose="020B0604030504040204" pitchFamily="34" charset="0"/>
                        </a:rPr>
                        <a:t>2(78) – non taxable supply</a:t>
                      </a: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just"/>
                      <a:r>
                        <a:rPr lang="en-US" sz="2200" dirty="0">
                          <a:latin typeface="Verdana" panose="020B0604030504040204" pitchFamily="34" charset="0"/>
                          <a:ea typeface="Verdana" panose="020B0604030504040204" pitchFamily="34" charset="0"/>
                          <a:cs typeface="Verdana" panose="020B0604030504040204" pitchFamily="34" charset="0"/>
                        </a:rPr>
                        <a:t>“non-taxable supply” means a supply of goods or services or both which is  not leviable to tax under this Act or under the Integrated Goods and Services Tax Act;</a:t>
                      </a:r>
                      <a:endParaRPr lang="en-IN" sz="2200" dirty="0">
                        <a:latin typeface="Verdana" panose="020B0604030504040204" pitchFamily="34" charset="0"/>
                        <a:ea typeface="Verdana" panose="020B0604030504040204" pitchFamily="34" charset="0"/>
                        <a:cs typeface="Verdana" panose="020B0604030504040204" pitchFamily="34" charset="0"/>
                      </a:endParaRP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3973329558"/>
                  </a:ext>
                </a:extLst>
              </a:tr>
              <a:tr h="510497">
                <a:tc>
                  <a:txBody>
                    <a:bodyPr/>
                    <a:lstStyle/>
                    <a:p>
                      <a:endParaRPr lang="en-IN" sz="1800" dirty="0">
                        <a:latin typeface="Verdana" panose="020B0604030504040204" pitchFamily="34" charset="0"/>
                        <a:ea typeface="Verdana" panose="020B0604030504040204" pitchFamily="34" charset="0"/>
                        <a:cs typeface="Verdana" panose="020B0604030504040204" pitchFamily="34" charset="0"/>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just"/>
                      <a:endParaRPr lang="en-IN" dirty="0">
                        <a:latin typeface="Verdana" panose="020B0604030504040204" pitchFamily="34" charset="0"/>
                        <a:ea typeface="Verdana" panose="020B0604030504040204" pitchFamily="34" charset="0"/>
                        <a:cs typeface="Verdana" panose="020B0604030504040204" pitchFamily="34" charset="0"/>
                      </a:endParaRP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1572368605"/>
                  </a:ext>
                </a:extLst>
              </a:tr>
              <a:tr h="2433600">
                <a:tc>
                  <a:txBody>
                    <a:bodyPr/>
                    <a:lstStyle/>
                    <a:p>
                      <a:r>
                        <a:rPr lang="en-IN" sz="2200" dirty="0">
                          <a:latin typeface="Verdana" panose="020B0604030504040204" pitchFamily="34" charset="0"/>
                          <a:ea typeface="Verdana" panose="020B0604030504040204" pitchFamily="34" charset="0"/>
                          <a:cs typeface="Verdana" panose="020B0604030504040204" pitchFamily="34" charset="0"/>
                        </a:rPr>
                        <a:t>2(83) – outward supply</a:t>
                      </a: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just"/>
                      <a:r>
                        <a:rPr lang="en-US" sz="2200" i="0" dirty="0">
                          <a:latin typeface="Verdana" panose="020B0604030504040204" pitchFamily="34" charset="0"/>
                          <a:ea typeface="Verdana" panose="020B0604030504040204" pitchFamily="34" charset="0"/>
                          <a:cs typeface="Verdana" panose="020B0604030504040204" pitchFamily="34" charset="0"/>
                        </a:rPr>
                        <a:t>“outward supply” in relation to a taxable person, means supply of goods or services or both, whether by sale, transfer, barter, exchange, licence, rental, lease or disposal or any other mode, made or agreed to be made by such person in the course or furtherance of business; </a:t>
                      </a:r>
                      <a:endParaRPr lang="en-IN" sz="2200" i="0" dirty="0">
                        <a:latin typeface="Verdana" panose="020B0604030504040204" pitchFamily="34" charset="0"/>
                        <a:ea typeface="Verdana" panose="020B0604030504040204" pitchFamily="34" charset="0"/>
                        <a:cs typeface="Verdana" panose="020B0604030504040204" pitchFamily="34" charset="0"/>
                      </a:endParaRP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530335116"/>
                  </a:ext>
                </a:extLst>
              </a:tr>
              <a:tr h="510497">
                <a:tc>
                  <a:txBody>
                    <a:bodyPr/>
                    <a:lstStyle/>
                    <a:p>
                      <a:endParaRPr lang="en-IN" sz="1800" dirty="0">
                        <a:latin typeface="Verdana" panose="020B0604030504040204" pitchFamily="34" charset="0"/>
                        <a:ea typeface="Verdana" panose="020B0604030504040204" pitchFamily="34" charset="0"/>
                        <a:cs typeface="Verdana" panose="020B0604030504040204" pitchFamily="34" charset="0"/>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just"/>
                      <a:endParaRPr lang="en-IN" dirty="0">
                        <a:latin typeface="Verdana" panose="020B0604030504040204" pitchFamily="34" charset="0"/>
                        <a:ea typeface="Verdana" panose="020B0604030504040204" pitchFamily="34" charset="0"/>
                        <a:cs typeface="Verdana" panose="020B0604030504040204" pitchFamily="34" charset="0"/>
                      </a:endParaRP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4068449775"/>
                  </a:ext>
                </a:extLst>
              </a:tr>
            </a:tbl>
          </a:graphicData>
        </a:graphic>
      </p:graphicFrame>
    </p:spTree>
    <p:extLst>
      <p:ext uri="{BB962C8B-B14F-4D97-AF65-F5344CB8AC3E}">
        <p14:creationId xmlns:p14="http://schemas.microsoft.com/office/powerpoint/2010/main" val="33216071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AB6E76B-2B13-484B-8EBF-5C051601B4AC}"/>
              </a:ext>
            </a:extLst>
          </p:cNvPr>
          <p:cNvSpPr/>
          <p:nvPr/>
        </p:nvSpPr>
        <p:spPr>
          <a:xfrm>
            <a:off x="0" y="173806"/>
            <a:ext cx="6652783" cy="784830"/>
          </a:xfrm>
          <a:prstGeom prst="rect">
            <a:avLst/>
          </a:prstGeom>
          <a:noFill/>
        </p:spPr>
        <p:txBody>
          <a:bodyPr wrap="none" lIns="91440" tIns="45720" rIns="91440" bIns="45720">
            <a:spAutoFit/>
          </a:bodyPr>
          <a:lstStyle/>
          <a:p>
            <a:pPr algn="ctr"/>
            <a:r>
              <a:rPr lang="en-IN" sz="45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Verdana" panose="020B0604030504040204" pitchFamily="34" charset="0"/>
                <a:ea typeface="Verdana" panose="020B0604030504040204" pitchFamily="34" charset="0"/>
                <a:cs typeface="Verdana" panose="020B0604030504040204" pitchFamily="34" charset="0"/>
              </a:rPr>
              <a:t>Important Definitions:</a:t>
            </a:r>
          </a:p>
        </p:txBody>
      </p:sp>
      <p:graphicFrame>
        <p:nvGraphicFramePr>
          <p:cNvPr id="7" name="Table 6">
            <a:extLst>
              <a:ext uri="{FF2B5EF4-FFF2-40B4-BE49-F238E27FC236}">
                <a16:creationId xmlns:a16="http://schemas.microsoft.com/office/drawing/2014/main" id="{671FF1F5-B4E1-472E-AF2C-B66ACD8F1562}"/>
              </a:ext>
            </a:extLst>
          </p:cNvPr>
          <p:cNvGraphicFramePr>
            <a:graphicFrameLocks noGrp="1"/>
          </p:cNvGraphicFramePr>
          <p:nvPr>
            <p:extLst>
              <p:ext uri="{D42A27DB-BD31-4B8C-83A1-F6EECF244321}">
                <p14:modId xmlns:p14="http://schemas.microsoft.com/office/powerpoint/2010/main" val="2017639486"/>
              </p:ext>
            </p:extLst>
          </p:nvPr>
        </p:nvGraphicFramePr>
        <p:xfrm>
          <a:off x="141600" y="958636"/>
          <a:ext cx="11908800" cy="5475600"/>
        </p:xfrm>
        <a:graphic>
          <a:graphicData uri="http://schemas.openxmlformats.org/drawingml/2006/table">
            <a:tbl>
              <a:tblPr firstRow="1" bandRow="1">
                <a:tableStyleId>{5A111915-BE36-4E01-A7E5-04B1672EAD32}</a:tableStyleId>
              </a:tblPr>
              <a:tblGrid>
                <a:gridCol w="2806861">
                  <a:extLst>
                    <a:ext uri="{9D8B030D-6E8A-4147-A177-3AD203B41FA5}">
                      <a16:colId xmlns:a16="http://schemas.microsoft.com/office/drawing/2014/main" val="1001348347"/>
                    </a:ext>
                  </a:extLst>
                </a:gridCol>
                <a:gridCol w="9101939">
                  <a:extLst>
                    <a:ext uri="{9D8B030D-6E8A-4147-A177-3AD203B41FA5}">
                      <a16:colId xmlns:a16="http://schemas.microsoft.com/office/drawing/2014/main" val="2475213718"/>
                    </a:ext>
                  </a:extLst>
                </a:gridCol>
              </a:tblGrid>
              <a:tr h="517574">
                <a:tc>
                  <a:txBody>
                    <a:bodyPr/>
                    <a:lstStyle/>
                    <a:p>
                      <a:r>
                        <a:rPr lang="en-IN" dirty="0">
                          <a:latin typeface="Verdana" panose="020B0604030504040204" pitchFamily="34" charset="0"/>
                          <a:ea typeface="Verdana" panose="020B0604030504040204" pitchFamily="34" charset="0"/>
                          <a:cs typeface="Verdana" panose="020B0604030504040204" pitchFamily="34" charset="0"/>
                        </a:rPr>
                        <a:t>Sec.</a:t>
                      </a: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r>
                        <a:rPr lang="en-IN" dirty="0">
                          <a:latin typeface="Verdana" panose="020B0604030504040204" pitchFamily="34" charset="0"/>
                          <a:ea typeface="Verdana" panose="020B0604030504040204" pitchFamily="34" charset="0"/>
                          <a:cs typeface="Verdana" panose="020B0604030504040204" pitchFamily="34" charset="0"/>
                        </a:rPr>
                        <a:t>Definition</a:t>
                      </a: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204643425"/>
                  </a:ext>
                </a:extLst>
              </a:tr>
              <a:tr h="4958026">
                <a:tc>
                  <a:txBody>
                    <a:bodyPr/>
                    <a:lstStyle/>
                    <a:p>
                      <a:r>
                        <a:rPr lang="en-IN" sz="2200" dirty="0">
                          <a:latin typeface="Verdana" panose="020B0604030504040204" pitchFamily="34" charset="0"/>
                          <a:ea typeface="Verdana" panose="020B0604030504040204" pitchFamily="34" charset="0"/>
                          <a:cs typeface="Verdana" panose="020B0604030504040204" pitchFamily="34" charset="0"/>
                        </a:rPr>
                        <a:t>2(84) – person</a:t>
                      </a: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just"/>
                      <a:r>
                        <a:rPr lang="en-US" sz="2200" dirty="0">
                          <a:latin typeface="Verdana" panose="020B0604030504040204" pitchFamily="34" charset="0"/>
                          <a:ea typeface="Verdana" panose="020B0604030504040204" pitchFamily="34" charset="0"/>
                          <a:cs typeface="Verdana" panose="020B0604030504040204" pitchFamily="34" charset="0"/>
                        </a:rPr>
                        <a:t>“person” includes–</a:t>
                      </a:r>
                    </a:p>
                    <a:p>
                      <a:pPr algn="just"/>
                      <a:r>
                        <a:rPr lang="en-US" sz="2200" dirty="0">
                          <a:latin typeface="Verdana" panose="020B0604030504040204" pitchFamily="34" charset="0"/>
                          <a:ea typeface="Verdana" panose="020B0604030504040204" pitchFamily="34" charset="0"/>
                          <a:cs typeface="Verdana" panose="020B0604030504040204" pitchFamily="34" charset="0"/>
                        </a:rPr>
                        <a:t>(a) an individual;</a:t>
                      </a:r>
                    </a:p>
                    <a:p>
                      <a:pPr algn="just"/>
                      <a:r>
                        <a:rPr lang="en-US" sz="2200" dirty="0">
                          <a:latin typeface="Verdana" panose="020B0604030504040204" pitchFamily="34" charset="0"/>
                          <a:ea typeface="Verdana" panose="020B0604030504040204" pitchFamily="34" charset="0"/>
                          <a:cs typeface="Verdana" panose="020B0604030504040204" pitchFamily="34" charset="0"/>
                        </a:rPr>
                        <a:t>(b) a Hindu Undivided Family;</a:t>
                      </a:r>
                    </a:p>
                    <a:p>
                      <a:pPr algn="just"/>
                      <a:r>
                        <a:rPr lang="en-US" sz="2200" dirty="0">
                          <a:latin typeface="Verdana" panose="020B0604030504040204" pitchFamily="34" charset="0"/>
                          <a:ea typeface="Verdana" panose="020B0604030504040204" pitchFamily="34" charset="0"/>
                          <a:cs typeface="Verdana" panose="020B0604030504040204" pitchFamily="34" charset="0"/>
                        </a:rPr>
                        <a:t>(c) a company;</a:t>
                      </a:r>
                    </a:p>
                    <a:p>
                      <a:pPr algn="just"/>
                      <a:r>
                        <a:rPr lang="en-US" sz="2200" dirty="0">
                          <a:latin typeface="Verdana" panose="020B0604030504040204" pitchFamily="34" charset="0"/>
                          <a:ea typeface="Verdana" panose="020B0604030504040204" pitchFamily="34" charset="0"/>
                          <a:cs typeface="Verdana" panose="020B0604030504040204" pitchFamily="34" charset="0"/>
                        </a:rPr>
                        <a:t>(d) a firm;</a:t>
                      </a:r>
                    </a:p>
                    <a:p>
                      <a:pPr algn="just"/>
                      <a:r>
                        <a:rPr lang="en-US" sz="2200" dirty="0">
                          <a:latin typeface="Verdana" panose="020B0604030504040204" pitchFamily="34" charset="0"/>
                          <a:ea typeface="Verdana" panose="020B0604030504040204" pitchFamily="34" charset="0"/>
                          <a:cs typeface="Verdana" panose="020B0604030504040204" pitchFamily="34" charset="0"/>
                        </a:rPr>
                        <a:t>(e) a Limited Liability Partnership;</a:t>
                      </a:r>
                    </a:p>
                    <a:p>
                      <a:pPr algn="just"/>
                      <a:r>
                        <a:rPr lang="en-US" sz="2200" dirty="0">
                          <a:latin typeface="Verdana" panose="020B0604030504040204" pitchFamily="34" charset="0"/>
                          <a:ea typeface="Verdana" panose="020B0604030504040204" pitchFamily="34" charset="0"/>
                          <a:cs typeface="Verdana" panose="020B0604030504040204" pitchFamily="34" charset="0"/>
                        </a:rPr>
                        <a:t>(f) an association of persons or a body of individuals, whether incorporated or not, in India or outside India;</a:t>
                      </a:r>
                    </a:p>
                    <a:p>
                      <a:pPr algn="just"/>
                      <a:r>
                        <a:rPr lang="en-US" sz="2200" dirty="0">
                          <a:latin typeface="Verdana" panose="020B0604030504040204" pitchFamily="34" charset="0"/>
                          <a:ea typeface="Verdana" panose="020B0604030504040204" pitchFamily="34" charset="0"/>
                          <a:cs typeface="Verdana" panose="020B0604030504040204" pitchFamily="34" charset="0"/>
                        </a:rPr>
                        <a:t>(g) any corporation established by or under any Central Act, State Act or Provincial Act or a Government company as defined in clause (45) of section 2 of the Companies Act, 2013 (18 of 2013);</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2200" dirty="0">
                          <a:latin typeface="Verdana" panose="020B0604030504040204" pitchFamily="34" charset="0"/>
                          <a:ea typeface="Verdana" panose="020B0604030504040204" pitchFamily="34" charset="0"/>
                          <a:cs typeface="Verdana" panose="020B0604030504040204" pitchFamily="34" charset="0"/>
                        </a:rPr>
                        <a:t>(h) any body corporate incorporated by or under the laws of a country outside India;</a:t>
                      </a: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1572368605"/>
                  </a:ext>
                </a:extLst>
              </a:tr>
            </a:tbl>
          </a:graphicData>
        </a:graphic>
      </p:graphicFrame>
    </p:spTree>
    <p:extLst>
      <p:ext uri="{BB962C8B-B14F-4D97-AF65-F5344CB8AC3E}">
        <p14:creationId xmlns:p14="http://schemas.microsoft.com/office/powerpoint/2010/main" val="37505871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AB6E76B-2B13-484B-8EBF-5C051601B4AC}"/>
              </a:ext>
            </a:extLst>
          </p:cNvPr>
          <p:cNvSpPr/>
          <p:nvPr/>
        </p:nvSpPr>
        <p:spPr>
          <a:xfrm>
            <a:off x="0" y="173806"/>
            <a:ext cx="6652783" cy="784830"/>
          </a:xfrm>
          <a:prstGeom prst="rect">
            <a:avLst/>
          </a:prstGeom>
          <a:noFill/>
        </p:spPr>
        <p:txBody>
          <a:bodyPr wrap="none" lIns="91440" tIns="45720" rIns="91440" bIns="45720">
            <a:spAutoFit/>
          </a:bodyPr>
          <a:lstStyle/>
          <a:p>
            <a:pPr algn="ctr"/>
            <a:r>
              <a:rPr lang="en-IN" sz="45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Verdana" panose="020B0604030504040204" pitchFamily="34" charset="0"/>
                <a:ea typeface="Verdana" panose="020B0604030504040204" pitchFamily="34" charset="0"/>
                <a:cs typeface="Verdana" panose="020B0604030504040204" pitchFamily="34" charset="0"/>
              </a:rPr>
              <a:t>Important Definitions:</a:t>
            </a:r>
          </a:p>
        </p:txBody>
      </p:sp>
      <p:graphicFrame>
        <p:nvGraphicFramePr>
          <p:cNvPr id="7" name="Table 6">
            <a:extLst>
              <a:ext uri="{FF2B5EF4-FFF2-40B4-BE49-F238E27FC236}">
                <a16:creationId xmlns:a16="http://schemas.microsoft.com/office/drawing/2014/main" id="{671FF1F5-B4E1-472E-AF2C-B66ACD8F1562}"/>
              </a:ext>
            </a:extLst>
          </p:cNvPr>
          <p:cNvGraphicFramePr>
            <a:graphicFrameLocks noGrp="1"/>
          </p:cNvGraphicFramePr>
          <p:nvPr>
            <p:extLst>
              <p:ext uri="{D42A27DB-BD31-4B8C-83A1-F6EECF244321}">
                <p14:modId xmlns:p14="http://schemas.microsoft.com/office/powerpoint/2010/main" val="1297667728"/>
              </p:ext>
            </p:extLst>
          </p:nvPr>
        </p:nvGraphicFramePr>
        <p:xfrm>
          <a:off x="217138" y="958628"/>
          <a:ext cx="11908800" cy="5475600"/>
        </p:xfrm>
        <a:graphic>
          <a:graphicData uri="http://schemas.openxmlformats.org/drawingml/2006/table">
            <a:tbl>
              <a:tblPr firstRow="1" bandRow="1">
                <a:tableStyleId>{5A111915-BE36-4E01-A7E5-04B1672EAD32}</a:tableStyleId>
              </a:tblPr>
              <a:tblGrid>
                <a:gridCol w="2806861">
                  <a:extLst>
                    <a:ext uri="{9D8B030D-6E8A-4147-A177-3AD203B41FA5}">
                      <a16:colId xmlns:a16="http://schemas.microsoft.com/office/drawing/2014/main" val="1001348347"/>
                    </a:ext>
                  </a:extLst>
                </a:gridCol>
                <a:gridCol w="9101939">
                  <a:extLst>
                    <a:ext uri="{9D8B030D-6E8A-4147-A177-3AD203B41FA5}">
                      <a16:colId xmlns:a16="http://schemas.microsoft.com/office/drawing/2014/main" val="2475213718"/>
                    </a:ext>
                  </a:extLst>
                </a:gridCol>
              </a:tblGrid>
              <a:tr h="497455">
                <a:tc>
                  <a:txBody>
                    <a:bodyPr/>
                    <a:lstStyle/>
                    <a:p>
                      <a:r>
                        <a:rPr lang="en-IN" sz="2200" dirty="0">
                          <a:latin typeface="Verdana" panose="020B0604030504040204" pitchFamily="34" charset="0"/>
                          <a:ea typeface="Verdana" panose="020B0604030504040204" pitchFamily="34" charset="0"/>
                          <a:cs typeface="Verdana" panose="020B0604030504040204" pitchFamily="34" charset="0"/>
                        </a:rPr>
                        <a:t>Sec.</a:t>
                      </a: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r>
                        <a:rPr lang="en-IN" sz="2200" dirty="0">
                          <a:latin typeface="Verdana" panose="020B0604030504040204" pitchFamily="34" charset="0"/>
                          <a:ea typeface="Verdana" panose="020B0604030504040204" pitchFamily="34" charset="0"/>
                          <a:cs typeface="Verdana" panose="020B0604030504040204" pitchFamily="34" charset="0"/>
                        </a:rPr>
                        <a:t>Definition</a:t>
                      </a: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204643425"/>
                  </a:ext>
                </a:extLst>
              </a:tr>
              <a:tr h="3698976">
                <a:tc>
                  <a:txBody>
                    <a:bodyPr/>
                    <a:lstStyle/>
                    <a:p>
                      <a:endParaRPr lang="en-IN" sz="2200" dirty="0">
                        <a:latin typeface="Verdana" panose="020B0604030504040204" pitchFamily="34" charset="0"/>
                        <a:ea typeface="Verdana" panose="020B0604030504040204" pitchFamily="34" charset="0"/>
                        <a:cs typeface="Verdana" panose="020B0604030504040204" pitchFamily="34" charset="0"/>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just"/>
                      <a:r>
                        <a:rPr lang="en-US" sz="2200" dirty="0">
                          <a:latin typeface="Verdana" panose="020B0604030504040204" pitchFamily="34" charset="0"/>
                          <a:ea typeface="Verdana" panose="020B0604030504040204" pitchFamily="34" charset="0"/>
                          <a:cs typeface="Verdana" panose="020B0604030504040204" pitchFamily="34" charset="0"/>
                        </a:rPr>
                        <a:t>(</a:t>
                      </a:r>
                      <a:r>
                        <a:rPr lang="en-US" sz="2200" dirty="0" err="1">
                          <a:latin typeface="Verdana" panose="020B0604030504040204" pitchFamily="34" charset="0"/>
                          <a:ea typeface="Verdana" panose="020B0604030504040204" pitchFamily="34" charset="0"/>
                          <a:cs typeface="Verdana" panose="020B0604030504040204" pitchFamily="34" charset="0"/>
                        </a:rPr>
                        <a:t>i</a:t>
                      </a:r>
                      <a:r>
                        <a:rPr lang="en-US" sz="2200" dirty="0">
                          <a:latin typeface="Verdana" panose="020B0604030504040204" pitchFamily="34" charset="0"/>
                          <a:ea typeface="Verdana" panose="020B0604030504040204" pitchFamily="34" charset="0"/>
                          <a:cs typeface="Verdana" panose="020B0604030504040204" pitchFamily="34" charset="0"/>
                        </a:rPr>
                        <a:t>) a co-operative society registered under any law relating to co-operative societies;</a:t>
                      </a:r>
                    </a:p>
                    <a:p>
                      <a:pPr algn="just"/>
                      <a:r>
                        <a:rPr lang="en-US" sz="2200" dirty="0">
                          <a:latin typeface="Verdana" panose="020B0604030504040204" pitchFamily="34" charset="0"/>
                          <a:ea typeface="Verdana" panose="020B0604030504040204" pitchFamily="34" charset="0"/>
                          <a:cs typeface="Verdana" panose="020B0604030504040204" pitchFamily="34" charset="0"/>
                        </a:rPr>
                        <a:t>(j) a local authority;</a:t>
                      </a:r>
                    </a:p>
                    <a:p>
                      <a:pPr algn="just"/>
                      <a:r>
                        <a:rPr lang="en-US" sz="2200" dirty="0">
                          <a:latin typeface="Verdana" panose="020B0604030504040204" pitchFamily="34" charset="0"/>
                          <a:ea typeface="Verdana" panose="020B0604030504040204" pitchFamily="34" charset="0"/>
                          <a:cs typeface="Verdana" panose="020B0604030504040204" pitchFamily="34" charset="0"/>
                        </a:rPr>
                        <a:t>(k) Central Government or a State Government;</a:t>
                      </a:r>
                    </a:p>
                    <a:p>
                      <a:pPr algn="just"/>
                      <a:r>
                        <a:rPr lang="en-US" sz="2200" dirty="0">
                          <a:latin typeface="Verdana" panose="020B0604030504040204" pitchFamily="34" charset="0"/>
                          <a:ea typeface="Verdana" panose="020B0604030504040204" pitchFamily="34" charset="0"/>
                          <a:cs typeface="Verdana" panose="020B0604030504040204" pitchFamily="34" charset="0"/>
                        </a:rPr>
                        <a:t>(l) society as defined under the Societies Registration Act, 1860 (21 of 1860);</a:t>
                      </a:r>
                    </a:p>
                    <a:p>
                      <a:pPr algn="just"/>
                      <a:r>
                        <a:rPr lang="en-US" sz="2200" dirty="0">
                          <a:latin typeface="Verdana" panose="020B0604030504040204" pitchFamily="34" charset="0"/>
                          <a:ea typeface="Verdana" panose="020B0604030504040204" pitchFamily="34" charset="0"/>
                          <a:cs typeface="Verdana" panose="020B0604030504040204" pitchFamily="34" charset="0"/>
                        </a:rPr>
                        <a:t>(m) trust; and</a:t>
                      </a:r>
                    </a:p>
                    <a:p>
                      <a:pPr algn="just"/>
                      <a:r>
                        <a:rPr lang="en-US" sz="2200" dirty="0">
                          <a:latin typeface="Verdana" panose="020B0604030504040204" pitchFamily="34" charset="0"/>
                          <a:ea typeface="Verdana" panose="020B0604030504040204" pitchFamily="34" charset="0"/>
                          <a:cs typeface="Verdana" panose="020B0604030504040204" pitchFamily="34" charset="0"/>
                        </a:rPr>
                        <a:t>(n) every artificial juridical person, not falling within any of the above;</a:t>
                      </a:r>
                      <a:endParaRPr lang="en-IN" sz="2200" dirty="0">
                        <a:latin typeface="Verdana" panose="020B0604030504040204" pitchFamily="34" charset="0"/>
                        <a:ea typeface="Verdana" panose="020B0604030504040204" pitchFamily="34" charset="0"/>
                        <a:cs typeface="Verdana" panose="020B0604030504040204" pitchFamily="34" charset="0"/>
                      </a:endParaRP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3973329558"/>
                  </a:ext>
                </a:extLst>
              </a:tr>
              <a:tr h="1279169">
                <a:tc>
                  <a:txBody>
                    <a:bodyPr/>
                    <a:lstStyle/>
                    <a:p>
                      <a:r>
                        <a:rPr lang="en-IN" sz="2200" dirty="0">
                          <a:latin typeface="Verdana" panose="020B0604030504040204" pitchFamily="34" charset="0"/>
                          <a:ea typeface="Verdana" panose="020B0604030504040204" pitchFamily="34" charset="0"/>
                          <a:cs typeface="Verdana" panose="020B0604030504040204" pitchFamily="34" charset="0"/>
                        </a:rPr>
                        <a:t>2(88) – principal</a:t>
                      </a: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just"/>
                      <a:r>
                        <a:rPr lang="en-US" sz="2200" dirty="0">
                          <a:latin typeface="Verdana" panose="020B0604030504040204" pitchFamily="34" charset="0"/>
                          <a:ea typeface="Verdana" panose="020B0604030504040204" pitchFamily="34" charset="0"/>
                          <a:cs typeface="Verdana" panose="020B0604030504040204" pitchFamily="34" charset="0"/>
                        </a:rPr>
                        <a:t>“principal” means a person on whose behalf an agent carries on the business of supply or receipt of goods or services or both;</a:t>
                      </a:r>
                      <a:endParaRPr lang="en-IN" sz="2200" dirty="0">
                        <a:latin typeface="Verdana" panose="020B0604030504040204" pitchFamily="34" charset="0"/>
                        <a:ea typeface="Verdana" panose="020B0604030504040204" pitchFamily="34" charset="0"/>
                        <a:cs typeface="Verdana" panose="020B0604030504040204" pitchFamily="34" charset="0"/>
                      </a:endParaRP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1572368605"/>
                  </a:ext>
                </a:extLst>
              </a:tr>
            </a:tbl>
          </a:graphicData>
        </a:graphic>
      </p:graphicFrame>
    </p:spTree>
    <p:extLst>
      <p:ext uri="{BB962C8B-B14F-4D97-AF65-F5344CB8AC3E}">
        <p14:creationId xmlns:p14="http://schemas.microsoft.com/office/powerpoint/2010/main" val="35800014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AB6E76B-2B13-484B-8EBF-5C051601B4AC}"/>
              </a:ext>
            </a:extLst>
          </p:cNvPr>
          <p:cNvSpPr/>
          <p:nvPr/>
        </p:nvSpPr>
        <p:spPr>
          <a:xfrm>
            <a:off x="0" y="173806"/>
            <a:ext cx="6652783" cy="784830"/>
          </a:xfrm>
          <a:prstGeom prst="rect">
            <a:avLst/>
          </a:prstGeom>
          <a:noFill/>
        </p:spPr>
        <p:txBody>
          <a:bodyPr wrap="none" lIns="91440" tIns="45720" rIns="91440" bIns="45720">
            <a:spAutoFit/>
          </a:bodyPr>
          <a:lstStyle/>
          <a:p>
            <a:pPr algn="ctr"/>
            <a:r>
              <a:rPr lang="en-IN" sz="45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Verdana" panose="020B0604030504040204" pitchFamily="34" charset="0"/>
                <a:ea typeface="Verdana" panose="020B0604030504040204" pitchFamily="34" charset="0"/>
                <a:cs typeface="Verdana" panose="020B0604030504040204" pitchFamily="34" charset="0"/>
              </a:rPr>
              <a:t>Important Definitions:</a:t>
            </a:r>
          </a:p>
        </p:txBody>
      </p:sp>
      <p:graphicFrame>
        <p:nvGraphicFramePr>
          <p:cNvPr id="7" name="Table 6">
            <a:extLst>
              <a:ext uri="{FF2B5EF4-FFF2-40B4-BE49-F238E27FC236}">
                <a16:creationId xmlns:a16="http://schemas.microsoft.com/office/drawing/2014/main" id="{671FF1F5-B4E1-472E-AF2C-B66ACD8F1562}"/>
              </a:ext>
            </a:extLst>
          </p:cNvPr>
          <p:cNvGraphicFramePr>
            <a:graphicFrameLocks noGrp="1"/>
          </p:cNvGraphicFramePr>
          <p:nvPr>
            <p:extLst>
              <p:ext uri="{D42A27DB-BD31-4B8C-83A1-F6EECF244321}">
                <p14:modId xmlns:p14="http://schemas.microsoft.com/office/powerpoint/2010/main" val="3766361178"/>
              </p:ext>
            </p:extLst>
          </p:nvPr>
        </p:nvGraphicFramePr>
        <p:xfrm>
          <a:off x="141600" y="958636"/>
          <a:ext cx="11908800" cy="5475600"/>
        </p:xfrm>
        <a:graphic>
          <a:graphicData uri="http://schemas.openxmlformats.org/drawingml/2006/table">
            <a:tbl>
              <a:tblPr firstRow="1" bandRow="1">
                <a:tableStyleId>{5A111915-BE36-4E01-A7E5-04B1672EAD32}</a:tableStyleId>
              </a:tblPr>
              <a:tblGrid>
                <a:gridCol w="2806861">
                  <a:extLst>
                    <a:ext uri="{9D8B030D-6E8A-4147-A177-3AD203B41FA5}">
                      <a16:colId xmlns:a16="http://schemas.microsoft.com/office/drawing/2014/main" val="1001348347"/>
                    </a:ext>
                  </a:extLst>
                </a:gridCol>
                <a:gridCol w="9101939">
                  <a:extLst>
                    <a:ext uri="{9D8B030D-6E8A-4147-A177-3AD203B41FA5}">
                      <a16:colId xmlns:a16="http://schemas.microsoft.com/office/drawing/2014/main" val="2475213718"/>
                    </a:ext>
                  </a:extLst>
                </a:gridCol>
              </a:tblGrid>
              <a:tr h="388800">
                <a:tc>
                  <a:txBody>
                    <a:bodyPr/>
                    <a:lstStyle/>
                    <a:p>
                      <a:r>
                        <a:rPr lang="en-IN" dirty="0">
                          <a:latin typeface="Verdana" panose="020B0604030504040204" pitchFamily="34" charset="0"/>
                          <a:ea typeface="Verdana" panose="020B0604030504040204" pitchFamily="34" charset="0"/>
                          <a:cs typeface="Verdana" panose="020B0604030504040204" pitchFamily="34" charset="0"/>
                        </a:rPr>
                        <a:t>Sec.</a:t>
                      </a: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r>
                        <a:rPr lang="en-IN" dirty="0">
                          <a:latin typeface="Verdana" panose="020B0604030504040204" pitchFamily="34" charset="0"/>
                          <a:ea typeface="Verdana" panose="020B0604030504040204" pitchFamily="34" charset="0"/>
                          <a:cs typeface="Verdana" panose="020B0604030504040204" pitchFamily="34" charset="0"/>
                        </a:rPr>
                        <a:t>Definition</a:t>
                      </a: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204643425"/>
                  </a:ext>
                </a:extLst>
              </a:tr>
              <a:tr h="5086800">
                <a:tc>
                  <a:txBody>
                    <a:bodyPr/>
                    <a:lstStyle/>
                    <a:p>
                      <a:r>
                        <a:rPr lang="en-IN" sz="2200" dirty="0">
                          <a:latin typeface="Verdana" panose="020B0604030504040204" pitchFamily="34" charset="0"/>
                          <a:ea typeface="Verdana" panose="020B0604030504040204" pitchFamily="34" charset="0"/>
                          <a:cs typeface="Verdana" panose="020B0604030504040204" pitchFamily="34" charset="0"/>
                        </a:rPr>
                        <a:t>2(93) – recipient</a:t>
                      </a: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just"/>
                      <a:r>
                        <a:rPr lang="en-US" sz="2200" i="0" dirty="0">
                          <a:latin typeface="Verdana" panose="020B0604030504040204" pitchFamily="34" charset="0"/>
                          <a:ea typeface="Verdana" panose="020B0604030504040204" pitchFamily="34" charset="0"/>
                          <a:cs typeface="Verdana" panose="020B0604030504040204" pitchFamily="34" charset="0"/>
                        </a:rPr>
                        <a:t> “recipient” of supply of goods or services or both, means–</a:t>
                      </a:r>
                    </a:p>
                    <a:p>
                      <a:pPr algn="just"/>
                      <a:r>
                        <a:rPr lang="en-US" sz="2200" i="0" dirty="0">
                          <a:latin typeface="Verdana" panose="020B0604030504040204" pitchFamily="34" charset="0"/>
                          <a:ea typeface="Verdana" panose="020B0604030504040204" pitchFamily="34" charset="0"/>
                          <a:cs typeface="Verdana" panose="020B0604030504040204" pitchFamily="34" charset="0"/>
                        </a:rPr>
                        <a:t>(a) where a consideration is payable for the supply of goods or services or both, the person who is liable to pay that consideration;</a:t>
                      </a:r>
                    </a:p>
                    <a:p>
                      <a:pPr algn="just"/>
                      <a:r>
                        <a:rPr lang="en-US" sz="2200" i="0" dirty="0">
                          <a:latin typeface="Verdana" panose="020B0604030504040204" pitchFamily="34" charset="0"/>
                          <a:ea typeface="Verdana" panose="020B0604030504040204" pitchFamily="34" charset="0"/>
                          <a:cs typeface="Verdana" panose="020B0604030504040204" pitchFamily="34" charset="0"/>
                        </a:rPr>
                        <a:t>(b) where no consideration is payable for the supply of goods, the person to whom the goods are delivered or made available, or to whom possession or use of the goods is given or made available; and</a:t>
                      </a:r>
                    </a:p>
                    <a:p>
                      <a:pPr algn="just"/>
                      <a:r>
                        <a:rPr lang="en-US" sz="2200" i="0" dirty="0">
                          <a:latin typeface="Verdana" panose="020B0604030504040204" pitchFamily="34" charset="0"/>
                          <a:ea typeface="Verdana" panose="020B0604030504040204" pitchFamily="34" charset="0"/>
                          <a:cs typeface="Verdana" panose="020B0604030504040204" pitchFamily="34" charset="0"/>
                        </a:rPr>
                        <a:t>(c) where no consideration is payable for the supply of a service, the person to whom the service is rendered,</a:t>
                      </a:r>
                    </a:p>
                    <a:p>
                      <a:pPr algn="just"/>
                      <a:r>
                        <a:rPr lang="en-US" sz="2200" i="0" dirty="0">
                          <a:latin typeface="Verdana" panose="020B0604030504040204" pitchFamily="34" charset="0"/>
                          <a:ea typeface="Verdana" panose="020B0604030504040204" pitchFamily="34" charset="0"/>
                          <a:cs typeface="Verdana" panose="020B0604030504040204" pitchFamily="34" charset="0"/>
                        </a:rPr>
                        <a:t>and any reference to a person to whom a supply is made shall be construed as a reference to the recipient of the supply and shall include an agent acting as such on behalf of the recipient in relation to the goods or services or both supplied;</a:t>
                      </a:r>
                      <a:endParaRPr lang="en-IN" sz="2200" i="0" dirty="0">
                        <a:latin typeface="Verdana" panose="020B0604030504040204" pitchFamily="34" charset="0"/>
                        <a:ea typeface="Verdana" panose="020B0604030504040204" pitchFamily="34" charset="0"/>
                        <a:cs typeface="Verdana" panose="020B0604030504040204" pitchFamily="34" charset="0"/>
                      </a:endParaRP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3973329558"/>
                  </a:ext>
                </a:extLst>
              </a:tr>
            </a:tbl>
          </a:graphicData>
        </a:graphic>
      </p:graphicFrame>
    </p:spTree>
    <p:extLst>
      <p:ext uri="{BB962C8B-B14F-4D97-AF65-F5344CB8AC3E}">
        <p14:creationId xmlns:p14="http://schemas.microsoft.com/office/powerpoint/2010/main" val="9990341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AB6E76B-2B13-484B-8EBF-5C051601B4AC}"/>
              </a:ext>
            </a:extLst>
          </p:cNvPr>
          <p:cNvSpPr/>
          <p:nvPr/>
        </p:nvSpPr>
        <p:spPr>
          <a:xfrm>
            <a:off x="0" y="173806"/>
            <a:ext cx="6652783" cy="784830"/>
          </a:xfrm>
          <a:prstGeom prst="rect">
            <a:avLst/>
          </a:prstGeom>
          <a:noFill/>
        </p:spPr>
        <p:txBody>
          <a:bodyPr wrap="none" lIns="91440" tIns="45720" rIns="91440" bIns="45720">
            <a:spAutoFit/>
          </a:bodyPr>
          <a:lstStyle/>
          <a:p>
            <a:pPr algn="ctr"/>
            <a:r>
              <a:rPr lang="en-IN" sz="45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Verdana" panose="020B0604030504040204" pitchFamily="34" charset="0"/>
                <a:ea typeface="Verdana" panose="020B0604030504040204" pitchFamily="34" charset="0"/>
                <a:cs typeface="Verdana" panose="020B0604030504040204" pitchFamily="34" charset="0"/>
              </a:rPr>
              <a:t>Important Definitions:</a:t>
            </a:r>
          </a:p>
        </p:txBody>
      </p:sp>
      <p:graphicFrame>
        <p:nvGraphicFramePr>
          <p:cNvPr id="7" name="Table 6">
            <a:extLst>
              <a:ext uri="{FF2B5EF4-FFF2-40B4-BE49-F238E27FC236}">
                <a16:creationId xmlns:a16="http://schemas.microsoft.com/office/drawing/2014/main" id="{671FF1F5-B4E1-472E-AF2C-B66ACD8F1562}"/>
              </a:ext>
            </a:extLst>
          </p:cNvPr>
          <p:cNvGraphicFramePr>
            <a:graphicFrameLocks noGrp="1"/>
          </p:cNvGraphicFramePr>
          <p:nvPr>
            <p:extLst>
              <p:ext uri="{D42A27DB-BD31-4B8C-83A1-F6EECF244321}">
                <p14:modId xmlns:p14="http://schemas.microsoft.com/office/powerpoint/2010/main" val="3652684705"/>
              </p:ext>
            </p:extLst>
          </p:nvPr>
        </p:nvGraphicFramePr>
        <p:xfrm>
          <a:off x="247453" y="955639"/>
          <a:ext cx="11908800" cy="5475600"/>
        </p:xfrm>
        <a:graphic>
          <a:graphicData uri="http://schemas.openxmlformats.org/drawingml/2006/table">
            <a:tbl>
              <a:tblPr firstRow="1" bandRow="1">
                <a:tableStyleId>{5A111915-BE36-4E01-A7E5-04B1672EAD32}</a:tableStyleId>
              </a:tblPr>
              <a:tblGrid>
                <a:gridCol w="2806861">
                  <a:extLst>
                    <a:ext uri="{9D8B030D-6E8A-4147-A177-3AD203B41FA5}">
                      <a16:colId xmlns:a16="http://schemas.microsoft.com/office/drawing/2014/main" val="1001348347"/>
                    </a:ext>
                  </a:extLst>
                </a:gridCol>
                <a:gridCol w="9101939">
                  <a:extLst>
                    <a:ext uri="{9D8B030D-6E8A-4147-A177-3AD203B41FA5}">
                      <a16:colId xmlns:a16="http://schemas.microsoft.com/office/drawing/2014/main" val="2475213718"/>
                    </a:ext>
                  </a:extLst>
                </a:gridCol>
              </a:tblGrid>
              <a:tr h="1026773">
                <a:tc>
                  <a:txBody>
                    <a:bodyPr/>
                    <a:lstStyle/>
                    <a:p>
                      <a:r>
                        <a:rPr lang="en-IN" dirty="0">
                          <a:latin typeface="Verdana" panose="020B0604030504040204" pitchFamily="34" charset="0"/>
                          <a:ea typeface="Verdana" panose="020B0604030504040204" pitchFamily="34" charset="0"/>
                          <a:cs typeface="Verdana" panose="020B0604030504040204" pitchFamily="34" charset="0"/>
                        </a:rPr>
                        <a:t>Sec.</a:t>
                      </a: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r>
                        <a:rPr lang="en-IN" dirty="0">
                          <a:latin typeface="Verdana" panose="020B0604030504040204" pitchFamily="34" charset="0"/>
                          <a:ea typeface="Verdana" panose="020B0604030504040204" pitchFamily="34" charset="0"/>
                          <a:cs typeface="Verdana" panose="020B0604030504040204" pitchFamily="34" charset="0"/>
                        </a:rPr>
                        <a:t>Definition</a:t>
                      </a: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204643425"/>
                  </a:ext>
                </a:extLst>
              </a:tr>
              <a:tr h="1238881">
                <a:tc>
                  <a:txBody>
                    <a:bodyPr/>
                    <a:lstStyle/>
                    <a:p>
                      <a:r>
                        <a:rPr lang="en-IN" sz="2200" dirty="0">
                          <a:latin typeface="Verdana" panose="020B0604030504040204" pitchFamily="34" charset="0"/>
                          <a:ea typeface="Verdana" panose="020B0604030504040204" pitchFamily="34" charset="0"/>
                          <a:cs typeface="Verdana" panose="020B0604030504040204" pitchFamily="34" charset="0"/>
                        </a:rPr>
                        <a:t>2(94) – registered person</a:t>
                      </a: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just"/>
                      <a:r>
                        <a:rPr lang="en-US" sz="2200" dirty="0">
                          <a:latin typeface="Verdana" panose="020B0604030504040204" pitchFamily="34" charset="0"/>
                          <a:ea typeface="Verdana" panose="020B0604030504040204" pitchFamily="34" charset="0"/>
                          <a:cs typeface="Verdana" panose="020B0604030504040204" pitchFamily="34" charset="0"/>
                        </a:rPr>
                        <a:t>“registered person” means a person who is registered under section 25 but does not include a person having a Unique Identity Number;</a:t>
                      </a: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1690941189"/>
                  </a:ext>
                </a:extLst>
              </a:tr>
              <a:tr h="1773113">
                <a:tc>
                  <a:txBody>
                    <a:bodyPr/>
                    <a:lstStyle/>
                    <a:p>
                      <a:r>
                        <a:rPr lang="en-IN" sz="2200" dirty="0">
                          <a:latin typeface="Verdana" panose="020B0604030504040204" pitchFamily="34" charset="0"/>
                          <a:ea typeface="Verdana" panose="020B0604030504040204" pitchFamily="34" charset="0"/>
                          <a:cs typeface="Verdana" panose="020B0604030504040204" pitchFamily="34" charset="0"/>
                        </a:rPr>
                        <a:t>2(102) – services</a:t>
                      </a: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just"/>
                      <a:r>
                        <a:rPr lang="en-US" sz="2200" i="0" dirty="0">
                          <a:latin typeface="Verdana" panose="020B0604030504040204" pitchFamily="34" charset="0"/>
                          <a:ea typeface="Verdana" panose="020B0604030504040204" pitchFamily="34" charset="0"/>
                          <a:cs typeface="Verdana" panose="020B0604030504040204" pitchFamily="34" charset="0"/>
                        </a:rPr>
                        <a:t>“services” means anything other than goods, money and securities but includes activities relating to the use of money or its conversion by cash or by any other mode, from one form, currency or denomination, to another form, currency or denomination for which a separate consideration is charged;</a:t>
                      </a:r>
                      <a:endParaRPr lang="en-IN" sz="2200" i="0" dirty="0">
                        <a:latin typeface="Verdana" panose="020B0604030504040204" pitchFamily="34" charset="0"/>
                        <a:ea typeface="Verdana" panose="020B0604030504040204" pitchFamily="34" charset="0"/>
                        <a:cs typeface="Verdana" panose="020B0604030504040204" pitchFamily="34" charset="0"/>
                      </a:endParaRP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4068449775"/>
                  </a:ext>
                </a:extLst>
              </a:tr>
              <a:tr h="1436833">
                <a:tc>
                  <a:txBody>
                    <a:bodyPr/>
                    <a:lstStyle/>
                    <a:p>
                      <a:r>
                        <a:rPr lang="en-IN" sz="2200" dirty="0">
                          <a:latin typeface="Verdana" panose="020B0604030504040204" pitchFamily="34" charset="0"/>
                          <a:ea typeface="Verdana" panose="020B0604030504040204" pitchFamily="34" charset="0"/>
                          <a:cs typeface="Verdana" panose="020B0604030504040204" pitchFamily="34" charset="0"/>
                        </a:rPr>
                        <a:t>2(105) – supplier</a:t>
                      </a: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just"/>
                      <a:r>
                        <a:rPr lang="en-US" sz="2200" dirty="0">
                          <a:latin typeface="Verdana" panose="020B0604030504040204" pitchFamily="34" charset="0"/>
                          <a:ea typeface="Verdana" panose="020B0604030504040204" pitchFamily="34" charset="0"/>
                          <a:cs typeface="Verdana" panose="020B0604030504040204" pitchFamily="34" charset="0"/>
                        </a:rPr>
                        <a:t>“supplier” in relation to any goods or services or both, shall mean the person supplying the said goods or services or both and shall include an agent acting as such on behalf of such supplier in relation to the goods or services or both supplied;</a:t>
                      </a: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3801117215"/>
                  </a:ext>
                </a:extLst>
              </a:tr>
            </a:tbl>
          </a:graphicData>
        </a:graphic>
      </p:graphicFrame>
    </p:spTree>
    <p:extLst>
      <p:ext uri="{BB962C8B-B14F-4D97-AF65-F5344CB8AC3E}">
        <p14:creationId xmlns:p14="http://schemas.microsoft.com/office/powerpoint/2010/main" val="28273275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AB6E76B-2B13-484B-8EBF-5C051601B4AC}"/>
              </a:ext>
            </a:extLst>
          </p:cNvPr>
          <p:cNvSpPr/>
          <p:nvPr/>
        </p:nvSpPr>
        <p:spPr>
          <a:xfrm>
            <a:off x="0" y="173806"/>
            <a:ext cx="6652783" cy="784830"/>
          </a:xfrm>
          <a:prstGeom prst="rect">
            <a:avLst/>
          </a:prstGeom>
          <a:noFill/>
        </p:spPr>
        <p:txBody>
          <a:bodyPr wrap="none" lIns="91440" tIns="45720" rIns="91440" bIns="45720">
            <a:spAutoFit/>
          </a:bodyPr>
          <a:lstStyle/>
          <a:p>
            <a:pPr algn="ctr"/>
            <a:r>
              <a:rPr lang="en-IN" sz="45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Verdana" panose="020B0604030504040204" pitchFamily="34" charset="0"/>
                <a:ea typeface="Verdana" panose="020B0604030504040204" pitchFamily="34" charset="0"/>
                <a:cs typeface="Verdana" panose="020B0604030504040204" pitchFamily="34" charset="0"/>
              </a:rPr>
              <a:t>Important Definitions:</a:t>
            </a:r>
          </a:p>
        </p:txBody>
      </p:sp>
      <p:graphicFrame>
        <p:nvGraphicFramePr>
          <p:cNvPr id="7" name="Table 6">
            <a:extLst>
              <a:ext uri="{FF2B5EF4-FFF2-40B4-BE49-F238E27FC236}">
                <a16:creationId xmlns:a16="http://schemas.microsoft.com/office/drawing/2014/main" id="{671FF1F5-B4E1-472E-AF2C-B66ACD8F1562}"/>
              </a:ext>
            </a:extLst>
          </p:cNvPr>
          <p:cNvGraphicFramePr>
            <a:graphicFrameLocks noGrp="1"/>
          </p:cNvGraphicFramePr>
          <p:nvPr>
            <p:extLst>
              <p:ext uri="{D42A27DB-BD31-4B8C-83A1-F6EECF244321}">
                <p14:modId xmlns:p14="http://schemas.microsoft.com/office/powerpoint/2010/main" val="2757551717"/>
              </p:ext>
            </p:extLst>
          </p:nvPr>
        </p:nvGraphicFramePr>
        <p:xfrm>
          <a:off x="232701" y="955646"/>
          <a:ext cx="11908800" cy="5475601"/>
        </p:xfrm>
        <a:graphic>
          <a:graphicData uri="http://schemas.openxmlformats.org/drawingml/2006/table">
            <a:tbl>
              <a:tblPr firstRow="1" bandRow="1">
                <a:tableStyleId>{5A111915-BE36-4E01-A7E5-04B1672EAD32}</a:tableStyleId>
              </a:tblPr>
              <a:tblGrid>
                <a:gridCol w="2806861">
                  <a:extLst>
                    <a:ext uri="{9D8B030D-6E8A-4147-A177-3AD203B41FA5}">
                      <a16:colId xmlns:a16="http://schemas.microsoft.com/office/drawing/2014/main" val="1001348347"/>
                    </a:ext>
                  </a:extLst>
                </a:gridCol>
                <a:gridCol w="9101939">
                  <a:extLst>
                    <a:ext uri="{9D8B030D-6E8A-4147-A177-3AD203B41FA5}">
                      <a16:colId xmlns:a16="http://schemas.microsoft.com/office/drawing/2014/main" val="2475213718"/>
                    </a:ext>
                  </a:extLst>
                </a:gridCol>
              </a:tblGrid>
              <a:tr h="881140">
                <a:tc>
                  <a:txBody>
                    <a:bodyPr/>
                    <a:lstStyle/>
                    <a:p>
                      <a:r>
                        <a:rPr lang="en-IN" dirty="0">
                          <a:latin typeface="Verdana" panose="020B0604030504040204" pitchFamily="34" charset="0"/>
                          <a:ea typeface="Verdana" panose="020B0604030504040204" pitchFamily="34" charset="0"/>
                          <a:cs typeface="Verdana" panose="020B0604030504040204" pitchFamily="34" charset="0"/>
                        </a:rPr>
                        <a:t>Sec.</a:t>
                      </a: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r>
                        <a:rPr lang="en-IN" dirty="0">
                          <a:latin typeface="Verdana" panose="020B0604030504040204" pitchFamily="34" charset="0"/>
                          <a:ea typeface="Verdana" panose="020B0604030504040204" pitchFamily="34" charset="0"/>
                          <a:cs typeface="Verdana" panose="020B0604030504040204" pitchFamily="34" charset="0"/>
                        </a:rPr>
                        <a:t>Definition</a:t>
                      </a: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204643425"/>
                  </a:ext>
                </a:extLst>
              </a:tr>
              <a:tr h="1068238">
                <a:tc>
                  <a:txBody>
                    <a:bodyPr/>
                    <a:lstStyle/>
                    <a:p>
                      <a:r>
                        <a:rPr lang="en-IN" sz="2200" dirty="0">
                          <a:latin typeface="Verdana" panose="020B0604030504040204" pitchFamily="34" charset="0"/>
                          <a:ea typeface="Verdana" panose="020B0604030504040204" pitchFamily="34" charset="0"/>
                          <a:cs typeface="Verdana" panose="020B0604030504040204" pitchFamily="34" charset="0"/>
                        </a:rPr>
                        <a:t>2(107) – taxable person</a:t>
                      </a: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just"/>
                      <a:r>
                        <a:rPr lang="en-US" sz="2200" dirty="0">
                          <a:latin typeface="Verdana" panose="020B0604030504040204" pitchFamily="34" charset="0"/>
                          <a:ea typeface="Verdana" panose="020B0604030504040204" pitchFamily="34" charset="0"/>
                          <a:cs typeface="Verdana" panose="020B0604030504040204" pitchFamily="34" charset="0"/>
                        </a:rPr>
                        <a:t>“taxable person” means a person who is registered or liable to be registered under section 22 or section 24;</a:t>
                      </a:r>
                      <a:endParaRPr lang="en-IN" sz="2200" dirty="0">
                        <a:latin typeface="Verdana" panose="020B0604030504040204" pitchFamily="34" charset="0"/>
                        <a:ea typeface="Verdana" panose="020B0604030504040204" pitchFamily="34" charset="0"/>
                        <a:cs typeface="Verdana" panose="020B0604030504040204" pitchFamily="34" charset="0"/>
                      </a:endParaRP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3709650929"/>
                  </a:ext>
                </a:extLst>
              </a:tr>
              <a:tr h="1069753">
                <a:tc>
                  <a:txBody>
                    <a:bodyPr/>
                    <a:lstStyle/>
                    <a:p>
                      <a:r>
                        <a:rPr lang="en-IN" sz="2200" dirty="0">
                          <a:latin typeface="Verdana" panose="020B0604030504040204" pitchFamily="34" charset="0"/>
                          <a:ea typeface="Verdana" panose="020B0604030504040204" pitchFamily="34" charset="0"/>
                          <a:cs typeface="Verdana" panose="020B0604030504040204" pitchFamily="34" charset="0"/>
                        </a:rPr>
                        <a:t>2(108) – taxable supply</a:t>
                      </a: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just"/>
                      <a:r>
                        <a:rPr lang="en-US" sz="2200" dirty="0">
                          <a:latin typeface="Verdana" panose="020B0604030504040204" pitchFamily="34" charset="0"/>
                          <a:ea typeface="Verdana" panose="020B0604030504040204" pitchFamily="34" charset="0"/>
                          <a:cs typeface="Verdana" panose="020B0604030504040204" pitchFamily="34" charset="0"/>
                        </a:rPr>
                        <a:t>“taxable supply” means a supply of goods or services or both which is leviable to tax under this Act;</a:t>
                      </a:r>
                      <a:endParaRPr lang="en-IN" sz="2200" dirty="0">
                        <a:latin typeface="Verdana" panose="020B0604030504040204" pitchFamily="34" charset="0"/>
                        <a:ea typeface="Verdana" panose="020B0604030504040204" pitchFamily="34" charset="0"/>
                        <a:cs typeface="Verdana" panose="020B0604030504040204" pitchFamily="34" charset="0"/>
                      </a:endParaRP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647735183"/>
                  </a:ext>
                </a:extLst>
              </a:tr>
              <a:tr h="2456470">
                <a:tc>
                  <a:txBody>
                    <a:bodyPr/>
                    <a:lstStyle/>
                    <a:p>
                      <a:r>
                        <a:rPr lang="en-IN" sz="2200" dirty="0">
                          <a:latin typeface="Verdana" panose="020B0604030504040204" pitchFamily="34" charset="0"/>
                          <a:ea typeface="Verdana" panose="020B0604030504040204" pitchFamily="34" charset="0"/>
                          <a:cs typeface="Verdana" panose="020B0604030504040204" pitchFamily="34" charset="0"/>
                        </a:rPr>
                        <a:t>2(119) – works contract</a:t>
                      </a: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just"/>
                      <a:r>
                        <a:rPr lang="en-US" sz="2200" i="0" dirty="0">
                          <a:latin typeface="Verdana" panose="020B0604030504040204" pitchFamily="34" charset="0"/>
                          <a:ea typeface="Verdana" panose="020B0604030504040204" pitchFamily="34" charset="0"/>
                          <a:cs typeface="Verdana" panose="020B0604030504040204" pitchFamily="34" charset="0"/>
                        </a:rPr>
                        <a:t>(119) “works contract” means a contract for building, construction, fabrication, completion, erection, installation, fitting out, improvement, modification, repair, maintenance, renovation, alteration or commissioning of any immovable property wherein transfer of property in goods (whether as goods or in some other form) is involved in the execution of such contract;</a:t>
                      </a:r>
                      <a:endParaRPr lang="en-IN" sz="2200" i="0" dirty="0">
                        <a:latin typeface="Verdana" panose="020B0604030504040204" pitchFamily="34" charset="0"/>
                        <a:ea typeface="Verdana" panose="020B0604030504040204" pitchFamily="34" charset="0"/>
                        <a:cs typeface="Verdana" panose="020B0604030504040204" pitchFamily="34" charset="0"/>
                      </a:endParaRP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59590720"/>
                  </a:ext>
                </a:extLst>
              </a:tr>
            </a:tbl>
          </a:graphicData>
        </a:graphic>
      </p:graphicFrame>
    </p:spTree>
    <p:extLst>
      <p:ext uri="{BB962C8B-B14F-4D97-AF65-F5344CB8AC3E}">
        <p14:creationId xmlns:p14="http://schemas.microsoft.com/office/powerpoint/2010/main" val="37969504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AB6E76B-2B13-484B-8EBF-5C051601B4AC}"/>
              </a:ext>
            </a:extLst>
          </p:cNvPr>
          <p:cNvSpPr/>
          <p:nvPr/>
        </p:nvSpPr>
        <p:spPr>
          <a:xfrm>
            <a:off x="0" y="0"/>
            <a:ext cx="6652783" cy="784830"/>
          </a:xfrm>
          <a:prstGeom prst="rect">
            <a:avLst/>
          </a:prstGeom>
          <a:noFill/>
        </p:spPr>
        <p:txBody>
          <a:bodyPr wrap="none" lIns="91440" tIns="45720" rIns="91440" bIns="45720">
            <a:spAutoFit/>
          </a:bodyPr>
          <a:lstStyle/>
          <a:p>
            <a:pPr algn="ctr"/>
            <a:r>
              <a:rPr lang="en-IN" sz="45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Verdana" panose="020B0604030504040204" pitchFamily="34" charset="0"/>
                <a:ea typeface="Verdana" panose="020B0604030504040204" pitchFamily="34" charset="0"/>
                <a:cs typeface="Verdana" panose="020B0604030504040204" pitchFamily="34" charset="0"/>
              </a:rPr>
              <a:t>Important Definitions:</a:t>
            </a:r>
          </a:p>
        </p:txBody>
      </p:sp>
      <p:graphicFrame>
        <p:nvGraphicFramePr>
          <p:cNvPr id="7" name="Table 6">
            <a:extLst>
              <a:ext uri="{FF2B5EF4-FFF2-40B4-BE49-F238E27FC236}">
                <a16:creationId xmlns:a16="http://schemas.microsoft.com/office/drawing/2014/main" id="{671FF1F5-B4E1-472E-AF2C-B66ACD8F1562}"/>
              </a:ext>
            </a:extLst>
          </p:cNvPr>
          <p:cNvGraphicFramePr>
            <a:graphicFrameLocks noGrp="1"/>
          </p:cNvGraphicFramePr>
          <p:nvPr>
            <p:extLst>
              <p:ext uri="{D42A27DB-BD31-4B8C-83A1-F6EECF244321}">
                <p14:modId xmlns:p14="http://schemas.microsoft.com/office/powerpoint/2010/main" val="846351577"/>
              </p:ext>
            </p:extLst>
          </p:nvPr>
        </p:nvGraphicFramePr>
        <p:xfrm>
          <a:off x="141600" y="784830"/>
          <a:ext cx="11908800" cy="5486400"/>
        </p:xfrm>
        <a:graphic>
          <a:graphicData uri="http://schemas.openxmlformats.org/drawingml/2006/table">
            <a:tbl>
              <a:tblPr firstRow="1" bandRow="1">
                <a:tableStyleId>{5A111915-BE36-4E01-A7E5-04B1672EAD32}</a:tableStyleId>
              </a:tblPr>
              <a:tblGrid>
                <a:gridCol w="2643231">
                  <a:extLst>
                    <a:ext uri="{9D8B030D-6E8A-4147-A177-3AD203B41FA5}">
                      <a16:colId xmlns:a16="http://schemas.microsoft.com/office/drawing/2014/main" val="1001348347"/>
                    </a:ext>
                  </a:extLst>
                </a:gridCol>
                <a:gridCol w="9265569">
                  <a:extLst>
                    <a:ext uri="{9D8B030D-6E8A-4147-A177-3AD203B41FA5}">
                      <a16:colId xmlns:a16="http://schemas.microsoft.com/office/drawing/2014/main" val="2475213718"/>
                    </a:ext>
                  </a:extLst>
                </a:gridCol>
              </a:tblGrid>
              <a:tr h="360000">
                <a:tc>
                  <a:txBody>
                    <a:bodyPr/>
                    <a:lstStyle/>
                    <a:p>
                      <a:r>
                        <a:rPr lang="en-IN" dirty="0">
                          <a:latin typeface="Verdana" panose="020B0604030504040204" pitchFamily="34" charset="0"/>
                          <a:ea typeface="Verdana" panose="020B0604030504040204" pitchFamily="34" charset="0"/>
                          <a:cs typeface="Verdana" panose="020B0604030504040204" pitchFamily="34" charset="0"/>
                        </a:rPr>
                        <a:t>Sec.</a:t>
                      </a: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r>
                        <a:rPr lang="en-IN" dirty="0">
                          <a:latin typeface="Verdana" panose="020B0604030504040204" pitchFamily="34" charset="0"/>
                          <a:ea typeface="Verdana" panose="020B0604030504040204" pitchFamily="34" charset="0"/>
                          <a:cs typeface="Verdana" panose="020B0604030504040204" pitchFamily="34" charset="0"/>
                        </a:rPr>
                        <a:t>Definition</a:t>
                      </a: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204643425"/>
                  </a:ext>
                </a:extLst>
              </a:tr>
              <a:tr h="5040000">
                <a:tc>
                  <a:txBody>
                    <a:bodyPr/>
                    <a:lstStyle/>
                    <a:p>
                      <a:r>
                        <a:rPr lang="en-IN" sz="2200" dirty="0">
                          <a:latin typeface="Verdana" panose="020B0604030504040204" pitchFamily="34" charset="0"/>
                          <a:ea typeface="Verdana" panose="020B0604030504040204" pitchFamily="34" charset="0"/>
                          <a:cs typeface="Verdana" panose="020B0604030504040204" pitchFamily="34" charset="0"/>
                        </a:rPr>
                        <a:t>Explanation under Sec. 15 – Related person</a:t>
                      </a: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just"/>
                      <a:r>
                        <a:rPr lang="en-US" sz="2200" dirty="0">
                          <a:latin typeface="Verdana" panose="020B0604030504040204" pitchFamily="34" charset="0"/>
                          <a:ea typeface="Verdana" panose="020B0604030504040204" pitchFamily="34" charset="0"/>
                          <a:cs typeface="Verdana" panose="020B0604030504040204" pitchFamily="34" charset="0"/>
                        </a:rPr>
                        <a:t>For the purposes of this Act,–</a:t>
                      </a:r>
                    </a:p>
                    <a:p>
                      <a:pPr marL="342900" indent="-342900" algn="just">
                        <a:buAutoNum type="alphaLcParenBoth"/>
                      </a:pPr>
                      <a:r>
                        <a:rPr lang="en-US" sz="2200" dirty="0">
                          <a:latin typeface="Verdana" panose="020B0604030504040204" pitchFamily="34" charset="0"/>
                          <a:ea typeface="Verdana" panose="020B0604030504040204" pitchFamily="34" charset="0"/>
                          <a:cs typeface="Verdana" panose="020B0604030504040204" pitchFamily="34" charset="0"/>
                        </a:rPr>
                        <a:t>persons shall be deemed to be “related persons” if–</a:t>
                      </a:r>
                    </a:p>
                    <a:p>
                      <a:pPr marL="0" indent="0" algn="just">
                        <a:buNone/>
                      </a:pPr>
                      <a:r>
                        <a:rPr lang="en-US" sz="2200" dirty="0">
                          <a:latin typeface="Verdana" panose="020B0604030504040204" pitchFamily="34" charset="0"/>
                          <a:ea typeface="Verdana" panose="020B0604030504040204" pitchFamily="34" charset="0"/>
                          <a:cs typeface="Verdana" panose="020B0604030504040204" pitchFamily="34" charset="0"/>
                        </a:rPr>
                        <a:t>(</a:t>
                      </a:r>
                      <a:r>
                        <a:rPr lang="en-US" sz="2200" dirty="0" err="1">
                          <a:latin typeface="Verdana" panose="020B0604030504040204" pitchFamily="34" charset="0"/>
                          <a:ea typeface="Verdana" panose="020B0604030504040204" pitchFamily="34" charset="0"/>
                          <a:cs typeface="Verdana" panose="020B0604030504040204" pitchFamily="34" charset="0"/>
                        </a:rPr>
                        <a:t>i</a:t>
                      </a:r>
                      <a:r>
                        <a:rPr lang="en-US" sz="2200" dirty="0">
                          <a:latin typeface="Verdana" panose="020B0604030504040204" pitchFamily="34" charset="0"/>
                          <a:ea typeface="Verdana" panose="020B0604030504040204" pitchFamily="34" charset="0"/>
                          <a:cs typeface="Verdana" panose="020B0604030504040204" pitchFamily="34" charset="0"/>
                        </a:rPr>
                        <a:t>) such persons are officers or directors of one another’s businesses;</a:t>
                      </a:r>
                    </a:p>
                    <a:p>
                      <a:pPr marL="0" indent="0" algn="just">
                        <a:buNone/>
                      </a:pPr>
                      <a:r>
                        <a:rPr lang="en-US" sz="2200" dirty="0">
                          <a:latin typeface="Verdana" panose="020B0604030504040204" pitchFamily="34" charset="0"/>
                          <a:ea typeface="Verdana" panose="020B0604030504040204" pitchFamily="34" charset="0"/>
                          <a:cs typeface="Verdana" panose="020B0604030504040204" pitchFamily="34" charset="0"/>
                        </a:rPr>
                        <a:t>(ii) such persons are legally recognised partners in business;</a:t>
                      </a:r>
                    </a:p>
                    <a:p>
                      <a:pPr marL="0" indent="0" algn="just">
                        <a:buNone/>
                      </a:pPr>
                      <a:r>
                        <a:rPr lang="en-US" sz="2200" dirty="0">
                          <a:latin typeface="Verdana" panose="020B0604030504040204" pitchFamily="34" charset="0"/>
                          <a:ea typeface="Verdana" panose="020B0604030504040204" pitchFamily="34" charset="0"/>
                          <a:cs typeface="Verdana" panose="020B0604030504040204" pitchFamily="34" charset="0"/>
                        </a:rPr>
                        <a:t>(iii) such persons are employer and employee;</a:t>
                      </a:r>
                    </a:p>
                    <a:p>
                      <a:pPr marL="0" indent="0" algn="just">
                        <a:buNone/>
                      </a:pPr>
                      <a:r>
                        <a:rPr lang="en-US" sz="2200" dirty="0">
                          <a:latin typeface="Verdana" panose="020B0604030504040204" pitchFamily="34" charset="0"/>
                          <a:ea typeface="Verdana" panose="020B0604030504040204" pitchFamily="34" charset="0"/>
                          <a:cs typeface="Verdana" panose="020B0604030504040204" pitchFamily="34" charset="0"/>
                        </a:rPr>
                        <a:t>(iv) any person directly or indirectly owns, controls or holds twenty-five per</a:t>
                      </a:r>
                    </a:p>
                    <a:p>
                      <a:pPr marL="0" indent="0" algn="just">
                        <a:buNone/>
                      </a:pPr>
                      <a:r>
                        <a:rPr lang="en-US" sz="2200" dirty="0">
                          <a:latin typeface="Verdana" panose="020B0604030504040204" pitchFamily="34" charset="0"/>
                          <a:ea typeface="Verdana" panose="020B0604030504040204" pitchFamily="34" charset="0"/>
                          <a:cs typeface="Verdana" panose="020B0604030504040204" pitchFamily="34" charset="0"/>
                        </a:rPr>
                        <a:t>cent. or more of the outstanding voting stock or shares of both of them;</a:t>
                      </a:r>
                    </a:p>
                    <a:p>
                      <a:pPr marL="0" indent="0" algn="just">
                        <a:buNone/>
                      </a:pPr>
                      <a:r>
                        <a:rPr lang="en-US" sz="2200" dirty="0">
                          <a:latin typeface="Verdana" panose="020B0604030504040204" pitchFamily="34" charset="0"/>
                          <a:ea typeface="Verdana" panose="020B0604030504040204" pitchFamily="34" charset="0"/>
                          <a:cs typeface="Verdana" panose="020B0604030504040204" pitchFamily="34" charset="0"/>
                        </a:rPr>
                        <a:t>(v) one of them directly or indirectly controls the other;</a:t>
                      </a:r>
                    </a:p>
                    <a:p>
                      <a:pPr marL="0" indent="0" algn="just">
                        <a:buNone/>
                      </a:pPr>
                      <a:r>
                        <a:rPr lang="en-US" sz="2200" dirty="0">
                          <a:latin typeface="Verdana" panose="020B0604030504040204" pitchFamily="34" charset="0"/>
                          <a:ea typeface="Verdana" panose="020B0604030504040204" pitchFamily="34" charset="0"/>
                          <a:cs typeface="Verdana" panose="020B0604030504040204" pitchFamily="34" charset="0"/>
                        </a:rPr>
                        <a:t>(vi) both of them are directly or indirectly controlled by a third person;</a:t>
                      </a:r>
                    </a:p>
                    <a:p>
                      <a:pPr marL="0" indent="0" algn="just">
                        <a:buNone/>
                      </a:pPr>
                      <a:r>
                        <a:rPr lang="en-US" sz="2200" dirty="0">
                          <a:latin typeface="Verdana" panose="020B0604030504040204" pitchFamily="34" charset="0"/>
                          <a:ea typeface="Verdana" panose="020B0604030504040204" pitchFamily="34" charset="0"/>
                          <a:cs typeface="Verdana" panose="020B0604030504040204" pitchFamily="34" charset="0"/>
                        </a:rPr>
                        <a:t>(vii) together they directly or indirectly control a third person; or</a:t>
                      </a: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1690941189"/>
                  </a:ext>
                </a:extLst>
              </a:tr>
            </a:tbl>
          </a:graphicData>
        </a:graphic>
      </p:graphicFrame>
    </p:spTree>
    <p:extLst>
      <p:ext uri="{BB962C8B-B14F-4D97-AF65-F5344CB8AC3E}">
        <p14:creationId xmlns:p14="http://schemas.microsoft.com/office/powerpoint/2010/main" val="40879650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AB6E76B-2B13-484B-8EBF-5C051601B4AC}"/>
              </a:ext>
            </a:extLst>
          </p:cNvPr>
          <p:cNvSpPr/>
          <p:nvPr/>
        </p:nvSpPr>
        <p:spPr>
          <a:xfrm>
            <a:off x="0" y="0"/>
            <a:ext cx="6652783" cy="784830"/>
          </a:xfrm>
          <a:prstGeom prst="rect">
            <a:avLst/>
          </a:prstGeom>
          <a:noFill/>
        </p:spPr>
        <p:txBody>
          <a:bodyPr wrap="none" lIns="91440" tIns="45720" rIns="91440" bIns="45720">
            <a:spAutoFit/>
          </a:bodyPr>
          <a:lstStyle/>
          <a:p>
            <a:pPr algn="ctr"/>
            <a:r>
              <a:rPr lang="en-IN" sz="45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Verdana" panose="020B0604030504040204" pitchFamily="34" charset="0"/>
                <a:ea typeface="Verdana" panose="020B0604030504040204" pitchFamily="34" charset="0"/>
                <a:cs typeface="Verdana" panose="020B0604030504040204" pitchFamily="34" charset="0"/>
              </a:rPr>
              <a:t>Important Definitions:</a:t>
            </a:r>
          </a:p>
        </p:txBody>
      </p:sp>
      <p:graphicFrame>
        <p:nvGraphicFramePr>
          <p:cNvPr id="7" name="Table 6">
            <a:extLst>
              <a:ext uri="{FF2B5EF4-FFF2-40B4-BE49-F238E27FC236}">
                <a16:creationId xmlns:a16="http://schemas.microsoft.com/office/drawing/2014/main" id="{671FF1F5-B4E1-472E-AF2C-B66ACD8F1562}"/>
              </a:ext>
            </a:extLst>
          </p:cNvPr>
          <p:cNvGraphicFramePr>
            <a:graphicFrameLocks noGrp="1"/>
          </p:cNvGraphicFramePr>
          <p:nvPr>
            <p:extLst>
              <p:ext uri="{D42A27DB-BD31-4B8C-83A1-F6EECF244321}">
                <p14:modId xmlns:p14="http://schemas.microsoft.com/office/powerpoint/2010/main" val="2793594517"/>
              </p:ext>
            </p:extLst>
          </p:nvPr>
        </p:nvGraphicFramePr>
        <p:xfrm>
          <a:off x="141600" y="784830"/>
          <a:ext cx="11908800" cy="5011940"/>
        </p:xfrm>
        <a:graphic>
          <a:graphicData uri="http://schemas.openxmlformats.org/drawingml/2006/table">
            <a:tbl>
              <a:tblPr firstRow="1" bandRow="1">
                <a:tableStyleId>{5A111915-BE36-4E01-A7E5-04B1672EAD32}</a:tableStyleId>
              </a:tblPr>
              <a:tblGrid>
                <a:gridCol w="2806861">
                  <a:extLst>
                    <a:ext uri="{9D8B030D-6E8A-4147-A177-3AD203B41FA5}">
                      <a16:colId xmlns:a16="http://schemas.microsoft.com/office/drawing/2014/main" val="1001348347"/>
                    </a:ext>
                  </a:extLst>
                </a:gridCol>
                <a:gridCol w="9101939">
                  <a:extLst>
                    <a:ext uri="{9D8B030D-6E8A-4147-A177-3AD203B41FA5}">
                      <a16:colId xmlns:a16="http://schemas.microsoft.com/office/drawing/2014/main" val="2475213718"/>
                    </a:ext>
                  </a:extLst>
                </a:gridCol>
              </a:tblGrid>
              <a:tr h="402942">
                <a:tc>
                  <a:txBody>
                    <a:bodyPr/>
                    <a:lstStyle/>
                    <a:p>
                      <a:r>
                        <a:rPr lang="en-IN" dirty="0">
                          <a:latin typeface="Verdana" panose="020B0604030504040204" pitchFamily="34" charset="0"/>
                          <a:ea typeface="Verdana" panose="020B0604030504040204" pitchFamily="34" charset="0"/>
                          <a:cs typeface="Verdana" panose="020B0604030504040204" pitchFamily="34" charset="0"/>
                        </a:rPr>
                        <a:t>Sec.</a:t>
                      </a: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r>
                        <a:rPr lang="en-IN" dirty="0">
                          <a:latin typeface="Verdana" panose="020B0604030504040204" pitchFamily="34" charset="0"/>
                          <a:ea typeface="Verdana" panose="020B0604030504040204" pitchFamily="34" charset="0"/>
                          <a:cs typeface="Verdana" panose="020B0604030504040204" pitchFamily="34" charset="0"/>
                        </a:rPr>
                        <a:t>Definition</a:t>
                      </a: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204643425"/>
                  </a:ext>
                </a:extLst>
              </a:tr>
              <a:tr h="2285180">
                <a:tc>
                  <a:txBody>
                    <a:bodyPr/>
                    <a:lstStyle/>
                    <a:p>
                      <a:endParaRPr lang="en-IN" sz="2200" dirty="0">
                        <a:latin typeface="Verdana" panose="020B0604030504040204" pitchFamily="34" charset="0"/>
                        <a:ea typeface="Verdana" panose="020B0604030504040204" pitchFamily="34" charset="0"/>
                        <a:cs typeface="Verdana" panose="020B0604030504040204" pitchFamily="34" charset="0"/>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marL="0" indent="0" algn="just">
                        <a:buNone/>
                      </a:pPr>
                      <a:r>
                        <a:rPr lang="en-US" sz="2200" dirty="0">
                          <a:latin typeface="Verdana" panose="020B0604030504040204" pitchFamily="34" charset="0"/>
                          <a:ea typeface="Verdana" panose="020B0604030504040204" pitchFamily="34" charset="0"/>
                          <a:cs typeface="Verdana" panose="020B0604030504040204" pitchFamily="34" charset="0"/>
                        </a:rPr>
                        <a:t>(viii) they are members of the same family;</a:t>
                      </a:r>
                    </a:p>
                    <a:p>
                      <a:pPr marL="0" indent="0" algn="just">
                        <a:buNone/>
                      </a:pPr>
                      <a:r>
                        <a:rPr lang="en-US" sz="2200" dirty="0">
                          <a:latin typeface="Verdana" panose="020B0604030504040204" pitchFamily="34" charset="0"/>
                          <a:ea typeface="Verdana" panose="020B0604030504040204" pitchFamily="34" charset="0"/>
                          <a:cs typeface="Verdana" panose="020B0604030504040204" pitchFamily="34" charset="0"/>
                        </a:rPr>
                        <a:t>(b) the term “person” also includes legal persons;</a:t>
                      </a:r>
                    </a:p>
                    <a:p>
                      <a:pPr marL="0" indent="0" algn="just">
                        <a:buNone/>
                      </a:pPr>
                      <a:r>
                        <a:rPr lang="en-US" sz="2200" dirty="0">
                          <a:latin typeface="Verdana" panose="020B0604030504040204" pitchFamily="34" charset="0"/>
                          <a:ea typeface="Verdana" panose="020B0604030504040204" pitchFamily="34" charset="0"/>
                          <a:cs typeface="Verdana" panose="020B0604030504040204" pitchFamily="34" charset="0"/>
                        </a:rPr>
                        <a:t>(c) persons who are associated in the business of one another in that one is the sole agent or sole distributor or sole concessionaire, howsoever described, of the other, shall be deemed to be related.</a:t>
                      </a: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3973329558"/>
                  </a:ext>
                </a:extLst>
              </a:tr>
              <a:tr h="1920876">
                <a:tc>
                  <a:txBody>
                    <a:bodyPr/>
                    <a:lstStyle/>
                    <a:p>
                      <a:r>
                        <a:rPr lang="en-IN" sz="2200" dirty="0">
                          <a:latin typeface="Verdana" panose="020B0604030504040204" pitchFamily="34" charset="0"/>
                          <a:ea typeface="Verdana" panose="020B0604030504040204" pitchFamily="34" charset="0"/>
                          <a:cs typeface="Verdana" panose="020B0604030504040204" pitchFamily="34" charset="0"/>
                        </a:rPr>
                        <a:t>25(4) and 25(5) - Distinct persons</a:t>
                      </a: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just"/>
                      <a:r>
                        <a:rPr lang="en-US" sz="2200" dirty="0">
                          <a:latin typeface="Verdana" panose="020B0604030504040204" pitchFamily="34" charset="0"/>
                          <a:ea typeface="Verdana" panose="020B0604030504040204" pitchFamily="34" charset="0"/>
                          <a:cs typeface="Verdana" panose="020B0604030504040204" pitchFamily="34" charset="0"/>
                        </a:rPr>
                        <a:t>(4) A person who has obtained or is required to obtain more than one registration, whether in one State or Union territory or more than one State or Union territory shall, in respect of each such registration, be treated as distinct persons for the purposes of this Act.</a:t>
                      </a: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1690941189"/>
                  </a:ext>
                </a:extLst>
              </a:tr>
              <a:tr h="402942">
                <a:tc>
                  <a:txBody>
                    <a:bodyPr/>
                    <a:lstStyle/>
                    <a:p>
                      <a:endParaRPr lang="en-IN" sz="1800" dirty="0">
                        <a:latin typeface="Verdana" panose="020B0604030504040204" pitchFamily="34" charset="0"/>
                        <a:ea typeface="Verdana" panose="020B0604030504040204" pitchFamily="34" charset="0"/>
                        <a:cs typeface="Verdana" panose="020B0604030504040204" pitchFamily="34" charset="0"/>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just"/>
                      <a:endParaRPr lang="en-IN" dirty="0">
                        <a:latin typeface="Verdana" panose="020B0604030504040204" pitchFamily="34" charset="0"/>
                        <a:ea typeface="Verdana" panose="020B0604030504040204" pitchFamily="34" charset="0"/>
                        <a:cs typeface="Verdana" panose="020B0604030504040204" pitchFamily="34" charset="0"/>
                      </a:endParaRP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647735183"/>
                  </a:ext>
                </a:extLst>
              </a:tr>
            </a:tbl>
          </a:graphicData>
        </a:graphic>
      </p:graphicFrame>
    </p:spTree>
    <p:extLst>
      <p:ext uri="{BB962C8B-B14F-4D97-AF65-F5344CB8AC3E}">
        <p14:creationId xmlns:p14="http://schemas.microsoft.com/office/powerpoint/2010/main" val="38664278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AB6E76B-2B13-484B-8EBF-5C051601B4AC}"/>
              </a:ext>
            </a:extLst>
          </p:cNvPr>
          <p:cNvSpPr/>
          <p:nvPr/>
        </p:nvSpPr>
        <p:spPr>
          <a:xfrm>
            <a:off x="0" y="0"/>
            <a:ext cx="6652783" cy="784830"/>
          </a:xfrm>
          <a:prstGeom prst="rect">
            <a:avLst/>
          </a:prstGeom>
          <a:noFill/>
        </p:spPr>
        <p:txBody>
          <a:bodyPr wrap="none" lIns="91440" tIns="45720" rIns="91440" bIns="45720">
            <a:spAutoFit/>
          </a:bodyPr>
          <a:lstStyle/>
          <a:p>
            <a:pPr algn="ctr"/>
            <a:r>
              <a:rPr lang="en-IN" sz="45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Verdana" panose="020B0604030504040204" pitchFamily="34" charset="0"/>
                <a:ea typeface="Verdana" panose="020B0604030504040204" pitchFamily="34" charset="0"/>
                <a:cs typeface="Verdana" panose="020B0604030504040204" pitchFamily="34" charset="0"/>
              </a:rPr>
              <a:t>Important Definitions:</a:t>
            </a:r>
          </a:p>
        </p:txBody>
      </p:sp>
      <p:graphicFrame>
        <p:nvGraphicFramePr>
          <p:cNvPr id="7" name="Table 6">
            <a:extLst>
              <a:ext uri="{FF2B5EF4-FFF2-40B4-BE49-F238E27FC236}">
                <a16:creationId xmlns:a16="http://schemas.microsoft.com/office/drawing/2014/main" id="{671FF1F5-B4E1-472E-AF2C-B66ACD8F1562}"/>
              </a:ext>
            </a:extLst>
          </p:cNvPr>
          <p:cNvGraphicFramePr>
            <a:graphicFrameLocks noGrp="1"/>
          </p:cNvGraphicFramePr>
          <p:nvPr>
            <p:extLst>
              <p:ext uri="{D42A27DB-BD31-4B8C-83A1-F6EECF244321}">
                <p14:modId xmlns:p14="http://schemas.microsoft.com/office/powerpoint/2010/main" val="4015898221"/>
              </p:ext>
            </p:extLst>
          </p:nvPr>
        </p:nvGraphicFramePr>
        <p:xfrm>
          <a:off x="141600" y="784830"/>
          <a:ext cx="11908800" cy="5475600"/>
        </p:xfrm>
        <a:graphic>
          <a:graphicData uri="http://schemas.openxmlformats.org/drawingml/2006/table">
            <a:tbl>
              <a:tblPr firstRow="1" bandRow="1">
                <a:tableStyleId>{5A111915-BE36-4E01-A7E5-04B1672EAD32}</a:tableStyleId>
              </a:tblPr>
              <a:tblGrid>
                <a:gridCol w="2806861">
                  <a:extLst>
                    <a:ext uri="{9D8B030D-6E8A-4147-A177-3AD203B41FA5}">
                      <a16:colId xmlns:a16="http://schemas.microsoft.com/office/drawing/2014/main" val="1001348347"/>
                    </a:ext>
                  </a:extLst>
                </a:gridCol>
                <a:gridCol w="9101939">
                  <a:extLst>
                    <a:ext uri="{9D8B030D-6E8A-4147-A177-3AD203B41FA5}">
                      <a16:colId xmlns:a16="http://schemas.microsoft.com/office/drawing/2014/main" val="2475213718"/>
                    </a:ext>
                  </a:extLst>
                </a:gridCol>
              </a:tblGrid>
              <a:tr h="566174">
                <a:tc>
                  <a:txBody>
                    <a:bodyPr/>
                    <a:lstStyle/>
                    <a:p>
                      <a:r>
                        <a:rPr lang="en-IN" dirty="0">
                          <a:latin typeface="Verdana" panose="020B0604030504040204" pitchFamily="34" charset="0"/>
                          <a:ea typeface="Verdana" panose="020B0604030504040204" pitchFamily="34" charset="0"/>
                          <a:cs typeface="Verdana" panose="020B0604030504040204" pitchFamily="34" charset="0"/>
                        </a:rPr>
                        <a:t>Sec.</a:t>
                      </a: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r>
                        <a:rPr lang="en-IN" dirty="0">
                          <a:latin typeface="Verdana" panose="020B0604030504040204" pitchFamily="34" charset="0"/>
                          <a:ea typeface="Verdana" panose="020B0604030504040204" pitchFamily="34" charset="0"/>
                          <a:cs typeface="Verdana" panose="020B0604030504040204" pitchFamily="34" charset="0"/>
                        </a:rPr>
                        <a:t>Definition</a:t>
                      </a: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204643425"/>
                  </a:ext>
                </a:extLst>
              </a:tr>
              <a:tr h="3210904">
                <a:tc>
                  <a:txBody>
                    <a:bodyPr/>
                    <a:lstStyle/>
                    <a:p>
                      <a:endParaRPr lang="en-IN" sz="1800" dirty="0">
                        <a:latin typeface="Verdana" panose="020B0604030504040204" pitchFamily="34" charset="0"/>
                        <a:ea typeface="Verdana" panose="020B0604030504040204" pitchFamily="34" charset="0"/>
                        <a:cs typeface="Verdana" panose="020B0604030504040204" pitchFamily="34" charset="0"/>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marL="0" indent="0" algn="just">
                        <a:buNone/>
                      </a:pPr>
                      <a:r>
                        <a:rPr lang="en-US" sz="2200" dirty="0">
                          <a:latin typeface="Verdana" panose="020B0604030504040204" pitchFamily="34" charset="0"/>
                          <a:ea typeface="Verdana" panose="020B0604030504040204" pitchFamily="34" charset="0"/>
                          <a:cs typeface="Verdana" panose="020B0604030504040204" pitchFamily="34" charset="0"/>
                        </a:rPr>
                        <a:t>(5) Where a person who has obtained, or is required to obtain registration in a State or Union territory in respect of an establishment, has an establishment in another State or Union territory, then such establishments shall be treated as establishments of distinct persons for the purposes of this Act.</a:t>
                      </a: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3973329558"/>
                  </a:ext>
                </a:extLst>
              </a:tr>
              <a:tr h="566174">
                <a:tc>
                  <a:txBody>
                    <a:bodyPr/>
                    <a:lstStyle/>
                    <a:p>
                      <a:endParaRPr lang="en-IN" sz="1800" dirty="0">
                        <a:latin typeface="Verdana" panose="020B0604030504040204" pitchFamily="34" charset="0"/>
                        <a:ea typeface="Verdana" panose="020B0604030504040204" pitchFamily="34" charset="0"/>
                        <a:cs typeface="Verdana" panose="020B0604030504040204" pitchFamily="34" charset="0"/>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just"/>
                      <a:endParaRPr lang="en-IN" dirty="0">
                        <a:latin typeface="Verdana" panose="020B0604030504040204" pitchFamily="34" charset="0"/>
                        <a:ea typeface="Verdana" panose="020B0604030504040204" pitchFamily="34" charset="0"/>
                        <a:cs typeface="Verdana" panose="020B0604030504040204" pitchFamily="34" charset="0"/>
                      </a:endParaRP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1572368605"/>
                  </a:ext>
                </a:extLst>
              </a:tr>
              <a:tr h="566174">
                <a:tc>
                  <a:txBody>
                    <a:bodyPr/>
                    <a:lstStyle/>
                    <a:p>
                      <a:endParaRPr lang="en-IN" sz="1800" dirty="0">
                        <a:latin typeface="Verdana" panose="020B0604030504040204" pitchFamily="34" charset="0"/>
                        <a:ea typeface="Verdana" panose="020B0604030504040204" pitchFamily="34" charset="0"/>
                        <a:cs typeface="Verdana" panose="020B0604030504040204" pitchFamily="34" charset="0"/>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just"/>
                      <a:endParaRPr lang="en-US" dirty="0">
                        <a:latin typeface="Verdana" panose="020B0604030504040204" pitchFamily="34" charset="0"/>
                        <a:ea typeface="Verdana" panose="020B0604030504040204" pitchFamily="34" charset="0"/>
                        <a:cs typeface="Verdana" panose="020B0604030504040204" pitchFamily="34" charset="0"/>
                      </a:endParaRP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1690941189"/>
                  </a:ext>
                </a:extLst>
              </a:tr>
              <a:tr h="566174">
                <a:tc>
                  <a:txBody>
                    <a:bodyPr/>
                    <a:lstStyle/>
                    <a:p>
                      <a:endParaRPr lang="en-IN" sz="1800" dirty="0">
                        <a:latin typeface="Verdana" panose="020B0604030504040204" pitchFamily="34" charset="0"/>
                        <a:ea typeface="Verdana" panose="020B0604030504040204" pitchFamily="34" charset="0"/>
                        <a:cs typeface="Verdana" panose="020B0604030504040204" pitchFamily="34" charset="0"/>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just"/>
                      <a:endParaRPr lang="en-IN" dirty="0">
                        <a:latin typeface="Verdana" panose="020B0604030504040204" pitchFamily="34" charset="0"/>
                        <a:ea typeface="Verdana" panose="020B0604030504040204" pitchFamily="34" charset="0"/>
                        <a:cs typeface="Verdana" panose="020B0604030504040204" pitchFamily="34" charset="0"/>
                      </a:endParaRP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647735183"/>
                  </a:ext>
                </a:extLst>
              </a:tr>
            </a:tbl>
          </a:graphicData>
        </a:graphic>
      </p:graphicFrame>
    </p:spTree>
    <p:extLst>
      <p:ext uri="{BB962C8B-B14F-4D97-AF65-F5344CB8AC3E}">
        <p14:creationId xmlns:p14="http://schemas.microsoft.com/office/powerpoint/2010/main" val="20563296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A7E8CB1-B1EB-4AB8-829F-3A5FB89CD30E}"/>
              </a:ext>
            </a:extLst>
          </p:cNvPr>
          <p:cNvSpPr/>
          <p:nvPr/>
        </p:nvSpPr>
        <p:spPr>
          <a:xfrm>
            <a:off x="409187" y="150393"/>
            <a:ext cx="11373626" cy="1754326"/>
          </a:xfrm>
          <a:prstGeom prst="rect">
            <a:avLst/>
          </a:prstGeom>
          <a:noFill/>
        </p:spPr>
        <p:txBody>
          <a:bodyPr wrap="none" lIns="91440" tIns="45720" rIns="91440" bIns="45720">
            <a:spAutoFit/>
            <a:scene3d>
              <a:camera prst="orthographicFront"/>
              <a:lightRig rig="threePt" dir="t"/>
            </a:scene3d>
            <a:sp3d extrusionH="57150">
              <a:bevelT w="38100" h="38100" prst="relaxedInset"/>
            </a:sp3d>
          </a:bodyPr>
          <a:lstStyle/>
          <a:p>
            <a:pPr algn="ctr"/>
            <a:r>
              <a:rPr lang="en-IN" sz="5400" b="1" cap="none" spc="0" dirty="0">
                <a:ln w="22225">
                  <a:solidFill>
                    <a:schemeClr val="accent2"/>
                  </a:solidFill>
                  <a:prstDash val="solid"/>
                </a:ln>
                <a:solidFill>
                  <a:schemeClr val="accent2">
                    <a:lumMod val="40000"/>
                    <a:lumOff val="60000"/>
                  </a:schemeClr>
                </a:solidFill>
                <a:effectLst/>
                <a:latin typeface="Verdana" panose="020B0604030504040204" pitchFamily="34" charset="0"/>
                <a:ea typeface="Verdana" panose="020B0604030504040204" pitchFamily="34" charset="0"/>
                <a:cs typeface="Verdana" panose="020B0604030504040204" pitchFamily="34" charset="0"/>
              </a:rPr>
              <a:t>Composite and Mixed Supply</a:t>
            </a:r>
          </a:p>
          <a:p>
            <a:pPr algn="ctr"/>
            <a:r>
              <a:rPr lang="en-IN" sz="5400" b="1" dirty="0">
                <a:ln w="22225">
                  <a:solidFill>
                    <a:schemeClr val="accent2"/>
                  </a:solidFill>
                  <a:prstDash val="solid"/>
                </a:ln>
                <a:solidFill>
                  <a:schemeClr val="accent2">
                    <a:lumMod val="40000"/>
                    <a:lumOff val="60000"/>
                  </a:schemeClr>
                </a:solidFill>
                <a:effectLst/>
                <a:latin typeface="Verdana" panose="020B0604030504040204" pitchFamily="34" charset="0"/>
                <a:ea typeface="Verdana" panose="020B0604030504040204" pitchFamily="34" charset="0"/>
                <a:cs typeface="Verdana" panose="020B0604030504040204" pitchFamily="34" charset="0"/>
              </a:rPr>
              <a:t>Under Sec. 8</a:t>
            </a:r>
            <a:endParaRPr lang="en-IN" sz="5400" b="1" cap="none" spc="0" dirty="0">
              <a:ln w="22225">
                <a:solidFill>
                  <a:schemeClr val="accent2"/>
                </a:solidFill>
                <a:prstDash val="solid"/>
              </a:ln>
              <a:solidFill>
                <a:schemeClr val="accent2">
                  <a:lumMod val="40000"/>
                  <a:lumOff val="60000"/>
                </a:schemeClr>
              </a:solidFill>
              <a:effectLst/>
            </a:endParaRPr>
          </a:p>
        </p:txBody>
      </p:sp>
      <p:sp>
        <p:nvSpPr>
          <p:cNvPr id="5" name="TextBox 4">
            <a:extLst>
              <a:ext uri="{FF2B5EF4-FFF2-40B4-BE49-F238E27FC236}">
                <a16:creationId xmlns:a16="http://schemas.microsoft.com/office/drawing/2014/main" id="{8491A334-8143-4832-B716-377732BCA3E7}"/>
              </a:ext>
            </a:extLst>
          </p:cNvPr>
          <p:cNvSpPr txBox="1"/>
          <p:nvPr/>
        </p:nvSpPr>
        <p:spPr>
          <a:xfrm>
            <a:off x="855406" y="1934215"/>
            <a:ext cx="10574594" cy="3831818"/>
          </a:xfrm>
          <a:prstGeom prst="rect">
            <a:avLst/>
          </a:prstGeom>
          <a:noFill/>
        </p:spPr>
        <p:txBody>
          <a:bodyPr wrap="square" rtlCol="0">
            <a:spAutoFit/>
          </a:bodyPr>
          <a:lstStyle/>
          <a:p>
            <a:r>
              <a:rPr lang="en-IN" sz="2700" dirty="0">
                <a:latin typeface="Verdana" panose="020B0604030504040204" pitchFamily="34" charset="0"/>
                <a:ea typeface="Verdana" panose="020B0604030504040204" pitchFamily="34" charset="0"/>
                <a:cs typeface="Verdana" panose="020B0604030504040204" pitchFamily="34" charset="0"/>
              </a:rPr>
              <a:t>Tax liability to be determined as follows:</a:t>
            </a:r>
          </a:p>
          <a:p>
            <a:pPr marL="457200" indent="-457200">
              <a:buFont typeface="Wingdings" panose="05000000000000000000" pitchFamily="2" charset="2"/>
              <a:buChar char="q"/>
            </a:pPr>
            <a:endParaRPr lang="en-IN" sz="2700" dirty="0">
              <a:latin typeface="Verdana" panose="020B0604030504040204" pitchFamily="34" charset="0"/>
              <a:ea typeface="Verdana" panose="020B0604030504040204" pitchFamily="34" charset="0"/>
              <a:cs typeface="Verdana" panose="020B0604030504040204" pitchFamily="34" charset="0"/>
            </a:endParaRPr>
          </a:p>
          <a:p>
            <a:pPr marL="457200" indent="-457200">
              <a:buFont typeface="Wingdings" panose="05000000000000000000" pitchFamily="2" charset="2"/>
              <a:buChar char="q"/>
            </a:pPr>
            <a:r>
              <a:rPr lang="en-IN" sz="2700" dirty="0">
                <a:latin typeface="Verdana" panose="020B0604030504040204" pitchFamily="34" charset="0"/>
                <a:ea typeface="Verdana" panose="020B0604030504040204" pitchFamily="34" charset="0"/>
                <a:cs typeface="Verdana" panose="020B0604030504040204" pitchFamily="34" charset="0"/>
              </a:rPr>
              <a:t>Composite supply comprising of two or more supplies </a:t>
            </a:r>
            <a:r>
              <a:rPr lang="en-IN" sz="2700" dirty="0">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 </a:t>
            </a:r>
            <a:r>
              <a:rPr lang="en-IN" sz="2700" i="1" dirty="0">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Identify the principal supply and it shall be treated as supply of such principal supply</a:t>
            </a:r>
          </a:p>
          <a:p>
            <a:pPr marL="457200" indent="-457200">
              <a:buFont typeface="Wingdings" panose="05000000000000000000" pitchFamily="2" charset="2"/>
              <a:buChar char="q"/>
            </a:pPr>
            <a:endParaRPr lang="en-IN" sz="2700" i="1" dirty="0">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endParaRPr>
          </a:p>
          <a:p>
            <a:pPr marL="457200" indent="-457200">
              <a:buFont typeface="Wingdings" panose="05000000000000000000" pitchFamily="2" charset="2"/>
              <a:buChar char="q"/>
            </a:pPr>
            <a:r>
              <a:rPr lang="en-IN" sz="2700" dirty="0">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Mixed supply comprising two or more supplies  </a:t>
            </a:r>
            <a:r>
              <a:rPr lang="en-IN" sz="2700" i="1" dirty="0">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It shall be treated as a supply of that particular supply which attracts the highest rate of tax.</a:t>
            </a:r>
            <a:endParaRPr lang="en-IN" sz="27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0576541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B4FFECA-0832-4FE3-B587-054A0F2D80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C65858E6-5C0F-4AAE-A1AC-29BA07FFEE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070707"/>
            <a:ext cx="12192000" cy="1787292"/>
          </a:xfrm>
          <a:custGeom>
            <a:avLst/>
            <a:gdLst>
              <a:gd name="connsiteX0" fmla="*/ 619389 w 12192000"/>
              <a:gd name="connsiteY0" fmla="*/ 0 h 1787292"/>
              <a:gd name="connsiteX1" fmla="*/ 687652 w 12192000"/>
              <a:gd name="connsiteY1" fmla="*/ 3175 h 1787292"/>
              <a:gd name="connsiteX2" fmla="*/ 747977 w 12192000"/>
              <a:gd name="connsiteY2" fmla="*/ 9525 h 1787292"/>
              <a:gd name="connsiteX3" fmla="*/ 800364 w 12192000"/>
              <a:gd name="connsiteY3" fmla="*/ 20637 h 1787292"/>
              <a:gd name="connsiteX4" fmla="*/ 846402 w 12192000"/>
              <a:gd name="connsiteY4" fmla="*/ 36512 h 1787292"/>
              <a:gd name="connsiteX5" fmla="*/ 887677 w 12192000"/>
              <a:gd name="connsiteY5" fmla="*/ 52387 h 1787292"/>
              <a:gd name="connsiteX6" fmla="*/ 924189 w 12192000"/>
              <a:gd name="connsiteY6" fmla="*/ 68262 h 1787292"/>
              <a:gd name="connsiteX7" fmla="*/ 962289 w 12192000"/>
              <a:gd name="connsiteY7" fmla="*/ 87312 h 1787292"/>
              <a:gd name="connsiteX8" fmla="*/ 1000389 w 12192000"/>
              <a:gd name="connsiteY8" fmla="*/ 106362 h 1787292"/>
              <a:gd name="connsiteX9" fmla="*/ 1036902 w 12192000"/>
              <a:gd name="connsiteY9" fmla="*/ 125412 h 1787292"/>
              <a:gd name="connsiteX10" fmla="*/ 1078177 w 12192000"/>
              <a:gd name="connsiteY10" fmla="*/ 141287 h 1787292"/>
              <a:gd name="connsiteX11" fmla="*/ 1124214 w 12192000"/>
              <a:gd name="connsiteY11" fmla="*/ 155575 h 1787292"/>
              <a:gd name="connsiteX12" fmla="*/ 1176602 w 12192000"/>
              <a:gd name="connsiteY12" fmla="*/ 166687 h 1787292"/>
              <a:gd name="connsiteX13" fmla="*/ 1236927 w 12192000"/>
              <a:gd name="connsiteY13" fmla="*/ 174625 h 1787292"/>
              <a:gd name="connsiteX14" fmla="*/ 1305189 w 12192000"/>
              <a:gd name="connsiteY14" fmla="*/ 176212 h 1787292"/>
              <a:gd name="connsiteX15" fmla="*/ 1373452 w 12192000"/>
              <a:gd name="connsiteY15" fmla="*/ 174625 h 1787292"/>
              <a:gd name="connsiteX16" fmla="*/ 1433777 w 12192000"/>
              <a:gd name="connsiteY16" fmla="*/ 166687 h 1787292"/>
              <a:gd name="connsiteX17" fmla="*/ 1486164 w 12192000"/>
              <a:gd name="connsiteY17" fmla="*/ 155575 h 1787292"/>
              <a:gd name="connsiteX18" fmla="*/ 1532202 w 12192000"/>
              <a:gd name="connsiteY18" fmla="*/ 141287 h 1787292"/>
              <a:gd name="connsiteX19" fmla="*/ 1573477 w 12192000"/>
              <a:gd name="connsiteY19" fmla="*/ 125412 h 1787292"/>
              <a:gd name="connsiteX20" fmla="*/ 1609989 w 12192000"/>
              <a:gd name="connsiteY20" fmla="*/ 106362 h 1787292"/>
              <a:gd name="connsiteX21" fmla="*/ 1648089 w 12192000"/>
              <a:gd name="connsiteY21" fmla="*/ 87312 h 1787292"/>
              <a:gd name="connsiteX22" fmla="*/ 1686189 w 12192000"/>
              <a:gd name="connsiteY22" fmla="*/ 68262 h 1787292"/>
              <a:gd name="connsiteX23" fmla="*/ 1722702 w 12192000"/>
              <a:gd name="connsiteY23" fmla="*/ 52387 h 1787292"/>
              <a:gd name="connsiteX24" fmla="*/ 1763977 w 12192000"/>
              <a:gd name="connsiteY24" fmla="*/ 36512 h 1787292"/>
              <a:gd name="connsiteX25" fmla="*/ 1810014 w 12192000"/>
              <a:gd name="connsiteY25" fmla="*/ 20637 h 1787292"/>
              <a:gd name="connsiteX26" fmla="*/ 1862402 w 12192000"/>
              <a:gd name="connsiteY26" fmla="*/ 9525 h 1787292"/>
              <a:gd name="connsiteX27" fmla="*/ 1922727 w 12192000"/>
              <a:gd name="connsiteY27" fmla="*/ 3175 h 1787292"/>
              <a:gd name="connsiteX28" fmla="*/ 1990989 w 12192000"/>
              <a:gd name="connsiteY28" fmla="*/ 0 h 1787292"/>
              <a:gd name="connsiteX29" fmla="*/ 2059252 w 12192000"/>
              <a:gd name="connsiteY29" fmla="*/ 3175 h 1787292"/>
              <a:gd name="connsiteX30" fmla="*/ 2119577 w 12192000"/>
              <a:gd name="connsiteY30" fmla="*/ 9525 h 1787292"/>
              <a:gd name="connsiteX31" fmla="*/ 2171964 w 12192000"/>
              <a:gd name="connsiteY31" fmla="*/ 20637 h 1787292"/>
              <a:gd name="connsiteX32" fmla="*/ 2218002 w 12192000"/>
              <a:gd name="connsiteY32" fmla="*/ 36512 h 1787292"/>
              <a:gd name="connsiteX33" fmla="*/ 2259277 w 12192000"/>
              <a:gd name="connsiteY33" fmla="*/ 52387 h 1787292"/>
              <a:gd name="connsiteX34" fmla="*/ 2295789 w 12192000"/>
              <a:gd name="connsiteY34" fmla="*/ 68262 h 1787292"/>
              <a:gd name="connsiteX35" fmla="*/ 2333889 w 12192000"/>
              <a:gd name="connsiteY35" fmla="*/ 87312 h 1787292"/>
              <a:gd name="connsiteX36" fmla="*/ 2371989 w 12192000"/>
              <a:gd name="connsiteY36" fmla="*/ 106362 h 1787292"/>
              <a:gd name="connsiteX37" fmla="*/ 2408502 w 12192000"/>
              <a:gd name="connsiteY37" fmla="*/ 125412 h 1787292"/>
              <a:gd name="connsiteX38" fmla="*/ 2449777 w 12192000"/>
              <a:gd name="connsiteY38" fmla="*/ 141287 h 1787292"/>
              <a:gd name="connsiteX39" fmla="*/ 2495814 w 12192000"/>
              <a:gd name="connsiteY39" fmla="*/ 155575 h 1787292"/>
              <a:gd name="connsiteX40" fmla="*/ 2548202 w 12192000"/>
              <a:gd name="connsiteY40" fmla="*/ 166687 h 1787292"/>
              <a:gd name="connsiteX41" fmla="*/ 2608527 w 12192000"/>
              <a:gd name="connsiteY41" fmla="*/ 174625 h 1787292"/>
              <a:gd name="connsiteX42" fmla="*/ 2676789 w 12192000"/>
              <a:gd name="connsiteY42" fmla="*/ 176212 h 1787292"/>
              <a:gd name="connsiteX43" fmla="*/ 2745052 w 12192000"/>
              <a:gd name="connsiteY43" fmla="*/ 174625 h 1787292"/>
              <a:gd name="connsiteX44" fmla="*/ 2805377 w 12192000"/>
              <a:gd name="connsiteY44" fmla="*/ 166687 h 1787292"/>
              <a:gd name="connsiteX45" fmla="*/ 2857764 w 12192000"/>
              <a:gd name="connsiteY45" fmla="*/ 155575 h 1787292"/>
              <a:gd name="connsiteX46" fmla="*/ 2903802 w 12192000"/>
              <a:gd name="connsiteY46" fmla="*/ 141287 h 1787292"/>
              <a:gd name="connsiteX47" fmla="*/ 2945077 w 12192000"/>
              <a:gd name="connsiteY47" fmla="*/ 125412 h 1787292"/>
              <a:gd name="connsiteX48" fmla="*/ 2981589 w 12192000"/>
              <a:gd name="connsiteY48" fmla="*/ 106362 h 1787292"/>
              <a:gd name="connsiteX49" fmla="*/ 3019689 w 12192000"/>
              <a:gd name="connsiteY49" fmla="*/ 87312 h 1787292"/>
              <a:gd name="connsiteX50" fmla="*/ 3057789 w 12192000"/>
              <a:gd name="connsiteY50" fmla="*/ 68262 h 1787292"/>
              <a:gd name="connsiteX51" fmla="*/ 3094302 w 12192000"/>
              <a:gd name="connsiteY51" fmla="*/ 52387 h 1787292"/>
              <a:gd name="connsiteX52" fmla="*/ 3135577 w 12192000"/>
              <a:gd name="connsiteY52" fmla="*/ 36512 h 1787292"/>
              <a:gd name="connsiteX53" fmla="*/ 3181614 w 12192000"/>
              <a:gd name="connsiteY53" fmla="*/ 20637 h 1787292"/>
              <a:gd name="connsiteX54" fmla="*/ 3234002 w 12192000"/>
              <a:gd name="connsiteY54" fmla="*/ 9525 h 1787292"/>
              <a:gd name="connsiteX55" fmla="*/ 3294327 w 12192000"/>
              <a:gd name="connsiteY55" fmla="*/ 3175 h 1787292"/>
              <a:gd name="connsiteX56" fmla="*/ 3361002 w 12192000"/>
              <a:gd name="connsiteY56" fmla="*/ 0 h 1787292"/>
              <a:gd name="connsiteX57" fmla="*/ 3430852 w 12192000"/>
              <a:gd name="connsiteY57" fmla="*/ 3175 h 1787292"/>
              <a:gd name="connsiteX58" fmla="*/ 3491177 w 12192000"/>
              <a:gd name="connsiteY58" fmla="*/ 9525 h 1787292"/>
              <a:gd name="connsiteX59" fmla="*/ 3543564 w 12192000"/>
              <a:gd name="connsiteY59" fmla="*/ 20637 h 1787292"/>
              <a:gd name="connsiteX60" fmla="*/ 3589602 w 12192000"/>
              <a:gd name="connsiteY60" fmla="*/ 36512 h 1787292"/>
              <a:gd name="connsiteX61" fmla="*/ 3630877 w 12192000"/>
              <a:gd name="connsiteY61" fmla="*/ 52387 h 1787292"/>
              <a:gd name="connsiteX62" fmla="*/ 3667389 w 12192000"/>
              <a:gd name="connsiteY62" fmla="*/ 68262 h 1787292"/>
              <a:gd name="connsiteX63" fmla="*/ 3705489 w 12192000"/>
              <a:gd name="connsiteY63" fmla="*/ 87312 h 1787292"/>
              <a:gd name="connsiteX64" fmla="*/ 3743589 w 12192000"/>
              <a:gd name="connsiteY64" fmla="*/ 106362 h 1787292"/>
              <a:gd name="connsiteX65" fmla="*/ 3780102 w 12192000"/>
              <a:gd name="connsiteY65" fmla="*/ 125412 h 1787292"/>
              <a:gd name="connsiteX66" fmla="*/ 3821377 w 12192000"/>
              <a:gd name="connsiteY66" fmla="*/ 141287 h 1787292"/>
              <a:gd name="connsiteX67" fmla="*/ 3867414 w 12192000"/>
              <a:gd name="connsiteY67" fmla="*/ 155575 h 1787292"/>
              <a:gd name="connsiteX68" fmla="*/ 3919802 w 12192000"/>
              <a:gd name="connsiteY68" fmla="*/ 166687 h 1787292"/>
              <a:gd name="connsiteX69" fmla="*/ 3980127 w 12192000"/>
              <a:gd name="connsiteY69" fmla="*/ 174625 h 1787292"/>
              <a:gd name="connsiteX70" fmla="*/ 4048389 w 12192000"/>
              <a:gd name="connsiteY70" fmla="*/ 176212 h 1787292"/>
              <a:gd name="connsiteX71" fmla="*/ 4116652 w 12192000"/>
              <a:gd name="connsiteY71" fmla="*/ 174625 h 1787292"/>
              <a:gd name="connsiteX72" fmla="*/ 4176977 w 12192000"/>
              <a:gd name="connsiteY72" fmla="*/ 166687 h 1787292"/>
              <a:gd name="connsiteX73" fmla="*/ 4229364 w 12192000"/>
              <a:gd name="connsiteY73" fmla="*/ 155575 h 1787292"/>
              <a:gd name="connsiteX74" fmla="*/ 4275402 w 12192000"/>
              <a:gd name="connsiteY74" fmla="*/ 141287 h 1787292"/>
              <a:gd name="connsiteX75" fmla="*/ 4316677 w 12192000"/>
              <a:gd name="connsiteY75" fmla="*/ 125412 h 1787292"/>
              <a:gd name="connsiteX76" fmla="*/ 4353189 w 12192000"/>
              <a:gd name="connsiteY76" fmla="*/ 106362 h 1787292"/>
              <a:gd name="connsiteX77" fmla="*/ 4429389 w 12192000"/>
              <a:gd name="connsiteY77" fmla="*/ 68262 h 1787292"/>
              <a:gd name="connsiteX78" fmla="*/ 4465902 w 12192000"/>
              <a:gd name="connsiteY78" fmla="*/ 52387 h 1787292"/>
              <a:gd name="connsiteX79" fmla="*/ 4507177 w 12192000"/>
              <a:gd name="connsiteY79" fmla="*/ 36512 h 1787292"/>
              <a:gd name="connsiteX80" fmla="*/ 4553214 w 12192000"/>
              <a:gd name="connsiteY80" fmla="*/ 20637 h 1787292"/>
              <a:gd name="connsiteX81" fmla="*/ 4605602 w 12192000"/>
              <a:gd name="connsiteY81" fmla="*/ 9525 h 1787292"/>
              <a:gd name="connsiteX82" fmla="*/ 4665928 w 12192000"/>
              <a:gd name="connsiteY82" fmla="*/ 3175 h 1787292"/>
              <a:gd name="connsiteX83" fmla="*/ 4734189 w 12192000"/>
              <a:gd name="connsiteY83" fmla="*/ 0 h 1787292"/>
              <a:gd name="connsiteX84" fmla="*/ 4802453 w 12192000"/>
              <a:gd name="connsiteY84" fmla="*/ 3175 h 1787292"/>
              <a:gd name="connsiteX85" fmla="*/ 4862777 w 12192000"/>
              <a:gd name="connsiteY85" fmla="*/ 9525 h 1787292"/>
              <a:gd name="connsiteX86" fmla="*/ 4915165 w 12192000"/>
              <a:gd name="connsiteY86" fmla="*/ 20637 h 1787292"/>
              <a:gd name="connsiteX87" fmla="*/ 4961201 w 12192000"/>
              <a:gd name="connsiteY87" fmla="*/ 36512 h 1787292"/>
              <a:gd name="connsiteX88" fmla="*/ 5002476 w 12192000"/>
              <a:gd name="connsiteY88" fmla="*/ 52387 h 1787292"/>
              <a:gd name="connsiteX89" fmla="*/ 5038989 w 12192000"/>
              <a:gd name="connsiteY89" fmla="*/ 68262 h 1787292"/>
              <a:gd name="connsiteX90" fmla="*/ 5077089 w 12192000"/>
              <a:gd name="connsiteY90" fmla="*/ 87312 h 1787292"/>
              <a:gd name="connsiteX91" fmla="*/ 5115189 w 12192000"/>
              <a:gd name="connsiteY91" fmla="*/ 106362 h 1787292"/>
              <a:gd name="connsiteX92" fmla="*/ 5151701 w 12192000"/>
              <a:gd name="connsiteY92" fmla="*/ 125412 h 1787292"/>
              <a:gd name="connsiteX93" fmla="*/ 5192976 w 12192000"/>
              <a:gd name="connsiteY93" fmla="*/ 141287 h 1787292"/>
              <a:gd name="connsiteX94" fmla="*/ 5239014 w 12192000"/>
              <a:gd name="connsiteY94" fmla="*/ 155575 h 1787292"/>
              <a:gd name="connsiteX95" fmla="*/ 5291401 w 12192000"/>
              <a:gd name="connsiteY95" fmla="*/ 166687 h 1787292"/>
              <a:gd name="connsiteX96" fmla="*/ 5351727 w 12192000"/>
              <a:gd name="connsiteY96" fmla="*/ 174625 h 1787292"/>
              <a:gd name="connsiteX97" fmla="*/ 5410199 w 12192000"/>
              <a:gd name="connsiteY97" fmla="*/ 175985 h 1787292"/>
              <a:gd name="connsiteX98" fmla="*/ 5468671 w 12192000"/>
              <a:gd name="connsiteY98" fmla="*/ 174625 h 1787292"/>
              <a:gd name="connsiteX99" fmla="*/ 5528996 w 12192000"/>
              <a:gd name="connsiteY99" fmla="*/ 166687 h 1787292"/>
              <a:gd name="connsiteX100" fmla="*/ 5581383 w 12192000"/>
              <a:gd name="connsiteY100" fmla="*/ 155575 h 1787292"/>
              <a:gd name="connsiteX101" fmla="*/ 5627421 w 12192000"/>
              <a:gd name="connsiteY101" fmla="*/ 141287 h 1787292"/>
              <a:gd name="connsiteX102" fmla="*/ 5668696 w 12192000"/>
              <a:gd name="connsiteY102" fmla="*/ 125412 h 1787292"/>
              <a:gd name="connsiteX103" fmla="*/ 5705209 w 12192000"/>
              <a:gd name="connsiteY103" fmla="*/ 106362 h 1787292"/>
              <a:gd name="connsiteX104" fmla="*/ 5743308 w 12192000"/>
              <a:gd name="connsiteY104" fmla="*/ 87312 h 1787292"/>
              <a:gd name="connsiteX105" fmla="*/ 5781408 w 12192000"/>
              <a:gd name="connsiteY105" fmla="*/ 68262 h 1787292"/>
              <a:gd name="connsiteX106" fmla="*/ 5817921 w 12192000"/>
              <a:gd name="connsiteY106" fmla="*/ 52387 h 1787292"/>
              <a:gd name="connsiteX107" fmla="*/ 5859196 w 12192000"/>
              <a:gd name="connsiteY107" fmla="*/ 36512 h 1787292"/>
              <a:gd name="connsiteX108" fmla="*/ 5905234 w 12192000"/>
              <a:gd name="connsiteY108" fmla="*/ 20637 h 1787292"/>
              <a:gd name="connsiteX109" fmla="*/ 5957621 w 12192000"/>
              <a:gd name="connsiteY109" fmla="*/ 9525 h 1787292"/>
              <a:gd name="connsiteX110" fmla="*/ 6017947 w 12192000"/>
              <a:gd name="connsiteY110" fmla="*/ 3175 h 1787292"/>
              <a:gd name="connsiteX111" fmla="*/ 6086208 w 12192000"/>
              <a:gd name="connsiteY111" fmla="*/ 0 h 1787292"/>
              <a:gd name="connsiteX112" fmla="*/ 6095999 w 12192000"/>
              <a:gd name="connsiteY112" fmla="*/ 455 h 1787292"/>
              <a:gd name="connsiteX113" fmla="*/ 6105789 w 12192000"/>
              <a:gd name="connsiteY113" fmla="*/ 0 h 1787292"/>
              <a:gd name="connsiteX114" fmla="*/ 6174052 w 12192000"/>
              <a:gd name="connsiteY114" fmla="*/ 3175 h 1787292"/>
              <a:gd name="connsiteX115" fmla="*/ 6234377 w 12192000"/>
              <a:gd name="connsiteY115" fmla="*/ 9525 h 1787292"/>
              <a:gd name="connsiteX116" fmla="*/ 6286764 w 12192000"/>
              <a:gd name="connsiteY116" fmla="*/ 20637 h 1787292"/>
              <a:gd name="connsiteX117" fmla="*/ 6332802 w 12192000"/>
              <a:gd name="connsiteY117" fmla="*/ 36512 h 1787292"/>
              <a:gd name="connsiteX118" fmla="*/ 6374077 w 12192000"/>
              <a:gd name="connsiteY118" fmla="*/ 52387 h 1787292"/>
              <a:gd name="connsiteX119" fmla="*/ 6410589 w 12192000"/>
              <a:gd name="connsiteY119" fmla="*/ 68262 h 1787292"/>
              <a:gd name="connsiteX120" fmla="*/ 6448689 w 12192000"/>
              <a:gd name="connsiteY120" fmla="*/ 87312 h 1787292"/>
              <a:gd name="connsiteX121" fmla="*/ 6486789 w 12192000"/>
              <a:gd name="connsiteY121" fmla="*/ 106362 h 1787292"/>
              <a:gd name="connsiteX122" fmla="*/ 6523302 w 12192000"/>
              <a:gd name="connsiteY122" fmla="*/ 125412 h 1787292"/>
              <a:gd name="connsiteX123" fmla="*/ 6564577 w 12192000"/>
              <a:gd name="connsiteY123" fmla="*/ 141287 h 1787292"/>
              <a:gd name="connsiteX124" fmla="*/ 6610614 w 12192000"/>
              <a:gd name="connsiteY124" fmla="*/ 155575 h 1787292"/>
              <a:gd name="connsiteX125" fmla="*/ 6663002 w 12192000"/>
              <a:gd name="connsiteY125" fmla="*/ 166687 h 1787292"/>
              <a:gd name="connsiteX126" fmla="*/ 6723327 w 12192000"/>
              <a:gd name="connsiteY126" fmla="*/ 174625 h 1787292"/>
              <a:gd name="connsiteX127" fmla="*/ 6781799 w 12192000"/>
              <a:gd name="connsiteY127" fmla="*/ 175985 h 1787292"/>
              <a:gd name="connsiteX128" fmla="*/ 6840271 w 12192000"/>
              <a:gd name="connsiteY128" fmla="*/ 174625 h 1787292"/>
              <a:gd name="connsiteX129" fmla="*/ 6900596 w 12192000"/>
              <a:gd name="connsiteY129" fmla="*/ 166687 h 1787292"/>
              <a:gd name="connsiteX130" fmla="*/ 6952983 w 12192000"/>
              <a:gd name="connsiteY130" fmla="*/ 155575 h 1787292"/>
              <a:gd name="connsiteX131" fmla="*/ 6999021 w 12192000"/>
              <a:gd name="connsiteY131" fmla="*/ 141287 h 1787292"/>
              <a:gd name="connsiteX132" fmla="*/ 7040296 w 12192000"/>
              <a:gd name="connsiteY132" fmla="*/ 125412 h 1787292"/>
              <a:gd name="connsiteX133" fmla="*/ 7076808 w 12192000"/>
              <a:gd name="connsiteY133" fmla="*/ 106362 h 1787292"/>
              <a:gd name="connsiteX134" fmla="*/ 7114908 w 12192000"/>
              <a:gd name="connsiteY134" fmla="*/ 87312 h 1787292"/>
              <a:gd name="connsiteX135" fmla="*/ 7153008 w 12192000"/>
              <a:gd name="connsiteY135" fmla="*/ 68262 h 1787292"/>
              <a:gd name="connsiteX136" fmla="*/ 7189521 w 12192000"/>
              <a:gd name="connsiteY136" fmla="*/ 52387 h 1787292"/>
              <a:gd name="connsiteX137" fmla="*/ 7230796 w 12192000"/>
              <a:gd name="connsiteY137" fmla="*/ 36512 h 1787292"/>
              <a:gd name="connsiteX138" fmla="*/ 7276833 w 12192000"/>
              <a:gd name="connsiteY138" fmla="*/ 20637 h 1787292"/>
              <a:gd name="connsiteX139" fmla="*/ 7329221 w 12192000"/>
              <a:gd name="connsiteY139" fmla="*/ 9525 h 1787292"/>
              <a:gd name="connsiteX140" fmla="*/ 7389546 w 12192000"/>
              <a:gd name="connsiteY140" fmla="*/ 3175 h 1787292"/>
              <a:gd name="connsiteX141" fmla="*/ 7457808 w 12192000"/>
              <a:gd name="connsiteY141" fmla="*/ 0 h 1787292"/>
              <a:gd name="connsiteX142" fmla="*/ 7526071 w 12192000"/>
              <a:gd name="connsiteY142" fmla="*/ 3175 h 1787292"/>
              <a:gd name="connsiteX143" fmla="*/ 7586396 w 12192000"/>
              <a:gd name="connsiteY143" fmla="*/ 9525 h 1787292"/>
              <a:gd name="connsiteX144" fmla="*/ 7638783 w 12192000"/>
              <a:gd name="connsiteY144" fmla="*/ 20637 h 1787292"/>
              <a:gd name="connsiteX145" fmla="*/ 7684821 w 12192000"/>
              <a:gd name="connsiteY145" fmla="*/ 36512 h 1787292"/>
              <a:gd name="connsiteX146" fmla="*/ 7726096 w 12192000"/>
              <a:gd name="connsiteY146" fmla="*/ 52387 h 1787292"/>
              <a:gd name="connsiteX147" fmla="*/ 7762608 w 12192000"/>
              <a:gd name="connsiteY147" fmla="*/ 68262 h 1787292"/>
              <a:gd name="connsiteX148" fmla="*/ 7800708 w 12192000"/>
              <a:gd name="connsiteY148" fmla="*/ 87312 h 1787292"/>
              <a:gd name="connsiteX149" fmla="*/ 7838808 w 12192000"/>
              <a:gd name="connsiteY149" fmla="*/ 106362 h 1787292"/>
              <a:gd name="connsiteX150" fmla="*/ 7875321 w 12192000"/>
              <a:gd name="connsiteY150" fmla="*/ 125412 h 1787292"/>
              <a:gd name="connsiteX151" fmla="*/ 7916596 w 12192000"/>
              <a:gd name="connsiteY151" fmla="*/ 141287 h 1787292"/>
              <a:gd name="connsiteX152" fmla="*/ 7962633 w 12192000"/>
              <a:gd name="connsiteY152" fmla="*/ 155575 h 1787292"/>
              <a:gd name="connsiteX153" fmla="*/ 8015021 w 12192000"/>
              <a:gd name="connsiteY153" fmla="*/ 166687 h 1787292"/>
              <a:gd name="connsiteX154" fmla="*/ 8075346 w 12192000"/>
              <a:gd name="connsiteY154" fmla="*/ 174625 h 1787292"/>
              <a:gd name="connsiteX155" fmla="*/ 8143608 w 12192000"/>
              <a:gd name="connsiteY155" fmla="*/ 176212 h 1787292"/>
              <a:gd name="connsiteX156" fmla="*/ 8211871 w 12192000"/>
              <a:gd name="connsiteY156" fmla="*/ 174625 h 1787292"/>
              <a:gd name="connsiteX157" fmla="*/ 8272196 w 12192000"/>
              <a:gd name="connsiteY157" fmla="*/ 166687 h 1787292"/>
              <a:gd name="connsiteX158" fmla="*/ 8324583 w 12192000"/>
              <a:gd name="connsiteY158" fmla="*/ 155575 h 1787292"/>
              <a:gd name="connsiteX159" fmla="*/ 8370621 w 12192000"/>
              <a:gd name="connsiteY159" fmla="*/ 141287 h 1787292"/>
              <a:gd name="connsiteX160" fmla="*/ 8411896 w 12192000"/>
              <a:gd name="connsiteY160" fmla="*/ 125412 h 1787292"/>
              <a:gd name="connsiteX161" fmla="*/ 8448408 w 12192000"/>
              <a:gd name="connsiteY161" fmla="*/ 106362 h 1787292"/>
              <a:gd name="connsiteX162" fmla="*/ 8486508 w 12192000"/>
              <a:gd name="connsiteY162" fmla="*/ 87312 h 1787292"/>
              <a:gd name="connsiteX163" fmla="*/ 8524608 w 12192000"/>
              <a:gd name="connsiteY163" fmla="*/ 68262 h 1787292"/>
              <a:gd name="connsiteX164" fmla="*/ 8561120 w 12192000"/>
              <a:gd name="connsiteY164" fmla="*/ 52387 h 1787292"/>
              <a:gd name="connsiteX165" fmla="*/ 8602396 w 12192000"/>
              <a:gd name="connsiteY165" fmla="*/ 36512 h 1787292"/>
              <a:gd name="connsiteX166" fmla="*/ 8648432 w 12192000"/>
              <a:gd name="connsiteY166" fmla="*/ 20637 h 1787292"/>
              <a:gd name="connsiteX167" fmla="*/ 8700820 w 12192000"/>
              <a:gd name="connsiteY167" fmla="*/ 9525 h 1787292"/>
              <a:gd name="connsiteX168" fmla="*/ 8761146 w 12192000"/>
              <a:gd name="connsiteY168" fmla="*/ 3175 h 1787292"/>
              <a:gd name="connsiteX169" fmla="*/ 8827820 w 12192000"/>
              <a:gd name="connsiteY169" fmla="*/ 0 h 1787292"/>
              <a:gd name="connsiteX170" fmla="*/ 8897670 w 12192000"/>
              <a:gd name="connsiteY170" fmla="*/ 3175 h 1787292"/>
              <a:gd name="connsiteX171" fmla="*/ 8957996 w 12192000"/>
              <a:gd name="connsiteY171" fmla="*/ 9525 h 1787292"/>
              <a:gd name="connsiteX172" fmla="*/ 9010382 w 12192000"/>
              <a:gd name="connsiteY172" fmla="*/ 20637 h 1787292"/>
              <a:gd name="connsiteX173" fmla="*/ 9056420 w 12192000"/>
              <a:gd name="connsiteY173" fmla="*/ 36512 h 1787292"/>
              <a:gd name="connsiteX174" fmla="*/ 9097696 w 12192000"/>
              <a:gd name="connsiteY174" fmla="*/ 52387 h 1787292"/>
              <a:gd name="connsiteX175" fmla="*/ 9134208 w 12192000"/>
              <a:gd name="connsiteY175" fmla="*/ 68262 h 1787292"/>
              <a:gd name="connsiteX176" fmla="*/ 9172308 w 12192000"/>
              <a:gd name="connsiteY176" fmla="*/ 87312 h 1787292"/>
              <a:gd name="connsiteX177" fmla="*/ 9210408 w 12192000"/>
              <a:gd name="connsiteY177" fmla="*/ 106362 h 1787292"/>
              <a:gd name="connsiteX178" fmla="*/ 9246920 w 12192000"/>
              <a:gd name="connsiteY178" fmla="*/ 125412 h 1787292"/>
              <a:gd name="connsiteX179" fmla="*/ 9288196 w 12192000"/>
              <a:gd name="connsiteY179" fmla="*/ 141287 h 1787292"/>
              <a:gd name="connsiteX180" fmla="*/ 9334232 w 12192000"/>
              <a:gd name="connsiteY180" fmla="*/ 155575 h 1787292"/>
              <a:gd name="connsiteX181" fmla="*/ 9386620 w 12192000"/>
              <a:gd name="connsiteY181" fmla="*/ 166687 h 1787292"/>
              <a:gd name="connsiteX182" fmla="*/ 9446946 w 12192000"/>
              <a:gd name="connsiteY182" fmla="*/ 174625 h 1787292"/>
              <a:gd name="connsiteX183" fmla="*/ 9515208 w 12192000"/>
              <a:gd name="connsiteY183" fmla="*/ 176212 h 1787292"/>
              <a:gd name="connsiteX184" fmla="*/ 9583470 w 12192000"/>
              <a:gd name="connsiteY184" fmla="*/ 174625 h 1787292"/>
              <a:gd name="connsiteX185" fmla="*/ 9643796 w 12192000"/>
              <a:gd name="connsiteY185" fmla="*/ 166687 h 1787292"/>
              <a:gd name="connsiteX186" fmla="*/ 9696182 w 12192000"/>
              <a:gd name="connsiteY186" fmla="*/ 155575 h 1787292"/>
              <a:gd name="connsiteX187" fmla="*/ 9742220 w 12192000"/>
              <a:gd name="connsiteY187" fmla="*/ 141287 h 1787292"/>
              <a:gd name="connsiteX188" fmla="*/ 9783496 w 12192000"/>
              <a:gd name="connsiteY188" fmla="*/ 125412 h 1787292"/>
              <a:gd name="connsiteX189" fmla="*/ 9820008 w 12192000"/>
              <a:gd name="connsiteY189" fmla="*/ 106362 h 1787292"/>
              <a:gd name="connsiteX190" fmla="*/ 9896208 w 12192000"/>
              <a:gd name="connsiteY190" fmla="*/ 68262 h 1787292"/>
              <a:gd name="connsiteX191" fmla="*/ 9932720 w 12192000"/>
              <a:gd name="connsiteY191" fmla="*/ 52387 h 1787292"/>
              <a:gd name="connsiteX192" fmla="*/ 9973996 w 12192000"/>
              <a:gd name="connsiteY192" fmla="*/ 36512 h 1787292"/>
              <a:gd name="connsiteX193" fmla="*/ 10020032 w 12192000"/>
              <a:gd name="connsiteY193" fmla="*/ 20637 h 1787292"/>
              <a:gd name="connsiteX194" fmla="*/ 10072420 w 12192000"/>
              <a:gd name="connsiteY194" fmla="*/ 9525 h 1787292"/>
              <a:gd name="connsiteX195" fmla="*/ 10132746 w 12192000"/>
              <a:gd name="connsiteY195" fmla="*/ 3175 h 1787292"/>
              <a:gd name="connsiteX196" fmla="*/ 10201008 w 12192000"/>
              <a:gd name="connsiteY196" fmla="*/ 0 h 1787292"/>
              <a:gd name="connsiteX197" fmla="*/ 10269270 w 12192000"/>
              <a:gd name="connsiteY197" fmla="*/ 3175 h 1787292"/>
              <a:gd name="connsiteX198" fmla="*/ 10329596 w 12192000"/>
              <a:gd name="connsiteY198" fmla="*/ 9525 h 1787292"/>
              <a:gd name="connsiteX199" fmla="*/ 10381982 w 12192000"/>
              <a:gd name="connsiteY199" fmla="*/ 20637 h 1787292"/>
              <a:gd name="connsiteX200" fmla="*/ 10428020 w 12192000"/>
              <a:gd name="connsiteY200" fmla="*/ 36512 h 1787292"/>
              <a:gd name="connsiteX201" fmla="*/ 10469296 w 12192000"/>
              <a:gd name="connsiteY201" fmla="*/ 52387 h 1787292"/>
              <a:gd name="connsiteX202" fmla="*/ 10505808 w 12192000"/>
              <a:gd name="connsiteY202" fmla="*/ 68262 h 1787292"/>
              <a:gd name="connsiteX203" fmla="*/ 10543908 w 12192000"/>
              <a:gd name="connsiteY203" fmla="*/ 87312 h 1787292"/>
              <a:gd name="connsiteX204" fmla="*/ 10582008 w 12192000"/>
              <a:gd name="connsiteY204" fmla="*/ 106362 h 1787292"/>
              <a:gd name="connsiteX205" fmla="*/ 10618520 w 12192000"/>
              <a:gd name="connsiteY205" fmla="*/ 125412 h 1787292"/>
              <a:gd name="connsiteX206" fmla="*/ 10659796 w 12192000"/>
              <a:gd name="connsiteY206" fmla="*/ 141287 h 1787292"/>
              <a:gd name="connsiteX207" fmla="*/ 10705832 w 12192000"/>
              <a:gd name="connsiteY207" fmla="*/ 155575 h 1787292"/>
              <a:gd name="connsiteX208" fmla="*/ 10758220 w 12192000"/>
              <a:gd name="connsiteY208" fmla="*/ 166687 h 1787292"/>
              <a:gd name="connsiteX209" fmla="*/ 10818546 w 12192000"/>
              <a:gd name="connsiteY209" fmla="*/ 174625 h 1787292"/>
              <a:gd name="connsiteX210" fmla="*/ 10886808 w 12192000"/>
              <a:gd name="connsiteY210" fmla="*/ 176212 h 1787292"/>
              <a:gd name="connsiteX211" fmla="*/ 10955070 w 12192000"/>
              <a:gd name="connsiteY211" fmla="*/ 174625 h 1787292"/>
              <a:gd name="connsiteX212" fmla="*/ 11015396 w 12192000"/>
              <a:gd name="connsiteY212" fmla="*/ 166687 h 1787292"/>
              <a:gd name="connsiteX213" fmla="*/ 11067782 w 12192000"/>
              <a:gd name="connsiteY213" fmla="*/ 155575 h 1787292"/>
              <a:gd name="connsiteX214" fmla="*/ 11113820 w 12192000"/>
              <a:gd name="connsiteY214" fmla="*/ 141287 h 1787292"/>
              <a:gd name="connsiteX215" fmla="*/ 11155096 w 12192000"/>
              <a:gd name="connsiteY215" fmla="*/ 125412 h 1787292"/>
              <a:gd name="connsiteX216" fmla="*/ 11191608 w 12192000"/>
              <a:gd name="connsiteY216" fmla="*/ 106362 h 1787292"/>
              <a:gd name="connsiteX217" fmla="*/ 11229708 w 12192000"/>
              <a:gd name="connsiteY217" fmla="*/ 87312 h 1787292"/>
              <a:gd name="connsiteX218" fmla="*/ 11267808 w 12192000"/>
              <a:gd name="connsiteY218" fmla="*/ 68262 h 1787292"/>
              <a:gd name="connsiteX219" fmla="*/ 11304320 w 12192000"/>
              <a:gd name="connsiteY219" fmla="*/ 52387 h 1787292"/>
              <a:gd name="connsiteX220" fmla="*/ 11345596 w 12192000"/>
              <a:gd name="connsiteY220" fmla="*/ 36512 h 1787292"/>
              <a:gd name="connsiteX221" fmla="*/ 11391632 w 12192000"/>
              <a:gd name="connsiteY221" fmla="*/ 20637 h 1787292"/>
              <a:gd name="connsiteX222" fmla="*/ 11444020 w 12192000"/>
              <a:gd name="connsiteY222" fmla="*/ 9525 h 1787292"/>
              <a:gd name="connsiteX223" fmla="*/ 11504346 w 12192000"/>
              <a:gd name="connsiteY223" fmla="*/ 3175 h 1787292"/>
              <a:gd name="connsiteX224" fmla="*/ 11572608 w 12192000"/>
              <a:gd name="connsiteY224" fmla="*/ 0 h 1787292"/>
              <a:gd name="connsiteX225" fmla="*/ 11640870 w 12192000"/>
              <a:gd name="connsiteY225" fmla="*/ 3175 h 1787292"/>
              <a:gd name="connsiteX226" fmla="*/ 11701196 w 12192000"/>
              <a:gd name="connsiteY226" fmla="*/ 9525 h 1787292"/>
              <a:gd name="connsiteX227" fmla="*/ 11753582 w 12192000"/>
              <a:gd name="connsiteY227" fmla="*/ 20637 h 1787292"/>
              <a:gd name="connsiteX228" fmla="*/ 11799620 w 12192000"/>
              <a:gd name="connsiteY228" fmla="*/ 36512 h 1787292"/>
              <a:gd name="connsiteX229" fmla="*/ 11840896 w 12192000"/>
              <a:gd name="connsiteY229" fmla="*/ 52387 h 1787292"/>
              <a:gd name="connsiteX230" fmla="*/ 11877408 w 12192000"/>
              <a:gd name="connsiteY230" fmla="*/ 68262 h 1787292"/>
              <a:gd name="connsiteX231" fmla="*/ 11915508 w 12192000"/>
              <a:gd name="connsiteY231" fmla="*/ 87312 h 1787292"/>
              <a:gd name="connsiteX232" fmla="*/ 11953608 w 12192000"/>
              <a:gd name="connsiteY232" fmla="*/ 106362 h 1787292"/>
              <a:gd name="connsiteX233" fmla="*/ 11990120 w 12192000"/>
              <a:gd name="connsiteY233" fmla="*/ 125412 h 1787292"/>
              <a:gd name="connsiteX234" fmla="*/ 12031396 w 12192000"/>
              <a:gd name="connsiteY234" fmla="*/ 141287 h 1787292"/>
              <a:gd name="connsiteX235" fmla="*/ 12077432 w 12192000"/>
              <a:gd name="connsiteY235" fmla="*/ 155575 h 1787292"/>
              <a:gd name="connsiteX236" fmla="*/ 12129820 w 12192000"/>
              <a:gd name="connsiteY236" fmla="*/ 166688 h 1787292"/>
              <a:gd name="connsiteX237" fmla="*/ 12190146 w 12192000"/>
              <a:gd name="connsiteY237" fmla="*/ 174625 h 1787292"/>
              <a:gd name="connsiteX238" fmla="*/ 12192000 w 12192000"/>
              <a:gd name="connsiteY238" fmla="*/ 174668 h 1787292"/>
              <a:gd name="connsiteX239" fmla="*/ 12192000 w 12192000"/>
              <a:gd name="connsiteY239" fmla="*/ 885826 h 1787292"/>
              <a:gd name="connsiteX240" fmla="*/ 12192000 w 12192000"/>
              <a:gd name="connsiteY240" fmla="*/ 1787292 h 1787292"/>
              <a:gd name="connsiteX241" fmla="*/ 0 w 12192000"/>
              <a:gd name="connsiteY241" fmla="*/ 1787292 h 1787292"/>
              <a:gd name="connsiteX242" fmla="*/ 0 w 12192000"/>
              <a:gd name="connsiteY242" fmla="*/ 885826 h 1787292"/>
              <a:gd name="connsiteX243" fmla="*/ 0 w 12192000"/>
              <a:gd name="connsiteY243" fmla="*/ 174668 h 1787292"/>
              <a:gd name="connsiteX244" fmla="*/ 1852 w 12192000"/>
              <a:gd name="connsiteY244" fmla="*/ 174625 h 1787292"/>
              <a:gd name="connsiteX245" fmla="*/ 62177 w 12192000"/>
              <a:gd name="connsiteY245" fmla="*/ 166687 h 1787292"/>
              <a:gd name="connsiteX246" fmla="*/ 114564 w 12192000"/>
              <a:gd name="connsiteY246" fmla="*/ 155575 h 1787292"/>
              <a:gd name="connsiteX247" fmla="*/ 160602 w 12192000"/>
              <a:gd name="connsiteY247" fmla="*/ 141287 h 1787292"/>
              <a:gd name="connsiteX248" fmla="*/ 201877 w 12192000"/>
              <a:gd name="connsiteY248" fmla="*/ 125412 h 1787292"/>
              <a:gd name="connsiteX249" fmla="*/ 238389 w 12192000"/>
              <a:gd name="connsiteY249" fmla="*/ 106362 h 1787292"/>
              <a:gd name="connsiteX250" fmla="*/ 276489 w 12192000"/>
              <a:gd name="connsiteY250" fmla="*/ 87312 h 1787292"/>
              <a:gd name="connsiteX251" fmla="*/ 314589 w 12192000"/>
              <a:gd name="connsiteY251" fmla="*/ 68262 h 1787292"/>
              <a:gd name="connsiteX252" fmla="*/ 351102 w 12192000"/>
              <a:gd name="connsiteY252" fmla="*/ 52387 h 1787292"/>
              <a:gd name="connsiteX253" fmla="*/ 392377 w 12192000"/>
              <a:gd name="connsiteY253" fmla="*/ 36512 h 1787292"/>
              <a:gd name="connsiteX254" fmla="*/ 438414 w 12192000"/>
              <a:gd name="connsiteY254" fmla="*/ 20637 h 1787292"/>
              <a:gd name="connsiteX255" fmla="*/ 490802 w 12192000"/>
              <a:gd name="connsiteY255" fmla="*/ 9525 h 1787292"/>
              <a:gd name="connsiteX256" fmla="*/ 551127 w 12192000"/>
              <a:gd name="connsiteY256" fmla="*/ 3175 h 178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12192000" h="1787292">
                <a:moveTo>
                  <a:pt x="619389" y="0"/>
                </a:moveTo>
                <a:lnTo>
                  <a:pt x="687652" y="3175"/>
                </a:lnTo>
                <a:lnTo>
                  <a:pt x="747977" y="9525"/>
                </a:lnTo>
                <a:lnTo>
                  <a:pt x="800364" y="20637"/>
                </a:lnTo>
                <a:lnTo>
                  <a:pt x="846402" y="36512"/>
                </a:lnTo>
                <a:lnTo>
                  <a:pt x="887677" y="52387"/>
                </a:lnTo>
                <a:lnTo>
                  <a:pt x="924189" y="68262"/>
                </a:lnTo>
                <a:lnTo>
                  <a:pt x="962289" y="87312"/>
                </a:lnTo>
                <a:lnTo>
                  <a:pt x="1000389" y="106362"/>
                </a:lnTo>
                <a:lnTo>
                  <a:pt x="1036902" y="125412"/>
                </a:lnTo>
                <a:lnTo>
                  <a:pt x="1078177" y="141287"/>
                </a:lnTo>
                <a:lnTo>
                  <a:pt x="1124214" y="155575"/>
                </a:lnTo>
                <a:lnTo>
                  <a:pt x="1176602" y="166687"/>
                </a:lnTo>
                <a:lnTo>
                  <a:pt x="1236927" y="174625"/>
                </a:lnTo>
                <a:lnTo>
                  <a:pt x="1305189" y="176212"/>
                </a:lnTo>
                <a:lnTo>
                  <a:pt x="1373452" y="174625"/>
                </a:lnTo>
                <a:lnTo>
                  <a:pt x="1433777" y="166687"/>
                </a:lnTo>
                <a:lnTo>
                  <a:pt x="1486164" y="155575"/>
                </a:lnTo>
                <a:lnTo>
                  <a:pt x="1532202" y="141287"/>
                </a:lnTo>
                <a:lnTo>
                  <a:pt x="1573477" y="125412"/>
                </a:lnTo>
                <a:lnTo>
                  <a:pt x="1609989" y="106362"/>
                </a:lnTo>
                <a:lnTo>
                  <a:pt x="1648089" y="87312"/>
                </a:lnTo>
                <a:lnTo>
                  <a:pt x="1686189" y="68262"/>
                </a:lnTo>
                <a:lnTo>
                  <a:pt x="1722702" y="52387"/>
                </a:lnTo>
                <a:lnTo>
                  <a:pt x="1763977" y="36512"/>
                </a:lnTo>
                <a:lnTo>
                  <a:pt x="1810014" y="20637"/>
                </a:lnTo>
                <a:lnTo>
                  <a:pt x="1862402" y="9525"/>
                </a:lnTo>
                <a:lnTo>
                  <a:pt x="1922727" y="3175"/>
                </a:lnTo>
                <a:lnTo>
                  <a:pt x="1990989" y="0"/>
                </a:lnTo>
                <a:lnTo>
                  <a:pt x="2059252" y="3175"/>
                </a:lnTo>
                <a:lnTo>
                  <a:pt x="2119577" y="9525"/>
                </a:lnTo>
                <a:lnTo>
                  <a:pt x="2171964" y="20637"/>
                </a:lnTo>
                <a:lnTo>
                  <a:pt x="2218002" y="36512"/>
                </a:lnTo>
                <a:lnTo>
                  <a:pt x="2259277" y="52387"/>
                </a:lnTo>
                <a:lnTo>
                  <a:pt x="2295789" y="68262"/>
                </a:lnTo>
                <a:lnTo>
                  <a:pt x="2333889" y="87312"/>
                </a:lnTo>
                <a:lnTo>
                  <a:pt x="2371989" y="106362"/>
                </a:lnTo>
                <a:lnTo>
                  <a:pt x="2408502" y="125412"/>
                </a:lnTo>
                <a:lnTo>
                  <a:pt x="2449777" y="141287"/>
                </a:lnTo>
                <a:lnTo>
                  <a:pt x="2495814" y="155575"/>
                </a:lnTo>
                <a:lnTo>
                  <a:pt x="2548202" y="166687"/>
                </a:lnTo>
                <a:lnTo>
                  <a:pt x="2608527" y="174625"/>
                </a:lnTo>
                <a:lnTo>
                  <a:pt x="2676789" y="176212"/>
                </a:lnTo>
                <a:lnTo>
                  <a:pt x="2745052" y="174625"/>
                </a:lnTo>
                <a:lnTo>
                  <a:pt x="2805377" y="166687"/>
                </a:lnTo>
                <a:lnTo>
                  <a:pt x="2857764" y="155575"/>
                </a:lnTo>
                <a:lnTo>
                  <a:pt x="2903802" y="141287"/>
                </a:lnTo>
                <a:lnTo>
                  <a:pt x="2945077" y="125412"/>
                </a:lnTo>
                <a:lnTo>
                  <a:pt x="2981589" y="106362"/>
                </a:lnTo>
                <a:lnTo>
                  <a:pt x="3019689" y="87312"/>
                </a:lnTo>
                <a:lnTo>
                  <a:pt x="3057789" y="68262"/>
                </a:lnTo>
                <a:lnTo>
                  <a:pt x="3094302" y="52387"/>
                </a:lnTo>
                <a:lnTo>
                  <a:pt x="3135577" y="36512"/>
                </a:lnTo>
                <a:lnTo>
                  <a:pt x="3181614" y="20637"/>
                </a:lnTo>
                <a:lnTo>
                  <a:pt x="3234002" y="9525"/>
                </a:lnTo>
                <a:lnTo>
                  <a:pt x="3294327" y="3175"/>
                </a:lnTo>
                <a:lnTo>
                  <a:pt x="3361002" y="0"/>
                </a:lnTo>
                <a:lnTo>
                  <a:pt x="3430852" y="3175"/>
                </a:lnTo>
                <a:lnTo>
                  <a:pt x="3491177" y="9525"/>
                </a:lnTo>
                <a:lnTo>
                  <a:pt x="3543564" y="20637"/>
                </a:lnTo>
                <a:lnTo>
                  <a:pt x="3589602" y="36512"/>
                </a:lnTo>
                <a:lnTo>
                  <a:pt x="3630877" y="52387"/>
                </a:lnTo>
                <a:lnTo>
                  <a:pt x="3667389" y="68262"/>
                </a:lnTo>
                <a:lnTo>
                  <a:pt x="3705489" y="87312"/>
                </a:lnTo>
                <a:lnTo>
                  <a:pt x="3743589" y="106362"/>
                </a:lnTo>
                <a:lnTo>
                  <a:pt x="3780102" y="125412"/>
                </a:lnTo>
                <a:lnTo>
                  <a:pt x="3821377" y="141287"/>
                </a:lnTo>
                <a:lnTo>
                  <a:pt x="3867414" y="155575"/>
                </a:lnTo>
                <a:lnTo>
                  <a:pt x="3919802" y="166687"/>
                </a:lnTo>
                <a:lnTo>
                  <a:pt x="3980127" y="174625"/>
                </a:lnTo>
                <a:lnTo>
                  <a:pt x="4048389" y="176212"/>
                </a:lnTo>
                <a:lnTo>
                  <a:pt x="4116652" y="174625"/>
                </a:lnTo>
                <a:lnTo>
                  <a:pt x="4176977" y="166687"/>
                </a:lnTo>
                <a:lnTo>
                  <a:pt x="4229364" y="155575"/>
                </a:lnTo>
                <a:lnTo>
                  <a:pt x="4275402" y="141287"/>
                </a:lnTo>
                <a:lnTo>
                  <a:pt x="4316677" y="125412"/>
                </a:lnTo>
                <a:lnTo>
                  <a:pt x="4353189" y="106362"/>
                </a:lnTo>
                <a:lnTo>
                  <a:pt x="4429389" y="68262"/>
                </a:lnTo>
                <a:lnTo>
                  <a:pt x="4465902" y="52387"/>
                </a:lnTo>
                <a:lnTo>
                  <a:pt x="4507177" y="36512"/>
                </a:lnTo>
                <a:lnTo>
                  <a:pt x="4553214" y="20637"/>
                </a:lnTo>
                <a:lnTo>
                  <a:pt x="4605602" y="9525"/>
                </a:lnTo>
                <a:lnTo>
                  <a:pt x="4665928" y="3175"/>
                </a:lnTo>
                <a:lnTo>
                  <a:pt x="4734189" y="0"/>
                </a:lnTo>
                <a:lnTo>
                  <a:pt x="4802453" y="3175"/>
                </a:lnTo>
                <a:lnTo>
                  <a:pt x="4862777" y="9525"/>
                </a:lnTo>
                <a:lnTo>
                  <a:pt x="4915165" y="20637"/>
                </a:lnTo>
                <a:lnTo>
                  <a:pt x="4961201" y="36512"/>
                </a:lnTo>
                <a:lnTo>
                  <a:pt x="5002476" y="52387"/>
                </a:lnTo>
                <a:lnTo>
                  <a:pt x="5038989" y="68262"/>
                </a:lnTo>
                <a:lnTo>
                  <a:pt x="5077089" y="87312"/>
                </a:lnTo>
                <a:lnTo>
                  <a:pt x="5115189" y="106362"/>
                </a:lnTo>
                <a:lnTo>
                  <a:pt x="5151701" y="125412"/>
                </a:lnTo>
                <a:lnTo>
                  <a:pt x="5192976" y="141287"/>
                </a:lnTo>
                <a:lnTo>
                  <a:pt x="5239014" y="155575"/>
                </a:lnTo>
                <a:lnTo>
                  <a:pt x="5291401" y="166687"/>
                </a:lnTo>
                <a:lnTo>
                  <a:pt x="5351727" y="174625"/>
                </a:lnTo>
                <a:lnTo>
                  <a:pt x="5410199" y="175985"/>
                </a:lnTo>
                <a:lnTo>
                  <a:pt x="5468671" y="174625"/>
                </a:lnTo>
                <a:lnTo>
                  <a:pt x="5528996" y="166687"/>
                </a:lnTo>
                <a:lnTo>
                  <a:pt x="5581383" y="155575"/>
                </a:lnTo>
                <a:lnTo>
                  <a:pt x="5627421" y="141287"/>
                </a:lnTo>
                <a:lnTo>
                  <a:pt x="5668696" y="125412"/>
                </a:lnTo>
                <a:lnTo>
                  <a:pt x="5705209" y="106362"/>
                </a:lnTo>
                <a:lnTo>
                  <a:pt x="5743308" y="87312"/>
                </a:lnTo>
                <a:lnTo>
                  <a:pt x="5781408" y="68262"/>
                </a:lnTo>
                <a:lnTo>
                  <a:pt x="5817921" y="52387"/>
                </a:lnTo>
                <a:lnTo>
                  <a:pt x="5859196" y="36512"/>
                </a:lnTo>
                <a:lnTo>
                  <a:pt x="5905234" y="20637"/>
                </a:lnTo>
                <a:lnTo>
                  <a:pt x="5957621" y="9525"/>
                </a:lnTo>
                <a:lnTo>
                  <a:pt x="6017947" y="3175"/>
                </a:lnTo>
                <a:lnTo>
                  <a:pt x="6086208" y="0"/>
                </a:lnTo>
                <a:lnTo>
                  <a:pt x="6095999" y="455"/>
                </a:lnTo>
                <a:lnTo>
                  <a:pt x="6105789" y="0"/>
                </a:lnTo>
                <a:lnTo>
                  <a:pt x="6174052" y="3175"/>
                </a:lnTo>
                <a:lnTo>
                  <a:pt x="6234377" y="9525"/>
                </a:lnTo>
                <a:lnTo>
                  <a:pt x="6286764" y="20637"/>
                </a:lnTo>
                <a:lnTo>
                  <a:pt x="6332802" y="36512"/>
                </a:lnTo>
                <a:lnTo>
                  <a:pt x="6374077" y="52387"/>
                </a:lnTo>
                <a:lnTo>
                  <a:pt x="6410589" y="68262"/>
                </a:lnTo>
                <a:lnTo>
                  <a:pt x="6448689" y="87312"/>
                </a:lnTo>
                <a:lnTo>
                  <a:pt x="6486789" y="106362"/>
                </a:lnTo>
                <a:lnTo>
                  <a:pt x="6523302" y="125412"/>
                </a:lnTo>
                <a:lnTo>
                  <a:pt x="6564577" y="141287"/>
                </a:lnTo>
                <a:lnTo>
                  <a:pt x="6610614" y="155575"/>
                </a:lnTo>
                <a:lnTo>
                  <a:pt x="6663002" y="166687"/>
                </a:lnTo>
                <a:lnTo>
                  <a:pt x="6723327" y="174625"/>
                </a:lnTo>
                <a:lnTo>
                  <a:pt x="6781799" y="175985"/>
                </a:lnTo>
                <a:lnTo>
                  <a:pt x="6840271" y="174625"/>
                </a:lnTo>
                <a:lnTo>
                  <a:pt x="6900596" y="166687"/>
                </a:lnTo>
                <a:lnTo>
                  <a:pt x="6952983" y="155575"/>
                </a:lnTo>
                <a:lnTo>
                  <a:pt x="6999021" y="141287"/>
                </a:lnTo>
                <a:lnTo>
                  <a:pt x="7040296" y="125412"/>
                </a:lnTo>
                <a:lnTo>
                  <a:pt x="7076808" y="106362"/>
                </a:lnTo>
                <a:lnTo>
                  <a:pt x="7114908" y="87312"/>
                </a:lnTo>
                <a:lnTo>
                  <a:pt x="7153008" y="68262"/>
                </a:lnTo>
                <a:lnTo>
                  <a:pt x="7189521" y="52387"/>
                </a:lnTo>
                <a:lnTo>
                  <a:pt x="7230796" y="36512"/>
                </a:lnTo>
                <a:lnTo>
                  <a:pt x="7276833" y="20637"/>
                </a:lnTo>
                <a:lnTo>
                  <a:pt x="7329221" y="9525"/>
                </a:lnTo>
                <a:lnTo>
                  <a:pt x="7389546" y="3175"/>
                </a:lnTo>
                <a:lnTo>
                  <a:pt x="7457808" y="0"/>
                </a:lnTo>
                <a:lnTo>
                  <a:pt x="7526071" y="3175"/>
                </a:lnTo>
                <a:lnTo>
                  <a:pt x="7586396" y="9525"/>
                </a:lnTo>
                <a:lnTo>
                  <a:pt x="7638783" y="20637"/>
                </a:lnTo>
                <a:lnTo>
                  <a:pt x="7684821" y="36512"/>
                </a:lnTo>
                <a:lnTo>
                  <a:pt x="7726096" y="52387"/>
                </a:lnTo>
                <a:lnTo>
                  <a:pt x="7762608" y="68262"/>
                </a:lnTo>
                <a:lnTo>
                  <a:pt x="7800708" y="87312"/>
                </a:lnTo>
                <a:lnTo>
                  <a:pt x="7838808" y="106362"/>
                </a:lnTo>
                <a:lnTo>
                  <a:pt x="7875321" y="125412"/>
                </a:lnTo>
                <a:lnTo>
                  <a:pt x="7916596" y="141287"/>
                </a:lnTo>
                <a:lnTo>
                  <a:pt x="7962633" y="155575"/>
                </a:lnTo>
                <a:lnTo>
                  <a:pt x="8015021" y="166687"/>
                </a:lnTo>
                <a:lnTo>
                  <a:pt x="8075346" y="174625"/>
                </a:lnTo>
                <a:lnTo>
                  <a:pt x="8143608" y="176212"/>
                </a:lnTo>
                <a:lnTo>
                  <a:pt x="8211871" y="174625"/>
                </a:lnTo>
                <a:lnTo>
                  <a:pt x="8272196" y="166687"/>
                </a:lnTo>
                <a:lnTo>
                  <a:pt x="8324583" y="155575"/>
                </a:lnTo>
                <a:lnTo>
                  <a:pt x="8370621" y="141287"/>
                </a:lnTo>
                <a:lnTo>
                  <a:pt x="8411896" y="125412"/>
                </a:lnTo>
                <a:lnTo>
                  <a:pt x="8448408" y="106362"/>
                </a:lnTo>
                <a:lnTo>
                  <a:pt x="8486508" y="87312"/>
                </a:lnTo>
                <a:lnTo>
                  <a:pt x="8524608" y="68262"/>
                </a:lnTo>
                <a:lnTo>
                  <a:pt x="8561120" y="52387"/>
                </a:lnTo>
                <a:lnTo>
                  <a:pt x="8602396" y="36512"/>
                </a:lnTo>
                <a:lnTo>
                  <a:pt x="8648432" y="20637"/>
                </a:lnTo>
                <a:lnTo>
                  <a:pt x="8700820" y="9525"/>
                </a:lnTo>
                <a:lnTo>
                  <a:pt x="8761146" y="3175"/>
                </a:lnTo>
                <a:lnTo>
                  <a:pt x="8827820" y="0"/>
                </a:lnTo>
                <a:lnTo>
                  <a:pt x="8897670" y="3175"/>
                </a:lnTo>
                <a:lnTo>
                  <a:pt x="8957996" y="9525"/>
                </a:lnTo>
                <a:lnTo>
                  <a:pt x="9010382" y="20637"/>
                </a:lnTo>
                <a:lnTo>
                  <a:pt x="9056420" y="36512"/>
                </a:lnTo>
                <a:lnTo>
                  <a:pt x="9097696" y="52387"/>
                </a:lnTo>
                <a:lnTo>
                  <a:pt x="9134208" y="68262"/>
                </a:lnTo>
                <a:lnTo>
                  <a:pt x="9172308" y="87312"/>
                </a:lnTo>
                <a:lnTo>
                  <a:pt x="9210408" y="106362"/>
                </a:lnTo>
                <a:lnTo>
                  <a:pt x="9246920" y="125412"/>
                </a:lnTo>
                <a:lnTo>
                  <a:pt x="9288196" y="141287"/>
                </a:lnTo>
                <a:lnTo>
                  <a:pt x="9334232" y="155575"/>
                </a:lnTo>
                <a:lnTo>
                  <a:pt x="9386620" y="166687"/>
                </a:lnTo>
                <a:lnTo>
                  <a:pt x="9446946" y="174625"/>
                </a:lnTo>
                <a:lnTo>
                  <a:pt x="9515208" y="176212"/>
                </a:lnTo>
                <a:lnTo>
                  <a:pt x="9583470" y="174625"/>
                </a:lnTo>
                <a:lnTo>
                  <a:pt x="9643796" y="166687"/>
                </a:lnTo>
                <a:lnTo>
                  <a:pt x="9696182" y="155575"/>
                </a:lnTo>
                <a:lnTo>
                  <a:pt x="9742220" y="141287"/>
                </a:lnTo>
                <a:lnTo>
                  <a:pt x="9783496" y="125412"/>
                </a:lnTo>
                <a:lnTo>
                  <a:pt x="9820008" y="106362"/>
                </a:lnTo>
                <a:lnTo>
                  <a:pt x="9896208" y="68262"/>
                </a:lnTo>
                <a:lnTo>
                  <a:pt x="9932720" y="52387"/>
                </a:lnTo>
                <a:lnTo>
                  <a:pt x="9973996" y="36512"/>
                </a:lnTo>
                <a:lnTo>
                  <a:pt x="10020032" y="20637"/>
                </a:lnTo>
                <a:lnTo>
                  <a:pt x="10072420" y="9525"/>
                </a:lnTo>
                <a:lnTo>
                  <a:pt x="10132746" y="3175"/>
                </a:lnTo>
                <a:lnTo>
                  <a:pt x="10201008" y="0"/>
                </a:lnTo>
                <a:lnTo>
                  <a:pt x="10269270" y="3175"/>
                </a:lnTo>
                <a:lnTo>
                  <a:pt x="10329596" y="9525"/>
                </a:lnTo>
                <a:lnTo>
                  <a:pt x="10381982" y="20637"/>
                </a:lnTo>
                <a:lnTo>
                  <a:pt x="10428020" y="36512"/>
                </a:lnTo>
                <a:lnTo>
                  <a:pt x="10469296" y="52387"/>
                </a:lnTo>
                <a:lnTo>
                  <a:pt x="10505808" y="68262"/>
                </a:lnTo>
                <a:lnTo>
                  <a:pt x="10543908" y="87312"/>
                </a:lnTo>
                <a:lnTo>
                  <a:pt x="10582008" y="106362"/>
                </a:lnTo>
                <a:lnTo>
                  <a:pt x="10618520" y="125412"/>
                </a:lnTo>
                <a:lnTo>
                  <a:pt x="10659796" y="141287"/>
                </a:lnTo>
                <a:lnTo>
                  <a:pt x="10705832" y="155575"/>
                </a:lnTo>
                <a:lnTo>
                  <a:pt x="10758220" y="166687"/>
                </a:lnTo>
                <a:lnTo>
                  <a:pt x="10818546" y="174625"/>
                </a:lnTo>
                <a:lnTo>
                  <a:pt x="10886808" y="176212"/>
                </a:lnTo>
                <a:lnTo>
                  <a:pt x="10955070" y="174625"/>
                </a:lnTo>
                <a:lnTo>
                  <a:pt x="11015396" y="166687"/>
                </a:lnTo>
                <a:lnTo>
                  <a:pt x="11067782" y="155575"/>
                </a:lnTo>
                <a:lnTo>
                  <a:pt x="11113820" y="141287"/>
                </a:lnTo>
                <a:lnTo>
                  <a:pt x="11155096" y="125412"/>
                </a:lnTo>
                <a:lnTo>
                  <a:pt x="11191608" y="106362"/>
                </a:lnTo>
                <a:lnTo>
                  <a:pt x="11229708" y="87312"/>
                </a:lnTo>
                <a:lnTo>
                  <a:pt x="11267808" y="68262"/>
                </a:lnTo>
                <a:lnTo>
                  <a:pt x="11304320" y="52387"/>
                </a:lnTo>
                <a:lnTo>
                  <a:pt x="11345596" y="36512"/>
                </a:lnTo>
                <a:lnTo>
                  <a:pt x="11391632" y="20637"/>
                </a:lnTo>
                <a:lnTo>
                  <a:pt x="11444020" y="9525"/>
                </a:lnTo>
                <a:lnTo>
                  <a:pt x="11504346" y="3175"/>
                </a:lnTo>
                <a:lnTo>
                  <a:pt x="11572608" y="0"/>
                </a:lnTo>
                <a:lnTo>
                  <a:pt x="11640870" y="3175"/>
                </a:lnTo>
                <a:lnTo>
                  <a:pt x="11701196" y="9525"/>
                </a:lnTo>
                <a:lnTo>
                  <a:pt x="11753582" y="20637"/>
                </a:lnTo>
                <a:lnTo>
                  <a:pt x="11799620" y="36512"/>
                </a:lnTo>
                <a:lnTo>
                  <a:pt x="11840896" y="52387"/>
                </a:lnTo>
                <a:lnTo>
                  <a:pt x="11877408" y="68262"/>
                </a:lnTo>
                <a:lnTo>
                  <a:pt x="11915508" y="87312"/>
                </a:lnTo>
                <a:lnTo>
                  <a:pt x="11953608" y="106362"/>
                </a:lnTo>
                <a:lnTo>
                  <a:pt x="11990120" y="125412"/>
                </a:lnTo>
                <a:lnTo>
                  <a:pt x="12031396" y="141287"/>
                </a:lnTo>
                <a:lnTo>
                  <a:pt x="12077432" y="155575"/>
                </a:lnTo>
                <a:lnTo>
                  <a:pt x="12129820" y="166688"/>
                </a:lnTo>
                <a:lnTo>
                  <a:pt x="12190146" y="174625"/>
                </a:lnTo>
                <a:lnTo>
                  <a:pt x="12192000" y="174668"/>
                </a:lnTo>
                <a:lnTo>
                  <a:pt x="12192000" y="885826"/>
                </a:lnTo>
                <a:lnTo>
                  <a:pt x="12192000" y="1787292"/>
                </a:lnTo>
                <a:lnTo>
                  <a:pt x="0" y="1787292"/>
                </a:lnTo>
                <a:lnTo>
                  <a:pt x="0" y="885826"/>
                </a:lnTo>
                <a:lnTo>
                  <a:pt x="0" y="174668"/>
                </a:lnTo>
                <a:lnTo>
                  <a:pt x="1852" y="174625"/>
                </a:lnTo>
                <a:lnTo>
                  <a:pt x="62177" y="166687"/>
                </a:lnTo>
                <a:lnTo>
                  <a:pt x="114564" y="155575"/>
                </a:lnTo>
                <a:lnTo>
                  <a:pt x="160602" y="141287"/>
                </a:lnTo>
                <a:lnTo>
                  <a:pt x="201877" y="125412"/>
                </a:lnTo>
                <a:lnTo>
                  <a:pt x="238389" y="106362"/>
                </a:lnTo>
                <a:lnTo>
                  <a:pt x="276489" y="87312"/>
                </a:lnTo>
                <a:lnTo>
                  <a:pt x="314589" y="68262"/>
                </a:lnTo>
                <a:lnTo>
                  <a:pt x="351102" y="52387"/>
                </a:lnTo>
                <a:lnTo>
                  <a:pt x="392377" y="36512"/>
                </a:lnTo>
                <a:lnTo>
                  <a:pt x="438414" y="20637"/>
                </a:lnTo>
                <a:lnTo>
                  <a:pt x="490802" y="9525"/>
                </a:lnTo>
                <a:lnTo>
                  <a:pt x="551127" y="317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0A8A526-B262-4B75-9832-78FBE8F58ED0}"/>
              </a:ext>
            </a:extLst>
          </p:cNvPr>
          <p:cNvSpPr>
            <a:spLocks noGrp="1"/>
          </p:cNvSpPr>
          <p:nvPr>
            <p:ph type="ctrTitle"/>
          </p:nvPr>
        </p:nvSpPr>
        <p:spPr>
          <a:xfrm>
            <a:off x="1580257" y="864911"/>
            <a:ext cx="9031484" cy="3467282"/>
          </a:xfrm>
        </p:spPr>
        <p:txBody>
          <a:bodyPr anchor="b">
            <a:normAutofit/>
          </a:bodyPr>
          <a:lstStyle/>
          <a:p>
            <a:r>
              <a:rPr lang="en-US" sz="8000"/>
              <a:t>Time, Place &amp; Value of Supply under GST</a:t>
            </a:r>
          </a:p>
        </p:txBody>
      </p:sp>
    </p:spTree>
    <p:extLst>
      <p:ext uri="{BB962C8B-B14F-4D97-AF65-F5344CB8AC3E}">
        <p14:creationId xmlns:p14="http://schemas.microsoft.com/office/powerpoint/2010/main" val="42571094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B7C71-C64D-4DBD-83B4-8147FECC8BDC}"/>
              </a:ext>
            </a:extLst>
          </p:cNvPr>
          <p:cNvSpPr>
            <a:spLocks noGrp="1"/>
          </p:cNvSpPr>
          <p:nvPr>
            <p:ph type="title"/>
          </p:nvPr>
        </p:nvSpPr>
        <p:spPr>
          <a:xfrm>
            <a:off x="1569155" y="915338"/>
            <a:ext cx="9064979" cy="629683"/>
          </a:xfrm>
        </p:spPr>
        <p:txBody>
          <a:bodyPr>
            <a:normAutofit fontScale="90000"/>
          </a:bodyPr>
          <a:lstStyle/>
          <a:p>
            <a:r>
              <a:rPr lang="en-US" dirty="0"/>
              <a:t>Contents</a:t>
            </a:r>
          </a:p>
        </p:txBody>
      </p:sp>
      <p:graphicFrame>
        <p:nvGraphicFramePr>
          <p:cNvPr id="4" name="Content Placeholder 3">
            <a:extLst>
              <a:ext uri="{FF2B5EF4-FFF2-40B4-BE49-F238E27FC236}">
                <a16:creationId xmlns:a16="http://schemas.microsoft.com/office/drawing/2014/main" id="{75628D80-B903-4448-8594-D76418ADD6D1}"/>
              </a:ext>
            </a:extLst>
          </p:cNvPr>
          <p:cNvGraphicFramePr>
            <a:graphicFrameLocks noGrp="1"/>
          </p:cNvGraphicFramePr>
          <p:nvPr>
            <p:ph idx="1"/>
            <p:extLst>
              <p:ext uri="{D42A27DB-BD31-4B8C-83A1-F6EECF244321}">
                <p14:modId xmlns:p14="http://schemas.microsoft.com/office/powerpoint/2010/main" val="1366634113"/>
              </p:ext>
            </p:extLst>
          </p:nvPr>
        </p:nvGraphicFramePr>
        <p:xfrm>
          <a:off x="987464" y="115986"/>
          <a:ext cx="10708007" cy="6405881"/>
        </p:xfrm>
        <a:graphic>
          <a:graphicData uri="http://schemas.openxmlformats.org/drawingml/2006/table">
            <a:tbl>
              <a:tblPr firstRow="1" bandRow="1">
                <a:tableStyleId>{5C22544A-7EE6-4342-B048-85BDC9FD1C3A}</a:tableStyleId>
              </a:tblPr>
              <a:tblGrid>
                <a:gridCol w="2878306">
                  <a:extLst>
                    <a:ext uri="{9D8B030D-6E8A-4147-A177-3AD203B41FA5}">
                      <a16:colId xmlns:a16="http://schemas.microsoft.com/office/drawing/2014/main" val="488925721"/>
                    </a:ext>
                  </a:extLst>
                </a:gridCol>
                <a:gridCol w="4001719">
                  <a:extLst>
                    <a:ext uri="{9D8B030D-6E8A-4147-A177-3AD203B41FA5}">
                      <a16:colId xmlns:a16="http://schemas.microsoft.com/office/drawing/2014/main" val="2487934450"/>
                    </a:ext>
                  </a:extLst>
                </a:gridCol>
                <a:gridCol w="3827982">
                  <a:extLst>
                    <a:ext uri="{9D8B030D-6E8A-4147-A177-3AD203B41FA5}">
                      <a16:colId xmlns:a16="http://schemas.microsoft.com/office/drawing/2014/main" val="3585119758"/>
                    </a:ext>
                  </a:extLst>
                </a:gridCol>
              </a:tblGrid>
              <a:tr h="645161">
                <a:tc>
                  <a:txBody>
                    <a:bodyPr/>
                    <a:lstStyle/>
                    <a:p>
                      <a:r>
                        <a:rPr lang="en-US" sz="2400" dirty="0">
                          <a:latin typeface="Verdana" panose="020B0604030504040204" pitchFamily="34" charset="0"/>
                          <a:ea typeface="Verdana" panose="020B0604030504040204" pitchFamily="34" charset="0"/>
                          <a:cs typeface="Verdana" panose="020B0604030504040204" pitchFamily="34" charset="0"/>
                        </a:rPr>
                        <a:t>Time of Supply</a:t>
                      </a:r>
                    </a:p>
                  </a:txBody>
                  <a:tcPr/>
                </a:tc>
                <a:tc>
                  <a:txBody>
                    <a:bodyPr/>
                    <a:lstStyle/>
                    <a:p>
                      <a:r>
                        <a:rPr lang="en-US" sz="2400" dirty="0">
                          <a:latin typeface="Verdana" panose="020B0604030504040204" pitchFamily="34" charset="0"/>
                          <a:ea typeface="Verdana" panose="020B0604030504040204" pitchFamily="34" charset="0"/>
                          <a:cs typeface="Verdana" panose="020B0604030504040204" pitchFamily="34" charset="0"/>
                        </a:rPr>
                        <a:t>Place of Supply</a:t>
                      </a:r>
                    </a:p>
                  </a:txBody>
                  <a:tcPr/>
                </a:tc>
                <a:tc>
                  <a:txBody>
                    <a:bodyPr/>
                    <a:lstStyle/>
                    <a:p>
                      <a:r>
                        <a:rPr lang="en-US" sz="2400" dirty="0">
                          <a:latin typeface="Verdana" panose="020B0604030504040204" pitchFamily="34" charset="0"/>
                          <a:ea typeface="Verdana" panose="020B0604030504040204" pitchFamily="34" charset="0"/>
                          <a:cs typeface="Verdana" panose="020B0604030504040204" pitchFamily="34" charset="0"/>
                        </a:rPr>
                        <a:t>Value of Supply</a:t>
                      </a:r>
                    </a:p>
                  </a:txBody>
                  <a:tcPr/>
                </a:tc>
                <a:extLst>
                  <a:ext uri="{0D108BD9-81ED-4DB2-BD59-A6C34878D82A}">
                    <a16:rowId xmlns:a16="http://schemas.microsoft.com/office/drawing/2014/main" val="1777529131"/>
                  </a:ext>
                </a:extLst>
              </a:tr>
              <a:tr h="443894">
                <a:tc>
                  <a:txBody>
                    <a:bodyPr/>
                    <a:lstStyle/>
                    <a:p>
                      <a:r>
                        <a:rPr lang="en-US" sz="2400" dirty="0">
                          <a:latin typeface="Verdana" panose="020B0604030504040204" pitchFamily="34" charset="0"/>
                          <a:ea typeface="Verdana" panose="020B0604030504040204" pitchFamily="34" charset="0"/>
                          <a:cs typeface="Verdana" panose="020B0604030504040204" pitchFamily="34" charset="0"/>
                        </a:rPr>
                        <a:t>Introduction</a:t>
                      </a:r>
                    </a:p>
                  </a:txBody>
                  <a:tcPr/>
                </a:tc>
                <a:tc>
                  <a:txBody>
                    <a:bodyPr/>
                    <a:lstStyle/>
                    <a:p>
                      <a:r>
                        <a:rPr lang="en-US" sz="2400" dirty="0">
                          <a:latin typeface="Verdana" panose="020B0604030504040204" pitchFamily="34" charset="0"/>
                          <a:ea typeface="Verdana" panose="020B0604030504040204" pitchFamily="34" charset="0"/>
                          <a:cs typeface="Verdana" panose="020B0604030504040204" pitchFamily="34" charset="0"/>
                        </a:rPr>
                        <a:t>Introduction</a:t>
                      </a:r>
                    </a:p>
                  </a:txBody>
                  <a:tcPr/>
                </a:tc>
                <a:tc>
                  <a:txBody>
                    <a:bodyPr/>
                    <a:lstStyle/>
                    <a:p>
                      <a:r>
                        <a:rPr lang="en-US" sz="2400" dirty="0">
                          <a:latin typeface="Verdana" panose="020B0604030504040204" pitchFamily="34" charset="0"/>
                          <a:ea typeface="Verdana" panose="020B0604030504040204" pitchFamily="34" charset="0"/>
                          <a:cs typeface="Verdana" panose="020B0604030504040204" pitchFamily="34" charset="0"/>
                        </a:rPr>
                        <a:t>Introduction</a:t>
                      </a:r>
                    </a:p>
                  </a:txBody>
                  <a:tcPr/>
                </a:tc>
                <a:extLst>
                  <a:ext uri="{0D108BD9-81ED-4DB2-BD59-A6C34878D82A}">
                    <a16:rowId xmlns:a16="http://schemas.microsoft.com/office/drawing/2014/main" val="4087767252"/>
                  </a:ext>
                </a:extLst>
              </a:tr>
              <a:tr h="645161">
                <a:tc rowSpan="2">
                  <a:txBody>
                    <a:bodyPr/>
                    <a:lstStyle/>
                    <a:p>
                      <a:r>
                        <a:rPr lang="en-US" sz="2400" dirty="0">
                          <a:latin typeface="Verdana" panose="020B0604030504040204" pitchFamily="34" charset="0"/>
                          <a:ea typeface="Verdana" panose="020B0604030504040204" pitchFamily="34" charset="0"/>
                          <a:cs typeface="Verdana" panose="020B0604030504040204" pitchFamily="34" charset="0"/>
                        </a:rPr>
                        <a:t>Time of supply of goods:</a:t>
                      </a:r>
                    </a:p>
                    <a:p>
                      <a:pPr marL="285750" indent="-285750">
                        <a:buFont typeface="Arial" panose="020B0604020202020204" pitchFamily="34" charset="0"/>
                        <a:buChar char="•"/>
                      </a:pPr>
                      <a:r>
                        <a:rPr lang="en-US" sz="2400" dirty="0">
                          <a:latin typeface="Verdana" panose="020B0604030504040204" pitchFamily="34" charset="0"/>
                          <a:ea typeface="Verdana" panose="020B0604030504040204" pitchFamily="34" charset="0"/>
                          <a:cs typeface="Verdana" panose="020B0604030504040204" pitchFamily="34" charset="0"/>
                        </a:rPr>
                        <a:t>Forward Charge</a:t>
                      </a:r>
                    </a:p>
                    <a:p>
                      <a:pPr marL="285750" indent="-285750">
                        <a:buFont typeface="Arial" panose="020B0604020202020204" pitchFamily="34" charset="0"/>
                        <a:buChar char="•"/>
                      </a:pPr>
                      <a:r>
                        <a:rPr lang="en-US" sz="2400" dirty="0">
                          <a:latin typeface="Verdana" panose="020B0604030504040204" pitchFamily="34" charset="0"/>
                          <a:ea typeface="Verdana" panose="020B0604030504040204" pitchFamily="34" charset="0"/>
                          <a:cs typeface="Verdana" panose="020B0604030504040204" pitchFamily="34" charset="0"/>
                        </a:rPr>
                        <a:t>Reverse Charge</a:t>
                      </a:r>
                    </a:p>
                    <a:p>
                      <a:pPr marL="285750" indent="-285750">
                        <a:buFont typeface="Arial" panose="020B0604020202020204" pitchFamily="34" charset="0"/>
                        <a:buChar char="•"/>
                      </a:pPr>
                      <a:r>
                        <a:rPr lang="en-US" sz="2400" dirty="0">
                          <a:latin typeface="Verdana" panose="020B0604030504040204" pitchFamily="34" charset="0"/>
                          <a:ea typeface="Verdana" panose="020B0604030504040204" pitchFamily="34" charset="0"/>
                          <a:cs typeface="Verdana" panose="020B0604030504040204" pitchFamily="34" charset="0"/>
                        </a:rPr>
                        <a:t>Miscellaneous</a:t>
                      </a:r>
                    </a:p>
                  </a:txBody>
                  <a:tcPr/>
                </a:tc>
                <a:tc rowSpan="2">
                  <a:txBody>
                    <a:bodyPr/>
                    <a:lstStyle/>
                    <a:p>
                      <a:pPr marL="0" indent="0">
                        <a:buFont typeface="Arial" panose="020B0604020202020204" pitchFamily="34" charset="0"/>
                        <a:buNone/>
                      </a:pPr>
                      <a:r>
                        <a:rPr lang="en-US" sz="2400" dirty="0">
                          <a:latin typeface="Verdana" panose="020B0604030504040204" pitchFamily="34" charset="0"/>
                          <a:ea typeface="Verdana" panose="020B0604030504040204" pitchFamily="34" charset="0"/>
                          <a:cs typeface="Verdana" panose="020B0604030504040204" pitchFamily="34" charset="0"/>
                        </a:rPr>
                        <a:t>Place of supply of goods: </a:t>
                      </a:r>
                    </a:p>
                    <a:p>
                      <a:pPr marL="285750" indent="-285750">
                        <a:buFont typeface="Arial" panose="020B0604020202020204" pitchFamily="34" charset="0"/>
                        <a:buChar char="•"/>
                      </a:pPr>
                      <a:r>
                        <a:rPr lang="en-US" sz="2400" dirty="0">
                          <a:latin typeface="Verdana" panose="020B0604030504040204" pitchFamily="34" charset="0"/>
                          <a:ea typeface="Verdana" panose="020B0604030504040204" pitchFamily="34" charset="0"/>
                          <a:cs typeface="Verdana" panose="020B0604030504040204" pitchFamily="34" charset="0"/>
                        </a:rPr>
                        <a:t>in case of other than import or export </a:t>
                      </a:r>
                    </a:p>
                    <a:p>
                      <a:pPr marL="285750" indent="-285750">
                        <a:buFont typeface="Arial" panose="020B0604020202020204" pitchFamily="34" charset="0"/>
                        <a:buChar char="•"/>
                      </a:pPr>
                      <a:r>
                        <a:rPr lang="en-US" sz="2400" dirty="0">
                          <a:latin typeface="Verdana" panose="020B0604030504040204" pitchFamily="34" charset="0"/>
                          <a:ea typeface="Verdana" panose="020B0604030504040204" pitchFamily="34" charset="0"/>
                          <a:cs typeface="Verdana" panose="020B0604030504040204" pitchFamily="34" charset="0"/>
                        </a:rPr>
                        <a:t>in case of import or export</a:t>
                      </a:r>
                    </a:p>
                  </a:txBody>
                  <a:tcPr/>
                </a:tc>
                <a:tc>
                  <a:txBody>
                    <a:bodyPr/>
                    <a:lstStyle/>
                    <a:p>
                      <a:r>
                        <a:rPr lang="en-US" sz="2400" dirty="0">
                          <a:latin typeface="Verdana" panose="020B0604030504040204" pitchFamily="34" charset="0"/>
                          <a:ea typeface="Verdana" panose="020B0604030504040204" pitchFamily="34" charset="0"/>
                          <a:cs typeface="Verdana" panose="020B0604030504040204" pitchFamily="34" charset="0"/>
                        </a:rPr>
                        <a:t>Value of Taxable Supply</a:t>
                      </a:r>
                    </a:p>
                  </a:txBody>
                  <a:tcPr/>
                </a:tc>
                <a:extLst>
                  <a:ext uri="{0D108BD9-81ED-4DB2-BD59-A6C34878D82A}">
                    <a16:rowId xmlns:a16="http://schemas.microsoft.com/office/drawing/2014/main" val="1753427924"/>
                  </a:ext>
                </a:extLst>
              </a:tr>
              <a:tr h="1433691">
                <a:tc vMerge="1">
                  <a:txBody>
                    <a:bodyPr/>
                    <a:lstStyle/>
                    <a:p>
                      <a:endParaRPr lang="en-US" dirty="0"/>
                    </a:p>
                  </a:txBody>
                  <a:tcPr/>
                </a:tc>
                <a:tc vMerge="1">
                  <a:txBody>
                    <a:bodyPr/>
                    <a:lstStyle/>
                    <a:p>
                      <a:endParaRPr lang="en-US" dirty="0"/>
                    </a:p>
                  </a:txBody>
                  <a:tcPr/>
                </a:tc>
                <a:tc>
                  <a:txBody>
                    <a:bodyPr/>
                    <a:lstStyle/>
                    <a:p>
                      <a:r>
                        <a:rPr lang="en-US" sz="2400" dirty="0">
                          <a:latin typeface="Verdana" panose="020B0604030504040204" pitchFamily="34" charset="0"/>
                          <a:ea typeface="Verdana" panose="020B0604030504040204" pitchFamily="34" charset="0"/>
                          <a:cs typeface="Verdana" panose="020B0604030504040204" pitchFamily="34" charset="0"/>
                        </a:rPr>
                        <a:t>Related Persons</a:t>
                      </a:r>
                    </a:p>
                  </a:txBody>
                  <a:tcPr/>
                </a:tc>
                <a:extLst>
                  <a:ext uri="{0D108BD9-81ED-4DB2-BD59-A6C34878D82A}">
                    <a16:rowId xmlns:a16="http://schemas.microsoft.com/office/drawing/2014/main" val="1914612918"/>
                  </a:ext>
                </a:extLst>
              </a:tr>
              <a:tr h="443894">
                <a:tc rowSpan="3">
                  <a:txBody>
                    <a:bodyPr/>
                    <a:lstStyle/>
                    <a:p>
                      <a:r>
                        <a:rPr lang="en-US" sz="2400" dirty="0">
                          <a:latin typeface="Verdana" panose="020B0604030504040204" pitchFamily="34" charset="0"/>
                          <a:ea typeface="Verdana" panose="020B0604030504040204" pitchFamily="34" charset="0"/>
                          <a:cs typeface="Verdana" panose="020B0604030504040204" pitchFamily="34" charset="0"/>
                        </a:rPr>
                        <a:t>Time of Supply of Services</a:t>
                      </a:r>
                    </a:p>
                    <a:p>
                      <a:pPr marL="285750" indent="-285750">
                        <a:buFont typeface="Arial" panose="020B0604020202020204" pitchFamily="34" charset="0"/>
                        <a:buChar char="•"/>
                      </a:pPr>
                      <a:r>
                        <a:rPr lang="en-US" sz="2400" dirty="0">
                          <a:latin typeface="Verdana" panose="020B0604030504040204" pitchFamily="34" charset="0"/>
                          <a:ea typeface="Verdana" panose="020B0604030504040204" pitchFamily="34" charset="0"/>
                          <a:cs typeface="Verdana" panose="020B0604030504040204" pitchFamily="34" charset="0"/>
                        </a:rPr>
                        <a:t>Forward Charge</a:t>
                      </a:r>
                    </a:p>
                    <a:p>
                      <a:pPr marL="285750" indent="-285750">
                        <a:buFont typeface="Arial" panose="020B0604020202020204" pitchFamily="34" charset="0"/>
                        <a:buChar char="•"/>
                      </a:pPr>
                      <a:r>
                        <a:rPr lang="en-US" sz="2400" dirty="0">
                          <a:latin typeface="Verdana" panose="020B0604030504040204" pitchFamily="34" charset="0"/>
                          <a:ea typeface="Verdana" panose="020B0604030504040204" pitchFamily="34" charset="0"/>
                          <a:cs typeface="Verdana" panose="020B0604030504040204" pitchFamily="34" charset="0"/>
                        </a:rPr>
                        <a:t>Reverse Charge</a:t>
                      </a:r>
                    </a:p>
                    <a:p>
                      <a:pPr marL="285750" indent="-285750">
                        <a:buFont typeface="Arial" panose="020B0604020202020204" pitchFamily="34" charset="0"/>
                        <a:buChar char="•"/>
                      </a:pPr>
                      <a:r>
                        <a:rPr lang="en-US" sz="2400" dirty="0">
                          <a:latin typeface="Verdana" panose="020B0604030504040204" pitchFamily="34" charset="0"/>
                          <a:ea typeface="Verdana" panose="020B0604030504040204" pitchFamily="34" charset="0"/>
                          <a:cs typeface="Verdana" panose="020B0604030504040204" pitchFamily="34" charset="0"/>
                        </a:rPr>
                        <a:t>Miscellaneous</a:t>
                      </a:r>
                    </a:p>
                  </a:txBody>
                  <a:tcPr/>
                </a:tc>
                <a:tc rowSpan="3">
                  <a:txBody>
                    <a:bodyPr/>
                    <a:lstStyle/>
                    <a:p>
                      <a:r>
                        <a:rPr lang="en-US" sz="2400" dirty="0">
                          <a:latin typeface="Verdana" panose="020B0604030504040204" pitchFamily="34" charset="0"/>
                          <a:ea typeface="Verdana" panose="020B0604030504040204" pitchFamily="34" charset="0"/>
                          <a:cs typeface="Verdana" panose="020B0604030504040204" pitchFamily="34" charset="0"/>
                        </a:rPr>
                        <a:t>Place of supply of services </a:t>
                      </a:r>
                    </a:p>
                    <a:p>
                      <a:pPr marL="285750" indent="-285750">
                        <a:buFont typeface="Arial" panose="020B0604020202020204" pitchFamily="34" charset="0"/>
                        <a:buChar char="•"/>
                      </a:pPr>
                      <a:r>
                        <a:rPr lang="en-US" sz="2400" dirty="0">
                          <a:latin typeface="Verdana" panose="020B0604030504040204" pitchFamily="34" charset="0"/>
                          <a:ea typeface="Verdana" panose="020B0604030504040204" pitchFamily="34" charset="0"/>
                          <a:cs typeface="Verdana" panose="020B0604030504040204" pitchFamily="34" charset="0"/>
                        </a:rPr>
                        <a:t>Where supplier and recipient are in India</a:t>
                      </a:r>
                    </a:p>
                    <a:p>
                      <a:pPr marL="285750" indent="-285750">
                        <a:buFont typeface="Arial" panose="020B0604020202020204" pitchFamily="34" charset="0"/>
                        <a:buChar char="•"/>
                      </a:pPr>
                      <a:r>
                        <a:rPr lang="en-US" sz="2400" dirty="0">
                          <a:latin typeface="Verdana" panose="020B0604030504040204" pitchFamily="34" charset="0"/>
                          <a:ea typeface="Verdana" panose="020B0604030504040204" pitchFamily="34" charset="0"/>
                          <a:cs typeface="Verdana" panose="020B0604030504040204" pitchFamily="34" charset="0"/>
                        </a:rPr>
                        <a:t>Where supplier or recipient are outside India</a:t>
                      </a:r>
                    </a:p>
                  </a:txBody>
                  <a:tcPr/>
                </a:tc>
                <a:tc>
                  <a:txBody>
                    <a:bodyPr/>
                    <a:lstStyle/>
                    <a:p>
                      <a:r>
                        <a:rPr lang="en-US" sz="2400" dirty="0">
                          <a:latin typeface="Verdana" panose="020B0604030504040204" pitchFamily="34" charset="0"/>
                          <a:ea typeface="Verdana" panose="020B0604030504040204" pitchFamily="34" charset="0"/>
                          <a:cs typeface="Verdana" panose="020B0604030504040204" pitchFamily="34" charset="0"/>
                        </a:rPr>
                        <a:t>Value Includes?</a:t>
                      </a:r>
                    </a:p>
                  </a:txBody>
                  <a:tcPr/>
                </a:tc>
                <a:extLst>
                  <a:ext uri="{0D108BD9-81ED-4DB2-BD59-A6C34878D82A}">
                    <a16:rowId xmlns:a16="http://schemas.microsoft.com/office/drawing/2014/main" val="3504540808"/>
                  </a:ext>
                </a:extLst>
              </a:tr>
              <a:tr h="645161">
                <a:tc vMerge="1">
                  <a:txBody>
                    <a:bodyPr/>
                    <a:lstStyle/>
                    <a:p>
                      <a:r>
                        <a:rPr lang="en-US" sz="1600" dirty="0"/>
                        <a:t>Time of Supply of Services</a:t>
                      </a:r>
                    </a:p>
                    <a:p>
                      <a:pPr marL="285750" indent="-285750">
                        <a:buFont typeface="Arial" panose="020B0604020202020204" pitchFamily="34" charset="0"/>
                        <a:buChar char="•"/>
                      </a:pPr>
                      <a:r>
                        <a:rPr lang="en-US" sz="1600" dirty="0"/>
                        <a:t>Forward Charge</a:t>
                      </a:r>
                    </a:p>
                    <a:p>
                      <a:pPr marL="285750" indent="-285750">
                        <a:buFont typeface="Arial" panose="020B0604020202020204" pitchFamily="34" charset="0"/>
                        <a:buChar char="•"/>
                      </a:pPr>
                      <a:r>
                        <a:rPr lang="en-US" sz="1600" dirty="0"/>
                        <a:t>Reverse Charge</a:t>
                      </a:r>
                    </a:p>
                    <a:p>
                      <a:pPr marL="285750" indent="-285750">
                        <a:buFont typeface="Arial" panose="020B0604020202020204" pitchFamily="34" charset="0"/>
                        <a:buChar char="•"/>
                      </a:pPr>
                      <a:r>
                        <a:rPr lang="en-US" sz="1600" dirty="0"/>
                        <a:t>Miscellaneous</a:t>
                      </a:r>
                    </a:p>
                  </a:txBody>
                  <a:tcPr/>
                </a:tc>
                <a:tc vMerge="1">
                  <a:txBody>
                    <a:bodyPr/>
                    <a:lstStyle/>
                    <a:p>
                      <a:endParaRPr lang="en-US" dirty="0"/>
                    </a:p>
                  </a:txBody>
                  <a:tcPr/>
                </a:tc>
                <a:tc>
                  <a:txBody>
                    <a:bodyPr/>
                    <a:lstStyle/>
                    <a:p>
                      <a:r>
                        <a:rPr lang="en-US" sz="2400" dirty="0">
                          <a:latin typeface="Verdana" panose="020B0604030504040204" pitchFamily="34" charset="0"/>
                          <a:ea typeface="Verdana" panose="020B0604030504040204" pitchFamily="34" charset="0"/>
                          <a:cs typeface="Verdana" panose="020B0604030504040204" pitchFamily="34" charset="0"/>
                        </a:rPr>
                        <a:t>Value Does Not Include?</a:t>
                      </a:r>
                    </a:p>
                  </a:txBody>
                  <a:tcPr/>
                </a:tc>
                <a:extLst>
                  <a:ext uri="{0D108BD9-81ED-4DB2-BD59-A6C34878D82A}">
                    <a16:rowId xmlns:a16="http://schemas.microsoft.com/office/drawing/2014/main" val="387075718"/>
                  </a:ext>
                </a:extLst>
              </a:tr>
              <a:tr h="1218637">
                <a:tc vMerge="1">
                  <a:txBody>
                    <a:bodyPr/>
                    <a:lstStyle/>
                    <a:p>
                      <a:endParaRPr lang="en-US" dirty="0"/>
                    </a:p>
                  </a:txBody>
                  <a:tcPr/>
                </a:tc>
                <a:tc vMerge="1">
                  <a:txBody>
                    <a:bodyPr/>
                    <a:lstStyle/>
                    <a:p>
                      <a:endParaRPr lang="en-US" dirty="0"/>
                    </a:p>
                  </a:txBody>
                  <a:tcPr/>
                </a:tc>
                <a:tc>
                  <a:txBody>
                    <a:bodyPr/>
                    <a:lstStyle/>
                    <a:p>
                      <a:r>
                        <a:rPr lang="en-US" sz="2400" dirty="0">
                          <a:latin typeface="Verdana" panose="020B0604030504040204" pitchFamily="34" charset="0"/>
                          <a:ea typeface="Verdana" panose="020B0604030504040204" pitchFamily="34" charset="0"/>
                          <a:cs typeface="Verdana" panose="020B0604030504040204" pitchFamily="34" charset="0"/>
                        </a:rPr>
                        <a:t>Valuation under GST (Determination of Value of Supply) Rules</a:t>
                      </a:r>
                    </a:p>
                  </a:txBody>
                  <a:tcPr/>
                </a:tc>
                <a:extLst>
                  <a:ext uri="{0D108BD9-81ED-4DB2-BD59-A6C34878D82A}">
                    <a16:rowId xmlns:a16="http://schemas.microsoft.com/office/drawing/2014/main" val="1372694317"/>
                  </a:ext>
                </a:extLst>
              </a:tr>
            </a:tbl>
          </a:graphicData>
        </a:graphic>
      </p:graphicFrame>
    </p:spTree>
    <p:extLst>
      <p:ext uri="{BB962C8B-B14F-4D97-AF65-F5344CB8AC3E}">
        <p14:creationId xmlns:p14="http://schemas.microsoft.com/office/powerpoint/2010/main" val="37427708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7B52E-4779-4974-BA59-06FBBAEAB063}"/>
              </a:ext>
            </a:extLst>
          </p:cNvPr>
          <p:cNvSpPr>
            <a:spLocks noGrp="1"/>
          </p:cNvSpPr>
          <p:nvPr>
            <p:ph type="title"/>
          </p:nvPr>
        </p:nvSpPr>
        <p:spPr>
          <a:xfrm>
            <a:off x="796407" y="102169"/>
            <a:ext cx="10178322" cy="876239"/>
          </a:xfrm>
        </p:spPr>
        <p:txBody>
          <a:bodyPr>
            <a:normAutofit/>
          </a:bodyPr>
          <a:lstStyle/>
          <a:p>
            <a:r>
              <a:rPr lang="en-US" sz="4500" dirty="0"/>
              <a:t>Introduction to Time of Supply</a:t>
            </a:r>
          </a:p>
        </p:txBody>
      </p:sp>
      <p:sp>
        <p:nvSpPr>
          <p:cNvPr id="3" name="Content Placeholder 2">
            <a:extLst>
              <a:ext uri="{FF2B5EF4-FFF2-40B4-BE49-F238E27FC236}">
                <a16:creationId xmlns:a16="http://schemas.microsoft.com/office/drawing/2014/main" id="{33F52027-6497-4AEB-BA6A-7CF34F227C3C}"/>
              </a:ext>
            </a:extLst>
          </p:cNvPr>
          <p:cNvSpPr>
            <a:spLocks noGrp="1"/>
          </p:cNvSpPr>
          <p:nvPr>
            <p:ph idx="1"/>
          </p:nvPr>
        </p:nvSpPr>
        <p:spPr>
          <a:xfrm>
            <a:off x="1251678" y="1409689"/>
            <a:ext cx="10178322" cy="3593591"/>
          </a:xfrm>
          <a:blipFill dpi="0" rotWithShape="1">
            <a:blip r:embed="rId2">
              <a:alphaModFix amt="28000"/>
              <a:lum bright="70000" contrast="-70000"/>
            </a:blip>
            <a:srcRect/>
            <a:stretch>
              <a:fillRect/>
            </a:stretch>
          </a:blipFill>
        </p:spPr>
        <p:txBody>
          <a:bodyPr>
            <a:normAutofit/>
          </a:bodyPr>
          <a:lstStyle/>
          <a:p>
            <a:pPr marL="0" indent="0" algn="ctr">
              <a:buNone/>
            </a:pPr>
            <a:r>
              <a:rPr lang="en-US" sz="2400" b="1" dirty="0">
                <a:latin typeface="Verdana" panose="020B0604030504040204" pitchFamily="34" charset="0"/>
                <a:ea typeface="Verdana" panose="020B0604030504040204" pitchFamily="34" charset="0"/>
                <a:cs typeface="Verdana" panose="020B0604030504040204" pitchFamily="34" charset="0"/>
              </a:rPr>
              <a:t>Scope</a:t>
            </a:r>
            <a:r>
              <a:rPr lang="en-US" sz="2400" dirty="0">
                <a:latin typeface="Verdana" panose="020B0604030504040204" pitchFamily="34" charset="0"/>
                <a:ea typeface="Verdana" panose="020B0604030504040204" pitchFamily="34" charset="0"/>
                <a:cs typeface="Verdana" panose="020B0604030504040204" pitchFamily="34" charset="0"/>
              </a:rPr>
              <a:t>:</a:t>
            </a:r>
          </a:p>
          <a:p>
            <a:pPr algn="just"/>
            <a:r>
              <a:rPr lang="en-US" sz="2400" dirty="0">
                <a:solidFill>
                  <a:schemeClr val="accent4">
                    <a:lumMod val="50000"/>
                  </a:schemeClr>
                </a:solidFill>
                <a:latin typeface="Verdana" panose="020B0604030504040204" pitchFamily="34" charset="0"/>
                <a:ea typeface="Verdana" panose="020B0604030504040204" pitchFamily="34" charset="0"/>
                <a:cs typeface="Verdana" panose="020B0604030504040204" pitchFamily="34" charset="0"/>
              </a:rPr>
              <a:t>To understand time when liability to pay GST arises.</a:t>
            </a:r>
          </a:p>
          <a:p>
            <a:pPr algn="just"/>
            <a:r>
              <a:rPr lang="en-US" sz="2400" dirty="0">
                <a:solidFill>
                  <a:schemeClr val="accent4">
                    <a:lumMod val="50000"/>
                  </a:schemeClr>
                </a:solidFill>
                <a:latin typeface="Verdana" panose="020B0604030504040204" pitchFamily="34" charset="0"/>
                <a:ea typeface="Verdana" panose="020B0604030504040204" pitchFamily="34" charset="0"/>
                <a:cs typeface="Verdana" panose="020B0604030504040204" pitchFamily="34" charset="0"/>
              </a:rPr>
              <a:t>To understand point of taxation in case of reverse charge.</a:t>
            </a:r>
          </a:p>
          <a:p>
            <a:pPr algn="just"/>
            <a:r>
              <a:rPr lang="en-US" sz="2400" dirty="0">
                <a:solidFill>
                  <a:schemeClr val="accent4">
                    <a:lumMod val="50000"/>
                  </a:schemeClr>
                </a:solidFill>
                <a:latin typeface="Verdana" panose="020B0604030504040204" pitchFamily="34" charset="0"/>
                <a:ea typeface="Verdana" panose="020B0604030504040204" pitchFamily="34" charset="0"/>
                <a:cs typeface="Verdana" panose="020B0604030504040204" pitchFamily="34" charset="0"/>
              </a:rPr>
              <a:t>To understand when liability to pay GST arises where advances are received.</a:t>
            </a:r>
          </a:p>
          <a:p>
            <a:pPr algn="just"/>
            <a:r>
              <a:rPr lang="en-US" sz="2400" dirty="0">
                <a:solidFill>
                  <a:schemeClr val="accent4">
                    <a:lumMod val="50000"/>
                  </a:schemeClr>
                </a:solidFill>
                <a:latin typeface="Verdana" panose="020B0604030504040204" pitchFamily="34" charset="0"/>
                <a:ea typeface="Verdana" panose="020B0604030504040204" pitchFamily="34" charset="0"/>
                <a:cs typeface="Verdana" panose="020B0604030504040204" pitchFamily="34" charset="0"/>
              </a:rPr>
              <a:t>To understand how to calculate time of supply in case of change of rates of tax.</a:t>
            </a:r>
          </a:p>
        </p:txBody>
      </p:sp>
    </p:spTree>
    <p:extLst>
      <p:ext uri="{BB962C8B-B14F-4D97-AF65-F5344CB8AC3E}">
        <p14:creationId xmlns:p14="http://schemas.microsoft.com/office/powerpoint/2010/main" val="23126643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4837C-03AA-4DE9-85B5-71C6A761AD99}"/>
              </a:ext>
            </a:extLst>
          </p:cNvPr>
          <p:cNvSpPr>
            <a:spLocks noGrp="1"/>
          </p:cNvSpPr>
          <p:nvPr>
            <p:ph type="title"/>
          </p:nvPr>
        </p:nvSpPr>
        <p:spPr>
          <a:xfrm>
            <a:off x="777659" y="85477"/>
            <a:ext cx="10347541" cy="790473"/>
          </a:xfrm>
        </p:spPr>
        <p:txBody>
          <a:bodyPr>
            <a:normAutofit fontScale="90000"/>
          </a:bodyPr>
          <a:lstStyle/>
          <a:p>
            <a:r>
              <a:rPr lang="en-US" sz="3600" dirty="0"/>
              <a:t>Time of Supply of Goods [Sec. 12] – Forward charge</a:t>
            </a:r>
          </a:p>
        </p:txBody>
      </p:sp>
      <p:sp>
        <p:nvSpPr>
          <p:cNvPr id="30" name="Rectangle 29">
            <a:extLst>
              <a:ext uri="{FF2B5EF4-FFF2-40B4-BE49-F238E27FC236}">
                <a16:creationId xmlns:a16="http://schemas.microsoft.com/office/drawing/2014/main" id="{7C171A71-9E0C-44A2-AA3B-8C6B0F028681}"/>
              </a:ext>
            </a:extLst>
          </p:cNvPr>
          <p:cNvSpPr/>
          <p:nvPr/>
        </p:nvSpPr>
        <p:spPr>
          <a:xfrm>
            <a:off x="5029200" y="1017639"/>
            <a:ext cx="2514600" cy="13719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US" sz="2200" dirty="0">
                <a:solidFill>
                  <a:prstClr val="white"/>
                </a:solidFill>
                <a:latin typeface="Verdana" panose="020B0604030504040204" pitchFamily="34" charset="0"/>
                <a:ea typeface="Verdana" panose="020B0604030504040204" pitchFamily="34" charset="0"/>
                <a:cs typeface="Verdana" panose="020B0604030504040204" pitchFamily="34" charset="0"/>
              </a:rPr>
              <a:t>Earlier of the two</a:t>
            </a:r>
          </a:p>
        </p:txBody>
      </p:sp>
      <p:sp>
        <p:nvSpPr>
          <p:cNvPr id="31" name="Rectangle 30">
            <a:extLst>
              <a:ext uri="{FF2B5EF4-FFF2-40B4-BE49-F238E27FC236}">
                <a16:creationId xmlns:a16="http://schemas.microsoft.com/office/drawing/2014/main" id="{F86ADABC-3543-4688-800C-C9D44E419EB7}"/>
              </a:ext>
            </a:extLst>
          </p:cNvPr>
          <p:cNvSpPr/>
          <p:nvPr/>
        </p:nvSpPr>
        <p:spPr>
          <a:xfrm>
            <a:off x="1295398" y="1219771"/>
            <a:ext cx="2285975" cy="13719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US" sz="2200" dirty="0">
                <a:solidFill>
                  <a:prstClr val="white"/>
                </a:solidFill>
                <a:latin typeface="Verdana" panose="020B0604030504040204" pitchFamily="34" charset="0"/>
                <a:ea typeface="Verdana" panose="020B0604030504040204" pitchFamily="34" charset="0"/>
                <a:cs typeface="Verdana" panose="020B0604030504040204" pitchFamily="34" charset="0"/>
              </a:rPr>
              <a:t>Date of issue of invoice, </a:t>
            </a:r>
            <a:r>
              <a:rPr lang="en-US" sz="2200" dirty="0" err="1">
                <a:solidFill>
                  <a:prstClr val="white"/>
                </a:solidFill>
                <a:latin typeface="Verdana" panose="020B0604030504040204" pitchFamily="34" charset="0"/>
                <a:ea typeface="Verdana" panose="020B0604030504040204" pitchFamily="34" charset="0"/>
                <a:cs typeface="Verdana" panose="020B0604030504040204" pitchFamily="34" charset="0"/>
              </a:rPr>
              <a:t>i.e</a:t>
            </a:r>
            <a:r>
              <a:rPr lang="en-US" sz="2200" dirty="0">
                <a:solidFill>
                  <a:prstClr val="white"/>
                </a:solidFill>
                <a:latin typeface="Verdana" panose="020B0604030504040204" pitchFamily="34" charset="0"/>
                <a:ea typeface="Verdana" panose="020B0604030504040204" pitchFamily="34" charset="0"/>
                <a:cs typeface="Verdana" panose="020B0604030504040204" pitchFamily="34" charset="0"/>
              </a:rPr>
              <a:t>, Earlier of:</a:t>
            </a:r>
          </a:p>
        </p:txBody>
      </p:sp>
      <p:sp>
        <p:nvSpPr>
          <p:cNvPr id="32" name="Rectangle 31">
            <a:extLst>
              <a:ext uri="{FF2B5EF4-FFF2-40B4-BE49-F238E27FC236}">
                <a16:creationId xmlns:a16="http://schemas.microsoft.com/office/drawing/2014/main" id="{2CC93F0E-86AD-442B-9C8A-8773CE4A4DDE}"/>
              </a:ext>
            </a:extLst>
          </p:cNvPr>
          <p:cNvSpPr/>
          <p:nvPr/>
        </p:nvSpPr>
        <p:spPr>
          <a:xfrm>
            <a:off x="1569156" y="2770818"/>
            <a:ext cx="1828800" cy="11057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US" sz="2200" dirty="0">
                <a:solidFill>
                  <a:prstClr val="white"/>
                </a:solidFill>
                <a:latin typeface="Verdana" panose="020B0604030504040204" pitchFamily="34" charset="0"/>
                <a:ea typeface="Verdana" panose="020B0604030504040204" pitchFamily="34" charset="0"/>
                <a:cs typeface="Verdana" panose="020B0604030504040204" pitchFamily="34" charset="0"/>
              </a:rPr>
              <a:t>Actual date of issue of invoice</a:t>
            </a:r>
          </a:p>
        </p:txBody>
      </p:sp>
      <p:sp>
        <p:nvSpPr>
          <p:cNvPr id="33" name="Rectangle 32">
            <a:extLst>
              <a:ext uri="{FF2B5EF4-FFF2-40B4-BE49-F238E27FC236}">
                <a16:creationId xmlns:a16="http://schemas.microsoft.com/office/drawing/2014/main" id="{26E0B3BA-675A-485E-8EF6-C58EA12B7ABD}"/>
              </a:ext>
            </a:extLst>
          </p:cNvPr>
          <p:cNvSpPr/>
          <p:nvPr/>
        </p:nvSpPr>
        <p:spPr>
          <a:xfrm>
            <a:off x="1226263" y="4055675"/>
            <a:ext cx="2514585" cy="16463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US" sz="2200" dirty="0">
                <a:solidFill>
                  <a:prstClr val="white"/>
                </a:solidFill>
                <a:latin typeface="Verdana" panose="020B0604030504040204" pitchFamily="34" charset="0"/>
                <a:ea typeface="Verdana" panose="020B0604030504040204" pitchFamily="34" charset="0"/>
                <a:cs typeface="Verdana" panose="020B0604030504040204" pitchFamily="34" charset="0"/>
              </a:rPr>
              <a:t>Last date on which supplier is required to issue invoice u/s 31(1)</a:t>
            </a:r>
          </a:p>
        </p:txBody>
      </p:sp>
      <p:sp>
        <p:nvSpPr>
          <p:cNvPr id="34" name="Rectangle 33">
            <a:extLst>
              <a:ext uri="{FF2B5EF4-FFF2-40B4-BE49-F238E27FC236}">
                <a16:creationId xmlns:a16="http://schemas.microsoft.com/office/drawing/2014/main" id="{A9AEE715-B0D2-4F40-B109-5705F931A43F}"/>
              </a:ext>
            </a:extLst>
          </p:cNvPr>
          <p:cNvSpPr/>
          <p:nvPr/>
        </p:nvSpPr>
        <p:spPr>
          <a:xfrm>
            <a:off x="8991602" y="926136"/>
            <a:ext cx="2133598" cy="17119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US" sz="2200" dirty="0">
                <a:solidFill>
                  <a:prstClr val="white"/>
                </a:solidFill>
                <a:latin typeface="Verdana" panose="020B0604030504040204" pitchFamily="34" charset="0"/>
                <a:ea typeface="Verdana" panose="020B0604030504040204" pitchFamily="34" charset="0"/>
                <a:cs typeface="Verdana" panose="020B0604030504040204" pitchFamily="34" charset="0"/>
              </a:rPr>
              <a:t>Date of receipt of payment, </a:t>
            </a:r>
            <a:r>
              <a:rPr lang="en-US" sz="2200" dirty="0" err="1">
                <a:solidFill>
                  <a:prstClr val="white"/>
                </a:solidFill>
                <a:latin typeface="Verdana" panose="020B0604030504040204" pitchFamily="34" charset="0"/>
                <a:ea typeface="Verdana" panose="020B0604030504040204" pitchFamily="34" charset="0"/>
                <a:cs typeface="Verdana" panose="020B0604030504040204" pitchFamily="34" charset="0"/>
              </a:rPr>
              <a:t>i.e</a:t>
            </a:r>
            <a:r>
              <a:rPr lang="en-US" sz="2200" dirty="0">
                <a:solidFill>
                  <a:prstClr val="white"/>
                </a:solidFill>
                <a:latin typeface="Verdana" panose="020B0604030504040204" pitchFamily="34" charset="0"/>
                <a:ea typeface="Verdana" panose="020B0604030504040204" pitchFamily="34" charset="0"/>
                <a:cs typeface="Verdana" panose="020B0604030504040204" pitchFamily="34" charset="0"/>
              </a:rPr>
              <a:t>, Earlier of:</a:t>
            </a:r>
          </a:p>
        </p:txBody>
      </p:sp>
      <p:sp>
        <p:nvSpPr>
          <p:cNvPr id="36" name="Rectangle 35">
            <a:extLst>
              <a:ext uri="{FF2B5EF4-FFF2-40B4-BE49-F238E27FC236}">
                <a16:creationId xmlns:a16="http://schemas.microsoft.com/office/drawing/2014/main" id="{EF34787A-6471-425B-A699-EE827EFCC7A2}"/>
              </a:ext>
            </a:extLst>
          </p:cNvPr>
          <p:cNvSpPr/>
          <p:nvPr/>
        </p:nvSpPr>
        <p:spPr>
          <a:xfrm>
            <a:off x="8894234" y="3013337"/>
            <a:ext cx="2328334" cy="9768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US" sz="2200" dirty="0">
                <a:solidFill>
                  <a:prstClr val="white"/>
                </a:solidFill>
                <a:latin typeface="Verdana" panose="020B0604030504040204" pitchFamily="34" charset="0"/>
                <a:ea typeface="Verdana" panose="020B0604030504040204" pitchFamily="34" charset="0"/>
                <a:cs typeface="Verdana" panose="020B0604030504040204" pitchFamily="34" charset="0"/>
              </a:rPr>
              <a:t>Entry into books of accounts</a:t>
            </a:r>
          </a:p>
        </p:txBody>
      </p:sp>
      <p:sp>
        <p:nvSpPr>
          <p:cNvPr id="37" name="Rectangle 36">
            <a:extLst>
              <a:ext uri="{FF2B5EF4-FFF2-40B4-BE49-F238E27FC236}">
                <a16:creationId xmlns:a16="http://schemas.microsoft.com/office/drawing/2014/main" id="{5FEAF03E-7CC4-4863-878B-20442AC548EA}"/>
              </a:ext>
            </a:extLst>
          </p:cNvPr>
          <p:cNvSpPr/>
          <p:nvPr/>
        </p:nvSpPr>
        <p:spPr>
          <a:xfrm>
            <a:off x="8801101" y="4205008"/>
            <a:ext cx="2514600" cy="14970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US" sz="2200" dirty="0">
                <a:solidFill>
                  <a:prstClr val="white"/>
                </a:solidFill>
                <a:latin typeface="Verdana" panose="020B0604030504040204" pitchFamily="34" charset="0"/>
                <a:ea typeface="Verdana" panose="020B0604030504040204" pitchFamily="34" charset="0"/>
                <a:cs typeface="Verdana" panose="020B0604030504040204" pitchFamily="34" charset="0"/>
              </a:rPr>
              <a:t>Payment credited into bank account of supplier</a:t>
            </a:r>
          </a:p>
        </p:txBody>
      </p:sp>
      <p:cxnSp>
        <p:nvCxnSpPr>
          <p:cNvPr id="20" name="Straight Arrow Connector 19">
            <a:extLst>
              <a:ext uri="{FF2B5EF4-FFF2-40B4-BE49-F238E27FC236}">
                <a16:creationId xmlns:a16="http://schemas.microsoft.com/office/drawing/2014/main" id="{10290D50-6D1F-4967-96DB-C97A86338F68}"/>
              </a:ext>
            </a:extLst>
          </p:cNvPr>
          <p:cNvCxnSpPr>
            <a:stCxn id="30" idx="3"/>
          </p:cNvCxnSpPr>
          <p:nvPr/>
        </p:nvCxnSpPr>
        <p:spPr>
          <a:xfrm>
            <a:off x="7543800" y="1703607"/>
            <a:ext cx="1447802" cy="346419"/>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22" name="Straight Connector 21">
            <a:extLst>
              <a:ext uri="{FF2B5EF4-FFF2-40B4-BE49-F238E27FC236}">
                <a16:creationId xmlns:a16="http://schemas.microsoft.com/office/drawing/2014/main" id="{EE592C4B-2FE8-4E5C-B857-A6F7651A6EB2}"/>
              </a:ext>
            </a:extLst>
          </p:cNvPr>
          <p:cNvCxnSpPr/>
          <p:nvPr/>
        </p:nvCxnSpPr>
        <p:spPr>
          <a:xfrm flipH="1">
            <a:off x="7757652" y="2571136"/>
            <a:ext cx="1233950" cy="1101213"/>
          </a:xfrm>
          <a:prstGeom prst="line">
            <a:avLst/>
          </a:prstGeom>
        </p:spPr>
        <p:style>
          <a:lnRef idx="3">
            <a:schemeClr val="accent1"/>
          </a:lnRef>
          <a:fillRef idx="0">
            <a:schemeClr val="accent1"/>
          </a:fillRef>
          <a:effectRef idx="2">
            <a:schemeClr val="accent1"/>
          </a:effectRef>
          <a:fontRef idx="minor">
            <a:schemeClr val="tx1"/>
          </a:fontRef>
        </p:style>
      </p:cxnSp>
      <p:cxnSp>
        <p:nvCxnSpPr>
          <p:cNvPr id="24" name="Straight Connector 23">
            <a:extLst>
              <a:ext uri="{FF2B5EF4-FFF2-40B4-BE49-F238E27FC236}">
                <a16:creationId xmlns:a16="http://schemas.microsoft.com/office/drawing/2014/main" id="{99F9841C-BA1D-4924-A113-1C41C79FE45E}"/>
              </a:ext>
            </a:extLst>
          </p:cNvPr>
          <p:cNvCxnSpPr/>
          <p:nvPr/>
        </p:nvCxnSpPr>
        <p:spPr>
          <a:xfrm>
            <a:off x="7772400" y="3672349"/>
            <a:ext cx="0" cy="1519084"/>
          </a:xfrm>
          <a:prstGeom prst="line">
            <a:avLst/>
          </a:prstGeom>
        </p:spPr>
        <p:style>
          <a:lnRef idx="3">
            <a:schemeClr val="accent1"/>
          </a:lnRef>
          <a:fillRef idx="0">
            <a:schemeClr val="accent1"/>
          </a:fillRef>
          <a:effectRef idx="2">
            <a:schemeClr val="accent1"/>
          </a:effectRef>
          <a:fontRef idx="minor">
            <a:schemeClr val="tx1"/>
          </a:fontRef>
        </p:style>
      </p:cxnSp>
      <p:cxnSp>
        <p:nvCxnSpPr>
          <p:cNvPr id="26" name="Straight Arrow Connector 25">
            <a:extLst>
              <a:ext uri="{FF2B5EF4-FFF2-40B4-BE49-F238E27FC236}">
                <a16:creationId xmlns:a16="http://schemas.microsoft.com/office/drawing/2014/main" id="{F029D6D2-EACE-431C-BA65-7DDF25BD17A9}"/>
              </a:ext>
            </a:extLst>
          </p:cNvPr>
          <p:cNvCxnSpPr/>
          <p:nvPr/>
        </p:nvCxnSpPr>
        <p:spPr>
          <a:xfrm>
            <a:off x="7757652" y="3672349"/>
            <a:ext cx="1043449"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28" name="Straight Arrow Connector 27">
            <a:extLst>
              <a:ext uri="{FF2B5EF4-FFF2-40B4-BE49-F238E27FC236}">
                <a16:creationId xmlns:a16="http://schemas.microsoft.com/office/drawing/2014/main" id="{5FD4D19D-4874-4542-B56E-B3F56858CF68}"/>
              </a:ext>
            </a:extLst>
          </p:cNvPr>
          <p:cNvCxnSpPr/>
          <p:nvPr/>
        </p:nvCxnSpPr>
        <p:spPr>
          <a:xfrm flipV="1">
            <a:off x="7757652" y="5176734"/>
            <a:ext cx="1043449" cy="11625"/>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35" name="Straight Arrow Connector 34">
            <a:extLst>
              <a:ext uri="{FF2B5EF4-FFF2-40B4-BE49-F238E27FC236}">
                <a16:creationId xmlns:a16="http://schemas.microsoft.com/office/drawing/2014/main" id="{580B21D8-9248-4CDD-A0C2-B7B4F30D1755}"/>
              </a:ext>
            </a:extLst>
          </p:cNvPr>
          <p:cNvCxnSpPr>
            <a:stCxn id="30" idx="1"/>
            <a:endCxn id="31" idx="3"/>
          </p:cNvCxnSpPr>
          <p:nvPr/>
        </p:nvCxnSpPr>
        <p:spPr>
          <a:xfrm flipH="1">
            <a:off x="3581373" y="1703607"/>
            <a:ext cx="1447827" cy="202132"/>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39" name="Straight Connector 38">
            <a:extLst>
              <a:ext uri="{FF2B5EF4-FFF2-40B4-BE49-F238E27FC236}">
                <a16:creationId xmlns:a16="http://schemas.microsoft.com/office/drawing/2014/main" id="{25B8A909-4DFF-4FE6-802B-B0E426E843AC}"/>
              </a:ext>
            </a:extLst>
          </p:cNvPr>
          <p:cNvCxnSpPr/>
          <p:nvPr/>
        </p:nvCxnSpPr>
        <p:spPr>
          <a:xfrm>
            <a:off x="3581373" y="2571136"/>
            <a:ext cx="1064369" cy="1101213"/>
          </a:xfrm>
          <a:prstGeom prst="line">
            <a:avLst/>
          </a:prstGeom>
        </p:spPr>
        <p:style>
          <a:lnRef idx="3">
            <a:schemeClr val="accent1"/>
          </a:lnRef>
          <a:fillRef idx="0">
            <a:schemeClr val="accent1"/>
          </a:fillRef>
          <a:effectRef idx="2">
            <a:schemeClr val="accent1"/>
          </a:effectRef>
          <a:fontRef idx="minor">
            <a:schemeClr val="tx1"/>
          </a:fontRef>
        </p:style>
      </p:cxnSp>
      <p:cxnSp>
        <p:nvCxnSpPr>
          <p:cNvPr id="41" name="Straight Connector 40">
            <a:extLst>
              <a:ext uri="{FF2B5EF4-FFF2-40B4-BE49-F238E27FC236}">
                <a16:creationId xmlns:a16="http://schemas.microsoft.com/office/drawing/2014/main" id="{403575CF-4DD2-4780-B10F-3EE0AA193AE7}"/>
              </a:ext>
            </a:extLst>
          </p:cNvPr>
          <p:cNvCxnSpPr/>
          <p:nvPr/>
        </p:nvCxnSpPr>
        <p:spPr>
          <a:xfrm>
            <a:off x="4645742" y="3672349"/>
            <a:ext cx="0" cy="1281192"/>
          </a:xfrm>
          <a:prstGeom prst="line">
            <a:avLst/>
          </a:prstGeom>
        </p:spPr>
        <p:style>
          <a:lnRef idx="3">
            <a:schemeClr val="accent1"/>
          </a:lnRef>
          <a:fillRef idx="0">
            <a:schemeClr val="accent1"/>
          </a:fillRef>
          <a:effectRef idx="2">
            <a:schemeClr val="accent1"/>
          </a:effectRef>
          <a:fontRef idx="minor">
            <a:schemeClr val="tx1"/>
          </a:fontRef>
        </p:style>
      </p:cxnSp>
      <p:cxnSp>
        <p:nvCxnSpPr>
          <p:cNvPr id="44" name="Straight Arrow Connector 43">
            <a:extLst>
              <a:ext uri="{FF2B5EF4-FFF2-40B4-BE49-F238E27FC236}">
                <a16:creationId xmlns:a16="http://schemas.microsoft.com/office/drawing/2014/main" id="{AC0FF9AF-77BD-48DE-9B4D-3F127FBDC29F}"/>
              </a:ext>
            </a:extLst>
          </p:cNvPr>
          <p:cNvCxnSpPr/>
          <p:nvPr/>
        </p:nvCxnSpPr>
        <p:spPr>
          <a:xfrm flipH="1">
            <a:off x="3397956" y="3672349"/>
            <a:ext cx="1247786"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50" name="Straight Arrow Connector 49">
            <a:extLst>
              <a:ext uri="{FF2B5EF4-FFF2-40B4-BE49-F238E27FC236}">
                <a16:creationId xmlns:a16="http://schemas.microsoft.com/office/drawing/2014/main" id="{2523A1AD-3529-47C2-AA5D-11F1658DB0FE}"/>
              </a:ext>
            </a:extLst>
          </p:cNvPr>
          <p:cNvCxnSpPr/>
          <p:nvPr/>
        </p:nvCxnSpPr>
        <p:spPr>
          <a:xfrm flipH="1">
            <a:off x="3740848" y="4953541"/>
            <a:ext cx="904894"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248156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81D4D-9C26-4626-AF37-577C4036D83D}"/>
              </a:ext>
            </a:extLst>
          </p:cNvPr>
          <p:cNvSpPr>
            <a:spLocks noGrp="1"/>
          </p:cNvSpPr>
          <p:nvPr>
            <p:ph type="title"/>
          </p:nvPr>
        </p:nvSpPr>
        <p:spPr>
          <a:xfrm>
            <a:off x="899652" y="190656"/>
            <a:ext cx="10178322" cy="723744"/>
          </a:xfrm>
        </p:spPr>
        <p:txBody>
          <a:bodyPr>
            <a:normAutofit fontScale="90000"/>
          </a:bodyPr>
          <a:lstStyle/>
          <a:p>
            <a:r>
              <a:rPr lang="en-US" dirty="0"/>
              <a:t>Section 12 (Cont.)</a:t>
            </a:r>
          </a:p>
        </p:txBody>
      </p:sp>
      <p:sp>
        <p:nvSpPr>
          <p:cNvPr id="3" name="Content Placeholder 2">
            <a:extLst>
              <a:ext uri="{FF2B5EF4-FFF2-40B4-BE49-F238E27FC236}">
                <a16:creationId xmlns:a16="http://schemas.microsoft.com/office/drawing/2014/main" id="{8EAA53D0-854F-4F09-BE9A-2E32D67B3020}"/>
              </a:ext>
            </a:extLst>
          </p:cNvPr>
          <p:cNvSpPr>
            <a:spLocks noGrp="1"/>
          </p:cNvSpPr>
          <p:nvPr>
            <p:ph idx="1"/>
          </p:nvPr>
        </p:nvSpPr>
        <p:spPr>
          <a:xfrm>
            <a:off x="899652" y="914400"/>
            <a:ext cx="10913806" cy="4129548"/>
          </a:xfrm>
          <a:blipFill dpi="0" rotWithShape="1">
            <a:blip r:embed="rId2">
              <a:alphaModFix amt="20000"/>
              <a:lum bright="70000" contrast="-70000"/>
            </a:blip>
            <a:srcRect/>
            <a:stretch>
              <a:fillRect/>
            </a:stretch>
          </a:blipFill>
        </p:spPr>
        <p:txBody>
          <a:bodyPr>
            <a:noAutofit/>
          </a:bodyPr>
          <a:lstStyle/>
          <a:p>
            <a:pPr algn="just"/>
            <a:r>
              <a:rPr lang="en-US" sz="2400" dirty="0">
                <a:solidFill>
                  <a:srgbClr val="002060"/>
                </a:solidFill>
                <a:latin typeface="Verdana" panose="020B0604030504040204" pitchFamily="34" charset="0"/>
                <a:ea typeface="Verdana" panose="020B0604030504040204" pitchFamily="34" charset="0"/>
                <a:cs typeface="Verdana" panose="020B0604030504040204" pitchFamily="34" charset="0"/>
              </a:rPr>
              <a:t>Where supplier receives Rs 1,000 more than amount indicated in tax invoice, then, at the option of the supplier, it shall be the deemed date of supply, to the extent of the excess amount received.</a:t>
            </a:r>
          </a:p>
          <a:p>
            <a:pPr marL="0" indent="0" algn="just">
              <a:buNone/>
            </a:pPr>
            <a:endParaRPr lang="en-US" sz="2400" dirty="0">
              <a:solidFill>
                <a:srgbClr val="002060"/>
              </a:solidFill>
              <a:latin typeface="Verdana" panose="020B0604030504040204" pitchFamily="34" charset="0"/>
              <a:ea typeface="Verdana" panose="020B0604030504040204" pitchFamily="34" charset="0"/>
              <a:cs typeface="Verdana" panose="020B0604030504040204" pitchFamily="34" charset="0"/>
            </a:endParaRPr>
          </a:p>
          <a:p>
            <a:pPr algn="just"/>
            <a:r>
              <a:rPr lang="en-US" sz="2400" dirty="0">
                <a:solidFill>
                  <a:srgbClr val="002060"/>
                </a:solidFill>
                <a:latin typeface="Verdana" panose="020B0604030504040204" pitchFamily="34" charset="0"/>
                <a:ea typeface="Verdana" panose="020B0604030504040204" pitchFamily="34" charset="0"/>
                <a:cs typeface="Verdana" panose="020B0604030504040204" pitchFamily="34" charset="0"/>
              </a:rPr>
              <a:t>In case of supply of vouchers by supplier, time of supply is:</a:t>
            </a:r>
          </a:p>
          <a:p>
            <a:pPr lvl="1" algn="just"/>
            <a:r>
              <a:rPr lang="en-US" sz="2400" dirty="0">
                <a:solidFill>
                  <a:srgbClr val="002060"/>
                </a:solidFill>
                <a:latin typeface="Verdana" panose="020B0604030504040204" pitchFamily="34" charset="0"/>
                <a:ea typeface="Verdana" panose="020B0604030504040204" pitchFamily="34" charset="0"/>
                <a:cs typeface="Verdana" panose="020B0604030504040204" pitchFamily="34" charset="0"/>
              </a:rPr>
              <a:t>the date of issue of voucher, if the supply is identifiable at that point; or</a:t>
            </a:r>
          </a:p>
          <a:p>
            <a:pPr lvl="1" algn="just"/>
            <a:r>
              <a:rPr lang="en-US" sz="2400" dirty="0">
                <a:solidFill>
                  <a:srgbClr val="002060"/>
                </a:solidFill>
                <a:latin typeface="Verdana" panose="020B0604030504040204" pitchFamily="34" charset="0"/>
                <a:ea typeface="Verdana" panose="020B0604030504040204" pitchFamily="34" charset="0"/>
                <a:cs typeface="Verdana" panose="020B0604030504040204" pitchFamily="34" charset="0"/>
              </a:rPr>
              <a:t>the date of redemption of voucher, in all other cases.</a:t>
            </a:r>
          </a:p>
        </p:txBody>
      </p:sp>
    </p:spTree>
    <p:extLst>
      <p:ext uri="{BB962C8B-B14F-4D97-AF65-F5344CB8AC3E}">
        <p14:creationId xmlns:p14="http://schemas.microsoft.com/office/powerpoint/2010/main" val="40569207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81D4D-9C26-4626-AF37-577C4036D83D}"/>
              </a:ext>
            </a:extLst>
          </p:cNvPr>
          <p:cNvSpPr>
            <a:spLocks noGrp="1"/>
          </p:cNvSpPr>
          <p:nvPr>
            <p:ph type="title"/>
          </p:nvPr>
        </p:nvSpPr>
        <p:spPr>
          <a:xfrm>
            <a:off x="899652" y="190656"/>
            <a:ext cx="10178322" cy="723744"/>
          </a:xfrm>
        </p:spPr>
        <p:txBody>
          <a:bodyPr>
            <a:normAutofit fontScale="90000"/>
          </a:bodyPr>
          <a:lstStyle/>
          <a:p>
            <a:r>
              <a:rPr lang="en-US" dirty="0"/>
              <a:t>Section 12 (Cont.)</a:t>
            </a:r>
          </a:p>
        </p:txBody>
      </p:sp>
      <p:sp>
        <p:nvSpPr>
          <p:cNvPr id="3" name="Content Placeholder 2">
            <a:extLst>
              <a:ext uri="{FF2B5EF4-FFF2-40B4-BE49-F238E27FC236}">
                <a16:creationId xmlns:a16="http://schemas.microsoft.com/office/drawing/2014/main" id="{8EAA53D0-854F-4F09-BE9A-2E32D67B3020}"/>
              </a:ext>
            </a:extLst>
          </p:cNvPr>
          <p:cNvSpPr>
            <a:spLocks noGrp="1"/>
          </p:cNvSpPr>
          <p:nvPr>
            <p:ph idx="1"/>
          </p:nvPr>
        </p:nvSpPr>
        <p:spPr>
          <a:xfrm>
            <a:off x="899652" y="914400"/>
            <a:ext cx="10913806" cy="3593591"/>
          </a:xfrm>
          <a:blipFill dpi="0" rotWithShape="1">
            <a:blip r:embed="rId2">
              <a:alphaModFix amt="20000"/>
              <a:lum bright="70000" contrast="-70000"/>
            </a:blip>
            <a:srcRect/>
            <a:stretch>
              <a:fillRect/>
            </a:stretch>
          </a:blipFill>
        </p:spPr>
        <p:txBody>
          <a:bodyPr>
            <a:noAutofit/>
          </a:bodyPr>
          <a:lstStyle/>
          <a:p>
            <a:pPr algn="just"/>
            <a:endParaRPr lang="en-US" sz="2400" dirty="0">
              <a:solidFill>
                <a:srgbClr val="002060"/>
              </a:solidFill>
              <a:latin typeface="Verdana" panose="020B0604030504040204" pitchFamily="34" charset="0"/>
              <a:ea typeface="Verdana" panose="020B0604030504040204" pitchFamily="34" charset="0"/>
              <a:cs typeface="Verdana" panose="020B0604030504040204" pitchFamily="34" charset="0"/>
            </a:endParaRPr>
          </a:p>
          <a:p>
            <a:pPr algn="just"/>
            <a:endParaRPr lang="en-US" sz="2400" dirty="0">
              <a:solidFill>
                <a:srgbClr val="002060"/>
              </a:solidFill>
              <a:latin typeface="Verdana" panose="020B0604030504040204" pitchFamily="34" charset="0"/>
              <a:ea typeface="Verdana" panose="020B0604030504040204" pitchFamily="34" charset="0"/>
              <a:cs typeface="Verdana" panose="020B0604030504040204" pitchFamily="34" charset="0"/>
            </a:endParaRPr>
          </a:p>
          <a:p>
            <a:pPr algn="just"/>
            <a:r>
              <a:rPr lang="en-US" sz="2400" dirty="0">
                <a:solidFill>
                  <a:srgbClr val="002060"/>
                </a:solidFill>
                <a:latin typeface="Verdana" panose="020B0604030504040204" pitchFamily="34" charset="0"/>
                <a:ea typeface="Verdana" panose="020B0604030504040204" pitchFamily="34" charset="0"/>
                <a:cs typeface="Verdana" panose="020B0604030504040204" pitchFamily="34" charset="0"/>
              </a:rPr>
              <a:t>Whereas, ‘Voucher’ means, an instrument where there is an obligation to accept it as consideration or part consideration for a supply of goods or services or both and where the goods or services or both to be supplied or the identities of their potential suppliers are either indicated on the instrument itself or in related documentation, including the terms and conditions of use of such instrument.</a:t>
            </a:r>
          </a:p>
        </p:txBody>
      </p:sp>
    </p:spTree>
    <p:extLst>
      <p:ext uri="{BB962C8B-B14F-4D97-AF65-F5344CB8AC3E}">
        <p14:creationId xmlns:p14="http://schemas.microsoft.com/office/powerpoint/2010/main" val="41441354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4837C-03AA-4DE9-85B5-71C6A761AD99}"/>
              </a:ext>
            </a:extLst>
          </p:cNvPr>
          <p:cNvSpPr>
            <a:spLocks noGrp="1"/>
          </p:cNvSpPr>
          <p:nvPr>
            <p:ph type="title"/>
          </p:nvPr>
        </p:nvSpPr>
        <p:spPr>
          <a:xfrm>
            <a:off x="1111956" y="251137"/>
            <a:ext cx="10203732" cy="790473"/>
          </a:xfrm>
        </p:spPr>
        <p:txBody>
          <a:bodyPr>
            <a:normAutofit fontScale="90000"/>
          </a:bodyPr>
          <a:lstStyle/>
          <a:p>
            <a:r>
              <a:rPr lang="en-US" sz="3200" dirty="0"/>
              <a:t>Time of Supply of Goods [Section 12] – Reverse charge</a:t>
            </a:r>
          </a:p>
        </p:txBody>
      </p:sp>
      <p:sp>
        <p:nvSpPr>
          <p:cNvPr id="30" name="Rectangle 29">
            <a:extLst>
              <a:ext uri="{FF2B5EF4-FFF2-40B4-BE49-F238E27FC236}">
                <a16:creationId xmlns:a16="http://schemas.microsoft.com/office/drawing/2014/main" id="{7C171A71-9E0C-44A2-AA3B-8C6B0F028681}"/>
              </a:ext>
            </a:extLst>
          </p:cNvPr>
          <p:cNvSpPr/>
          <p:nvPr/>
        </p:nvSpPr>
        <p:spPr>
          <a:xfrm>
            <a:off x="5029200" y="1342103"/>
            <a:ext cx="2514600" cy="13719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US" sz="2200" dirty="0">
                <a:solidFill>
                  <a:prstClr val="white"/>
                </a:solidFill>
                <a:latin typeface="Verdana" panose="020B0604030504040204" pitchFamily="34" charset="0"/>
                <a:ea typeface="Verdana" panose="020B0604030504040204" pitchFamily="34" charset="0"/>
                <a:cs typeface="Verdana" panose="020B0604030504040204" pitchFamily="34" charset="0"/>
              </a:rPr>
              <a:t>Earlier of the three</a:t>
            </a:r>
          </a:p>
        </p:txBody>
      </p:sp>
      <p:sp>
        <p:nvSpPr>
          <p:cNvPr id="31" name="Rectangle 30">
            <a:extLst>
              <a:ext uri="{FF2B5EF4-FFF2-40B4-BE49-F238E27FC236}">
                <a16:creationId xmlns:a16="http://schemas.microsoft.com/office/drawing/2014/main" id="{F86ADABC-3543-4688-800C-C9D44E419EB7}"/>
              </a:ext>
            </a:extLst>
          </p:cNvPr>
          <p:cNvSpPr/>
          <p:nvPr/>
        </p:nvSpPr>
        <p:spPr>
          <a:xfrm>
            <a:off x="1295398" y="1544235"/>
            <a:ext cx="2285975" cy="13719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US" sz="2200" dirty="0">
                <a:solidFill>
                  <a:prstClr val="white"/>
                </a:solidFill>
                <a:latin typeface="Verdana" panose="020B0604030504040204" pitchFamily="34" charset="0"/>
                <a:ea typeface="Verdana" panose="020B0604030504040204" pitchFamily="34" charset="0"/>
                <a:cs typeface="Verdana" panose="020B0604030504040204" pitchFamily="34" charset="0"/>
              </a:rPr>
              <a:t>Date of receipt of Goods</a:t>
            </a:r>
          </a:p>
        </p:txBody>
      </p:sp>
      <p:sp>
        <p:nvSpPr>
          <p:cNvPr id="33" name="Rectangle 32">
            <a:extLst>
              <a:ext uri="{FF2B5EF4-FFF2-40B4-BE49-F238E27FC236}">
                <a16:creationId xmlns:a16="http://schemas.microsoft.com/office/drawing/2014/main" id="{26E0B3BA-675A-485E-8EF6-C58EA12B7ABD}"/>
              </a:ext>
            </a:extLst>
          </p:cNvPr>
          <p:cNvSpPr/>
          <p:nvPr/>
        </p:nvSpPr>
        <p:spPr>
          <a:xfrm>
            <a:off x="1111956" y="3400006"/>
            <a:ext cx="3769760" cy="26265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400" dirty="0">
                <a:latin typeface="Verdana" panose="020B0604030504040204" pitchFamily="34" charset="0"/>
                <a:ea typeface="Verdana" panose="020B0604030504040204" pitchFamily="34" charset="0"/>
                <a:cs typeface="Verdana" panose="020B0604030504040204" pitchFamily="34" charset="0"/>
              </a:rPr>
              <a:t>Note: where it is not possible to determine time of supply as per above provisions, it shall be deemed date of entry into books of recipient.</a:t>
            </a:r>
          </a:p>
        </p:txBody>
      </p:sp>
      <p:sp>
        <p:nvSpPr>
          <p:cNvPr id="34" name="Rectangle 33">
            <a:extLst>
              <a:ext uri="{FF2B5EF4-FFF2-40B4-BE49-F238E27FC236}">
                <a16:creationId xmlns:a16="http://schemas.microsoft.com/office/drawing/2014/main" id="{A9AEE715-B0D2-4F40-B109-5705F931A43F}"/>
              </a:ext>
            </a:extLst>
          </p:cNvPr>
          <p:cNvSpPr/>
          <p:nvPr/>
        </p:nvSpPr>
        <p:spPr>
          <a:xfrm>
            <a:off x="8991601" y="1250600"/>
            <a:ext cx="2324087" cy="17119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US" sz="2400" dirty="0">
                <a:solidFill>
                  <a:prstClr val="white"/>
                </a:solidFill>
                <a:latin typeface="Verdana" panose="020B0604030504040204" pitchFamily="34" charset="0"/>
                <a:ea typeface="Verdana" panose="020B0604030504040204" pitchFamily="34" charset="0"/>
                <a:cs typeface="Verdana" panose="020B0604030504040204" pitchFamily="34" charset="0"/>
              </a:rPr>
              <a:t>Date of receipt of payment, </a:t>
            </a:r>
            <a:r>
              <a:rPr lang="en-US" sz="2400" dirty="0" err="1">
                <a:solidFill>
                  <a:prstClr val="white"/>
                </a:solidFill>
                <a:latin typeface="Verdana" panose="020B0604030504040204" pitchFamily="34" charset="0"/>
                <a:ea typeface="Verdana" panose="020B0604030504040204" pitchFamily="34" charset="0"/>
                <a:cs typeface="Verdana" panose="020B0604030504040204" pitchFamily="34" charset="0"/>
              </a:rPr>
              <a:t>i.e</a:t>
            </a:r>
            <a:r>
              <a:rPr lang="en-US" sz="2400" dirty="0">
                <a:solidFill>
                  <a:prstClr val="white"/>
                </a:solidFill>
                <a:latin typeface="Verdana" panose="020B0604030504040204" pitchFamily="34" charset="0"/>
                <a:ea typeface="Verdana" panose="020B0604030504040204" pitchFamily="34" charset="0"/>
                <a:cs typeface="Verdana" panose="020B0604030504040204" pitchFamily="34" charset="0"/>
              </a:rPr>
              <a:t>, Earlier of:</a:t>
            </a:r>
          </a:p>
        </p:txBody>
      </p:sp>
      <p:sp>
        <p:nvSpPr>
          <p:cNvPr id="36" name="Rectangle 35">
            <a:extLst>
              <a:ext uri="{FF2B5EF4-FFF2-40B4-BE49-F238E27FC236}">
                <a16:creationId xmlns:a16="http://schemas.microsoft.com/office/drawing/2014/main" id="{EF34787A-6471-425B-A699-EE827EFCC7A2}"/>
              </a:ext>
            </a:extLst>
          </p:cNvPr>
          <p:cNvSpPr/>
          <p:nvPr/>
        </p:nvSpPr>
        <p:spPr>
          <a:xfrm>
            <a:off x="8894234" y="3337801"/>
            <a:ext cx="2328334" cy="9768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US" sz="2200" dirty="0">
                <a:solidFill>
                  <a:prstClr val="white"/>
                </a:solidFill>
                <a:latin typeface="Verdana" panose="020B0604030504040204" pitchFamily="34" charset="0"/>
                <a:ea typeface="Verdana" panose="020B0604030504040204" pitchFamily="34" charset="0"/>
                <a:cs typeface="Verdana" panose="020B0604030504040204" pitchFamily="34" charset="0"/>
              </a:rPr>
              <a:t>Entry into books of accounts</a:t>
            </a:r>
          </a:p>
        </p:txBody>
      </p:sp>
      <p:sp>
        <p:nvSpPr>
          <p:cNvPr id="37" name="Rectangle 36">
            <a:extLst>
              <a:ext uri="{FF2B5EF4-FFF2-40B4-BE49-F238E27FC236}">
                <a16:creationId xmlns:a16="http://schemas.microsoft.com/office/drawing/2014/main" id="{5FEAF03E-7CC4-4863-878B-20442AC548EA}"/>
              </a:ext>
            </a:extLst>
          </p:cNvPr>
          <p:cNvSpPr/>
          <p:nvPr/>
        </p:nvSpPr>
        <p:spPr>
          <a:xfrm>
            <a:off x="8801101" y="4529472"/>
            <a:ext cx="2514600" cy="14970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US" sz="2400" dirty="0">
                <a:solidFill>
                  <a:prstClr val="white"/>
                </a:solidFill>
                <a:latin typeface="Verdana" panose="020B0604030504040204" pitchFamily="34" charset="0"/>
                <a:ea typeface="Verdana" panose="020B0604030504040204" pitchFamily="34" charset="0"/>
                <a:cs typeface="Verdana" panose="020B0604030504040204" pitchFamily="34" charset="0"/>
              </a:rPr>
              <a:t>Payment debited from bank account of recipient</a:t>
            </a:r>
          </a:p>
        </p:txBody>
      </p:sp>
      <p:cxnSp>
        <p:nvCxnSpPr>
          <p:cNvPr id="20" name="Straight Arrow Connector 19">
            <a:extLst>
              <a:ext uri="{FF2B5EF4-FFF2-40B4-BE49-F238E27FC236}">
                <a16:creationId xmlns:a16="http://schemas.microsoft.com/office/drawing/2014/main" id="{10290D50-6D1F-4967-96DB-C97A86338F68}"/>
              </a:ext>
            </a:extLst>
          </p:cNvPr>
          <p:cNvCxnSpPr>
            <a:stCxn id="30" idx="3"/>
          </p:cNvCxnSpPr>
          <p:nvPr/>
        </p:nvCxnSpPr>
        <p:spPr>
          <a:xfrm>
            <a:off x="7543800" y="2028071"/>
            <a:ext cx="1447802" cy="346419"/>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22" name="Straight Connector 21">
            <a:extLst>
              <a:ext uri="{FF2B5EF4-FFF2-40B4-BE49-F238E27FC236}">
                <a16:creationId xmlns:a16="http://schemas.microsoft.com/office/drawing/2014/main" id="{EE592C4B-2FE8-4E5C-B857-A6F7651A6EB2}"/>
              </a:ext>
            </a:extLst>
          </p:cNvPr>
          <p:cNvCxnSpPr/>
          <p:nvPr/>
        </p:nvCxnSpPr>
        <p:spPr>
          <a:xfrm flipH="1">
            <a:off x="7757652" y="2895600"/>
            <a:ext cx="1233950" cy="1101213"/>
          </a:xfrm>
          <a:prstGeom prst="line">
            <a:avLst/>
          </a:prstGeom>
        </p:spPr>
        <p:style>
          <a:lnRef idx="3">
            <a:schemeClr val="accent1"/>
          </a:lnRef>
          <a:fillRef idx="0">
            <a:schemeClr val="accent1"/>
          </a:fillRef>
          <a:effectRef idx="2">
            <a:schemeClr val="accent1"/>
          </a:effectRef>
          <a:fontRef idx="minor">
            <a:schemeClr val="tx1"/>
          </a:fontRef>
        </p:style>
      </p:cxnSp>
      <p:cxnSp>
        <p:nvCxnSpPr>
          <p:cNvPr id="24" name="Straight Connector 23">
            <a:extLst>
              <a:ext uri="{FF2B5EF4-FFF2-40B4-BE49-F238E27FC236}">
                <a16:creationId xmlns:a16="http://schemas.microsoft.com/office/drawing/2014/main" id="{99F9841C-BA1D-4924-A113-1C41C79FE45E}"/>
              </a:ext>
            </a:extLst>
          </p:cNvPr>
          <p:cNvCxnSpPr/>
          <p:nvPr/>
        </p:nvCxnSpPr>
        <p:spPr>
          <a:xfrm>
            <a:off x="7772400" y="3996813"/>
            <a:ext cx="0" cy="1519084"/>
          </a:xfrm>
          <a:prstGeom prst="line">
            <a:avLst/>
          </a:prstGeom>
        </p:spPr>
        <p:style>
          <a:lnRef idx="3">
            <a:schemeClr val="accent1"/>
          </a:lnRef>
          <a:fillRef idx="0">
            <a:schemeClr val="accent1"/>
          </a:fillRef>
          <a:effectRef idx="2">
            <a:schemeClr val="accent1"/>
          </a:effectRef>
          <a:fontRef idx="minor">
            <a:schemeClr val="tx1"/>
          </a:fontRef>
        </p:style>
      </p:cxnSp>
      <p:cxnSp>
        <p:nvCxnSpPr>
          <p:cNvPr id="26" name="Straight Arrow Connector 25">
            <a:extLst>
              <a:ext uri="{FF2B5EF4-FFF2-40B4-BE49-F238E27FC236}">
                <a16:creationId xmlns:a16="http://schemas.microsoft.com/office/drawing/2014/main" id="{F029D6D2-EACE-431C-BA65-7DDF25BD17A9}"/>
              </a:ext>
            </a:extLst>
          </p:cNvPr>
          <p:cNvCxnSpPr/>
          <p:nvPr/>
        </p:nvCxnSpPr>
        <p:spPr>
          <a:xfrm>
            <a:off x="7757652" y="3996813"/>
            <a:ext cx="1043449"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28" name="Straight Arrow Connector 27">
            <a:extLst>
              <a:ext uri="{FF2B5EF4-FFF2-40B4-BE49-F238E27FC236}">
                <a16:creationId xmlns:a16="http://schemas.microsoft.com/office/drawing/2014/main" id="{5FD4D19D-4874-4542-B56E-B3F56858CF68}"/>
              </a:ext>
            </a:extLst>
          </p:cNvPr>
          <p:cNvCxnSpPr/>
          <p:nvPr/>
        </p:nvCxnSpPr>
        <p:spPr>
          <a:xfrm flipV="1">
            <a:off x="7757652" y="5501198"/>
            <a:ext cx="1043449" cy="11625"/>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35" name="Straight Arrow Connector 34">
            <a:extLst>
              <a:ext uri="{FF2B5EF4-FFF2-40B4-BE49-F238E27FC236}">
                <a16:creationId xmlns:a16="http://schemas.microsoft.com/office/drawing/2014/main" id="{580B21D8-9248-4CDD-A0C2-B7B4F30D1755}"/>
              </a:ext>
            </a:extLst>
          </p:cNvPr>
          <p:cNvCxnSpPr>
            <a:stCxn id="30" idx="1"/>
            <a:endCxn id="31" idx="3"/>
          </p:cNvCxnSpPr>
          <p:nvPr/>
        </p:nvCxnSpPr>
        <p:spPr>
          <a:xfrm flipH="1">
            <a:off x="3581373" y="2028071"/>
            <a:ext cx="1447827" cy="202132"/>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21" name="Rectangle 20">
            <a:extLst>
              <a:ext uri="{FF2B5EF4-FFF2-40B4-BE49-F238E27FC236}">
                <a16:creationId xmlns:a16="http://schemas.microsoft.com/office/drawing/2014/main" id="{09F01F25-AA86-4FAE-A6A7-EAF9194D9D48}"/>
              </a:ext>
            </a:extLst>
          </p:cNvPr>
          <p:cNvSpPr/>
          <p:nvPr/>
        </p:nvSpPr>
        <p:spPr>
          <a:xfrm>
            <a:off x="5143512" y="3140279"/>
            <a:ext cx="2285975" cy="1519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US" sz="2400" dirty="0">
                <a:solidFill>
                  <a:prstClr val="white"/>
                </a:solidFill>
                <a:latin typeface="Verdana" panose="020B0604030504040204" pitchFamily="34" charset="0"/>
                <a:ea typeface="Verdana" panose="020B0604030504040204" pitchFamily="34" charset="0"/>
                <a:cs typeface="Verdana" panose="020B0604030504040204" pitchFamily="34" charset="0"/>
              </a:rPr>
              <a:t>30 days immediately after issue of invoice</a:t>
            </a:r>
          </a:p>
        </p:txBody>
      </p:sp>
      <p:cxnSp>
        <p:nvCxnSpPr>
          <p:cNvPr id="4" name="Straight Arrow Connector 3">
            <a:extLst>
              <a:ext uri="{FF2B5EF4-FFF2-40B4-BE49-F238E27FC236}">
                <a16:creationId xmlns:a16="http://schemas.microsoft.com/office/drawing/2014/main" id="{517B885A-1D84-4F2D-9F06-8278C0F3BEC6}"/>
              </a:ext>
            </a:extLst>
          </p:cNvPr>
          <p:cNvCxnSpPr>
            <a:cxnSpLocks/>
            <a:stCxn id="30" idx="2"/>
            <a:endCxn id="21" idx="0"/>
          </p:cNvCxnSpPr>
          <p:nvPr/>
        </p:nvCxnSpPr>
        <p:spPr>
          <a:xfrm>
            <a:off x="6286500" y="2714038"/>
            <a:ext cx="0" cy="426241"/>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144533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AD1A4-A0EA-496A-BF10-2137A0EED6F6}"/>
              </a:ext>
            </a:extLst>
          </p:cNvPr>
          <p:cNvSpPr>
            <a:spLocks noGrp="1"/>
          </p:cNvSpPr>
          <p:nvPr>
            <p:ph type="title"/>
          </p:nvPr>
        </p:nvSpPr>
        <p:spPr/>
        <p:txBody>
          <a:bodyPr/>
          <a:lstStyle/>
          <a:p>
            <a:r>
              <a:rPr lang="en-US" dirty="0"/>
              <a:t>Section 12 (Cont.)</a:t>
            </a:r>
          </a:p>
        </p:txBody>
      </p:sp>
      <p:sp>
        <p:nvSpPr>
          <p:cNvPr id="3" name="Content Placeholder 2">
            <a:extLst>
              <a:ext uri="{FF2B5EF4-FFF2-40B4-BE49-F238E27FC236}">
                <a16:creationId xmlns:a16="http://schemas.microsoft.com/office/drawing/2014/main" id="{F30C0705-A29E-4C05-B284-5D20D3D20FA7}"/>
              </a:ext>
            </a:extLst>
          </p:cNvPr>
          <p:cNvSpPr>
            <a:spLocks noGrp="1"/>
          </p:cNvSpPr>
          <p:nvPr>
            <p:ph idx="1"/>
          </p:nvPr>
        </p:nvSpPr>
        <p:spPr>
          <a:xfrm>
            <a:off x="1251678" y="1666569"/>
            <a:ext cx="10178322" cy="4011560"/>
          </a:xfrm>
          <a:blipFill dpi="0" rotWithShape="1">
            <a:blip r:embed="rId2">
              <a:alphaModFix amt="18000"/>
              <a:duotone>
                <a:schemeClr val="bg2">
                  <a:shade val="45000"/>
                  <a:satMod val="135000"/>
                </a:schemeClr>
                <a:prstClr val="white"/>
              </a:duotone>
            </a:blip>
            <a:srcRect/>
            <a:stretch>
              <a:fillRect/>
            </a:stretch>
          </a:blipFill>
        </p:spPr>
        <p:txBody>
          <a:bodyPr>
            <a:noAutofit/>
          </a:bodyPr>
          <a:lstStyle/>
          <a:p>
            <a:pPr algn="just"/>
            <a:r>
              <a:rPr lang="en-US" sz="2400" dirty="0">
                <a:solidFill>
                  <a:schemeClr val="tx1"/>
                </a:solidFill>
                <a:latin typeface="Verdana" panose="020B0604030504040204" pitchFamily="34" charset="0"/>
                <a:ea typeface="Verdana" panose="020B0604030504040204" pitchFamily="34" charset="0"/>
                <a:cs typeface="Verdana" panose="020B0604030504040204" pitchFamily="34" charset="0"/>
              </a:rPr>
              <a:t>Where it is not possible to determine the time of supply under any Clause of this Section, time of supply shall be:`</a:t>
            </a:r>
          </a:p>
          <a:p>
            <a:pPr lvl="1" algn="just"/>
            <a:r>
              <a:rPr lang="en-US" sz="2400" dirty="0">
                <a:solidFill>
                  <a:schemeClr val="tx1"/>
                </a:solidFill>
                <a:latin typeface="Verdana" panose="020B0604030504040204" pitchFamily="34" charset="0"/>
                <a:ea typeface="Verdana" panose="020B0604030504040204" pitchFamily="34" charset="0"/>
                <a:cs typeface="Verdana" panose="020B0604030504040204" pitchFamily="34" charset="0"/>
              </a:rPr>
              <a:t>in a case where a periodical return has to be filed, be the date on which such return is to be filed; or</a:t>
            </a:r>
          </a:p>
          <a:p>
            <a:pPr lvl="1" algn="just"/>
            <a:r>
              <a:rPr lang="en-US" sz="2400" dirty="0">
                <a:solidFill>
                  <a:schemeClr val="tx1"/>
                </a:solidFill>
                <a:latin typeface="Verdana" panose="020B0604030504040204" pitchFamily="34" charset="0"/>
                <a:ea typeface="Verdana" panose="020B0604030504040204" pitchFamily="34" charset="0"/>
                <a:cs typeface="Verdana" panose="020B0604030504040204" pitchFamily="34" charset="0"/>
              </a:rPr>
              <a:t>in any other case, be the date on which the tax is paid</a:t>
            </a:r>
          </a:p>
          <a:p>
            <a:pPr algn="just"/>
            <a:endParaRPr lang="en-US" sz="24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algn="just"/>
            <a:r>
              <a:rPr lang="en-US" sz="2400" dirty="0">
                <a:solidFill>
                  <a:schemeClr val="tx1"/>
                </a:solidFill>
                <a:latin typeface="Verdana" panose="020B0604030504040204" pitchFamily="34" charset="0"/>
                <a:ea typeface="Verdana" panose="020B0604030504040204" pitchFamily="34" charset="0"/>
                <a:cs typeface="Verdana" panose="020B0604030504040204" pitchFamily="34" charset="0"/>
              </a:rPr>
              <a:t>The time of supply to the extent it relates to an addition in the value of supply by way of interest, late fee or penalty for delayed payment of any consideration shall be the date on which the supplier receives such addition in value.</a:t>
            </a:r>
          </a:p>
          <a:p>
            <a:endParaRPr lang="en-US" sz="2400" dirty="0"/>
          </a:p>
        </p:txBody>
      </p:sp>
    </p:spTree>
    <p:extLst>
      <p:ext uri="{BB962C8B-B14F-4D97-AF65-F5344CB8AC3E}">
        <p14:creationId xmlns:p14="http://schemas.microsoft.com/office/powerpoint/2010/main" val="22909366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4837C-03AA-4DE9-85B5-71C6A761AD99}"/>
              </a:ext>
            </a:extLst>
          </p:cNvPr>
          <p:cNvSpPr>
            <a:spLocks noGrp="1"/>
          </p:cNvSpPr>
          <p:nvPr>
            <p:ph type="title"/>
          </p:nvPr>
        </p:nvSpPr>
        <p:spPr>
          <a:xfrm>
            <a:off x="1111956" y="190414"/>
            <a:ext cx="10730999" cy="790473"/>
          </a:xfrm>
        </p:spPr>
        <p:txBody>
          <a:bodyPr>
            <a:normAutofit/>
          </a:bodyPr>
          <a:lstStyle/>
          <a:p>
            <a:r>
              <a:rPr lang="en-US" sz="3200" dirty="0"/>
              <a:t>Time of Supply of SERVICES [Sec. 13]- Forward charge</a:t>
            </a:r>
          </a:p>
        </p:txBody>
      </p:sp>
      <p:sp>
        <p:nvSpPr>
          <p:cNvPr id="30" name="Rectangle 29">
            <a:extLst>
              <a:ext uri="{FF2B5EF4-FFF2-40B4-BE49-F238E27FC236}">
                <a16:creationId xmlns:a16="http://schemas.microsoft.com/office/drawing/2014/main" id="{7C171A71-9E0C-44A2-AA3B-8C6B0F028681}"/>
              </a:ext>
            </a:extLst>
          </p:cNvPr>
          <p:cNvSpPr/>
          <p:nvPr/>
        </p:nvSpPr>
        <p:spPr>
          <a:xfrm>
            <a:off x="5029198" y="1118452"/>
            <a:ext cx="2845225" cy="13719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US" sz="2400" dirty="0">
                <a:solidFill>
                  <a:prstClr val="white"/>
                </a:solidFill>
                <a:latin typeface="Verdana" panose="020B0604030504040204" pitchFamily="34" charset="0"/>
                <a:ea typeface="Verdana" panose="020B0604030504040204" pitchFamily="34" charset="0"/>
                <a:cs typeface="Verdana" panose="020B0604030504040204" pitchFamily="34" charset="0"/>
              </a:rPr>
              <a:t>Earlier of the three</a:t>
            </a:r>
          </a:p>
        </p:txBody>
      </p:sp>
      <p:sp>
        <p:nvSpPr>
          <p:cNvPr id="31" name="Rectangle 30">
            <a:extLst>
              <a:ext uri="{FF2B5EF4-FFF2-40B4-BE49-F238E27FC236}">
                <a16:creationId xmlns:a16="http://schemas.microsoft.com/office/drawing/2014/main" id="{F86ADABC-3543-4688-800C-C9D44E419EB7}"/>
              </a:ext>
            </a:extLst>
          </p:cNvPr>
          <p:cNvSpPr/>
          <p:nvPr/>
        </p:nvSpPr>
        <p:spPr>
          <a:xfrm>
            <a:off x="830920" y="1282372"/>
            <a:ext cx="2845225" cy="6532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US" sz="2400" dirty="0">
                <a:solidFill>
                  <a:prstClr val="white"/>
                </a:solidFill>
                <a:latin typeface="Verdana" panose="020B0604030504040204" pitchFamily="34" charset="0"/>
                <a:ea typeface="Verdana" panose="020B0604030504040204" pitchFamily="34" charset="0"/>
                <a:cs typeface="Verdana" panose="020B0604030504040204" pitchFamily="34" charset="0"/>
              </a:rPr>
              <a:t>Earlier of:</a:t>
            </a:r>
          </a:p>
        </p:txBody>
      </p:sp>
      <p:sp>
        <p:nvSpPr>
          <p:cNvPr id="33" name="Rectangle 32">
            <a:extLst>
              <a:ext uri="{FF2B5EF4-FFF2-40B4-BE49-F238E27FC236}">
                <a16:creationId xmlns:a16="http://schemas.microsoft.com/office/drawing/2014/main" id="{26E0B3BA-675A-485E-8EF6-C58EA12B7ABD}"/>
              </a:ext>
            </a:extLst>
          </p:cNvPr>
          <p:cNvSpPr/>
          <p:nvPr/>
        </p:nvSpPr>
        <p:spPr>
          <a:xfrm>
            <a:off x="1324006" y="2381230"/>
            <a:ext cx="3028666" cy="17119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US" sz="2400" dirty="0">
                <a:solidFill>
                  <a:prstClr val="white"/>
                </a:solidFill>
                <a:latin typeface="Verdana" panose="020B0604030504040204" pitchFamily="34" charset="0"/>
                <a:ea typeface="Verdana" panose="020B0604030504040204" pitchFamily="34" charset="0"/>
                <a:cs typeface="Verdana" panose="020B0604030504040204" pitchFamily="34" charset="0"/>
              </a:rPr>
              <a:t>Last date on which supplier is required to issue invoice u/s 31(2)</a:t>
            </a:r>
          </a:p>
        </p:txBody>
      </p:sp>
      <p:sp>
        <p:nvSpPr>
          <p:cNvPr id="34" name="Rectangle 33">
            <a:extLst>
              <a:ext uri="{FF2B5EF4-FFF2-40B4-BE49-F238E27FC236}">
                <a16:creationId xmlns:a16="http://schemas.microsoft.com/office/drawing/2014/main" id="{A9AEE715-B0D2-4F40-B109-5705F931A43F}"/>
              </a:ext>
            </a:extLst>
          </p:cNvPr>
          <p:cNvSpPr/>
          <p:nvPr/>
        </p:nvSpPr>
        <p:spPr>
          <a:xfrm>
            <a:off x="9504120" y="1304494"/>
            <a:ext cx="2324087" cy="24858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US" sz="2400" dirty="0">
                <a:solidFill>
                  <a:prstClr val="white"/>
                </a:solidFill>
                <a:latin typeface="Verdana" panose="020B0604030504040204" pitchFamily="34" charset="0"/>
                <a:ea typeface="Verdana" panose="020B0604030504040204" pitchFamily="34" charset="0"/>
                <a:cs typeface="Verdana" panose="020B0604030504040204" pitchFamily="34" charset="0"/>
              </a:rPr>
              <a:t>Date on which recipient shows receipt in his books of accounts</a:t>
            </a:r>
          </a:p>
        </p:txBody>
      </p:sp>
      <p:cxnSp>
        <p:nvCxnSpPr>
          <p:cNvPr id="20" name="Straight Arrow Connector 19">
            <a:extLst>
              <a:ext uri="{FF2B5EF4-FFF2-40B4-BE49-F238E27FC236}">
                <a16:creationId xmlns:a16="http://schemas.microsoft.com/office/drawing/2014/main" id="{10290D50-6D1F-4967-96DB-C97A86338F68}"/>
              </a:ext>
            </a:extLst>
          </p:cNvPr>
          <p:cNvCxnSpPr>
            <a:cxnSpLocks/>
          </p:cNvCxnSpPr>
          <p:nvPr/>
        </p:nvCxnSpPr>
        <p:spPr>
          <a:xfrm>
            <a:off x="7874423" y="1695380"/>
            <a:ext cx="1653035"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35" name="Straight Arrow Connector 34">
            <a:extLst>
              <a:ext uri="{FF2B5EF4-FFF2-40B4-BE49-F238E27FC236}">
                <a16:creationId xmlns:a16="http://schemas.microsoft.com/office/drawing/2014/main" id="{580B21D8-9248-4CDD-A0C2-B7B4F30D1755}"/>
              </a:ext>
            </a:extLst>
          </p:cNvPr>
          <p:cNvCxnSpPr>
            <a:cxnSpLocks/>
            <a:endCxn id="31" idx="3"/>
          </p:cNvCxnSpPr>
          <p:nvPr/>
        </p:nvCxnSpPr>
        <p:spPr>
          <a:xfrm flipH="1">
            <a:off x="3676145" y="1609010"/>
            <a:ext cx="1353053"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21" name="Rectangle 20">
            <a:extLst>
              <a:ext uri="{FF2B5EF4-FFF2-40B4-BE49-F238E27FC236}">
                <a16:creationId xmlns:a16="http://schemas.microsoft.com/office/drawing/2014/main" id="{09F01F25-AA86-4FAE-A6A7-EAF9194D9D48}"/>
              </a:ext>
            </a:extLst>
          </p:cNvPr>
          <p:cNvSpPr/>
          <p:nvPr/>
        </p:nvSpPr>
        <p:spPr>
          <a:xfrm>
            <a:off x="5717704" y="3790325"/>
            <a:ext cx="3653554" cy="17262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US" sz="2400" dirty="0">
                <a:solidFill>
                  <a:prstClr val="white"/>
                </a:solidFill>
                <a:latin typeface="Verdana" panose="020B0604030504040204" pitchFamily="34" charset="0"/>
                <a:ea typeface="Verdana" panose="020B0604030504040204" pitchFamily="34" charset="0"/>
                <a:cs typeface="Verdana" panose="020B0604030504040204" pitchFamily="34" charset="0"/>
              </a:rPr>
              <a:t>Provision of service if invoice is not issued within Section 31(2) period</a:t>
            </a:r>
          </a:p>
        </p:txBody>
      </p:sp>
      <p:sp>
        <p:nvSpPr>
          <p:cNvPr id="18" name="Rectangle 17">
            <a:extLst>
              <a:ext uri="{FF2B5EF4-FFF2-40B4-BE49-F238E27FC236}">
                <a16:creationId xmlns:a16="http://schemas.microsoft.com/office/drawing/2014/main" id="{5533A514-EE15-42D8-BEA3-DFB1C22BACE2}"/>
              </a:ext>
            </a:extLst>
          </p:cNvPr>
          <p:cNvSpPr/>
          <p:nvPr/>
        </p:nvSpPr>
        <p:spPr>
          <a:xfrm>
            <a:off x="1698867" y="4288560"/>
            <a:ext cx="2278943" cy="1129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US" sz="2400" dirty="0">
                <a:solidFill>
                  <a:prstClr val="white"/>
                </a:solidFill>
                <a:latin typeface="Verdana" panose="020B0604030504040204" pitchFamily="34" charset="0"/>
                <a:ea typeface="Verdana" panose="020B0604030504040204" pitchFamily="34" charset="0"/>
                <a:cs typeface="Verdana" panose="020B0604030504040204" pitchFamily="34" charset="0"/>
              </a:rPr>
              <a:t>Date of receipt of payment</a:t>
            </a:r>
          </a:p>
        </p:txBody>
      </p:sp>
      <p:sp>
        <p:nvSpPr>
          <p:cNvPr id="23" name="Rectangle 22">
            <a:extLst>
              <a:ext uri="{FF2B5EF4-FFF2-40B4-BE49-F238E27FC236}">
                <a16:creationId xmlns:a16="http://schemas.microsoft.com/office/drawing/2014/main" id="{B6FB6002-38A3-4764-8A2B-FCD89B625DBD}"/>
              </a:ext>
            </a:extLst>
          </p:cNvPr>
          <p:cNvSpPr/>
          <p:nvPr/>
        </p:nvSpPr>
        <p:spPr>
          <a:xfrm>
            <a:off x="5334467" y="2926364"/>
            <a:ext cx="2285975" cy="6532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US" sz="2400" dirty="0">
                <a:solidFill>
                  <a:prstClr val="white"/>
                </a:solidFill>
                <a:latin typeface="Verdana" panose="020B0604030504040204" pitchFamily="34" charset="0"/>
                <a:ea typeface="Verdana" panose="020B0604030504040204" pitchFamily="34" charset="0"/>
                <a:cs typeface="Verdana" panose="020B0604030504040204" pitchFamily="34" charset="0"/>
              </a:rPr>
              <a:t>Earlier of:</a:t>
            </a:r>
          </a:p>
        </p:txBody>
      </p:sp>
      <p:sp>
        <p:nvSpPr>
          <p:cNvPr id="25" name="Rectangle 24">
            <a:extLst>
              <a:ext uri="{FF2B5EF4-FFF2-40B4-BE49-F238E27FC236}">
                <a16:creationId xmlns:a16="http://schemas.microsoft.com/office/drawing/2014/main" id="{0C9C3AEA-A7A9-4264-A2FC-1338DBA69419}"/>
              </a:ext>
            </a:extLst>
          </p:cNvPr>
          <p:cNvSpPr/>
          <p:nvPr/>
        </p:nvSpPr>
        <p:spPr>
          <a:xfrm>
            <a:off x="6274096" y="5739548"/>
            <a:ext cx="3097162" cy="6532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US" sz="2400" dirty="0">
                <a:solidFill>
                  <a:prstClr val="white"/>
                </a:solidFill>
                <a:latin typeface="Verdana" panose="020B0604030504040204" pitchFamily="34" charset="0"/>
                <a:ea typeface="Verdana" panose="020B0604030504040204" pitchFamily="34" charset="0"/>
                <a:cs typeface="Verdana" panose="020B0604030504040204" pitchFamily="34" charset="0"/>
              </a:rPr>
              <a:t>Date of receipt of payment</a:t>
            </a:r>
          </a:p>
        </p:txBody>
      </p:sp>
      <p:cxnSp>
        <p:nvCxnSpPr>
          <p:cNvPr id="15" name="Straight Connector 14">
            <a:extLst>
              <a:ext uri="{FF2B5EF4-FFF2-40B4-BE49-F238E27FC236}">
                <a16:creationId xmlns:a16="http://schemas.microsoft.com/office/drawing/2014/main" id="{D58A2313-90DB-442E-9B31-6F08188540D7}"/>
              </a:ext>
            </a:extLst>
          </p:cNvPr>
          <p:cNvCxnSpPr/>
          <p:nvPr/>
        </p:nvCxnSpPr>
        <p:spPr>
          <a:xfrm>
            <a:off x="1018825" y="1935647"/>
            <a:ext cx="0" cy="2917646"/>
          </a:xfrm>
          <a:prstGeom prst="line">
            <a:avLst/>
          </a:prstGeom>
        </p:spPr>
        <p:style>
          <a:lnRef idx="3">
            <a:schemeClr val="accent1"/>
          </a:lnRef>
          <a:fillRef idx="0">
            <a:schemeClr val="accent1"/>
          </a:fillRef>
          <a:effectRef idx="2">
            <a:schemeClr val="accent1"/>
          </a:effectRef>
          <a:fontRef idx="minor">
            <a:schemeClr val="tx1"/>
          </a:fontRef>
        </p:style>
      </p:cxnSp>
      <p:cxnSp>
        <p:nvCxnSpPr>
          <p:cNvPr id="29" name="Straight Arrow Connector 28">
            <a:extLst>
              <a:ext uri="{FF2B5EF4-FFF2-40B4-BE49-F238E27FC236}">
                <a16:creationId xmlns:a16="http://schemas.microsoft.com/office/drawing/2014/main" id="{9860B84A-471F-4B20-973B-68534BB4A771}"/>
              </a:ext>
            </a:extLst>
          </p:cNvPr>
          <p:cNvCxnSpPr/>
          <p:nvPr/>
        </p:nvCxnSpPr>
        <p:spPr>
          <a:xfrm>
            <a:off x="1018825" y="3318387"/>
            <a:ext cx="190543"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38" name="Straight Arrow Connector 37">
            <a:extLst>
              <a:ext uri="{FF2B5EF4-FFF2-40B4-BE49-F238E27FC236}">
                <a16:creationId xmlns:a16="http://schemas.microsoft.com/office/drawing/2014/main" id="{727C6F90-4D51-4487-B5CC-B0F22B19ED96}"/>
              </a:ext>
            </a:extLst>
          </p:cNvPr>
          <p:cNvCxnSpPr>
            <a:endCxn id="18" idx="1"/>
          </p:cNvCxnSpPr>
          <p:nvPr/>
        </p:nvCxnSpPr>
        <p:spPr>
          <a:xfrm>
            <a:off x="1018825" y="4853293"/>
            <a:ext cx="680042"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41" name="Straight Arrow Connector 40">
            <a:extLst>
              <a:ext uri="{FF2B5EF4-FFF2-40B4-BE49-F238E27FC236}">
                <a16:creationId xmlns:a16="http://schemas.microsoft.com/office/drawing/2014/main" id="{0D9E453E-C938-41DB-84F0-D0BF897C3298}"/>
              </a:ext>
            </a:extLst>
          </p:cNvPr>
          <p:cNvCxnSpPr/>
          <p:nvPr/>
        </p:nvCxnSpPr>
        <p:spPr>
          <a:xfrm>
            <a:off x="6312310" y="2490387"/>
            <a:ext cx="0" cy="435977"/>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42" name="Straight Connector 41">
            <a:extLst>
              <a:ext uri="{FF2B5EF4-FFF2-40B4-BE49-F238E27FC236}">
                <a16:creationId xmlns:a16="http://schemas.microsoft.com/office/drawing/2014/main" id="{7ABE475A-ED6E-4F54-825C-63A2AE598B11}"/>
              </a:ext>
            </a:extLst>
          </p:cNvPr>
          <p:cNvCxnSpPr/>
          <p:nvPr/>
        </p:nvCxnSpPr>
        <p:spPr>
          <a:xfrm>
            <a:off x="5507251" y="3148539"/>
            <a:ext cx="0" cy="2917646"/>
          </a:xfrm>
          <a:prstGeom prst="line">
            <a:avLst/>
          </a:prstGeom>
        </p:spPr>
        <p:style>
          <a:lnRef idx="3">
            <a:schemeClr val="accent1"/>
          </a:lnRef>
          <a:fillRef idx="0">
            <a:schemeClr val="accent1"/>
          </a:fillRef>
          <a:effectRef idx="2">
            <a:schemeClr val="accent1"/>
          </a:effectRef>
          <a:fontRef idx="minor">
            <a:schemeClr val="tx1"/>
          </a:fontRef>
        </p:style>
      </p:cxnSp>
      <p:cxnSp>
        <p:nvCxnSpPr>
          <p:cNvPr id="43" name="Straight Arrow Connector 42">
            <a:extLst>
              <a:ext uri="{FF2B5EF4-FFF2-40B4-BE49-F238E27FC236}">
                <a16:creationId xmlns:a16="http://schemas.microsoft.com/office/drawing/2014/main" id="{1E2834D3-C620-43F4-A365-967943EB0122}"/>
              </a:ext>
            </a:extLst>
          </p:cNvPr>
          <p:cNvCxnSpPr/>
          <p:nvPr/>
        </p:nvCxnSpPr>
        <p:spPr>
          <a:xfrm>
            <a:off x="5507251" y="4607362"/>
            <a:ext cx="190543"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44" name="Straight Arrow Connector 43">
            <a:extLst>
              <a:ext uri="{FF2B5EF4-FFF2-40B4-BE49-F238E27FC236}">
                <a16:creationId xmlns:a16="http://schemas.microsoft.com/office/drawing/2014/main" id="{297A7030-2769-4A1A-B878-7021E0024F3E}"/>
              </a:ext>
            </a:extLst>
          </p:cNvPr>
          <p:cNvCxnSpPr/>
          <p:nvPr/>
        </p:nvCxnSpPr>
        <p:spPr>
          <a:xfrm>
            <a:off x="5507251" y="6042678"/>
            <a:ext cx="680042"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2077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0A69F-2B3A-4E07-B0D1-22EAFFDC99C5}"/>
              </a:ext>
            </a:extLst>
          </p:cNvPr>
          <p:cNvSpPr>
            <a:spLocks noGrp="1"/>
          </p:cNvSpPr>
          <p:nvPr>
            <p:ph type="title"/>
          </p:nvPr>
        </p:nvSpPr>
        <p:spPr>
          <a:xfrm>
            <a:off x="1006839" y="232342"/>
            <a:ext cx="10178322" cy="977026"/>
          </a:xfrm>
        </p:spPr>
        <p:txBody>
          <a:bodyPr/>
          <a:lstStyle/>
          <a:p>
            <a:r>
              <a:rPr lang="en-US" dirty="0"/>
              <a:t>Section 13 (Cont.)</a:t>
            </a:r>
          </a:p>
        </p:txBody>
      </p:sp>
      <p:sp>
        <p:nvSpPr>
          <p:cNvPr id="3" name="Content Placeholder 2">
            <a:extLst>
              <a:ext uri="{FF2B5EF4-FFF2-40B4-BE49-F238E27FC236}">
                <a16:creationId xmlns:a16="http://schemas.microsoft.com/office/drawing/2014/main" id="{CC8BF0BF-E69C-4663-945A-3F6E5556F517}"/>
              </a:ext>
            </a:extLst>
          </p:cNvPr>
          <p:cNvSpPr>
            <a:spLocks noGrp="1"/>
          </p:cNvSpPr>
          <p:nvPr>
            <p:ph idx="1"/>
          </p:nvPr>
        </p:nvSpPr>
        <p:spPr>
          <a:xfrm>
            <a:off x="1251678" y="1632204"/>
            <a:ext cx="10178322" cy="3593591"/>
          </a:xfrm>
          <a:blipFill dpi="0" rotWithShape="1">
            <a:blip r:embed="rId2">
              <a:alphaModFix amt="20000"/>
              <a:lum bright="70000" contrast="-70000"/>
            </a:blip>
            <a:srcRect/>
            <a:stretch>
              <a:fillRect/>
            </a:stretch>
          </a:blipFill>
        </p:spPr>
        <p:txBody>
          <a:bodyPr>
            <a:normAutofit/>
          </a:bodyPr>
          <a:lstStyle/>
          <a:p>
            <a:pPr algn="just"/>
            <a:r>
              <a:rPr lang="en-US" sz="2400" dirty="0">
                <a:latin typeface="Verdana" panose="020B0604030504040204" pitchFamily="34" charset="0"/>
                <a:ea typeface="Verdana" panose="020B0604030504040204" pitchFamily="34" charset="0"/>
                <a:cs typeface="Verdana" panose="020B0604030504040204" pitchFamily="34" charset="0"/>
              </a:rPr>
              <a:t>Where supplier receives Rs 1,000 more than amount indicated in tax invoice, then, at the option of the supplier, it shall be the deemed date of supply, to the extent of the excess amount received.</a:t>
            </a:r>
          </a:p>
          <a:p>
            <a:pPr algn="just"/>
            <a:r>
              <a:rPr lang="en-US" sz="2400" dirty="0">
                <a:latin typeface="Verdana" panose="020B0604030504040204" pitchFamily="34" charset="0"/>
                <a:ea typeface="Verdana" panose="020B0604030504040204" pitchFamily="34" charset="0"/>
                <a:cs typeface="Verdana" panose="020B0604030504040204" pitchFamily="34" charset="0"/>
              </a:rPr>
              <a:t>In case of supply of vouchers by supplier, time of supply is:</a:t>
            </a:r>
          </a:p>
          <a:p>
            <a:pPr lvl="1" algn="just"/>
            <a:r>
              <a:rPr lang="en-US" sz="2400" dirty="0">
                <a:latin typeface="Verdana" panose="020B0604030504040204" pitchFamily="34" charset="0"/>
                <a:ea typeface="Verdana" panose="020B0604030504040204" pitchFamily="34" charset="0"/>
                <a:cs typeface="Verdana" panose="020B0604030504040204" pitchFamily="34" charset="0"/>
              </a:rPr>
              <a:t>the date of issue of voucher, if the supply is identifiable at that point; or</a:t>
            </a:r>
          </a:p>
          <a:p>
            <a:pPr lvl="1" algn="just"/>
            <a:r>
              <a:rPr lang="en-US" sz="2400" dirty="0">
                <a:latin typeface="Verdana" panose="020B0604030504040204" pitchFamily="34" charset="0"/>
                <a:ea typeface="Verdana" panose="020B0604030504040204" pitchFamily="34" charset="0"/>
                <a:cs typeface="Verdana" panose="020B0604030504040204" pitchFamily="34" charset="0"/>
              </a:rPr>
              <a:t>the date of redemption of voucher, in all other cases.</a:t>
            </a:r>
          </a:p>
          <a:p>
            <a:endParaRPr lang="en-US" dirty="0"/>
          </a:p>
        </p:txBody>
      </p:sp>
    </p:spTree>
    <p:extLst>
      <p:ext uri="{BB962C8B-B14F-4D97-AF65-F5344CB8AC3E}">
        <p14:creationId xmlns:p14="http://schemas.microsoft.com/office/powerpoint/2010/main" val="10795315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4837C-03AA-4DE9-85B5-71C6A761AD99}"/>
              </a:ext>
            </a:extLst>
          </p:cNvPr>
          <p:cNvSpPr>
            <a:spLocks noGrp="1"/>
          </p:cNvSpPr>
          <p:nvPr>
            <p:ph type="title"/>
          </p:nvPr>
        </p:nvSpPr>
        <p:spPr>
          <a:xfrm>
            <a:off x="1111956" y="190414"/>
            <a:ext cx="9064979" cy="790473"/>
          </a:xfrm>
        </p:spPr>
        <p:txBody>
          <a:bodyPr>
            <a:normAutofit/>
          </a:bodyPr>
          <a:lstStyle/>
          <a:p>
            <a:r>
              <a:rPr lang="en-US" sz="3200" dirty="0"/>
              <a:t>Section 13 (Cont.) – Reverse charge</a:t>
            </a:r>
          </a:p>
        </p:txBody>
      </p:sp>
      <p:sp>
        <p:nvSpPr>
          <p:cNvPr id="30" name="Rectangle 29">
            <a:extLst>
              <a:ext uri="{FF2B5EF4-FFF2-40B4-BE49-F238E27FC236}">
                <a16:creationId xmlns:a16="http://schemas.microsoft.com/office/drawing/2014/main" id="{7C171A71-9E0C-44A2-AA3B-8C6B0F028681}"/>
              </a:ext>
            </a:extLst>
          </p:cNvPr>
          <p:cNvSpPr/>
          <p:nvPr/>
        </p:nvSpPr>
        <p:spPr>
          <a:xfrm>
            <a:off x="5029200" y="1460093"/>
            <a:ext cx="2514600" cy="13719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US" sz="2200" dirty="0">
                <a:solidFill>
                  <a:prstClr val="white"/>
                </a:solidFill>
                <a:latin typeface="Verdana" panose="020B0604030504040204" pitchFamily="34" charset="0"/>
                <a:ea typeface="Verdana" panose="020B0604030504040204" pitchFamily="34" charset="0"/>
                <a:cs typeface="Verdana" panose="020B0604030504040204" pitchFamily="34" charset="0"/>
              </a:rPr>
              <a:t>Earlier of the two</a:t>
            </a:r>
          </a:p>
        </p:txBody>
      </p:sp>
      <p:sp>
        <p:nvSpPr>
          <p:cNvPr id="31" name="Rectangle 30">
            <a:extLst>
              <a:ext uri="{FF2B5EF4-FFF2-40B4-BE49-F238E27FC236}">
                <a16:creationId xmlns:a16="http://schemas.microsoft.com/office/drawing/2014/main" id="{F86ADABC-3543-4688-800C-C9D44E419EB7}"/>
              </a:ext>
            </a:extLst>
          </p:cNvPr>
          <p:cNvSpPr/>
          <p:nvPr/>
        </p:nvSpPr>
        <p:spPr>
          <a:xfrm>
            <a:off x="1295398" y="1662225"/>
            <a:ext cx="2285975" cy="13719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US" sz="2200" dirty="0">
                <a:solidFill>
                  <a:prstClr val="white"/>
                </a:solidFill>
                <a:latin typeface="Verdana" panose="020B0604030504040204" pitchFamily="34" charset="0"/>
                <a:ea typeface="Verdana" panose="020B0604030504040204" pitchFamily="34" charset="0"/>
                <a:cs typeface="Verdana" panose="020B0604030504040204" pitchFamily="34" charset="0"/>
              </a:rPr>
              <a:t>60 days immediately after issue of invoice</a:t>
            </a:r>
          </a:p>
        </p:txBody>
      </p:sp>
      <p:sp>
        <p:nvSpPr>
          <p:cNvPr id="33" name="Rectangle 32">
            <a:extLst>
              <a:ext uri="{FF2B5EF4-FFF2-40B4-BE49-F238E27FC236}">
                <a16:creationId xmlns:a16="http://schemas.microsoft.com/office/drawing/2014/main" id="{26E0B3BA-675A-485E-8EF6-C58EA12B7ABD}"/>
              </a:ext>
            </a:extLst>
          </p:cNvPr>
          <p:cNvSpPr/>
          <p:nvPr/>
        </p:nvSpPr>
        <p:spPr>
          <a:xfrm>
            <a:off x="1111957" y="3517996"/>
            <a:ext cx="3769760" cy="26265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400" dirty="0">
                <a:latin typeface="Verdana" panose="020B0604030504040204" pitchFamily="34" charset="0"/>
                <a:ea typeface="Verdana" panose="020B0604030504040204" pitchFamily="34" charset="0"/>
                <a:cs typeface="Verdana" panose="020B0604030504040204" pitchFamily="34" charset="0"/>
              </a:rPr>
              <a:t>Note: where it is not possible to determine time of supply based on this flowchart, it shall be deemed date of entry into books of recipient.</a:t>
            </a:r>
          </a:p>
        </p:txBody>
      </p:sp>
      <p:sp>
        <p:nvSpPr>
          <p:cNvPr id="34" name="Rectangle 33">
            <a:extLst>
              <a:ext uri="{FF2B5EF4-FFF2-40B4-BE49-F238E27FC236}">
                <a16:creationId xmlns:a16="http://schemas.microsoft.com/office/drawing/2014/main" id="{A9AEE715-B0D2-4F40-B109-5705F931A43F}"/>
              </a:ext>
            </a:extLst>
          </p:cNvPr>
          <p:cNvSpPr/>
          <p:nvPr/>
        </p:nvSpPr>
        <p:spPr>
          <a:xfrm>
            <a:off x="8991601" y="1368590"/>
            <a:ext cx="2324087" cy="17119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US" sz="2400" dirty="0">
                <a:solidFill>
                  <a:prstClr val="white"/>
                </a:solidFill>
                <a:latin typeface="Verdana" panose="020B0604030504040204" pitchFamily="34" charset="0"/>
                <a:ea typeface="Verdana" panose="020B0604030504040204" pitchFamily="34" charset="0"/>
                <a:cs typeface="Verdana" panose="020B0604030504040204" pitchFamily="34" charset="0"/>
              </a:rPr>
              <a:t>Date of receipt of payment, </a:t>
            </a:r>
            <a:r>
              <a:rPr lang="en-US" sz="2400" dirty="0" err="1">
                <a:solidFill>
                  <a:prstClr val="white"/>
                </a:solidFill>
                <a:latin typeface="Verdana" panose="020B0604030504040204" pitchFamily="34" charset="0"/>
                <a:ea typeface="Verdana" panose="020B0604030504040204" pitchFamily="34" charset="0"/>
                <a:cs typeface="Verdana" panose="020B0604030504040204" pitchFamily="34" charset="0"/>
              </a:rPr>
              <a:t>i.e</a:t>
            </a:r>
            <a:r>
              <a:rPr lang="en-US" sz="2400" dirty="0">
                <a:solidFill>
                  <a:prstClr val="white"/>
                </a:solidFill>
                <a:latin typeface="Verdana" panose="020B0604030504040204" pitchFamily="34" charset="0"/>
                <a:ea typeface="Verdana" panose="020B0604030504040204" pitchFamily="34" charset="0"/>
                <a:cs typeface="Verdana" panose="020B0604030504040204" pitchFamily="34" charset="0"/>
              </a:rPr>
              <a:t>, Earlier of:</a:t>
            </a:r>
          </a:p>
        </p:txBody>
      </p:sp>
      <p:sp>
        <p:nvSpPr>
          <p:cNvPr id="36" name="Rectangle 35">
            <a:extLst>
              <a:ext uri="{FF2B5EF4-FFF2-40B4-BE49-F238E27FC236}">
                <a16:creationId xmlns:a16="http://schemas.microsoft.com/office/drawing/2014/main" id="{EF34787A-6471-425B-A699-EE827EFCC7A2}"/>
              </a:ext>
            </a:extLst>
          </p:cNvPr>
          <p:cNvSpPr/>
          <p:nvPr/>
        </p:nvSpPr>
        <p:spPr>
          <a:xfrm>
            <a:off x="8894233" y="3455791"/>
            <a:ext cx="2639001" cy="9768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US" sz="2200" dirty="0">
                <a:solidFill>
                  <a:prstClr val="white"/>
                </a:solidFill>
                <a:latin typeface="Verdana" panose="020B0604030504040204" pitchFamily="34" charset="0"/>
                <a:ea typeface="Verdana" panose="020B0604030504040204" pitchFamily="34" charset="0"/>
                <a:cs typeface="Verdana" panose="020B0604030504040204" pitchFamily="34" charset="0"/>
              </a:rPr>
              <a:t>Entry into books of accounts of recipient</a:t>
            </a:r>
          </a:p>
        </p:txBody>
      </p:sp>
      <p:sp>
        <p:nvSpPr>
          <p:cNvPr id="37" name="Rectangle 36">
            <a:extLst>
              <a:ext uri="{FF2B5EF4-FFF2-40B4-BE49-F238E27FC236}">
                <a16:creationId xmlns:a16="http://schemas.microsoft.com/office/drawing/2014/main" id="{5FEAF03E-7CC4-4863-878B-20442AC548EA}"/>
              </a:ext>
            </a:extLst>
          </p:cNvPr>
          <p:cNvSpPr/>
          <p:nvPr/>
        </p:nvSpPr>
        <p:spPr>
          <a:xfrm>
            <a:off x="8801101" y="4647462"/>
            <a:ext cx="2514600" cy="14970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US" sz="2400" dirty="0">
                <a:solidFill>
                  <a:prstClr val="white"/>
                </a:solidFill>
                <a:latin typeface="Verdana" panose="020B0604030504040204" pitchFamily="34" charset="0"/>
                <a:ea typeface="Verdana" panose="020B0604030504040204" pitchFamily="34" charset="0"/>
                <a:cs typeface="Verdana" panose="020B0604030504040204" pitchFamily="34" charset="0"/>
              </a:rPr>
              <a:t>Payment debited from bank account of recipient</a:t>
            </a:r>
          </a:p>
        </p:txBody>
      </p:sp>
      <p:cxnSp>
        <p:nvCxnSpPr>
          <p:cNvPr id="20" name="Straight Arrow Connector 19">
            <a:extLst>
              <a:ext uri="{FF2B5EF4-FFF2-40B4-BE49-F238E27FC236}">
                <a16:creationId xmlns:a16="http://schemas.microsoft.com/office/drawing/2014/main" id="{10290D50-6D1F-4967-96DB-C97A86338F68}"/>
              </a:ext>
            </a:extLst>
          </p:cNvPr>
          <p:cNvCxnSpPr>
            <a:stCxn id="30" idx="3"/>
          </p:cNvCxnSpPr>
          <p:nvPr/>
        </p:nvCxnSpPr>
        <p:spPr>
          <a:xfrm>
            <a:off x="7543800" y="2146061"/>
            <a:ext cx="1447802" cy="346419"/>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22" name="Straight Connector 21">
            <a:extLst>
              <a:ext uri="{FF2B5EF4-FFF2-40B4-BE49-F238E27FC236}">
                <a16:creationId xmlns:a16="http://schemas.microsoft.com/office/drawing/2014/main" id="{EE592C4B-2FE8-4E5C-B857-A6F7651A6EB2}"/>
              </a:ext>
            </a:extLst>
          </p:cNvPr>
          <p:cNvCxnSpPr/>
          <p:nvPr/>
        </p:nvCxnSpPr>
        <p:spPr>
          <a:xfrm flipH="1">
            <a:off x="7757652" y="3013590"/>
            <a:ext cx="1233950" cy="1101213"/>
          </a:xfrm>
          <a:prstGeom prst="line">
            <a:avLst/>
          </a:prstGeom>
        </p:spPr>
        <p:style>
          <a:lnRef idx="3">
            <a:schemeClr val="accent1"/>
          </a:lnRef>
          <a:fillRef idx="0">
            <a:schemeClr val="accent1"/>
          </a:fillRef>
          <a:effectRef idx="2">
            <a:schemeClr val="accent1"/>
          </a:effectRef>
          <a:fontRef idx="minor">
            <a:schemeClr val="tx1"/>
          </a:fontRef>
        </p:style>
      </p:cxnSp>
      <p:cxnSp>
        <p:nvCxnSpPr>
          <p:cNvPr id="24" name="Straight Connector 23">
            <a:extLst>
              <a:ext uri="{FF2B5EF4-FFF2-40B4-BE49-F238E27FC236}">
                <a16:creationId xmlns:a16="http://schemas.microsoft.com/office/drawing/2014/main" id="{99F9841C-BA1D-4924-A113-1C41C79FE45E}"/>
              </a:ext>
            </a:extLst>
          </p:cNvPr>
          <p:cNvCxnSpPr/>
          <p:nvPr/>
        </p:nvCxnSpPr>
        <p:spPr>
          <a:xfrm>
            <a:off x="7772400" y="4114803"/>
            <a:ext cx="0" cy="1519084"/>
          </a:xfrm>
          <a:prstGeom prst="line">
            <a:avLst/>
          </a:prstGeom>
        </p:spPr>
        <p:style>
          <a:lnRef idx="3">
            <a:schemeClr val="accent1"/>
          </a:lnRef>
          <a:fillRef idx="0">
            <a:schemeClr val="accent1"/>
          </a:fillRef>
          <a:effectRef idx="2">
            <a:schemeClr val="accent1"/>
          </a:effectRef>
          <a:fontRef idx="minor">
            <a:schemeClr val="tx1"/>
          </a:fontRef>
        </p:style>
      </p:cxnSp>
      <p:cxnSp>
        <p:nvCxnSpPr>
          <p:cNvPr id="26" name="Straight Arrow Connector 25">
            <a:extLst>
              <a:ext uri="{FF2B5EF4-FFF2-40B4-BE49-F238E27FC236}">
                <a16:creationId xmlns:a16="http://schemas.microsoft.com/office/drawing/2014/main" id="{F029D6D2-EACE-431C-BA65-7DDF25BD17A9}"/>
              </a:ext>
            </a:extLst>
          </p:cNvPr>
          <p:cNvCxnSpPr/>
          <p:nvPr/>
        </p:nvCxnSpPr>
        <p:spPr>
          <a:xfrm>
            <a:off x="7757652" y="4114803"/>
            <a:ext cx="1043449"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28" name="Straight Arrow Connector 27">
            <a:extLst>
              <a:ext uri="{FF2B5EF4-FFF2-40B4-BE49-F238E27FC236}">
                <a16:creationId xmlns:a16="http://schemas.microsoft.com/office/drawing/2014/main" id="{5FD4D19D-4874-4542-B56E-B3F56858CF68}"/>
              </a:ext>
            </a:extLst>
          </p:cNvPr>
          <p:cNvCxnSpPr/>
          <p:nvPr/>
        </p:nvCxnSpPr>
        <p:spPr>
          <a:xfrm flipV="1">
            <a:off x="7757652" y="5619188"/>
            <a:ext cx="1043449" cy="11625"/>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35" name="Straight Arrow Connector 34">
            <a:extLst>
              <a:ext uri="{FF2B5EF4-FFF2-40B4-BE49-F238E27FC236}">
                <a16:creationId xmlns:a16="http://schemas.microsoft.com/office/drawing/2014/main" id="{580B21D8-9248-4CDD-A0C2-B7B4F30D1755}"/>
              </a:ext>
            </a:extLst>
          </p:cNvPr>
          <p:cNvCxnSpPr>
            <a:stCxn id="30" idx="1"/>
            <a:endCxn id="31" idx="3"/>
          </p:cNvCxnSpPr>
          <p:nvPr/>
        </p:nvCxnSpPr>
        <p:spPr>
          <a:xfrm flipH="1">
            <a:off x="3581373" y="2146061"/>
            <a:ext cx="1447827" cy="202132"/>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419168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51000">
              <a:schemeClr val="accent1">
                <a:lumMod val="5000"/>
                <a:lumOff val="95000"/>
              </a:schemeClr>
            </a:gs>
            <a:gs pos="37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04216-76D1-4024-BC03-D8C460F315B0}"/>
              </a:ext>
            </a:extLst>
          </p:cNvPr>
          <p:cNvSpPr>
            <a:spLocks noGrp="1"/>
          </p:cNvSpPr>
          <p:nvPr>
            <p:ph type="title"/>
          </p:nvPr>
        </p:nvSpPr>
        <p:spPr/>
        <p:txBody>
          <a:bodyPr/>
          <a:lstStyle/>
          <a:p>
            <a:r>
              <a:rPr lang="en-US" dirty="0"/>
              <a:t>Section 13 (Cont.)</a:t>
            </a:r>
          </a:p>
        </p:txBody>
      </p:sp>
      <p:sp>
        <p:nvSpPr>
          <p:cNvPr id="3" name="Content Placeholder 2">
            <a:extLst>
              <a:ext uri="{FF2B5EF4-FFF2-40B4-BE49-F238E27FC236}">
                <a16:creationId xmlns:a16="http://schemas.microsoft.com/office/drawing/2014/main" id="{D3375A27-1A5E-40BC-94D6-90AD09849934}"/>
              </a:ext>
            </a:extLst>
          </p:cNvPr>
          <p:cNvSpPr>
            <a:spLocks noGrp="1"/>
          </p:cNvSpPr>
          <p:nvPr>
            <p:ph idx="1"/>
          </p:nvPr>
        </p:nvSpPr>
        <p:spPr>
          <a:xfrm>
            <a:off x="1251678" y="1371601"/>
            <a:ext cx="10178322" cy="4507992"/>
          </a:xfrm>
          <a:blipFill dpi="0" rotWithShape="1">
            <a:blip r:embed="rId2">
              <a:alphaModFix amt="22000"/>
              <a:duotone>
                <a:schemeClr val="bg2">
                  <a:shade val="45000"/>
                  <a:satMod val="135000"/>
                </a:schemeClr>
                <a:prstClr val="white"/>
              </a:duotone>
              <a:extLst>
                <a:ext uri="{BEBA8EAE-BF5A-486C-A8C5-ECC9F3942E4B}">
                  <a14:imgProps xmlns:a14="http://schemas.microsoft.com/office/drawing/2010/main">
                    <a14:imgLayer r:embed="rId3">
                      <a14:imgEffect>
                        <a14:colorTemperature colorTemp="1500"/>
                      </a14:imgEffect>
                    </a14:imgLayer>
                  </a14:imgProps>
                </a:ext>
              </a:extLst>
            </a:blip>
            <a:srcRect/>
            <a:stretch>
              <a:fillRect/>
            </a:stretch>
          </a:blipFill>
        </p:spPr>
        <p:txBody>
          <a:bodyPr>
            <a:normAutofit/>
          </a:bodyPr>
          <a:lstStyle/>
          <a:p>
            <a:pPr algn="just"/>
            <a:r>
              <a:rPr lang="en-US" sz="2400" dirty="0">
                <a:solidFill>
                  <a:srgbClr val="002060"/>
                </a:solidFill>
                <a:latin typeface="Verdana" panose="020B0604030504040204" pitchFamily="34" charset="0"/>
                <a:ea typeface="Verdana" panose="020B0604030504040204" pitchFamily="34" charset="0"/>
                <a:cs typeface="Verdana" panose="020B0604030504040204" pitchFamily="34" charset="0"/>
              </a:rPr>
              <a:t>Where it is not possible to determine the time of supply under any Clause of this Section, time of supply shall be:</a:t>
            </a:r>
          </a:p>
          <a:p>
            <a:pPr lvl="1" algn="just"/>
            <a:r>
              <a:rPr lang="en-US" sz="2400" dirty="0">
                <a:solidFill>
                  <a:srgbClr val="002060"/>
                </a:solidFill>
                <a:latin typeface="Verdana" panose="020B0604030504040204" pitchFamily="34" charset="0"/>
                <a:ea typeface="Verdana" panose="020B0604030504040204" pitchFamily="34" charset="0"/>
                <a:cs typeface="Verdana" panose="020B0604030504040204" pitchFamily="34" charset="0"/>
              </a:rPr>
              <a:t>in a case where a periodical return has to be filed, be the date on which such return is to be filed; or</a:t>
            </a:r>
          </a:p>
          <a:p>
            <a:pPr lvl="1" algn="just"/>
            <a:r>
              <a:rPr lang="en-US" sz="2400" dirty="0">
                <a:solidFill>
                  <a:srgbClr val="002060"/>
                </a:solidFill>
                <a:latin typeface="Verdana" panose="020B0604030504040204" pitchFamily="34" charset="0"/>
                <a:ea typeface="Verdana" panose="020B0604030504040204" pitchFamily="34" charset="0"/>
                <a:cs typeface="Verdana" panose="020B0604030504040204" pitchFamily="34" charset="0"/>
              </a:rPr>
              <a:t>in any other case, be the date on which the tax is paid</a:t>
            </a:r>
          </a:p>
          <a:p>
            <a:pPr algn="just"/>
            <a:endParaRPr lang="en-US" sz="2400" dirty="0">
              <a:solidFill>
                <a:srgbClr val="002060"/>
              </a:solidFill>
              <a:latin typeface="Verdana" panose="020B0604030504040204" pitchFamily="34" charset="0"/>
              <a:ea typeface="Verdana" panose="020B0604030504040204" pitchFamily="34" charset="0"/>
              <a:cs typeface="Verdana" panose="020B0604030504040204" pitchFamily="34" charset="0"/>
            </a:endParaRPr>
          </a:p>
          <a:p>
            <a:pPr algn="just"/>
            <a:r>
              <a:rPr lang="en-US" sz="2400" dirty="0">
                <a:solidFill>
                  <a:srgbClr val="002060"/>
                </a:solidFill>
                <a:latin typeface="Verdana" panose="020B0604030504040204" pitchFamily="34" charset="0"/>
                <a:ea typeface="Verdana" panose="020B0604030504040204" pitchFamily="34" charset="0"/>
                <a:cs typeface="Verdana" panose="020B0604030504040204" pitchFamily="34" charset="0"/>
              </a:rPr>
              <a:t>The time of supply to the extent it relates to an addition in the value of supply by way of interest, late fee or penalty for delayed payment of any consideration shall be the date on which the supplier receives such addition in value.</a:t>
            </a:r>
          </a:p>
          <a:p>
            <a:endParaRPr lang="en-US" dirty="0"/>
          </a:p>
        </p:txBody>
      </p:sp>
    </p:spTree>
    <p:extLst>
      <p:ext uri="{BB962C8B-B14F-4D97-AF65-F5344CB8AC3E}">
        <p14:creationId xmlns:p14="http://schemas.microsoft.com/office/powerpoint/2010/main" val="3105721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EA816-3928-49FD-9867-CCCE04BE7A9C}"/>
              </a:ext>
            </a:extLst>
          </p:cNvPr>
          <p:cNvSpPr>
            <a:spLocks noGrp="1"/>
          </p:cNvSpPr>
          <p:nvPr>
            <p:ph type="title"/>
          </p:nvPr>
        </p:nvSpPr>
        <p:spPr>
          <a:xfrm>
            <a:off x="1006839" y="0"/>
            <a:ext cx="10178322" cy="753241"/>
          </a:xfrm>
        </p:spPr>
        <p:txBody>
          <a:bodyPr>
            <a:normAutofit fontScale="90000"/>
          </a:bodyPr>
          <a:lstStyle/>
          <a:p>
            <a:r>
              <a:rPr lang="en-US" dirty="0"/>
              <a:t>Change of Rate of Tax [Sec. 14]</a:t>
            </a:r>
          </a:p>
        </p:txBody>
      </p:sp>
      <p:graphicFrame>
        <p:nvGraphicFramePr>
          <p:cNvPr id="6" name="Content Placeholder 3">
            <a:extLst>
              <a:ext uri="{FF2B5EF4-FFF2-40B4-BE49-F238E27FC236}">
                <a16:creationId xmlns:a16="http://schemas.microsoft.com/office/drawing/2014/main" id="{BC0C475E-D3A9-4890-9472-41F480BA40F2}"/>
              </a:ext>
            </a:extLst>
          </p:cNvPr>
          <p:cNvGraphicFramePr>
            <a:graphicFrameLocks noGrp="1"/>
          </p:cNvGraphicFramePr>
          <p:nvPr>
            <p:ph idx="1"/>
            <p:extLst>
              <p:ext uri="{D42A27DB-BD31-4B8C-83A1-F6EECF244321}">
                <p14:modId xmlns:p14="http://schemas.microsoft.com/office/powerpoint/2010/main" val="821759230"/>
              </p:ext>
            </p:extLst>
          </p:nvPr>
        </p:nvGraphicFramePr>
        <p:xfrm>
          <a:off x="1154324" y="724817"/>
          <a:ext cx="10178322" cy="5334000"/>
        </p:xfrm>
        <a:graphic>
          <a:graphicData uri="http://schemas.openxmlformats.org/drawingml/2006/table">
            <a:tbl>
              <a:tblPr firstRow="1" bandRow="1">
                <a:tableStyleId>{5C22544A-7EE6-4342-B048-85BDC9FD1C3A}</a:tableStyleId>
              </a:tblPr>
              <a:tblGrid>
                <a:gridCol w="1544924">
                  <a:extLst>
                    <a:ext uri="{9D8B030D-6E8A-4147-A177-3AD203B41FA5}">
                      <a16:colId xmlns:a16="http://schemas.microsoft.com/office/drawing/2014/main" val="20000"/>
                    </a:ext>
                  </a:extLst>
                </a:gridCol>
                <a:gridCol w="3816871">
                  <a:extLst>
                    <a:ext uri="{9D8B030D-6E8A-4147-A177-3AD203B41FA5}">
                      <a16:colId xmlns:a16="http://schemas.microsoft.com/office/drawing/2014/main" val="20001"/>
                    </a:ext>
                  </a:extLst>
                </a:gridCol>
                <a:gridCol w="1999313">
                  <a:extLst>
                    <a:ext uri="{9D8B030D-6E8A-4147-A177-3AD203B41FA5}">
                      <a16:colId xmlns:a16="http://schemas.microsoft.com/office/drawing/2014/main" val="20002"/>
                    </a:ext>
                  </a:extLst>
                </a:gridCol>
                <a:gridCol w="2817214">
                  <a:extLst>
                    <a:ext uri="{9D8B030D-6E8A-4147-A177-3AD203B41FA5}">
                      <a16:colId xmlns:a16="http://schemas.microsoft.com/office/drawing/2014/main" val="20003"/>
                    </a:ext>
                  </a:extLst>
                </a:gridCol>
              </a:tblGrid>
              <a:tr h="746760">
                <a:tc>
                  <a:txBody>
                    <a:bodyPr/>
                    <a:lstStyle/>
                    <a:p>
                      <a:r>
                        <a:rPr lang="en-US" sz="1900" dirty="0"/>
                        <a:t>Supply</a:t>
                      </a:r>
                      <a:r>
                        <a:rPr lang="en-US" sz="1900" baseline="0" dirty="0"/>
                        <a:t> </a:t>
                      </a:r>
                      <a:endParaRPr lang="en-IN" sz="1900" dirty="0"/>
                    </a:p>
                  </a:txBody>
                  <a:tcPr marL="121920" marR="121920"/>
                </a:tc>
                <a:tc>
                  <a:txBody>
                    <a:bodyPr/>
                    <a:lstStyle/>
                    <a:p>
                      <a:r>
                        <a:rPr lang="en-IN" sz="1900" dirty="0"/>
                        <a:t>Invoice &amp;/or payment</a:t>
                      </a:r>
                    </a:p>
                  </a:txBody>
                  <a:tcPr marL="121920" marR="121920"/>
                </a:tc>
                <a:tc>
                  <a:txBody>
                    <a:bodyPr/>
                    <a:lstStyle/>
                    <a:p>
                      <a:r>
                        <a:rPr lang="en-US" sz="1900" dirty="0"/>
                        <a:t>Rate applicable</a:t>
                      </a:r>
                      <a:endParaRPr lang="en-IN" sz="1900" dirty="0"/>
                    </a:p>
                  </a:txBody>
                  <a:tcPr marL="121920" marR="121920"/>
                </a:tc>
                <a:tc>
                  <a:txBody>
                    <a:bodyPr/>
                    <a:lstStyle/>
                    <a:p>
                      <a:r>
                        <a:rPr lang="en-US" sz="1900" dirty="0"/>
                        <a:t>Time of supply</a:t>
                      </a:r>
                      <a:endParaRPr lang="en-IN" sz="1900" dirty="0"/>
                    </a:p>
                  </a:txBody>
                  <a:tcPr marL="121920" marR="121920"/>
                </a:tc>
                <a:extLst>
                  <a:ext uri="{0D108BD9-81ED-4DB2-BD59-A6C34878D82A}">
                    <a16:rowId xmlns:a16="http://schemas.microsoft.com/office/drawing/2014/main" val="10000"/>
                  </a:ext>
                </a:extLst>
              </a:tr>
              <a:tr h="1386840">
                <a:tc>
                  <a:txBody>
                    <a:bodyPr/>
                    <a:lstStyle/>
                    <a:p>
                      <a:pPr algn="just"/>
                      <a:r>
                        <a:rPr kumimoji="0" lang="en-US" sz="2400" b="0" kern="1200" dirty="0">
                          <a:solidFill>
                            <a:schemeClr val="dk1"/>
                          </a:solidFill>
                          <a:latin typeface="+mn-lt"/>
                          <a:ea typeface="+mn-ea"/>
                          <a:cs typeface="+mn-cs"/>
                        </a:rPr>
                        <a:t>B</a:t>
                      </a:r>
                      <a:r>
                        <a:rPr kumimoji="0" lang="en-US" sz="2400" kern="1200" dirty="0">
                          <a:solidFill>
                            <a:schemeClr val="dk1"/>
                          </a:solidFill>
                          <a:latin typeface="+mn-lt"/>
                          <a:ea typeface="+mn-ea"/>
                          <a:cs typeface="+mn-cs"/>
                        </a:rPr>
                        <a:t>efore rate change</a:t>
                      </a:r>
                      <a:endParaRPr kumimoji="0" lang="en-IN" sz="2400" kern="1200" dirty="0">
                        <a:solidFill>
                          <a:schemeClr val="dk1"/>
                        </a:solidFill>
                        <a:latin typeface="+mn-lt"/>
                        <a:ea typeface="+mn-ea"/>
                        <a:cs typeface="+mn-cs"/>
                      </a:endParaRPr>
                    </a:p>
                  </a:txBody>
                  <a:tcPr marL="121920" marR="121920"/>
                </a:tc>
                <a:tc>
                  <a:txBody>
                    <a:bodyPr/>
                    <a:lstStyle/>
                    <a:p>
                      <a:pPr algn="just"/>
                      <a:r>
                        <a:rPr lang="en-IN" sz="2400" dirty="0"/>
                        <a:t>If both invoice and payment are  received after rate change</a:t>
                      </a:r>
                    </a:p>
                  </a:txBody>
                  <a:tcPr marL="121920" marR="121920"/>
                </a:tc>
                <a:tc>
                  <a:txBody>
                    <a:bodyPr/>
                    <a:lstStyle/>
                    <a:p>
                      <a:pPr algn="just"/>
                      <a:r>
                        <a:rPr lang="en-US" sz="2400" baseline="0" dirty="0"/>
                        <a:t>New RATE</a:t>
                      </a:r>
                      <a:endParaRPr lang="en-IN" sz="2400" dirty="0"/>
                    </a:p>
                  </a:txBody>
                  <a:tcPr marL="121920" marR="121920"/>
                </a:tc>
                <a:tc rowSpan="2">
                  <a:txBody>
                    <a:bodyPr/>
                    <a:lstStyle/>
                    <a:p>
                      <a:pPr algn="just"/>
                      <a:r>
                        <a:rPr lang="en-IN" sz="2400" dirty="0"/>
                        <a:t>Date of invoice or payment whichever is earlier</a:t>
                      </a:r>
                    </a:p>
                    <a:p>
                      <a:pPr algn="just"/>
                      <a:endParaRPr lang="en-IN" sz="2400" dirty="0"/>
                    </a:p>
                  </a:txBody>
                  <a:tcPr marL="121920" marR="121920"/>
                </a:tc>
                <a:extLst>
                  <a:ext uri="{0D108BD9-81ED-4DB2-BD59-A6C34878D82A}">
                    <a16:rowId xmlns:a16="http://schemas.microsoft.com/office/drawing/2014/main" val="10001"/>
                  </a:ext>
                </a:extLst>
              </a:tr>
              <a:tr h="1386840">
                <a:tc>
                  <a:txBody>
                    <a:bodyPr/>
                    <a:lstStyle/>
                    <a:p>
                      <a:pPr algn="just"/>
                      <a:r>
                        <a:rPr lang="en-IN" sz="2400" dirty="0"/>
                        <a:t>After rate change</a:t>
                      </a:r>
                    </a:p>
                  </a:txBody>
                  <a:tcPr marL="121920" marR="121920"/>
                </a:tc>
                <a:tc>
                  <a:txBody>
                    <a:bodyPr/>
                    <a:lstStyle/>
                    <a:p>
                      <a:pPr algn="just"/>
                      <a:r>
                        <a:rPr lang="en-IN" sz="2400" dirty="0"/>
                        <a:t>If both invoice as well as payment is received before rate change</a:t>
                      </a:r>
                    </a:p>
                  </a:txBody>
                  <a:tcPr marL="121920" marR="121920"/>
                </a:tc>
                <a:tc>
                  <a:txBody>
                    <a:bodyPr/>
                    <a:lstStyle/>
                    <a:p>
                      <a:pPr algn="just"/>
                      <a:r>
                        <a:rPr lang="en-US" sz="2400" dirty="0"/>
                        <a:t>OLD RATE</a:t>
                      </a:r>
                      <a:endParaRPr lang="en-IN" sz="2400" dirty="0"/>
                    </a:p>
                  </a:txBody>
                  <a:tcPr marL="121920" marR="121920"/>
                </a:tc>
                <a:tc vMerge="1">
                  <a:txBody>
                    <a:bodyPr/>
                    <a:lstStyle/>
                    <a:p>
                      <a:pPr algn="just"/>
                      <a:endParaRPr lang="en-IN" sz="2400" dirty="0"/>
                    </a:p>
                  </a:txBody>
                  <a:tcPr/>
                </a:tc>
                <a:extLst>
                  <a:ext uri="{0D108BD9-81ED-4DB2-BD59-A6C34878D82A}">
                    <a16:rowId xmlns:a16="http://schemas.microsoft.com/office/drawing/2014/main" val="10002"/>
                  </a:ext>
                </a:extLst>
              </a:tr>
              <a:tr h="1813560">
                <a:tc gridSpan="2">
                  <a:txBody>
                    <a:bodyPr/>
                    <a:lstStyle/>
                    <a:p>
                      <a:pPr algn="just"/>
                      <a:r>
                        <a:rPr lang="en-IN" sz="2400" dirty="0"/>
                        <a:t>In all other cases </a:t>
                      </a:r>
                    </a:p>
                  </a:txBody>
                  <a:tcPr marL="121920" marR="121920"/>
                </a:tc>
                <a:tc hMerge="1">
                  <a:txBody>
                    <a:bodyPr/>
                    <a:lstStyle/>
                    <a:p>
                      <a:pPr algn="just"/>
                      <a:endParaRPr lang="en-IN" sz="2400" dirty="0"/>
                    </a:p>
                  </a:txBody>
                  <a:tcPr/>
                </a:tc>
                <a:tc>
                  <a:txBody>
                    <a:bodyPr/>
                    <a:lstStyle/>
                    <a:p>
                      <a:pPr algn="just"/>
                      <a:r>
                        <a:rPr lang="en-US" sz="2400" dirty="0"/>
                        <a:t>NEW RATE</a:t>
                      </a:r>
                      <a:endParaRPr lang="en-IN" sz="2400" dirty="0"/>
                    </a:p>
                  </a:txBody>
                  <a:tcPr marL="121920" marR="121920"/>
                </a:tc>
                <a:tc>
                  <a:txBody>
                    <a:bodyPr/>
                    <a:lstStyle/>
                    <a:p>
                      <a:pPr algn="just"/>
                      <a:r>
                        <a:rPr lang="en-IN" sz="2400" dirty="0"/>
                        <a:t>Date of invoice or payment whichever is later</a:t>
                      </a:r>
                    </a:p>
                  </a:txBody>
                  <a:tcPr marL="121920" marR="121920"/>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991143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EA816-3928-49FD-9867-CCCE04BE7A9C}"/>
              </a:ext>
            </a:extLst>
          </p:cNvPr>
          <p:cNvSpPr>
            <a:spLocks noGrp="1"/>
          </p:cNvSpPr>
          <p:nvPr>
            <p:ph type="title"/>
          </p:nvPr>
        </p:nvSpPr>
        <p:spPr>
          <a:xfrm>
            <a:off x="1006839" y="0"/>
            <a:ext cx="10178322" cy="753241"/>
          </a:xfrm>
        </p:spPr>
        <p:txBody>
          <a:bodyPr>
            <a:normAutofit fontScale="90000"/>
          </a:bodyPr>
          <a:lstStyle/>
          <a:p>
            <a:r>
              <a:rPr lang="en-US" dirty="0"/>
              <a:t>Introduction to Place of Supply</a:t>
            </a:r>
          </a:p>
        </p:txBody>
      </p:sp>
      <p:sp>
        <p:nvSpPr>
          <p:cNvPr id="3" name="Rectangle 2">
            <a:extLst>
              <a:ext uri="{FF2B5EF4-FFF2-40B4-BE49-F238E27FC236}">
                <a16:creationId xmlns:a16="http://schemas.microsoft.com/office/drawing/2014/main" id="{A3C20165-1BD2-421B-B9F4-FA63BEA480FE}"/>
              </a:ext>
            </a:extLst>
          </p:cNvPr>
          <p:cNvSpPr/>
          <p:nvPr/>
        </p:nvSpPr>
        <p:spPr>
          <a:xfrm>
            <a:off x="1006839" y="753241"/>
            <a:ext cx="10906876" cy="5632311"/>
          </a:xfrm>
          <a:prstGeom prst="rect">
            <a:avLst/>
          </a:prstGeom>
        </p:spPr>
        <p:txBody>
          <a:bodyPr wrap="square">
            <a:spAutoFit/>
          </a:bodyPr>
          <a:lstStyle/>
          <a:p>
            <a:pPr marL="342900" indent="-342900" algn="just">
              <a:buFont typeface="Arial" panose="020B0604020202020204" pitchFamily="34" charset="0"/>
              <a:buChar char="•"/>
            </a:pPr>
            <a:r>
              <a:rPr lang="en-US" sz="2400" dirty="0">
                <a:latin typeface="Verdana" panose="020B0604030504040204" pitchFamily="34" charset="0"/>
                <a:ea typeface="Verdana" panose="020B0604030504040204" pitchFamily="34" charset="0"/>
                <a:cs typeface="Verdana" panose="020B0604030504040204" pitchFamily="34" charset="0"/>
              </a:rPr>
              <a:t>Where supply is intra-state IGST is applicable.</a:t>
            </a:r>
          </a:p>
          <a:p>
            <a:pPr marL="342900" indent="-342900" algn="just">
              <a:buFont typeface="Arial" panose="020B0604020202020204" pitchFamily="34" charset="0"/>
              <a:buChar char="•"/>
            </a:pPr>
            <a:endParaRPr lang="en-US" sz="2400" dirty="0">
              <a:latin typeface="Verdana" panose="020B0604030504040204" pitchFamily="34" charset="0"/>
              <a:ea typeface="Verdana" panose="020B0604030504040204" pitchFamily="34" charset="0"/>
              <a:cs typeface="Verdana" panose="020B0604030504040204" pitchFamily="34" charset="0"/>
            </a:endParaRPr>
          </a:p>
          <a:p>
            <a:pPr marL="342900" indent="-342900" algn="just">
              <a:buFont typeface="Arial" panose="020B0604020202020204" pitchFamily="34" charset="0"/>
              <a:buChar char="•"/>
            </a:pPr>
            <a:r>
              <a:rPr lang="en-US" sz="2400" dirty="0">
                <a:latin typeface="Verdana" panose="020B0604030504040204" pitchFamily="34" charset="0"/>
                <a:ea typeface="Verdana" panose="020B0604030504040204" pitchFamily="34" charset="0"/>
                <a:cs typeface="Verdana" panose="020B0604030504040204" pitchFamily="34" charset="0"/>
              </a:rPr>
              <a:t>Inter-state supply means where place of supply and location of supplier are in 2 different states/UT, &amp; includes:</a:t>
            </a:r>
          </a:p>
          <a:p>
            <a:pPr lvl="1" algn="just"/>
            <a:r>
              <a:rPr lang="en-US" sz="2400" dirty="0">
                <a:latin typeface="Verdana" panose="020B0604030504040204" pitchFamily="34" charset="0"/>
                <a:ea typeface="Verdana" panose="020B0604030504040204" pitchFamily="34" charset="0"/>
                <a:cs typeface="Verdana" panose="020B0604030504040204" pitchFamily="34" charset="0"/>
              </a:rPr>
              <a:t>-Import of goods till they cross customs frontier;</a:t>
            </a:r>
          </a:p>
          <a:p>
            <a:pPr lvl="1" algn="just"/>
            <a:r>
              <a:rPr lang="en-US" sz="2400" dirty="0">
                <a:latin typeface="Verdana" panose="020B0604030504040204" pitchFamily="34" charset="0"/>
                <a:ea typeface="Verdana" panose="020B0604030504040204" pitchFamily="34" charset="0"/>
                <a:cs typeface="Verdana" panose="020B0604030504040204" pitchFamily="34" charset="0"/>
              </a:rPr>
              <a:t>-Export – Where supplier is in India and place of supply is outside India;</a:t>
            </a:r>
          </a:p>
          <a:p>
            <a:pPr lvl="1" algn="just"/>
            <a:r>
              <a:rPr lang="en-US" sz="2400" dirty="0">
                <a:latin typeface="Verdana" panose="020B0604030504040204" pitchFamily="34" charset="0"/>
                <a:ea typeface="Verdana" panose="020B0604030504040204" pitchFamily="34" charset="0"/>
                <a:cs typeface="Verdana" panose="020B0604030504040204" pitchFamily="34" charset="0"/>
              </a:rPr>
              <a:t>-Supply to/by SEZ unit/ developer;</a:t>
            </a:r>
          </a:p>
          <a:p>
            <a:pPr lvl="1" algn="just"/>
            <a:r>
              <a:rPr lang="en-US" sz="2400" dirty="0">
                <a:latin typeface="Verdana" panose="020B0604030504040204" pitchFamily="34" charset="0"/>
                <a:ea typeface="Verdana" panose="020B0604030504040204" pitchFamily="34" charset="0"/>
                <a:cs typeface="Verdana" panose="020B0604030504040204" pitchFamily="34" charset="0"/>
              </a:rPr>
              <a:t>-Any other supply in taxable territory, not being intra-state supply.</a:t>
            </a:r>
          </a:p>
          <a:p>
            <a:pPr marL="342900" indent="-342900" algn="just">
              <a:buFont typeface="Arial" panose="020B0604020202020204" pitchFamily="34" charset="0"/>
              <a:buChar char="•"/>
            </a:pPr>
            <a:endParaRPr lang="en-US" sz="2400" dirty="0">
              <a:latin typeface="Verdana" panose="020B0604030504040204" pitchFamily="34" charset="0"/>
              <a:ea typeface="Verdana" panose="020B0604030504040204" pitchFamily="34" charset="0"/>
              <a:cs typeface="Verdana" panose="020B0604030504040204" pitchFamily="34" charset="0"/>
            </a:endParaRPr>
          </a:p>
          <a:p>
            <a:pPr marL="342900" indent="-342900" algn="just">
              <a:buFont typeface="Arial" panose="020B0604020202020204" pitchFamily="34" charset="0"/>
              <a:buChar char="•"/>
            </a:pPr>
            <a:r>
              <a:rPr lang="en-US" sz="2400" dirty="0">
                <a:latin typeface="Verdana" panose="020B0604030504040204" pitchFamily="34" charset="0"/>
                <a:ea typeface="Verdana" panose="020B0604030504040204" pitchFamily="34" charset="0"/>
                <a:cs typeface="Verdana" panose="020B0604030504040204" pitchFamily="34" charset="0"/>
              </a:rPr>
              <a:t>Since GST is destination based tax, determination of place of supply is important to levy GST as location of recipient may be different from place where goods/services are actually consumed/destined.</a:t>
            </a:r>
          </a:p>
        </p:txBody>
      </p:sp>
    </p:spTree>
    <p:extLst>
      <p:ext uri="{BB962C8B-B14F-4D97-AF65-F5344CB8AC3E}">
        <p14:creationId xmlns:p14="http://schemas.microsoft.com/office/powerpoint/2010/main" val="35275361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BF244-21E3-4DA9-A6C6-23932D3CDD09}"/>
              </a:ext>
            </a:extLst>
          </p:cNvPr>
          <p:cNvSpPr>
            <a:spLocks noGrp="1"/>
          </p:cNvSpPr>
          <p:nvPr>
            <p:ph type="title"/>
          </p:nvPr>
        </p:nvSpPr>
        <p:spPr>
          <a:xfrm>
            <a:off x="1192684" y="131663"/>
            <a:ext cx="10178322" cy="1492132"/>
          </a:xfrm>
        </p:spPr>
        <p:txBody>
          <a:bodyPr>
            <a:normAutofit/>
          </a:bodyPr>
          <a:lstStyle/>
          <a:p>
            <a:r>
              <a:rPr lang="en-US" sz="4500" dirty="0"/>
              <a:t>Location of Supplier of Services &amp; Location of Recipient of Services</a:t>
            </a:r>
          </a:p>
        </p:txBody>
      </p:sp>
      <p:graphicFrame>
        <p:nvGraphicFramePr>
          <p:cNvPr id="7" name="Content Placeholder 6">
            <a:extLst>
              <a:ext uri="{FF2B5EF4-FFF2-40B4-BE49-F238E27FC236}">
                <a16:creationId xmlns:a16="http://schemas.microsoft.com/office/drawing/2014/main" id="{E17CA483-8AF1-4B01-BB78-0B0F2190D2B1}"/>
              </a:ext>
            </a:extLst>
          </p:cNvPr>
          <p:cNvGraphicFramePr>
            <a:graphicFrameLocks noGrp="1"/>
          </p:cNvGraphicFramePr>
          <p:nvPr>
            <p:ph idx="1"/>
            <p:extLst>
              <p:ext uri="{D42A27DB-BD31-4B8C-83A1-F6EECF244321}">
                <p14:modId xmlns:p14="http://schemas.microsoft.com/office/powerpoint/2010/main" val="2231744612"/>
              </p:ext>
            </p:extLst>
          </p:nvPr>
        </p:nvGraphicFramePr>
        <p:xfrm>
          <a:off x="1192684" y="1399407"/>
          <a:ext cx="10668336" cy="5059680"/>
        </p:xfrm>
        <a:graphic>
          <a:graphicData uri="http://schemas.openxmlformats.org/drawingml/2006/table">
            <a:tbl>
              <a:tblPr firstRow="1" bandRow="1">
                <a:tableStyleId>{5C22544A-7EE6-4342-B048-85BDC9FD1C3A}</a:tableStyleId>
              </a:tblPr>
              <a:tblGrid>
                <a:gridCol w="2667084">
                  <a:extLst>
                    <a:ext uri="{9D8B030D-6E8A-4147-A177-3AD203B41FA5}">
                      <a16:colId xmlns:a16="http://schemas.microsoft.com/office/drawing/2014/main" val="814624009"/>
                    </a:ext>
                  </a:extLst>
                </a:gridCol>
                <a:gridCol w="2667084">
                  <a:extLst>
                    <a:ext uri="{9D8B030D-6E8A-4147-A177-3AD203B41FA5}">
                      <a16:colId xmlns:a16="http://schemas.microsoft.com/office/drawing/2014/main" val="583401335"/>
                    </a:ext>
                  </a:extLst>
                </a:gridCol>
                <a:gridCol w="2667084">
                  <a:extLst>
                    <a:ext uri="{9D8B030D-6E8A-4147-A177-3AD203B41FA5}">
                      <a16:colId xmlns:a16="http://schemas.microsoft.com/office/drawing/2014/main" val="2735219512"/>
                    </a:ext>
                  </a:extLst>
                </a:gridCol>
                <a:gridCol w="2667084">
                  <a:extLst>
                    <a:ext uri="{9D8B030D-6E8A-4147-A177-3AD203B41FA5}">
                      <a16:colId xmlns:a16="http://schemas.microsoft.com/office/drawing/2014/main" val="714534598"/>
                    </a:ext>
                  </a:extLst>
                </a:gridCol>
              </a:tblGrid>
              <a:tr h="218570">
                <a:tc gridSpan="2">
                  <a:txBody>
                    <a:bodyPr/>
                    <a:lstStyle/>
                    <a:p>
                      <a:pPr algn="ctr"/>
                      <a:r>
                        <a:rPr lang="en-US" sz="2200" dirty="0">
                          <a:latin typeface="Verdana" panose="020B0604030504040204" pitchFamily="34" charset="0"/>
                          <a:ea typeface="Verdana" panose="020B0604030504040204" pitchFamily="34" charset="0"/>
                          <a:cs typeface="Verdana" panose="020B0604030504040204" pitchFamily="34" charset="0"/>
                        </a:rPr>
                        <a:t>Location of Supplier of Services</a:t>
                      </a:r>
                    </a:p>
                  </a:txBody>
                  <a:tcPr/>
                </a:tc>
                <a:tc hMerge="1">
                  <a:txBody>
                    <a:bodyPr/>
                    <a:lstStyle/>
                    <a:p>
                      <a:endParaRPr lang="en-US" dirty="0"/>
                    </a:p>
                  </a:txBody>
                  <a:tcPr/>
                </a:tc>
                <a:tc gridSpan="2">
                  <a:txBody>
                    <a:bodyPr/>
                    <a:lstStyle/>
                    <a:p>
                      <a:pPr algn="ctr"/>
                      <a:r>
                        <a:rPr lang="en-US" sz="2200" dirty="0">
                          <a:latin typeface="Verdana" panose="020B0604030504040204" pitchFamily="34" charset="0"/>
                          <a:ea typeface="Verdana" panose="020B0604030504040204" pitchFamily="34" charset="0"/>
                          <a:cs typeface="Verdana" panose="020B0604030504040204" pitchFamily="34" charset="0"/>
                        </a:rPr>
                        <a:t>Location of Recipient of Services</a:t>
                      </a:r>
                    </a:p>
                  </a:txBody>
                  <a:tcPr/>
                </a:tc>
                <a:tc hMerge="1">
                  <a:txBody>
                    <a:bodyPr/>
                    <a:lstStyle/>
                    <a:p>
                      <a:endParaRPr lang="en-US" dirty="0"/>
                    </a:p>
                  </a:txBody>
                  <a:tcPr/>
                </a:tc>
                <a:extLst>
                  <a:ext uri="{0D108BD9-81ED-4DB2-BD59-A6C34878D82A}">
                    <a16:rowId xmlns:a16="http://schemas.microsoft.com/office/drawing/2014/main" val="626747997"/>
                  </a:ext>
                </a:extLst>
              </a:tr>
              <a:tr h="218570">
                <a:tc>
                  <a:txBody>
                    <a:bodyPr/>
                    <a:lstStyle/>
                    <a:p>
                      <a:pPr algn="ctr"/>
                      <a:r>
                        <a:rPr lang="en-US" sz="2200" b="1" dirty="0">
                          <a:latin typeface="Verdana" panose="020B0604030504040204" pitchFamily="34" charset="0"/>
                          <a:ea typeface="Verdana" panose="020B0604030504040204" pitchFamily="34" charset="0"/>
                          <a:cs typeface="Verdana" panose="020B0604030504040204" pitchFamily="34" charset="0"/>
                        </a:rPr>
                        <a:t>Supply</a:t>
                      </a:r>
                    </a:p>
                  </a:txBody>
                  <a:tcPr/>
                </a:tc>
                <a:tc>
                  <a:txBody>
                    <a:bodyPr/>
                    <a:lstStyle/>
                    <a:p>
                      <a:pPr algn="ctr"/>
                      <a:r>
                        <a:rPr lang="en-US" sz="2200" b="1" dirty="0">
                          <a:latin typeface="Verdana" panose="020B0604030504040204" pitchFamily="34" charset="0"/>
                          <a:ea typeface="Verdana" panose="020B0604030504040204" pitchFamily="34" charset="0"/>
                          <a:cs typeface="Verdana" panose="020B0604030504040204" pitchFamily="34" charset="0"/>
                        </a:rPr>
                        <a:t>Location of Supplier</a:t>
                      </a:r>
                    </a:p>
                  </a:txBody>
                  <a:tcPr/>
                </a:tc>
                <a:tc>
                  <a:txBody>
                    <a:bodyPr/>
                    <a:lstStyle/>
                    <a:p>
                      <a:pPr algn="ctr"/>
                      <a:r>
                        <a:rPr lang="en-US" sz="2200" b="1" dirty="0">
                          <a:latin typeface="Verdana" panose="020B0604030504040204" pitchFamily="34" charset="0"/>
                          <a:ea typeface="Verdana" panose="020B0604030504040204" pitchFamily="34" charset="0"/>
                          <a:cs typeface="Verdana" panose="020B0604030504040204" pitchFamily="34" charset="0"/>
                        </a:rPr>
                        <a:t>Supply</a:t>
                      </a:r>
                    </a:p>
                  </a:txBody>
                  <a:tcPr/>
                </a:tc>
                <a:tc>
                  <a:txBody>
                    <a:bodyPr/>
                    <a:lstStyle/>
                    <a:p>
                      <a:pPr algn="ctr"/>
                      <a:r>
                        <a:rPr lang="en-US" sz="2200" b="1" dirty="0">
                          <a:latin typeface="Verdana" panose="020B0604030504040204" pitchFamily="34" charset="0"/>
                          <a:ea typeface="Verdana" panose="020B0604030504040204" pitchFamily="34" charset="0"/>
                          <a:cs typeface="Verdana" panose="020B0604030504040204" pitchFamily="34" charset="0"/>
                        </a:rPr>
                        <a:t>Location of Recipient </a:t>
                      </a:r>
                    </a:p>
                  </a:txBody>
                  <a:tcPr/>
                </a:tc>
                <a:extLst>
                  <a:ext uri="{0D108BD9-81ED-4DB2-BD59-A6C34878D82A}">
                    <a16:rowId xmlns:a16="http://schemas.microsoft.com/office/drawing/2014/main" val="2208938134"/>
                  </a:ext>
                </a:extLst>
              </a:tr>
              <a:tr h="830567">
                <a:tc>
                  <a:txBody>
                    <a:bodyPr/>
                    <a:lstStyle/>
                    <a:p>
                      <a:pPr algn="just"/>
                      <a:r>
                        <a:rPr lang="en-US" sz="2200" dirty="0">
                          <a:latin typeface="Verdana" panose="020B0604030504040204" pitchFamily="34" charset="0"/>
                          <a:ea typeface="Verdana" panose="020B0604030504040204" pitchFamily="34" charset="0"/>
                          <a:cs typeface="Verdana" panose="020B0604030504040204" pitchFamily="34" charset="0"/>
                        </a:rPr>
                        <a:t>Supply is received at a place of business for which the registration has been obtained</a:t>
                      </a:r>
                    </a:p>
                  </a:txBody>
                  <a:tcPr/>
                </a:tc>
                <a:tc>
                  <a:txBody>
                    <a:bodyPr/>
                    <a:lstStyle/>
                    <a:p>
                      <a:pPr algn="just"/>
                      <a:r>
                        <a:rPr lang="en-US" sz="2200" dirty="0">
                          <a:latin typeface="Verdana" panose="020B0604030504040204" pitchFamily="34" charset="0"/>
                          <a:ea typeface="Verdana" panose="020B0604030504040204" pitchFamily="34" charset="0"/>
                          <a:cs typeface="Verdana" panose="020B0604030504040204" pitchFamily="34" charset="0"/>
                        </a:rPr>
                        <a:t>location of such place of business</a:t>
                      </a:r>
                    </a:p>
                  </a:txBody>
                  <a:tcPr/>
                </a:tc>
                <a:tc>
                  <a:txBody>
                    <a:bodyPr/>
                    <a:lstStyle/>
                    <a:p>
                      <a:pPr algn="just"/>
                      <a:r>
                        <a:rPr lang="en-US" sz="2200" dirty="0">
                          <a:latin typeface="Verdana" panose="020B0604030504040204" pitchFamily="34" charset="0"/>
                          <a:ea typeface="Verdana" panose="020B0604030504040204" pitchFamily="34" charset="0"/>
                          <a:cs typeface="Verdana" panose="020B0604030504040204" pitchFamily="34" charset="0"/>
                        </a:rPr>
                        <a:t>supply is made from a place of business for which the registration has been obtained</a:t>
                      </a:r>
                    </a:p>
                  </a:txBody>
                  <a:tcPr/>
                </a:tc>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US" sz="2200" dirty="0">
                          <a:latin typeface="Verdana" panose="020B0604030504040204" pitchFamily="34" charset="0"/>
                          <a:ea typeface="Verdana" panose="020B0604030504040204" pitchFamily="34" charset="0"/>
                          <a:cs typeface="Verdana" panose="020B0604030504040204" pitchFamily="34" charset="0"/>
                        </a:rPr>
                        <a:t>location of such place of business</a:t>
                      </a:r>
                    </a:p>
                    <a:p>
                      <a:pPr algn="just"/>
                      <a:endParaRPr lang="en-US" sz="2200" dirty="0">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290887356"/>
                  </a:ext>
                </a:extLst>
              </a:tr>
              <a:tr h="677568">
                <a:tc>
                  <a:txBody>
                    <a:bodyPr/>
                    <a:lstStyle/>
                    <a:p>
                      <a:pPr algn="just"/>
                      <a:r>
                        <a:rPr lang="en-US" sz="2200" dirty="0">
                          <a:latin typeface="Verdana" panose="020B0604030504040204" pitchFamily="34" charset="0"/>
                          <a:ea typeface="Verdana" panose="020B0604030504040204" pitchFamily="34" charset="0"/>
                          <a:cs typeface="Verdana" panose="020B0604030504040204" pitchFamily="34" charset="0"/>
                        </a:rPr>
                        <a:t>Supply is received at a place other than registered place of business</a:t>
                      </a:r>
                    </a:p>
                  </a:txBody>
                  <a:tcPr/>
                </a:tc>
                <a:tc>
                  <a:txBody>
                    <a:bodyPr/>
                    <a:lstStyle/>
                    <a:p>
                      <a:pPr algn="just"/>
                      <a:r>
                        <a:rPr lang="en-US" sz="2200" dirty="0">
                          <a:latin typeface="Verdana" panose="020B0604030504040204" pitchFamily="34" charset="0"/>
                          <a:ea typeface="Verdana" panose="020B0604030504040204" pitchFamily="34" charset="0"/>
                          <a:cs typeface="Verdana" panose="020B0604030504040204" pitchFamily="34" charset="0"/>
                        </a:rPr>
                        <a:t>location of such fixed establishment elsewhere</a:t>
                      </a:r>
                    </a:p>
                  </a:txBody>
                  <a:tcPr/>
                </a:tc>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US" sz="2200" dirty="0">
                          <a:latin typeface="Verdana" panose="020B0604030504040204" pitchFamily="34" charset="0"/>
                          <a:ea typeface="Verdana" panose="020B0604030504040204" pitchFamily="34" charset="0"/>
                          <a:cs typeface="Verdana" panose="020B0604030504040204" pitchFamily="34" charset="0"/>
                        </a:rPr>
                        <a:t>supply is received at a place other than registered place of business</a:t>
                      </a:r>
                    </a:p>
                  </a:txBody>
                  <a:tcPr/>
                </a:tc>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US" sz="2200" dirty="0">
                          <a:latin typeface="Verdana" panose="020B0604030504040204" pitchFamily="34" charset="0"/>
                          <a:ea typeface="Verdana" panose="020B0604030504040204" pitchFamily="34" charset="0"/>
                          <a:cs typeface="Verdana" panose="020B0604030504040204" pitchFamily="34" charset="0"/>
                        </a:rPr>
                        <a:t>location of such fixed establishment elsewhere</a:t>
                      </a:r>
                    </a:p>
                  </a:txBody>
                  <a:tcPr/>
                </a:tc>
                <a:extLst>
                  <a:ext uri="{0D108BD9-81ED-4DB2-BD59-A6C34878D82A}">
                    <a16:rowId xmlns:a16="http://schemas.microsoft.com/office/drawing/2014/main" val="3226540489"/>
                  </a:ext>
                </a:extLst>
              </a:tr>
            </a:tbl>
          </a:graphicData>
        </a:graphic>
      </p:graphicFrame>
    </p:spTree>
    <p:extLst>
      <p:ext uri="{BB962C8B-B14F-4D97-AF65-F5344CB8AC3E}">
        <p14:creationId xmlns:p14="http://schemas.microsoft.com/office/powerpoint/2010/main" val="19765577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BF244-21E3-4DA9-A6C6-23932D3CDD09}"/>
              </a:ext>
            </a:extLst>
          </p:cNvPr>
          <p:cNvSpPr>
            <a:spLocks noGrp="1"/>
          </p:cNvSpPr>
          <p:nvPr>
            <p:ph type="title"/>
          </p:nvPr>
        </p:nvSpPr>
        <p:spPr>
          <a:xfrm>
            <a:off x="1192684" y="131663"/>
            <a:ext cx="10178322" cy="1492132"/>
          </a:xfrm>
        </p:spPr>
        <p:txBody>
          <a:bodyPr>
            <a:normAutofit/>
          </a:bodyPr>
          <a:lstStyle/>
          <a:p>
            <a:r>
              <a:rPr lang="en-US" sz="4500" dirty="0"/>
              <a:t>Location of Supplier of Services &amp; Location of Recipient of Services</a:t>
            </a:r>
          </a:p>
        </p:txBody>
      </p:sp>
      <p:graphicFrame>
        <p:nvGraphicFramePr>
          <p:cNvPr id="7" name="Content Placeholder 6">
            <a:extLst>
              <a:ext uri="{FF2B5EF4-FFF2-40B4-BE49-F238E27FC236}">
                <a16:creationId xmlns:a16="http://schemas.microsoft.com/office/drawing/2014/main" id="{E17CA483-8AF1-4B01-BB78-0B0F2190D2B1}"/>
              </a:ext>
            </a:extLst>
          </p:cNvPr>
          <p:cNvGraphicFramePr>
            <a:graphicFrameLocks noGrp="1"/>
          </p:cNvGraphicFramePr>
          <p:nvPr>
            <p:ph idx="1"/>
            <p:extLst>
              <p:ext uri="{D42A27DB-BD31-4B8C-83A1-F6EECF244321}">
                <p14:modId xmlns:p14="http://schemas.microsoft.com/office/powerpoint/2010/main" val="2213184580"/>
              </p:ext>
            </p:extLst>
          </p:nvPr>
        </p:nvGraphicFramePr>
        <p:xfrm>
          <a:off x="1192684" y="1399407"/>
          <a:ext cx="10668336" cy="4724400"/>
        </p:xfrm>
        <a:graphic>
          <a:graphicData uri="http://schemas.openxmlformats.org/drawingml/2006/table">
            <a:tbl>
              <a:tblPr firstRow="1" bandRow="1">
                <a:tableStyleId>{5C22544A-7EE6-4342-B048-85BDC9FD1C3A}</a:tableStyleId>
              </a:tblPr>
              <a:tblGrid>
                <a:gridCol w="2667084">
                  <a:extLst>
                    <a:ext uri="{9D8B030D-6E8A-4147-A177-3AD203B41FA5}">
                      <a16:colId xmlns:a16="http://schemas.microsoft.com/office/drawing/2014/main" val="814624009"/>
                    </a:ext>
                  </a:extLst>
                </a:gridCol>
                <a:gridCol w="2667084">
                  <a:extLst>
                    <a:ext uri="{9D8B030D-6E8A-4147-A177-3AD203B41FA5}">
                      <a16:colId xmlns:a16="http://schemas.microsoft.com/office/drawing/2014/main" val="583401335"/>
                    </a:ext>
                  </a:extLst>
                </a:gridCol>
                <a:gridCol w="2667084">
                  <a:extLst>
                    <a:ext uri="{9D8B030D-6E8A-4147-A177-3AD203B41FA5}">
                      <a16:colId xmlns:a16="http://schemas.microsoft.com/office/drawing/2014/main" val="2735219512"/>
                    </a:ext>
                  </a:extLst>
                </a:gridCol>
                <a:gridCol w="2667084">
                  <a:extLst>
                    <a:ext uri="{9D8B030D-6E8A-4147-A177-3AD203B41FA5}">
                      <a16:colId xmlns:a16="http://schemas.microsoft.com/office/drawing/2014/main" val="714534598"/>
                    </a:ext>
                  </a:extLst>
                </a:gridCol>
              </a:tblGrid>
              <a:tr h="218570">
                <a:tc gridSpan="2">
                  <a:txBody>
                    <a:bodyPr/>
                    <a:lstStyle/>
                    <a:p>
                      <a:pPr algn="ctr"/>
                      <a:r>
                        <a:rPr lang="en-US" sz="2200" dirty="0">
                          <a:latin typeface="Verdana" panose="020B0604030504040204" pitchFamily="34" charset="0"/>
                          <a:ea typeface="Verdana" panose="020B0604030504040204" pitchFamily="34" charset="0"/>
                          <a:cs typeface="Verdana" panose="020B0604030504040204" pitchFamily="34" charset="0"/>
                        </a:rPr>
                        <a:t>Location of Supplier of Services</a:t>
                      </a:r>
                    </a:p>
                  </a:txBody>
                  <a:tcPr/>
                </a:tc>
                <a:tc hMerge="1">
                  <a:txBody>
                    <a:bodyPr/>
                    <a:lstStyle/>
                    <a:p>
                      <a:endParaRPr lang="en-US" dirty="0"/>
                    </a:p>
                  </a:txBody>
                  <a:tcPr/>
                </a:tc>
                <a:tc gridSpan="2">
                  <a:txBody>
                    <a:bodyPr/>
                    <a:lstStyle/>
                    <a:p>
                      <a:pPr algn="ctr"/>
                      <a:r>
                        <a:rPr lang="en-US" sz="2200" dirty="0">
                          <a:latin typeface="Verdana" panose="020B0604030504040204" pitchFamily="34" charset="0"/>
                          <a:ea typeface="Verdana" panose="020B0604030504040204" pitchFamily="34" charset="0"/>
                          <a:cs typeface="Verdana" panose="020B0604030504040204" pitchFamily="34" charset="0"/>
                        </a:rPr>
                        <a:t>Location of Recipient of Services</a:t>
                      </a:r>
                    </a:p>
                  </a:txBody>
                  <a:tcPr/>
                </a:tc>
                <a:tc hMerge="1">
                  <a:txBody>
                    <a:bodyPr/>
                    <a:lstStyle/>
                    <a:p>
                      <a:endParaRPr lang="en-US" dirty="0"/>
                    </a:p>
                  </a:txBody>
                  <a:tcPr/>
                </a:tc>
                <a:extLst>
                  <a:ext uri="{0D108BD9-81ED-4DB2-BD59-A6C34878D82A}">
                    <a16:rowId xmlns:a16="http://schemas.microsoft.com/office/drawing/2014/main" val="626747997"/>
                  </a:ext>
                </a:extLst>
              </a:tr>
              <a:tr h="218570">
                <a:tc>
                  <a:txBody>
                    <a:bodyPr/>
                    <a:lstStyle/>
                    <a:p>
                      <a:pPr algn="ctr"/>
                      <a:r>
                        <a:rPr lang="en-US" sz="2200" b="1" dirty="0">
                          <a:latin typeface="Verdana" panose="020B0604030504040204" pitchFamily="34" charset="0"/>
                          <a:ea typeface="Verdana" panose="020B0604030504040204" pitchFamily="34" charset="0"/>
                          <a:cs typeface="Verdana" panose="020B0604030504040204" pitchFamily="34" charset="0"/>
                        </a:rPr>
                        <a:t>Supply</a:t>
                      </a:r>
                    </a:p>
                  </a:txBody>
                  <a:tcPr/>
                </a:tc>
                <a:tc>
                  <a:txBody>
                    <a:bodyPr/>
                    <a:lstStyle/>
                    <a:p>
                      <a:pPr algn="ctr"/>
                      <a:r>
                        <a:rPr lang="en-US" sz="2200" b="1" dirty="0">
                          <a:latin typeface="Verdana" panose="020B0604030504040204" pitchFamily="34" charset="0"/>
                          <a:ea typeface="Verdana" panose="020B0604030504040204" pitchFamily="34" charset="0"/>
                          <a:cs typeface="Verdana" panose="020B0604030504040204" pitchFamily="34" charset="0"/>
                        </a:rPr>
                        <a:t>Location of Supplier</a:t>
                      </a:r>
                    </a:p>
                  </a:txBody>
                  <a:tcPr/>
                </a:tc>
                <a:tc>
                  <a:txBody>
                    <a:bodyPr/>
                    <a:lstStyle/>
                    <a:p>
                      <a:pPr algn="ctr"/>
                      <a:r>
                        <a:rPr lang="en-US" sz="2200" b="1" dirty="0">
                          <a:latin typeface="Verdana" panose="020B0604030504040204" pitchFamily="34" charset="0"/>
                          <a:ea typeface="Verdana" panose="020B0604030504040204" pitchFamily="34" charset="0"/>
                          <a:cs typeface="Verdana" panose="020B0604030504040204" pitchFamily="34" charset="0"/>
                        </a:rPr>
                        <a:t>Supply</a:t>
                      </a:r>
                    </a:p>
                  </a:txBody>
                  <a:tcPr/>
                </a:tc>
                <a:tc>
                  <a:txBody>
                    <a:bodyPr/>
                    <a:lstStyle/>
                    <a:p>
                      <a:pPr algn="ctr"/>
                      <a:r>
                        <a:rPr lang="en-US" sz="2200" b="1" dirty="0">
                          <a:latin typeface="Verdana" panose="020B0604030504040204" pitchFamily="34" charset="0"/>
                          <a:ea typeface="Verdana" panose="020B0604030504040204" pitchFamily="34" charset="0"/>
                          <a:cs typeface="Verdana" panose="020B0604030504040204" pitchFamily="34" charset="0"/>
                        </a:rPr>
                        <a:t>Location of Recipient </a:t>
                      </a:r>
                    </a:p>
                  </a:txBody>
                  <a:tcPr/>
                </a:tc>
                <a:extLst>
                  <a:ext uri="{0D108BD9-81ED-4DB2-BD59-A6C34878D82A}">
                    <a16:rowId xmlns:a16="http://schemas.microsoft.com/office/drawing/2014/main" val="2208938134"/>
                  </a:ext>
                </a:extLst>
              </a:tr>
              <a:tr h="830567">
                <a:tc>
                  <a:txBody>
                    <a:bodyPr/>
                    <a:lstStyle/>
                    <a:p>
                      <a:pPr algn="just"/>
                      <a:r>
                        <a:rPr lang="en-US" sz="2200" dirty="0">
                          <a:latin typeface="Verdana" panose="020B0604030504040204" pitchFamily="34" charset="0"/>
                          <a:ea typeface="Verdana" panose="020B0604030504040204" pitchFamily="34" charset="0"/>
                          <a:cs typeface="Verdana" panose="020B0604030504040204" pitchFamily="34" charset="0"/>
                        </a:rPr>
                        <a:t>Supply is received at more than one establishment</a:t>
                      </a:r>
                    </a:p>
                  </a:txBody>
                  <a:tcPr/>
                </a:tc>
                <a:tc>
                  <a:txBody>
                    <a:bodyPr/>
                    <a:lstStyle/>
                    <a:p>
                      <a:pPr algn="just"/>
                      <a:r>
                        <a:rPr lang="en-US" sz="2200" dirty="0">
                          <a:latin typeface="Verdana" panose="020B0604030504040204" pitchFamily="34" charset="0"/>
                          <a:ea typeface="Verdana" panose="020B0604030504040204" pitchFamily="34" charset="0"/>
                          <a:cs typeface="Verdana" panose="020B0604030504040204" pitchFamily="34" charset="0"/>
                        </a:rPr>
                        <a:t>location of the establishment most directly concerned with the receipt of the supply</a:t>
                      </a:r>
                    </a:p>
                  </a:txBody>
                  <a:tcPr/>
                </a:tc>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US" sz="2200" dirty="0">
                          <a:latin typeface="Verdana" panose="020B0604030504040204" pitchFamily="34" charset="0"/>
                          <a:ea typeface="Verdana" panose="020B0604030504040204" pitchFamily="34" charset="0"/>
                          <a:cs typeface="Verdana" panose="020B0604030504040204" pitchFamily="34" charset="0"/>
                        </a:rPr>
                        <a:t>supply is received at more than one establishment</a:t>
                      </a:r>
                    </a:p>
                  </a:txBody>
                  <a:tcPr/>
                </a:tc>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US" sz="2200" dirty="0">
                          <a:latin typeface="Verdana" panose="020B0604030504040204" pitchFamily="34" charset="0"/>
                          <a:ea typeface="Verdana" panose="020B0604030504040204" pitchFamily="34" charset="0"/>
                          <a:cs typeface="Verdana" panose="020B0604030504040204" pitchFamily="34" charset="0"/>
                        </a:rPr>
                        <a:t>location of the establishment most directly concerned with the receipt of the supply</a:t>
                      </a:r>
                    </a:p>
                  </a:txBody>
                  <a:tcPr/>
                </a:tc>
                <a:extLst>
                  <a:ext uri="{0D108BD9-81ED-4DB2-BD59-A6C34878D82A}">
                    <a16:rowId xmlns:a16="http://schemas.microsoft.com/office/drawing/2014/main" val="1290887356"/>
                  </a:ext>
                </a:extLst>
              </a:tr>
              <a:tr h="677568">
                <a:tc>
                  <a:txBody>
                    <a:bodyPr/>
                    <a:lstStyle/>
                    <a:p>
                      <a:pPr algn="just"/>
                      <a:r>
                        <a:rPr lang="en-US" sz="2200" dirty="0">
                          <a:latin typeface="Verdana" panose="020B0604030504040204" pitchFamily="34" charset="0"/>
                          <a:ea typeface="Verdana" panose="020B0604030504040204" pitchFamily="34" charset="0"/>
                          <a:cs typeface="Verdana" panose="020B0604030504040204" pitchFamily="34" charset="0"/>
                        </a:rPr>
                        <a:t>In absence of such places</a:t>
                      </a:r>
                    </a:p>
                  </a:txBody>
                  <a:tcPr/>
                </a:tc>
                <a:tc>
                  <a:txBody>
                    <a:bodyPr/>
                    <a:lstStyle/>
                    <a:p>
                      <a:pPr algn="just"/>
                      <a:r>
                        <a:rPr lang="en-US" sz="2200" dirty="0">
                          <a:latin typeface="Verdana" panose="020B0604030504040204" pitchFamily="34" charset="0"/>
                          <a:ea typeface="Verdana" panose="020B0604030504040204" pitchFamily="34" charset="0"/>
                          <a:cs typeface="Verdana" panose="020B0604030504040204" pitchFamily="34" charset="0"/>
                        </a:rPr>
                        <a:t>location of the usual place of residence of the recipient</a:t>
                      </a:r>
                    </a:p>
                  </a:txBody>
                  <a:tcPr/>
                </a:tc>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US" sz="2200" dirty="0">
                          <a:latin typeface="Verdana" panose="020B0604030504040204" pitchFamily="34" charset="0"/>
                          <a:ea typeface="Verdana" panose="020B0604030504040204" pitchFamily="34" charset="0"/>
                          <a:cs typeface="Verdana" panose="020B0604030504040204" pitchFamily="34" charset="0"/>
                        </a:rPr>
                        <a:t>in absence of such places</a:t>
                      </a:r>
                    </a:p>
                  </a:txBody>
                  <a:tcPr/>
                </a:tc>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US" sz="2200" dirty="0">
                          <a:latin typeface="Verdana" panose="020B0604030504040204" pitchFamily="34" charset="0"/>
                          <a:ea typeface="Verdana" panose="020B0604030504040204" pitchFamily="34" charset="0"/>
                          <a:cs typeface="Verdana" panose="020B0604030504040204" pitchFamily="34" charset="0"/>
                        </a:rPr>
                        <a:t>location of the usual place of residence of the supplier</a:t>
                      </a:r>
                    </a:p>
                  </a:txBody>
                  <a:tcPr/>
                </a:tc>
                <a:extLst>
                  <a:ext uri="{0D108BD9-81ED-4DB2-BD59-A6C34878D82A}">
                    <a16:rowId xmlns:a16="http://schemas.microsoft.com/office/drawing/2014/main" val="3226540489"/>
                  </a:ext>
                </a:extLst>
              </a:tr>
            </a:tbl>
          </a:graphicData>
        </a:graphic>
      </p:graphicFrame>
    </p:spTree>
    <p:extLst>
      <p:ext uri="{BB962C8B-B14F-4D97-AF65-F5344CB8AC3E}">
        <p14:creationId xmlns:p14="http://schemas.microsoft.com/office/powerpoint/2010/main" val="1323768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5C100-9368-4917-8339-CEC4CBFF442C}"/>
              </a:ext>
            </a:extLst>
          </p:cNvPr>
          <p:cNvSpPr>
            <a:spLocks noGrp="1"/>
          </p:cNvSpPr>
          <p:nvPr>
            <p:ph type="title"/>
          </p:nvPr>
        </p:nvSpPr>
        <p:spPr>
          <a:xfrm>
            <a:off x="1059947" y="146410"/>
            <a:ext cx="10606025" cy="944970"/>
          </a:xfrm>
        </p:spPr>
        <p:txBody>
          <a:bodyPr>
            <a:noAutofit/>
          </a:bodyPr>
          <a:lstStyle/>
          <a:p>
            <a:pPr algn="just"/>
            <a:r>
              <a:rPr lang="en-US" sz="3900" dirty="0"/>
              <a:t>Place of Supply of Goods other than Imported into or Exported from India [Section 10]</a:t>
            </a:r>
          </a:p>
        </p:txBody>
      </p:sp>
      <p:graphicFrame>
        <p:nvGraphicFramePr>
          <p:cNvPr id="4" name="Content Placeholder 3">
            <a:extLst>
              <a:ext uri="{FF2B5EF4-FFF2-40B4-BE49-F238E27FC236}">
                <a16:creationId xmlns:a16="http://schemas.microsoft.com/office/drawing/2014/main" id="{3FFC81AE-68D7-4FB3-B67F-3F70C34DB99E}"/>
              </a:ext>
            </a:extLst>
          </p:cNvPr>
          <p:cNvGraphicFramePr>
            <a:graphicFrameLocks noGrp="1"/>
          </p:cNvGraphicFramePr>
          <p:nvPr>
            <p:ph idx="1"/>
            <p:extLst>
              <p:ext uri="{D42A27DB-BD31-4B8C-83A1-F6EECF244321}">
                <p14:modId xmlns:p14="http://schemas.microsoft.com/office/powerpoint/2010/main" val="680455991"/>
              </p:ext>
            </p:extLst>
          </p:nvPr>
        </p:nvGraphicFramePr>
        <p:xfrm>
          <a:off x="1157470" y="1723873"/>
          <a:ext cx="10410977" cy="4836833"/>
        </p:xfrm>
        <a:graphic>
          <a:graphicData uri="http://schemas.openxmlformats.org/drawingml/2006/table">
            <a:tbl>
              <a:tblPr firstRow="1" bandRow="1">
                <a:tableStyleId>{5C22544A-7EE6-4342-B048-85BDC9FD1C3A}</a:tableStyleId>
              </a:tblPr>
              <a:tblGrid>
                <a:gridCol w="6599533">
                  <a:extLst>
                    <a:ext uri="{9D8B030D-6E8A-4147-A177-3AD203B41FA5}">
                      <a16:colId xmlns:a16="http://schemas.microsoft.com/office/drawing/2014/main" val="961035035"/>
                    </a:ext>
                  </a:extLst>
                </a:gridCol>
                <a:gridCol w="3811444">
                  <a:extLst>
                    <a:ext uri="{9D8B030D-6E8A-4147-A177-3AD203B41FA5}">
                      <a16:colId xmlns:a16="http://schemas.microsoft.com/office/drawing/2014/main" val="3942737543"/>
                    </a:ext>
                  </a:extLst>
                </a:gridCol>
              </a:tblGrid>
              <a:tr h="382692">
                <a:tc>
                  <a:txBody>
                    <a:bodyPr/>
                    <a:lstStyle/>
                    <a:p>
                      <a:pPr algn="ctr"/>
                      <a:r>
                        <a:rPr lang="en-US" sz="2200" dirty="0">
                          <a:latin typeface="Verdana" panose="020B0604030504040204" pitchFamily="34" charset="0"/>
                          <a:ea typeface="Verdana" panose="020B0604030504040204" pitchFamily="34" charset="0"/>
                          <a:cs typeface="Verdana" panose="020B0604030504040204" pitchFamily="34" charset="0"/>
                        </a:rPr>
                        <a:t>Conditions</a:t>
                      </a:r>
                    </a:p>
                  </a:txBody>
                  <a:tcPr/>
                </a:tc>
                <a:tc>
                  <a:txBody>
                    <a:bodyPr/>
                    <a:lstStyle/>
                    <a:p>
                      <a:pPr algn="ctr"/>
                      <a:r>
                        <a:rPr lang="en-US" sz="2200" dirty="0">
                          <a:latin typeface="Verdana" panose="020B0604030504040204" pitchFamily="34" charset="0"/>
                          <a:ea typeface="Verdana" panose="020B0604030504040204" pitchFamily="34" charset="0"/>
                          <a:cs typeface="Verdana" panose="020B0604030504040204" pitchFamily="34" charset="0"/>
                        </a:rPr>
                        <a:t>Place of Supply</a:t>
                      </a:r>
                    </a:p>
                  </a:txBody>
                  <a:tcPr/>
                </a:tc>
                <a:extLst>
                  <a:ext uri="{0D108BD9-81ED-4DB2-BD59-A6C34878D82A}">
                    <a16:rowId xmlns:a16="http://schemas.microsoft.com/office/drawing/2014/main" val="3254598736"/>
                  </a:ext>
                </a:extLst>
              </a:tr>
              <a:tr h="1301153">
                <a:tc>
                  <a:txBody>
                    <a:bodyPr/>
                    <a:lstStyle/>
                    <a:p>
                      <a:pPr algn="just"/>
                      <a:r>
                        <a:rPr lang="en-US" sz="2200" dirty="0">
                          <a:latin typeface="Verdana" panose="020B0604030504040204" pitchFamily="34" charset="0"/>
                          <a:ea typeface="Verdana" panose="020B0604030504040204" pitchFamily="34" charset="0"/>
                          <a:cs typeface="Verdana" panose="020B0604030504040204" pitchFamily="34" charset="0"/>
                        </a:rPr>
                        <a:t>Where supply involves movement of goods, whether by supplier, recipient or any other person</a:t>
                      </a:r>
                    </a:p>
                  </a:txBody>
                  <a:tcPr/>
                </a:tc>
                <a:tc>
                  <a:txBody>
                    <a:bodyPr/>
                    <a:lstStyle/>
                    <a:p>
                      <a:pPr algn="just"/>
                      <a:r>
                        <a:rPr lang="en-US" sz="2200" dirty="0">
                          <a:latin typeface="Verdana" panose="020B0604030504040204" pitchFamily="34" charset="0"/>
                          <a:ea typeface="Verdana" panose="020B0604030504040204" pitchFamily="34" charset="0"/>
                          <a:cs typeface="Verdana" panose="020B0604030504040204" pitchFamily="34" charset="0"/>
                        </a:rPr>
                        <a:t>Location of goods at the time when movement terminates for delivery</a:t>
                      </a:r>
                    </a:p>
                  </a:txBody>
                  <a:tcPr/>
                </a:tc>
                <a:extLst>
                  <a:ext uri="{0D108BD9-81ED-4DB2-BD59-A6C34878D82A}">
                    <a16:rowId xmlns:a16="http://schemas.microsoft.com/office/drawing/2014/main" val="4019755234"/>
                  </a:ext>
                </a:extLst>
              </a:tr>
              <a:tr h="2831922">
                <a:tc>
                  <a:txBody>
                    <a:bodyPr/>
                    <a:lstStyle/>
                    <a:p>
                      <a:pPr algn="just"/>
                      <a:r>
                        <a:rPr lang="en-US" sz="2200" dirty="0">
                          <a:latin typeface="Verdana" panose="020B0604030504040204" pitchFamily="34" charset="0"/>
                          <a:ea typeface="Verdana" panose="020B0604030504040204" pitchFamily="34" charset="0"/>
                          <a:cs typeface="Verdana" panose="020B0604030504040204" pitchFamily="34" charset="0"/>
                        </a:rPr>
                        <a:t>Where goods are delivered:</a:t>
                      </a:r>
                    </a:p>
                    <a:p>
                      <a:pPr marL="285750" indent="-285750" algn="just">
                        <a:buFont typeface="Arial" panose="020B0604020202020204" pitchFamily="34" charset="0"/>
                        <a:buChar char="•"/>
                      </a:pPr>
                      <a:r>
                        <a:rPr lang="en-US" sz="2200" dirty="0">
                          <a:latin typeface="Verdana" panose="020B0604030504040204" pitchFamily="34" charset="0"/>
                          <a:ea typeface="Verdana" panose="020B0604030504040204" pitchFamily="34" charset="0"/>
                          <a:cs typeface="Verdana" panose="020B0604030504040204" pitchFamily="34" charset="0"/>
                        </a:rPr>
                        <a:t>to recipient or any other person </a:t>
                      </a:r>
                    </a:p>
                    <a:p>
                      <a:pPr marL="285750" indent="-285750" algn="just">
                        <a:buFont typeface="Arial" panose="020B0604020202020204" pitchFamily="34" charset="0"/>
                        <a:buChar char="•"/>
                      </a:pPr>
                      <a:r>
                        <a:rPr lang="en-US" sz="2200" dirty="0">
                          <a:latin typeface="Verdana" panose="020B0604030504040204" pitchFamily="34" charset="0"/>
                          <a:ea typeface="Verdana" panose="020B0604030504040204" pitchFamily="34" charset="0"/>
                          <a:cs typeface="Verdana" panose="020B0604030504040204" pitchFamily="34" charset="0"/>
                        </a:rPr>
                        <a:t>On the direction of a 3</a:t>
                      </a:r>
                      <a:r>
                        <a:rPr lang="en-US" sz="2200" baseline="30000" dirty="0">
                          <a:latin typeface="Verdana" panose="020B0604030504040204" pitchFamily="34" charset="0"/>
                          <a:ea typeface="Verdana" panose="020B0604030504040204" pitchFamily="34" charset="0"/>
                          <a:cs typeface="Verdana" panose="020B0604030504040204" pitchFamily="34" charset="0"/>
                        </a:rPr>
                        <a:t>rd</a:t>
                      </a:r>
                      <a:r>
                        <a:rPr lang="en-US" sz="2200" dirty="0">
                          <a:latin typeface="Verdana" panose="020B0604030504040204" pitchFamily="34" charset="0"/>
                          <a:ea typeface="Verdana" panose="020B0604030504040204" pitchFamily="34" charset="0"/>
                          <a:cs typeface="Verdana" panose="020B0604030504040204" pitchFamily="34" charset="0"/>
                        </a:rPr>
                        <a:t> person (whether acting as agent or not)</a:t>
                      </a:r>
                    </a:p>
                    <a:p>
                      <a:pPr marL="285750" indent="-285750" algn="just">
                        <a:buFont typeface="Arial" panose="020B0604020202020204" pitchFamily="34" charset="0"/>
                        <a:buChar char="•"/>
                      </a:pPr>
                      <a:r>
                        <a:rPr lang="en-US" sz="2200" dirty="0">
                          <a:latin typeface="Verdana" panose="020B0604030504040204" pitchFamily="34" charset="0"/>
                          <a:ea typeface="Verdana" panose="020B0604030504040204" pitchFamily="34" charset="0"/>
                          <a:cs typeface="Verdana" panose="020B0604030504040204" pitchFamily="34" charset="0"/>
                        </a:rPr>
                        <a:t>Before or during movement of goods</a:t>
                      </a:r>
                    </a:p>
                    <a:p>
                      <a:pPr marL="285750" indent="-285750" algn="just">
                        <a:buFont typeface="Arial" panose="020B0604020202020204" pitchFamily="34" charset="0"/>
                        <a:buChar char="•"/>
                      </a:pPr>
                      <a:r>
                        <a:rPr lang="en-US" sz="2200" dirty="0">
                          <a:latin typeface="Verdana" panose="020B0604030504040204" pitchFamily="34" charset="0"/>
                          <a:ea typeface="Verdana" panose="020B0604030504040204" pitchFamily="34" charset="0"/>
                          <a:cs typeface="Verdana" panose="020B0604030504040204" pitchFamily="34" charset="0"/>
                        </a:rPr>
                        <a:t>by transfer of documents of title or otherwise</a:t>
                      </a:r>
                    </a:p>
                    <a:p>
                      <a:pPr marL="285750" indent="-285750" algn="just">
                        <a:buFont typeface="Arial" panose="020B0604020202020204" pitchFamily="34" charset="0"/>
                        <a:buChar char="•"/>
                      </a:pPr>
                      <a:r>
                        <a:rPr lang="en-US" sz="2200" dirty="0">
                          <a:latin typeface="Verdana" panose="020B0604030504040204" pitchFamily="34" charset="0"/>
                          <a:ea typeface="Verdana" panose="020B0604030504040204" pitchFamily="34" charset="0"/>
                          <a:cs typeface="Verdana" panose="020B0604030504040204" pitchFamily="34" charset="0"/>
                        </a:rPr>
                        <a:t>It is deemed that the said person has received the goods</a:t>
                      </a:r>
                    </a:p>
                  </a:txBody>
                  <a:tcPr/>
                </a:tc>
                <a:tc>
                  <a:txBody>
                    <a:bodyPr/>
                    <a:lstStyle/>
                    <a:p>
                      <a:pPr algn="just"/>
                      <a:r>
                        <a:rPr lang="en-US" sz="2200" dirty="0">
                          <a:latin typeface="Verdana" panose="020B0604030504040204" pitchFamily="34" charset="0"/>
                          <a:ea typeface="Verdana" panose="020B0604030504040204" pitchFamily="34" charset="0"/>
                          <a:cs typeface="Verdana" panose="020B0604030504040204" pitchFamily="34" charset="0"/>
                        </a:rPr>
                        <a:t>Principal place of business of such third person</a:t>
                      </a:r>
                    </a:p>
                  </a:txBody>
                  <a:tcPr/>
                </a:tc>
                <a:extLst>
                  <a:ext uri="{0D108BD9-81ED-4DB2-BD59-A6C34878D82A}">
                    <a16:rowId xmlns:a16="http://schemas.microsoft.com/office/drawing/2014/main" val="3561777716"/>
                  </a:ext>
                </a:extLst>
              </a:tr>
            </a:tbl>
          </a:graphicData>
        </a:graphic>
      </p:graphicFrame>
    </p:spTree>
    <p:extLst>
      <p:ext uri="{BB962C8B-B14F-4D97-AF65-F5344CB8AC3E}">
        <p14:creationId xmlns:p14="http://schemas.microsoft.com/office/powerpoint/2010/main" val="38309301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AA36D-77BF-4201-B833-14B8E9AF731E}"/>
              </a:ext>
            </a:extLst>
          </p:cNvPr>
          <p:cNvSpPr>
            <a:spLocks noGrp="1"/>
          </p:cNvSpPr>
          <p:nvPr>
            <p:ph type="title"/>
          </p:nvPr>
        </p:nvSpPr>
        <p:spPr/>
        <p:txBody>
          <a:bodyPr>
            <a:normAutofit/>
          </a:bodyPr>
          <a:lstStyle/>
          <a:p>
            <a:r>
              <a:rPr lang="en-US" sz="4500" dirty="0"/>
              <a:t>Section 10 (Cont.)</a:t>
            </a:r>
          </a:p>
        </p:txBody>
      </p:sp>
      <p:graphicFrame>
        <p:nvGraphicFramePr>
          <p:cNvPr id="4" name="Content Placeholder 3">
            <a:extLst>
              <a:ext uri="{FF2B5EF4-FFF2-40B4-BE49-F238E27FC236}">
                <a16:creationId xmlns:a16="http://schemas.microsoft.com/office/drawing/2014/main" id="{D8EF75A2-BE7D-45BC-8B45-40D8A885B290}"/>
              </a:ext>
            </a:extLst>
          </p:cNvPr>
          <p:cNvGraphicFramePr>
            <a:graphicFrameLocks noGrp="1"/>
          </p:cNvGraphicFramePr>
          <p:nvPr>
            <p:ph idx="1"/>
            <p:extLst>
              <p:ext uri="{D42A27DB-BD31-4B8C-83A1-F6EECF244321}">
                <p14:modId xmlns:p14="http://schemas.microsoft.com/office/powerpoint/2010/main" val="2712466318"/>
              </p:ext>
            </p:extLst>
          </p:nvPr>
        </p:nvGraphicFramePr>
        <p:xfrm>
          <a:off x="1405796" y="1128451"/>
          <a:ext cx="10071766" cy="4023360"/>
        </p:xfrm>
        <a:graphic>
          <a:graphicData uri="http://schemas.openxmlformats.org/drawingml/2006/table">
            <a:tbl>
              <a:tblPr firstRow="1" bandRow="1">
                <a:tableStyleId>{5C22544A-7EE6-4342-B048-85BDC9FD1C3A}</a:tableStyleId>
              </a:tblPr>
              <a:tblGrid>
                <a:gridCol w="5035883">
                  <a:extLst>
                    <a:ext uri="{9D8B030D-6E8A-4147-A177-3AD203B41FA5}">
                      <a16:colId xmlns:a16="http://schemas.microsoft.com/office/drawing/2014/main" val="3943545700"/>
                    </a:ext>
                  </a:extLst>
                </a:gridCol>
                <a:gridCol w="5035883">
                  <a:extLst>
                    <a:ext uri="{9D8B030D-6E8A-4147-A177-3AD203B41FA5}">
                      <a16:colId xmlns:a16="http://schemas.microsoft.com/office/drawing/2014/main" val="2524050481"/>
                    </a:ext>
                  </a:extLst>
                </a:gridCol>
              </a:tblGrid>
              <a:tr h="411100">
                <a:tc>
                  <a:txBody>
                    <a:bodyPr/>
                    <a:lstStyle/>
                    <a:p>
                      <a:pPr algn="ctr"/>
                      <a:r>
                        <a:rPr lang="en-US" sz="2400" dirty="0">
                          <a:latin typeface="Verdana" panose="020B0604030504040204" pitchFamily="34" charset="0"/>
                          <a:ea typeface="Verdana" panose="020B0604030504040204" pitchFamily="34" charset="0"/>
                          <a:cs typeface="Verdana" panose="020B0604030504040204" pitchFamily="34" charset="0"/>
                        </a:rPr>
                        <a:t>Conditions </a:t>
                      </a:r>
                    </a:p>
                  </a:txBody>
                  <a:tcPr/>
                </a:tc>
                <a:tc>
                  <a:txBody>
                    <a:bodyPr/>
                    <a:lstStyle/>
                    <a:p>
                      <a:pPr algn="ctr"/>
                      <a:r>
                        <a:rPr lang="en-US" sz="2400" dirty="0">
                          <a:latin typeface="Verdana" panose="020B0604030504040204" pitchFamily="34" charset="0"/>
                          <a:ea typeface="Verdana" panose="020B0604030504040204" pitchFamily="34" charset="0"/>
                          <a:cs typeface="Verdana" panose="020B0604030504040204" pitchFamily="34" charset="0"/>
                        </a:rPr>
                        <a:t>Place of Supply</a:t>
                      </a:r>
                    </a:p>
                  </a:txBody>
                  <a:tcPr/>
                </a:tc>
                <a:extLst>
                  <a:ext uri="{0D108BD9-81ED-4DB2-BD59-A6C34878D82A}">
                    <a16:rowId xmlns:a16="http://schemas.microsoft.com/office/drawing/2014/main" val="855609894"/>
                  </a:ext>
                </a:extLst>
              </a:tr>
              <a:tr h="131777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dirty="0">
                          <a:latin typeface="Verdana" panose="020B0604030504040204" pitchFamily="34" charset="0"/>
                          <a:ea typeface="Verdana" panose="020B0604030504040204" pitchFamily="34" charset="0"/>
                          <a:cs typeface="Verdana" panose="020B0604030504040204" pitchFamily="34" charset="0"/>
                        </a:rPr>
                        <a:t>Where supply does not involve movement of goods, whether by supplier, recipient or any other person</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dirty="0">
                          <a:latin typeface="Verdana" panose="020B0604030504040204" pitchFamily="34" charset="0"/>
                          <a:ea typeface="Verdana" panose="020B0604030504040204" pitchFamily="34" charset="0"/>
                          <a:cs typeface="Verdana" panose="020B0604030504040204" pitchFamily="34" charset="0"/>
                        </a:rPr>
                        <a:t>Location of goods at the time of delivery to recipient</a:t>
                      </a:r>
                    </a:p>
                    <a:p>
                      <a:endParaRPr lang="en-US" sz="2400" dirty="0">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2766108597"/>
                  </a:ext>
                </a:extLst>
              </a:tr>
              <a:tr h="709570">
                <a:tc>
                  <a:txBody>
                    <a:bodyPr/>
                    <a:lstStyle/>
                    <a:p>
                      <a:r>
                        <a:rPr lang="en-US" sz="2400" dirty="0">
                          <a:latin typeface="Verdana" panose="020B0604030504040204" pitchFamily="34" charset="0"/>
                          <a:ea typeface="Verdana" panose="020B0604030504040204" pitchFamily="34" charset="0"/>
                          <a:cs typeface="Verdana" panose="020B0604030504040204" pitchFamily="34" charset="0"/>
                        </a:rPr>
                        <a:t>Where goods are assembled and installed at a site</a:t>
                      </a:r>
                    </a:p>
                  </a:txBody>
                  <a:tcPr/>
                </a:tc>
                <a:tc>
                  <a:txBody>
                    <a:bodyPr/>
                    <a:lstStyle/>
                    <a:p>
                      <a:r>
                        <a:rPr lang="en-US" sz="2400" dirty="0">
                          <a:latin typeface="Verdana" panose="020B0604030504040204" pitchFamily="34" charset="0"/>
                          <a:ea typeface="Verdana" panose="020B0604030504040204" pitchFamily="34" charset="0"/>
                          <a:cs typeface="Verdana" panose="020B0604030504040204" pitchFamily="34" charset="0"/>
                        </a:rPr>
                        <a:t>Place of such installation or assembly</a:t>
                      </a:r>
                    </a:p>
                  </a:txBody>
                  <a:tcPr/>
                </a:tc>
                <a:extLst>
                  <a:ext uri="{0D108BD9-81ED-4DB2-BD59-A6C34878D82A}">
                    <a16:rowId xmlns:a16="http://schemas.microsoft.com/office/drawing/2014/main" val="1807219874"/>
                  </a:ext>
                </a:extLst>
              </a:tr>
              <a:tr h="709570">
                <a:tc>
                  <a:txBody>
                    <a:bodyPr/>
                    <a:lstStyle/>
                    <a:p>
                      <a:r>
                        <a:rPr lang="en-US" sz="2400" dirty="0">
                          <a:latin typeface="Verdana" panose="020B0604030504040204" pitchFamily="34" charset="0"/>
                          <a:ea typeface="Verdana" panose="020B0604030504040204" pitchFamily="34" charset="0"/>
                          <a:cs typeface="Verdana" panose="020B0604030504040204" pitchFamily="34" charset="0"/>
                        </a:rPr>
                        <a:t>Where goods are supplied on board a conveyance (vessel, aircraft etc.)</a:t>
                      </a:r>
                    </a:p>
                  </a:txBody>
                  <a:tcPr/>
                </a:tc>
                <a:tc>
                  <a:txBody>
                    <a:bodyPr/>
                    <a:lstStyle/>
                    <a:p>
                      <a:r>
                        <a:rPr lang="en-US" sz="2400" dirty="0">
                          <a:latin typeface="Verdana" panose="020B0604030504040204" pitchFamily="34" charset="0"/>
                          <a:ea typeface="Verdana" panose="020B0604030504040204" pitchFamily="34" charset="0"/>
                          <a:cs typeface="Verdana" panose="020B0604030504040204" pitchFamily="34" charset="0"/>
                        </a:rPr>
                        <a:t>Location at which such goods are taken on board</a:t>
                      </a:r>
                    </a:p>
                  </a:txBody>
                  <a:tcPr/>
                </a:tc>
                <a:extLst>
                  <a:ext uri="{0D108BD9-81ED-4DB2-BD59-A6C34878D82A}">
                    <a16:rowId xmlns:a16="http://schemas.microsoft.com/office/drawing/2014/main" val="702209559"/>
                  </a:ext>
                </a:extLst>
              </a:tr>
            </a:tbl>
          </a:graphicData>
        </a:graphic>
      </p:graphicFrame>
    </p:spTree>
    <p:extLst>
      <p:ext uri="{BB962C8B-B14F-4D97-AF65-F5344CB8AC3E}">
        <p14:creationId xmlns:p14="http://schemas.microsoft.com/office/powerpoint/2010/main" val="34359018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0CBE1-7BB0-4619-BCF5-F0D2C0721D35}"/>
              </a:ext>
            </a:extLst>
          </p:cNvPr>
          <p:cNvSpPr>
            <a:spLocks noGrp="1"/>
          </p:cNvSpPr>
          <p:nvPr>
            <p:ph type="title"/>
          </p:nvPr>
        </p:nvSpPr>
        <p:spPr/>
        <p:txBody>
          <a:bodyPr>
            <a:normAutofit/>
          </a:bodyPr>
          <a:lstStyle/>
          <a:p>
            <a:r>
              <a:rPr lang="en-US" sz="3200" dirty="0"/>
              <a:t>Place of Supply of Goods Imported into or Exported from India [Section 11]</a:t>
            </a:r>
          </a:p>
        </p:txBody>
      </p:sp>
      <p:graphicFrame>
        <p:nvGraphicFramePr>
          <p:cNvPr id="4" name="Content Placeholder 3">
            <a:extLst>
              <a:ext uri="{FF2B5EF4-FFF2-40B4-BE49-F238E27FC236}">
                <a16:creationId xmlns:a16="http://schemas.microsoft.com/office/drawing/2014/main" id="{A8C93A6F-BDAD-4A8C-A083-8B1001013CA1}"/>
              </a:ext>
            </a:extLst>
          </p:cNvPr>
          <p:cNvGraphicFramePr>
            <a:graphicFrameLocks noGrp="1"/>
          </p:cNvGraphicFramePr>
          <p:nvPr>
            <p:ph idx="1"/>
            <p:extLst>
              <p:ext uri="{D42A27DB-BD31-4B8C-83A1-F6EECF244321}">
                <p14:modId xmlns:p14="http://schemas.microsoft.com/office/powerpoint/2010/main" val="3827732313"/>
              </p:ext>
            </p:extLst>
          </p:nvPr>
        </p:nvGraphicFramePr>
        <p:xfrm>
          <a:off x="1446725" y="1605884"/>
          <a:ext cx="8818152" cy="1852614"/>
        </p:xfrm>
        <a:graphic>
          <a:graphicData uri="http://schemas.openxmlformats.org/drawingml/2006/table">
            <a:tbl>
              <a:tblPr firstRow="1" bandRow="1">
                <a:tableStyleId>{5C22544A-7EE6-4342-B048-85BDC9FD1C3A}</a:tableStyleId>
              </a:tblPr>
              <a:tblGrid>
                <a:gridCol w="4409076">
                  <a:extLst>
                    <a:ext uri="{9D8B030D-6E8A-4147-A177-3AD203B41FA5}">
                      <a16:colId xmlns:a16="http://schemas.microsoft.com/office/drawing/2014/main" val="1707473594"/>
                    </a:ext>
                  </a:extLst>
                </a:gridCol>
                <a:gridCol w="4409076">
                  <a:extLst>
                    <a:ext uri="{9D8B030D-6E8A-4147-A177-3AD203B41FA5}">
                      <a16:colId xmlns:a16="http://schemas.microsoft.com/office/drawing/2014/main" val="1866503551"/>
                    </a:ext>
                  </a:extLst>
                </a:gridCol>
              </a:tblGrid>
              <a:tr h="497209">
                <a:tc>
                  <a:txBody>
                    <a:bodyPr/>
                    <a:lstStyle/>
                    <a:p>
                      <a:pPr algn="ctr"/>
                      <a:r>
                        <a:rPr lang="en-US" sz="2400" dirty="0">
                          <a:latin typeface="Verdana" panose="020B0604030504040204" pitchFamily="34" charset="0"/>
                          <a:ea typeface="Verdana" panose="020B0604030504040204" pitchFamily="34" charset="0"/>
                          <a:cs typeface="Verdana" panose="020B0604030504040204" pitchFamily="34" charset="0"/>
                        </a:rPr>
                        <a:t>Conditions</a:t>
                      </a:r>
                    </a:p>
                  </a:txBody>
                  <a:tcPr/>
                </a:tc>
                <a:tc>
                  <a:txBody>
                    <a:bodyPr/>
                    <a:lstStyle/>
                    <a:p>
                      <a:pPr algn="ctr"/>
                      <a:r>
                        <a:rPr lang="en-US" sz="2400" dirty="0">
                          <a:latin typeface="Verdana" panose="020B0604030504040204" pitchFamily="34" charset="0"/>
                          <a:ea typeface="Verdana" panose="020B0604030504040204" pitchFamily="34" charset="0"/>
                          <a:cs typeface="Verdana" panose="020B0604030504040204" pitchFamily="34" charset="0"/>
                        </a:rPr>
                        <a:t>Place of Supply</a:t>
                      </a:r>
                    </a:p>
                  </a:txBody>
                  <a:tcPr/>
                </a:tc>
                <a:extLst>
                  <a:ext uri="{0D108BD9-81ED-4DB2-BD59-A6C34878D82A}">
                    <a16:rowId xmlns:a16="http://schemas.microsoft.com/office/drawing/2014/main" val="2043396287"/>
                  </a:ext>
                </a:extLst>
              </a:tr>
              <a:tr h="497209">
                <a:tc>
                  <a:txBody>
                    <a:bodyPr/>
                    <a:lstStyle/>
                    <a:p>
                      <a:pPr algn="just"/>
                      <a:r>
                        <a:rPr lang="en-US" sz="2400" dirty="0">
                          <a:latin typeface="Verdana" panose="020B0604030504040204" pitchFamily="34" charset="0"/>
                          <a:ea typeface="Verdana" panose="020B0604030504040204" pitchFamily="34" charset="0"/>
                          <a:cs typeface="Verdana" panose="020B0604030504040204" pitchFamily="34" charset="0"/>
                        </a:rPr>
                        <a:t>Where goods are imported</a:t>
                      </a:r>
                    </a:p>
                  </a:txBody>
                  <a:tcPr/>
                </a:tc>
                <a:tc>
                  <a:txBody>
                    <a:bodyPr/>
                    <a:lstStyle/>
                    <a:p>
                      <a:pPr algn="just"/>
                      <a:r>
                        <a:rPr lang="en-US" sz="2400" dirty="0">
                          <a:latin typeface="Verdana" panose="020B0604030504040204" pitchFamily="34" charset="0"/>
                          <a:ea typeface="Verdana" panose="020B0604030504040204" pitchFamily="34" charset="0"/>
                          <a:cs typeface="Verdana" panose="020B0604030504040204" pitchFamily="34" charset="0"/>
                        </a:rPr>
                        <a:t>Location of importer</a:t>
                      </a:r>
                    </a:p>
                  </a:txBody>
                  <a:tcPr/>
                </a:tc>
                <a:extLst>
                  <a:ext uri="{0D108BD9-81ED-4DB2-BD59-A6C34878D82A}">
                    <a16:rowId xmlns:a16="http://schemas.microsoft.com/office/drawing/2014/main" val="939506999"/>
                  </a:ext>
                </a:extLst>
              </a:tr>
              <a:tr h="858196">
                <a:tc>
                  <a:txBody>
                    <a:bodyPr/>
                    <a:lstStyle/>
                    <a:p>
                      <a:pPr algn="just"/>
                      <a:r>
                        <a:rPr lang="en-US" sz="2400" dirty="0">
                          <a:latin typeface="Verdana" panose="020B0604030504040204" pitchFamily="34" charset="0"/>
                          <a:ea typeface="Verdana" panose="020B0604030504040204" pitchFamily="34" charset="0"/>
                          <a:cs typeface="Verdana" panose="020B0604030504040204" pitchFamily="34" charset="0"/>
                        </a:rPr>
                        <a:t>Where goods are exported</a:t>
                      </a:r>
                    </a:p>
                  </a:txBody>
                  <a:tcPr/>
                </a:tc>
                <a:tc>
                  <a:txBody>
                    <a:bodyPr/>
                    <a:lstStyle/>
                    <a:p>
                      <a:pPr algn="just"/>
                      <a:r>
                        <a:rPr lang="en-US" sz="2400" dirty="0">
                          <a:latin typeface="Verdana" panose="020B0604030504040204" pitchFamily="34" charset="0"/>
                          <a:ea typeface="Verdana" panose="020B0604030504040204" pitchFamily="34" charset="0"/>
                          <a:cs typeface="Verdana" panose="020B0604030504040204" pitchFamily="34" charset="0"/>
                        </a:rPr>
                        <a:t>Location outside India (where being exported to)</a:t>
                      </a:r>
                    </a:p>
                  </a:txBody>
                  <a:tcPr/>
                </a:tc>
                <a:extLst>
                  <a:ext uri="{0D108BD9-81ED-4DB2-BD59-A6C34878D82A}">
                    <a16:rowId xmlns:a16="http://schemas.microsoft.com/office/drawing/2014/main" val="2326189551"/>
                  </a:ext>
                </a:extLst>
              </a:tr>
            </a:tbl>
          </a:graphicData>
        </a:graphic>
      </p:graphicFrame>
    </p:spTree>
    <p:extLst>
      <p:ext uri="{BB962C8B-B14F-4D97-AF65-F5344CB8AC3E}">
        <p14:creationId xmlns:p14="http://schemas.microsoft.com/office/powerpoint/2010/main" val="20190314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191B3-4EDE-4F53-8A10-9F5AD14E6EE9}"/>
              </a:ext>
            </a:extLst>
          </p:cNvPr>
          <p:cNvSpPr>
            <a:spLocks noGrp="1"/>
          </p:cNvSpPr>
          <p:nvPr>
            <p:ph type="title"/>
          </p:nvPr>
        </p:nvSpPr>
        <p:spPr>
          <a:xfrm>
            <a:off x="1163187" y="264398"/>
            <a:ext cx="10178322" cy="1492132"/>
          </a:xfrm>
        </p:spPr>
        <p:txBody>
          <a:bodyPr>
            <a:noAutofit/>
          </a:bodyPr>
          <a:lstStyle/>
          <a:p>
            <a:pPr algn="just"/>
            <a:r>
              <a:rPr lang="en-US" sz="3200" dirty="0"/>
              <a:t>Place of Supply of Certain Services where Location of Supplier &amp; Recipient is in India [Section 12]</a:t>
            </a:r>
          </a:p>
        </p:txBody>
      </p:sp>
      <p:graphicFrame>
        <p:nvGraphicFramePr>
          <p:cNvPr id="4" name="Content Placeholder 3">
            <a:extLst>
              <a:ext uri="{FF2B5EF4-FFF2-40B4-BE49-F238E27FC236}">
                <a16:creationId xmlns:a16="http://schemas.microsoft.com/office/drawing/2014/main" id="{3456E538-E5D6-47A4-A208-7EC41A9BBCE6}"/>
              </a:ext>
            </a:extLst>
          </p:cNvPr>
          <p:cNvGraphicFramePr>
            <a:graphicFrameLocks noGrp="1"/>
          </p:cNvGraphicFramePr>
          <p:nvPr>
            <p:ph idx="1"/>
            <p:extLst>
              <p:ext uri="{D42A27DB-BD31-4B8C-83A1-F6EECF244321}">
                <p14:modId xmlns:p14="http://schemas.microsoft.com/office/powerpoint/2010/main" val="1277884110"/>
              </p:ext>
            </p:extLst>
          </p:nvPr>
        </p:nvGraphicFramePr>
        <p:xfrm>
          <a:off x="1284493" y="1620635"/>
          <a:ext cx="10499468" cy="4776201"/>
        </p:xfrm>
        <a:graphic>
          <a:graphicData uri="http://schemas.openxmlformats.org/drawingml/2006/table">
            <a:tbl>
              <a:tblPr firstRow="1" bandRow="1">
                <a:tableStyleId>{5C22544A-7EE6-4342-B048-85BDC9FD1C3A}</a:tableStyleId>
              </a:tblPr>
              <a:tblGrid>
                <a:gridCol w="2184222">
                  <a:extLst>
                    <a:ext uri="{9D8B030D-6E8A-4147-A177-3AD203B41FA5}">
                      <a16:colId xmlns:a16="http://schemas.microsoft.com/office/drawing/2014/main" val="2539735324"/>
                    </a:ext>
                  </a:extLst>
                </a:gridCol>
                <a:gridCol w="4824411">
                  <a:extLst>
                    <a:ext uri="{9D8B030D-6E8A-4147-A177-3AD203B41FA5}">
                      <a16:colId xmlns:a16="http://schemas.microsoft.com/office/drawing/2014/main" val="2249859108"/>
                    </a:ext>
                  </a:extLst>
                </a:gridCol>
                <a:gridCol w="3490835">
                  <a:extLst>
                    <a:ext uri="{9D8B030D-6E8A-4147-A177-3AD203B41FA5}">
                      <a16:colId xmlns:a16="http://schemas.microsoft.com/office/drawing/2014/main" val="341066717"/>
                    </a:ext>
                  </a:extLst>
                </a:gridCol>
              </a:tblGrid>
              <a:tr h="564296">
                <a:tc>
                  <a:txBody>
                    <a:bodyPr/>
                    <a:lstStyle/>
                    <a:p>
                      <a:pPr algn="ctr"/>
                      <a:r>
                        <a:rPr lang="en-US" sz="2200" dirty="0">
                          <a:latin typeface="Verdana" panose="020B0604030504040204" pitchFamily="34" charset="0"/>
                          <a:ea typeface="Verdana" panose="020B0604030504040204" pitchFamily="34" charset="0"/>
                          <a:cs typeface="Verdana" panose="020B0604030504040204" pitchFamily="34" charset="0"/>
                        </a:rPr>
                        <a:t>Service</a:t>
                      </a:r>
                    </a:p>
                  </a:txBody>
                  <a:tcPr/>
                </a:tc>
                <a:tc>
                  <a:txBody>
                    <a:bodyPr/>
                    <a:lstStyle/>
                    <a:p>
                      <a:pPr marL="0" indent="0" algn="ctr">
                        <a:buFont typeface="Arial" panose="020B0604020202020204" pitchFamily="34" charset="0"/>
                        <a:buNone/>
                      </a:pPr>
                      <a:r>
                        <a:rPr lang="en-US" sz="2200" dirty="0">
                          <a:latin typeface="Verdana" panose="020B0604030504040204" pitchFamily="34" charset="0"/>
                          <a:ea typeface="Verdana" panose="020B0604030504040204" pitchFamily="34" charset="0"/>
                          <a:cs typeface="Verdana" panose="020B0604030504040204" pitchFamily="34" charset="0"/>
                        </a:rPr>
                        <a:t>Explanation</a:t>
                      </a:r>
                    </a:p>
                  </a:txBody>
                  <a:tcPr/>
                </a:tc>
                <a:tc>
                  <a:txBody>
                    <a:bodyPr/>
                    <a:lstStyle/>
                    <a:p>
                      <a:pPr algn="ctr"/>
                      <a:r>
                        <a:rPr lang="en-US" sz="2200" dirty="0">
                          <a:latin typeface="Verdana" panose="020B0604030504040204" pitchFamily="34" charset="0"/>
                          <a:ea typeface="Verdana" panose="020B0604030504040204" pitchFamily="34" charset="0"/>
                          <a:cs typeface="Verdana" panose="020B0604030504040204" pitchFamily="34" charset="0"/>
                        </a:rPr>
                        <a:t>Place of Supply</a:t>
                      </a:r>
                    </a:p>
                  </a:txBody>
                  <a:tcPr/>
                </a:tc>
                <a:extLst>
                  <a:ext uri="{0D108BD9-81ED-4DB2-BD59-A6C34878D82A}">
                    <a16:rowId xmlns:a16="http://schemas.microsoft.com/office/drawing/2014/main" val="3750119198"/>
                  </a:ext>
                </a:extLst>
              </a:tr>
              <a:tr h="1114072">
                <a:tc>
                  <a:txBody>
                    <a:bodyPr/>
                    <a:lstStyle/>
                    <a:p>
                      <a:pPr algn="just"/>
                      <a:r>
                        <a:rPr lang="en-US" sz="2200" dirty="0">
                          <a:latin typeface="Verdana" panose="020B0604030504040204" pitchFamily="34" charset="0"/>
                          <a:ea typeface="Verdana" panose="020B0604030504040204" pitchFamily="34" charset="0"/>
                          <a:cs typeface="Verdana" panose="020B0604030504040204" pitchFamily="34" charset="0"/>
                        </a:rPr>
                        <a:t>General</a:t>
                      </a:r>
                    </a:p>
                  </a:txBody>
                  <a:tcPr/>
                </a:tc>
                <a:tc>
                  <a:txBody>
                    <a:bodyPr/>
                    <a:lstStyle/>
                    <a:p>
                      <a:pPr marL="0" indent="0" algn="ctr">
                        <a:buFont typeface="Arial" panose="020B0604020202020204" pitchFamily="34" charset="0"/>
                        <a:buNone/>
                      </a:pPr>
                      <a:r>
                        <a:rPr lang="en-US" sz="2200" dirty="0">
                          <a:latin typeface="Verdana" panose="020B0604030504040204" pitchFamily="34" charset="0"/>
                          <a:ea typeface="Verdana" panose="020B0604030504040204" pitchFamily="34" charset="0"/>
                          <a:cs typeface="Verdana" panose="020B0604030504040204" pitchFamily="34" charset="0"/>
                        </a:rPr>
                        <a:t>-</a:t>
                      </a:r>
                    </a:p>
                  </a:txBody>
                  <a:tcPr/>
                </a:tc>
                <a:tc>
                  <a:txBody>
                    <a:bodyPr/>
                    <a:lstStyle/>
                    <a:p>
                      <a:pPr marL="285750" indent="-285750" algn="just">
                        <a:buFont typeface="Arial" panose="020B0604020202020204" pitchFamily="34" charset="0"/>
                        <a:buChar char="•"/>
                      </a:pPr>
                      <a:r>
                        <a:rPr lang="en-US" sz="2200" dirty="0">
                          <a:latin typeface="Verdana" panose="020B0604030504040204" pitchFamily="34" charset="0"/>
                          <a:ea typeface="Verdana" panose="020B0604030504040204" pitchFamily="34" charset="0"/>
                          <a:cs typeface="Verdana" panose="020B0604030504040204" pitchFamily="34" charset="0"/>
                        </a:rPr>
                        <a:t>To a registered person – Location of such person</a:t>
                      </a:r>
                    </a:p>
                    <a:p>
                      <a:pPr marL="285750" indent="-285750" algn="just">
                        <a:buFont typeface="Arial" panose="020B0604020202020204" pitchFamily="34" charset="0"/>
                        <a:buChar char="•"/>
                      </a:pPr>
                      <a:r>
                        <a:rPr lang="en-US" sz="2200" dirty="0">
                          <a:latin typeface="Verdana" panose="020B0604030504040204" pitchFamily="34" charset="0"/>
                          <a:ea typeface="Verdana" panose="020B0604030504040204" pitchFamily="34" charset="0"/>
                          <a:cs typeface="Verdana" panose="020B0604030504040204" pitchFamily="34" charset="0"/>
                        </a:rPr>
                        <a:t>To an unregistered person – place where event was actually held</a:t>
                      </a:r>
                    </a:p>
                  </a:txBody>
                  <a:tcPr/>
                </a:tc>
                <a:extLst>
                  <a:ext uri="{0D108BD9-81ED-4DB2-BD59-A6C34878D82A}">
                    <a16:rowId xmlns:a16="http://schemas.microsoft.com/office/drawing/2014/main" val="240889805"/>
                  </a:ext>
                </a:extLst>
              </a:tr>
              <a:tr h="1773505">
                <a:tc>
                  <a:txBody>
                    <a:bodyPr/>
                    <a:lstStyle/>
                    <a:p>
                      <a:pPr algn="just"/>
                      <a:r>
                        <a:rPr lang="en-US" sz="2200" dirty="0">
                          <a:latin typeface="Verdana" panose="020B0604030504040204" pitchFamily="34" charset="0"/>
                          <a:ea typeface="Verdana" panose="020B0604030504040204" pitchFamily="34" charset="0"/>
                          <a:cs typeface="Verdana" panose="020B0604030504040204" pitchFamily="34" charset="0"/>
                        </a:rPr>
                        <a:t>Relating to Immovable Property</a:t>
                      </a:r>
                    </a:p>
                  </a:txBody>
                  <a:tcPr/>
                </a:tc>
                <a:tc>
                  <a:txBody>
                    <a:bodyPr/>
                    <a:lstStyle/>
                    <a:p>
                      <a:pPr marL="285750" indent="-285750" algn="just">
                        <a:buFont typeface="Arial" panose="020B0604020202020204" pitchFamily="34" charset="0"/>
                        <a:buChar char="•"/>
                      </a:pPr>
                      <a:r>
                        <a:rPr lang="en-US" sz="2200" dirty="0">
                          <a:latin typeface="Verdana" panose="020B0604030504040204" pitchFamily="34" charset="0"/>
                          <a:ea typeface="Verdana" panose="020B0604030504040204" pitchFamily="34" charset="0"/>
                          <a:cs typeface="Verdana" panose="020B0604030504040204" pitchFamily="34" charset="0"/>
                        </a:rPr>
                        <a:t>Service directly related to immovable property (architects, engineers, real estate agents etc.)</a:t>
                      </a:r>
                    </a:p>
                  </a:txBody>
                  <a:tcPr/>
                </a:tc>
                <a:tc>
                  <a:txBody>
                    <a:bodyPr/>
                    <a:lstStyle/>
                    <a:p>
                      <a:pPr algn="just"/>
                      <a:r>
                        <a:rPr lang="en-US" sz="2200" dirty="0">
                          <a:latin typeface="Verdana" panose="020B0604030504040204" pitchFamily="34" charset="0"/>
                          <a:ea typeface="Verdana" panose="020B0604030504040204" pitchFamily="34" charset="0"/>
                          <a:cs typeface="Verdana" panose="020B0604030504040204" pitchFamily="34" charset="0"/>
                        </a:rPr>
                        <a:t>Location of immovable property or where it is intended to be located.</a:t>
                      </a:r>
                    </a:p>
                  </a:txBody>
                  <a:tcPr/>
                </a:tc>
                <a:extLst>
                  <a:ext uri="{0D108BD9-81ED-4DB2-BD59-A6C34878D82A}">
                    <a16:rowId xmlns:a16="http://schemas.microsoft.com/office/drawing/2014/main" val="3463362972"/>
                  </a:ext>
                </a:extLst>
              </a:tr>
            </a:tbl>
          </a:graphicData>
        </a:graphic>
      </p:graphicFrame>
    </p:spTree>
    <p:extLst>
      <p:ext uri="{BB962C8B-B14F-4D97-AF65-F5344CB8AC3E}">
        <p14:creationId xmlns:p14="http://schemas.microsoft.com/office/powerpoint/2010/main" val="49637888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191B3-4EDE-4F53-8A10-9F5AD14E6EE9}"/>
              </a:ext>
            </a:extLst>
          </p:cNvPr>
          <p:cNvSpPr>
            <a:spLocks noGrp="1"/>
          </p:cNvSpPr>
          <p:nvPr>
            <p:ph type="title"/>
          </p:nvPr>
        </p:nvSpPr>
        <p:spPr>
          <a:xfrm>
            <a:off x="1163187" y="264398"/>
            <a:ext cx="10178322" cy="1492132"/>
          </a:xfrm>
        </p:spPr>
        <p:txBody>
          <a:bodyPr>
            <a:noAutofit/>
          </a:bodyPr>
          <a:lstStyle/>
          <a:p>
            <a:pPr algn="just"/>
            <a:r>
              <a:rPr lang="en-US" sz="3200" dirty="0"/>
              <a:t>Place of Supply of Certain Services where Location of Supplier &amp; Recipient is in India [Section 12]</a:t>
            </a:r>
          </a:p>
        </p:txBody>
      </p:sp>
      <p:graphicFrame>
        <p:nvGraphicFramePr>
          <p:cNvPr id="4" name="Content Placeholder 3">
            <a:extLst>
              <a:ext uri="{FF2B5EF4-FFF2-40B4-BE49-F238E27FC236}">
                <a16:creationId xmlns:a16="http://schemas.microsoft.com/office/drawing/2014/main" id="{3456E538-E5D6-47A4-A208-7EC41A9BBCE6}"/>
              </a:ext>
            </a:extLst>
          </p:cNvPr>
          <p:cNvGraphicFramePr>
            <a:graphicFrameLocks noGrp="1"/>
          </p:cNvGraphicFramePr>
          <p:nvPr>
            <p:ph idx="1"/>
            <p:extLst>
              <p:ext uri="{D42A27DB-BD31-4B8C-83A1-F6EECF244321}">
                <p14:modId xmlns:p14="http://schemas.microsoft.com/office/powerpoint/2010/main" val="3964503367"/>
              </p:ext>
            </p:extLst>
          </p:nvPr>
        </p:nvGraphicFramePr>
        <p:xfrm>
          <a:off x="1163187" y="1591143"/>
          <a:ext cx="10674513" cy="5111481"/>
        </p:xfrm>
        <a:graphic>
          <a:graphicData uri="http://schemas.openxmlformats.org/drawingml/2006/table">
            <a:tbl>
              <a:tblPr firstRow="1" bandRow="1">
                <a:tableStyleId>{5C22544A-7EE6-4342-B048-85BDC9FD1C3A}</a:tableStyleId>
              </a:tblPr>
              <a:tblGrid>
                <a:gridCol w="2386057">
                  <a:extLst>
                    <a:ext uri="{9D8B030D-6E8A-4147-A177-3AD203B41FA5}">
                      <a16:colId xmlns:a16="http://schemas.microsoft.com/office/drawing/2014/main" val="2539735324"/>
                    </a:ext>
                  </a:extLst>
                </a:gridCol>
                <a:gridCol w="4739423">
                  <a:extLst>
                    <a:ext uri="{9D8B030D-6E8A-4147-A177-3AD203B41FA5}">
                      <a16:colId xmlns:a16="http://schemas.microsoft.com/office/drawing/2014/main" val="2249859108"/>
                    </a:ext>
                  </a:extLst>
                </a:gridCol>
                <a:gridCol w="3549033">
                  <a:extLst>
                    <a:ext uri="{9D8B030D-6E8A-4147-A177-3AD203B41FA5}">
                      <a16:colId xmlns:a16="http://schemas.microsoft.com/office/drawing/2014/main" val="341066717"/>
                    </a:ext>
                  </a:extLst>
                </a:gridCol>
              </a:tblGrid>
              <a:tr h="564296">
                <a:tc>
                  <a:txBody>
                    <a:bodyPr/>
                    <a:lstStyle/>
                    <a:p>
                      <a:pPr algn="ctr"/>
                      <a:r>
                        <a:rPr lang="en-US" sz="2200" dirty="0">
                          <a:latin typeface="Verdana" panose="020B0604030504040204" pitchFamily="34" charset="0"/>
                          <a:ea typeface="Verdana" panose="020B0604030504040204" pitchFamily="34" charset="0"/>
                          <a:cs typeface="Verdana" panose="020B0604030504040204" pitchFamily="34" charset="0"/>
                        </a:rPr>
                        <a:t>Service</a:t>
                      </a:r>
                    </a:p>
                  </a:txBody>
                  <a:tcPr/>
                </a:tc>
                <a:tc>
                  <a:txBody>
                    <a:bodyPr/>
                    <a:lstStyle/>
                    <a:p>
                      <a:pPr marL="0" indent="0" algn="ctr">
                        <a:buFont typeface="Arial" panose="020B0604020202020204" pitchFamily="34" charset="0"/>
                        <a:buNone/>
                      </a:pPr>
                      <a:r>
                        <a:rPr lang="en-US" sz="2200" dirty="0">
                          <a:latin typeface="Verdana" panose="020B0604030504040204" pitchFamily="34" charset="0"/>
                          <a:ea typeface="Verdana" panose="020B0604030504040204" pitchFamily="34" charset="0"/>
                          <a:cs typeface="Verdana" panose="020B0604030504040204" pitchFamily="34" charset="0"/>
                        </a:rPr>
                        <a:t>Explanation</a:t>
                      </a:r>
                    </a:p>
                  </a:txBody>
                  <a:tcPr/>
                </a:tc>
                <a:tc>
                  <a:txBody>
                    <a:bodyPr/>
                    <a:lstStyle/>
                    <a:p>
                      <a:pPr algn="ctr"/>
                      <a:r>
                        <a:rPr lang="en-US" sz="2200" dirty="0">
                          <a:latin typeface="Verdana" panose="020B0604030504040204" pitchFamily="34" charset="0"/>
                          <a:ea typeface="Verdana" panose="020B0604030504040204" pitchFamily="34" charset="0"/>
                          <a:cs typeface="Verdana" panose="020B0604030504040204" pitchFamily="34" charset="0"/>
                        </a:rPr>
                        <a:t>Place of Supply</a:t>
                      </a:r>
                    </a:p>
                  </a:txBody>
                  <a:tcPr/>
                </a:tc>
                <a:extLst>
                  <a:ext uri="{0D108BD9-81ED-4DB2-BD59-A6C34878D82A}">
                    <a16:rowId xmlns:a16="http://schemas.microsoft.com/office/drawing/2014/main" val="3750119198"/>
                  </a:ext>
                </a:extLst>
              </a:tr>
              <a:tr h="1114072">
                <a:tc>
                  <a:txBody>
                    <a:bodyPr/>
                    <a:lstStyle/>
                    <a:p>
                      <a:pPr algn="just"/>
                      <a:endParaRPr lang="en-US" sz="22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marL="285750" indent="-285750" algn="just">
                        <a:buFont typeface="Arial" panose="020B0604020202020204" pitchFamily="34" charset="0"/>
                        <a:buChar char="•"/>
                      </a:pPr>
                      <a:r>
                        <a:rPr lang="en-US" sz="2200" dirty="0">
                          <a:latin typeface="Verdana" panose="020B0604030504040204" pitchFamily="34" charset="0"/>
                          <a:ea typeface="Verdana" panose="020B0604030504040204" pitchFamily="34" charset="0"/>
                          <a:cs typeface="Verdana" panose="020B0604030504040204" pitchFamily="34" charset="0"/>
                        </a:rPr>
                        <a:t>Lodging accommodation service</a:t>
                      </a:r>
                    </a:p>
                    <a:p>
                      <a:pPr marL="285750" indent="-285750" algn="just">
                        <a:buFont typeface="Arial" panose="020B0604020202020204" pitchFamily="34" charset="0"/>
                        <a:buChar char="•"/>
                      </a:pPr>
                      <a:r>
                        <a:rPr lang="en-US" sz="2200" dirty="0">
                          <a:latin typeface="Verdana" panose="020B0604030504040204" pitchFamily="34" charset="0"/>
                          <a:ea typeface="Verdana" panose="020B0604030504040204" pitchFamily="34" charset="0"/>
                          <a:cs typeface="Verdana" panose="020B0604030504040204" pitchFamily="34" charset="0"/>
                        </a:rPr>
                        <a:t>Function related accommodation such as marriage, business functions, etc.</a:t>
                      </a:r>
                    </a:p>
                    <a:p>
                      <a:pPr marL="285750" indent="-285750" algn="just">
                        <a:buFont typeface="Arial" panose="020B0604020202020204" pitchFamily="34" charset="0"/>
                        <a:buChar char="•"/>
                      </a:pPr>
                      <a:r>
                        <a:rPr lang="en-US" sz="2200" dirty="0">
                          <a:latin typeface="Verdana" panose="020B0604030504040204" pitchFamily="34" charset="0"/>
                          <a:ea typeface="Verdana" panose="020B0604030504040204" pitchFamily="34" charset="0"/>
                          <a:cs typeface="Verdana" panose="020B0604030504040204" pitchFamily="34" charset="0"/>
                        </a:rPr>
                        <a:t>Any service ancillary to the above</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200" dirty="0">
                          <a:latin typeface="Verdana" panose="020B0604030504040204" pitchFamily="34" charset="0"/>
                          <a:ea typeface="Verdana" panose="020B0604030504040204" pitchFamily="34" charset="0"/>
                          <a:cs typeface="Verdana" panose="020B0604030504040204" pitchFamily="34" charset="0"/>
                        </a:rPr>
                        <a:t>Location of immovable property or where it is intended to be located.</a:t>
                      </a:r>
                    </a:p>
                    <a:p>
                      <a:pPr marL="285750" indent="-285750" algn="just">
                        <a:buFont typeface="Arial" panose="020B0604020202020204" pitchFamily="34" charset="0"/>
                        <a:buChar char="•"/>
                      </a:pPr>
                      <a:endParaRPr lang="en-US" sz="2200" dirty="0">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240889805"/>
                  </a:ext>
                </a:extLst>
              </a:tr>
              <a:tr h="1773505">
                <a:tc>
                  <a:txBody>
                    <a:bodyPr/>
                    <a:lstStyle/>
                    <a:p>
                      <a:pPr marL="285750" indent="-285750" algn="just" defTabSz="914400" rtl="0" eaLnBrk="1" fontAlgn="t" latinLnBrk="0" hangingPunct="1">
                        <a:spcBef>
                          <a:spcPts val="0"/>
                        </a:spcBef>
                        <a:spcAft>
                          <a:spcPts val="0"/>
                        </a:spcAft>
                        <a:buFont typeface="Arial" panose="020B0604020202020204" pitchFamily="34" charset="0"/>
                        <a:buChar char="•"/>
                      </a:pPr>
                      <a:r>
                        <a:rPr lang="en-US" sz="2200" kern="1200" dirty="0">
                          <a:solidFill>
                            <a:schemeClr val="dk1"/>
                          </a:solidFill>
                          <a:latin typeface="Verdana" panose="020B0604030504040204" pitchFamily="34" charset="0"/>
                          <a:ea typeface="Verdana" panose="020B0604030504040204" pitchFamily="34" charset="0"/>
                          <a:cs typeface="Verdana" panose="020B0604030504040204" pitchFamily="34" charset="0"/>
                        </a:rPr>
                        <a:t>Performance based services</a:t>
                      </a:r>
                    </a:p>
                  </a:txBody>
                  <a:tcPr/>
                </a:tc>
                <a:tc>
                  <a:txBody>
                    <a:bodyPr/>
                    <a:lstStyle/>
                    <a:p>
                      <a:pPr marL="342900" indent="-342900" algn="just" defTabSz="914400" rtl="0" eaLnBrk="1" fontAlgn="t" latinLnBrk="0" hangingPunct="1">
                        <a:spcBef>
                          <a:spcPts val="0"/>
                        </a:spcBef>
                        <a:spcAft>
                          <a:spcPts val="0"/>
                        </a:spcAft>
                        <a:buClrTx/>
                        <a:buSzPts val="1600"/>
                        <a:buFont typeface="Arial" panose="020B0604020202020204" pitchFamily="34" charset="0"/>
                        <a:buChar char="•"/>
                      </a:pPr>
                      <a:r>
                        <a:rPr lang="en-US" sz="2200" kern="1200" dirty="0">
                          <a:solidFill>
                            <a:schemeClr val="dk1"/>
                          </a:solidFill>
                          <a:latin typeface="Verdana" panose="020B0604030504040204" pitchFamily="34" charset="0"/>
                          <a:ea typeface="Verdana" panose="020B0604030504040204" pitchFamily="34" charset="0"/>
                          <a:cs typeface="Verdana" panose="020B0604030504040204" pitchFamily="34" charset="0"/>
                        </a:rPr>
                        <a:t>Restaurants and catering</a:t>
                      </a:r>
                    </a:p>
                    <a:p>
                      <a:pPr marL="285750" indent="-285750" algn="just" defTabSz="914400" rtl="0" eaLnBrk="1" fontAlgn="t" latinLnBrk="0" hangingPunct="1">
                        <a:spcBef>
                          <a:spcPts val="0"/>
                        </a:spcBef>
                        <a:spcAft>
                          <a:spcPts val="0"/>
                        </a:spcAft>
                        <a:buFont typeface="Arial" panose="020B0604020202020204" pitchFamily="34" charset="0"/>
                        <a:buChar char="•"/>
                      </a:pPr>
                      <a:r>
                        <a:rPr lang="en-US" sz="2200" kern="1200" dirty="0">
                          <a:solidFill>
                            <a:schemeClr val="dk1"/>
                          </a:solidFill>
                          <a:latin typeface="Verdana" panose="020B0604030504040204" pitchFamily="34" charset="0"/>
                          <a:ea typeface="Verdana" panose="020B0604030504040204" pitchFamily="34" charset="0"/>
                          <a:cs typeface="Verdana" panose="020B0604030504040204" pitchFamily="34" charset="0"/>
                        </a:rPr>
                        <a:t>Personal grooming and fitness</a:t>
                      </a:r>
                    </a:p>
                    <a:p>
                      <a:pPr marL="285750" indent="-285750" algn="just" defTabSz="914400" rtl="0" eaLnBrk="1" fontAlgn="t" latinLnBrk="0" hangingPunct="1">
                        <a:spcBef>
                          <a:spcPts val="0"/>
                        </a:spcBef>
                        <a:spcAft>
                          <a:spcPts val="0"/>
                        </a:spcAft>
                        <a:buFont typeface="Arial" panose="020B0604020202020204" pitchFamily="34" charset="0"/>
                        <a:buChar char="•"/>
                      </a:pPr>
                      <a:r>
                        <a:rPr lang="en-US" sz="2200" kern="1200" dirty="0">
                          <a:solidFill>
                            <a:schemeClr val="dk1"/>
                          </a:solidFill>
                          <a:latin typeface="Verdana" panose="020B0604030504040204" pitchFamily="34" charset="0"/>
                          <a:ea typeface="Verdana" panose="020B0604030504040204" pitchFamily="34" charset="0"/>
                          <a:cs typeface="Verdana" panose="020B0604030504040204" pitchFamily="34" charset="0"/>
                        </a:rPr>
                        <a:t>Beauty treatment and health service including cosmetic surgery</a:t>
                      </a:r>
                    </a:p>
                  </a:txBody>
                  <a:tcPr/>
                </a:tc>
                <a:tc>
                  <a:txBody>
                    <a:bodyPr/>
                    <a:lstStyle/>
                    <a:p>
                      <a:pPr marL="0" indent="0" algn="just" defTabSz="914400" rtl="0" eaLnBrk="1" fontAlgn="t" latinLnBrk="0" hangingPunct="1">
                        <a:spcBef>
                          <a:spcPts val="0"/>
                        </a:spcBef>
                        <a:spcAft>
                          <a:spcPts val="0"/>
                        </a:spcAft>
                        <a:buFont typeface="Arial" panose="020B0604020202020204" pitchFamily="34" charset="0"/>
                        <a:buNone/>
                      </a:pPr>
                      <a:r>
                        <a:rPr lang="en-US" sz="2200" kern="1200" dirty="0">
                          <a:solidFill>
                            <a:schemeClr val="dk1"/>
                          </a:solidFill>
                          <a:latin typeface="Verdana" panose="020B0604030504040204" pitchFamily="34" charset="0"/>
                          <a:ea typeface="Verdana" panose="020B0604030504040204" pitchFamily="34" charset="0"/>
                          <a:cs typeface="Verdana" panose="020B0604030504040204" pitchFamily="34" charset="0"/>
                        </a:rPr>
                        <a:t>Location where services are actually performed</a:t>
                      </a:r>
                    </a:p>
                  </a:txBody>
                  <a:tcPr/>
                </a:tc>
                <a:extLst>
                  <a:ext uri="{0D108BD9-81ED-4DB2-BD59-A6C34878D82A}">
                    <a16:rowId xmlns:a16="http://schemas.microsoft.com/office/drawing/2014/main" val="3463362972"/>
                  </a:ext>
                </a:extLst>
              </a:tr>
            </a:tbl>
          </a:graphicData>
        </a:graphic>
      </p:graphicFrame>
    </p:spTree>
    <p:extLst>
      <p:ext uri="{BB962C8B-B14F-4D97-AF65-F5344CB8AC3E}">
        <p14:creationId xmlns:p14="http://schemas.microsoft.com/office/powerpoint/2010/main" val="208347925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191B3-4EDE-4F53-8A10-9F5AD14E6EE9}"/>
              </a:ext>
            </a:extLst>
          </p:cNvPr>
          <p:cNvSpPr>
            <a:spLocks noGrp="1"/>
          </p:cNvSpPr>
          <p:nvPr>
            <p:ph type="title"/>
          </p:nvPr>
        </p:nvSpPr>
        <p:spPr>
          <a:xfrm>
            <a:off x="1163187" y="264398"/>
            <a:ext cx="10178322" cy="1492132"/>
          </a:xfrm>
        </p:spPr>
        <p:txBody>
          <a:bodyPr>
            <a:noAutofit/>
          </a:bodyPr>
          <a:lstStyle/>
          <a:p>
            <a:pPr algn="just"/>
            <a:r>
              <a:rPr lang="en-US" sz="3200" dirty="0"/>
              <a:t>Place of Supply of Certain Services where Location of Supplier &amp; Recipient is in India [Section 12]</a:t>
            </a:r>
          </a:p>
        </p:txBody>
      </p:sp>
      <p:graphicFrame>
        <p:nvGraphicFramePr>
          <p:cNvPr id="4" name="Content Placeholder 3">
            <a:extLst>
              <a:ext uri="{FF2B5EF4-FFF2-40B4-BE49-F238E27FC236}">
                <a16:creationId xmlns:a16="http://schemas.microsoft.com/office/drawing/2014/main" id="{3456E538-E5D6-47A4-A208-7EC41A9BBCE6}"/>
              </a:ext>
            </a:extLst>
          </p:cNvPr>
          <p:cNvGraphicFramePr>
            <a:graphicFrameLocks noGrp="1"/>
          </p:cNvGraphicFramePr>
          <p:nvPr>
            <p:ph idx="1"/>
            <p:extLst>
              <p:ext uri="{D42A27DB-BD31-4B8C-83A1-F6EECF244321}">
                <p14:modId xmlns:p14="http://schemas.microsoft.com/office/powerpoint/2010/main" val="4151829834"/>
              </p:ext>
            </p:extLst>
          </p:nvPr>
        </p:nvGraphicFramePr>
        <p:xfrm>
          <a:off x="1163187" y="1756530"/>
          <a:ext cx="10499468" cy="4008536"/>
        </p:xfrm>
        <a:graphic>
          <a:graphicData uri="http://schemas.openxmlformats.org/drawingml/2006/table">
            <a:tbl>
              <a:tblPr firstRow="1" bandRow="1">
                <a:tableStyleId>{5C22544A-7EE6-4342-B048-85BDC9FD1C3A}</a:tableStyleId>
              </a:tblPr>
              <a:tblGrid>
                <a:gridCol w="2184222">
                  <a:extLst>
                    <a:ext uri="{9D8B030D-6E8A-4147-A177-3AD203B41FA5}">
                      <a16:colId xmlns:a16="http://schemas.microsoft.com/office/drawing/2014/main" val="2539735324"/>
                    </a:ext>
                  </a:extLst>
                </a:gridCol>
                <a:gridCol w="4824411">
                  <a:extLst>
                    <a:ext uri="{9D8B030D-6E8A-4147-A177-3AD203B41FA5}">
                      <a16:colId xmlns:a16="http://schemas.microsoft.com/office/drawing/2014/main" val="2249859108"/>
                    </a:ext>
                  </a:extLst>
                </a:gridCol>
                <a:gridCol w="3490835">
                  <a:extLst>
                    <a:ext uri="{9D8B030D-6E8A-4147-A177-3AD203B41FA5}">
                      <a16:colId xmlns:a16="http://schemas.microsoft.com/office/drawing/2014/main" val="341066717"/>
                    </a:ext>
                  </a:extLst>
                </a:gridCol>
              </a:tblGrid>
              <a:tr h="564296">
                <a:tc>
                  <a:txBody>
                    <a:bodyPr/>
                    <a:lstStyle/>
                    <a:p>
                      <a:pPr algn="ctr"/>
                      <a:r>
                        <a:rPr lang="en-US" sz="2200" dirty="0">
                          <a:latin typeface="Verdana" panose="020B0604030504040204" pitchFamily="34" charset="0"/>
                          <a:ea typeface="Verdana" panose="020B0604030504040204" pitchFamily="34" charset="0"/>
                          <a:cs typeface="Verdana" panose="020B0604030504040204" pitchFamily="34" charset="0"/>
                        </a:rPr>
                        <a:t>Service</a:t>
                      </a:r>
                    </a:p>
                  </a:txBody>
                  <a:tcPr/>
                </a:tc>
                <a:tc>
                  <a:txBody>
                    <a:bodyPr/>
                    <a:lstStyle/>
                    <a:p>
                      <a:pPr marL="0" indent="0" algn="ctr">
                        <a:buFont typeface="Arial" panose="020B0604020202020204" pitchFamily="34" charset="0"/>
                        <a:buNone/>
                      </a:pPr>
                      <a:r>
                        <a:rPr lang="en-US" sz="2200" dirty="0">
                          <a:latin typeface="Verdana" panose="020B0604030504040204" pitchFamily="34" charset="0"/>
                          <a:ea typeface="Verdana" panose="020B0604030504040204" pitchFamily="34" charset="0"/>
                          <a:cs typeface="Verdana" panose="020B0604030504040204" pitchFamily="34" charset="0"/>
                        </a:rPr>
                        <a:t>Explanation</a:t>
                      </a:r>
                    </a:p>
                  </a:txBody>
                  <a:tcPr/>
                </a:tc>
                <a:tc>
                  <a:txBody>
                    <a:bodyPr/>
                    <a:lstStyle/>
                    <a:p>
                      <a:pPr algn="ctr"/>
                      <a:r>
                        <a:rPr lang="en-US" sz="2200" dirty="0">
                          <a:latin typeface="Verdana" panose="020B0604030504040204" pitchFamily="34" charset="0"/>
                          <a:ea typeface="Verdana" panose="020B0604030504040204" pitchFamily="34" charset="0"/>
                          <a:cs typeface="Verdana" panose="020B0604030504040204" pitchFamily="34" charset="0"/>
                        </a:rPr>
                        <a:t>Place of Supply</a:t>
                      </a:r>
                    </a:p>
                  </a:txBody>
                  <a:tcPr/>
                </a:tc>
                <a:extLst>
                  <a:ext uri="{0D108BD9-81ED-4DB2-BD59-A6C34878D82A}">
                    <a16:rowId xmlns:a16="http://schemas.microsoft.com/office/drawing/2014/main" val="3750119198"/>
                  </a:ext>
                </a:extLst>
              </a:tr>
              <a:tr h="1114072">
                <a:tc>
                  <a:txBody>
                    <a:bodyPr/>
                    <a:lstStyle/>
                    <a:p>
                      <a:pPr algn="just"/>
                      <a:r>
                        <a:rPr lang="en-US" sz="2200" dirty="0">
                          <a:latin typeface="Verdana" panose="020B0604030504040204" pitchFamily="34" charset="0"/>
                          <a:ea typeface="Verdana" panose="020B0604030504040204" pitchFamily="34" charset="0"/>
                          <a:cs typeface="Verdana" panose="020B0604030504040204" pitchFamily="34" charset="0"/>
                        </a:rPr>
                        <a:t>Organization of any event</a:t>
                      </a:r>
                    </a:p>
                  </a:txBody>
                  <a:tcPr/>
                </a:tc>
                <a:tc>
                  <a:txBody>
                    <a:bodyPr/>
                    <a:lstStyle/>
                    <a:p>
                      <a:pPr marL="285750" indent="-285750" algn="just">
                        <a:buFont typeface="Arial" panose="020B0604020202020204" pitchFamily="34" charset="0"/>
                        <a:buChar char="•"/>
                      </a:pPr>
                      <a:r>
                        <a:rPr lang="en-US" sz="2200" dirty="0">
                          <a:latin typeface="Verdana" panose="020B0604030504040204" pitchFamily="34" charset="0"/>
                          <a:ea typeface="Verdana" panose="020B0604030504040204" pitchFamily="34" charset="0"/>
                          <a:cs typeface="Verdana" panose="020B0604030504040204" pitchFamily="34" charset="0"/>
                        </a:rPr>
                        <a:t>Organizing events and services related thereto</a:t>
                      </a:r>
                    </a:p>
                    <a:p>
                      <a:pPr marL="285750" indent="-285750" algn="just">
                        <a:buFont typeface="Arial" panose="020B0604020202020204" pitchFamily="34" charset="0"/>
                        <a:buChar char="•"/>
                      </a:pPr>
                      <a:r>
                        <a:rPr lang="en-US" sz="2200" dirty="0">
                          <a:latin typeface="Verdana" panose="020B0604030504040204" pitchFamily="34" charset="0"/>
                          <a:ea typeface="Verdana" panose="020B0604030504040204" pitchFamily="34" charset="0"/>
                          <a:cs typeface="Verdana" panose="020B0604030504040204" pitchFamily="34" charset="0"/>
                        </a:rPr>
                        <a:t>Assigning of sponsorship of such events</a:t>
                      </a:r>
                    </a:p>
                  </a:txBody>
                  <a:tcPr/>
                </a:tc>
                <a:tc>
                  <a:txBody>
                    <a:bodyPr/>
                    <a:lstStyle/>
                    <a:p>
                      <a:pPr marL="285750" indent="-285750" algn="just">
                        <a:buFont typeface="Arial" panose="020B0604020202020204" pitchFamily="34" charset="0"/>
                        <a:buChar char="•"/>
                      </a:pPr>
                      <a:r>
                        <a:rPr lang="en-US" sz="2200" dirty="0">
                          <a:latin typeface="Verdana" panose="020B0604030504040204" pitchFamily="34" charset="0"/>
                          <a:ea typeface="Verdana" panose="020B0604030504040204" pitchFamily="34" charset="0"/>
                          <a:cs typeface="Verdana" panose="020B0604030504040204" pitchFamily="34" charset="0"/>
                        </a:rPr>
                        <a:t>To a registered person – Location of such person</a:t>
                      </a:r>
                    </a:p>
                    <a:p>
                      <a:pPr marL="285750" indent="-285750" algn="just">
                        <a:buFont typeface="Arial" panose="020B0604020202020204" pitchFamily="34" charset="0"/>
                        <a:buChar char="•"/>
                      </a:pPr>
                      <a:r>
                        <a:rPr lang="en-US" sz="2200" dirty="0">
                          <a:latin typeface="Verdana" panose="020B0604030504040204" pitchFamily="34" charset="0"/>
                          <a:ea typeface="Verdana" panose="020B0604030504040204" pitchFamily="34" charset="0"/>
                          <a:cs typeface="Verdana" panose="020B0604030504040204" pitchFamily="34" charset="0"/>
                        </a:rPr>
                        <a:t>To an unregistered person – place where event was actually held</a:t>
                      </a:r>
                    </a:p>
                    <a:p>
                      <a:pPr marL="285750" indent="-285750" algn="just">
                        <a:buFont typeface="Arial" panose="020B0604020202020204" pitchFamily="34" charset="0"/>
                        <a:buChar char="•"/>
                      </a:pPr>
                      <a:r>
                        <a:rPr lang="en-US" sz="2200" dirty="0">
                          <a:latin typeface="Verdana" panose="020B0604030504040204" pitchFamily="34" charset="0"/>
                          <a:ea typeface="Verdana" panose="020B0604030504040204" pitchFamily="34" charset="0"/>
                          <a:cs typeface="Verdana" panose="020B0604030504040204" pitchFamily="34" charset="0"/>
                        </a:rPr>
                        <a:t>If held outside India – Location of recipient</a:t>
                      </a:r>
                    </a:p>
                  </a:txBody>
                  <a:tcPr/>
                </a:tc>
                <a:extLst>
                  <a:ext uri="{0D108BD9-81ED-4DB2-BD59-A6C34878D82A}">
                    <a16:rowId xmlns:a16="http://schemas.microsoft.com/office/drawing/2014/main" val="240889805"/>
                  </a:ext>
                </a:extLst>
              </a:tr>
            </a:tbl>
          </a:graphicData>
        </a:graphic>
      </p:graphicFrame>
    </p:spTree>
    <p:extLst>
      <p:ext uri="{BB962C8B-B14F-4D97-AF65-F5344CB8AC3E}">
        <p14:creationId xmlns:p14="http://schemas.microsoft.com/office/powerpoint/2010/main" val="174536002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gradFill>
          <a:gsLst>
            <a:gs pos="51000">
              <a:schemeClr val="accent1">
                <a:lumMod val="5000"/>
                <a:lumOff val="95000"/>
              </a:schemeClr>
            </a:gs>
            <a:gs pos="37000">
              <a:schemeClr val="accent1">
                <a:lumMod val="45000"/>
                <a:lumOff val="55000"/>
              </a:schemeClr>
            </a:gs>
            <a:gs pos="83000">
              <a:schemeClr val="accent1">
                <a:lumMod val="45000"/>
                <a:lumOff val="55000"/>
              </a:schemeClr>
            </a:gs>
            <a:gs pos="3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F16A9-87B3-4E22-8BE3-B14F8197299A}"/>
              </a:ext>
            </a:extLst>
          </p:cNvPr>
          <p:cNvSpPr>
            <a:spLocks noGrp="1"/>
          </p:cNvSpPr>
          <p:nvPr>
            <p:ph type="title"/>
          </p:nvPr>
        </p:nvSpPr>
        <p:spPr>
          <a:xfrm>
            <a:off x="1251678" y="264397"/>
            <a:ext cx="10178322" cy="1492132"/>
          </a:xfrm>
        </p:spPr>
        <p:txBody>
          <a:bodyPr/>
          <a:lstStyle/>
          <a:p>
            <a:r>
              <a:rPr lang="en-US" dirty="0"/>
              <a:t>Section 12 (Cont.)</a:t>
            </a:r>
          </a:p>
        </p:txBody>
      </p:sp>
      <p:graphicFrame>
        <p:nvGraphicFramePr>
          <p:cNvPr id="4" name="Content Placeholder 3">
            <a:extLst>
              <a:ext uri="{FF2B5EF4-FFF2-40B4-BE49-F238E27FC236}">
                <a16:creationId xmlns:a16="http://schemas.microsoft.com/office/drawing/2014/main" id="{B6C23695-7A09-42FF-8899-65F1D3403839}"/>
              </a:ext>
            </a:extLst>
          </p:cNvPr>
          <p:cNvGraphicFramePr>
            <a:graphicFrameLocks noGrp="1"/>
          </p:cNvGraphicFramePr>
          <p:nvPr>
            <p:ph idx="1"/>
            <p:extLst>
              <p:ext uri="{D42A27DB-BD31-4B8C-83A1-F6EECF244321}">
                <p14:modId xmlns:p14="http://schemas.microsoft.com/office/powerpoint/2010/main" val="2040457353"/>
              </p:ext>
            </p:extLst>
          </p:nvPr>
        </p:nvGraphicFramePr>
        <p:xfrm>
          <a:off x="1251678" y="1010463"/>
          <a:ext cx="10532283" cy="5804907"/>
        </p:xfrm>
        <a:graphic>
          <a:graphicData uri="http://schemas.openxmlformats.org/drawingml/2006/table">
            <a:tbl>
              <a:tblPr firstRow="1" bandRow="1">
                <a:tableStyleId>{5C22544A-7EE6-4342-B048-85BDC9FD1C3A}</a:tableStyleId>
              </a:tblPr>
              <a:tblGrid>
                <a:gridCol w="3588403">
                  <a:extLst>
                    <a:ext uri="{9D8B030D-6E8A-4147-A177-3AD203B41FA5}">
                      <a16:colId xmlns:a16="http://schemas.microsoft.com/office/drawing/2014/main" val="2717933676"/>
                    </a:ext>
                  </a:extLst>
                </a:gridCol>
                <a:gridCol w="6943880">
                  <a:extLst>
                    <a:ext uri="{9D8B030D-6E8A-4147-A177-3AD203B41FA5}">
                      <a16:colId xmlns:a16="http://schemas.microsoft.com/office/drawing/2014/main" val="1327026645"/>
                    </a:ext>
                  </a:extLst>
                </a:gridCol>
              </a:tblGrid>
              <a:tr h="676504">
                <a:tc>
                  <a:txBody>
                    <a:bodyPr/>
                    <a:lstStyle/>
                    <a:p>
                      <a:pPr algn="ctr"/>
                      <a:r>
                        <a:rPr lang="en-US" sz="2200" dirty="0">
                          <a:latin typeface="Verdana" panose="020B0604030504040204" pitchFamily="34" charset="0"/>
                          <a:ea typeface="Verdana" panose="020B0604030504040204" pitchFamily="34" charset="0"/>
                          <a:cs typeface="Verdana" panose="020B0604030504040204" pitchFamily="34" charset="0"/>
                        </a:rPr>
                        <a:t>Service</a:t>
                      </a:r>
                    </a:p>
                  </a:txBody>
                  <a:tcPr/>
                </a:tc>
                <a:tc>
                  <a:txBody>
                    <a:bodyPr/>
                    <a:lstStyle/>
                    <a:p>
                      <a:pPr algn="ctr"/>
                      <a:r>
                        <a:rPr lang="en-US" sz="2200" dirty="0">
                          <a:latin typeface="Verdana" panose="020B0604030504040204" pitchFamily="34" charset="0"/>
                          <a:ea typeface="Verdana" panose="020B0604030504040204" pitchFamily="34" charset="0"/>
                          <a:cs typeface="Verdana" panose="020B0604030504040204" pitchFamily="34" charset="0"/>
                        </a:rPr>
                        <a:t>Place of Supply</a:t>
                      </a:r>
                    </a:p>
                  </a:txBody>
                  <a:tcPr/>
                </a:tc>
                <a:extLst>
                  <a:ext uri="{0D108BD9-81ED-4DB2-BD59-A6C34878D82A}">
                    <a16:rowId xmlns:a16="http://schemas.microsoft.com/office/drawing/2014/main" val="3530413027"/>
                  </a:ext>
                </a:extLst>
              </a:tr>
              <a:tr h="1056459">
                <a:tc>
                  <a:txBody>
                    <a:bodyPr/>
                    <a:lstStyle/>
                    <a:p>
                      <a:pPr algn="just"/>
                      <a:r>
                        <a:rPr lang="en-US" sz="2200" dirty="0">
                          <a:latin typeface="Verdana" panose="020B0604030504040204" pitchFamily="34" charset="0"/>
                          <a:ea typeface="Verdana" panose="020B0604030504040204" pitchFamily="34" charset="0"/>
                          <a:cs typeface="Verdana" panose="020B0604030504040204" pitchFamily="34" charset="0"/>
                        </a:rPr>
                        <a:t>Training and performance appraisal services</a:t>
                      </a:r>
                    </a:p>
                  </a:txBody>
                  <a:tcPr/>
                </a:tc>
                <a:tc>
                  <a:txBody>
                    <a:bodyPr/>
                    <a:lstStyle/>
                    <a:p>
                      <a:pPr marL="285750" indent="-285750" algn="just">
                        <a:buFont typeface="Arial" panose="020B0604020202020204" pitchFamily="34" charset="0"/>
                        <a:buChar char="•"/>
                      </a:pPr>
                      <a:r>
                        <a:rPr lang="en-US" sz="2200" dirty="0">
                          <a:latin typeface="Verdana" panose="020B0604030504040204" pitchFamily="34" charset="0"/>
                          <a:ea typeface="Verdana" panose="020B0604030504040204" pitchFamily="34" charset="0"/>
                          <a:cs typeface="Verdana" panose="020B0604030504040204" pitchFamily="34" charset="0"/>
                        </a:rPr>
                        <a:t>To a registered person – Location of such person</a:t>
                      </a:r>
                    </a:p>
                    <a:p>
                      <a:pPr marL="285750" indent="-285750" algn="just">
                        <a:buFont typeface="Arial" panose="020B0604020202020204" pitchFamily="34" charset="0"/>
                        <a:buChar char="•"/>
                      </a:pPr>
                      <a:r>
                        <a:rPr lang="en-US" sz="2200" dirty="0">
                          <a:latin typeface="Verdana" panose="020B0604030504040204" pitchFamily="34" charset="0"/>
                          <a:ea typeface="Verdana" panose="020B0604030504040204" pitchFamily="34" charset="0"/>
                          <a:cs typeface="Verdana" panose="020B0604030504040204" pitchFamily="34" charset="0"/>
                        </a:rPr>
                        <a:t>To an unregistered person – Location where services were actually performed</a:t>
                      </a:r>
                    </a:p>
                  </a:txBody>
                  <a:tcPr/>
                </a:tc>
                <a:extLst>
                  <a:ext uri="{0D108BD9-81ED-4DB2-BD59-A6C34878D82A}">
                    <a16:rowId xmlns:a16="http://schemas.microsoft.com/office/drawing/2014/main" val="3393194872"/>
                  </a:ext>
                </a:extLst>
              </a:tr>
              <a:tr h="1501283">
                <a:tc>
                  <a:txBody>
                    <a:bodyPr/>
                    <a:lstStyle/>
                    <a:p>
                      <a:pPr algn="just"/>
                      <a:r>
                        <a:rPr lang="en-US" sz="2200" dirty="0">
                          <a:latin typeface="Verdana" panose="020B0604030504040204" pitchFamily="34" charset="0"/>
                          <a:ea typeface="Verdana" panose="020B0604030504040204" pitchFamily="34" charset="0"/>
                          <a:cs typeface="Verdana" panose="020B0604030504040204" pitchFamily="34" charset="0"/>
                        </a:rPr>
                        <a:t>Goods Transport (including mail and courier) </a:t>
                      </a:r>
                    </a:p>
                  </a:txBody>
                  <a:tcPr/>
                </a:tc>
                <a:tc>
                  <a:txBody>
                    <a:bodyPr/>
                    <a:lstStyle/>
                    <a:p>
                      <a:pPr marL="285750" indent="-285750" algn="just">
                        <a:buFont typeface="Arial" panose="020B0604020202020204" pitchFamily="34" charset="0"/>
                        <a:buChar char="•"/>
                      </a:pPr>
                      <a:r>
                        <a:rPr lang="en-US" sz="2200" dirty="0">
                          <a:latin typeface="Verdana" panose="020B0604030504040204" pitchFamily="34" charset="0"/>
                          <a:ea typeface="Verdana" panose="020B0604030504040204" pitchFamily="34" charset="0"/>
                          <a:cs typeface="Verdana" panose="020B0604030504040204" pitchFamily="34" charset="0"/>
                        </a:rPr>
                        <a:t>To a registered person – Location of such person</a:t>
                      </a:r>
                    </a:p>
                    <a:p>
                      <a:pPr marL="285750" indent="-285750" algn="just">
                        <a:buFont typeface="Arial" panose="020B0604020202020204" pitchFamily="34" charset="0"/>
                        <a:buChar char="•"/>
                      </a:pPr>
                      <a:r>
                        <a:rPr lang="en-US" sz="2200" dirty="0">
                          <a:latin typeface="Verdana" panose="020B0604030504040204" pitchFamily="34" charset="0"/>
                          <a:ea typeface="Verdana" panose="020B0604030504040204" pitchFamily="34" charset="0"/>
                          <a:cs typeface="Verdana" panose="020B0604030504040204" pitchFamily="34" charset="0"/>
                        </a:rPr>
                        <a:t>To an unregistered person – Location at which goods were handed over for transport</a:t>
                      </a:r>
                    </a:p>
                  </a:txBody>
                  <a:tcPr/>
                </a:tc>
                <a:extLst>
                  <a:ext uri="{0D108BD9-81ED-4DB2-BD59-A6C34878D82A}">
                    <a16:rowId xmlns:a16="http://schemas.microsoft.com/office/drawing/2014/main" val="2114060122"/>
                  </a:ext>
                </a:extLst>
              </a:tr>
              <a:tr h="1056459">
                <a:tc>
                  <a:txBody>
                    <a:bodyPr/>
                    <a:lstStyle/>
                    <a:p>
                      <a:pPr algn="just"/>
                      <a:r>
                        <a:rPr lang="en-US" sz="2200" dirty="0">
                          <a:latin typeface="Verdana" panose="020B0604030504040204" pitchFamily="34" charset="0"/>
                          <a:ea typeface="Verdana" panose="020B0604030504040204" pitchFamily="34" charset="0"/>
                          <a:cs typeface="Verdana" panose="020B0604030504040204" pitchFamily="34" charset="0"/>
                        </a:rPr>
                        <a:t>Admission to any event or amusement park</a:t>
                      </a:r>
                    </a:p>
                  </a:txBody>
                  <a:tcPr/>
                </a:tc>
                <a:tc>
                  <a:txBody>
                    <a:bodyPr/>
                    <a:lstStyle/>
                    <a:p>
                      <a:pPr marL="285750" indent="-285750" algn="just">
                        <a:buFont typeface="Arial" panose="020B0604020202020204" pitchFamily="34" charset="0"/>
                        <a:buChar char="•"/>
                      </a:pPr>
                      <a:r>
                        <a:rPr lang="en-US" sz="2200" dirty="0">
                          <a:latin typeface="Verdana" panose="020B0604030504040204" pitchFamily="34" charset="0"/>
                          <a:ea typeface="Verdana" panose="020B0604030504040204" pitchFamily="34" charset="0"/>
                          <a:cs typeface="Verdana" panose="020B0604030504040204" pitchFamily="34" charset="0"/>
                        </a:rPr>
                        <a:t>To an Event – Where the event was held</a:t>
                      </a:r>
                    </a:p>
                    <a:p>
                      <a:pPr marL="285750" indent="-285750" algn="just">
                        <a:buFont typeface="Arial" panose="020B0604020202020204" pitchFamily="34" charset="0"/>
                        <a:buChar char="•"/>
                      </a:pPr>
                      <a:r>
                        <a:rPr lang="en-US" sz="2200" dirty="0">
                          <a:latin typeface="Verdana" panose="020B0604030504040204" pitchFamily="34" charset="0"/>
                          <a:ea typeface="Verdana" panose="020B0604030504040204" pitchFamily="34" charset="0"/>
                          <a:cs typeface="Verdana" panose="020B0604030504040204" pitchFamily="34" charset="0"/>
                        </a:rPr>
                        <a:t>To an amusement park – Where amusement park is located</a:t>
                      </a:r>
                    </a:p>
                  </a:txBody>
                  <a:tcPr/>
                </a:tc>
                <a:extLst>
                  <a:ext uri="{0D108BD9-81ED-4DB2-BD59-A6C34878D82A}">
                    <a16:rowId xmlns:a16="http://schemas.microsoft.com/office/drawing/2014/main" val="1424406502"/>
                  </a:ext>
                </a:extLst>
              </a:tr>
              <a:tr h="1056459">
                <a:tc>
                  <a:txBody>
                    <a:bodyPr/>
                    <a:lstStyle/>
                    <a:p>
                      <a:pPr algn="just"/>
                      <a:r>
                        <a:rPr lang="en-US" sz="2200" dirty="0">
                          <a:latin typeface="Verdana" panose="020B0604030504040204" pitchFamily="34" charset="0"/>
                          <a:ea typeface="Verdana" panose="020B0604030504040204" pitchFamily="34" charset="0"/>
                          <a:cs typeface="Verdana" panose="020B0604030504040204" pitchFamily="34" charset="0"/>
                        </a:rPr>
                        <a:t>On board a conveyance service (vessel, aircraft, train, motor vehicle)</a:t>
                      </a:r>
                    </a:p>
                  </a:txBody>
                  <a:tcPr/>
                </a:tc>
                <a:tc>
                  <a:txBody>
                    <a:bodyPr/>
                    <a:lstStyle/>
                    <a:p>
                      <a:pPr algn="just"/>
                      <a:r>
                        <a:rPr lang="en-US" sz="2200" dirty="0">
                          <a:latin typeface="Verdana" panose="020B0604030504040204" pitchFamily="34" charset="0"/>
                          <a:ea typeface="Verdana" panose="020B0604030504040204" pitchFamily="34" charset="0"/>
                          <a:cs typeface="Verdana" panose="020B0604030504040204" pitchFamily="34" charset="0"/>
                        </a:rPr>
                        <a:t>Location of first schedule point of departure</a:t>
                      </a:r>
                    </a:p>
                  </a:txBody>
                  <a:tcPr/>
                </a:tc>
                <a:extLst>
                  <a:ext uri="{0D108BD9-81ED-4DB2-BD59-A6C34878D82A}">
                    <a16:rowId xmlns:a16="http://schemas.microsoft.com/office/drawing/2014/main" val="1493762501"/>
                  </a:ext>
                </a:extLst>
              </a:tr>
            </a:tbl>
          </a:graphicData>
        </a:graphic>
      </p:graphicFrame>
    </p:spTree>
    <p:extLst>
      <p:ext uri="{BB962C8B-B14F-4D97-AF65-F5344CB8AC3E}">
        <p14:creationId xmlns:p14="http://schemas.microsoft.com/office/powerpoint/2010/main" val="391917094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gradFill>
          <a:gsLst>
            <a:gs pos="51000">
              <a:schemeClr val="accent1">
                <a:lumMod val="5000"/>
                <a:lumOff val="95000"/>
              </a:schemeClr>
            </a:gs>
            <a:gs pos="37000">
              <a:schemeClr val="accent1">
                <a:lumMod val="45000"/>
                <a:lumOff val="55000"/>
              </a:schemeClr>
            </a:gs>
            <a:gs pos="83000">
              <a:schemeClr val="accent1">
                <a:lumMod val="45000"/>
                <a:lumOff val="55000"/>
              </a:schemeClr>
            </a:gs>
            <a:gs pos="3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F16A9-87B3-4E22-8BE3-B14F8197299A}"/>
              </a:ext>
            </a:extLst>
          </p:cNvPr>
          <p:cNvSpPr>
            <a:spLocks noGrp="1"/>
          </p:cNvSpPr>
          <p:nvPr>
            <p:ph type="title"/>
          </p:nvPr>
        </p:nvSpPr>
        <p:spPr>
          <a:xfrm>
            <a:off x="1251678" y="264397"/>
            <a:ext cx="10178322" cy="1492132"/>
          </a:xfrm>
        </p:spPr>
        <p:txBody>
          <a:bodyPr/>
          <a:lstStyle/>
          <a:p>
            <a:r>
              <a:rPr lang="en-US" dirty="0"/>
              <a:t>Section 12 (Cont.)</a:t>
            </a:r>
          </a:p>
        </p:txBody>
      </p:sp>
      <p:graphicFrame>
        <p:nvGraphicFramePr>
          <p:cNvPr id="4" name="Content Placeholder 3">
            <a:extLst>
              <a:ext uri="{FF2B5EF4-FFF2-40B4-BE49-F238E27FC236}">
                <a16:creationId xmlns:a16="http://schemas.microsoft.com/office/drawing/2014/main" id="{B6C23695-7A09-42FF-8899-65F1D3403839}"/>
              </a:ext>
            </a:extLst>
          </p:cNvPr>
          <p:cNvGraphicFramePr>
            <a:graphicFrameLocks noGrp="1"/>
          </p:cNvGraphicFramePr>
          <p:nvPr>
            <p:ph idx="1"/>
            <p:extLst>
              <p:ext uri="{D42A27DB-BD31-4B8C-83A1-F6EECF244321}">
                <p14:modId xmlns:p14="http://schemas.microsoft.com/office/powerpoint/2010/main" val="3923652466"/>
              </p:ext>
            </p:extLst>
          </p:nvPr>
        </p:nvGraphicFramePr>
        <p:xfrm>
          <a:off x="1251678" y="1010463"/>
          <a:ext cx="10532283" cy="5717016"/>
        </p:xfrm>
        <a:graphic>
          <a:graphicData uri="http://schemas.openxmlformats.org/drawingml/2006/table">
            <a:tbl>
              <a:tblPr firstRow="1" bandRow="1">
                <a:tableStyleId>{5C22544A-7EE6-4342-B048-85BDC9FD1C3A}</a:tableStyleId>
              </a:tblPr>
              <a:tblGrid>
                <a:gridCol w="3588403">
                  <a:extLst>
                    <a:ext uri="{9D8B030D-6E8A-4147-A177-3AD203B41FA5}">
                      <a16:colId xmlns:a16="http://schemas.microsoft.com/office/drawing/2014/main" val="2717933676"/>
                    </a:ext>
                  </a:extLst>
                </a:gridCol>
                <a:gridCol w="6943880">
                  <a:extLst>
                    <a:ext uri="{9D8B030D-6E8A-4147-A177-3AD203B41FA5}">
                      <a16:colId xmlns:a16="http://schemas.microsoft.com/office/drawing/2014/main" val="1327026645"/>
                    </a:ext>
                  </a:extLst>
                </a:gridCol>
              </a:tblGrid>
              <a:tr h="479124">
                <a:tc>
                  <a:txBody>
                    <a:bodyPr/>
                    <a:lstStyle/>
                    <a:p>
                      <a:pPr algn="ctr"/>
                      <a:r>
                        <a:rPr lang="en-US" sz="2200" dirty="0">
                          <a:latin typeface="Verdana" panose="020B0604030504040204" pitchFamily="34" charset="0"/>
                          <a:ea typeface="Verdana" panose="020B0604030504040204" pitchFamily="34" charset="0"/>
                          <a:cs typeface="Verdana" panose="020B0604030504040204" pitchFamily="34" charset="0"/>
                        </a:rPr>
                        <a:t>Service</a:t>
                      </a:r>
                    </a:p>
                  </a:txBody>
                  <a:tcPr/>
                </a:tc>
                <a:tc>
                  <a:txBody>
                    <a:bodyPr/>
                    <a:lstStyle/>
                    <a:p>
                      <a:pPr algn="ctr"/>
                      <a:r>
                        <a:rPr lang="en-US" sz="2200" dirty="0">
                          <a:latin typeface="Verdana" panose="020B0604030504040204" pitchFamily="34" charset="0"/>
                          <a:ea typeface="Verdana" panose="020B0604030504040204" pitchFamily="34" charset="0"/>
                          <a:cs typeface="Verdana" panose="020B0604030504040204" pitchFamily="34" charset="0"/>
                        </a:rPr>
                        <a:t>Place of Supply</a:t>
                      </a:r>
                    </a:p>
                  </a:txBody>
                  <a:tcPr/>
                </a:tc>
                <a:extLst>
                  <a:ext uri="{0D108BD9-81ED-4DB2-BD59-A6C34878D82A}">
                    <a16:rowId xmlns:a16="http://schemas.microsoft.com/office/drawing/2014/main" val="3530413027"/>
                  </a:ext>
                </a:extLst>
              </a:tr>
              <a:tr h="1056459">
                <a:tc>
                  <a:txBody>
                    <a:bodyPr/>
                    <a:lstStyle/>
                    <a:p>
                      <a:pPr marL="0" algn="just" rtl="0" eaLnBrk="1" fontAlgn="t" latinLnBrk="0" hangingPunct="1">
                        <a:spcBef>
                          <a:spcPts val="0"/>
                        </a:spcBef>
                        <a:spcAft>
                          <a:spcPts val="0"/>
                        </a:spcAft>
                      </a:pPr>
                      <a:r>
                        <a:rPr lang="en-US" sz="2200" kern="1200">
                          <a:solidFill>
                            <a:schemeClr val="dk1"/>
                          </a:solidFill>
                          <a:latin typeface="Verdana" panose="020B0604030504040204" pitchFamily="34" charset="0"/>
                          <a:ea typeface="Verdana" panose="020B0604030504040204" pitchFamily="34" charset="0"/>
                          <a:cs typeface="Verdana" panose="020B0604030504040204" pitchFamily="34" charset="0"/>
                        </a:rPr>
                        <a:t>Passenger transport</a:t>
                      </a:r>
                    </a:p>
                  </a:txBody>
                  <a:tcPr/>
                </a:tc>
                <a:tc>
                  <a:txBody>
                    <a:bodyPr/>
                    <a:lstStyle/>
                    <a:p>
                      <a:pPr marL="342900" indent="-342900" algn="just" rtl="0" eaLnBrk="1" fontAlgn="t" latinLnBrk="0" hangingPunct="1">
                        <a:spcBef>
                          <a:spcPts val="0"/>
                        </a:spcBef>
                        <a:spcAft>
                          <a:spcPts val="0"/>
                        </a:spcAft>
                        <a:buClrTx/>
                        <a:buSzPts val="1600"/>
                        <a:buFont typeface="Arial" panose="020B0604020202020204" pitchFamily="34" charset="0"/>
                        <a:buChar char="•"/>
                      </a:pPr>
                      <a:r>
                        <a:rPr lang="en-US" sz="2200" kern="1200" dirty="0">
                          <a:solidFill>
                            <a:schemeClr val="dk1"/>
                          </a:solidFill>
                          <a:latin typeface="Verdana" panose="020B0604030504040204" pitchFamily="34" charset="0"/>
                          <a:ea typeface="Verdana" panose="020B0604030504040204" pitchFamily="34" charset="0"/>
                          <a:cs typeface="Verdana" panose="020B0604030504040204" pitchFamily="34" charset="0"/>
                        </a:rPr>
                        <a:t>To a registered person – Location of such person</a:t>
                      </a:r>
                    </a:p>
                    <a:p>
                      <a:pPr marL="342900" indent="-342900" algn="just" rtl="0" eaLnBrk="1" fontAlgn="t" latinLnBrk="0" hangingPunct="1">
                        <a:spcBef>
                          <a:spcPts val="0"/>
                        </a:spcBef>
                        <a:spcAft>
                          <a:spcPts val="0"/>
                        </a:spcAft>
                        <a:buFont typeface="Arial" panose="020B0604020202020204" pitchFamily="34" charset="0"/>
                        <a:buChar char="•"/>
                      </a:pPr>
                      <a:r>
                        <a:rPr lang="en-US" sz="2200" kern="1200" dirty="0">
                          <a:solidFill>
                            <a:schemeClr val="dk1"/>
                          </a:solidFill>
                          <a:latin typeface="Verdana" panose="020B0604030504040204" pitchFamily="34" charset="0"/>
                          <a:ea typeface="Verdana" panose="020B0604030504040204" pitchFamily="34" charset="0"/>
                          <a:cs typeface="Verdana" panose="020B0604030504040204" pitchFamily="34" charset="0"/>
                        </a:rPr>
                        <a:t>To an unregistered person – Location at which passenger embarks (climbs)</a:t>
                      </a:r>
                    </a:p>
                    <a:p>
                      <a:pPr marL="0" indent="0" algn="just" rtl="0" eaLnBrk="1" fontAlgn="t" latinLnBrk="0" hangingPunct="1">
                        <a:spcBef>
                          <a:spcPts val="0"/>
                        </a:spcBef>
                        <a:spcAft>
                          <a:spcPts val="0"/>
                        </a:spcAft>
                      </a:pPr>
                      <a:r>
                        <a:rPr lang="en-US" sz="2200" kern="1200" dirty="0">
                          <a:solidFill>
                            <a:schemeClr val="dk1"/>
                          </a:solidFill>
                          <a:latin typeface="Verdana" panose="020B0604030504040204" pitchFamily="34" charset="0"/>
                          <a:ea typeface="Verdana" panose="020B0604030504040204" pitchFamily="34" charset="0"/>
                          <a:cs typeface="Verdana" panose="020B0604030504040204" pitchFamily="34" charset="0"/>
                        </a:rPr>
                        <a:t>Return journey is a separate journey</a:t>
                      </a:r>
                    </a:p>
                  </a:txBody>
                  <a:tcPr/>
                </a:tc>
                <a:extLst>
                  <a:ext uri="{0D108BD9-81ED-4DB2-BD59-A6C34878D82A}">
                    <a16:rowId xmlns:a16="http://schemas.microsoft.com/office/drawing/2014/main" val="3393194872"/>
                  </a:ext>
                </a:extLst>
              </a:tr>
              <a:tr h="940212">
                <a:tc>
                  <a:txBody>
                    <a:bodyPr/>
                    <a:lstStyle/>
                    <a:p>
                      <a:pPr marL="0" algn="just" rtl="0" eaLnBrk="1" fontAlgn="t" latinLnBrk="0" hangingPunct="1">
                        <a:spcBef>
                          <a:spcPts val="0"/>
                        </a:spcBef>
                        <a:spcAft>
                          <a:spcPts val="0"/>
                        </a:spcAft>
                      </a:pPr>
                      <a:r>
                        <a:rPr lang="en-US" sz="2200" kern="1200" dirty="0">
                          <a:solidFill>
                            <a:schemeClr val="dk1"/>
                          </a:solidFill>
                          <a:latin typeface="Verdana" panose="020B0604030504040204" pitchFamily="34" charset="0"/>
                          <a:ea typeface="Verdana" panose="020B0604030504040204" pitchFamily="34" charset="0"/>
                          <a:cs typeface="Verdana" panose="020B0604030504040204" pitchFamily="34" charset="0"/>
                        </a:rPr>
                        <a:t>Banking/ financial/ stock broking services</a:t>
                      </a:r>
                    </a:p>
                  </a:txBody>
                  <a:tcPr/>
                </a:tc>
                <a:tc>
                  <a:txBody>
                    <a:bodyPr/>
                    <a:lstStyle/>
                    <a:p>
                      <a:pPr marL="0" algn="just" rtl="0" eaLnBrk="1" fontAlgn="t" latinLnBrk="0" hangingPunct="1">
                        <a:spcBef>
                          <a:spcPts val="0"/>
                        </a:spcBef>
                        <a:spcAft>
                          <a:spcPts val="0"/>
                        </a:spcAft>
                      </a:pPr>
                      <a:r>
                        <a:rPr lang="en-US" sz="2200" kern="1200" dirty="0">
                          <a:solidFill>
                            <a:schemeClr val="dk1"/>
                          </a:solidFill>
                          <a:latin typeface="Verdana" panose="020B0604030504040204" pitchFamily="34" charset="0"/>
                          <a:ea typeface="Verdana" panose="020B0604030504040204" pitchFamily="34" charset="0"/>
                          <a:cs typeface="Verdana" panose="020B0604030504040204" pitchFamily="34" charset="0"/>
                        </a:rPr>
                        <a:t>Address of recipient on records of supplier</a:t>
                      </a:r>
                    </a:p>
                    <a:p>
                      <a:pPr marL="0" algn="just" rtl="0" eaLnBrk="1" fontAlgn="t" latinLnBrk="0" hangingPunct="1">
                        <a:spcBef>
                          <a:spcPts val="0"/>
                        </a:spcBef>
                        <a:spcAft>
                          <a:spcPts val="0"/>
                        </a:spcAft>
                      </a:pPr>
                      <a:r>
                        <a:rPr lang="en-US" sz="2200" kern="1200" dirty="0">
                          <a:solidFill>
                            <a:schemeClr val="dk1"/>
                          </a:solidFill>
                          <a:latin typeface="Verdana" panose="020B0604030504040204" pitchFamily="34" charset="0"/>
                          <a:ea typeface="Verdana" panose="020B0604030504040204" pitchFamily="34" charset="0"/>
                          <a:cs typeface="Verdana" panose="020B0604030504040204" pitchFamily="34" charset="0"/>
                        </a:rPr>
                        <a:t>(if not available, location of supplier)</a:t>
                      </a:r>
                    </a:p>
                  </a:txBody>
                  <a:tcPr/>
                </a:tc>
                <a:extLst>
                  <a:ext uri="{0D108BD9-81ED-4DB2-BD59-A6C34878D82A}">
                    <a16:rowId xmlns:a16="http://schemas.microsoft.com/office/drawing/2014/main" val="2114060122"/>
                  </a:ext>
                </a:extLst>
              </a:tr>
              <a:tr h="1056459">
                <a:tc>
                  <a:txBody>
                    <a:bodyPr/>
                    <a:lstStyle/>
                    <a:p>
                      <a:pPr marL="0" algn="just" rtl="0" eaLnBrk="1" fontAlgn="t" latinLnBrk="0" hangingPunct="1">
                        <a:spcBef>
                          <a:spcPts val="0"/>
                        </a:spcBef>
                        <a:spcAft>
                          <a:spcPts val="0"/>
                        </a:spcAft>
                      </a:pPr>
                      <a:r>
                        <a:rPr lang="en-US" sz="2200" kern="1200" dirty="0">
                          <a:solidFill>
                            <a:schemeClr val="dk1"/>
                          </a:solidFill>
                          <a:latin typeface="Verdana" panose="020B0604030504040204" pitchFamily="34" charset="0"/>
                          <a:ea typeface="Verdana" panose="020B0604030504040204" pitchFamily="34" charset="0"/>
                          <a:cs typeface="Verdana" panose="020B0604030504040204" pitchFamily="34" charset="0"/>
                        </a:rPr>
                        <a:t>Insurance services</a:t>
                      </a:r>
                    </a:p>
                  </a:txBody>
                  <a:tcPr/>
                </a:tc>
                <a:tc>
                  <a:txBody>
                    <a:bodyPr/>
                    <a:lstStyle/>
                    <a:p>
                      <a:pPr marL="283464" indent="-283464" algn="just" rtl="0" eaLnBrk="1" fontAlgn="t" latinLnBrk="0" hangingPunct="1">
                        <a:spcBef>
                          <a:spcPts val="0"/>
                        </a:spcBef>
                        <a:spcAft>
                          <a:spcPts val="0"/>
                        </a:spcAft>
                        <a:buClrTx/>
                        <a:buSzPts val="1600"/>
                        <a:buFont typeface="Arial" panose="020B0604020202020204" pitchFamily="34" charset="0"/>
                        <a:buChar char="•"/>
                      </a:pPr>
                      <a:r>
                        <a:rPr lang="en-US" sz="2200" kern="1200" dirty="0">
                          <a:solidFill>
                            <a:schemeClr val="dk1"/>
                          </a:solidFill>
                          <a:latin typeface="Verdana" panose="020B0604030504040204" pitchFamily="34" charset="0"/>
                          <a:ea typeface="Verdana" panose="020B0604030504040204" pitchFamily="34" charset="0"/>
                          <a:cs typeface="Verdana" panose="020B0604030504040204" pitchFamily="34" charset="0"/>
                        </a:rPr>
                        <a:t>To a registered person – Location of such person</a:t>
                      </a:r>
                    </a:p>
                    <a:p>
                      <a:pPr marL="342900" indent="-342900" algn="just" rtl="0" eaLnBrk="1" fontAlgn="t" latinLnBrk="0" hangingPunct="1">
                        <a:spcBef>
                          <a:spcPts val="0"/>
                        </a:spcBef>
                        <a:spcAft>
                          <a:spcPts val="0"/>
                        </a:spcAft>
                        <a:buFont typeface="Arial" panose="020B0604020202020204" pitchFamily="34" charset="0"/>
                        <a:buChar char="•"/>
                      </a:pPr>
                      <a:r>
                        <a:rPr lang="en-US" sz="2200" kern="1200" dirty="0">
                          <a:solidFill>
                            <a:schemeClr val="dk1"/>
                          </a:solidFill>
                          <a:latin typeface="Verdana" panose="020B0604030504040204" pitchFamily="34" charset="0"/>
                          <a:ea typeface="Verdana" panose="020B0604030504040204" pitchFamily="34" charset="0"/>
                          <a:cs typeface="Verdana" panose="020B0604030504040204" pitchFamily="34" charset="0"/>
                        </a:rPr>
                        <a:t>To an unregistered person – Location of recipient on the records of supplier</a:t>
                      </a:r>
                    </a:p>
                  </a:txBody>
                  <a:tcPr/>
                </a:tc>
                <a:extLst>
                  <a:ext uri="{0D108BD9-81ED-4DB2-BD59-A6C34878D82A}">
                    <a16:rowId xmlns:a16="http://schemas.microsoft.com/office/drawing/2014/main" val="1424406502"/>
                  </a:ext>
                </a:extLst>
              </a:tr>
              <a:tr h="1056459">
                <a:tc>
                  <a:txBody>
                    <a:bodyPr/>
                    <a:lstStyle/>
                    <a:p>
                      <a:pPr marL="0" algn="just" rtl="0" eaLnBrk="1" fontAlgn="t" latinLnBrk="0" hangingPunct="1">
                        <a:spcBef>
                          <a:spcPts val="0"/>
                        </a:spcBef>
                        <a:spcAft>
                          <a:spcPts val="0"/>
                        </a:spcAft>
                      </a:pPr>
                      <a:r>
                        <a:rPr lang="en-US" sz="2200" kern="1200" dirty="0">
                          <a:solidFill>
                            <a:schemeClr val="dk1"/>
                          </a:solidFill>
                          <a:latin typeface="Verdana" panose="020B0604030504040204" pitchFamily="34" charset="0"/>
                          <a:ea typeface="Verdana" panose="020B0604030504040204" pitchFamily="34" charset="0"/>
                          <a:cs typeface="Verdana" panose="020B0604030504040204" pitchFamily="34" charset="0"/>
                        </a:rPr>
                        <a:t>Advertisement services to CG/ SG/ LA/ statutory body</a:t>
                      </a:r>
                    </a:p>
                  </a:txBody>
                  <a:tcPr/>
                </a:tc>
                <a:tc>
                  <a:txBody>
                    <a:bodyPr/>
                    <a:lstStyle/>
                    <a:p>
                      <a:pPr marL="0" indent="0" algn="just" rtl="0" eaLnBrk="1" fontAlgn="t" latinLnBrk="0" hangingPunct="1">
                        <a:spcBef>
                          <a:spcPts val="0"/>
                        </a:spcBef>
                        <a:spcAft>
                          <a:spcPts val="0"/>
                        </a:spcAft>
                      </a:pPr>
                      <a:r>
                        <a:rPr lang="en-US" sz="2200" kern="1200" dirty="0">
                          <a:solidFill>
                            <a:schemeClr val="dk1"/>
                          </a:solidFill>
                          <a:latin typeface="Verdana" panose="020B0604030504040204" pitchFamily="34" charset="0"/>
                          <a:ea typeface="Verdana" panose="020B0604030504040204" pitchFamily="34" charset="0"/>
                          <a:cs typeface="Verdana" panose="020B0604030504040204" pitchFamily="34" charset="0"/>
                        </a:rPr>
                        <a:t>As ascertained in the terms of agreement</a:t>
                      </a:r>
                    </a:p>
                    <a:p>
                      <a:pPr marL="0" indent="0" algn="just" rtl="0" eaLnBrk="1" fontAlgn="t" latinLnBrk="0" hangingPunct="1">
                        <a:spcBef>
                          <a:spcPts val="0"/>
                        </a:spcBef>
                        <a:spcAft>
                          <a:spcPts val="0"/>
                        </a:spcAft>
                      </a:pPr>
                      <a:r>
                        <a:rPr lang="en-US" sz="2200" kern="1200" dirty="0">
                          <a:solidFill>
                            <a:schemeClr val="dk1"/>
                          </a:solidFill>
                          <a:latin typeface="Verdana" panose="020B0604030504040204" pitchFamily="34" charset="0"/>
                          <a:ea typeface="Verdana" panose="020B0604030504040204" pitchFamily="34" charset="0"/>
                          <a:cs typeface="Verdana" panose="020B0604030504040204" pitchFamily="34" charset="0"/>
                        </a:rPr>
                        <a:t>(if not, as may be prescribed in Rules)</a:t>
                      </a:r>
                    </a:p>
                  </a:txBody>
                  <a:tcPr/>
                </a:tc>
                <a:extLst>
                  <a:ext uri="{0D108BD9-81ED-4DB2-BD59-A6C34878D82A}">
                    <a16:rowId xmlns:a16="http://schemas.microsoft.com/office/drawing/2014/main" val="1080853401"/>
                  </a:ext>
                </a:extLst>
              </a:tr>
            </a:tbl>
          </a:graphicData>
        </a:graphic>
      </p:graphicFrame>
    </p:spTree>
    <p:extLst>
      <p:ext uri="{BB962C8B-B14F-4D97-AF65-F5344CB8AC3E}">
        <p14:creationId xmlns:p14="http://schemas.microsoft.com/office/powerpoint/2010/main" val="4582852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DAC8A-981B-467C-89D7-48471E2B4A8C}"/>
              </a:ext>
            </a:extLst>
          </p:cNvPr>
          <p:cNvSpPr>
            <a:spLocks noGrp="1"/>
          </p:cNvSpPr>
          <p:nvPr>
            <p:ph type="title"/>
          </p:nvPr>
        </p:nvSpPr>
        <p:spPr>
          <a:xfrm>
            <a:off x="1177936" y="0"/>
            <a:ext cx="10178322" cy="634181"/>
          </a:xfrm>
        </p:spPr>
        <p:txBody>
          <a:bodyPr>
            <a:noAutofit/>
          </a:bodyPr>
          <a:lstStyle/>
          <a:p>
            <a:r>
              <a:rPr lang="en-US" sz="4500" dirty="0"/>
              <a:t>Section 12 (Cont.)</a:t>
            </a:r>
          </a:p>
        </p:txBody>
      </p:sp>
      <p:graphicFrame>
        <p:nvGraphicFramePr>
          <p:cNvPr id="7" name="Content Placeholder 6">
            <a:extLst>
              <a:ext uri="{FF2B5EF4-FFF2-40B4-BE49-F238E27FC236}">
                <a16:creationId xmlns:a16="http://schemas.microsoft.com/office/drawing/2014/main" id="{9F3207AA-776E-4DEA-B9E6-105C52AED860}"/>
              </a:ext>
            </a:extLst>
          </p:cNvPr>
          <p:cNvGraphicFramePr>
            <a:graphicFrameLocks noGrp="1"/>
          </p:cNvGraphicFramePr>
          <p:nvPr>
            <p:ph idx="1"/>
            <p:extLst>
              <p:ext uri="{D42A27DB-BD31-4B8C-83A1-F6EECF244321}">
                <p14:modId xmlns:p14="http://schemas.microsoft.com/office/powerpoint/2010/main" val="550055627"/>
              </p:ext>
            </p:extLst>
          </p:nvPr>
        </p:nvGraphicFramePr>
        <p:xfrm>
          <a:off x="1299242" y="746066"/>
          <a:ext cx="10396229" cy="5835422"/>
        </p:xfrm>
        <a:graphic>
          <a:graphicData uri="http://schemas.openxmlformats.org/drawingml/2006/table">
            <a:tbl>
              <a:tblPr firstRow="1" bandRow="1">
                <a:tableStyleId>{5C22544A-7EE6-4342-B048-85BDC9FD1C3A}</a:tableStyleId>
              </a:tblPr>
              <a:tblGrid>
                <a:gridCol w="2107635">
                  <a:extLst>
                    <a:ext uri="{9D8B030D-6E8A-4147-A177-3AD203B41FA5}">
                      <a16:colId xmlns:a16="http://schemas.microsoft.com/office/drawing/2014/main" val="1124502532"/>
                    </a:ext>
                  </a:extLst>
                </a:gridCol>
                <a:gridCol w="3666968">
                  <a:extLst>
                    <a:ext uri="{9D8B030D-6E8A-4147-A177-3AD203B41FA5}">
                      <a16:colId xmlns:a16="http://schemas.microsoft.com/office/drawing/2014/main" val="3260624357"/>
                    </a:ext>
                  </a:extLst>
                </a:gridCol>
                <a:gridCol w="4621626">
                  <a:extLst>
                    <a:ext uri="{9D8B030D-6E8A-4147-A177-3AD203B41FA5}">
                      <a16:colId xmlns:a16="http://schemas.microsoft.com/office/drawing/2014/main" val="1597412313"/>
                    </a:ext>
                  </a:extLst>
                </a:gridCol>
              </a:tblGrid>
              <a:tr h="464375">
                <a:tc>
                  <a:txBody>
                    <a:bodyPr/>
                    <a:lstStyle/>
                    <a:p>
                      <a:pPr algn="ctr"/>
                      <a:r>
                        <a:rPr lang="en-US" sz="2400" dirty="0">
                          <a:latin typeface="Verdana" panose="020B0604030504040204" pitchFamily="34" charset="0"/>
                          <a:ea typeface="Verdana" panose="020B0604030504040204" pitchFamily="34" charset="0"/>
                          <a:cs typeface="Verdana" panose="020B0604030504040204" pitchFamily="34" charset="0"/>
                        </a:rPr>
                        <a:t>Service</a:t>
                      </a:r>
                    </a:p>
                  </a:txBody>
                  <a:tcPr/>
                </a:tc>
                <a:tc>
                  <a:txBody>
                    <a:bodyPr/>
                    <a:lstStyle/>
                    <a:p>
                      <a:pPr algn="ctr"/>
                      <a:r>
                        <a:rPr lang="en-US" sz="2400" dirty="0">
                          <a:latin typeface="Verdana" panose="020B0604030504040204" pitchFamily="34" charset="0"/>
                          <a:ea typeface="Verdana" panose="020B0604030504040204" pitchFamily="34" charset="0"/>
                          <a:cs typeface="Verdana" panose="020B0604030504040204" pitchFamily="34" charset="0"/>
                        </a:rPr>
                        <a:t>Conditions</a:t>
                      </a:r>
                    </a:p>
                  </a:txBody>
                  <a:tcPr/>
                </a:tc>
                <a:tc>
                  <a:txBody>
                    <a:bodyPr/>
                    <a:lstStyle/>
                    <a:p>
                      <a:pPr algn="ctr"/>
                      <a:r>
                        <a:rPr lang="en-US" sz="2400" dirty="0">
                          <a:latin typeface="Verdana" panose="020B0604030504040204" pitchFamily="34" charset="0"/>
                          <a:ea typeface="Verdana" panose="020B0604030504040204" pitchFamily="34" charset="0"/>
                          <a:cs typeface="Verdana" panose="020B0604030504040204" pitchFamily="34" charset="0"/>
                        </a:rPr>
                        <a:t>Place of Supply</a:t>
                      </a:r>
                    </a:p>
                  </a:txBody>
                  <a:tcPr/>
                </a:tc>
                <a:extLst>
                  <a:ext uri="{0D108BD9-81ED-4DB2-BD59-A6C34878D82A}">
                    <a16:rowId xmlns:a16="http://schemas.microsoft.com/office/drawing/2014/main" val="721945924"/>
                  </a:ext>
                </a:extLst>
              </a:tr>
              <a:tr h="687332">
                <a:tc rowSpan="4">
                  <a:txBody>
                    <a:bodyPr/>
                    <a:lstStyle/>
                    <a:p>
                      <a:pPr algn="just"/>
                      <a:endParaRPr lang="en-US" sz="2400" dirty="0">
                        <a:latin typeface="Verdana" panose="020B0604030504040204" pitchFamily="34" charset="0"/>
                        <a:ea typeface="Verdana" panose="020B0604030504040204" pitchFamily="34" charset="0"/>
                        <a:cs typeface="Verdana" panose="020B0604030504040204" pitchFamily="34" charset="0"/>
                      </a:endParaRPr>
                    </a:p>
                    <a:p>
                      <a:pPr algn="just"/>
                      <a:endParaRPr lang="en-US" sz="2400" dirty="0">
                        <a:latin typeface="Verdana" panose="020B0604030504040204" pitchFamily="34" charset="0"/>
                        <a:ea typeface="Verdana" panose="020B0604030504040204" pitchFamily="34" charset="0"/>
                        <a:cs typeface="Verdana" panose="020B0604030504040204" pitchFamily="34" charset="0"/>
                      </a:endParaRPr>
                    </a:p>
                    <a:p>
                      <a:pPr algn="just"/>
                      <a:endParaRPr lang="en-US" sz="2400" dirty="0">
                        <a:latin typeface="Verdana" panose="020B0604030504040204" pitchFamily="34" charset="0"/>
                        <a:ea typeface="Verdana" panose="020B0604030504040204" pitchFamily="34" charset="0"/>
                        <a:cs typeface="Verdana" panose="020B0604030504040204" pitchFamily="34" charset="0"/>
                      </a:endParaRPr>
                    </a:p>
                    <a:p>
                      <a:pPr algn="just"/>
                      <a:endParaRPr lang="en-US" sz="2400" dirty="0">
                        <a:latin typeface="Verdana" panose="020B0604030504040204" pitchFamily="34" charset="0"/>
                        <a:ea typeface="Verdana" panose="020B0604030504040204" pitchFamily="34" charset="0"/>
                        <a:cs typeface="Verdana" panose="020B0604030504040204" pitchFamily="34" charset="0"/>
                      </a:endParaRPr>
                    </a:p>
                    <a:p>
                      <a:pPr algn="just"/>
                      <a:r>
                        <a:rPr lang="en-US" sz="2400" dirty="0">
                          <a:latin typeface="Verdana" panose="020B0604030504040204" pitchFamily="34" charset="0"/>
                          <a:ea typeface="Verdana" panose="020B0604030504040204" pitchFamily="34" charset="0"/>
                          <a:cs typeface="Verdana" panose="020B0604030504040204" pitchFamily="34" charset="0"/>
                        </a:rPr>
                        <a:t>Telecommunication and television services</a:t>
                      </a:r>
                    </a:p>
                  </a:txBody>
                  <a:tcPr/>
                </a:tc>
                <a:tc>
                  <a:txBody>
                    <a:bodyPr/>
                    <a:lstStyle/>
                    <a:p>
                      <a:pPr algn="just"/>
                      <a:r>
                        <a:rPr lang="en-US" sz="2400" dirty="0">
                          <a:latin typeface="Verdana" panose="020B0604030504040204" pitchFamily="34" charset="0"/>
                          <a:ea typeface="Verdana" panose="020B0604030504040204" pitchFamily="34" charset="0"/>
                          <a:cs typeface="Verdana" panose="020B0604030504040204" pitchFamily="34" charset="0"/>
                        </a:rPr>
                        <a:t>Post paid mobile and internet</a:t>
                      </a:r>
                    </a:p>
                  </a:txBody>
                  <a:tcPr/>
                </a:tc>
                <a:tc>
                  <a:txBody>
                    <a:bodyPr/>
                    <a:lstStyle/>
                    <a:p>
                      <a:pPr algn="just"/>
                      <a:r>
                        <a:rPr lang="en-US" sz="2400" dirty="0">
                          <a:latin typeface="Verdana" panose="020B0604030504040204" pitchFamily="34" charset="0"/>
                          <a:ea typeface="Verdana" panose="020B0604030504040204" pitchFamily="34" charset="0"/>
                          <a:cs typeface="Verdana" panose="020B0604030504040204" pitchFamily="34" charset="0"/>
                        </a:rPr>
                        <a:t>Billing address on record</a:t>
                      </a:r>
                    </a:p>
                  </a:txBody>
                  <a:tcPr/>
                </a:tc>
                <a:extLst>
                  <a:ext uri="{0D108BD9-81ED-4DB2-BD59-A6C34878D82A}">
                    <a16:rowId xmlns:a16="http://schemas.microsoft.com/office/drawing/2014/main" val="3806112249"/>
                  </a:ext>
                </a:extLst>
              </a:tr>
              <a:tr h="1525312">
                <a:tc vMerge="1">
                  <a:txBody>
                    <a:bodyPr/>
                    <a:lstStyle/>
                    <a:p>
                      <a:endParaRPr lang="en-US" sz="1600" dirty="0"/>
                    </a:p>
                  </a:txBody>
                  <a:tcPr/>
                </a:tc>
                <a:tc>
                  <a:txBody>
                    <a:bodyPr/>
                    <a:lstStyle/>
                    <a:p>
                      <a:pPr algn="just"/>
                      <a:r>
                        <a:rPr lang="en-US" sz="2400" dirty="0">
                          <a:latin typeface="Verdana" panose="020B0604030504040204" pitchFamily="34" charset="0"/>
                          <a:ea typeface="Verdana" panose="020B0604030504040204" pitchFamily="34" charset="0"/>
                          <a:cs typeface="Verdana" panose="020B0604030504040204" pitchFamily="34" charset="0"/>
                        </a:rPr>
                        <a:t>Prepaid mobile/ internet/ DTH</a:t>
                      </a:r>
                    </a:p>
                  </a:txBody>
                  <a:tcPr/>
                </a:tc>
                <a:tc>
                  <a:txBody>
                    <a:bodyPr/>
                    <a:lstStyle/>
                    <a:p>
                      <a:pPr algn="just"/>
                      <a:r>
                        <a:rPr lang="en-US" sz="2400" dirty="0">
                          <a:latin typeface="Verdana" panose="020B0604030504040204" pitchFamily="34" charset="0"/>
                          <a:ea typeface="Verdana" panose="020B0604030504040204" pitchFamily="34" charset="0"/>
                          <a:cs typeface="Verdana" panose="020B0604030504040204" pitchFamily="34" charset="0"/>
                        </a:rPr>
                        <a:t>Intermediary address on record</a:t>
                      </a:r>
                    </a:p>
                    <a:p>
                      <a:pPr algn="just"/>
                      <a:r>
                        <a:rPr lang="en-US" sz="2400" dirty="0">
                          <a:latin typeface="Verdana" panose="020B0604030504040204" pitchFamily="34" charset="0"/>
                          <a:ea typeface="Verdana" panose="020B0604030504040204" pitchFamily="34" charset="0"/>
                          <a:cs typeface="Verdana" panose="020B0604030504040204" pitchFamily="34" charset="0"/>
                        </a:rPr>
                        <a:t>(if not through intermediary, location where payment received)</a:t>
                      </a:r>
                    </a:p>
                  </a:txBody>
                  <a:tcPr/>
                </a:tc>
                <a:extLst>
                  <a:ext uri="{0D108BD9-81ED-4DB2-BD59-A6C34878D82A}">
                    <a16:rowId xmlns:a16="http://schemas.microsoft.com/office/drawing/2014/main" val="2436438251"/>
                  </a:ext>
                </a:extLst>
              </a:tr>
              <a:tr h="1073367">
                <a:tc vMerge="1">
                  <a:txBody>
                    <a:bodyPr/>
                    <a:lstStyle/>
                    <a:p>
                      <a:endParaRPr lang="en-US" sz="1600" dirty="0"/>
                    </a:p>
                  </a:txBody>
                  <a:tcPr/>
                </a:tc>
                <a:tc>
                  <a:txBody>
                    <a:bodyPr/>
                    <a:lstStyle/>
                    <a:p>
                      <a:pPr algn="just"/>
                      <a:r>
                        <a:rPr lang="en-US" sz="2400" dirty="0">
                          <a:latin typeface="Verdana" panose="020B0604030504040204" pitchFamily="34" charset="0"/>
                          <a:ea typeface="Verdana" panose="020B0604030504040204" pitchFamily="34" charset="0"/>
                          <a:cs typeface="Verdana" panose="020B0604030504040204" pitchFamily="34" charset="0"/>
                        </a:rPr>
                        <a:t>Any other service</a:t>
                      </a:r>
                    </a:p>
                  </a:txBody>
                  <a:tcPr/>
                </a:tc>
                <a:tc>
                  <a:txBody>
                    <a:bodyPr/>
                    <a:lstStyle/>
                    <a:p>
                      <a:pPr algn="just"/>
                      <a:r>
                        <a:rPr lang="en-US" sz="2400" dirty="0">
                          <a:latin typeface="Verdana" panose="020B0604030504040204" pitchFamily="34" charset="0"/>
                          <a:ea typeface="Verdana" panose="020B0604030504040204" pitchFamily="34" charset="0"/>
                          <a:cs typeface="Verdana" panose="020B0604030504040204" pitchFamily="34" charset="0"/>
                        </a:rPr>
                        <a:t>Address of recipient on records of supplier</a:t>
                      </a:r>
                    </a:p>
                    <a:p>
                      <a:pPr algn="just"/>
                      <a:r>
                        <a:rPr lang="en-US" sz="2400" dirty="0">
                          <a:latin typeface="Verdana" panose="020B0604030504040204" pitchFamily="34" charset="0"/>
                          <a:ea typeface="Verdana" panose="020B0604030504040204" pitchFamily="34" charset="0"/>
                          <a:cs typeface="Verdana" panose="020B0604030504040204" pitchFamily="34" charset="0"/>
                        </a:rPr>
                        <a:t>(if not available, location of supplier)</a:t>
                      </a:r>
                    </a:p>
                  </a:txBody>
                  <a:tcPr/>
                </a:tc>
                <a:extLst>
                  <a:ext uri="{0D108BD9-81ED-4DB2-BD59-A6C34878D82A}">
                    <a16:rowId xmlns:a16="http://schemas.microsoft.com/office/drawing/2014/main" val="1943085687"/>
                  </a:ext>
                </a:extLst>
              </a:tr>
              <a:tr h="1073367">
                <a:tc vMerge="1">
                  <a:txBody>
                    <a:bodyPr/>
                    <a:lstStyle/>
                    <a:p>
                      <a:endParaRPr lang="en-US" sz="1600" dirty="0"/>
                    </a:p>
                  </a:txBody>
                  <a:tcPr/>
                </a:tc>
                <a:tc>
                  <a:txBody>
                    <a:bodyPr/>
                    <a:lstStyle/>
                    <a:p>
                      <a:pPr algn="just"/>
                      <a:r>
                        <a:rPr lang="en-US" sz="2400" dirty="0">
                          <a:latin typeface="Verdana" panose="020B0604030504040204" pitchFamily="34" charset="0"/>
                          <a:ea typeface="Verdana" panose="020B0604030504040204" pitchFamily="34" charset="0"/>
                          <a:cs typeface="Verdana" panose="020B0604030504040204" pitchFamily="34" charset="0"/>
                        </a:rPr>
                        <a:t>Online payment for prepaid recharge</a:t>
                      </a:r>
                    </a:p>
                  </a:txBody>
                  <a:tcPr/>
                </a:tc>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US" sz="2400" dirty="0">
                          <a:latin typeface="Verdana" panose="020B0604030504040204" pitchFamily="34" charset="0"/>
                          <a:ea typeface="Verdana" panose="020B0604030504040204" pitchFamily="34" charset="0"/>
                          <a:cs typeface="Verdana" panose="020B0604030504040204" pitchFamily="34" charset="0"/>
                        </a:rPr>
                        <a:t>Location of recipient on records of supplier</a:t>
                      </a:r>
                    </a:p>
                  </a:txBody>
                  <a:tcPr/>
                </a:tc>
                <a:extLst>
                  <a:ext uri="{0D108BD9-81ED-4DB2-BD59-A6C34878D82A}">
                    <a16:rowId xmlns:a16="http://schemas.microsoft.com/office/drawing/2014/main" val="928320643"/>
                  </a:ext>
                </a:extLst>
              </a:tr>
            </a:tbl>
          </a:graphicData>
        </a:graphic>
      </p:graphicFrame>
    </p:spTree>
    <p:extLst>
      <p:ext uri="{BB962C8B-B14F-4D97-AF65-F5344CB8AC3E}">
        <p14:creationId xmlns:p14="http://schemas.microsoft.com/office/powerpoint/2010/main" val="62172099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2A2F6-DDC3-4DF5-80BB-B7EFE5AC85CA}"/>
              </a:ext>
            </a:extLst>
          </p:cNvPr>
          <p:cNvSpPr>
            <a:spLocks noGrp="1"/>
          </p:cNvSpPr>
          <p:nvPr>
            <p:ph type="title"/>
          </p:nvPr>
        </p:nvSpPr>
        <p:spPr>
          <a:xfrm>
            <a:off x="1006839" y="146411"/>
            <a:ext cx="10178322" cy="1492132"/>
          </a:xfrm>
        </p:spPr>
        <p:txBody>
          <a:bodyPr>
            <a:noAutofit/>
          </a:bodyPr>
          <a:lstStyle/>
          <a:p>
            <a:pPr algn="just"/>
            <a:r>
              <a:rPr lang="en-US" sz="3200" dirty="0"/>
              <a:t>Place of Supply of Certain Services where Location of Supplier or Recipient is Outside India [Sec. 13]</a:t>
            </a:r>
          </a:p>
        </p:txBody>
      </p:sp>
      <p:graphicFrame>
        <p:nvGraphicFramePr>
          <p:cNvPr id="4" name="Content Placeholder 3">
            <a:extLst>
              <a:ext uri="{FF2B5EF4-FFF2-40B4-BE49-F238E27FC236}">
                <a16:creationId xmlns:a16="http://schemas.microsoft.com/office/drawing/2014/main" id="{85080ABE-A323-4E79-901D-B8C5D00FC0E8}"/>
              </a:ext>
            </a:extLst>
          </p:cNvPr>
          <p:cNvGraphicFramePr>
            <a:graphicFrameLocks noGrp="1"/>
          </p:cNvGraphicFramePr>
          <p:nvPr>
            <p:ph idx="1"/>
            <p:extLst>
              <p:ext uri="{D42A27DB-BD31-4B8C-83A1-F6EECF244321}">
                <p14:modId xmlns:p14="http://schemas.microsoft.com/office/powerpoint/2010/main" val="280210744"/>
              </p:ext>
            </p:extLst>
          </p:nvPr>
        </p:nvGraphicFramePr>
        <p:xfrm>
          <a:off x="1006839" y="1476310"/>
          <a:ext cx="10732876" cy="5059680"/>
        </p:xfrm>
        <a:graphic>
          <a:graphicData uri="http://schemas.openxmlformats.org/drawingml/2006/table">
            <a:tbl>
              <a:tblPr firstRow="1" bandRow="1">
                <a:tableStyleId>{5C22544A-7EE6-4342-B048-85BDC9FD1C3A}</a:tableStyleId>
              </a:tblPr>
              <a:tblGrid>
                <a:gridCol w="1400021">
                  <a:extLst>
                    <a:ext uri="{9D8B030D-6E8A-4147-A177-3AD203B41FA5}">
                      <a16:colId xmlns:a16="http://schemas.microsoft.com/office/drawing/2014/main" val="3974706375"/>
                    </a:ext>
                  </a:extLst>
                </a:gridCol>
                <a:gridCol w="6245554">
                  <a:extLst>
                    <a:ext uri="{9D8B030D-6E8A-4147-A177-3AD203B41FA5}">
                      <a16:colId xmlns:a16="http://schemas.microsoft.com/office/drawing/2014/main" val="3292537844"/>
                    </a:ext>
                  </a:extLst>
                </a:gridCol>
                <a:gridCol w="3087301">
                  <a:extLst>
                    <a:ext uri="{9D8B030D-6E8A-4147-A177-3AD203B41FA5}">
                      <a16:colId xmlns:a16="http://schemas.microsoft.com/office/drawing/2014/main" val="4122652397"/>
                    </a:ext>
                  </a:extLst>
                </a:gridCol>
              </a:tblGrid>
              <a:tr h="277884">
                <a:tc>
                  <a:txBody>
                    <a:bodyPr/>
                    <a:lstStyle/>
                    <a:p>
                      <a:pPr algn="ctr"/>
                      <a:r>
                        <a:rPr lang="en-US" sz="2200" dirty="0">
                          <a:latin typeface="Verdana" panose="020B0604030504040204" pitchFamily="34" charset="0"/>
                          <a:ea typeface="Verdana" panose="020B0604030504040204" pitchFamily="34" charset="0"/>
                          <a:cs typeface="Verdana" panose="020B0604030504040204" pitchFamily="34" charset="0"/>
                        </a:rPr>
                        <a:t>Service</a:t>
                      </a:r>
                    </a:p>
                  </a:txBody>
                  <a:tcPr/>
                </a:tc>
                <a:tc>
                  <a:txBody>
                    <a:bodyPr/>
                    <a:lstStyle/>
                    <a:p>
                      <a:pPr algn="ctr"/>
                      <a:r>
                        <a:rPr lang="en-US" sz="2200" dirty="0">
                          <a:latin typeface="Verdana" panose="020B0604030504040204" pitchFamily="34" charset="0"/>
                          <a:ea typeface="Verdana" panose="020B0604030504040204" pitchFamily="34" charset="0"/>
                          <a:cs typeface="Verdana" panose="020B0604030504040204" pitchFamily="34" charset="0"/>
                        </a:rPr>
                        <a:t>Conditions</a:t>
                      </a:r>
                    </a:p>
                  </a:txBody>
                  <a:tcPr/>
                </a:tc>
                <a:tc>
                  <a:txBody>
                    <a:bodyPr/>
                    <a:lstStyle/>
                    <a:p>
                      <a:pPr algn="ctr"/>
                      <a:r>
                        <a:rPr lang="en-US" sz="2200" dirty="0">
                          <a:latin typeface="Verdana" panose="020B0604030504040204" pitchFamily="34" charset="0"/>
                          <a:ea typeface="Verdana" panose="020B0604030504040204" pitchFamily="34" charset="0"/>
                          <a:cs typeface="Verdana" panose="020B0604030504040204" pitchFamily="34" charset="0"/>
                        </a:rPr>
                        <a:t>Place of Supply</a:t>
                      </a:r>
                    </a:p>
                  </a:txBody>
                  <a:tcPr/>
                </a:tc>
                <a:extLst>
                  <a:ext uri="{0D108BD9-81ED-4DB2-BD59-A6C34878D82A}">
                    <a16:rowId xmlns:a16="http://schemas.microsoft.com/office/drawing/2014/main" val="3302178826"/>
                  </a:ext>
                </a:extLst>
              </a:tr>
              <a:tr h="685193">
                <a:tc rowSpan="4">
                  <a:txBody>
                    <a:bodyPr/>
                    <a:lstStyle/>
                    <a:p>
                      <a:pPr algn="just"/>
                      <a:endParaRPr lang="en-US" sz="2400" dirty="0">
                        <a:latin typeface="Verdana" panose="020B0604030504040204" pitchFamily="34" charset="0"/>
                        <a:ea typeface="Verdana" panose="020B0604030504040204" pitchFamily="34" charset="0"/>
                        <a:cs typeface="Verdana" panose="020B0604030504040204" pitchFamily="34" charset="0"/>
                      </a:endParaRPr>
                    </a:p>
                    <a:p>
                      <a:pPr algn="just"/>
                      <a:endParaRPr lang="en-US" sz="2400" dirty="0">
                        <a:latin typeface="Verdana" panose="020B0604030504040204" pitchFamily="34" charset="0"/>
                        <a:ea typeface="Verdana" panose="020B0604030504040204" pitchFamily="34" charset="0"/>
                        <a:cs typeface="Verdana" panose="020B0604030504040204" pitchFamily="34" charset="0"/>
                      </a:endParaRPr>
                    </a:p>
                    <a:p>
                      <a:pPr algn="just"/>
                      <a:endParaRPr lang="en-US" sz="2400" dirty="0">
                        <a:latin typeface="Verdana" panose="020B0604030504040204" pitchFamily="34" charset="0"/>
                        <a:ea typeface="Verdana" panose="020B0604030504040204" pitchFamily="34" charset="0"/>
                        <a:cs typeface="Verdana" panose="020B0604030504040204" pitchFamily="34" charset="0"/>
                      </a:endParaRPr>
                    </a:p>
                    <a:p>
                      <a:pPr algn="just"/>
                      <a:endParaRPr lang="en-US" sz="2400" dirty="0">
                        <a:latin typeface="Verdana" panose="020B0604030504040204" pitchFamily="34" charset="0"/>
                        <a:ea typeface="Verdana" panose="020B0604030504040204" pitchFamily="34" charset="0"/>
                        <a:cs typeface="Verdana" panose="020B0604030504040204" pitchFamily="34" charset="0"/>
                      </a:endParaRPr>
                    </a:p>
                    <a:p>
                      <a:pPr algn="just"/>
                      <a:r>
                        <a:rPr lang="en-US" sz="2400" dirty="0">
                          <a:latin typeface="Verdana" panose="020B0604030504040204" pitchFamily="34" charset="0"/>
                          <a:ea typeface="Verdana" panose="020B0604030504040204" pitchFamily="34" charset="0"/>
                          <a:cs typeface="Verdana" panose="020B0604030504040204" pitchFamily="34" charset="0"/>
                        </a:rPr>
                        <a:t>Performance based Services</a:t>
                      </a:r>
                    </a:p>
                  </a:txBody>
                  <a:tcPr/>
                </a:tc>
                <a:tc>
                  <a:txBody>
                    <a:bodyPr/>
                    <a:lstStyle/>
                    <a:p>
                      <a:pPr algn="just"/>
                      <a:r>
                        <a:rPr lang="en-US" sz="2400" dirty="0">
                          <a:latin typeface="Verdana" panose="020B0604030504040204" pitchFamily="34" charset="0"/>
                          <a:ea typeface="Verdana" panose="020B0604030504040204" pitchFamily="34" charset="0"/>
                          <a:cs typeface="Verdana" panose="020B0604030504040204" pitchFamily="34" charset="0"/>
                        </a:rPr>
                        <a:t>Services w.r.t goods which are to be made physically available by recipient to supplier</a:t>
                      </a:r>
                    </a:p>
                  </a:txBody>
                  <a:tcPr/>
                </a:tc>
                <a:tc>
                  <a:txBody>
                    <a:bodyPr/>
                    <a:lstStyle/>
                    <a:p>
                      <a:r>
                        <a:rPr lang="en-US" sz="2400" dirty="0">
                          <a:latin typeface="Verdana" panose="020B0604030504040204" pitchFamily="34" charset="0"/>
                          <a:ea typeface="Verdana" panose="020B0604030504040204" pitchFamily="34" charset="0"/>
                          <a:cs typeface="Verdana" panose="020B0604030504040204" pitchFamily="34" charset="0"/>
                        </a:rPr>
                        <a:t>Location where services are actually performed</a:t>
                      </a:r>
                    </a:p>
                  </a:txBody>
                  <a:tcPr/>
                </a:tc>
                <a:extLst>
                  <a:ext uri="{0D108BD9-81ED-4DB2-BD59-A6C34878D82A}">
                    <a16:rowId xmlns:a16="http://schemas.microsoft.com/office/drawing/2014/main" val="2006396575"/>
                  </a:ext>
                </a:extLst>
              </a:tr>
              <a:tr h="685193">
                <a:tc vMerge="1">
                  <a:txBody>
                    <a:bodyPr/>
                    <a:lstStyle/>
                    <a:p>
                      <a:endParaRPr lang="en-US" dirty="0"/>
                    </a:p>
                  </a:txBody>
                  <a:tcPr/>
                </a:tc>
                <a:tc>
                  <a:txBody>
                    <a:bodyPr/>
                    <a:lstStyle/>
                    <a:p>
                      <a:pPr algn="just"/>
                      <a:r>
                        <a:rPr lang="en-US" sz="2400" dirty="0">
                          <a:latin typeface="Verdana" panose="020B0604030504040204" pitchFamily="34" charset="0"/>
                          <a:ea typeface="Verdana" panose="020B0604030504040204" pitchFamily="34" charset="0"/>
                          <a:cs typeface="Verdana" panose="020B0604030504040204" pitchFamily="34" charset="0"/>
                        </a:rPr>
                        <a:t>Services w.r.t goods provided from a remote location electronically</a:t>
                      </a:r>
                    </a:p>
                  </a:txBody>
                  <a:tcPr/>
                </a:tc>
                <a:tc>
                  <a:txBody>
                    <a:bodyPr/>
                    <a:lstStyle/>
                    <a:p>
                      <a:r>
                        <a:rPr lang="en-US" sz="2400" dirty="0">
                          <a:latin typeface="Verdana" panose="020B0604030504040204" pitchFamily="34" charset="0"/>
                          <a:ea typeface="Verdana" panose="020B0604030504040204" pitchFamily="34" charset="0"/>
                          <a:cs typeface="Verdana" panose="020B0604030504040204" pitchFamily="34" charset="0"/>
                        </a:rPr>
                        <a:t>Location where goods are situated</a:t>
                      </a:r>
                    </a:p>
                  </a:txBody>
                  <a:tcPr/>
                </a:tc>
                <a:extLst>
                  <a:ext uri="{0D108BD9-81ED-4DB2-BD59-A6C34878D82A}">
                    <a16:rowId xmlns:a16="http://schemas.microsoft.com/office/drawing/2014/main" val="2520783851"/>
                  </a:ext>
                </a:extLst>
              </a:tr>
              <a:tr h="685193">
                <a:tc vMerge="1">
                  <a:txBody>
                    <a:bodyPr/>
                    <a:lstStyle/>
                    <a:p>
                      <a:endParaRPr lang="en-US" dirty="0"/>
                    </a:p>
                  </a:txBody>
                  <a:tcPr/>
                </a:tc>
                <a:tc>
                  <a:txBody>
                    <a:bodyPr/>
                    <a:lstStyle/>
                    <a:p>
                      <a:pPr algn="just"/>
                      <a:r>
                        <a:rPr lang="en-US" sz="2400" dirty="0">
                          <a:latin typeface="Verdana" panose="020B0604030504040204" pitchFamily="34" charset="0"/>
                          <a:ea typeface="Verdana" panose="020B0604030504040204" pitchFamily="34" charset="0"/>
                          <a:cs typeface="Verdana" panose="020B0604030504040204" pitchFamily="34" charset="0"/>
                        </a:rPr>
                        <a:t>Services which require physical presence of recipient</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dirty="0">
                          <a:latin typeface="Verdana" panose="020B0604030504040204" pitchFamily="34" charset="0"/>
                          <a:ea typeface="Verdana" panose="020B0604030504040204" pitchFamily="34" charset="0"/>
                          <a:cs typeface="Verdana" panose="020B0604030504040204" pitchFamily="34" charset="0"/>
                        </a:rPr>
                        <a:t>Location where services are actually performed</a:t>
                      </a:r>
                    </a:p>
                  </a:txBody>
                  <a:tcPr/>
                </a:tc>
                <a:extLst>
                  <a:ext uri="{0D108BD9-81ED-4DB2-BD59-A6C34878D82A}">
                    <a16:rowId xmlns:a16="http://schemas.microsoft.com/office/drawing/2014/main" val="70635002"/>
                  </a:ext>
                </a:extLst>
              </a:tr>
              <a:tr h="890750">
                <a:tc vMerge="1">
                  <a:txBody>
                    <a:bodyPr/>
                    <a:lstStyle/>
                    <a:p>
                      <a:endParaRPr lang="en-US" dirty="0"/>
                    </a:p>
                  </a:txBody>
                  <a:tcPr/>
                </a:tc>
                <a:tc gridSpan="2">
                  <a:txBody>
                    <a:bodyPr/>
                    <a:lstStyle/>
                    <a:p>
                      <a:pPr algn="just"/>
                      <a:r>
                        <a:rPr lang="en-US" sz="2200" dirty="0">
                          <a:latin typeface="Verdana" panose="020B0604030504040204" pitchFamily="34" charset="0"/>
                          <a:ea typeface="Verdana" panose="020B0604030504040204" pitchFamily="34" charset="0"/>
                          <a:cs typeface="Verdana" panose="020B0604030504040204" pitchFamily="34" charset="0"/>
                        </a:rPr>
                        <a:t>This rule does not apply in case of services supplied in respect of goods which are temporarily imported into India for repairs and are exported after repairs without being put to any other use in India.</a:t>
                      </a:r>
                    </a:p>
                  </a:txBody>
                  <a:tcPr/>
                </a:tc>
                <a:tc hMerge="1">
                  <a:txBody>
                    <a:bodyPr/>
                    <a:lstStyle/>
                    <a:p>
                      <a:endParaRPr lang="en-US" dirty="0"/>
                    </a:p>
                  </a:txBody>
                  <a:tcPr/>
                </a:tc>
                <a:extLst>
                  <a:ext uri="{0D108BD9-81ED-4DB2-BD59-A6C34878D82A}">
                    <a16:rowId xmlns:a16="http://schemas.microsoft.com/office/drawing/2014/main" val="1410928549"/>
                  </a:ext>
                </a:extLst>
              </a:tr>
            </a:tbl>
          </a:graphicData>
        </a:graphic>
      </p:graphicFrame>
    </p:spTree>
    <p:extLst>
      <p:ext uri="{BB962C8B-B14F-4D97-AF65-F5344CB8AC3E}">
        <p14:creationId xmlns:p14="http://schemas.microsoft.com/office/powerpoint/2010/main" val="19569270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7CEDA-214B-4E35-BD27-F11FC5F84518}"/>
              </a:ext>
            </a:extLst>
          </p:cNvPr>
          <p:cNvSpPr>
            <a:spLocks noGrp="1"/>
          </p:cNvSpPr>
          <p:nvPr>
            <p:ph type="title"/>
          </p:nvPr>
        </p:nvSpPr>
        <p:spPr>
          <a:xfrm>
            <a:off x="1133691" y="172234"/>
            <a:ext cx="10178322" cy="708996"/>
          </a:xfrm>
        </p:spPr>
        <p:txBody>
          <a:bodyPr>
            <a:normAutofit/>
          </a:bodyPr>
          <a:lstStyle/>
          <a:p>
            <a:r>
              <a:rPr lang="en-US" sz="4500" dirty="0"/>
              <a:t>Section 13 (Cont.)</a:t>
            </a:r>
          </a:p>
        </p:txBody>
      </p:sp>
      <p:graphicFrame>
        <p:nvGraphicFramePr>
          <p:cNvPr id="4" name="Content Placeholder 3">
            <a:extLst>
              <a:ext uri="{FF2B5EF4-FFF2-40B4-BE49-F238E27FC236}">
                <a16:creationId xmlns:a16="http://schemas.microsoft.com/office/drawing/2014/main" id="{362621AE-EF1C-4791-BBD0-2A77835D3558}"/>
              </a:ext>
            </a:extLst>
          </p:cNvPr>
          <p:cNvGraphicFramePr>
            <a:graphicFrameLocks noGrp="1"/>
          </p:cNvGraphicFramePr>
          <p:nvPr>
            <p:ph idx="1"/>
            <p:extLst>
              <p:ext uri="{D42A27DB-BD31-4B8C-83A1-F6EECF244321}">
                <p14:modId xmlns:p14="http://schemas.microsoft.com/office/powerpoint/2010/main" val="722012720"/>
              </p:ext>
            </p:extLst>
          </p:nvPr>
        </p:nvGraphicFramePr>
        <p:xfrm>
          <a:off x="1133691" y="881230"/>
          <a:ext cx="10443793" cy="5730240"/>
        </p:xfrm>
        <a:graphic>
          <a:graphicData uri="http://schemas.openxmlformats.org/drawingml/2006/table">
            <a:tbl>
              <a:tblPr firstRow="1" bandRow="1">
                <a:tableStyleId>{5C22544A-7EE6-4342-B048-85BDC9FD1C3A}</a:tableStyleId>
              </a:tblPr>
              <a:tblGrid>
                <a:gridCol w="2757863">
                  <a:extLst>
                    <a:ext uri="{9D8B030D-6E8A-4147-A177-3AD203B41FA5}">
                      <a16:colId xmlns:a16="http://schemas.microsoft.com/office/drawing/2014/main" val="2130843125"/>
                    </a:ext>
                  </a:extLst>
                </a:gridCol>
                <a:gridCol w="5032918">
                  <a:extLst>
                    <a:ext uri="{9D8B030D-6E8A-4147-A177-3AD203B41FA5}">
                      <a16:colId xmlns:a16="http://schemas.microsoft.com/office/drawing/2014/main" val="3462856328"/>
                    </a:ext>
                  </a:extLst>
                </a:gridCol>
                <a:gridCol w="2653012">
                  <a:extLst>
                    <a:ext uri="{9D8B030D-6E8A-4147-A177-3AD203B41FA5}">
                      <a16:colId xmlns:a16="http://schemas.microsoft.com/office/drawing/2014/main" val="2978887576"/>
                    </a:ext>
                  </a:extLst>
                </a:gridCol>
              </a:tblGrid>
              <a:tr h="370840">
                <a:tc>
                  <a:txBody>
                    <a:bodyPr/>
                    <a:lstStyle/>
                    <a:p>
                      <a:pPr algn="ctr"/>
                      <a:r>
                        <a:rPr lang="en-US" sz="2200" dirty="0">
                          <a:latin typeface="Verdana" panose="020B0604030504040204" pitchFamily="34" charset="0"/>
                          <a:ea typeface="Verdana" panose="020B0604030504040204" pitchFamily="34" charset="0"/>
                          <a:cs typeface="Verdana" panose="020B0604030504040204" pitchFamily="34" charset="0"/>
                        </a:rPr>
                        <a:t>Service</a:t>
                      </a:r>
                    </a:p>
                  </a:txBody>
                  <a:tcPr/>
                </a:tc>
                <a:tc>
                  <a:txBody>
                    <a:bodyPr/>
                    <a:lstStyle/>
                    <a:p>
                      <a:pPr algn="ctr"/>
                      <a:r>
                        <a:rPr lang="en-US" sz="2200" dirty="0">
                          <a:latin typeface="Verdana" panose="020B0604030504040204" pitchFamily="34" charset="0"/>
                          <a:ea typeface="Verdana" panose="020B0604030504040204" pitchFamily="34" charset="0"/>
                          <a:cs typeface="Verdana" panose="020B0604030504040204" pitchFamily="34" charset="0"/>
                        </a:rPr>
                        <a:t>Explanation </a:t>
                      </a:r>
                    </a:p>
                  </a:txBody>
                  <a:tcPr/>
                </a:tc>
                <a:tc>
                  <a:txBody>
                    <a:bodyPr/>
                    <a:lstStyle/>
                    <a:p>
                      <a:pPr algn="ctr"/>
                      <a:r>
                        <a:rPr lang="en-US" sz="2200" dirty="0">
                          <a:latin typeface="Verdana" panose="020B0604030504040204" pitchFamily="34" charset="0"/>
                          <a:ea typeface="Verdana" panose="020B0604030504040204" pitchFamily="34" charset="0"/>
                          <a:cs typeface="Verdana" panose="020B0604030504040204" pitchFamily="34" charset="0"/>
                        </a:rPr>
                        <a:t>Place of Supply</a:t>
                      </a:r>
                    </a:p>
                  </a:txBody>
                  <a:tcPr/>
                </a:tc>
                <a:extLst>
                  <a:ext uri="{0D108BD9-81ED-4DB2-BD59-A6C34878D82A}">
                    <a16:rowId xmlns:a16="http://schemas.microsoft.com/office/drawing/2014/main" val="4057489027"/>
                  </a:ext>
                </a:extLst>
              </a:tr>
              <a:tr h="370840">
                <a:tc>
                  <a:txBody>
                    <a:bodyPr/>
                    <a:lstStyle/>
                    <a:p>
                      <a:pPr algn="just"/>
                      <a:r>
                        <a:rPr lang="en-US" sz="2200" dirty="0">
                          <a:latin typeface="Verdana" panose="020B0604030504040204" pitchFamily="34" charset="0"/>
                          <a:ea typeface="Verdana" panose="020B0604030504040204" pitchFamily="34" charset="0"/>
                          <a:cs typeface="Verdana" panose="020B0604030504040204" pitchFamily="34" charset="0"/>
                        </a:rPr>
                        <a:t>Relating to Immovable Property</a:t>
                      </a:r>
                    </a:p>
                  </a:txBody>
                  <a:tcPr/>
                </a:tc>
                <a:tc>
                  <a:txBody>
                    <a:bodyPr/>
                    <a:lstStyle/>
                    <a:p>
                      <a:pPr marL="285750" indent="-285750" algn="just">
                        <a:buFont typeface="Arial" panose="020B0604020202020204" pitchFamily="34" charset="0"/>
                        <a:buChar char="•"/>
                      </a:pPr>
                      <a:r>
                        <a:rPr lang="en-US" sz="2200" dirty="0">
                          <a:latin typeface="Verdana" panose="020B0604030504040204" pitchFamily="34" charset="0"/>
                          <a:ea typeface="Verdana" panose="020B0604030504040204" pitchFamily="34" charset="0"/>
                          <a:cs typeface="Verdana" panose="020B0604030504040204" pitchFamily="34" charset="0"/>
                        </a:rPr>
                        <a:t>Service directly related to immovable property (architects, engineers, real estate agents etc.)</a:t>
                      </a:r>
                    </a:p>
                    <a:p>
                      <a:pPr marL="285750" indent="-285750" algn="just">
                        <a:buFont typeface="Arial" panose="020B0604020202020204" pitchFamily="34" charset="0"/>
                        <a:buChar char="•"/>
                      </a:pPr>
                      <a:r>
                        <a:rPr lang="en-US" sz="2200" dirty="0">
                          <a:latin typeface="Verdana" panose="020B0604030504040204" pitchFamily="34" charset="0"/>
                          <a:ea typeface="Verdana" panose="020B0604030504040204" pitchFamily="34" charset="0"/>
                          <a:cs typeface="Verdana" panose="020B0604030504040204" pitchFamily="34" charset="0"/>
                        </a:rPr>
                        <a:t>Lodging accommodation service</a:t>
                      </a:r>
                    </a:p>
                    <a:p>
                      <a:pPr marL="285750" indent="-285750" algn="just">
                        <a:buFont typeface="Arial" panose="020B0604020202020204" pitchFamily="34" charset="0"/>
                        <a:buChar char="•"/>
                      </a:pPr>
                      <a:r>
                        <a:rPr lang="en-US" sz="2200" dirty="0">
                          <a:latin typeface="Verdana" panose="020B0604030504040204" pitchFamily="34" charset="0"/>
                          <a:ea typeface="Verdana" panose="020B0604030504040204" pitchFamily="34" charset="0"/>
                          <a:cs typeface="Verdana" panose="020B0604030504040204" pitchFamily="34" charset="0"/>
                        </a:rPr>
                        <a:t>Grant of rights to use immovable property for services carrying out construction work etc.</a:t>
                      </a:r>
                    </a:p>
                  </a:txBody>
                  <a:tcPr/>
                </a:tc>
                <a:tc>
                  <a:txBody>
                    <a:bodyPr/>
                    <a:lstStyle/>
                    <a:p>
                      <a:pPr algn="just"/>
                      <a:r>
                        <a:rPr lang="en-US" sz="2200" dirty="0">
                          <a:latin typeface="Verdana" panose="020B0604030504040204" pitchFamily="34" charset="0"/>
                          <a:ea typeface="Verdana" panose="020B0604030504040204" pitchFamily="34" charset="0"/>
                          <a:cs typeface="Verdana" panose="020B0604030504040204" pitchFamily="34" charset="0"/>
                        </a:rPr>
                        <a:t>Location of immovable property or where it is intended to be located.</a:t>
                      </a:r>
                    </a:p>
                  </a:txBody>
                  <a:tcPr/>
                </a:tc>
                <a:extLst>
                  <a:ext uri="{0D108BD9-81ED-4DB2-BD59-A6C34878D82A}">
                    <a16:rowId xmlns:a16="http://schemas.microsoft.com/office/drawing/2014/main" val="92945577"/>
                  </a:ext>
                </a:extLst>
              </a:tr>
              <a:tr h="370840">
                <a:tc>
                  <a:txBody>
                    <a:bodyPr/>
                    <a:lstStyle/>
                    <a:p>
                      <a:pPr algn="just"/>
                      <a:r>
                        <a:rPr lang="en-US" sz="2200" dirty="0">
                          <a:latin typeface="Verdana" panose="020B0604030504040204" pitchFamily="34" charset="0"/>
                          <a:ea typeface="Verdana" panose="020B0604030504040204" pitchFamily="34" charset="0"/>
                          <a:cs typeface="Verdana" panose="020B0604030504040204" pitchFamily="34" charset="0"/>
                        </a:rPr>
                        <a:t>Organization of any event</a:t>
                      </a:r>
                    </a:p>
                  </a:txBody>
                  <a:tcPr/>
                </a:tc>
                <a:tc>
                  <a:txBody>
                    <a:bodyPr/>
                    <a:lstStyle/>
                    <a:p>
                      <a:pPr marL="0" indent="0" algn="just">
                        <a:buFont typeface="Arial" panose="020B0604020202020204" pitchFamily="34" charset="0"/>
                        <a:buNone/>
                      </a:pPr>
                      <a:r>
                        <a:rPr lang="en-US" sz="2200" dirty="0">
                          <a:latin typeface="Verdana" panose="020B0604030504040204" pitchFamily="34" charset="0"/>
                          <a:ea typeface="Verdana" panose="020B0604030504040204" pitchFamily="34" charset="0"/>
                          <a:cs typeface="Verdana" panose="020B0604030504040204" pitchFamily="34" charset="0"/>
                        </a:rPr>
                        <a:t>Cultural, artistic, sporting, scientific, educational or entertainment or ancillary thereto</a:t>
                      </a:r>
                    </a:p>
                  </a:txBody>
                  <a:tcPr/>
                </a:tc>
                <a:tc>
                  <a:txBody>
                    <a:bodyPr/>
                    <a:lstStyle/>
                    <a:p>
                      <a:pPr marL="0" indent="0" algn="just">
                        <a:buFont typeface="Arial" panose="020B0604020202020204" pitchFamily="34" charset="0"/>
                        <a:buNone/>
                      </a:pPr>
                      <a:r>
                        <a:rPr lang="en-US" sz="2200" dirty="0">
                          <a:latin typeface="Verdana" panose="020B0604030504040204" pitchFamily="34" charset="0"/>
                          <a:ea typeface="Verdana" panose="020B0604030504040204" pitchFamily="34" charset="0"/>
                          <a:cs typeface="Verdana" panose="020B0604030504040204" pitchFamily="34" charset="0"/>
                        </a:rPr>
                        <a:t>Where event was actually held</a:t>
                      </a:r>
                    </a:p>
                  </a:txBody>
                  <a:tcPr/>
                </a:tc>
                <a:extLst>
                  <a:ext uri="{0D108BD9-81ED-4DB2-BD59-A6C34878D82A}">
                    <a16:rowId xmlns:a16="http://schemas.microsoft.com/office/drawing/2014/main" val="2922339287"/>
                  </a:ext>
                </a:extLst>
              </a:tr>
              <a:tr h="370840">
                <a:tc gridSpan="3">
                  <a:txBody>
                    <a:bodyPr/>
                    <a:lstStyle/>
                    <a:p>
                      <a:pPr algn="just"/>
                      <a:r>
                        <a:rPr lang="en-US" sz="2200" dirty="0">
                          <a:latin typeface="Verdana" panose="020B0604030504040204" pitchFamily="34" charset="0"/>
                          <a:ea typeface="Verdana" panose="020B0604030504040204" pitchFamily="34" charset="0"/>
                          <a:cs typeface="Verdana" panose="020B0604030504040204" pitchFamily="34" charset="0"/>
                        </a:rPr>
                        <a:t>If the above services are provided at multiple locations, including a location at taxable territory, then place of supply shall be the location of taxable territory.</a:t>
                      </a:r>
                    </a:p>
                  </a:txBody>
                  <a:tcPr/>
                </a:tc>
                <a:tc hMerge="1">
                  <a:txBody>
                    <a:bodyPr/>
                    <a:lstStyle/>
                    <a:p>
                      <a:pPr marL="0" indent="0" algn="just">
                        <a:buFont typeface="Arial" panose="020B0604020202020204" pitchFamily="34" charset="0"/>
                        <a:buNone/>
                      </a:pPr>
                      <a:endParaRPr lang="en-US" sz="1600" dirty="0"/>
                    </a:p>
                  </a:txBody>
                  <a:tcPr/>
                </a:tc>
                <a:tc hMerge="1">
                  <a:txBody>
                    <a:bodyPr/>
                    <a:lstStyle/>
                    <a:p>
                      <a:pPr marL="0" indent="0" algn="just">
                        <a:buFont typeface="Arial" panose="020B0604020202020204" pitchFamily="34" charset="0"/>
                        <a:buNone/>
                      </a:pPr>
                      <a:endParaRPr lang="en-US" sz="1600" dirty="0"/>
                    </a:p>
                  </a:txBody>
                  <a:tcPr/>
                </a:tc>
                <a:extLst>
                  <a:ext uri="{0D108BD9-81ED-4DB2-BD59-A6C34878D82A}">
                    <a16:rowId xmlns:a16="http://schemas.microsoft.com/office/drawing/2014/main" val="875698340"/>
                  </a:ext>
                </a:extLst>
              </a:tr>
            </a:tbl>
          </a:graphicData>
        </a:graphic>
      </p:graphicFrame>
    </p:spTree>
    <p:extLst>
      <p:ext uri="{BB962C8B-B14F-4D97-AF65-F5344CB8AC3E}">
        <p14:creationId xmlns:p14="http://schemas.microsoft.com/office/powerpoint/2010/main" val="6840716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626F2-91F6-47BA-B61C-2004157CE215}"/>
              </a:ext>
            </a:extLst>
          </p:cNvPr>
          <p:cNvSpPr>
            <a:spLocks noGrp="1"/>
          </p:cNvSpPr>
          <p:nvPr>
            <p:ph type="title"/>
          </p:nvPr>
        </p:nvSpPr>
        <p:spPr>
          <a:xfrm>
            <a:off x="1251678" y="382385"/>
            <a:ext cx="10178322" cy="679499"/>
          </a:xfrm>
        </p:spPr>
        <p:txBody>
          <a:bodyPr>
            <a:normAutofit fontScale="90000"/>
          </a:bodyPr>
          <a:lstStyle/>
          <a:p>
            <a:r>
              <a:rPr lang="en-US" sz="4500" dirty="0"/>
              <a:t>Section 13 (Cont.)</a:t>
            </a:r>
          </a:p>
        </p:txBody>
      </p:sp>
      <p:graphicFrame>
        <p:nvGraphicFramePr>
          <p:cNvPr id="4" name="Content Placeholder 3">
            <a:extLst>
              <a:ext uri="{FF2B5EF4-FFF2-40B4-BE49-F238E27FC236}">
                <a16:creationId xmlns:a16="http://schemas.microsoft.com/office/drawing/2014/main" id="{CA07C642-5EA4-4082-A0C5-3C41374872FE}"/>
              </a:ext>
            </a:extLst>
          </p:cNvPr>
          <p:cNvGraphicFramePr>
            <a:graphicFrameLocks noGrp="1"/>
          </p:cNvGraphicFramePr>
          <p:nvPr>
            <p:ph idx="1"/>
            <p:extLst>
              <p:ext uri="{D42A27DB-BD31-4B8C-83A1-F6EECF244321}">
                <p14:modId xmlns:p14="http://schemas.microsoft.com/office/powerpoint/2010/main" val="2169392922"/>
              </p:ext>
            </p:extLst>
          </p:nvPr>
        </p:nvGraphicFramePr>
        <p:xfrm>
          <a:off x="1251677" y="1061883"/>
          <a:ext cx="10178321" cy="5454856"/>
        </p:xfrm>
        <a:graphic>
          <a:graphicData uri="http://schemas.openxmlformats.org/drawingml/2006/table">
            <a:tbl>
              <a:tblPr firstRow="1" bandRow="1">
                <a:tableStyleId>{5C22544A-7EE6-4342-B048-85BDC9FD1C3A}</a:tableStyleId>
              </a:tblPr>
              <a:tblGrid>
                <a:gridCol w="5311358">
                  <a:extLst>
                    <a:ext uri="{9D8B030D-6E8A-4147-A177-3AD203B41FA5}">
                      <a16:colId xmlns:a16="http://schemas.microsoft.com/office/drawing/2014/main" val="531661575"/>
                    </a:ext>
                  </a:extLst>
                </a:gridCol>
                <a:gridCol w="4866963">
                  <a:extLst>
                    <a:ext uri="{9D8B030D-6E8A-4147-A177-3AD203B41FA5}">
                      <a16:colId xmlns:a16="http://schemas.microsoft.com/office/drawing/2014/main" val="835101404"/>
                    </a:ext>
                  </a:extLst>
                </a:gridCol>
              </a:tblGrid>
              <a:tr h="504136">
                <a:tc>
                  <a:txBody>
                    <a:bodyPr/>
                    <a:lstStyle/>
                    <a:p>
                      <a:pPr algn="ctr"/>
                      <a:r>
                        <a:rPr lang="en-US" sz="2400" dirty="0">
                          <a:latin typeface="Verdana" panose="020B0604030504040204" pitchFamily="34" charset="0"/>
                          <a:ea typeface="Verdana" panose="020B0604030504040204" pitchFamily="34" charset="0"/>
                          <a:cs typeface="Verdana" panose="020B0604030504040204" pitchFamily="34" charset="0"/>
                        </a:rPr>
                        <a:t>Services</a:t>
                      </a:r>
                    </a:p>
                  </a:txBody>
                  <a:tcPr/>
                </a:tc>
                <a:tc>
                  <a:txBody>
                    <a:bodyPr/>
                    <a:lstStyle/>
                    <a:p>
                      <a:pPr algn="ctr"/>
                      <a:r>
                        <a:rPr lang="en-US" sz="2400" dirty="0">
                          <a:latin typeface="Verdana" panose="020B0604030504040204" pitchFamily="34" charset="0"/>
                          <a:ea typeface="Verdana" panose="020B0604030504040204" pitchFamily="34" charset="0"/>
                          <a:cs typeface="Verdana" panose="020B0604030504040204" pitchFamily="34" charset="0"/>
                        </a:rPr>
                        <a:t>Place of Supply</a:t>
                      </a:r>
                    </a:p>
                  </a:txBody>
                  <a:tcPr/>
                </a:tc>
                <a:extLst>
                  <a:ext uri="{0D108BD9-81ED-4DB2-BD59-A6C34878D82A}">
                    <a16:rowId xmlns:a16="http://schemas.microsoft.com/office/drawing/2014/main" val="2718814866"/>
                  </a:ext>
                </a:extLst>
              </a:tr>
              <a:tr h="845521">
                <a:tc>
                  <a:txBody>
                    <a:bodyPr/>
                    <a:lstStyle/>
                    <a:p>
                      <a:pPr algn="just"/>
                      <a:r>
                        <a:rPr lang="en-US" sz="2400" dirty="0">
                          <a:latin typeface="Verdana" panose="020B0604030504040204" pitchFamily="34" charset="0"/>
                          <a:ea typeface="Verdana" panose="020B0604030504040204" pitchFamily="34" charset="0"/>
                          <a:cs typeface="Verdana" panose="020B0604030504040204" pitchFamily="34" charset="0"/>
                        </a:rPr>
                        <a:t>On board a conveyance service</a:t>
                      </a:r>
                    </a:p>
                  </a:txBody>
                  <a:tcPr/>
                </a:tc>
                <a:tc>
                  <a:txBody>
                    <a:bodyPr/>
                    <a:lstStyle/>
                    <a:p>
                      <a:pPr algn="just"/>
                      <a:r>
                        <a:rPr lang="en-US" sz="2400" dirty="0">
                          <a:latin typeface="Verdana" panose="020B0604030504040204" pitchFamily="34" charset="0"/>
                          <a:ea typeface="Verdana" panose="020B0604030504040204" pitchFamily="34" charset="0"/>
                          <a:cs typeface="Verdana" panose="020B0604030504040204" pitchFamily="34" charset="0"/>
                        </a:rPr>
                        <a:t>Location of first schedule point of departure</a:t>
                      </a:r>
                    </a:p>
                  </a:txBody>
                  <a:tcPr/>
                </a:tc>
                <a:extLst>
                  <a:ext uri="{0D108BD9-81ED-4DB2-BD59-A6C34878D82A}">
                    <a16:rowId xmlns:a16="http://schemas.microsoft.com/office/drawing/2014/main" val="1122790210"/>
                  </a:ext>
                </a:extLst>
              </a:tr>
              <a:tr h="845521">
                <a:tc>
                  <a:txBody>
                    <a:bodyPr/>
                    <a:lstStyle/>
                    <a:p>
                      <a:pPr algn="just"/>
                      <a:r>
                        <a:rPr lang="en-US" sz="2400" dirty="0">
                          <a:latin typeface="Verdana" panose="020B0604030504040204" pitchFamily="34" charset="0"/>
                          <a:ea typeface="Verdana" panose="020B0604030504040204" pitchFamily="34" charset="0"/>
                          <a:cs typeface="Verdana" panose="020B0604030504040204" pitchFamily="34" charset="0"/>
                        </a:rPr>
                        <a:t>Goods transport (other than mail or courier) </a:t>
                      </a:r>
                    </a:p>
                  </a:txBody>
                  <a:tcPr/>
                </a:tc>
                <a:tc>
                  <a:txBody>
                    <a:bodyPr/>
                    <a:lstStyle/>
                    <a:p>
                      <a:pPr algn="just"/>
                      <a:r>
                        <a:rPr lang="en-US" sz="2400" dirty="0">
                          <a:latin typeface="Verdana" panose="020B0604030504040204" pitchFamily="34" charset="0"/>
                          <a:ea typeface="Verdana" panose="020B0604030504040204" pitchFamily="34" charset="0"/>
                          <a:cs typeface="Verdana" panose="020B0604030504040204" pitchFamily="34" charset="0"/>
                        </a:rPr>
                        <a:t>Place of destination of such goods</a:t>
                      </a:r>
                    </a:p>
                  </a:txBody>
                  <a:tcPr/>
                </a:tc>
                <a:extLst>
                  <a:ext uri="{0D108BD9-81ED-4DB2-BD59-A6C34878D82A}">
                    <a16:rowId xmlns:a16="http://schemas.microsoft.com/office/drawing/2014/main" val="3420984438"/>
                  </a:ext>
                </a:extLst>
              </a:tr>
              <a:tr h="882238">
                <a:tc>
                  <a:txBody>
                    <a:bodyPr/>
                    <a:lstStyle/>
                    <a:p>
                      <a:pPr algn="just"/>
                      <a:r>
                        <a:rPr lang="en-US" sz="2400" dirty="0">
                          <a:latin typeface="Verdana" panose="020B0604030504040204" pitchFamily="34" charset="0"/>
                          <a:ea typeface="Verdana" panose="020B0604030504040204" pitchFamily="34" charset="0"/>
                          <a:cs typeface="Verdana" panose="020B0604030504040204" pitchFamily="34" charset="0"/>
                        </a:rPr>
                        <a:t>Passenger transport</a:t>
                      </a:r>
                    </a:p>
                  </a:txBody>
                  <a:tcPr/>
                </a:tc>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US" sz="2400" dirty="0">
                          <a:latin typeface="Verdana" panose="020B0604030504040204" pitchFamily="34" charset="0"/>
                          <a:ea typeface="Verdana" panose="020B0604030504040204" pitchFamily="34" charset="0"/>
                          <a:cs typeface="Verdana" panose="020B0604030504040204" pitchFamily="34" charset="0"/>
                        </a:rPr>
                        <a:t>Location at which passenger embarks (climbs) the journey</a:t>
                      </a:r>
                    </a:p>
                  </a:txBody>
                  <a:tcPr/>
                </a:tc>
                <a:extLst>
                  <a:ext uri="{0D108BD9-81ED-4DB2-BD59-A6C34878D82A}">
                    <a16:rowId xmlns:a16="http://schemas.microsoft.com/office/drawing/2014/main" val="2548100924"/>
                  </a:ext>
                </a:extLst>
              </a:tr>
              <a:tr h="892565">
                <a:tc>
                  <a:txBody>
                    <a:bodyPr/>
                    <a:lstStyle/>
                    <a:p>
                      <a:pPr algn="just"/>
                      <a:r>
                        <a:rPr lang="en-US" sz="2400" dirty="0">
                          <a:latin typeface="Verdana" panose="020B0604030504040204" pitchFamily="34" charset="0"/>
                          <a:ea typeface="Verdana" panose="020B0604030504040204" pitchFamily="34" charset="0"/>
                          <a:cs typeface="Verdana" panose="020B0604030504040204" pitchFamily="34" charset="0"/>
                        </a:rPr>
                        <a:t>Online information and database access or retrieval services (OIDAR)</a:t>
                      </a:r>
                    </a:p>
                  </a:txBody>
                  <a:tcPr/>
                </a:tc>
                <a:tc>
                  <a:txBody>
                    <a:bodyPr/>
                    <a:lstStyle/>
                    <a:p>
                      <a:pPr algn="just"/>
                      <a:r>
                        <a:rPr lang="en-US" sz="2400" dirty="0">
                          <a:latin typeface="Verdana" panose="020B0604030504040204" pitchFamily="34" charset="0"/>
                          <a:ea typeface="Verdana" panose="020B0604030504040204" pitchFamily="34" charset="0"/>
                          <a:cs typeface="Verdana" panose="020B0604030504040204" pitchFamily="34" charset="0"/>
                        </a:rPr>
                        <a:t>Location of recipient</a:t>
                      </a:r>
                    </a:p>
                  </a:txBody>
                  <a:tcPr/>
                </a:tc>
                <a:extLst>
                  <a:ext uri="{0D108BD9-81ED-4DB2-BD59-A6C34878D82A}">
                    <a16:rowId xmlns:a16="http://schemas.microsoft.com/office/drawing/2014/main" val="3551364484"/>
                  </a:ext>
                </a:extLst>
              </a:tr>
              <a:tr h="882238">
                <a:tc>
                  <a:txBody>
                    <a:bodyPr/>
                    <a:lstStyle/>
                    <a:p>
                      <a:pPr algn="just"/>
                      <a:r>
                        <a:rPr lang="en-US" sz="2400" dirty="0">
                          <a:latin typeface="Verdana" panose="020B0604030504040204" pitchFamily="34" charset="0"/>
                          <a:ea typeface="Verdana" panose="020B0604030504040204" pitchFamily="34" charset="0"/>
                          <a:cs typeface="Verdana" panose="020B0604030504040204" pitchFamily="34" charset="0"/>
                        </a:rPr>
                        <a:t>Generally</a:t>
                      </a:r>
                    </a:p>
                  </a:txBody>
                  <a:tcPr/>
                </a:tc>
                <a:tc>
                  <a:txBody>
                    <a:bodyPr/>
                    <a:lstStyle/>
                    <a:p>
                      <a:pPr algn="just"/>
                      <a:r>
                        <a:rPr lang="en-US" sz="2400" dirty="0">
                          <a:latin typeface="Verdana" panose="020B0604030504040204" pitchFamily="34" charset="0"/>
                          <a:ea typeface="Verdana" panose="020B0604030504040204" pitchFamily="34" charset="0"/>
                          <a:cs typeface="Verdana" panose="020B0604030504040204" pitchFamily="34" charset="0"/>
                        </a:rPr>
                        <a:t>Location of recipient </a:t>
                      </a:r>
                    </a:p>
                    <a:p>
                      <a:pPr algn="just"/>
                      <a:r>
                        <a:rPr lang="en-US" sz="2400" dirty="0">
                          <a:latin typeface="Verdana" panose="020B0604030504040204" pitchFamily="34" charset="0"/>
                          <a:ea typeface="Verdana" panose="020B0604030504040204" pitchFamily="34" charset="0"/>
                          <a:cs typeface="Verdana" panose="020B0604030504040204" pitchFamily="34" charset="0"/>
                        </a:rPr>
                        <a:t>(if not available, place of supplier)</a:t>
                      </a:r>
                    </a:p>
                  </a:txBody>
                  <a:tcPr/>
                </a:tc>
                <a:extLst>
                  <a:ext uri="{0D108BD9-81ED-4DB2-BD59-A6C34878D82A}">
                    <a16:rowId xmlns:a16="http://schemas.microsoft.com/office/drawing/2014/main" val="2539756281"/>
                  </a:ext>
                </a:extLst>
              </a:tr>
            </a:tbl>
          </a:graphicData>
        </a:graphic>
      </p:graphicFrame>
    </p:spTree>
    <p:extLst>
      <p:ext uri="{BB962C8B-B14F-4D97-AF65-F5344CB8AC3E}">
        <p14:creationId xmlns:p14="http://schemas.microsoft.com/office/powerpoint/2010/main" val="334596116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gradFill>
          <a:gsLst>
            <a:gs pos="85000">
              <a:schemeClr val="accent1">
                <a:lumMod val="5000"/>
                <a:lumOff val="95000"/>
              </a:schemeClr>
            </a:gs>
            <a:gs pos="20000">
              <a:schemeClr val="accent1">
                <a:lumMod val="45000"/>
                <a:lumOff val="55000"/>
              </a:schemeClr>
            </a:gs>
            <a:gs pos="95000">
              <a:schemeClr val="accent1">
                <a:lumMod val="45000"/>
                <a:lumOff val="55000"/>
              </a:schemeClr>
            </a:gs>
            <a:gs pos="57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57860-3DFF-4495-BC53-D1FC227994D4}"/>
              </a:ext>
            </a:extLst>
          </p:cNvPr>
          <p:cNvSpPr>
            <a:spLocks noGrp="1"/>
          </p:cNvSpPr>
          <p:nvPr>
            <p:ph type="title"/>
          </p:nvPr>
        </p:nvSpPr>
        <p:spPr>
          <a:xfrm>
            <a:off x="1251678" y="382385"/>
            <a:ext cx="10178322" cy="782738"/>
          </a:xfrm>
        </p:spPr>
        <p:txBody>
          <a:bodyPr>
            <a:normAutofit/>
          </a:bodyPr>
          <a:lstStyle/>
          <a:p>
            <a:r>
              <a:rPr lang="en-US" sz="4500" dirty="0"/>
              <a:t>Section 13 (Cont.)</a:t>
            </a:r>
          </a:p>
        </p:txBody>
      </p:sp>
      <p:graphicFrame>
        <p:nvGraphicFramePr>
          <p:cNvPr id="7" name="Content Placeholder 6">
            <a:extLst>
              <a:ext uri="{FF2B5EF4-FFF2-40B4-BE49-F238E27FC236}">
                <a16:creationId xmlns:a16="http://schemas.microsoft.com/office/drawing/2014/main" id="{AF489EEF-0F38-4402-8644-96705E077D50}"/>
              </a:ext>
            </a:extLst>
          </p:cNvPr>
          <p:cNvGraphicFramePr>
            <a:graphicFrameLocks noGrp="1"/>
          </p:cNvGraphicFramePr>
          <p:nvPr>
            <p:ph idx="1"/>
            <p:extLst>
              <p:ext uri="{D42A27DB-BD31-4B8C-83A1-F6EECF244321}">
                <p14:modId xmlns:p14="http://schemas.microsoft.com/office/powerpoint/2010/main" val="2005503860"/>
              </p:ext>
            </p:extLst>
          </p:nvPr>
        </p:nvGraphicFramePr>
        <p:xfrm>
          <a:off x="1251677" y="1165122"/>
          <a:ext cx="10502787" cy="5177085"/>
        </p:xfrm>
        <a:graphic>
          <a:graphicData uri="http://schemas.openxmlformats.org/drawingml/2006/table">
            <a:tbl>
              <a:tblPr firstRow="1" bandRow="1">
                <a:tableStyleId>{5C22544A-7EE6-4342-B048-85BDC9FD1C3A}</a:tableStyleId>
              </a:tblPr>
              <a:tblGrid>
                <a:gridCol w="8070201">
                  <a:extLst>
                    <a:ext uri="{9D8B030D-6E8A-4147-A177-3AD203B41FA5}">
                      <a16:colId xmlns:a16="http://schemas.microsoft.com/office/drawing/2014/main" val="2283265128"/>
                    </a:ext>
                  </a:extLst>
                </a:gridCol>
                <a:gridCol w="2432586">
                  <a:extLst>
                    <a:ext uri="{9D8B030D-6E8A-4147-A177-3AD203B41FA5}">
                      <a16:colId xmlns:a16="http://schemas.microsoft.com/office/drawing/2014/main" val="3785480796"/>
                    </a:ext>
                  </a:extLst>
                </a:gridCol>
              </a:tblGrid>
              <a:tr h="734067">
                <a:tc>
                  <a:txBody>
                    <a:bodyPr/>
                    <a:lstStyle/>
                    <a:p>
                      <a:pPr algn="ctr"/>
                      <a:r>
                        <a:rPr lang="en-US" sz="2400" dirty="0">
                          <a:latin typeface="Verdana" panose="020B0604030504040204" pitchFamily="34" charset="0"/>
                          <a:ea typeface="Verdana" panose="020B0604030504040204" pitchFamily="34" charset="0"/>
                          <a:cs typeface="Verdana" panose="020B0604030504040204" pitchFamily="34" charset="0"/>
                        </a:rPr>
                        <a:t>Service</a:t>
                      </a:r>
                    </a:p>
                  </a:txBody>
                  <a:tcPr/>
                </a:tc>
                <a:tc>
                  <a:txBody>
                    <a:bodyPr/>
                    <a:lstStyle/>
                    <a:p>
                      <a:pPr algn="ctr"/>
                      <a:r>
                        <a:rPr lang="en-US" sz="2400" dirty="0">
                          <a:latin typeface="Verdana" panose="020B0604030504040204" pitchFamily="34" charset="0"/>
                          <a:ea typeface="Verdana" panose="020B0604030504040204" pitchFamily="34" charset="0"/>
                          <a:cs typeface="Verdana" panose="020B0604030504040204" pitchFamily="34" charset="0"/>
                        </a:rPr>
                        <a:t>Place of Supply</a:t>
                      </a:r>
                    </a:p>
                  </a:txBody>
                  <a:tcPr/>
                </a:tc>
                <a:extLst>
                  <a:ext uri="{0D108BD9-81ED-4DB2-BD59-A6C34878D82A}">
                    <a16:rowId xmlns:a16="http://schemas.microsoft.com/office/drawing/2014/main" val="1653216019"/>
                  </a:ext>
                </a:extLst>
              </a:tr>
              <a:tr h="2353038">
                <a:tc>
                  <a:txBody>
                    <a:bodyPr/>
                    <a:lstStyle/>
                    <a:p>
                      <a:pPr algn="just"/>
                      <a:r>
                        <a:rPr lang="en-US" sz="2400" dirty="0">
                          <a:latin typeface="Verdana" panose="020B0604030504040204" pitchFamily="34" charset="0"/>
                          <a:ea typeface="Verdana" panose="020B0604030504040204" pitchFamily="34" charset="0"/>
                          <a:cs typeface="Verdana" panose="020B0604030504040204" pitchFamily="34" charset="0"/>
                        </a:rPr>
                        <a:t>Services supplied by a banking company, or a financial institution, or NBFC, to account holders.</a:t>
                      </a:r>
                    </a:p>
                    <a:p>
                      <a:pPr algn="just"/>
                      <a:r>
                        <a:rPr lang="en-US" sz="2400" dirty="0">
                          <a:latin typeface="Verdana" panose="020B0604030504040204" pitchFamily="34" charset="0"/>
                          <a:ea typeface="Verdana" panose="020B0604030504040204" pitchFamily="34" charset="0"/>
                          <a:cs typeface="Verdana" panose="020B0604030504040204" pitchFamily="34" charset="0"/>
                        </a:rPr>
                        <a:t>‘Account’ means an account bearing interest to the depositor, and includes a non-resident external account and a non-resident ordinary account.</a:t>
                      </a:r>
                    </a:p>
                  </a:txBody>
                  <a:tcPr/>
                </a:tc>
                <a:tc rowSpan="3">
                  <a:txBody>
                    <a:bodyPr/>
                    <a:lstStyle/>
                    <a:p>
                      <a:endParaRPr lang="en-US" sz="2400" dirty="0">
                        <a:latin typeface="Verdana" panose="020B0604030504040204" pitchFamily="34" charset="0"/>
                        <a:ea typeface="Verdana" panose="020B0604030504040204" pitchFamily="34" charset="0"/>
                        <a:cs typeface="Verdana" panose="020B0604030504040204" pitchFamily="34" charset="0"/>
                      </a:endParaRPr>
                    </a:p>
                    <a:p>
                      <a:endParaRPr lang="en-US" sz="2400" dirty="0">
                        <a:latin typeface="Verdana" panose="020B0604030504040204" pitchFamily="34" charset="0"/>
                        <a:ea typeface="Verdana" panose="020B0604030504040204" pitchFamily="34" charset="0"/>
                        <a:cs typeface="Verdana" panose="020B0604030504040204" pitchFamily="34" charset="0"/>
                      </a:endParaRPr>
                    </a:p>
                    <a:p>
                      <a:endParaRPr lang="en-US" sz="2400" dirty="0">
                        <a:latin typeface="Verdana" panose="020B0604030504040204" pitchFamily="34" charset="0"/>
                        <a:ea typeface="Verdana" panose="020B0604030504040204" pitchFamily="34" charset="0"/>
                        <a:cs typeface="Verdana" panose="020B0604030504040204" pitchFamily="34" charset="0"/>
                      </a:endParaRPr>
                    </a:p>
                    <a:p>
                      <a:r>
                        <a:rPr lang="en-US" sz="2400" dirty="0">
                          <a:latin typeface="Verdana" panose="020B0604030504040204" pitchFamily="34" charset="0"/>
                          <a:ea typeface="Verdana" panose="020B0604030504040204" pitchFamily="34" charset="0"/>
                          <a:cs typeface="Verdana" panose="020B0604030504040204" pitchFamily="34" charset="0"/>
                        </a:rPr>
                        <a:t>Location of supplier of services</a:t>
                      </a:r>
                    </a:p>
                  </a:txBody>
                  <a:tcPr/>
                </a:tc>
                <a:extLst>
                  <a:ext uri="{0D108BD9-81ED-4DB2-BD59-A6C34878D82A}">
                    <a16:rowId xmlns:a16="http://schemas.microsoft.com/office/drawing/2014/main" val="1847232265"/>
                  </a:ext>
                </a:extLst>
              </a:tr>
              <a:tr h="734067">
                <a:tc>
                  <a:txBody>
                    <a:bodyPr/>
                    <a:lstStyle/>
                    <a:p>
                      <a:pPr algn="just"/>
                      <a:r>
                        <a:rPr lang="en-US" sz="2400" dirty="0">
                          <a:latin typeface="Verdana" panose="020B0604030504040204" pitchFamily="34" charset="0"/>
                          <a:ea typeface="Verdana" panose="020B0604030504040204" pitchFamily="34" charset="0"/>
                          <a:cs typeface="Verdana" panose="020B0604030504040204" pitchFamily="34" charset="0"/>
                        </a:rPr>
                        <a:t>Intermediary services</a:t>
                      </a:r>
                    </a:p>
                  </a:txBody>
                  <a:tcPr/>
                </a:tc>
                <a:tc vMerge="1">
                  <a:txBody>
                    <a:bodyPr/>
                    <a:lstStyle/>
                    <a:p>
                      <a:endParaRPr lang="en-US" dirty="0"/>
                    </a:p>
                  </a:txBody>
                  <a:tcPr/>
                </a:tc>
                <a:extLst>
                  <a:ext uri="{0D108BD9-81ED-4DB2-BD59-A6C34878D82A}">
                    <a16:rowId xmlns:a16="http://schemas.microsoft.com/office/drawing/2014/main" val="2229360703"/>
                  </a:ext>
                </a:extLst>
              </a:tr>
              <a:tr h="1267020">
                <a:tc>
                  <a:txBody>
                    <a:bodyPr/>
                    <a:lstStyle/>
                    <a:p>
                      <a:pPr algn="just"/>
                      <a:r>
                        <a:rPr lang="en-US" sz="2400" dirty="0">
                          <a:latin typeface="Verdana" panose="020B0604030504040204" pitchFamily="34" charset="0"/>
                          <a:ea typeface="Verdana" panose="020B0604030504040204" pitchFamily="34" charset="0"/>
                          <a:cs typeface="Verdana" panose="020B0604030504040204" pitchFamily="34" charset="0"/>
                        </a:rPr>
                        <a:t>Services consisting of hiring of means of transport, including yachts but excluding aircrafts and vessels, up to a period of one month</a:t>
                      </a:r>
                    </a:p>
                  </a:txBody>
                  <a:tcPr/>
                </a:tc>
                <a:tc vMerge="1">
                  <a:txBody>
                    <a:bodyPr/>
                    <a:lstStyle/>
                    <a:p>
                      <a:endParaRPr lang="en-US" dirty="0"/>
                    </a:p>
                  </a:txBody>
                  <a:tcPr/>
                </a:tc>
                <a:extLst>
                  <a:ext uri="{0D108BD9-81ED-4DB2-BD59-A6C34878D82A}">
                    <a16:rowId xmlns:a16="http://schemas.microsoft.com/office/drawing/2014/main" val="1642197331"/>
                  </a:ext>
                </a:extLst>
              </a:tr>
            </a:tbl>
          </a:graphicData>
        </a:graphic>
      </p:graphicFrame>
    </p:spTree>
    <p:extLst>
      <p:ext uri="{BB962C8B-B14F-4D97-AF65-F5344CB8AC3E}">
        <p14:creationId xmlns:p14="http://schemas.microsoft.com/office/powerpoint/2010/main" val="20392773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2000"/>
            <a:duotone>
              <a:schemeClr val="bg2">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C443B-4493-4750-9B7A-6B4478AEB36A}"/>
              </a:ext>
            </a:extLst>
          </p:cNvPr>
          <p:cNvSpPr>
            <a:spLocks noGrp="1"/>
          </p:cNvSpPr>
          <p:nvPr>
            <p:ph type="title"/>
          </p:nvPr>
        </p:nvSpPr>
        <p:spPr/>
        <p:txBody>
          <a:bodyPr/>
          <a:lstStyle/>
          <a:p>
            <a:r>
              <a:rPr lang="en-US" dirty="0"/>
              <a:t>Introduction to Value of Supply</a:t>
            </a:r>
          </a:p>
        </p:txBody>
      </p:sp>
      <p:sp>
        <p:nvSpPr>
          <p:cNvPr id="3" name="Content Placeholder 2">
            <a:extLst>
              <a:ext uri="{FF2B5EF4-FFF2-40B4-BE49-F238E27FC236}">
                <a16:creationId xmlns:a16="http://schemas.microsoft.com/office/drawing/2014/main" id="{ADFF494B-EDBD-4335-B621-EBC8E6086255}"/>
              </a:ext>
            </a:extLst>
          </p:cNvPr>
          <p:cNvSpPr>
            <a:spLocks noGrp="1"/>
          </p:cNvSpPr>
          <p:nvPr>
            <p:ph idx="1"/>
          </p:nvPr>
        </p:nvSpPr>
        <p:spPr>
          <a:blipFill dpi="0" rotWithShape="1">
            <a:blip r:embed="rId2">
              <a:alphaModFix amt="25000"/>
              <a:lum bright="70000" contrast="-70000"/>
            </a:blip>
            <a:srcRect/>
            <a:stretch>
              <a:fillRect/>
            </a:stretch>
          </a:blipFill>
        </p:spPr>
        <p:txBody>
          <a:bodyPr>
            <a:normAutofit/>
          </a:bodyPr>
          <a:lstStyle/>
          <a:p>
            <a:pPr marL="0" indent="0" algn="just">
              <a:buNone/>
            </a:pPr>
            <a:r>
              <a:rPr lang="en-US" sz="2400" dirty="0">
                <a:solidFill>
                  <a:srgbClr val="002060"/>
                </a:solidFill>
                <a:latin typeface="Verdana" panose="020B0604030504040204" pitchFamily="34" charset="0"/>
                <a:ea typeface="Verdana" panose="020B0604030504040204" pitchFamily="34" charset="0"/>
                <a:cs typeface="Verdana" panose="020B0604030504040204" pitchFamily="34" charset="0"/>
              </a:rPr>
              <a:t>Section 9 CGST Act – Charging Section:</a:t>
            </a:r>
          </a:p>
          <a:p>
            <a:pPr lvl="1" algn="just"/>
            <a:endParaRPr lang="en-US" sz="2400" dirty="0">
              <a:solidFill>
                <a:srgbClr val="002060"/>
              </a:solidFill>
              <a:latin typeface="Verdana" panose="020B0604030504040204" pitchFamily="34" charset="0"/>
              <a:ea typeface="Verdana" panose="020B0604030504040204" pitchFamily="34" charset="0"/>
              <a:cs typeface="Verdana" panose="020B0604030504040204" pitchFamily="34" charset="0"/>
            </a:endParaRPr>
          </a:p>
          <a:p>
            <a:pPr lvl="1" algn="just"/>
            <a:r>
              <a:rPr lang="en-US" sz="2400" dirty="0">
                <a:solidFill>
                  <a:srgbClr val="002060"/>
                </a:solidFill>
                <a:latin typeface="Verdana" panose="020B0604030504040204" pitchFamily="34" charset="0"/>
                <a:ea typeface="Verdana" panose="020B0604030504040204" pitchFamily="34" charset="0"/>
                <a:cs typeface="Verdana" panose="020B0604030504040204" pitchFamily="34" charset="0"/>
              </a:rPr>
              <a:t>GST is chargeable on ‘supply’ at as per value determined u/s 15</a:t>
            </a:r>
          </a:p>
          <a:p>
            <a:pPr lvl="1" algn="just"/>
            <a:endParaRPr lang="en-US" sz="2400" dirty="0">
              <a:solidFill>
                <a:srgbClr val="002060"/>
              </a:solidFill>
              <a:latin typeface="Verdana" panose="020B0604030504040204" pitchFamily="34" charset="0"/>
              <a:ea typeface="Verdana" panose="020B0604030504040204" pitchFamily="34" charset="0"/>
              <a:cs typeface="Verdana" panose="020B0604030504040204" pitchFamily="34" charset="0"/>
            </a:endParaRPr>
          </a:p>
          <a:p>
            <a:pPr lvl="1" algn="just"/>
            <a:r>
              <a:rPr lang="en-US" sz="2400" dirty="0">
                <a:solidFill>
                  <a:srgbClr val="002060"/>
                </a:solidFill>
                <a:latin typeface="Verdana" panose="020B0604030504040204" pitchFamily="34" charset="0"/>
                <a:ea typeface="Verdana" panose="020B0604030504040204" pitchFamily="34" charset="0"/>
                <a:cs typeface="Verdana" panose="020B0604030504040204" pitchFamily="34" charset="0"/>
              </a:rPr>
              <a:t>At such rates as may be prescribed but not exceeding 20%</a:t>
            </a:r>
          </a:p>
          <a:p>
            <a:pPr lvl="1"/>
            <a:endParaRPr lang="en-US" dirty="0"/>
          </a:p>
        </p:txBody>
      </p:sp>
    </p:spTree>
    <p:extLst>
      <p:ext uri="{BB962C8B-B14F-4D97-AF65-F5344CB8AC3E}">
        <p14:creationId xmlns:p14="http://schemas.microsoft.com/office/powerpoint/2010/main" val="410378853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F1B29-AEC9-477F-B305-64B63C184E72}"/>
              </a:ext>
            </a:extLst>
          </p:cNvPr>
          <p:cNvSpPr>
            <a:spLocks noGrp="1"/>
          </p:cNvSpPr>
          <p:nvPr>
            <p:ph type="title"/>
          </p:nvPr>
        </p:nvSpPr>
        <p:spPr>
          <a:xfrm>
            <a:off x="1251678" y="382385"/>
            <a:ext cx="10178322" cy="753241"/>
          </a:xfrm>
        </p:spPr>
        <p:txBody>
          <a:bodyPr>
            <a:normAutofit/>
          </a:bodyPr>
          <a:lstStyle/>
          <a:p>
            <a:r>
              <a:rPr lang="en-US" sz="4500" dirty="0"/>
              <a:t>Value of Taxable Supply (Sec. 15)</a:t>
            </a:r>
          </a:p>
        </p:txBody>
      </p:sp>
      <p:graphicFrame>
        <p:nvGraphicFramePr>
          <p:cNvPr id="7" name="Content Placeholder 6">
            <a:extLst>
              <a:ext uri="{FF2B5EF4-FFF2-40B4-BE49-F238E27FC236}">
                <a16:creationId xmlns:a16="http://schemas.microsoft.com/office/drawing/2014/main" id="{BED1A459-89D2-42CD-9241-673C1135B037}"/>
              </a:ext>
            </a:extLst>
          </p:cNvPr>
          <p:cNvGraphicFramePr>
            <a:graphicFrameLocks noGrp="1"/>
          </p:cNvGraphicFramePr>
          <p:nvPr>
            <p:ph idx="1"/>
            <p:extLst>
              <p:ext uri="{D42A27DB-BD31-4B8C-83A1-F6EECF244321}">
                <p14:modId xmlns:p14="http://schemas.microsoft.com/office/powerpoint/2010/main" val="2358204241"/>
              </p:ext>
            </p:extLst>
          </p:nvPr>
        </p:nvGraphicFramePr>
        <p:xfrm>
          <a:off x="1476221" y="1310916"/>
          <a:ext cx="9540824" cy="4510973"/>
        </p:xfrm>
        <a:graphic>
          <a:graphicData uri="http://schemas.openxmlformats.org/drawingml/2006/table">
            <a:tbl>
              <a:tblPr firstRow="1" bandRow="1">
                <a:tableStyleId>{5C22544A-7EE6-4342-B048-85BDC9FD1C3A}</a:tableStyleId>
              </a:tblPr>
              <a:tblGrid>
                <a:gridCol w="4770412">
                  <a:extLst>
                    <a:ext uri="{9D8B030D-6E8A-4147-A177-3AD203B41FA5}">
                      <a16:colId xmlns:a16="http://schemas.microsoft.com/office/drawing/2014/main" val="1476303311"/>
                    </a:ext>
                  </a:extLst>
                </a:gridCol>
                <a:gridCol w="4770412">
                  <a:extLst>
                    <a:ext uri="{9D8B030D-6E8A-4147-A177-3AD203B41FA5}">
                      <a16:colId xmlns:a16="http://schemas.microsoft.com/office/drawing/2014/main" val="3600072316"/>
                    </a:ext>
                  </a:extLst>
                </a:gridCol>
              </a:tblGrid>
              <a:tr h="642950">
                <a:tc>
                  <a:txBody>
                    <a:bodyPr/>
                    <a:lstStyle/>
                    <a:p>
                      <a:pPr algn="ctr"/>
                      <a:r>
                        <a:rPr lang="en-US" sz="2400" dirty="0">
                          <a:latin typeface="Verdana" panose="020B0604030504040204" pitchFamily="34" charset="0"/>
                          <a:ea typeface="Verdana" panose="020B0604030504040204" pitchFamily="34" charset="0"/>
                          <a:cs typeface="Verdana" panose="020B0604030504040204" pitchFamily="34" charset="0"/>
                        </a:rPr>
                        <a:t>Conditions</a:t>
                      </a:r>
                    </a:p>
                  </a:txBody>
                  <a:tcPr/>
                </a:tc>
                <a:tc>
                  <a:txBody>
                    <a:bodyPr/>
                    <a:lstStyle/>
                    <a:p>
                      <a:pPr algn="ctr"/>
                      <a:r>
                        <a:rPr lang="en-US" sz="2400" dirty="0">
                          <a:latin typeface="Verdana" panose="020B0604030504040204" pitchFamily="34" charset="0"/>
                          <a:ea typeface="Verdana" panose="020B0604030504040204" pitchFamily="34" charset="0"/>
                          <a:cs typeface="Verdana" panose="020B0604030504040204" pitchFamily="34" charset="0"/>
                        </a:rPr>
                        <a:t>Value</a:t>
                      </a:r>
                    </a:p>
                  </a:txBody>
                  <a:tcPr/>
                </a:tc>
                <a:extLst>
                  <a:ext uri="{0D108BD9-81ED-4DB2-BD59-A6C34878D82A}">
                    <a16:rowId xmlns:a16="http://schemas.microsoft.com/office/drawing/2014/main" val="1406868854"/>
                  </a:ext>
                </a:extLst>
              </a:tr>
              <a:tr h="2313543">
                <a:tc>
                  <a:txBody>
                    <a:bodyPr/>
                    <a:lstStyle/>
                    <a:p>
                      <a:pPr algn="just"/>
                      <a:r>
                        <a:rPr lang="en-US" sz="2400" dirty="0">
                          <a:latin typeface="Verdana" panose="020B0604030504040204" pitchFamily="34" charset="0"/>
                          <a:ea typeface="Verdana" panose="020B0604030504040204" pitchFamily="34" charset="0"/>
                          <a:cs typeface="Verdana" panose="020B0604030504040204" pitchFamily="34" charset="0"/>
                        </a:rPr>
                        <a:t>Where:</a:t>
                      </a:r>
                    </a:p>
                    <a:p>
                      <a:pPr marL="285750" indent="-285750" algn="just">
                        <a:buFont typeface="Wingdings" panose="05000000000000000000" pitchFamily="2" charset="2"/>
                        <a:buChar char="Ø"/>
                      </a:pPr>
                      <a:r>
                        <a:rPr lang="en-US" sz="2400" dirty="0">
                          <a:latin typeface="Verdana" panose="020B0604030504040204" pitchFamily="34" charset="0"/>
                          <a:ea typeface="Verdana" panose="020B0604030504040204" pitchFamily="34" charset="0"/>
                          <a:cs typeface="Verdana" panose="020B0604030504040204" pitchFamily="34" charset="0"/>
                        </a:rPr>
                        <a:t>Supplier and recipient are not “related persons”, and </a:t>
                      </a:r>
                    </a:p>
                    <a:p>
                      <a:pPr marL="285750" indent="-285750" algn="just">
                        <a:buFont typeface="Wingdings" panose="05000000000000000000" pitchFamily="2" charset="2"/>
                        <a:buChar char="Ø"/>
                      </a:pPr>
                      <a:r>
                        <a:rPr lang="en-US" sz="2400" dirty="0">
                          <a:latin typeface="Verdana" panose="020B0604030504040204" pitchFamily="34" charset="0"/>
                          <a:ea typeface="Verdana" panose="020B0604030504040204" pitchFamily="34" charset="0"/>
                          <a:cs typeface="Verdana" panose="020B0604030504040204" pitchFamily="34" charset="0"/>
                        </a:rPr>
                        <a:t>Price is the sole consideration for supply</a:t>
                      </a:r>
                    </a:p>
                  </a:txBody>
                  <a:tcPr/>
                </a:tc>
                <a:tc>
                  <a:txBody>
                    <a:bodyPr/>
                    <a:lstStyle/>
                    <a:p>
                      <a:pPr algn="just"/>
                      <a:r>
                        <a:rPr lang="en-US" sz="2400" dirty="0">
                          <a:latin typeface="Verdana" panose="020B0604030504040204" pitchFamily="34" charset="0"/>
                          <a:ea typeface="Verdana" panose="020B0604030504040204" pitchFamily="34" charset="0"/>
                          <a:cs typeface="Verdana" panose="020B0604030504040204" pitchFamily="34" charset="0"/>
                        </a:rPr>
                        <a:t>Transaction value, </a:t>
                      </a:r>
                      <a:r>
                        <a:rPr lang="en-US" sz="2400" dirty="0" err="1">
                          <a:latin typeface="Verdana" panose="020B0604030504040204" pitchFamily="34" charset="0"/>
                          <a:ea typeface="Verdana" panose="020B0604030504040204" pitchFamily="34" charset="0"/>
                          <a:cs typeface="Verdana" panose="020B0604030504040204" pitchFamily="34" charset="0"/>
                        </a:rPr>
                        <a:t>i.e</a:t>
                      </a:r>
                      <a:r>
                        <a:rPr lang="en-US" sz="2400" dirty="0">
                          <a:latin typeface="Verdana" panose="020B0604030504040204" pitchFamily="34" charset="0"/>
                          <a:ea typeface="Verdana" panose="020B0604030504040204" pitchFamily="34" charset="0"/>
                          <a:cs typeface="Verdana" panose="020B0604030504040204" pitchFamily="34" charset="0"/>
                        </a:rPr>
                        <a:t>, price actually paid or payable</a:t>
                      </a:r>
                    </a:p>
                  </a:txBody>
                  <a:tcPr/>
                </a:tc>
                <a:extLst>
                  <a:ext uri="{0D108BD9-81ED-4DB2-BD59-A6C34878D82A}">
                    <a16:rowId xmlns:a16="http://schemas.microsoft.com/office/drawing/2014/main" val="2108910331"/>
                  </a:ext>
                </a:extLst>
              </a:tr>
              <a:tr h="909274">
                <a:tc>
                  <a:txBody>
                    <a:bodyPr/>
                    <a:lstStyle/>
                    <a:p>
                      <a:pPr algn="just"/>
                      <a:r>
                        <a:rPr lang="en-US" sz="2400" dirty="0">
                          <a:latin typeface="Verdana" panose="020B0604030504040204" pitchFamily="34" charset="0"/>
                          <a:ea typeface="Verdana" panose="020B0604030504040204" pitchFamily="34" charset="0"/>
                          <a:cs typeface="Verdana" panose="020B0604030504040204" pitchFamily="34" charset="0"/>
                        </a:rPr>
                        <a:t>In any other case</a:t>
                      </a:r>
                    </a:p>
                  </a:txBody>
                  <a:tcPr/>
                </a:tc>
                <a:tc>
                  <a:txBody>
                    <a:bodyPr/>
                    <a:lstStyle/>
                    <a:p>
                      <a:pPr algn="just"/>
                      <a:r>
                        <a:rPr lang="en-US" sz="2400" dirty="0">
                          <a:latin typeface="Verdana" panose="020B0604030504040204" pitchFamily="34" charset="0"/>
                          <a:ea typeface="Verdana" panose="020B0604030504040204" pitchFamily="34" charset="0"/>
                          <a:cs typeface="Verdana" panose="020B0604030504040204" pitchFamily="34" charset="0"/>
                        </a:rPr>
                        <a:t>Determined as per the manner prescribed in GST (Determination of Value of Supply) Rules</a:t>
                      </a:r>
                    </a:p>
                  </a:txBody>
                  <a:tcPr/>
                </a:tc>
                <a:extLst>
                  <a:ext uri="{0D108BD9-81ED-4DB2-BD59-A6C34878D82A}">
                    <a16:rowId xmlns:a16="http://schemas.microsoft.com/office/drawing/2014/main" val="118012739"/>
                  </a:ext>
                </a:extLst>
              </a:tr>
            </a:tbl>
          </a:graphicData>
        </a:graphic>
      </p:graphicFrame>
    </p:spTree>
    <p:extLst>
      <p:ext uri="{BB962C8B-B14F-4D97-AF65-F5344CB8AC3E}">
        <p14:creationId xmlns:p14="http://schemas.microsoft.com/office/powerpoint/2010/main" val="219063086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38251F56-3612-4BCB-851F-4D18F3DD7296}"/>
              </a:ext>
            </a:extLst>
          </p:cNvPr>
          <p:cNvSpPr>
            <a:spLocks noGrp="1"/>
          </p:cNvSpPr>
          <p:nvPr>
            <p:ph idx="1"/>
          </p:nvPr>
        </p:nvSpPr>
        <p:spPr>
          <a:xfrm>
            <a:off x="1251678" y="1740310"/>
            <a:ext cx="10178322" cy="4735305"/>
          </a:xfrm>
        </p:spPr>
        <p:txBody>
          <a:bodyPr>
            <a:noAutofit/>
          </a:bodyPr>
          <a:lstStyle/>
          <a:p>
            <a:pPr algn="just">
              <a:buFont typeface="Wingdings" panose="05000000000000000000" pitchFamily="2" charset="2"/>
              <a:buChar char="Ø"/>
            </a:pPr>
            <a:r>
              <a:rPr lang="en-US" sz="2400" dirty="0">
                <a:solidFill>
                  <a:srgbClr val="002060">
                    <a:alpha val="83000"/>
                  </a:srgbClr>
                </a:solidFill>
                <a:latin typeface="Verdana" panose="020B0604030504040204" pitchFamily="34" charset="0"/>
                <a:ea typeface="Verdana" panose="020B0604030504040204" pitchFamily="34" charset="0"/>
                <a:cs typeface="Verdana" panose="020B0604030504040204" pitchFamily="34" charset="0"/>
              </a:rPr>
              <a:t>legally recognized partners in business;</a:t>
            </a:r>
          </a:p>
          <a:p>
            <a:pPr algn="just">
              <a:buFont typeface="Wingdings" panose="05000000000000000000" pitchFamily="2" charset="2"/>
              <a:buChar char="Ø"/>
            </a:pPr>
            <a:r>
              <a:rPr lang="en-US" sz="2400" dirty="0">
                <a:solidFill>
                  <a:srgbClr val="002060">
                    <a:alpha val="83000"/>
                  </a:srgbClr>
                </a:solidFill>
                <a:latin typeface="Verdana" panose="020B0604030504040204" pitchFamily="34" charset="0"/>
                <a:ea typeface="Verdana" panose="020B0604030504040204" pitchFamily="34" charset="0"/>
                <a:cs typeface="Verdana" panose="020B0604030504040204" pitchFamily="34" charset="0"/>
              </a:rPr>
              <a:t>employer and employee; </a:t>
            </a:r>
          </a:p>
          <a:p>
            <a:pPr algn="just">
              <a:buFont typeface="Wingdings" panose="05000000000000000000" pitchFamily="2" charset="2"/>
              <a:buChar char="Ø"/>
            </a:pPr>
            <a:r>
              <a:rPr lang="en-US" sz="2400" dirty="0">
                <a:solidFill>
                  <a:srgbClr val="002060">
                    <a:alpha val="83000"/>
                  </a:srgbClr>
                </a:solidFill>
                <a:latin typeface="Verdana" panose="020B0604030504040204" pitchFamily="34" charset="0"/>
                <a:ea typeface="Verdana" panose="020B0604030504040204" pitchFamily="34" charset="0"/>
                <a:cs typeface="Verdana" panose="020B0604030504040204" pitchFamily="34" charset="0"/>
              </a:rPr>
              <a:t>3</a:t>
            </a:r>
            <a:r>
              <a:rPr lang="en-US" sz="2400" baseline="30000" dirty="0">
                <a:solidFill>
                  <a:srgbClr val="002060">
                    <a:alpha val="83000"/>
                  </a:srgbClr>
                </a:solidFill>
                <a:latin typeface="Verdana" panose="020B0604030504040204" pitchFamily="34" charset="0"/>
                <a:ea typeface="Verdana" panose="020B0604030504040204" pitchFamily="34" charset="0"/>
                <a:cs typeface="Verdana" panose="020B0604030504040204" pitchFamily="34" charset="0"/>
              </a:rPr>
              <a:t>rd</a:t>
            </a:r>
            <a:r>
              <a:rPr lang="en-US" sz="2400" dirty="0">
                <a:solidFill>
                  <a:srgbClr val="002060">
                    <a:alpha val="83000"/>
                  </a:srgbClr>
                </a:solidFill>
                <a:latin typeface="Verdana" panose="020B0604030504040204" pitchFamily="34" charset="0"/>
                <a:ea typeface="Verdana" panose="020B0604030504040204" pitchFamily="34" charset="0"/>
                <a:cs typeface="Verdana" panose="020B0604030504040204" pitchFamily="34" charset="0"/>
              </a:rPr>
              <a:t> person directly/indirectly owns/controls/holds 25% shares of both;</a:t>
            </a:r>
          </a:p>
          <a:p>
            <a:pPr algn="just">
              <a:buFont typeface="Wingdings" panose="05000000000000000000" pitchFamily="2" charset="2"/>
              <a:buChar char="Ø"/>
            </a:pPr>
            <a:r>
              <a:rPr lang="en-US" sz="2400" dirty="0">
                <a:solidFill>
                  <a:srgbClr val="002060">
                    <a:alpha val="83000"/>
                  </a:srgbClr>
                </a:solidFill>
                <a:latin typeface="Verdana" panose="020B0604030504040204" pitchFamily="34" charset="0"/>
                <a:ea typeface="Verdana" panose="020B0604030504040204" pitchFamily="34" charset="0"/>
                <a:cs typeface="Verdana" panose="020B0604030504040204" pitchFamily="34" charset="0"/>
              </a:rPr>
              <a:t>one of them directly or indirectly controls the other;</a:t>
            </a:r>
          </a:p>
          <a:p>
            <a:pPr algn="just">
              <a:buFont typeface="Wingdings" panose="05000000000000000000" pitchFamily="2" charset="2"/>
              <a:buChar char="Ø"/>
            </a:pPr>
            <a:r>
              <a:rPr lang="en-US" sz="2400" dirty="0">
                <a:solidFill>
                  <a:srgbClr val="002060">
                    <a:alpha val="83000"/>
                  </a:srgbClr>
                </a:solidFill>
                <a:latin typeface="Verdana" panose="020B0604030504040204" pitchFamily="34" charset="0"/>
                <a:ea typeface="Verdana" panose="020B0604030504040204" pitchFamily="34" charset="0"/>
                <a:cs typeface="Verdana" panose="020B0604030504040204" pitchFamily="34" charset="0"/>
              </a:rPr>
              <a:t>both of them are directly or indirectly controlled by a third person;</a:t>
            </a:r>
          </a:p>
          <a:p>
            <a:pPr algn="just">
              <a:buFont typeface="Wingdings" panose="05000000000000000000" pitchFamily="2" charset="2"/>
              <a:buChar char="Ø"/>
            </a:pPr>
            <a:r>
              <a:rPr lang="en-US" sz="2400" dirty="0">
                <a:solidFill>
                  <a:srgbClr val="002060">
                    <a:alpha val="83000"/>
                  </a:srgbClr>
                </a:solidFill>
                <a:latin typeface="Verdana" panose="020B0604030504040204" pitchFamily="34" charset="0"/>
                <a:ea typeface="Verdana" panose="020B0604030504040204" pitchFamily="34" charset="0"/>
                <a:cs typeface="Verdana" panose="020B0604030504040204" pitchFamily="34" charset="0"/>
              </a:rPr>
              <a:t>together they directly or indirectly control a third person;</a:t>
            </a:r>
          </a:p>
          <a:p>
            <a:pPr algn="just">
              <a:buFont typeface="Wingdings" panose="05000000000000000000" pitchFamily="2" charset="2"/>
              <a:buChar char="Ø"/>
            </a:pPr>
            <a:r>
              <a:rPr lang="en-US" sz="2400" dirty="0">
                <a:solidFill>
                  <a:srgbClr val="002060">
                    <a:alpha val="83000"/>
                  </a:srgbClr>
                </a:solidFill>
                <a:latin typeface="Verdana" panose="020B0604030504040204" pitchFamily="34" charset="0"/>
                <a:ea typeface="Verdana" panose="020B0604030504040204" pitchFamily="34" charset="0"/>
                <a:cs typeface="Verdana" panose="020B0604030504040204" pitchFamily="34" charset="0"/>
              </a:rPr>
              <a:t>they are members of the same family;</a:t>
            </a:r>
          </a:p>
          <a:p>
            <a:pPr algn="just">
              <a:buFont typeface="Wingdings" panose="05000000000000000000" pitchFamily="2" charset="2"/>
              <a:buChar char="Ø"/>
            </a:pPr>
            <a:r>
              <a:rPr lang="en-US" sz="2400" dirty="0">
                <a:solidFill>
                  <a:srgbClr val="002060">
                    <a:alpha val="83000"/>
                  </a:srgbClr>
                </a:solidFill>
                <a:latin typeface="Verdana" panose="020B0604030504040204" pitchFamily="34" charset="0"/>
                <a:ea typeface="Verdana" panose="020B0604030504040204" pitchFamily="34" charset="0"/>
                <a:cs typeface="Verdana" panose="020B0604030504040204" pitchFamily="34" charset="0"/>
              </a:rPr>
              <a:t>persons who are associated in the business of one another in that one is the sole agent of the other.</a:t>
            </a:r>
          </a:p>
          <a:p>
            <a:endParaRPr lang="en-IN" sz="2400" dirty="0"/>
          </a:p>
        </p:txBody>
      </p:sp>
      <p:sp>
        <p:nvSpPr>
          <p:cNvPr id="8" name="Title 1">
            <a:extLst>
              <a:ext uri="{FF2B5EF4-FFF2-40B4-BE49-F238E27FC236}">
                <a16:creationId xmlns:a16="http://schemas.microsoft.com/office/drawing/2014/main" id="{4FBFAFFD-BFC1-47E6-9CA2-499B6F7E84AC}"/>
              </a:ext>
            </a:extLst>
          </p:cNvPr>
          <p:cNvSpPr>
            <a:spLocks noGrp="1"/>
          </p:cNvSpPr>
          <p:nvPr>
            <p:ph type="title"/>
          </p:nvPr>
        </p:nvSpPr>
        <p:spPr>
          <a:xfrm>
            <a:off x="1251678" y="382385"/>
            <a:ext cx="10178322" cy="1357925"/>
          </a:xfrm>
        </p:spPr>
        <p:txBody>
          <a:bodyPr>
            <a:normAutofit/>
          </a:bodyPr>
          <a:lstStyle/>
          <a:p>
            <a:r>
              <a:rPr lang="en-US" sz="4500" dirty="0">
                <a:solidFill>
                  <a:srgbClr val="002060"/>
                </a:solidFill>
              </a:rPr>
              <a:t>Related Persons</a:t>
            </a:r>
            <a:br>
              <a:rPr lang="en-US" sz="4500" dirty="0"/>
            </a:br>
            <a:r>
              <a:rPr lang="en-US" sz="4500" dirty="0">
                <a:solidFill>
                  <a:srgbClr val="002060"/>
                </a:solidFill>
              </a:rPr>
              <a:t>2 persons are related if they are</a:t>
            </a:r>
            <a:r>
              <a:rPr lang="en-US" sz="4500" dirty="0"/>
              <a:t>:</a:t>
            </a:r>
          </a:p>
        </p:txBody>
      </p:sp>
    </p:spTree>
    <p:extLst>
      <p:ext uri="{BB962C8B-B14F-4D97-AF65-F5344CB8AC3E}">
        <p14:creationId xmlns:p14="http://schemas.microsoft.com/office/powerpoint/2010/main" val="4795092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pattFill prst="pct5">
          <a:fgClr>
            <a:schemeClr val="accent1">
              <a:tint val="40000"/>
            </a:schemeClr>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86389-F9CD-4C29-80BC-B757D31342EF}"/>
              </a:ext>
            </a:extLst>
          </p:cNvPr>
          <p:cNvSpPr>
            <a:spLocks noGrp="1"/>
          </p:cNvSpPr>
          <p:nvPr>
            <p:ph type="title"/>
          </p:nvPr>
        </p:nvSpPr>
        <p:spPr/>
        <p:txBody>
          <a:bodyPr/>
          <a:lstStyle/>
          <a:p>
            <a:r>
              <a:rPr lang="en-US" dirty="0"/>
              <a:t>Value of Supply Includes:</a:t>
            </a:r>
          </a:p>
        </p:txBody>
      </p:sp>
      <p:sp>
        <p:nvSpPr>
          <p:cNvPr id="3" name="Content Placeholder 2">
            <a:extLst>
              <a:ext uri="{FF2B5EF4-FFF2-40B4-BE49-F238E27FC236}">
                <a16:creationId xmlns:a16="http://schemas.microsoft.com/office/drawing/2014/main" id="{AA5FF67B-37FB-4A38-A332-909492FF72BF}"/>
              </a:ext>
            </a:extLst>
          </p:cNvPr>
          <p:cNvSpPr>
            <a:spLocks noGrp="1"/>
          </p:cNvSpPr>
          <p:nvPr>
            <p:ph idx="1"/>
          </p:nvPr>
        </p:nvSpPr>
        <p:spPr>
          <a:blipFill>
            <a:blip r:embed="rId2">
              <a:alphaModFix amt="30000"/>
              <a:lum bright="70000" contrast="-70000"/>
            </a:blip>
            <a:stretch>
              <a:fillRect/>
            </a:stretch>
          </a:blipFill>
        </p:spPr>
        <p:txBody>
          <a:bodyPr>
            <a:normAutofit/>
          </a:bodyPr>
          <a:lstStyle/>
          <a:p>
            <a:pPr algn="just">
              <a:buFont typeface="Wingdings" panose="05000000000000000000" pitchFamily="2" charset="2"/>
              <a:buChar char="Ø"/>
            </a:pPr>
            <a:r>
              <a:rPr lang="en-US" sz="2400" dirty="0">
                <a:solidFill>
                  <a:schemeClr val="tx1"/>
                </a:solidFill>
                <a:latin typeface="Verdana" panose="020B0604030504040204" pitchFamily="34" charset="0"/>
                <a:ea typeface="Verdana" panose="020B0604030504040204" pitchFamily="34" charset="0"/>
                <a:cs typeface="Verdana" panose="020B0604030504040204" pitchFamily="34" charset="0"/>
              </a:rPr>
              <a:t>Any taxes, duties, cesses, fees and charges except what is levied under CGST/SGST/UTGST/ Compensation Act;</a:t>
            </a:r>
          </a:p>
          <a:p>
            <a:pPr algn="just">
              <a:buFont typeface="Wingdings" panose="05000000000000000000" pitchFamily="2" charset="2"/>
              <a:buChar char="Ø"/>
            </a:pPr>
            <a:r>
              <a:rPr lang="en-US" sz="2400" dirty="0">
                <a:solidFill>
                  <a:schemeClr val="tx1"/>
                </a:solidFill>
                <a:latin typeface="Verdana" panose="020B0604030504040204" pitchFamily="34" charset="0"/>
                <a:ea typeface="Verdana" panose="020B0604030504040204" pitchFamily="34" charset="0"/>
                <a:cs typeface="Verdana" panose="020B0604030504040204" pitchFamily="34" charset="0"/>
              </a:rPr>
              <a:t>Amount payable by supplier, but incurred by recipient and not included in price;</a:t>
            </a:r>
          </a:p>
          <a:p>
            <a:pPr algn="just">
              <a:buFont typeface="Wingdings" panose="05000000000000000000" pitchFamily="2" charset="2"/>
              <a:buChar char="Ø"/>
            </a:pPr>
            <a:r>
              <a:rPr lang="en-US" sz="2400" dirty="0">
                <a:solidFill>
                  <a:schemeClr val="tx1"/>
                </a:solidFill>
                <a:latin typeface="Verdana" panose="020B0604030504040204" pitchFamily="34" charset="0"/>
                <a:ea typeface="Verdana" panose="020B0604030504040204" pitchFamily="34" charset="0"/>
                <a:cs typeface="Verdana" panose="020B0604030504040204" pitchFamily="34" charset="0"/>
              </a:rPr>
              <a:t>Incidental expenses: commission, packing etc.</a:t>
            </a:r>
          </a:p>
          <a:p>
            <a:pPr algn="just">
              <a:buFont typeface="Wingdings" panose="05000000000000000000" pitchFamily="2" charset="2"/>
              <a:buChar char="Ø"/>
            </a:pPr>
            <a:r>
              <a:rPr lang="en-US" sz="2400" dirty="0">
                <a:solidFill>
                  <a:schemeClr val="tx1"/>
                </a:solidFill>
                <a:latin typeface="Verdana" panose="020B0604030504040204" pitchFamily="34" charset="0"/>
                <a:ea typeface="Verdana" panose="020B0604030504040204" pitchFamily="34" charset="0"/>
                <a:cs typeface="Verdana" panose="020B0604030504040204" pitchFamily="34" charset="0"/>
              </a:rPr>
              <a:t>Subsidies linked to price except subsidies provided by CG/SG</a:t>
            </a:r>
          </a:p>
          <a:p>
            <a:endParaRPr lang="en-US" sz="2400" dirty="0">
              <a:latin typeface="Verdana" panose="020B0604030504040204" pitchFamily="34" charset="0"/>
              <a:ea typeface="Verdana" panose="020B0604030504040204" pitchFamily="34" charset="0"/>
              <a:cs typeface="Verdana" panose="020B0604030504040204" pitchFamily="34" charset="0"/>
            </a:endParaRPr>
          </a:p>
          <a:p>
            <a:endParaRPr lang="en-US" sz="24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88161578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09296-6919-455E-BF46-782498F8AEF0}"/>
              </a:ext>
            </a:extLst>
          </p:cNvPr>
          <p:cNvSpPr>
            <a:spLocks noGrp="1"/>
          </p:cNvSpPr>
          <p:nvPr>
            <p:ph type="title"/>
          </p:nvPr>
        </p:nvSpPr>
        <p:spPr/>
        <p:txBody>
          <a:bodyPr>
            <a:normAutofit/>
          </a:bodyPr>
          <a:lstStyle/>
          <a:p>
            <a:r>
              <a:rPr lang="en-US" sz="4500" dirty="0"/>
              <a:t>Value of Supply Does Not Include:</a:t>
            </a:r>
          </a:p>
        </p:txBody>
      </p:sp>
      <p:graphicFrame>
        <p:nvGraphicFramePr>
          <p:cNvPr id="4" name="Table 3">
            <a:extLst>
              <a:ext uri="{FF2B5EF4-FFF2-40B4-BE49-F238E27FC236}">
                <a16:creationId xmlns:a16="http://schemas.microsoft.com/office/drawing/2014/main" id="{3BCC0353-2395-48FD-A36D-8E5547E0EC82}"/>
              </a:ext>
            </a:extLst>
          </p:cNvPr>
          <p:cNvGraphicFramePr>
            <a:graphicFrameLocks noGrp="1"/>
          </p:cNvGraphicFramePr>
          <p:nvPr>
            <p:extLst>
              <p:ext uri="{D42A27DB-BD31-4B8C-83A1-F6EECF244321}">
                <p14:modId xmlns:p14="http://schemas.microsoft.com/office/powerpoint/2010/main" val="1328582025"/>
              </p:ext>
            </p:extLst>
          </p:nvPr>
        </p:nvGraphicFramePr>
        <p:xfrm>
          <a:off x="1919747" y="1514168"/>
          <a:ext cx="9716730" cy="4297680"/>
        </p:xfrm>
        <a:graphic>
          <a:graphicData uri="http://schemas.openxmlformats.org/drawingml/2006/table">
            <a:tbl>
              <a:tblPr firstRow="1" bandRow="1">
                <a:tableStyleId>{5C22544A-7EE6-4342-B048-85BDC9FD1C3A}</a:tableStyleId>
              </a:tblPr>
              <a:tblGrid>
                <a:gridCol w="4858365">
                  <a:extLst>
                    <a:ext uri="{9D8B030D-6E8A-4147-A177-3AD203B41FA5}">
                      <a16:colId xmlns:a16="http://schemas.microsoft.com/office/drawing/2014/main" val="3324750168"/>
                    </a:ext>
                  </a:extLst>
                </a:gridCol>
                <a:gridCol w="4858365">
                  <a:extLst>
                    <a:ext uri="{9D8B030D-6E8A-4147-A177-3AD203B41FA5}">
                      <a16:colId xmlns:a16="http://schemas.microsoft.com/office/drawing/2014/main" val="2390964070"/>
                    </a:ext>
                  </a:extLst>
                </a:gridCol>
              </a:tblGrid>
              <a:tr h="270933">
                <a:tc>
                  <a:txBody>
                    <a:bodyPr/>
                    <a:lstStyle/>
                    <a:p>
                      <a:pPr algn="ctr"/>
                      <a:r>
                        <a:rPr lang="en-US" sz="2400" dirty="0">
                          <a:latin typeface="Verdana" panose="020B0604030504040204" pitchFamily="34" charset="0"/>
                          <a:ea typeface="Verdana" panose="020B0604030504040204" pitchFamily="34" charset="0"/>
                          <a:cs typeface="Verdana" panose="020B0604030504040204" pitchFamily="34" charset="0"/>
                        </a:rPr>
                        <a:t>Discount - when given</a:t>
                      </a:r>
                    </a:p>
                  </a:txBody>
                  <a:tcPr/>
                </a:tc>
                <a:tc>
                  <a:txBody>
                    <a:bodyPr/>
                    <a:lstStyle/>
                    <a:p>
                      <a:pPr algn="ctr"/>
                      <a:r>
                        <a:rPr lang="en-US" sz="2400" dirty="0">
                          <a:latin typeface="Verdana" panose="020B0604030504040204" pitchFamily="34" charset="0"/>
                          <a:ea typeface="Verdana" panose="020B0604030504040204" pitchFamily="34" charset="0"/>
                          <a:cs typeface="Verdana" panose="020B0604030504040204" pitchFamily="34" charset="0"/>
                        </a:rPr>
                        <a:t>Additional Conditions</a:t>
                      </a:r>
                    </a:p>
                  </a:txBody>
                  <a:tcPr/>
                </a:tc>
                <a:extLst>
                  <a:ext uri="{0D108BD9-81ED-4DB2-BD59-A6C34878D82A}">
                    <a16:rowId xmlns:a16="http://schemas.microsoft.com/office/drawing/2014/main" val="3997898042"/>
                  </a:ext>
                </a:extLst>
              </a:tr>
              <a:tr h="474133">
                <a:tc>
                  <a:txBody>
                    <a:bodyPr/>
                    <a:lstStyle/>
                    <a:p>
                      <a:r>
                        <a:rPr lang="en-US" sz="2400" dirty="0">
                          <a:latin typeface="Verdana" panose="020B0604030504040204" pitchFamily="34" charset="0"/>
                          <a:ea typeface="Verdana" panose="020B0604030504040204" pitchFamily="34" charset="0"/>
                          <a:cs typeface="Verdana" panose="020B0604030504040204" pitchFamily="34" charset="0"/>
                        </a:rPr>
                        <a:t>Given before or at the time of supply</a:t>
                      </a:r>
                    </a:p>
                  </a:txBody>
                  <a:tcPr/>
                </a:tc>
                <a:tc>
                  <a:txBody>
                    <a:bodyPr/>
                    <a:lstStyle/>
                    <a:p>
                      <a:r>
                        <a:rPr lang="en-US" sz="2400" dirty="0">
                          <a:latin typeface="Verdana" panose="020B0604030504040204" pitchFamily="34" charset="0"/>
                          <a:ea typeface="Verdana" panose="020B0604030504040204" pitchFamily="34" charset="0"/>
                          <a:cs typeface="Verdana" panose="020B0604030504040204" pitchFamily="34" charset="0"/>
                        </a:rPr>
                        <a:t>It is recorded in invoice</a:t>
                      </a:r>
                    </a:p>
                  </a:txBody>
                  <a:tcPr/>
                </a:tc>
                <a:extLst>
                  <a:ext uri="{0D108BD9-81ED-4DB2-BD59-A6C34878D82A}">
                    <a16:rowId xmlns:a16="http://schemas.microsoft.com/office/drawing/2014/main" val="873554804"/>
                  </a:ext>
                </a:extLst>
              </a:tr>
              <a:tr h="1693333">
                <a:tc>
                  <a:txBody>
                    <a:bodyPr/>
                    <a:lstStyle/>
                    <a:p>
                      <a:r>
                        <a:rPr lang="en-US" sz="2400" dirty="0">
                          <a:latin typeface="Verdana" panose="020B0604030504040204" pitchFamily="34" charset="0"/>
                          <a:ea typeface="Verdana" panose="020B0604030504040204" pitchFamily="34" charset="0"/>
                          <a:cs typeface="Verdana" panose="020B0604030504040204" pitchFamily="34" charset="0"/>
                        </a:rPr>
                        <a:t>Given after supply</a:t>
                      </a:r>
                    </a:p>
                  </a:txBody>
                  <a:tcPr/>
                </a:tc>
                <a:tc>
                  <a:txBody>
                    <a:bodyPr/>
                    <a:lstStyle/>
                    <a:p>
                      <a:pPr marL="285750" indent="-285750" algn="just">
                        <a:buFont typeface="Arial" panose="020B0604020202020204" pitchFamily="34" charset="0"/>
                        <a:buChar char="•"/>
                      </a:pPr>
                      <a:r>
                        <a:rPr lang="en-US" sz="2400" dirty="0">
                          <a:latin typeface="Verdana" panose="020B0604030504040204" pitchFamily="34" charset="0"/>
                          <a:ea typeface="Verdana" panose="020B0604030504040204" pitchFamily="34" charset="0"/>
                          <a:cs typeface="Verdana" panose="020B0604030504040204" pitchFamily="34" charset="0"/>
                        </a:rPr>
                        <a:t>Established in the agreement entered into before/at time of supply</a:t>
                      </a:r>
                    </a:p>
                    <a:p>
                      <a:pPr marL="285750" indent="-285750" algn="just">
                        <a:buFont typeface="Arial" panose="020B0604020202020204" pitchFamily="34" charset="0"/>
                        <a:buChar char="•"/>
                      </a:pPr>
                      <a:r>
                        <a:rPr lang="en-US" sz="2400" dirty="0">
                          <a:latin typeface="Verdana" panose="020B0604030504040204" pitchFamily="34" charset="0"/>
                          <a:ea typeface="Verdana" panose="020B0604030504040204" pitchFamily="34" charset="0"/>
                          <a:cs typeface="Verdana" panose="020B0604030504040204" pitchFamily="34" charset="0"/>
                        </a:rPr>
                        <a:t>Specifically linked to specific invoices</a:t>
                      </a:r>
                    </a:p>
                    <a:p>
                      <a:pPr marL="285750" indent="-285750" algn="just">
                        <a:buFont typeface="Arial" panose="020B0604020202020204" pitchFamily="34" charset="0"/>
                        <a:buChar char="•"/>
                      </a:pPr>
                      <a:r>
                        <a:rPr lang="en-US" sz="2400" dirty="0">
                          <a:latin typeface="Verdana" panose="020B0604030504040204" pitchFamily="34" charset="0"/>
                          <a:ea typeface="Verdana" panose="020B0604030504040204" pitchFamily="34" charset="0"/>
                          <a:cs typeface="Verdana" panose="020B0604030504040204" pitchFamily="34" charset="0"/>
                        </a:rPr>
                        <a:t>Input tax credit attributable thereto is reversed by recipient</a:t>
                      </a:r>
                    </a:p>
                  </a:txBody>
                  <a:tcPr/>
                </a:tc>
                <a:extLst>
                  <a:ext uri="{0D108BD9-81ED-4DB2-BD59-A6C34878D82A}">
                    <a16:rowId xmlns:a16="http://schemas.microsoft.com/office/drawing/2014/main" val="2431668600"/>
                  </a:ext>
                </a:extLst>
              </a:tr>
            </a:tbl>
          </a:graphicData>
        </a:graphic>
      </p:graphicFrame>
    </p:spTree>
    <p:extLst>
      <p:ext uri="{BB962C8B-B14F-4D97-AF65-F5344CB8AC3E}">
        <p14:creationId xmlns:p14="http://schemas.microsoft.com/office/powerpoint/2010/main" val="20646043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pattFill prst="pct5">
          <a:fgClr>
            <a:schemeClr val="accent1">
              <a:tint val="40000"/>
            </a:schemeClr>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FBEBE-8BEF-449D-AAD7-BDEA6665D3DB}"/>
              </a:ext>
            </a:extLst>
          </p:cNvPr>
          <p:cNvSpPr>
            <a:spLocks noGrp="1"/>
          </p:cNvSpPr>
          <p:nvPr>
            <p:ph type="title"/>
          </p:nvPr>
        </p:nvSpPr>
        <p:spPr/>
        <p:txBody>
          <a:bodyPr>
            <a:normAutofit/>
          </a:bodyPr>
          <a:lstStyle/>
          <a:p>
            <a:r>
              <a:rPr lang="en-US" sz="4500" dirty="0"/>
              <a:t>Value of Supply when Consideration is not Wholly in Money [Rule 27]</a:t>
            </a:r>
          </a:p>
        </p:txBody>
      </p:sp>
      <p:sp>
        <p:nvSpPr>
          <p:cNvPr id="3" name="Content Placeholder 2">
            <a:extLst>
              <a:ext uri="{FF2B5EF4-FFF2-40B4-BE49-F238E27FC236}">
                <a16:creationId xmlns:a16="http://schemas.microsoft.com/office/drawing/2014/main" id="{F4308F3C-108B-4B1A-9E3C-DC7B4BC9A369}"/>
              </a:ext>
            </a:extLst>
          </p:cNvPr>
          <p:cNvSpPr>
            <a:spLocks noGrp="1"/>
          </p:cNvSpPr>
          <p:nvPr>
            <p:ph idx="1"/>
          </p:nvPr>
        </p:nvSpPr>
        <p:spPr>
          <a:xfrm>
            <a:off x="1502832" y="2018187"/>
            <a:ext cx="9186335" cy="3444997"/>
          </a:xfrm>
          <a:blipFill dpi="0" rotWithShape="1">
            <a:blip r:embed="rId2">
              <a:alphaModFix amt="30000"/>
              <a:biLevel thresh="25000"/>
            </a:blip>
            <a:srcRect/>
            <a:stretch>
              <a:fillRect/>
            </a:stretch>
          </a:blipFill>
        </p:spPr>
        <p:txBody>
          <a:bodyPr>
            <a:noAutofit/>
          </a:bodyPr>
          <a:lstStyle/>
          <a:p>
            <a:pPr algn="just"/>
            <a:r>
              <a:rPr lang="en-US" sz="2400" dirty="0">
                <a:solidFill>
                  <a:srgbClr val="002060"/>
                </a:solidFill>
                <a:latin typeface="Verdana" panose="020B0604030504040204" pitchFamily="34" charset="0"/>
                <a:ea typeface="Verdana" panose="020B0604030504040204" pitchFamily="34" charset="0"/>
                <a:cs typeface="Verdana" panose="020B0604030504040204" pitchFamily="34" charset="0"/>
              </a:rPr>
              <a:t>Open market value of such supply;</a:t>
            </a:r>
          </a:p>
          <a:p>
            <a:pPr algn="just"/>
            <a:r>
              <a:rPr lang="en-US" sz="2400" dirty="0">
                <a:solidFill>
                  <a:srgbClr val="002060"/>
                </a:solidFill>
                <a:latin typeface="Verdana" panose="020B0604030504040204" pitchFamily="34" charset="0"/>
                <a:ea typeface="Verdana" panose="020B0604030504040204" pitchFamily="34" charset="0"/>
                <a:cs typeface="Verdana" panose="020B0604030504040204" pitchFamily="34" charset="0"/>
              </a:rPr>
              <a:t>If not, sum total of consideration in money and any such further amount in money as is equivalent to the consideration not in money, if such amount is known at the time of supply;</a:t>
            </a:r>
          </a:p>
          <a:p>
            <a:pPr algn="just"/>
            <a:r>
              <a:rPr lang="en-US" sz="2400" dirty="0">
                <a:solidFill>
                  <a:srgbClr val="002060"/>
                </a:solidFill>
                <a:latin typeface="Verdana" panose="020B0604030504040204" pitchFamily="34" charset="0"/>
                <a:ea typeface="Verdana" panose="020B0604030504040204" pitchFamily="34" charset="0"/>
                <a:cs typeface="Verdana" panose="020B0604030504040204" pitchFamily="34" charset="0"/>
              </a:rPr>
              <a:t>If not, value of supply of like kind or quality;</a:t>
            </a:r>
          </a:p>
          <a:p>
            <a:pPr algn="just"/>
            <a:r>
              <a:rPr lang="en-US" sz="2400" dirty="0">
                <a:solidFill>
                  <a:srgbClr val="002060"/>
                </a:solidFill>
                <a:latin typeface="Verdana" panose="020B0604030504040204" pitchFamily="34" charset="0"/>
                <a:ea typeface="Verdana" panose="020B0604030504040204" pitchFamily="34" charset="0"/>
                <a:cs typeface="Verdana" panose="020B0604030504040204" pitchFamily="34" charset="0"/>
              </a:rPr>
              <a:t>If not, as determined by Residual Provisions in that order.</a:t>
            </a:r>
          </a:p>
        </p:txBody>
      </p:sp>
    </p:spTree>
    <p:extLst>
      <p:ext uri="{BB962C8B-B14F-4D97-AF65-F5344CB8AC3E}">
        <p14:creationId xmlns:p14="http://schemas.microsoft.com/office/powerpoint/2010/main" val="93442983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pattFill prst="pct5">
          <a:fgClr>
            <a:schemeClr val="accent1">
              <a:tint val="40000"/>
            </a:schemeClr>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FBEBE-8BEF-449D-AAD7-BDEA6665D3DB}"/>
              </a:ext>
            </a:extLst>
          </p:cNvPr>
          <p:cNvSpPr>
            <a:spLocks noGrp="1"/>
          </p:cNvSpPr>
          <p:nvPr>
            <p:ph type="title"/>
          </p:nvPr>
        </p:nvSpPr>
        <p:spPr>
          <a:xfrm>
            <a:off x="1251678" y="382385"/>
            <a:ext cx="10178322" cy="738492"/>
          </a:xfrm>
        </p:spPr>
        <p:txBody>
          <a:bodyPr>
            <a:normAutofit/>
          </a:bodyPr>
          <a:lstStyle/>
          <a:p>
            <a:r>
              <a:rPr lang="en-US" sz="4500" dirty="0"/>
              <a:t>Examples (Rule 27 Cont.)</a:t>
            </a:r>
          </a:p>
        </p:txBody>
      </p:sp>
      <p:sp>
        <p:nvSpPr>
          <p:cNvPr id="3" name="Content Placeholder 2">
            <a:extLst>
              <a:ext uri="{FF2B5EF4-FFF2-40B4-BE49-F238E27FC236}">
                <a16:creationId xmlns:a16="http://schemas.microsoft.com/office/drawing/2014/main" id="{F4308F3C-108B-4B1A-9E3C-DC7B4BC9A369}"/>
              </a:ext>
            </a:extLst>
          </p:cNvPr>
          <p:cNvSpPr>
            <a:spLocks noGrp="1"/>
          </p:cNvSpPr>
          <p:nvPr>
            <p:ph idx="1"/>
          </p:nvPr>
        </p:nvSpPr>
        <p:spPr>
          <a:xfrm>
            <a:off x="1502832" y="2018187"/>
            <a:ext cx="9186335" cy="3444997"/>
          </a:xfrm>
          <a:blipFill dpi="0" rotWithShape="1">
            <a:blip r:embed="rId2">
              <a:alphaModFix amt="30000"/>
              <a:biLevel thresh="25000"/>
            </a:blip>
            <a:srcRect/>
            <a:stretch>
              <a:fillRect/>
            </a:stretch>
          </a:blipFill>
        </p:spPr>
        <p:txBody>
          <a:bodyPr>
            <a:noAutofit/>
          </a:bodyPr>
          <a:lstStyle/>
          <a:p>
            <a:pPr algn="just"/>
            <a:r>
              <a:rPr lang="en-US" sz="2400" dirty="0">
                <a:solidFill>
                  <a:srgbClr val="002060"/>
                </a:solidFill>
                <a:latin typeface="Verdana" panose="020B0604030504040204" pitchFamily="34" charset="0"/>
                <a:ea typeface="Verdana" panose="020B0604030504040204" pitchFamily="34" charset="0"/>
                <a:cs typeface="Verdana" panose="020B0604030504040204" pitchFamily="34" charset="0"/>
              </a:rPr>
              <a:t>Where a new phone is supplied for Rs 24,000 along with the exchange of an old phone and if the price of the new phone without exchange is Rs 24,000, the open market value of the new phone is Rs 24,000. </a:t>
            </a:r>
          </a:p>
          <a:p>
            <a:pPr algn="just"/>
            <a:r>
              <a:rPr lang="en-US" sz="2400" dirty="0">
                <a:solidFill>
                  <a:srgbClr val="002060"/>
                </a:solidFill>
                <a:latin typeface="Verdana" panose="020B0604030504040204" pitchFamily="34" charset="0"/>
                <a:ea typeface="Verdana" panose="020B0604030504040204" pitchFamily="34" charset="0"/>
                <a:cs typeface="Verdana" panose="020B0604030504040204" pitchFamily="34" charset="0"/>
              </a:rPr>
              <a:t>Where a laptop is supplied for Rs 40,000 along with the barter of a printer that is manufactured by the recipient and the value of the printer known at the time of supply is Rs 4,000 but the open market value of the laptop is not known, the value of the supply of the laptop is Rs 40,000. </a:t>
            </a:r>
          </a:p>
          <a:p>
            <a:pPr algn="just"/>
            <a:endParaRPr lang="en-US" sz="2400" dirty="0">
              <a:solidFill>
                <a:srgbClr val="002060"/>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0899292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3D32-4447-4AA9-9BD3-9592E44C3DE2}"/>
              </a:ext>
            </a:extLst>
          </p:cNvPr>
          <p:cNvSpPr>
            <a:spLocks noGrp="1"/>
          </p:cNvSpPr>
          <p:nvPr>
            <p:ph type="title"/>
          </p:nvPr>
        </p:nvSpPr>
        <p:spPr/>
        <p:txBody>
          <a:bodyPr>
            <a:normAutofit/>
          </a:bodyPr>
          <a:lstStyle/>
          <a:p>
            <a:r>
              <a:rPr lang="en-US" sz="3300" dirty="0"/>
              <a:t>Value of Supply where Supplier and Recipient are Distinct/Related Persons, and Supply is made other than Through Agents [Rule 28]</a:t>
            </a:r>
          </a:p>
        </p:txBody>
      </p:sp>
      <p:sp>
        <p:nvSpPr>
          <p:cNvPr id="3" name="Content Placeholder 2">
            <a:extLst>
              <a:ext uri="{FF2B5EF4-FFF2-40B4-BE49-F238E27FC236}">
                <a16:creationId xmlns:a16="http://schemas.microsoft.com/office/drawing/2014/main" id="{FDF2D864-4750-4D4A-84DA-203FBE2B393E}"/>
              </a:ext>
            </a:extLst>
          </p:cNvPr>
          <p:cNvSpPr>
            <a:spLocks noGrp="1"/>
          </p:cNvSpPr>
          <p:nvPr>
            <p:ph idx="1"/>
          </p:nvPr>
        </p:nvSpPr>
        <p:spPr>
          <a:blipFill dpi="0" rotWithShape="1">
            <a:blip r:embed="rId2">
              <a:alphaModFix amt="28000"/>
              <a:lum bright="70000" contrast="-70000"/>
              <a:extLst>
                <a:ext uri="{BEBA8EAE-BF5A-486C-A8C5-ECC9F3942E4B}">
                  <a14:imgProps xmlns:a14="http://schemas.microsoft.com/office/drawing/2010/main">
                    <a14:imgLayer r:embed="rId3">
                      <a14:imgEffect>
                        <a14:sharpenSoften amount="-50000"/>
                      </a14:imgEffect>
                    </a14:imgLayer>
                  </a14:imgProps>
                </a:ext>
              </a:extLst>
            </a:blip>
            <a:srcRect/>
            <a:stretch>
              <a:fillRect/>
            </a:stretch>
          </a:blipFill>
        </p:spPr>
        <p:txBody>
          <a:bodyPr>
            <a:normAutofit lnSpcReduction="10000"/>
          </a:bodyPr>
          <a:lstStyle/>
          <a:p>
            <a:pPr algn="just"/>
            <a:r>
              <a:rPr lang="en-US" sz="2400" dirty="0">
                <a:solidFill>
                  <a:srgbClr val="002060"/>
                </a:solidFill>
                <a:latin typeface="Verdana" panose="020B0604030504040204" pitchFamily="34" charset="0"/>
                <a:ea typeface="Verdana" panose="020B0604030504040204" pitchFamily="34" charset="0"/>
                <a:cs typeface="Verdana" panose="020B0604030504040204" pitchFamily="34" charset="0"/>
              </a:rPr>
              <a:t>Open market value of such supply;</a:t>
            </a:r>
          </a:p>
          <a:p>
            <a:pPr algn="just"/>
            <a:r>
              <a:rPr lang="en-US" sz="2400" dirty="0">
                <a:solidFill>
                  <a:srgbClr val="002060"/>
                </a:solidFill>
                <a:latin typeface="Verdana" panose="020B0604030504040204" pitchFamily="34" charset="0"/>
                <a:ea typeface="Verdana" panose="020B0604030504040204" pitchFamily="34" charset="0"/>
                <a:cs typeface="Verdana" panose="020B0604030504040204" pitchFamily="34" charset="0"/>
              </a:rPr>
              <a:t>If not, value of supply of like kind or quality;</a:t>
            </a:r>
          </a:p>
          <a:p>
            <a:pPr algn="just"/>
            <a:r>
              <a:rPr lang="en-US" sz="2400" dirty="0">
                <a:solidFill>
                  <a:srgbClr val="002060"/>
                </a:solidFill>
                <a:latin typeface="Verdana" panose="020B0604030504040204" pitchFamily="34" charset="0"/>
                <a:ea typeface="Verdana" panose="020B0604030504040204" pitchFamily="34" charset="0"/>
                <a:cs typeface="Verdana" panose="020B0604030504040204" pitchFamily="34" charset="0"/>
              </a:rPr>
              <a:t>If not, as determined by Residual Provisions, in that order.</a:t>
            </a:r>
          </a:p>
          <a:p>
            <a:pPr marL="0" indent="0" algn="just">
              <a:buNone/>
            </a:pPr>
            <a:endParaRPr lang="en-US" sz="2400" dirty="0">
              <a:solidFill>
                <a:srgbClr val="002060"/>
              </a:solidFill>
              <a:latin typeface="Verdana" panose="020B0604030504040204" pitchFamily="34" charset="0"/>
              <a:ea typeface="Verdana" panose="020B0604030504040204" pitchFamily="34" charset="0"/>
              <a:cs typeface="Verdana" panose="020B0604030504040204" pitchFamily="34" charset="0"/>
            </a:endParaRPr>
          </a:p>
          <a:p>
            <a:pPr marL="0" indent="0" algn="just">
              <a:buNone/>
            </a:pPr>
            <a:r>
              <a:rPr lang="en-US" sz="2400" dirty="0">
                <a:solidFill>
                  <a:srgbClr val="002060"/>
                </a:solidFill>
                <a:latin typeface="Verdana" panose="020B0604030504040204" pitchFamily="34" charset="0"/>
                <a:ea typeface="Verdana" panose="020B0604030504040204" pitchFamily="34" charset="0"/>
                <a:cs typeface="Verdana" panose="020B0604030504040204" pitchFamily="34" charset="0"/>
              </a:rPr>
              <a:t>Whereas, ‘distinct person’ means:</a:t>
            </a:r>
          </a:p>
          <a:p>
            <a:pPr lvl="1" algn="just"/>
            <a:r>
              <a:rPr lang="en-US" sz="2400" dirty="0">
                <a:solidFill>
                  <a:srgbClr val="002060"/>
                </a:solidFill>
                <a:latin typeface="Verdana" panose="020B0604030504040204" pitchFamily="34" charset="0"/>
                <a:ea typeface="Verdana" panose="020B0604030504040204" pitchFamily="34" charset="0"/>
                <a:cs typeface="Verdana" panose="020B0604030504040204" pitchFamily="34" charset="0"/>
              </a:rPr>
              <a:t>Person with more than one registration, whether or on not in same state/UT;</a:t>
            </a:r>
          </a:p>
          <a:p>
            <a:pPr lvl="1" algn="just"/>
            <a:r>
              <a:rPr lang="en-US" sz="2400" dirty="0">
                <a:solidFill>
                  <a:srgbClr val="002060"/>
                </a:solidFill>
                <a:latin typeface="Verdana" panose="020B0604030504040204" pitchFamily="34" charset="0"/>
                <a:ea typeface="Verdana" panose="020B0604030504040204" pitchFamily="34" charset="0"/>
                <a:cs typeface="Verdana" panose="020B0604030504040204" pitchFamily="34" charset="0"/>
              </a:rPr>
              <a:t>Person with another establishment in same state/UT.</a:t>
            </a:r>
          </a:p>
          <a:p>
            <a:endParaRPr lang="en-US" dirty="0"/>
          </a:p>
        </p:txBody>
      </p:sp>
    </p:spTree>
    <p:extLst>
      <p:ext uri="{BB962C8B-B14F-4D97-AF65-F5344CB8AC3E}">
        <p14:creationId xmlns:p14="http://schemas.microsoft.com/office/powerpoint/2010/main" val="44342170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48B1D-305C-45D0-BB8D-6B7FAE2B0C51}"/>
              </a:ext>
            </a:extLst>
          </p:cNvPr>
          <p:cNvSpPr>
            <a:spLocks noGrp="1"/>
          </p:cNvSpPr>
          <p:nvPr>
            <p:ph type="title"/>
          </p:nvPr>
        </p:nvSpPr>
        <p:spPr/>
        <p:txBody>
          <a:bodyPr>
            <a:normAutofit/>
          </a:bodyPr>
          <a:lstStyle/>
          <a:p>
            <a:r>
              <a:rPr lang="en-US" sz="4500" dirty="0"/>
              <a:t>Rule 28 (Cont.)</a:t>
            </a:r>
          </a:p>
        </p:txBody>
      </p:sp>
      <p:graphicFrame>
        <p:nvGraphicFramePr>
          <p:cNvPr id="4" name="Content Placeholder 3">
            <a:extLst>
              <a:ext uri="{FF2B5EF4-FFF2-40B4-BE49-F238E27FC236}">
                <a16:creationId xmlns:a16="http://schemas.microsoft.com/office/drawing/2014/main" id="{384249D2-BE4F-4DBD-828B-B0D11DE8435C}"/>
              </a:ext>
            </a:extLst>
          </p:cNvPr>
          <p:cNvGraphicFramePr>
            <a:graphicFrameLocks noGrp="1"/>
          </p:cNvGraphicFramePr>
          <p:nvPr>
            <p:ph idx="1"/>
            <p:extLst>
              <p:ext uri="{D42A27DB-BD31-4B8C-83A1-F6EECF244321}">
                <p14:modId xmlns:p14="http://schemas.microsoft.com/office/powerpoint/2010/main" val="3046267121"/>
              </p:ext>
            </p:extLst>
          </p:nvPr>
        </p:nvGraphicFramePr>
        <p:xfrm>
          <a:off x="1535214" y="1128451"/>
          <a:ext cx="9405108" cy="4297680"/>
        </p:xfrm>
        <a:graphic>
          <a:graphicData uri="http://schemas.openxmlformats.org/drawingml/2006/table">
            <a:tbl>
              <a:tblPr firstRow="1" bandRow="1">
                <a:tableStyleId>{5C22544A-7EE6-4342-B048-85BDC9FD1C3A}</a:tableStyleId>
              </a:tblPr>
              <a:tblGrid>
                <a:gridCol w="4702554">
                  <a:extLst>
                    <a:ext uri="{9D8B030D-6E8A-4147-A177-3AD203B41FA5}">
                      <a16:colId xmlns:a16="http://schemas.microsoft.com/office/drawing/2014/main" val="1682519910"/>
                    </a:ext>
                  </a:extLst>
                </a:gridCol>
                <a:gridCol w="4702554">
                  <a:extLst>
                    <a:ext uri="{9D8B030D-6E8A-4147-A177-3AD203B41FA5}">
                      <a16:colId xmlns:a16="http://schemas.microsoft.com/office/drawing/2014/main" val="2883260790"/>
                    </a:ext>
                  </a:extLst>
                </a:gridCol>
              </a:tblGrid>
              <a:tr h="370840">
                <a:tc>
                  <a:txBody>
                    <a:bodyPr/>
                    <a:lstStyle/>
                    <a:p>
                      <a:pPr algn="ctr"/>
                      <a:r>
                        <a:rPr lang="en-US" sz="2400" dirty="0">
                          <a:latin typeface="Verdana" panose="020B0604030504040204" pitchFamily="34" charset="0"/>
                          <a:ea typeface="Verdana" panose="020B0604030504040204" pitchFamily="34" charset="0"/>
                          <a:cs typeface="Verdana" panose="020B0604030504040204" pitchFamily="34" charset="0"/>
                        </a:rPr>
                        <a:t>Condition</a:t>
                      </a:r>
                    </a:p>
                  </a:txBody>
                  <a:tcPr/>
                </a:tc>
                <a:tc>
                  <a:txBody>
                    <a:bodyPr/>
                    <a:lstStyle/>
                    <a:p>
                      <a:pPr algn="ctr"/>
                      <a:r>
                        <a:rPr lang="en-US" sz="2400" dirty="0">
                          <a:latin typeface="Verdana" panose="020B0604030504040204" pitchFamily="34" charset="0"/>
                          <a:ea typeface="Verdana" panose="020B0604030504040204" pitchFamily="34" charset="0"/>
                          <a:cs typeface="Verdana" panose="020B0604030504040204" pitchFamily="34" charset="0"/>
                        </a:rPr>
                        <a:t>Value</a:t>
                      </a:r>
                    </a:p>
                  </a:txBody>
                  <a:tcPr/>
                </a:tc>
                <a:extLst>
                  <a:ext uri="{0D108BD9-81ED-4DB2-BD59-A6C34878D82A}">
                    <a16:rowId xmlns:a16="http://schemas.microsoft.com/office/drawing/2014/main" val="1185507827"/>
                  </a:ext>
                </a:extLst>
              </a:tr>
              <a:tr h="370840">
                <a:tc>
                  <a:txBody>
                    <a:bodyPr/>
                    <a:lstStyle/>
                    <a:p>
                      <a:pPr algn="just"/>
                      <a:r>
                        <a:rPr lang="en-US" sz="2400" dirty="0">
                          <a:solidFill>
                            <a:srgbClr val="002060"/>
                          </a:solidFill>
                          <a:latin typeface="Verdana" panose="020B0604030504040204" pitchFamily="34" charset="0"/>
                          <a:ea typeface="Verdana" panose="020B0604030504040204" pitchFamily="34" charset="0"/>
                          <a:cs typeface="Verdana" panose="020B0604030504040204" pitchFamily="34" charset="0"/>
                        </a:rPr>
                        <a:t>Where goods are intended for further supply by the recipient </a:t>
                      </a:r>
                    </a:p>
                  </a:txBody>
                  <a:tcPr/>
                </a:tc>
                <a:tc>
                  <a:txBody>
                    <a:bodyPr/>
                    <a:lstStyle/>
                    <a:p>
                      <a:pPr algn="just"/>
                      <a:r>
                        <a:rPr lang="en-US" sz="2400" dirty="0">
                          <a:solidFill>
                            <a:srgbClr val="002060"/>
                          </a:solidFill>
                          <a:latin typeface="Verdana" panose="020B0604030504040204" pitchFamily="34" charset="0"/>
                          <a:ea typeface="Verdana" panose="020B0604030504040204" pitchFamily="34" charset="0"/>
                          <a:cs typeface="Verdana" panose="020B0604030504040204" pitchFamily="34" charset="0"/>
                        </a:rPr>
                        <a:t>At the option of the supplier, 90% of the price charged for the supply of goods of like kind and quality by the recipient to his customer not being a related person</a:t>
                      </a:r>
                    </a:p>
                  </a:txBody>
                  <a:tcPr/>
                </a:tc>
                <a:extLst>
                  <a:ext uri="{0D108BD9-81ED-4DB2-BD59-A6C34878D82A}">
                    <a16:rowId xmlns:a16="http://schemas.microsoft.com/office/drawing/2014/main" val="3077225283"/>
                  </a:ext>
                </a:extLst>
              </a:tr>
              <a:tr h="370840">
                <a:tc>
                  <a:txBody>
                    <a:bodyPr/>
                    <a:lstStyle/>
                    <a:p>
                      <a:pPr algn="just"/>
                      <a:r>
                        <a:rPr lang="en-US" sz="2400" dirty="0">
                          <a:solidFill>
                            <a:srgbClr val="002060"/>
                          </a:solidFill>
                          <a:latin typeface="Verdana" panose="020B0604030504040204" pitchFamily="34" charset="0"/>
                          <a:ea typeface="Verdana" panose="020B0604030504040204" pitchFamily="34" charset="0"/>
                          <a:cs typeface="Verdana" panose="020B0604030504040204" pitchFamily="34" charset="0"/>
                        </a:rPr>
                        <a:t>Where recipient is eligible for full input tax credit</a:t>
                      </a:r>
                    </a:p>
                  </a:txBody>
                  <a:tcPr/>
                </a:tc>
                <a:tc>
                  <a:txBody>
                    <a:bodyPr/>
                    <a:lstStyle/>
                    <a:p>
                      <a:pPr algn="just"/>
                      <a:r>
                        <a:rPr lang="en-US" sz="2400" dirty="0">
                          <a:solidFill>
                            <a:srgbClr val="002060"/>
                          </a:solidFill>
                          <a:latin typeface="Verdana" panose="020B0604030504040204" pitchFamily="34" charset="0"/>
                          <a:ea typeface="Verdana" panose="020B0604030504040204" pitchFamily="34" charset="0"/>
                          <a:cs typeface="Verdana" panose="020B0604030504040204" pitchFamily="34" charset="0"/>
                        </a:rPr>
                        <a:t>As declared in the invoice, which shall be deemed to be the open market value of the goods or services.</a:t>
                      </a:r>
                    </a:p>
                  </a:txBody>
                  <a:tcPr/>
                </a:tc>
                <a:extLst>
                  <a:ext uri="{0D108BD9-81ED-4DB2-BD59-A6C34878D82A}">
                    <a16:rowId xmlns:a16="http://schemas.microsoft.com/office/drawing/2014/main" val="545943665"/>
                  </a:ext>
                </a:extLst>
              </a:tr>
            </a:tbl>
          </a:graphicData>
        </a:graphic>
      </p:graphicFrame>
    </p:spTree>
    <p:extLst>
      <p:ext uri="{BB962C8B-B14F-4D97-AF65-F5344CB8AC3E}">
        <p14:creationId xmlns:p14="http://schemas.microsoft.com/office/powerpoint/2010/main" val="353095504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B3D26-DF1E-43A6-B27E-869C893ADC31}"/>
              </a:ext>
            </a:extLst>
          </p:cNvPr>
          <p:cNvSpPr>
            <a:spLocks noGrp="1"/>
          </p:cNvSpPr>
          <p:nvPr>
            <p:ph type="title"/>
          </p:nvPr>
        </p:nvSpPr>
        <p:spPr/>
        <p:txBody>
          <a:bodyPr>
            <a:normAutofit/>
          </a:bodyPr>
          <a:lstStyle/>
          <a:p>
            <a:r>
              <a:rPr lang="en-US" sz="4500" dirty="0"/>
              <a:t>Value of Goods Supplied or Received through an Agent [Rule 29]</a:t>
            </a:r>
          </a:p>
        </p:txBody>
      </p:sp>
      <p:sp>
        <p:nvSpPr>
          <p:cNvPr id="3" name="Content Placeholder 2">
            <a:extLst>
              <a:ext uri="{FF2B5EF4-FFF2-40B4-BE49-F238E27FC236}">
                <a16:creationId xmlns:a16="http://schemas.microsoft.com/office/drawing/2014/main" id="{DD893546-BB05-45D7-B1B2-92DB3362D397}"/>
              </a:ext>
            </a:extLst>
          </p:cNvPr>
          <p:cNvSpPr>
            <a:spLocks noGrp="1"/>
          </p:cNvSpPr>
          <p:nvPr>
            <p:ph idx="1"/>
          </p:nvPr>
        </p:nvSpPr>
        <p:spPr>
          <a:blipFill dpi="0" rotWithShape="1">
            <a:blip r:embed="rId2">
              <a:alphaModFix amt="25000"/>
              <a:lum bright="70000" contrast="-70000"/>
            </a:blip>
            <a:srcRect/>
            <a:stretch>
              <a:fillRect/>
            </a:stretch>
          </a:blipFill>
        </p:spPr>
        <p:txBody>
          <a:bodyPr>
            <a:normAutofit/>
          </a:bodyPr>
          <a:lstStyle/>
          <a:p>
            <a:pPr algn="just"/>
            <a:r>
              <a:rPr lang="en-US" sz="2400" dirty="0">
                <a:latin typeface="Verdana" panose="020B0604030504040204" pitchFamily="34" charset="0"/>
                <a:ea typeface="Verdana" panose="020B0604030504040204" pitchFamily="34" charset="0"/>
                <a:cs typeface="Verdana" panose="020B0604030504040204" pitchFamily="34" charset="0"/>
              </a:rPr>
              <a:t>Open market value of the goods being supplied, or</a:t>
            </a:r>
          </a:p>
          <a:p>
            <a:pPr algn="just"/>
            <a:r>
              <a:rPr lang="en-US" sz="2400" dirty="0">
                <a:latin typeface="Verdana" panose="020B0604030504040204" pitchFamily="34" charset="0"/>
                <a:ea typeface="Verdana" panose="020B0604030504040204" pitchFamily="34" charset="0"/>
                <a:cs typeface="Verdana" panose="020B0604030504040204" pitchFamily="34" charset="0"/>
              </a:rPr>
              <a:t>where the goods are intended for further supply by the said recipient, at the option of the supplier, be 90% of the price charged for the supply of goods of like kind and quality by the recipient to his customer not being a related person.</a:t>
            </a:r>
          </a:p>
          <a:p>
            <a:pPr algn="just"/>
            <a:r>
              <a:rPr lang="en-US" sz="2400" dirty="0">
                <a:latin typeface="Verdana" panose="020B0604030504040204" pitchFamily="34" charset="0"/>
                <a:ea typeface="Verdana" panose="020B0604030504040204" pitchFamily="34" charset="0"/>
                <a:cs typeface="Verdana" panose="020B0604030504040204" pitchFamily="34" charset="0"/>
              </a:rPr>
              <a:t>If not, as determined by Residual Provisions, in that order.</a:t>
            </a:r>
          </a:p>
          <a:p>
            <a:endParaRPr lang="en-US" sz="2400" dirty="0">
              <a:latin typeface="Verdana" panose="020B0604030504040204" pitchFamily="34" charset="0"/>
              <a:ea typeface="Verdana" panose="020B0604030504040204" pitchFamily="34" charset="0"/>
              <a:cs typeface="Verdana" panose="020B0604030504040204" pitchFamily="34" charset="0"/>
            </a:endParaRPr>
          </a:p>
          <a:p>
            <a:endParaRPr lang="en-US" sz="24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98533513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B1844-3CCC-407A-9759-8049DA357B52}"/>
              </a:ext>
            </a:extLst>
          </p:cNvPr>
          <p:cNvSpPr>
            <a:spLocks noGrp="1"/>
          </p:cNvSpPr>
          <p:nvPr>
            <p:ph type="title"/>
          </p:nvPr>
        </p:nvSpPr>
        <p:spPr>
          <a:xfrm>
            <a:off x="1251678" y="382385"/>
            <a:ext cx="10178322" cy="1328428"/>
          </a:xfrm>
        </p:spPr>
        <p:txBody>
          <a:bodyPr>
            <a:normAutofit/>
          </a:bodyPr>
          <a:lstStyle/>
          <a:p>
            <a:pPr algn="just"/>
            <a:r>
              <a:rPr lang="en-US" sz="4500" dirty="0"/>
              <a:t>Residual Provisions for Determination of Value of Supply</a:t>
            </a:r>
          </a:p>
        </p:txBody>
      </p:sp>
      <p:graphicFrame>
        <p:nvGraphicFramePr>
          <p:cNvPr id="4" name="Content Placeholder 3">
            <a:extLst>
              <a:ext uri="{FF2B5EF4-FFF2-40B4-BE49-F238E27FC236}">
                <a16:creationId xmlns:a16="http://schemas.microsoft.com/office/drawing/2014/main" id="{555B4A27-FA0B-4F5D-A0EF-E09F56224B53}"/>
              </a:ext>
            </a:extLst>
          </p:cNvPr>
          <p:cNvGraphicFramePr>
            <a:graphicFrameLocks noGrp="1"/>
          </p:cNvGraphicFramePr>
          <p:nvPr>
            <p:ph idx="1"/>
            <p:extLst>
              <p:ext uri="{D42A27DB-BD31-4B8C-83A1-F6EECF244321}">
                <p14:modId xmlns:p14="http://schemas.microsoft.com/office/powerpoint/2010/main" val="1726537515"/>
              </p:ext>
            </p:extLst>
          </p:nvPr>
        </p:nvGraphicFramePr>
        <p:xfrm>
          <a:off x="1251677" y="1710813"/>
          <a:ext cx="10370052" cy="5029200"/>
        </p:xfrm>
        <a:graphic>
          <a:graphicData uri="http://schemas.openxmlformats.org/drawingml/2006/table">
            <a:tbl>
              <a:tblPr firstRow="1" bandRow="1">
                <a:tableStyleId>{5C22544A-7EE6-4342-B048-85BDC9FD1C3A}</a:tableStyleId>
              </a:tblPr>
              <a:tblGrid>
                <a:gridCol w="5185026">
                  <a:extLst>
                    <a:ext uri="{9D8B030D-6E8A-4147-A177-3AD203B41FA5}">
                      <a16:colId xmlns:a16="http://schemas.microsoft.com/office/drawing/2014/main" val="187916440"/>
                    </a:ext>
                  </a:extLst>
                </a:gridCol>
                <a:gridCol w="5185026">
                  <a:extLst>
                    <a:ext uri="{9D8B030D-6E8A-4147-A177-3AD203B41FA5}">
                      <a16:colId xmlns:a16="http://schemas.microsoft.com/office/drawing/2014/main" val="2277140509"/>
                    </a:ext>
                  </a:extLst>
                </a:gridCol>
              </a:tblGrid>
              <a:tr h="370840">
                <a:tc>
                  <a:txBody>
                    <a:bodyPr/>
                    <a:lstStyle/>
                    <a:p>
                      <a:pPr algn="ctr"/>
                      <a:r>
                        <a:rPr lang="en-US" sz="2400" dirty="0">
                          <a:latin typeface="Verdana" panose="020B0604030504040204" pitchFamily="34" charset="0"/>
                          <a:ea typeface="Verdana" panose="020B0604030504040204" pitchFamily="34" charset="0"/>
                          <a:cs typeface="Verdana" panose="020B0604030504040204" pitchFamily="34" charset="0"/>
                        </a:rPr>
                        <a:t>Provision</a:t>
                      </a:r>
                    </a:p>
                  </a:txBody>
                  <a:tcPr/>
                </a:tc>
                <a:tc>
                  <a:txBody>
                    <a:bodyPr/>
                    <a:lstStyle/>
                    <a:p>
                      <a:pPr algn="ctr"/>
                      <a:r>
                        <a:rPr lang="en-US" sz="2400" dirty="0">
                          <a:latin typeface="Verdana" panose="020B0604030504040204" pitchFamily="34" charset="0"/>
                          <a:ea typeface="Verdana" panose="020B0604030504040204" pitchFamily="34" charset="0"/>
                          <a:cs typeface="Verdana" panose="020B0604030504040204" pitchFamily="34" charset="0"/>
                        </a:rPr>
                        <a:t>Value</a:t>
                      </a:r>
                    </a:p>
                  </a:txBody>
                  <a:tcPr/>
                </a:tc>
                <a:extLst>
                  <a:ext uri="{0D108BD9-81ED-4DB2-BD59-A6C34878D82A}">
                    <a16:rowId xmlns:a16="http://schemas.microsoft.com/office/drawing/2014/main" val="1842744309"/>
                  </a:ext>
                </a:extLst>
              </a:tr>
              <a:tr h="370840">
                <a:tc>
                  <a:txBody>
                    <a:bodyPr/>
                    <a:lstStyle/>
                    <a:p>
                      <a:r>
                        <a:rPr lang="en-US" sz="2400" b="1" dirty="0">
                          <a:latin typeface="Verdana" panose="020B0604030504040204" pitchFamily="34" charset="0"/>
                          <a:ea typeface="Verdana" panose="020B0604030504040204" pitchFamily="34" charset="0"/>
                          <a:cs typeface="Verdana" panose="020B0604030504040204" pitchFamily="34" charset="0"/>
                        </a:rPr>
                        <a:t>Rule 30 </a:t>
                      </a:r>
                      <a:r>
                        <a:rPr lang="en-US" sz="2400" dirty="0">
                          <a:latin typeface="Verdana" panose="020B0604030504040204" pitchFamily="34" charset="0"/>
                          <a:ea typeface="Verdana" panose="020B0604030504040204" pitchFamily="34" charset="0"/>
                          <a:cs typeface="Verdana" panose="020B0604030504040204" pitchFamily="34" charset="0"/>
                        </a:rPr>
                        <a:t>– Where value cannot be determined by any of the preceding provisions</a:t>
                      </a:r>
                    </a:p>
                  </a:txBody>
                  <a:tcPr/>
                </a:tc>
                <a:tc>
                  <a:txBody>
                    <a:bodyPr/>
                    <a:lstStyle/>
                    <a:p>
                      <a:r>
                        <a:rPr lang="en-US" sz="2400" dirty="0">
                          <a:latin typeface="Verdana" panose="020B0604030504040204" pitchFamily="34" charset="0"/>
                          <a:ea typeface="Verdana" panose="020B0604030504040204" pitchFamily="34" charset="0"/>
                          <a:cs typeface="Verdana" panose="020B0604030504040204" pitchFamily="34" charset="0"/>
                        </a:rPr>
                        <a:t>110% of the cost of production or manufacture or the cost of acquisition of such goods or the cost of provision of such services. </a:t>
                      </a:r>
                    </a:p>
                  </a:txBody>
                  <a:tcPr/>
                </a:tc>
                <a:extLst>
                  <a:ext uri="{0D108BD9-81ED-4DB2-BD59-A6C34878D82A}">
                    <a16:rowId xmlns:a16="http://schemas.microsoft.com/office/drawing/2014/main" val="2019455072"/>
                  </a:ext>
                </a:extLst>
              </a:tr>
              <a:tr h="370840">
                <a:tc>
                  <a:txBody>
                    <a:bodyPr/>
                    <a:lstStyle/>
                    <a:p>
                      <a:r>
                        <a:rPr lang="en-US" sz="2400" b="1" dirty="0">
                          <a:latin typeface="Verdana" panose="020B0604030504040204" pitchFamily="34" charset="0"/>
                          <a:ea typeface="Verdana" panose="020B0604030504040204" pitchFamily="34" charset="0"/>
                          <a:cs typeface="Verdana" panose="020B0604030504040204" pitchFamily="34" charset="0"/>
                        </a:rPr>
                        <a:t>Rule 31 </a:t>
                      </a:r>
                      <a:r>
                        <a:rPr lang="en-US" sz="2400" dirty="0">
                          <a:latin typeface="Verdana" panose="020B0604030504040204" pitchFamily="34" charset="0"/>
                          <a:ea typeface="Verdana" panose="020B0604030504040204" pitchFamily="34" charset="0"/>
                          <a:cs typeface="Verdana" panose="020B0604030504040204" pitchFamily="34" charset="0"/>
                        </a:rPr>
                        <a:t>– Where value cannot be determined by any of the preceding provisions (including Rule 30)</a:t>
                      </a:r>
                    </a:p>
                    <a:p>
                      <a:endParaRPr lang="en-US" sz="2400" dirty="0">
                        <a:latin typeface="Verdana" panose="020B0604030504040204" pitchFamily="34" charset="0"/>
                        <a:ea typeface="Verdana" panose="020B0604030504040204" pitchFamily="34" charset="0"/>
                        <a:cs typeface="Verdana" panose="020B0604030504040204" pitchFamily="34" charset="0"/>
                      </a:endParaRPr>
                    </a:p>
                    <a:p>
                      <a:r>
                        <a:rPr lang="en-US" sz="2400" dirty="0">
                          <a:latin typeface="Verdana" panose="020B0604030504040204" pitchFamily="34" charset="0"/>
                          <a:ea typeface="Verdana" panose="020B0604030504040204" pitchFamily="34" charset="0"/>
                          <a:cs typeface="Verdana" panose="020B0604030504040204" pitchFamily="34" charset="0"/>
                        </a:rPr>
                        <a:t>Supplier of services may opt for this Rule ignoring Rule 30.</a:t>
                      </a:r>
                    </a:p>
                  </a:txBody>
                  <a:tcPr/>
                </a:tc>
                <a:tc>
                  <a:txBody>
                    <a:bodyPr/>
                    <a:lstStyle/>
                    <a:p>
                      <a:r>
                        <a:rPr lang="en-US" sz="2400" dirty="0">
                          <a:latin typeface="Verdana" panose="020B0604030504040204" pitchFamily="34" charset="0"/>
                          <a:ea typeface="Verdana" panose="020B0604030504040204" pitchFamily="34" charset="0"/>
                          <a:cs typeface="Verdana" panose="020B0604030504040204" pitchFamily="34" charset="0"/>
                        </a:rPr>
                        <a:t>Shall be determined using reasonable means consistent with the principles and the general provisions of section 15 and the provisions of these Rules.</a:t>
                      </a:r>
                    </a:p>
                  </a:txBody>
                  <a:tcPr/>
                </a:tc>
                <a:extLst>
                  <a:ext uri="{0D108BD9-81ED-4DB2-BD59-A6C34878D82A}">
                    <a16:rowId xmlns:a16="http://schemas.microsoft.com/office/drawing/2014/main" val="178826254"/>
                  </a:ext>
                </a:extLst>
              </a:tr>
            </a:tbl>
          </a:graphicData>
        </a:graphic>
      </p:graphicFrame>
    </p:spTree>
    <p:extLst>
      <p:ext uri="{BB962C8B-B14F-4D97-AF65-F5344CB8AC3E}">
        <p14:creationId xmlns:p14="http://schemas.microsoft.com/office/powerpoint/2010/main" val="212337432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3A9A3-8FC3-4AC4-A719-22F0B9EF4E3E}"/>
              </a:ext>
            </a:extLst>
          </p:cNvPr>
          <p:cNvSpPr>
            <a:spLocks noGrp="1"/>
          </p:cNvSpPr>
          <p:nvPr>
            <p:ph type="title"/>
          </p:nvPr>
        </p:nvSpPr>
        <p:spPr>
          <a:xfrm>
            <a:off x="1251678" y="382385"/>
            <a:ext cx="10178322" cy="782738"/>
          </a:xfrm>
        </p:spPr>
        <p:txBody>
          <a:bodyPr>
            <a:normAutofit/>
          </a:bodyPr>
          <a:lstStyle/>
          <a:p>
            <a:r>
              <a:rPr lang="en-US" sz="4500" dirty="0"/>
              <a:t>Special Supplies</a:t>
            </a:r>
          </a:p>
        </p:txBody>
      </p:sp>
      <p:sp>
        <p:nvSpPr>
          <p:cNvPr id="3" name="Content Placeholder 2">
            <a:extLst>
              <a:ext uri="{FF2B5EF4-FFF2-40B4-BE49-F238E27FC236}">
                <a16:creationId xmlns:a16="http://schemas.microsoft.com/office/drawing/2014/main" id="{93ED9849-CC34-4BAA-81F4-A1E333E5712E}"/>
              </a:ext>
            </a:extLst>
          </p:cNvPr>
          <p:cNvSpPr>
            <a:spLocks noGrp="1"/>
          </p:cNvSpPr>
          <p:nvPr>
            <p:ph idx="1"/>
          </p:nvPr>
        </p:nvSpPr>
        <p:spPr>
          <a:xfrm>
            <a:off x="1251678" y="1165123"/>
            <a:ext cx="10178322" cy="5029200"/>
          </a:xfrm>
          <a:blipFill dpi="0" rotWithShape="1">
            <a:blip r:embed="rId2">
              <a:alphaModFix amt="50000"/>
              <a:lum bright="70000" contrast="-70000"/>
            </a:blip>
            <a:srcRect/>
            <a:stretch>
              <a:fillRect/>
            </a:stretch>
          </a:blipFill>
        </p:spPr>
        <p:txBody>
          <a:bodyPr>
            <a:noAutofit/>
          </a:bodyPr>
          <a:lstStyle/>
          <a:p>
            <a:pPr algn="just"/>
            <a:r>
              <a:rPr lang="en-US" sz="2400" dirty="0">
                <a:solidFill>
                  <a:srgbClr val="002060"/>
                </a:solidFill>
                <a:latin typeface="Verdana" panose="020B0604030504040204" pitchFamily="34" charset="0"/>
                <a:ea typeface="Verdana" panose="020B0604030504040204" pitchFamily="34" charset="0"/>
                <a:cs typeface="Verdana" panose="020B0604030504040204" pitchFamily="34" charset="0"/>
              </a:rPr>
              <a:t>Here, supplier has an option to determine value as per method provided in Rule 32. This includes:</a:t>
            </a:r>
          </a:p>
          <a:p>
            <a:pPr lvl="1" algn="just"/>
            <a:r>
              <a:rPr lang="en-US" sz="2400" dirty="0">
                <a:solidFill>
                  <a:srgbClr val="002060"/>
                </a:solidFill>
                <a:latin typeface="Verdana" panose="020B0604030504040204" pitchFamily="34" charset="0"/>
                <a:ea typeface="Verdana" panose="020B0604030504040204" pitchFamily="34" charset="0"/>
                <a:cs typeface="Verdana" panose="020B0604030504040204" pitchFamily="34" charset="0"/>
              </a:rPr>
              <a:t>Purchase or sale of foreign currency</a:t>
            </a:r>
          </a:p>
          <a:p>
            <a:pPr lvl="1" algn="just"/>
            <a:r>
              <a:rPr lang="en-US" sz="2400" dirty="0">
                <a:solidFill>
                  <a:srgbClr val="002060"/>
                </a:solidFill>
                <a:latin typeface="Verdana" panose="020B0604030504040204" pitchFamily="34" charset="0"/>
                <a:ea typeface="Verdana" panose="020B0604030504040204" pitchFamily="34" charset="0"/>
                <a:cs typeface="Verdana" panose="020B0604030504040204" pitchFamily="34" charset="0"/>
              </a:rPr>
              <a:t>Air travel ticket booking</a:t>
            </a:r>
          </a:p>
          <a:p>
            <a:pPr lvl="1" algn="just"/>
            <a:r>
              <a:rPr lang="en-US" sz="2400" dirty="0">
                <a:solidFill>
                  <a:srgbClr val="002060"/>
                </a:solidFill>
                <a:latin typeface="Verdana" panose="020B0604030504040204" pitchFamily="34" charset="0"/>
                <a:ea typeface="Verdana" panose="020B0604030504040204" pitchFamily="34" charset="0"/>
                <a:cs typeface="Verdana" panose="020B0604030504040204" pitchFamily="34" charset="0"/>
              </a:rPr>
              <a:t>Life insurance business</a:t>
            </a:r>
          </a:p>
          <a:p>
            <a:pPr lvl="1" algn="just"/>
            <a:r>
              <a:rPr lang="en-US" sz="2400" dirty="0">
                <a:solidFill>
                  <a:srgbClr val="002060"/>
                </a:solidFill>
                <a:latin typeface="Verdana" panose="020B0604030504040204" pitchFamily="34" charset="0"/>
                <a:ea typeface="Verdana" panose="020B0604030504040204" pitchFamily="34" charset="0"/>
                <a:cs typeface="Verdana" panose="020B0604030504040204" pitchFamily="34" charset="0"/>
              </a:rPr>
              <a:t>Second hand goods dealer</a:t>
            </a:r>
          </a:p>
          <a:p>
            <a:pPr lvl="1" algn="just"/>
            <a:r>
              <a:rPr lang="en-US" sz="2400" dirty="0">
                <a:solidFill>
                  <a:srgbClr val="002060"/>
                </a:solidFill>
                <a:latin typeface="Verdana" panose="020B0604030504040204" pitchFamily="34" charset="0"/>
                <a:ea typeface="Verdana" panose="020B0604030504040204" pitchFamily="34" charset="0"/>
                <a:cs typeface="Verdana" panose="020B0604030504040204" pitchFamily="34" charset="0"/>
              </a:rPr>
              <a:t>Token/ voucher/ coupon/ stamp (other than postage stamp)</a:t>
            </a:r>
          </a:p>
          <a:p>
            <a:pPr lvl="1" algn="just"/>
            <a:r>
              <a:rPr lang="en-US" sz="2400" dirty="0">
                <a:solidFill>
                  <a:srgbClr val="002060"/>
                </a:solidFill>
                <a:latin typeface="Verdana" panose="020B0604030504040204" pitchFamily="34" charset="0"/>
                <a:ea typeface="Verdana" panose="020B0604030504040204" pitchFamily="34" charset="0"/>
                <a:cs typeface="Verdana" panose="020B0604030504040204" pitchFamily="34" charset="0"/>
              </a:rPr>
              <a:t>Inter-branch supplies or supplies inter se distinct persons</a:t>
            </a:r>
          </a:p>
          <a:p>
            <a:pPr algn="just"/>
            <a:r>
              <a:rPr lang="en-US" sz="2400" dirty="0">
                <a:solidFill>
                  <a:srgbClr val="002060"/>
                </a:solidFill>
                <a:latin typeface="Verdana" panose="020B0604030504040204" pitchFamily="34" charset="0"/>
                <a:ea typeface="Verdana" panose="020B0604030504040204" pitchFamily="34" charset="0"/>
                <a:cs typeface="Verdana" panose="020B0604030504040204" pitchFamily="34" charset="0"/>
              </a:rPr>
              <a:t>Value of supply in case of lottery, betting, gambling and horse racing is to be compulsorily determined in a manner provided under Rule 31A.</a:t>
            </a:r>
          </a:p>
          <a:p>
            <a:pPr lvl="1"/>
            <a:endParaRPr lang="en-US" sz="2400" dirty="0"/>
          </a:p>
        </p:txBody>
      </p:sp>
    </p:spTree>
    <p:extLst>
      <p:ext uri="{BB962C8B-B14F-4D97-AF65-F5344CB8AC3E}">
        <p14:creationId xmlns:p14="http://schemas.microsoft.com/office/powerpoint/2010/main" val="3894023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C06EC-F152-499E-B235-D44A81EF73AD}"/>
              </a:ext>
            </a:extLst>
          </p:cNvPr>
          <p:cNvSpPr>
            <a:spLocks noGrp="1"/>
          </p:cNvSpPr>
          <p:nvPr>
            <p:ph type="title"/>
          </p:nvPr>
        </p:nvSpPr>
        <p:spPr/>
        <p:txBody>
          <a:bodyPr>
            <a:normAutofit/>
          </a:bodyPr>
          <a:lstStyle/>
          <a:p>
            <a:r>
              <a:rPr lang="en-US" sz="4500" dirty="0"/>
              <a:t>Value of Supply in case of Lottery, etc. [Rule 31A]</a:t>
            </a:r>
          </a:p>
        </p:txBody>
      </p:sp>
      <p:graphicFrame>
        <p:nvGraphicFramePr>
          <p:cNvPr id="4" name="Content Placeholder 3">
            <a:extLst>
              <a:ext uri="{FF2B5EF4-FFF2-40B4-BE49-F238E27FC236}">
                <a16:creationId xmlns:a16="http://schemas.microsoft.com/office/drawing/2014/main" id="{7F9AB773-3BBA-4541-8A1A-B80173221E9A}"/>
              </a:ext>
            </a:extLst>
          </p:cNvPr>
          <p:cNvGraphicFramePr>
            <a:graphicFrameLocks noGrp="1"/>
          </p:cNvGraphicFramePr>
          <p:nvPr>
            <p:ph idx="1"/>
            <p:extLst>
              <p:ext uri="{D42A27DB-BD31-4B8C-83A1-F6EECF244321}">
                <p14:modId xmlns:p14="http://schemas.microsoft.com/office/powerpoint/2010/main" val="3732409737"/>
              </p:ext>
            </p:extLst>
          </p:nvPr>
        </p:nvGraphicFramePr>
        <p:xfrm>
          <a:off x="1358233" y="1620634"/>
          <a:ext cx="10425728" cy="4724400"/>
        </p:xfrm>
        <a:graphic>
          <a:graphicData uri="http://schemas.openxmlformats.org/drawingml/2006/table">
            <a:tbl>
              <a:tblPr firstRow="1" bandRow="1">
                <a:tableStyleId>{5C22544A-7EE6-4342-B048-85BDC9FD1C3A}</a:tableStyleId>
              </a:tblPr>
              <a:tblGrid>
                <a:gridCol w="5212864">
                  <a:extLst>
                    <a:ext uri="{9D8B030D-6E8A-4147-A177-3AD203B41FA5}">
                      <a16:colId xmlns:a16="http://schemas.microsoft.com/office/drawing/2014/main" val="2764976172"/>
                    </a:ext>
                  </a:extLst>
                </a:gridCol>
                <a:gridCol w="5212864">
                  <a:extLst>
                    <a:ext uri="{9D8B030D-6E8A-4147-A177-3AD203B41FA5}">
                      <a16:colId xmlns:a16="http://schemas.microsoft.com/office/drawing/2014/main" val="1689927676"/>
                    </a:ext>
                  </a:extLst>
                </a:gridCol>
              </a:tblGrid>
              <a:tr h="370840">
                <a:tc>
                  <a:txBody>
                    <a:bodyPr/>
                    <a:lstStyle/>
                    <a:p>
                      <a:pPr algn="ctr"/>
                      <a:r>
                        <a:rPr lang="en-US" sz="2200" dirty="0">
                          <a:latin typeface="Verdana" panose="020B0604030504040204" pitchFamily="34" charset="0"/>
                          <a:ea typeface="Verdana" panose="020B0604030504040204" pitchFamily="34" charset="0"/>
                          <a:cs typeface="Verdana" panose="020B0604030504040204" pitchFamily="34" charset="0"/>
                        </a:rPr>
                        <a:t>Supply</a:t>
                      </a:r>
                    </a:p>
                  </a:txBody>
                  <a:tcPr/>
                </a:tc>
                <a:tc>
                  <a:txBody>
                    <a:bodyPr/>
                    <a:lstStyle/>
                    <a:p>
                      <a:pPr algn="ctr"/>
                      <a:r>
                        <a:rPr lang="en-US" sz="2200" dirty="0">
                          <a:latin typeface="Verdana" panose="020B0604030504040204" pitchFamily="34" charset="0"/>
                          <a:ea typeface="Verdana" panose="020B0604030504040204" pitchFamily="34" charset="0"/>
                          <a:cs typeface="Verdana" panose="020B0604030504040204" pitchFamily="34" charset="0"/>
                        </a:rPr>
                        <a:t>Value</a:t>
                      </a:r>
                    </a:p>
                  </a:txBody>
                  <a:tcPr/>
                </a:tc>
                <a:extLst>
                  <a:ext uri="{0D108BD9-81ED-4DB2-BD59-A6C34878D82A}">
                    <a16:rowId xmlns:a16="http://schemas.microsoft.com/office/drawing/2014/main" val="2378616404"/>
                  </a:ext>
                </a:extLst>
              </a:tr>
              <a:tr h="370840">
                <a:tc>
                  <a:txBody>
                    <a:bodyPr/>
                    <a:lstStyle/>
                    <a:p>
                      <a:pPr algn="just"/>
                      <a:r>
                        <a:rPr lang="en-US" sz="2200" dirty="0">
                          <a:latin typeface="Verdana" panose="020B0604030504040204" pitchFamily="34" charset="0"/>
                          <a:ea typeface="Verdana" panose="020B0604030504040204" pitchFamily="34" charset="0"/>
                          <a:cs typeface="Verdana" panose="020B0604030504040204" pitchFamily="34" charset="0"/>
                        </a:rPr>
                        <a:t>Lottery run by State Governments, </a:t>
                      </a:r>
                      <a:r>
                        <a:rPr lang="en-US" sz="2200" dirty="0" err="1">
                          <a:latin typeface="Verdana" panose="020B0604030504040204" pitchFamily="34" charset="0"/>
                          <a:ea typeface="Verdana" panose="020B0604030504040204" pitchFamily="34" charset="0"/>
                          <a:cs typeface="Verdana" panose="020B0604030504040204" pitchFamily="34" charset="0"/>
                        </a:rPr>
                        <a:t>i,.e</a:t>
                      </a:r>
                      <a:r>
                        <a:rPr lang="en-US" sz="2200" dirty="0">
                          <a:latin typeface="Verdana" panose="020B0604030504040204" pitchFamily="34" charset="0"/>
                          <a:ea typeface="Verdana" panose="020B0604030504040204" pitchFamily="34" charset="0"/>
                          <a:cs typeface="Verdana" panose="020B0604030504040204" pitchFamily="34" charset="0"/>
                        </a:rPr>
                        <a:t>, a lottery not allowed to be sold in any State other than the organizing State</a:t>
                      </a:r>
                    </a:p>
                  </a:txBody>
                  <a:tcPr>
                    <a:solidFill>
                      <a:schemeClr val="accent1">
                        <a:tint val="40000"/>
                      </a:schemeClr>
                    </a:solidFill>
                  </a:tcPr>
                </a:tc>
                <a:tc>
                  <a:txBody>
                    <a:bodyPr/>
                    <a:lstStyle/>
                    <a:p>
                      <a:pPr algn="just"/>
                      <a:r>
                        <a:rPr lang="en-US" sz="2200" dirty="0">
                          <a:latin typeface="Verdana" panose="020B0604030504040204" pitchFamily="34" charset="0"/>
                          <a:ea typeface="Verdana" panose="020B0604030504040204" pitchFamily="34" charset="0"/>
                          <a:cs typeface="Verdana" panose="020B0604030504040204" pitchFamily="34" charset="0"/>
                        </a:rPr>
                        <a:t>100/112 of the face value of ticket OR of the price as notified in the Official Gazette by the organising State, whichever is higher</a:t>
                      </a:r>
                    </a:p>
                  </a:txBody>
                  <a:tcPr/>
                </a:tc>
                <a:extLst>
                  <a:ext uri="{0D108BD9-81ED-4DB2-BD59-A6C34878D82A}">
                    <a16:rowId xmlns:a16="http://schemas.microsoft.com/office/drawing/2014/main" val="2661091611"/>
                  </a:ext>
                </a:extLst>
              </a:tr>
              <a:tr h="370840">
                <a:tc>
                  <a:txBody>
                    <a:bodyPr/>
                    <a:lstStyle/>
                    <a:p>
                      <a:pPr algn="just"/>
                      <a:r>
                        <a:rPr lang="en-US" sz="2200" dirty="0">
                          <a:latin typeface="Verdana" panose="020B0604030504040204" pitchFamily="34" charset="0"/>
                          <a:ea typeface="Verdana" panose="020B0604030504040204" pitchFamily="34" charset="0"/>
                          <a:cs typeface="Verdana" panose="020B0604030504040204" pitchFamily="34" charset="0"/>
                        </a:rPr>
                        <a:t>Lottery authorised by State Governments, </a:t>
                      </a:r>
                      <a:r>
                        <a:rPr lang="en-US" sz="2200" dirty="0" err="1">
                          <a:latin typeface="Verdana" panose="020B0604030504040204" pitchFamily="34" charset="0"/>
                          <a:ea typeface="Verdana" panose="020B0604030504040204" pitchFamily="34" charset="0"/>
                          <a:cs typeface="Verdana" panose="020B0604030504040204" pitchFamily="34" charset="0"/>
                        </a:rPr>
                        <a:t>i,.e</a:t>
                      </a:r>
                      <a:r>
                        <a:rPr lang="en-US" sz="2200" dirty="0">
                          <a:latin typeface="Verdana" panose="020B0604030504040204" pitchFamily="34" charset="0"/>
                          <a:ea typeface="Verdana" panose="020B0604030504040204" pitchFamily="34" charset="0"/>
                          <a:cs typeface="Verdana" panose="020B0604030504040204" pitchFamily="34" charset="0"/>
                        </a:rPr>
                        <a:t>, lottery which is authorised to be sold in State(s) other than the organising State also</a:t>
                      </a:r>
                    </a:p>
                  </a:txBody>
                  <a:tcPr/>
                </a:tc>
                <a:tc>
                  <a:txBody>
                    <a:bodyPr/>
                    <a:lstStyle/>
                    <a:p>
                      <a:pPr algn="just"/>
                      <a:r>
                        <a:rPr lang="en-US" sz="2200" dirty="0">
                          <a:latin typeface="Verdana" panose="020B0604030504040204" pitchFamily="34" charset="0"/>
                          <a:ea typeface="Verdana" panose="020B0604030504040204" pitchFamily="34" charset="0"/>
                          <a:cs typeface="Verdana" panose="020B0604030504040204" pitchFamily="34" charset="0"/>
                        </a:rPr>
                        <a:t>100/128 of the face value of ticket OR of the price as notified in the Official Gazette by the organising State, whichever is higher</a:t>
                      </a:r>
                    </a:p>
                  </a:txBody>
                  <a:tcPr/>
                </a:tc>
                <a:extLst>
                  <a:ext uri="{0D108BD9-81ED-4DB2-BD59-A6C34878D82A}">
                    <a16:rowId xmlns:a16="http://schemas.microsoft.com/office/drawing/2014/main" val="19865286"/>
                  </a:ext>
                </a:extLst>
              </a:tr>
              <a:tr h="370840">
                <a:tc>
                  <a:txBody>
                    <a:bodyPr/>
                    <a:lstStyle/>
                    <a:p>
                      <a:pPr algn="just"/>
                      <a:r>
                        <a:rPr lang="en-US" sz="2200" dirty="0">
                          <a:latin typeface="Verdana" panose="020B0604030504040204" pitchFamily="34" charset="0"/>
                          <a:ea typeface="Verdana" panose="020B0604030504040204" pitchFamily="34" charset="0"/>
                          <a:cs typeface="Verdana" panose="020B0604030504040204" pitchFamily="34" charset="0"/>
                        </a:rPr>
                        <a:t>Actionable claim in the form of chance to win in betting, gambling or horse racing in a race club</a:t>
                      </a:r>
                    </a:p>
                  </a:txBody>
                  <a:tcPr/>
                </a:tc>
                <a:tc>
                  <a:txBody>
                    <a:bodyPr/>
                    <a:lstStyle/>
                    <a:p>
                      <a:pPr algn="just"/>
                      <a:r>
                        <a:rPr lang="en-US" sz="2200" dirty="0">
                          <a:latin typeface="Verdana" panose="020B0604030504040204" pitchFamily="34" charset="0"/>
                          <a:ea typeface="Verdana" panose="020B0604030504040204" pitchFamily="34" charset="0"/>
                          <a:cs typeface="Verdana" panose="020B0604030504040204" pitchFamily="34" charset="0"/>
                        </a:rPr>
                        <a:t>100% of the face value of the bet OR the amount paid into the totalisator.</a:t>
                      </a:r>
                    </a:p>
                  </a:txBody>
                  <a:tcPr/>
                </a:tc>
                <a:extLst>
                  <a:ext uri="{0D108BD9-81ED-4DB2-BD59-A6C34878D82A}">
                    <a16:rowId xmlns:a16="http://schemas.microsoft.com/office/drawing/2014/main" val="2448603263"/>
                  </a:ext>
                </a:extLst>
              </a:tr>
            </a:tbl>
          </a:graphicData>
        </a:graphic>
      </p:graphicFrame>
    </p:spTree>
    <p:extLst>
      <p:ext uri="{BB962C8B-B14F-4D97-AF65-F5344CB8AC3E}">
        <p14:creationId xmlns:p14="http://schemas.microsoft.com/office/powerpoint/2010/main" val="324942374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08285-0776-44D4-80BA-FDA85F5B1C14}"/>
              </a:ext>
            </a:extLst>
          </p:cNvPr>
          <p:cNvSpPr>
            <a:spLocks noGrp="1"/>
          </p:cNvSpPr>
          <p:nvPr>
            <p:ph type="title"/>
          </p:nvPr>
        </p:nvSpPr>
        <p:spPr/>
        <p:txBody>
          <a:bodyPr>
            <a:noAutofit/>
          </a:bodyPr>
          <a:lstStyle/>
          <a:p>
            <a:r>
              <a:rPr lang="en-US" sz="4500" dirty="0"/>
              <a:t>Value of Supply of Service of Purchase or Sale of Foreign Currency</a:t>
            </a:r>
          </a:p>
        </p:txBody>
      </p:sp>
      <p:graphicFrame>
        <p:nvGraphicFramePr>
          <p:cNvPr id="4" name="Content Placeholder 3">
            <a:extLst>
              <a:ext uri="{FF2B5EF4-FFF2-40B4-BE49-F238E27FC236}">
                <a16:creationId xmlns:a16="http://schemas.microsoft.com/office/drawing/2014/main" id="{630F2509-F469-4F28-8C8C-0DE4ED4DB7A3}"/>
              </a:ext>
            </a:extLst>
          </p:cNvPr>
          <p:cNvGraphicFramePr>
            <a:graphicFrameLocks noGrp="1"/>
          </p:cNvGraphicFramePr>
          <p:nvPr>
            <p:ph idx="1"/>
            <p:extLst>
              <p:ext uri="{D42A27DB-BD31-4B8C-83A1-F6EECF244321}">
                <p14:modId xmlns:p14="http://schemas.microsoft.com/office/powerpoint/2010/main" val="2252076318"/>
              </p:ext>
            </p:extLst>
          </p:nvPr>
        </p:nvGraphicFramePr>
        <p:xfrm>
          <a:off x="1358233" y="2254814"/>
          <a:ext cx="10337237" cy="4297680"/>
        </p:xfrm>
        <a:graphic>
          <a:graphicData uri="http://schemas.openxmlformats.org/drawingml/2006/table">
            <a:tbl>
              <a:tblPr firstRow="1" bandRow="1">
                <a:tableStyleId>{5C22544A-7EE6-4342-B048-85BDC9FD1C3A}</a:tableStyleId>
              </a:tblPr>
              <a:tblGrid>
                <a:gridCol w="3656529">
                  <a:extLst>
                    <a:ext uri="{9D8B030D-6E8A-4147-A177-3AD203B41FA5}">
                      <a16:colId xmlns:a16="http://schemas.microsoft.com/office/drawing/2014/main" val="4032809060"/>
                    </a:ext>
                  </a:extLst>
                </a:gridCol>
                <a:gridCol w="6680708">
                  <a:extLst>
                    <a:ext uri="{9D8B030D-6E8A-4147-A177-3AD203B41FA5}">
                      <a16:colId xmlns:a16="http://schemas.microsoft.com/office/drawing/2014/main" val="4137650801"/>
                    </a:ext>
                  </a:extLst>
                </a:gridCol>
              </a:tblGrid>
              <a:tr h="306833">
                <a:tc>
                  <a:txBody>
                    <a:bodyPr/>
                    <a:lstStyle/>
                    <a:p>
                      <a:pPr algn="ctr"/>
                      <a:r>
                        <a:rPr lang="en-US" sz="2400" dirty="0">
                          <a:latin typeface="Verdana" panose="020B0604030504040204" pitchFamily="34" charset="0"/>
                          <a:ea typeface="Verdana" panose="020B0604030504040204" pitchFamily="34" charset="0"/>
                          <a:cs typeface="Verdana" panose="020B0604030504040204" pitchFamily="34" charset="0"/>
                        </a:rPr>
                        <a:t>Supply</a:t>
                      </a:r>
                    </a:p>
                  </a:txBody>
                  <a:tcPr/>
                </a:tc>
                <a:tc>
                  <a:txBody>
                    <a:bodyPr/>
                    <a:lstStyle/>
                    <a:p>
                      <a:pPr algn="ctr"/>
                      <a:r>
                        <a:rPr lang="en-US" sz="2400" dirty="0">
                          <a:latin typeface="Verdana" panose="020B0604030504040204" pitchFamily="34" charset="0"/>
                          <a:ea typeface="Verdana" panose="020B0604030504040204" pitchFamily="34" charset="0"/>
                          <a:cs typeface="Verdana" panose="020B0604030504040204" pitchFamily="34" charset="0"/>
                        </a:rPr>
                        <a:t>Value</a:t>
                      </a:r>
                    </a:p>
                  </a:txBody>
                  <a:tcPr/>
                </a:tc>
                <a:extLst>
                  <a:ext uri="{0D108BD9-81ED-4DB2-BD59-A6C34878D82A}">
                    <a16:rowId xmlns:a16="http://schemas.microsoft.com/office/drawing/2014/main" val="2850230062"/>
                  </a:ext>
                </a:extLst>
              </a:tr>
              <a:tr h="1687583">
                <a:tc>
                  <a:txBody>
                    <a:bodyPr/>
                    <a:lstStyle/>
                    <a:p>
                      <a:pPr algn="just"/>
                      <a:r>
                        <a:rPr lang="en-US" sz="2400" dirty="0">
                          <a:latin typeface="Verdana" panose="020B0604030504040204" pitchFamily="34" charset="0"/>
                          <a:ea typeface="Verdana" panose="020B0604030504040204" pitchFamily="34" charset="0"/>
                          <a:cs typeface="Verdana" panose="020B0604030504040204" pitchFamily="34" charset="0"/>
                        </a:rPr>
                        <a:t>Currency, when exchanged from or to Indian Rupee</a:t>
                      </a:r>
                    </a:p>
                  </a:txBody>
                  <a:tcPr/>
                </a:tc>
                <a:tc>
                  <a:txBody>
                    <a:bodyPr/>
                    <a:lstStyle/>
                    <a:p>
                      <a:pPr marL="0" indent="0" algn="just">
                        <a:buFont typeface="Arial" panose="020B0604020202020204" pitchFamily="34" charset="0"/>
                        <a:buNone/>
                      </a:pPr>
                      <a:r>
                        <a:rPr lang="en-US" sz="2400" dirty="0">
                          <a:latin typeface="Verdana" panose="020B0604030504040204" pitchFamily="34" charset="0"/>
                          <a:ea typeface="Verdana" panose="020B0604030504040204" pitchFamily="34" charset="0"/>
                          <a:cs typeface="Verdana" panose="020B0604030504040204" pitchFamily="34" charset="0"/>
                        </a:rPr>
                        <a:t>[Buying/selling rate (-) RBI reference rate] * total units of currency</a:t>
                      </a:r>
                    </a:p>
                    <a:p>
                      <a:pPr marL="0" indent="0" algn="just">
                        <a:buFont typeface="Arial" panose="020B0604020202020204" pitchFamily="34" charset="0"/>
                        <a:buNone/>
                      </a:pPr>
                      <a:endParaRPr lang="en-US" sz="2400" dirty="0">
                        <a:latin typeface="Verdana" panose="020B0604030504040204" pitchFamily="34" charset="0"/>
                        <a:ea typeface="Verdana" panose="020B0604030504040204" pitchFamily="34" charset="0"/>
                        <a:cs typeface="Verdana" panose="020B0604030504040204" pitchFamily="34" charset="0"/>
                      </a:endParaRPr>
                    </a:p>
                    <a:p>
                      <a:pPr marL="0" indent="0" algn="just">
                        <a:buFont typeface="Arial" panose="020B0604020202020204" pitchFamily="34" charset="0"/>
                        <a:buNone/>
                      </a:pPr>
                      <a:r>
                        <a:rPr lang="en-US" sz="2400" dirty="0">
                          <a:latin typeface="Verdana" panose="020B0604030504040204" pitchFamily="34" charset="0"/>
                          <a:ea typeface="Verdana" panose="020B0604030504040204" pitchFamily="34" charset="0"/>
                          <a:cs typeface="Verdana" panose="020B0604030504040204" pitchFamily="34" charset="0"/>
                        </a:rPr>
                        <a:t>If RBI reference rate not available – 1% of gross amount of Indian Rupee involved</a:t>
                      </a:r>
                    </a:p>
                  </a:txBody>
                  <a:tcPr/>
                </a:tc>
                <a:extLst>
                  <a:ext uri="{0D108BD9-81ED-4DB2-BD59-A6C34878D82A}">
                    <a16:rowId xmlns:a16="http://schemas.microsoft.com/office/drawing/2014/main" val="1399242403"/>
                  </a:ext>
                </a:extLst>
              </a:tr>
              <a:tr h="1457458">
                <a:tc>
                  <a:txBody>
                    <a:bodyPr/>
                    <a:lstStyle/>
                    <a:p>
                      <a:pPr algn="just"/>
                      <a:r>
                        <a:rPr lang="en-US" sz="2400" dirty="0">
                          <a:latin typeface="Verdana" panose="020B0604030504040204" pitchFamily="34" charset="0"/>
                          <a:ea typeface="Verdana" panose="020B0604030504040204" pitchFamily="34" charset="0"/>
                          <a:cs typeface="Verdana" panose="020B0604030504040204" pitchFamily="34" charset="0"/>
                        </a:rPr>
                        <a:t>Exchange, where Indian Rupee is not involved</a:t>
                      </a:r>
                    </a:p>
                  </a:txBody>
                  <a:tcPr/>
                </a:tc>
                <a:tc>
                  <a:txBody>
                    <a:bodyPr/>
                    <a:lstStyle/>
                    <a:p>
                      <a:pPr algn="just"/>
                      <a:r>
                        <a:rPr lang="en-US" sz="2400" dirty="0">
                          <a:latin typeface="Verdana" panose="020B0604030504040204" pitchFamily="34" charset="0"/>
                          <a:ea typeface="Verdana" panose="020B0604030504040204" pitchFamily="34" charset="0"/>
                          <a:cs typeface="Verdana" panose="020B0604030504040204" pitchFamily="34" charset="0"/>
                        </a:rPr>
                        <a:t>1% of lower of both amounts the person changing the money would have received by converting any of the two currencies to Indian Rupees on that day at the reference rate provided by the RBI.</a:t>
                      </a:r>
                    </a:p>
                  </a:txBody>
                  <a:tcPr/>
                </a:tc>
                <a:extLst>
                  <a:ext uri="{0D108BD9-81ED-4DB2-BD59-A6C34878D82A}">
                    <a16:rowId xmlns:a16="http://schemas.microsoft.com/office/drawing/2014/main" val="3624227244"/>
                  </a:ext>
                </a:extLst>
              </a:tr>
            </a:tbl>
          </a:graphicData>
        </a:graphic>
      </p:graphicFrame>
    </p:spTree>
    <p:extLst>
      <p:ext uri="{BB962C8B-B14F-4D97-AF65-F5344CB8AC3E}">
        <p14:creationId xmlns:p14="http://schemas.microsoft.com/office/powerpoint/2010/main" val="213949236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2DF06-52BD-4456-858D-4EF6407841B0}"/>
              </a:ext>
            </a:extLst>
          </p:cNvPr>
          <p:cNvSpPr>
            <a:spLocks noGrp="1"/>
          </p:cNvSpPr>
          <p:nvPr>
            <p:ph type="title"/>
          </p:nvPr>
        </p:nvSpPr>
        <p:spPr>
          <a:xfrm>
            <a:off x="1251678" y="382385"/>
            <a:ext cx="10178322" cy="782738"/>
          </a:xfrm>
        </p:spPr>
        <p:txBody>
          <a:bodyPr>
            <a:normAutofit/>
          </a:bodyPr>
          <a:lstStyle/>
          <a:p>
            <a:r>
              <a:rPr lang="en-US" sz="4500" dirty="0"/>
              <a:t>Supply of Foreign Currency (Cont.)</a:t>
            </a:r>
          </a:p>
        </p:txBody>
      </p:sp>
      <p:sp>
        <p:nvSpPr>
          <p:cNvPr id="3" name="Content Placeholder 2">
            <a:extLst>
              <a:ext uri="{FF2B5EF4-FFF2-40B4-BE49-F238E27FC236}">
                <a16:creationId xmlns:a16="http://schemas.microsoft.com/office/drawing/2014/main" id="{4A2EC222-9CD0-4E99-8C99-C859F1FC4C41}"/>
              </a:ext>
            </a:extLst>
          </p:cNvPr>
          <p:cNvSpPr>
            <a:spLocks noGrp="1"/>
          </p:cNvSpPr>
          <p:nvPr>
            <p:ph idx="1"/>
          </p:nvPr>
        </p:nvSpPr>
        <p:spPr>
          <a:xfrm>
            <a:off x="1251678" y="1248157"/>
            <a:ext cx="10178322" cy="782738"/>
          </a:xfrm>
        </p:spPr>
        <p:txBody>
          <a:bodyPr>
            <a:noAutofit/>
          </a:bodyPr>
          <a:lstStyle/>
          <a:p>
            <a:pPr marL="0" indent="0" algn="ctr">
              <a:buNone/>
            </a:pPr>
            <a:r>
              <a:rPr lang="en-US" sz="2400" dirty="0">
                <a:latin typeface="Verdana" panose="020B0604030504040204" pitchFamily="34" charset="0"/>
                <a:ea typeface="Verdana" panose="020B0604030504040204" pitchFamily="34" charset="0"/>
                <a:cs typeface="Verdana" panose="020B0604030504040204" pitchFamily="34" charset="0"/>
              </a:rPr>
              <a:t>Alternatively, the supplier may opt for the following method of valuation for a FY but cannot withdraw it till the end of that FY.</a:t>
            </a:r>
          </a:p>
          <a:p>
            <a:endParaRPr lang="en-US" sz="2400" dirty="0">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4" name="Table 3">
            <a:extLst>
              <a:ext uri="{FF2B5EF4-FFF2-40B4-BE49-F238E27FC236}">
                <a16:creationId xmlns:a16="http://schemas.microsoft.com/office/drawing/2014/main" id="{DA5E29FE-CEE6-42AE-8F66-92C866D1996E}"/>
              </a:ext>
            </a:extLst>
          </p:cNvPr>
          <p:cNvGraphicFramePr>
            <a:graphicFrameLocks noGrp="1"/>
          </p:cNvGraphicFramePr>
          <p:nvPr>
            <p:extLst>
              <p:ext uri="{D42A27DB-BD31-4B8C-83A1-F6EECF244321}">
                <p14:modId xmlns:p14="http://schemas.microsoft.com/office/powerpoint/2010/main" val="1402547460"/>
              </p:ext>
            </p:extLst>
          </p:nvPr>
        </p:nvGraphicFramePr>
        <p:xfrm>
          <a:off x="1484671" y="2113929"/>
          <a:ext cx="10063316" cy="3657600"/>
        </p:xfrm>
        <a:graphic>
          <a:graphicData uri="http://schemas.openxmlformats.org/drawingml/2006/table">
            <a:tbl>
              <a:tblPr firstRow="1" bandRow="1">
                <a:tableStyleId>{5C22544A-7EE6-4342-B048-85BDC9FD1C3A}</a:tableStyleId>
              </a:tblPr>
              <a:tblGrid>
                <a:gridCol w="3899535">
                  <a:extLst>
                    <a:ext uri="{9D8B030D-6E8A-4147-A177-3AD203B41FA5}">
                      <a16:colId xmlns:a16="http://schemas.microsoft.com/office/drawing/2014/main" val="2800198768"/>
                    </a:ext>
                  </a:extLst>
                </a:gridCol>
                <a:gridCol w="6163781">
                  <a:extLst>
                    <a:ext uri="{9D8B030D-6E8A-4147-A177-3AD203B41FA5}">
                      <a16:colId xmlns:a16="http://schemas.microsoft.com/office/drawing/2014/main" val="2590981869"/>
                    </a:ext>
                  </a:extLst>
                </a:gridCol>
              </a:tblGrid>
              <a:tr h="617691">
                <a:tc>
                  <a:txBody>
                    <a:bodyPr/>
                    <a:lstStyle/>
                    <a:p>
                      <a:pPr algn="ctr"/>
                      <a:r>
                        <a:rPr lang="en-US" sz="2400" dirty="0">
                          <a:latin typeface="Verdana" panose="020B0604030504040204" pitchFamily="34" charset="0"/>
                          <a:ea typeface="Verdana" panose="020B0604030504040204" pitchFamily="34" charset="0"/>
                          <a:cs typeface="Verdana" panose="020B0604030504040204" pitchFamily="34" charset="0"/>
                        </a:rPr>
                        <a:t>Amount of supply of foreign currency</a:t>
                      </a:r>
                    </a:p>
                  </a:txBody>
                  <a:tcPr/>
                </a:tc>
                <a:tc>
                  <a:txBody>
                    <a:bodyPr/>
                    <a:lstStyle/>
                    <a:p>
                      <a:pPr algn="ctr"/>
                      <a:r>
                        <a:rPr lang="en-US" sz="2400" dirty="0">
                          <a:latin typeface="Verdana" panose="020B0604030504040204" pitchFamily="34" charset="0"/>
                          <a:ea typeface="Verdana" panose="020B0604030504040204" pitchFamily="34" charset="0"/>
                          <a:cs typeface="Verdana" panose="020B0604030504040204" pitchFamily="34" charset="0"/>
                        </a:rPr>
                        <a:t>Value</a:t>
                      </a:r>
                    </a:p>
                  </a:txBody>
                  <a:tcPr/>
                </a:tc>
                <a:extLst>
                  <a:ext uri="{0D108BD9-81ED-4DB2-BD59-A6C34878D82A}">
                    <a16:rowId xmlns:a16="http://schemas.microsoft.com/office/drawing/2014/main" val="1088111689"/>
                  </a:ext>
                </a:extLst>
              </a:tr>
              <a:tr h="617691">
                <a:tc>
                  <a:txBody>
                    <a:bodyPr/>
                    <a:lstStyle/>
                    <a:p>
                      <a:pPr algn="just"/>
                      <a:r>
                        <a:rPr lang="en-US" sz="2400" dirty="0">
                          <a:latin typeface="Verdana" panose="020B0604030504040204" pitchFamily="34" charset="0"/>
                          <a:ea typeface="Verdana" panose="020B0604030504040204" pitchFamily="34" charset="0"/>
                          <a:cs typeface="Verdana" panose="020B0604030504040204" pitchFamily="34" charset="0"/>
                        </a:rPr>
                        <a:t>Upto Rs 1,00,000</a:t>
                      </a:r>
                    </a:p>
                  </a:txBody>
                  <a:tcPr/>
                </a:tc>
                <a:tc>
                  <a:txBody>
                    <a:bodyPr/>
                    <a:lstStyle/>
                    <a:p>
                      <a:pPr algn="just"/>
                      <a:r>
                        <a:rPr lang="en-US" sz="2400" dirty="0">
                          <a:latin typeface="Verdana" panose="020B0604030504040204" pitchFamily="34" charset="0"/>
                          <a:ea typeface="Verdana" panose="020B0604030504040204" pitchFamily="34" charset="0"/>
                          <a:cs typeface="Verdana" panose="020B0604030504040204" pitchFamily="34" charset="0"/>
                        </a:rPr>
                        <a:t>1% of gross amount thereof (subject to minimum of Rs 250)</a:t>
                      </a:r>
                    </a:p>
                  </a:txBody>
                  <a:tcPr/>
                </a:tc>
                <a:extLst>
                  <a:ext uri="{0D108BD9-81ED-4DB2-BD59-A6C34878D82A}">
                    <a16:rowId xmlns:a16="http://schemas.microsoft.com/office/drawing/2014/main" val="523453206"/>
                  </a:ext>
                </a:extLst>
              </a:tr>
              <a:tr h="617691">
                <a:tc>
                  <a:txBody>
                    <a:bodyPr/>
                    <a:lstStyle/>
                    <a:p>
                      <a:pPr algn="just"/>
                      <a:r>
                        <a:rPr lang="en-US" sz="2400" dirty="0">
                          <a:latin typeface="Verdana" panose="020B0604030504040204" pitchFamily="34" charset="0"/>
                          <a:ea typeface="Verdana" panose="020B0604030504040204" pitchFamily="34" charset="0"/>
                          <a:cs typeface="Verdana" panose="020B0604030504040204" pitchFamily="34" charset="0"/>
                        </a:rPr>
                        <a:t>Rs 1 lakh to 10 lakh</a:t>
                      </a:r>
                    </a:p>
                  </a:txBody>
                  <a:tcPr/>
                </a:tc>
                <a:tc>
                  <a:txBody>
                    <a:bodyPr/>
                    <a:lstStyle/>
                    <a:p>
                      <a:pPr algn="just"/>
                      <a:r>
                        <a:rPr lang="en-US" sz="2400" dirty="0">
                          <a:latin typeface="Verdana" panose="020B0604030504040204" pitchFamily="34" charset="0"/>
                          <a:ea typeface="Verdana" panose="020B0604030504040204" pitchFamily="34" charset="0"/>
                          <a:cs typeface="Verdana" panose="020B0604030504040204" pitchFamily="34" charset="0"/>
                        </a:rPr>
                        <a:t>Rs 1000 + 0.5% of gross amount of currency exchanged </a:t>
                      </a:r>
                    </a:p>
                  </a:txBody>
                  <a:tcPr/>
                </a:tc>
                <a:extLst>
                  <a:ext uri="{0D108BD9-81ED-4DB2-BD59-A6C34878D82A}">
                    <a16:rowId xmlns:a16="http://schemas.microsoft.com/office/drawing/2014/main" val="3290826521"/>
                  </a:ext>
                </a:extLst>
              </a:tr>
              <a:tr h="882415">
                <a:tc>
                  <a:txBody>
                    <a:bodyPr/>
                    <a:lstStyle/>
                    <a:p>
                      <a:pPr algn="just"/>
                      <a:r>
                        <a:rPr lang="en-US" sz="2400" dirty="0">
                          <a:latin typeface="Verdana" panose="020B0604030504040204" pitchFamily="34" charset="0"/>
                          <a:ea typeface="Verdana" panose="020B0604030504040204" pitchFamily="34" charset="0"/>
                          <a:cs typeface="Verdana" panose="020B0604030504040204" pitchFamily="34" charset="0"/>
                        </a:rPr>
                        <a:t>Exceeding Rs 10,00,000</a:t>
                      </a:r>
                    </a:p>
                  </a:txBody>
                  <a:tcPr/>
                </a:tc>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US" sz="2400" dirty="0">
                          <a:latin typeface="Verdana" panose="020B0604030504040204" pitchFamily="34" charset="0"/>
                          <a:ea typeface="Verdana" panose="020B0604030504040204" pitchFamily="34" charset="0"/>
                          <a:cs typeface="Verdana" panose="020B0604030504040204" pitchFamily="34" charset="0"/>
                        </a:rPr>
                        <a:t>Rs 5500 + 0.10% of gross amount of currency exchanged (subject to a maximum of Rs 60,000)</a:t>
                      </a:r>
                    </a:p>
                  </a:txBody>
                  <a:tcPr/>
                </a:tc>
                <a:extLst>
                  <a:ext uri="{0D108BD9-81ED-4DB2-BD59-A6C34878D82A}">
                    <a16:rowId xmlns:a16="http://schemas.microsoft.com/office/drawing/2014/main" val="3606151542"/>
                  </a:ext>
                </a:extLst>
              </a:tr>
            </a:tbl>
          </a:graphicData>
        </a:graphic>
      </p:graphicFrame>
    </p:spTree>
    <p:extLst>
      <p:ext uri="{BB962C8B-B14F-4D97-AF65-F5344CB8AC3E}">
        <p14:creationId xmlns:p14="http://schemas.microsoft.com/office/powerpoint/2010/main" val="279182378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14503-CD8E-415F-8C2D-758F0101F134}"/>
              </a:ext>
            </a:extLst>
          </p:cNvPr>
          <p:cNvSpPr>
            <a:spLocks noGrp="1"/>
          </p:cNvSpPr>
          <p:nvPr>
            <p:ph type="title"/>
          </p:nvPr>
        </p:nvSpPr>
        <p:spPr>
          <a:xfrm>
            <a:off x="1251678" y="338140"/>
            <a:ext cx="10178322" cy="1492132"/>
          </a:xfrm>
        </p:spPr>
        <p:txBody>
          <a:bodyPr>
            <a:normAutofit/>
          </a:bodyPr>
          <a:lstStyle/>
          <a:p>
            <a:r>
              <a:rPr lang="en-US" sz="4500" dirty="0"/>
              <a:t>Supply of Services in relation to Life Insurance Business</a:t>
            </a:r>
          </a:p>
        </p:txBody>
      </p:sp>
      <p:graphicFrame>
        <p:nvGraphicFramePr>
          <p:cNvPr id="4" name="Content Placeholder 3">
            <a:extLst>
              <a:ext uri="{FF2B5EF4-FFF2-40B4-BE49-F238E27FC236}">
                <a16:creationId xmlns:a16="http://schemas.microsoft.com/office/drawing/2014/main" id="{5EA7AE3E-5C49-4189-9AD2-7CEB2608C9D1}"/>
              </a:ext>
            </a:extLst>
          </p:cNvPr>
          <p:cNvGraphicFramePr>
            <a:graphicFrameLocks noGrp="1"/>
          </p:cNvGraphicFramePr>
          <p:nvPr>
            <p:ph idx="1"/>
            <p:extLst>
              <p:ext uri="{D42A27DB-BD31-4B8C-83A1-F6EECF244321}">
                <p14:modId xmlns:p14="http://schemas.microsoft.com/office/powerpoint/2010/main" val="3618331409"/>
              </p:ext>
            </p:extLst>
          </p:nvPr>
        </p:nvGraphicFramePr>
        <p:xfrm>
          <a:off x="1251678" y="1561639"/>
          <a:ext cx="10488038" cy="5151120"/>
        </p:xfrm>
        <a:graphic>
          <a:graphicData uri="http://schemas.openxmlformats.org/drawingml/2006/table">
            <a:tbl>
              <a:tblPr firstRow="1" bandRow="1">
                <a:tableStyleId>{5C22544A-7EE6-4342-B048-85BDC9FD1C3A}</a:tableStyleId>
              </a:tblPr>
              <a:tblGrid>
                <a:gridCol w="4647677">
                  <a:extLst>
                    <a:ext uri="{9D8B030D-6E8A-4147-A177-3AD203B41FA5}">
                      <a16:colId xmlns:a16="http://schemas.microsoft.com/office/drawing/2014/main" val="2565783459"/>
                    </a:ext>
                  </a:extLst>
                </a:gridCol>
                <a:gridCol w="5840361">
                  <a:extLst>
                    <a:ext uri="{9D8B030D-6E8A-4147-A177-3AD203B41FA5}">
                      <a16:colId xmlns:a16="http://schemas.microsoft.com/office/drawing/2014/main" val="278433220"/>
                    </a:ext>
                  </a:extLst>
                </a:gridCol>
              </a:tblGrid>
              <a:tr h="370840">
                <a:tc>
                  <a:txBody>
                    <a:bodyPr/>
                    <a:lstStyle/>
                    <a:p>
                      <a:pPr algn="ctr"/>
                      <a:r>
                        <a:rPr lang="en-US" sz="2400" dirty="0">
                          <a:latin typeface="Verdana" panose="020B0604030504040204" pitchFamily="34" charset="0"/>
                          <a:ea typeface="Verdana" panose="020B0604030504040204" pitchFamily="34" charset="0"/>
                          <a:cs typeface="Verdana" panose="020B0604030504040204" pitchFamily="34" charset="0"/>
                        </a:rPr>
                        <a:t>Supply</a:t>
                      </a:r>
                    </a:p>
                  </a:txBody>
                  <a:tcPr/>
                </a:tc>
                <a:tc>
                  <a:txBody>
                    <a:bodyPr/>
                    <a:lstStyle/>
                    <a:p>
                      <a:pPr algn="ctr"/>
                      <a:r>
                        <a:rPr lang="en-US" sz="2400" dirty="0">
                          <a:latin typeface="Verdana" panose="020B0604030504040204" pitchFamily="34" charset="0"/>
                          <a:ea typeface="Verdana" panose="020B0604030504040204" pitchFamily="34" charset="0"/>
                          <a:cs typeface="Verdana" panose="020B0604030504040204" pitchFamily="34" charset="0"/>
                        </a:rPr>
                        <a:t>Value</a:t>
                      </a:r>
                    </a:p>
                  </a:txBody>
                  <a:tcPr/>
                </a:tc>
                <a:extLst>
                  <a:ext uri="{0D108BD9-81ED-4DB2-BD59-A6C34878D82A}">
                    <a16:rowId xmlns:a16="http://schemas.microsoft.com/office/drawing/2014/main" val="590387894"/>
                  </a:ext>
                </a:extLst>
              </a:tr>
              <a:tr h="370840">
                <a:tc>
                  <a:txBody>
                    <a:bodyPr/>
                    <a:lstStyle/>
                    <a:p>
                      <a:pPr algn="just"/>
                      <a:r>
                        <a:rPr lang="en-US" sz="2400" dirty="0">
                          <a:latin typeface="Verdana" panose="020B0604030504040204" pitchFamily="34" charset="0"/>
                          <a:ea typeface="Verdana" panose="020B0604030504040204" pitchFamily="34" charset="0"/>
                          <a:cs typeface="Verdana" panose="020B0604030504040204" pitchFamily="34" charset="0"/>
                        </a:rPr>
                        <a:t>If amount is intimated to policy holder at time of service</a:t>
                      </a:r>
                    </a:p>
                  </a:txBody>
                  <a:tcPr/>
                </a:tc>
                <a:tc>
                  <a:txBody>
                    <a:bodyPr/>
                    <a:lstStyle/>
                    <a:p>
                      <a:pPr algn="just"/>
                      <a:r>
                        <a:rPr lang="en-US" sz="2400" dirty="0">
                          <a:latin typeface="Verdana" panose="020B0604030504040204" pitchFamily="34" charset="0"/>
                          <a:ea typeface="Verdana" panose="020B0604030504040204" pitchFamily="34" charset="0"/>
                          <a:cs typeface="Verdana" panose="020B0604030504040204" pitchFamily="34" charset="0"/>
                        </a:rPr>
                        <a:t>Gross premium charged (-) amount allocated for investment or savings</a:t>
                      </a:r>
                    </a:p>
                  </a:txBody>
                  <a:tcPr/>
                </a:tc>
                <a:extLst>
                  <a:ext uri="{0D108BD9-81ED-4DB2-BD59-A6C34878D82A}">
                    <a16:rowId xmlns:a16="http://schemas.microsoft.com/office/drawing/2014/main" val="262169287"/>
                  </a:ext>
                </a:extLst>
              </a:tr>
              <a:tr h="370840">
                <a:tc>
                  <a:txBody>
                    <a:bodyPr/>
                    <a:lstStyle/>
                    <a:p>
                      <a:pPr algn="just"/>
                      <a:r>
                        <a:rPr lang="en-US" sz="2400" dirty="0">
                          <a:latin typeface="Verdana" panose="020B0604030504040204" pitchFamily="34" charset="0"/>
                          <a:ea typeface="Verdana" panose="020B0604030504040204" pitchFamily="34" charset="0"/>
                          <a:cs typeface="Verdana" panose="020B0604030504040204" pitchFamily="34" charset="0"/>
                        </a:rPr>
                        <a:t>Single premium annuity policy (other than the above)</a:t>
                      </a:r>
                    </a:p>
                  </a:txBody>
                  <a:tcPr/>
                </a:tc>
                <a:tc>
                  <a:txBody>
                    <a:bodyPr/>
                    <a:lstStyle/>
                    <a:p>
                      <a:pPr algn="just"/>
                      <a:r>
                        <a:rPr lang="en-US" sz="2400" dirty="0">
                          <a:latin typeface="Verdana" panose="020B0604030504040204" pitchFamily="34" charset="0"/>
                          <a:ea typeface="Verdana" panose="020B0604030504040204" pitchFamily="34" charset="0"/>
                          <a:cs typeface="Verdana" panose="020B0604030504040204" pitchFamily="34" charset="0"/>
                        </a:rPr>
                        <a:t>10% of single premium</a:t>
                      </a:r>
                    </a:p>
                  </a:txBody>
                  <a:tcPr/>
                </a:tc>
                <a:extLst>
                  <a:ext uri="{0D108BD9-81ED-4DB2-BD59-A6C34878D82A}">
                    <a16:rowId xmlns:a16="http://schemas.microsoft.com/office/drawing/2014/main" val="2894931227"/>
                  </a:ext>
                </a:extLst>
              </a:tr>
              <a:tr h="370840">
                <a:tc>
                  <a:txBody>
                    <a:bodyPr/>
                    <a:lstStyle/>
                    <a:p>
                      <a:pPr algn="just"/>
                      <a:r>
                        <a:rPr lang="en-US" sz="2400" dirty="0">
                          <a:latin typeface="Verdana" panose="020B0604030504040204" pitchFamily="34" charset="0"/>
                          <a:ea typeface="Verdana" panose="020B0604030504040204" pitchFamily="34" charset="0"/>
                          <a:cs typeface="Verdana" panose="020B0604030504040204" pitchFamily="34" charset="0"/>
                        </a:rPr>
                        <a:t>Any other case</a:t>
                      </a:r>
                    </a:p>
                  </a:txBody>
                  <a:tcPr/>
                </a:tc>
                <a:tc>
                  <a:txBody>
                    <a:bodyPr/>
                    <a:lstStyle/>
                    <a:p>
                      <a:pPr algn="just"/>
                      <a:r>
                        <a:rPr lang="en-US" sz="2400" dirty="0">
                          <a:latin typeface="Verdana" panose="020B0604030504040204" pitchFamily="34" charset="0"/>
                          <a:ea typeface="Verdana" panose="020B0604030504040204" pitchFamily="34" charset="0"/>
                          <a:cs typeface="Verdana" panose="020B0604030504040204" pitchFamily="34" charset="0"/>
                        </a:rPr>
                        <a:t>25% of the premium charged from the policy holder in the first year + of the premium charged from the policy holder in subsequent years</a:t>
                      </a:r>
                    </a:p>
                  </a:txBody>
                  <a:tcPr/>
                </a:tc>
                <a:extLst>
                  <a:ext uri="{0D108BD9-81ED-4DB2-BD59-A6C34878D82A}">
                    <a16:rowId xmlns:a16="http://schemas.microsoft.com/office/drawing/2014/main" val="174415135"/>
                  </a:ext>
                </a:extLst>
              </a:tr>
              <a:tr h="370840">
                <a:tc gridSpan="2">
                  <a:txBody>
                    <a:bodyPr/>
                    <a:lstStyle/>
                    <a:p>
                      <a:pPr algn="just"/>
                      <a:r>
                        <a:rPr lang="en-US" sz="2200" dirty="0">
                          <a:latin typeface="Verdana" panose="020B0604030504040204" pitchFamily="34" charset="0"/>
                          <a:ea typeface="Verdana" panose="020B0604030504040204" pitchFamily="34" charset="0"/>
                          <a:cs typeface="Verdana" panose="020B0604030504040204" pitchFamily="34" charset="0"/>
                        </a:rPr>
                        <a:t>Nothing herein will apply if entire premium paid by policy holder is only towards risk cover in life insurance.</a:t>
                      </a:r>
                    </a:p>
                  </a:txBody>
                  <a:tcPr/>
                </a:tc>
                <a:tc hMerge="1">
                  <a:txBody>
                    <a:bodyPr/>
                    <a:lstStyle/>
                    <a:p>
                      <a:pPr algn="just"/>
                      <a:endParaRPr lang="en-US" dirty="0"/>
                    </a:p>
                  </a:txBody>
                  <a:tcPr/>
                </a:tc>
                <a:extLst>
                  <a:ext uri="{0D108BD9-81ED-4DB2-BD59-A6C34878D82A}">
                    <a16:rowId xmlns:a16="http://schemas.microsoft.com/office/drawing/2014/main" val="1165131634"/>
                  </a:ext>
                </a:extLst>
              </a:tr>
            </a:tbl>
          </a:graphicData>
        </a:graphic>
      </p:graphicFrame>
    </p:spTree>
    <p:extLst>
      <p:ext uri="{BB962C8B-B14F-4D97-AF65-F5344CB8AC3E}">
        <p14:creationId xmlns:p14="http://schemas.microsoft.com/office/powerpoint/2010/main" val="355931063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accent1">
            <a:tint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F288E-64A6-495D-9E75-7EEE4560CF0A}"/>
              </a:ext>
            </a:extLst>
          </p:cNvPr>
          <p:cNvSpPr>
            <a:spLocks noGrp="1"/>
          </p:cNvSpPr>
          <p:nvPr>
            <p:ph type="title"/>
          </p:nvPr>
        </p:nvSpPr>
        <p:spPr/>
        <p:txBody>
          <a:bodyPr>
            <a:normAutofit/>
          </a:bodyPr>
          <a:lstStyle/>
          <a:p>
            <a:r>
              <a:rPr lang="en-US" sz="4500" dirty="0"/>
              <a:t>Supply of Service w.r.t Booking of Air Tickets</a:t>
            </a:r>
          </a:p>
        </p:txBody>
      </p:sp>
      <p:graphicFrame>
        <p:nvGraphicFramePr>
          <p:cNvPr id="4" name="Content Placeholder 3">
            <a:extLst>
              <a:ext uri="{FF2B5EF4-FFF2-40B4-BE49-F238E27FC236}">
                <a16:creationId xmlns:a16="http://schemas.microsoft.com/office/drawing/2014/main" id="{4D2D805E-60F7-4352-A64B-25B10A7E7269}"/>
              </a:ext>
            </a:extLst>
          </p:cNvPr>
          <p:cNvGraphicFramePr>
            <a:graphicFrameLocks noGrp="1"/>
          </p:cNvGraphicFramePr>
          <p:nvPr>
            <p:ph idx="1"/>
            <p:extLst>
              <p:ext uri="{D42A27DB-BD31-4B8C-83A1-F6EECF244321}">
                <p14:modId xmlns:p14="http://schemas.microsoft.com/office/powerpoint/2010/main" val="640195671"/>
              </p:ext>
            </p:extLst>
          </p:nvPr>
        </p:nvGraphicFramePr>
        <p:xfrm>
          <a:off x="1251678" y="1635382"/>
          <a:ext cx="9352412" cy="2767013"/>
        </p:xfrm>
        <a:graphic>
          <a:graphicData uri="http://schemas.openxmlformats.org/drawingml/2006/table">
            <a:tbl>
              <a:tblPr firstRow="1" bandRow="1">
                <a:tableStyleId>{5C22544A-7EE6-4342-B048-85BDC9FD1C3A}</a:tableStyleId>
              </a:tblPr>
              <a:tblGrid>
                <a:gridCol w="4676206">
                  <a:extLst>
                    <a:ext uri="{9D8B030D-6E8A-4147-A177-3AD203B41FA5}">
                      <a16:colId xmlns:a16="http://schemas.microsoft.com/office/drawing/2014/main" val="2465771253"/>
                    </a:ext>
                  </a:extLst>
                </a:gridCol>
                <a:gridCol w="4676206">
                  <a:extLst>
                    <a:ext uri="{9D8B030D-6E8A-4147-A177-3AD203B41FA5}">
                      <a16:colId xmlns:a16="http://schemas.microsoft.com/office/drawing/2014/main" val="2102405454"/>
                    </a:ext>
                  </a:extLst>
                </a:gridCol>
              </a:tblGrid>
              <a:tr h="585484">
                <a:tc>
                  <a:txBody>
                    <a:bodyPr/>
                    <a:lstStyle/>
                    <a:p>
                      <a:pPr algn="ctr"/>
                      <a:r>
                        <a:rPr lang="en-US" sz="2400" dirty="0">
                          <a:latin typeface="Verdana" panose="020B0604030504040204" pitchFamily="34" charset="0"/>
                          <a:ea typeface="Verdana" panose="020B0604030504040204" pitchFamily="34" charset="0"/>
                          <a:cs typeface="Verdana" panose="020B0604030504040204" pitchFamily="34" charset="0"/>
                        </a:rPr>
                        <a:t>Supply</a:t>
                      </a:r>
                    </a:p>
                  </a:txBody>
                  <a:tcPr/>
                </a:tc>
                <a:tc>
                  <a:txBody>
                    <a:bodyPr/>
                    <a:lstStyle/>
                    <a:p>
                      <a:pPr algn="ctr"/>
                      <a:r>
                        <a:rPr lang="en-US" sz="2400" dirty="0">
                          <a:latin typeface="Verdana" panose="020B0604030504040204" pitchFamily="34" charset="0"/>
                          <a:ea typeface="Verdana" panose="020B0604030504040204" pitchFamily="34" charset="0"/>
                          <a:cs typeface="Verdana" panose="020B0604030504040204" pitchFamily="34" charset="0"/>
                        </a:rPr>
                        <a:t>Value</a:t>
                      </a:r>
                    </a:p>
                  </a:txBody>
                  <a:tcPr/>
                </a:tc>
                <a:extLst>
                  <a:ext uri="{0D108BD9-81ED-4DB2-BD59-A6C34878D82A}">
                    <a16:rowId xmlns:a16="http://schemas.microsoft.com/office/drawing/2014/main" val="4102312662"/>
                  </a:ext>
                </a:extLst>
              </a:tr>
              <a:tr h="585484">
                <a:tc>
                  <a:txBody>
                    <a:bodyPr/>
                    <a:lstStyle/>
                    <a:p>
                      <a:r>
                        <a:rPr lang="en-US" sz="2400" dirty="0">
                          <a:latin typeface="Verdana" panose="020B0604030504040204" pitchFamily="34" charset="0"/>
                          <a:ea typeface="Verdana" panose="020B0604030504040204" pitchFamily="34" charset="0"/>
                          <a:cs typeface="Verdana" panose="020B0604030504040204" pitchFamily="34" charset="0"/>
                        </a:rPr>
                        <a:t>Domestic Booking</a:t>
                      </a:r>
                    </a:p>
                  </a:txBody>
                  <a:tcPr/>
                </a:tc>
                <a:tc>
                  <a:txBody>
                    <a:bodyPr/>
                    <a:lstStyle/>
                    <a:p>
                      <a:r>
                        <a:rPr lang="en-US" sz="2400" dirty="0">
                          <a:latin typeface="Verdana" panose="020B0604030504040204" pitchFamily="34" charset="0"/>
                          <a:ea typeface="Verdana" panose="020B0604030504040204" pitchFamily="34" charset="0"/>
                          <a:cs typeface="Verdana" panose="020B0604030504040204" pitchFamily="34" charset="0"/>
                        </a:rPr>
                        <a:t>5% of basic fare</a:t>
                      </a:r>
                    </a:p>
                  </a:txBody>
                  <a:tcPr/>
                </a:tc>
                <a:extLst>
                  <a:ext uri="{0D108BD9-81ED-4DB2-BD59-A6C34878D82A}">
                    <a16:rowId xmlns:a16="http://schemas.microsoft.com/office/drawing/2014/main" val="2801276524"/>
                  </a:ext>
                </a:extLst>
              </a:tr>
              <a:tr h="585484">
                <a:tc>
                  <a:txBody>
                    <a:bodyPr/>
                    <a:lstStyle/>
                    <a:p>
                      <a:r>
                        <a:rPr lang="en-US" sz="2400" dirty="0">
                          <a:latin typeface="Verdana" panose="020B0604030504040204" pitchFamily="34" charset="0"/>
                          <a:ea typeface="Verdana" panose="020B0604030504040204" pitchFamily="34" charset="0"/>
                          <a:cs typeface="Verdana" panose="020B0604030504040204" pitchFamily="34" charset="0"/>
                        </a:rPr>
                        <a:t>International Booking</a:t>
                      </a:r>
                    </a:p>
                  </a:txBody>
                  <a:tcPr/>
                </a:tc>
                <a:tc>
                  <a:txBody>
                    <a:bodyPr/>
                    <a:lstStyle/>
                    <a:p>
                      <a:r>
                        <a:rPr lang="en-US" sz="2400" dirty="0">
                          <a:latin typeface="Verdana" panose="020B0604030504040204" pitchFamily="34" charset="0"/>
                          <a:ea typeface="Verdana" panose="020B0604030504040204" pitchFamily="34" charset="0"/>
                          <a:cs typeface="Verdana" panose="020B0604030504040204" pitchFamily="34" charset="0"/>
                        </a:rPr>
                        <a:t>10% of basic fare</a:t>
                      </a:r>
                    </a:p>
                  </a:txBody>
                  <a:tcPr/>
                </a:tc>
                <a:extLst>
                  <a:ext uri="{0D108BD9-81ED-4DB2-BD59-A6C34878D82A}">
                    <a16:rowId xmlns:a16="http://schemas.microsoft.com/office/drawing/2014/main" val="2395261233"/>
                  </a:ext>
                </a:extLst>
              </a:tr>
              <a:tr h="1010561">
                <a:tc gridSpan="2">
                  <a:txBody>
                    <a:bodyPr/>
                    <a:lstStyle/>
                    <a:p>
                      <a:r>
                        <a:rPr lang="en-US" sz="2400" dirty="0">
                          <a:latin typeface="Verdana" panose="020B0604030504040204" pitchFamily="34" charset="0"/>
                          <a:ea typeface="Verdana" panose="020B0604030504040204" pitchFamily="34" charset="0"/>
                          <a:cs typeface="Verdana" panose="020B0604030504040204" pitchFamily="34" charset="0"/>
                        </a:rPr>
                        <a:t>Whereas, “basic fare” means that part of the fare on which commission is normally paid to air travel agent.</a:t>
                      </a:r>
                    </a:p>
                  </a:txBody>
                  <a:tcPr/>
                </a:tc>
                <a:tc hMerge="1">
                  <a:txBody>
                    <a:bodyPr/>
                    <a:lstStyle/>
                    <a:p>
                      <a:endParaRPr lang="en-US" dirty="0"/>
                    </a:p>
                  </a:txBody>
                  <a:tcPr/>
                </a:tc>
                <a:extLst>
                  <a:ext uri="{0D108BD9-81ED-4DB2-BD59-A6C34878D82A}">
                    <a16:rowId xmlns:a16="http://schemas.microsoft.com/office/drawing/2014/main" val="2360479345"/>
                  </a:ext>
                </a:extLst>
              </a:tr>
            </a:tbl>
          </a:graphicData>
        </a:graphic>
      </p:graphicFrame>
    </p:spTree>
    <p:extLst>
      <p:ext uri="{BB962C8B-B14F-4D97-AF65-F5344CB8AC3E}">
        <p14:creationId xmlns:p14="http://schemas.microsoft.com/office/powerpoint/2010/main" val="210763632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D9A0B-1788-47A9-93A8-38B44E7201E4}"/>
              </a:ext>
            </a:extLst>
          </p:cNvPr>
          <p:cNvSpPr>
            <a:spLocks noGrp="1"/>
          </p:cNvSpPr>
          <p:nvPr>
            <p:ph type="title"/>
          </p:nvPr>
        </p:nvSpPr>
        <p:spPr/>
        <p:txBody>
          <a:bodyPr>
            <a:normAutofit/>
          </a:bodyPr>
          <a:lstStyle/>
          <a:p>
            <a:r>
              <a:rPr lang="en-US" sz="4500" dirty="0"/>
              <a:t>Supply by Persons Dealing in Second Hand Goods</a:t>
            </a:r>
          </a:p>
        </p:txBody>
      </p:sp>
      <p:sp>
        <p:nvSpPr>
          <p:cNvPr id="3" name="Content Placeholder 2">
            <a:extLst>
              <a:ext uri="{FF2B5EF4-FFF2-40B4-BE49-F238E27FC236}">
                <a16:creationId xmlns:a16="http://schemas.microsoft.com/office/drawing/2014/main" id="{C58B39A8-FE2A-4146-A872-BAACD65636AA}"/>
              </a:ext>
            </a:extLst>
          </p:cNvPr>
          <p:cNvSpPr>
            <a:spLocks noGrp="1"/>
          </p:cNvSpPr>
          <p:nvPr>
            <p:ph idx="1"/>
          </p:nvPr>
        </p:nvSpPr>
        <p:spPr>
          <a:xfrm>
            <a:off x="1251678" y="1696066"/>
            <a:ext cx="10178322" cy="4409767"/>
          </a:xfrm>
          <a:noFill/>
        </p:spPr>
        <p:txBody>
          <a:bodyPr>
            <a:normAutofit fontScale="70000" lnSpcReduction="20000"/>
          </a:bodyPr>
          <a:lstStyle/>
          <a:p>
            <a:pPr algn="just"/>
            <a:r>
              <a:rPr lang="en-US" sz="2900" dirty="0">
                <a:solidFill>
                  <a:srgbClr val="002060"/>
                </a:solidFill>
              </a:rPr>
              <a:t>“</a:t>
            </a:r>
            <a:r>
              <a:rPr lang="en-US" sz="3400" dirty="0">
                <a:solidFill>
                  <a:srgbClr val="002060"/>
                </a:solidFill>
                <a:latin typeface="Verdana" panose="020B0604030504040204" pitchFamily="34" charset="0"/>
                <a:ea typeface="Verdana" panose="020B0604030504040204" pitchFamily="34" charset="0"/>
                <a:cs typeface="Verdana" panose="020B0604030504040204" pitchFamily="34" charset="0"/>
              </a:rPr>
              <a:t>Dealer in second hand goods” means person who buys and sells used goods as such or after such minor processing which does not change the nature of the goods.</a:t>
            </a:r>
          </a:p>
          <a:p>
            <a:pPr algn="just"/>
            <a:r>
              <a:rPr lang="en-US" sz="3400" dirty="0">
                <a:solidFill>
                  <a:srgbClr val="002060"/>
                </a:solidFill>
                <a:latin typeface="Verdana" panose="020B0604030504040204" pitchFamily="34" charset="0"/>
                <a:ea typeface="Verdana" panose="020B0604030504040204" pitchFamily="34" charset="0"/>
                <a:cs typeface="Verdana" panose="020B0604030504040204" pitchFamily="34" charset="0"/>
              </a:rPr>
              <a:t>No input tax credit must have been availed on purchase of such goods.</a:t>
            </a:r>
          </a:p>
          <a:p>
            <a:pPr algn="just"/>
            <a:r>
              <a:rPr lang="en-US" sz="3400" dirty="0">
                <a:solidFill>
                  <a:srgbClr val="002060"/>
                </a:solidFill>
                <a:latin typeface="Verdana" panose="020B0604030504040204" pitchFamily="34" charset="0"/>
                <a:ea typeface="Verdana" panose="020B0604030504040204" pitchFamily="34" charset="0"/>
                <a:cs typeface="Verdana" panose="020B0604030504040204" pitchFamily="34" charset="0"/>
              </a:rPr>
              <a:t>Value = Selling price (-) purchase price.</a:t>
            </a:r>
          </a:p>
          <a:p>
            <a:pPr algn="just"/>
            <a:r>
              <a:rPr lang="en-US" sz="3400" dirty="0">
                <a:solidFill>
                  <a:srgbClr val="002060"/>
                </a:solidFill>
                <a:latin typeface="Verdana" panose="020B0604030504040204" pitchFamily="34" charset="0"/>
                <a:ea typeface="Verdana" panose="020B0604030504040204" pitchFamily="34" charset="0"/>
                <a:cs typeface="Verdana" panose="020B0604030504040204" pitchFamily="34" charset="0"/>
              </a:rPr>
              <a:t>Where value of such supply is negative, it shall be ignored.</a:t>
            </a:r>
          </a:p>
          <a:p>
            <a:pPr algn="just"/>
            <a:r>
              <a:rPr lang="en-US" sz="3400" dirty="0">
                <a:solidFill>
                  <a:srgbClr val="002060"/>
                </a:solidFill>
                <a:latin typeface="Verdana" panose="020B0604030504040204" pitchFamily="34" charset="0"/>
                <a:ea typeface="Verdana" panose="020B0604030504040204" pitchFamily="34" charset="0"/>
                <a:cs typeface="Verdana" panose="020B0604030504040204" pitchFamily="34" charset="0"/>
              </a:rPr>
              <a:t>Repurchase from defaulting borrower of such goods, who is not registered = Purchase price of such goods by the defaulting borrower (-) 5% points for every quarter or part thereof, between the date of purchase and the date of disposal by the person making such repossession.</a:t>
            </a:r>
          </a:p>
          <a:p>
            <a:endParaRPr lang="en-US" dirty="0"/>
          </a:p>
        </p:txBody>
      </p:sp>
    </p:spTree>
    <p:extLst>
      <p:ext uri="{BB962C8B-B14F-4D97-AF65-F5344CB8AC3E}">
        <p14:creationId xmlns:p14="http://schemas.microsoft.com/office/powerpoint/2010/main" val="423857559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B7C4D-E6F9-488F-8A07-86A14D2A2681}"/>
              </a:ext>
            </a:extLst>
          </p:cNvPr>
          <p:cNvSpPr>
            <a:spLocks noGrp="1"/>
          </p:cNvSpPr>
          <p:nvPr>
            <p:ph type="title"/>
          </p:nvPr>
        </p:nvSpPr>
        <p:spPr/>
        <p:txBody>
          <a:bodyPr>
            <a:noAutofit/>
          </a:bodyPr>
          <a:lstStyle/>
          <a:p>
            <a:pPr algn="just"/>
            <a:r>
              <a:rPr lang="en-US" sz="4500" dirty="0"/>
              <a:t>Value of token, Voucher, Coupon or Stamp Redeemable against other Supply</a:t>
            </a:r>
          </a:p>
        </p:txBody>
      </p:sp>
      <p:sp>
        <p:nvSpPr>
          <p:cNvPr id="3" name="Content Placeholder 2">
            <a:extLst>
              <a:ext uri="{FF2B5EF4-FFF2-40B4-BE49-F238E27FC236}">
                <a16:creationId xmlns:a16="http://schemas.microsoft.com/office/drawing/2014/main" id="{C8A98401-D2D9-424D-913F-A7B46C9181EE}"/>
              </a:ext>
            </a:extLst>
          </p:cNvPr>
          <p:cNvSpPr>
            <a:spLocks noGrp="1"/>
          </p:cNvSpPr>
          <p:nvPr>
            <p:ph idx="1"/>
          </p:nvPr>
        </p:nvSpPr>
        <p:spPr>
          <a:blipFill dpi="0" rotWithShape="1">
            <a:blip r:embed="rId2">
              <a:alphaModFix amt="30000"/>
            </a:blip>
            <a:srcRect/>
            <a:stretch>
              <a:fillRect/>
            </a:stretch>
          </a:blipFill>
        </p:spPr>
        <p:txBody>
          <a:bodyPr/>
          <a:lstStyle/>
          <a:p>
            <a:pPr marL="0" indent="0" algn="ctr">
              <a:buNone/>
            </a:pPr>
            <a:endParaRPr lang="en-US" dirty="0"/>
          </a:p>
          <a:p>
            <a:pPr marL="0" indent="0" algn="ctr">
              <a:buNone/>
            </a:pPr>
            <a:endParaRPr lang="en-US" dirty="0"/>
          </a:p>
          <a:p>
            <a:pPr marL="0" indent="0" algn="ctr">
              <a:buNone/>
            </a:pPr>
            <a:endParaRPr lang="en-US" dirty="0"/>
          </a:p>
          <a:p>
            <a:pPr marL="0" indent="0" algn="ctr">
              <a:buNone/>
            </a:pPr>
            <a:r>
              <a:rPr lang="en-US" sz="2400" dirty="0">
                <a:latin typeface="Verdana" panose="020B0604030504040204" pitchFamily="34" charset="0"/>
                <a:ea typeface="Verdana" panose="020B0604030504040204" pitchFamily="34" charset="0"/>
                <a:cs typeface="Verdana" panose="020B0604030504040204" pitchFamily="34" charset="0"/>
              </a:rPr>
              <a:t>Value: </a:t>
            </a:r>
          </a:p>
          <a:p>
            <a:pPr marL="0" indent="0" algn="ctr">
              <a:buNone/>
            </a:pPr>
            <a:r>
              <a:rPr lang="en-US" sz="2400" dirty="0">
                <a:latin typeface="Verdana" panose="020B0604030504040204" pitchFamily="34" charset="0"/>
                <a:ea typeface="Verdana" panose="020B0604030504040204" pitchFamily="34" charset="0"/>
                <a:cs typeface="Verdana" panose="020B0604030504040204" pitchFamily="34" charset="0"/>
              </a:rPr>
              <a:t>Money value of goods or services or both redeemable</a:t>
            </a:r>
          </a:p>
          <a:p>
            <a:pPr marL="0" indent="0" algn="ctr">
              <a:buNone/>
            </a:pPr>
            <a:r>
              <a:rPr lang="en-US" sz="2400" dirty="0">
                <a:latin typeface="Verdana" panose="020B0604030504040204" pitchFamily="34" charset="0"/>
                <a:ea typeface="Verdana" panose="020B0604030504040204" pitchFamily="34" charset="0"/>
                <a:cs typeface="Verdana" panose="020B0604030504040204" pitchFamily="34" charset="0"/>
              </a:rPr>
              <a:t> thereon.</a:t>
            </a:r>
          </a:p>
        </p:txBody>
      </p:sp>
    </p:spTree>
    <p:extLst>
      <p:ext uri="{BB962C8B-B14F-4D97-AF65-F5344CB8AC3E}">
        <p14:creationId xmlns:p14="http://schemas.microsoft.com/office/powerpoint/2010/main" val="172390078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7CF6B-2A5B-481D-849C-00F26E3FE517}"/>
              </a:ext>
            </a:extLst>
          </p:cNvPr>
          <p:cNvSpPr>
            <a:spLocks noGrp="1"/>
          </p:cNvSpPr>
          <p:nvPr>
            <p:ph type="title"/>
          </p:nvPr>
        </p:nvSpPr>
        <p:spPr/>
        <p:txBody>
          <a:bodyPr>
            <a:normAutofit/>
          </a:bodyPr>
          <a:lstStyle/>
          <a:p>
            <a:r>
              <a:rPr lang="en-US" sz="4500" dirty="0"/>
              <a:t>Supplies Inter-Se Distinct Persons</a:t>
            </a:r>
          </a:p>
        </p:txBody>
      </p:sp>
      <p:sp>
        <p:nvSpPr>
          <p:cNvPr id="4" name="Rectangle 3">
            <a:extLst>
              <a:ext uri="{FF2B5EF4-FFF2-40B4-BE49-F238E27FC236}">
                <a16:creationId xmlns:a16="http://schemas.microsoft.com/office/drawing/2014/main" id="{17ED404A-A668-4457-9AAB-050B8AE11446}"/>
              </a:ext>
            </a:extLst>
          </p:cNvPr>
          <p:cNvSpPr/>
          <p:nvPr/>
        </p:nvSpPr>
        <p:spPr>
          <a:xfrm>
            <a:off x="2871019" y="2121162"/>
            <a:ext cx="6096000" cy="2862322"/>
          </a:xfrm>
          <a:prstGeom prst="rect">
            <a:avLst/>
          </a:prstGeom>
        </p:spPr>
        <p:txBody>
          <a:bodyPr>
            <a:spAutoFit/>
          </a:bodyPr>
          <a:lstStyle/>
          <a:p>
            <a:pPr algn="ctr"/>
            <a:r>
              <a:rPr lang="en-US" sz="3600" dirty="0">
                <a:latin typeface="Verdana" panose="020B0604030504040204" pitchFamily="34" charset="0"/>
                <a:ea typeface="Verdana" panose="020B0604030504040204" pitchFamily="34" charset="0"/>
                <a:cs typeface="Verdana" panose="020B0604030504040204" pitchFamily="34" charset="0"/>
              </a:rPr>
              <a:t>If input tax credit is available:</a:t>
            </a:r>
          </a:p>
          <a:p>
            <a:pPr algn="ctr"/>
            <a:endParaRPr lang="en-US" sz="3600" dirty="0">
              <a:latin typeface="Verdana" panose="020B0604030504040204" pitchFamily="34" charset="0"/>
              <a:ea typeface="Verdana" panose="020B0604030504040204" pitchFamily="34" charset="0"/>
              <a:cs typeface="Verdana" panose="020B0604030504040204" pitchFamily="34" charset="0"/>
            </a:endParaRPr>
          </a:p>
          <a:p>
            <a:pPr algn="ctr"/>
            <a:r>
              <a:rPr lang="en-US" sz="3600" dirty="0">
                <a:latin typeface="Verdana" panose="020B0604030504040204" pitchFamily="34" charset="0"/>
                <a:ea typeface="Verdana" panose="020B0604030504040204" pitchFamily="34" charset="0"/>
                <a:cs typeface="Verdana" panose="020B0604030504040204" pitchFamily="34" charset="0"/>
              </a:rPr>
              <a:t>Value is deemed to be nil.</a:t>
            </a:r>
          </a:p>
        </p:txBody>
      </p:sp>
    </p:spTree>
    <p:extLst>
      <p:ext uri="{BB962C8B-B14F-4D97-AF65-F5344CB8AC3E}">
        <p14:creationId xmlns:p14="http://schemas.microsoft.com/office/powerpoint/2010/main" val="86261330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C4F9F-6176-4D8C-94CB-70FBEAACBBBD}"/>
              </a:ext>
            </a:extLst>
          </p:cNvPr>
          <p:cNvSpPr>
            <a:spLocks noGrp="1"/>
          </p:cNvSpPr>
          <p:nvPr>
            <p:ph type="title"/>
          </p:nvPr>
        </p:nvSpPr>
        <p:spPr/>
        <p:txBody>
          <a:bodyPr>
            <a:normAutofit/>
          </a:bodyPr>
          <a:lstStyle/>
          <a:p>
            <a:r>
              <a:rPr lang="en-US" sz="4500" dirty="0"/>
              <a:t>Supply of Services in case of </a:t>
            </a:r>
            <a:br>
              <a:rPr lang="en-US" sz="4500" dirty="0"/>
            </a:br>
            <a:r>
              <a:rPr lang="en-US" sz="4500" dirty="0"/>
              <a:t>Pure Agent [Rule 33]</a:t>
            </a:r>
          </a:p>
        </p:txBody>
      </p:sp>
      <p:sp>
        <p:nvSpPr>
          <p:cNvPr id="3" name="Content Placeholder 2">
            <a:extLst>
              <a:ext uri="{FF2B5EF4-FFF2-40B4-BE49-F238E27FC236}">
                <a16:creationId xmlns:a16="http://schemas.microsoft.com/office/drawing/2014/main" id="{6504D654-5ECC-425C-9D45-43E53214F535}"/>
              </a:ext>
            </a:extLst>
          </p:cNvPr>
          <p:cNvSpPr>
            <a:spLocks noGrp="1"/>
          </p:cNvSpPr>
          <p:nvPr>
            <p:ph idx="1"/>
          </p:nvPr>
        </p:nvSpPr>
        <p:spPr>
          <a:blipFill dpi="0" rotWithShape="1">
            <a:blip r:embed="rId2">
              <a:alphaModFix amt="30000"/>
              <a:lum bright="70000" contrast="-70000"/>
            </a:blip>
            <a:srcRect/>
            <a:stretch>
              <a:fillRect/>
            </a:stretch>
          </a:blipFill>
        </p:spPr>
        <p:txBody>
          <a:bodyPr>
            <a:noAutofit/>
          </a:bodyPr>
          <a:lstStyle/>
          <a:p>
            <a:pPr marL="0" indent="0" algn="just">
              <a:buNone/>
            </a:pPr>
            <a:r>
              <a:rPr lang="en-US" sz="2400" dirty="0">
                <a:solidFill>
                  <a:srgbClr val="002060"/>
                </a:solidFill>
                <a:latin typeface="Verdana" panose="020B0604030504040204" pitchFamily="34" charset="0"/>
                <a:ea typeface="Verdana" panose="020B0604030504040204" pitchFamily="34" charset="0"/>
                <a:cs typeface="Verdana" panose="020B0604030504040204" pitchFamily="34" charset="0"/>
              </a:rPr>
              <a:t>Value of Supply shall not include costs incurred by a pure agent of recipient of supply, if:</a:t>
            </a:r>
          </a:p>
          <a:p>
            <a:pPr algn="just"/>
            <a:r>
              <a:rPr lang="en-US" sz="2400" dirty="0">
                <a:solidFill>
                  <a:srgbClr val="002060"/>
                </a:solidFill>
                <a:latin typeface="Verdana" panose="020B0604030504040204" pitchFamily="34" charset="0"/>
                <a:ea typeface="Verdana" panose="020B0604030504040204" pitchFamily="34" charset="0"/>
                <a:cs typeface="Verdana" panose="020B0604030504040204" pitchFamily="34" charset="0"/>
              </a:rPr>
              <a:t>Pure agent makes payment to 3</a:t>
            </a:r>
            <a:r>
              <a:rPr lang="en-US" sz="2400" baseline="30000" dirty="0">
                <a:solidFill>
                  <a:srgbClr val="002060"/>
                </a:solidFill>
                <a:latin typeface="Verdana" panose="020B0604030504040204" pitchFamily="34" charset="0"/>
                <a:ea typeface="Verdana" panose="020B0604030504040204" pitchFamily="34" charset="0"/>
                <a:cs typeface="Verdana" panose="020B0604030504040204" pitchFamily="34" charset="0"/>
              </a:rPr>
              <a:t>rd</a:t>
            </a:r>
            <a:r>
              <a:rPr lang="en-US" sz="2400" dirty="0">
                <a:solidFill>
                  <a:srgbClr val="002060"/>
                </a:solidFill>
                <a:latin typeface="Verdana" panose="020B0604030504040204" pitchFamily="34" charset="0"/>
                <a:ea typeface="Verdana" panose="020B0604030504040204" pitchFamily="34" charset="0"/>
                <a:cs typeface="Verdana" panose="020B0604030504040204" pitchFamily="34" charset="0"/>
              </a:rPr>
              <a:t> party on authorization of recipient, AND</a:t>
            </a:r>
          </a:p>
          <a:p>
            <a:pPr algn="just"/>
            <a:r>
              <a:rPr lang="en-US" sz="2400" dirty="0">
                <a:solidFill>
                  <a:srgbClr val="002060"/>
                </a:solidFill>
                <a:latin typeface="Verdana" panose="020B0604030504040204" pitchFamily="34" charset="0"/>
                <a:ea typeface="Verdana" panose="020B0604030504040204" pitchFamily="34" charset="0"/>
                <a:cs typeface="Verdana" panose="020B0604030504040204" pitchFamily="34" charset="0"/>
              </a:rPr>
              <a:t>Payment made by pure agent on behalf of recipient is indicated separately in the invoice issued by pure agent to the recipient, AND</a:t>
            </a:r>
          </a:p>
          <a:p>
            <a:pPr algn="just"/>
            <a:r>
              <a:rPr lang="en-US" sz="2400" dirty="0">
                <a:solidFill>
                  <a:srgbClr val="002060"/>
                </a:solidFill>
                <a:latin typeface="Verdana" panose="020B0604030504040204" pitchFamily="34" charset="0"/>
                <a:ea typeface="Verdana" panose="020B0604030504040204" pitchFamily="34" charset="0"/>
                <a:cs typeface="Verdana" panose="020B0604030504040204" pitchFamily="34" charset="0"/>
              </a:rPr>
              <a:t>Supplies procured by pure agent from the 3</a:t>
            </a:r>
            <a:r>
              <a:rPr lang="en-US" sz="2400" baseline="30000" dirty="0">
                <a:solidFill>
                  <a:srgbClr val="002060"/>
                </a:solidFill>
                <a:latin typeface="Verdana" panose="020B0604030504040204" pitchFamily="34" charset="0"/>
                <a:ea typeface="Verdana" panose="020B0604030504040204" pitchFamily="34" charset="0"/>
                <a:cs typeface="Verdana" panose="020B0604030504040204" pitchFamily="34" charset="0"/>
              </a:rPr>
              <a:t>rd</a:t>
            </a:r>
            <a:r>
              <a:rPr lang="en-US" sz="2400" dirty="0">
                <a:solidFill>
                  <a:srgbClr val="002060"/>
                </a:solidFill>
                <a:latin typeface="Verdana" panose="020B0604030504040204" pitchFamily="34" charset="0"/>
                <a:ea typeface="Verdana" panose="020B0604030504040204" pitchFamily="34" charset="0"/>
                <a:cs typeface="Verdana" panose="020B0604030504040204" pitchFamily="34" charset="0"/>
              </a:rPr>
              <a:t> party are in addition to the services he supplies on his own account.</a:t>
            </a:r>
          </a:p>
        </p:txBody>
      </p:sp>
    </p:spTree>
    <p:extLst>
      <p:ext uri="{BB962C8B-B14F-4D97-AF65-F5344CB8AC3E}">
        <p14:creationId xmlns:p14="http://schemas.microsoft.com/office/powerpoint/2010/main" val="332159168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accent1">
            <a:tint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F9E2F-C79C-4264-ABAE-79A60E1CF961}"/>
              </a:ext>
            </a:extLst>
          </p:cNvPr>
          <p:cNvSpPr>
            <a:spLocks noGrp="1"/>
          </p:cNvSpPr>
          <p:nvPr>
            <p:ph type="title"/>
          </p:nvPr>
        </p:nvSpPr>
        <p:spPr/>
        <p:txBody>
          <a:bodyPr>
            <a:normAutofit/>
          </a:bodyPr>
          <a:lstStyle/>
          <a:p>
            <a:r>
              <a:rPr lang="en-US" sz="4500" dirty="0"/>
              <a:t>Who is a Pure Agent (Rule 33 Cont.)</a:t>
            </a:r>
          </a:p>
        </p:txBody>
      </p:sp>
      <p:sp>
        <p:nvSpPr>
          <p:cNvPr id="3" name="Content Placeholder 2">
            <a:extLst>
              <a:ext uri="{FF2B5EF4-FFF2-40B4-BE49-F238E27FC236}">
                <a16:creationId xmlns:a16="http://schemas.microsoft.com/office/drawing/2014/main" id="{DE801A9C-FC01-422C-90A5-A18F5E3FA9F3}"/>
              </a:ext>
            </a:extLst>
          </p:cNvPr>
          <p:cNvSpPr>
            <a:spLocks noGrp="1"/>
          </p:cNvSpPr>
          <p:nvPr>
            <p:ph idx="1"/>
          </p:nvPr>
        </p:nvSpPr>
        <p:spPr>
          <a:xfrm>
            <a:off x="1133691" y="1389893"/>
            <a:ext cx="10178322" cy="3593591"/>
          </a:xfrm>
          <a:blipFill dpi="0" rotWithShape="1">
            <a:blip r:embed="rId2">
              <a:alphaModFix amt="50000"/>
              <a:lum bright="70000" contrast="-70000"/>
            </a:blip>
            <a:srcRect/>
            <a:stretch>
              <a:fillRect/>
            </a:stretch>
          </a:blipFill>
        </p:spPr>
        <p:txBody>
          <a:bodyPr>
            <a:noAutofit/>
          </a:bodyPr>
          <a:lstStyle/>
          <a:p>
            <a:pPr algn="just"/>
            <a:r>
              <a:rPr lang="en-US" sz="2400" dirty="0">
                <a:solidFill>
                  <a:schemeClr val="tx1"/>
                </a:solidFill>
                <a:latin typeface="Verdana" panose="020B0604030504040204" pitchFamily="34" charset="0"/>
                <a:ea typeface="Verdana" panose="020B0604030504040204" pitchFamily="34" charset="0"/>
                <a:cs typeface="Verdana" panose="020B0604030504040204" pitchFamily="34" charset="0"/>
              </a:rPr>
              <a:t>Person who enters into a contractual agreement with the recipient to act as his pure agent to incur expenditure or costs in the course of supply of goods or services or both; </a:t>
            </a:r>
          </a:p>
          <a:p>
            <a:pPr algn="just"/>
            <a:r>
              <a:rPr lang="en-US" sz="2400" dirty="0">
                <a:solidFill>
                  <a:schemeClr val="tx1"/>
                </a:solidFill>
                <a:latin typeface="Verdana" panose="020B0604030504040204" pitchFamily="34" charset="0"/>
                <a:ea typeface="Verdana" panose="020B0604030504040204" pitchFamily="34" charset="0"/>
                <a:cs typeface="Verdana" panose="020B0604030504040204" pitchFamily="34" charset="0"/>
              </a:rPr>
              <a:t>Person who neither intends to hold nor holds any title to the goods or services or both so procured or supplied as pure agent of the recipient; </a:t>
            </a:r>
          </a:p>
          <a:p>
            <a:pPr algn="just"/>
            <a:r>
              <a:rPr lang="en-US" sz="2400" dirty="0">
                <a:solidFill>
                  <a:schemeClr val="tx1"/>
                </a:solidFill>
                <a:latin typeface="Verdana" panose="020B0604030504040204" pitchFamily="34" charset="0"/>
                <a:ea typeface="Verdana" panose="020B0604030504040204" pitchFamily="34" charset="0"/>
                <a:cs typeface="Verdana" panose="020B0604030504040204" pitchFamily="34" charset="0"/>
              </a:rPr>
              <a:t>Person who does not use for his own interest such goods or services so procured; and </a:t>
            </a:r>
          </a:p>
          <a:p>
            <a:pPr algn="just"/>
            <a:r>
              <a:rPr lang="en-US" sz="2400" dirty="0">
                <a:solidFill>
                  <a:schemeClr val="tx1"/>
                </a:solidFill>
                <a:latin typeface="Verdana" panose="020B0604030504040204" pitchFamily="34" charset="0"/>
                <a:ea typeface="Verdana" panose="020B0604030504040204" pitchFamily="34" charset="0"/>
                <a:cs typeface="Verdana" panose="020B0604030504040204" pitchFamily="34" charset="0"/>
              </a:rPr>
              <a:t>Person who receives only the actual amount incurred to procure such goods or services in addition to the amount received for supply he provides on his own account.</a:t>
            </a:r>
          </a:p>
        </p:txBody>
      </p:sp>
    </p:spTree>
    <p:extLst>
      <p:ext uri="{BB962C8B-B14F-4D97-AF65-F5344CB8AC3E}">
        <p14:creationId xmlns:p14="http://schemas.microsoft.com/office/powerpoint/2010/main" val="407713947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57602-E6BF-4BAB-A7C5-BDA80F7C893D}"/>
              </a:ext>
            </a:extLst>
          </p:cNvPr>
          <p:cNvSpPr>
            <a:spLocks noGrp="1"/>
          </p:cNvSpPr>
          <p:nvPr>
            <p:ph type="title"/>
          </p:nvPr>
        </p:nvSpPr>
        <p:spPr/>
        <p:txBody>
          <a:bodyPr>
            <a:noAutofit/>
          </a:bodyPr>
          <a:lstStyle/>
          <a:p>
            <a:r>
              <a:rPr lang="en-US" sz="3200" dirty="0"/>
              <a:t>Value of Supply of relating to Rate of Exchange of Currency other than Indian Rupee [Rule 34]</a:t>
            </a:r>
          </a:p>
        </p:txBody>
      </p:sp>
      <p:graphicFrame>
        <p:nvGraphicFramePr>
          <p:cNvPr id="4" name="Content Placeholder 3">
            <a:extLst>
              <a:ext uri="{FF2B5EF4-FFF2-40B4-BE49-F238E27FC236}">
                <a16:creationId xmlns:a16="http://schemas.microsoft.com/office/drawing/2014/main" id="{2949EAF9-6806-433F-954B-B9E8A2784AAD}"/>
              </a:ext>
            </a:extLst>
          </p:cNvPr>
          <p:cNvGraphicFramePr>
            <a:graphicFrameLocks noGrp="1"/>
          </p:cNvGraphicFramePr>
          <p:nvPr>
            <p:ph idx="1"/>
            <p:extLst>
              <p:ext uri="{D42A27DB-BD31-4B8C-83A1-F6EECF244321}">
                <p14:modId xmlns:p14="http://schemas.microsoft.com/office/powerpoint/2010/main" val="1033524327"/>
              </p:ext>
            </p:extLst>
          </p:nvPr>
        </p:nvGraphicFramePr>
        <p:xfrm>
          <a:off x="1251678" y="1738620"/>
          <a:ext cx="9322916" cy="2919412"/>
        </p:xfrm>
        <a:graphic>
          <a:graphicData uri="http://schemas.openxmlformats.org/drawingml/2006/table">
            <a:tbl>
              <a:tblPr firstRow="1" bandRow="1">
                <a:tableStyleId>{5C22544A-7EE6-4342-B048-85BDC9FD1C3A}</a:tableStyleId>
              </a:tblPr>
              <a:tblGrid>
                <a:gridCol w="4661458">
                  <a:extLst>
                    <a:ext uri="{9D8B030D-6E8A-4147-A177-3AD203B41FA5}">
                      <a16:colId xmlns:a16="http://schemas.microsoft.com/office/drawing/2014/main" val="4071488502"/>
                    </a:ext>
                  </a:extLst>
                </a:gridCol>
                <a:gridCol w="4661458">
                  <a:extLst>
                    <a:ext uri="{9D8B030D-6E8A-4147-A177-3AD203B41FA5}">
                      <a16:colId xmlns:a16="http://schemas.microsoft.com/office/drawing/2014/main" val="663872309"/>
                    </a:ext>
                  </a:extLst>
                </a:gridCol>
              </a:tblGrid>
              <a:tr h="562314">
                <a:tc>
                  <a:txBody>
                    <a:bodyPr/>
                    <a:lstStyle/>
                    <a:p>
                      <a:pPr algn="ctr"/>
                      <a:r>
                        <a:rPr lang="en-US" sz="2400" dirty="0">
                          <a:latin typeface="Verdana" panose="020B0604030504040204" pitchFamily="34" charset="0"/>
                          <a:ea typeface="Verdana" panose="020B0604030504040204" pitchFamily="34" charset="0"/>
                          <a:cs typeface="Verdana" panose="020B0604030504040204" pitchFamily="34" charset="0"/>
                        </a:rPr>
                        <a:t>Supply</a:t>
                      </a:r>
                    </a:p>
                  </a:txBody>
                  <a:tcPr/>
                </a:tc>
                <a:tc>
                  <a:txBody>
                    <a:bodyPr/>
                    <a:lstStyle/>
                    <a:p>
                      <a:pPr algn="ctr"/>
                      <a:r>
                        <a:rPr lang="en-US" sz="2400" dirty="0">
                          <a:latin typeface="Verdana" panose="020B0604030504040204" pitchFamily="34" charset="0"/>
                          <a:ea typeface="Verdana" panose="020B0604030504040204" pitchFamily="34" charset="0"/>
                          <a:cs typeface="Verdana" panose="020B0604030504040204" pitchFamily="34" charset="0"/>
                        </a:rPr>
                        <a:t>Value</a:t>
                      </a:r>
                    </a:p>
                  </a:txBody>
                  <a:tcPr/>
                </a:tc>
                <a:extLst>
                  <a:ext uri="{0D108BD9-81ED-4DB2-BD59-A6C34878D82A}">
                    <a16:rowId xmlns:a16="http://schemas.microsoft.com/office/drawing/2014/main" val="3653954656"/>
                  </a:ext>
                </a:extLst>
              </a:tr>
              <a:tr h="1386528">
                <a:tc>
                  <a:txBody>
                    <a:bodyPr/>
                    <a:lstStyle/>
                    <a:p>
                      <a:pPr algn="just"/>
                      <a:r>
                        <a:rPr lang="en-US" sz="240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For date of time of supply of goods</a:t>
                      </a:r>
                      <a:endParaRPr lang="en-US" sz="24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algn="just"/>
                      <a:r>
                        <a:rPr lang="en-US" sz="240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As notified by the board u/s 14 of Customs Act 1962 (Valuation of goods)</a:t>
                      </a:r>
                      <a:endParaRPr lang="en-US" sz="2400" dirty="0">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45636180"/>
                  </a:ext>
                </a:extLst>
              </a:tr>
              <a:tr h="970570">
                <a:tc>
                  <a:txBody>
                    <a:bodyPr/>
                    <a:lstStyle/>
                    <a:p>
                      <a:pPr algn="just"/>
                      <a:r>
                        <a:rPr lang="en-US" sz="240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For date of time of supply of services</a:t>
                      </a:r>
                      <a:endParaRPr lang="en-US" sz="24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algn="just"/>
                      <a:r>
                        <a:rPr lang="en-US" sz="240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Determined as per GAAP</a:t>
                      </a:r>
                      <a:endParaRPr lang="en-US" sz="2400" dirty="0">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937565731"/>
                  </a:ext>
                </a:extLst>
              </a:tr>
            </a:tbl>
          </a:graphicData>
        </a:graphic>
      </p:graphicFrame>
    </p:spTree>
    <p:extLst>
      <p:ext uri="{BB962C8B-B14F-4D97-AF65-F5344CB8AC3E}">
        <p14:creationId xmlns:p14="http://schemas.microsoft.com/office/powerpoint/2010/main" val="76328659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42B668-C690-46E9-891D-0F44E70BDF05}"/>
              </a:ext>
            </a:extLst>
          </p:cNvPr>
          <p:cNvSpPr txBox="1"/>
          <p:nvPr/>
        </p:nvSpPr>
        <p:spPr>
          <a:xfrm>
            <a:off x="1700981" y="265471"/>
            <a:ext cx="8790038" cy="923330"/>
          </a:xfrm>
          <a:prstGeom prst="rect">
            <a:avLst/>
          </a:prstGeom>
          <a:noFill/>
        </p:spPr>
        <p:txBody>
          <a:bodyPr wrap="square" rtlCol="0">
            <a:spAutoFit/>
          </a:bodyPr>
          <a:lstStyle/>
          <a:p>
            <a:pPr algn="ctr"/>
            <a:r>
              <a:rPr lang="en-IN" sz="27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eflection blurRad="6350" stA="60000" endA="900" endPos="60000" dist="29997" dir="5400000" sy="-100000" algn="bl" rotWithShape="0"/>
                </a:effectLst>
                <a:latin typeface="Verdana" panose="020B0604030504040204" pitchFamily="34" charset="0"/>
                <a:ea typeface="Verdana" panose="020B0604030504040204" pitchFamily="34" charset="0"/>
                <a:cs typeface="Verdana" panose="020B0604030504040204" pitchFamily="34" charset="0"/>
              </a:rPr>
              <a:t>Audit in GST with special emphasis on Audit report form</a:t>
            </a:r>
          </a:p>
        </p:txBody>
      </p:sp>
    </p:spTree>
    <p:extLst>
      <p:ext uri="{BB962C8B-B14F-4D97-AF65-F5344CB8AC3E}">
        <p14:creationId xmlns:p14="http://schemas.microsoft.com/office/powerpoint/2010/main" val="211491889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45000"/>
                <a:satMod val="135000"/>
              </a:schemeClr>
              <a:prstClr val="white"/>
            </a:duotone>
          </a:blip>
          <a:srcRect/>
          <a:stretch>
            <a:fillRect t="-9000" b="-9000"/>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491A334-8143-4832-B716-377732BCA3E7}"/>
              </a:ext>
            </a:extLst>
          </p:cNvPr>
          <p:cNvSpPr txBox="1"/>
          <p:nvPr/>
        </p:nvSpPr>
        <p:spPr>
          <a:xfrm>
            <a:off x="958644" y="297144"/>
            <a:ext cx="10574594" cy="1754326"/>
          </a:xfrm>
          <a:prstGeom prst="rect">
            <a:avLst/>
          </a:prstGeom>
          <a:noFill/>
        </p:spPr>
        <p:txBody>
          <a:bodyPr wrap="square" rtlCol="0">
            <a:spAutoFit/>
          </a:bodyPr>
          <a:lstStyle/>
          <a:p>
            <a:pPr algn="just"/>
            <a:r>
              <a:rPr lang="en-IN" sz="2700" b="1" dirty="0">
                <a:latin typeface="Verdana" panose="020B0604030504040204" pitchFamily="34" charset="0"/>
                <a:ea typeface="Verdana" panose="020B0604030504040204" pitchFamily="34" charset="0"/>
                <a:cs typeface="Verdana" panose="020B0604030504040204" pitchFamily="34" charset="0"/>
              </a:rPr>
              <a:t>Chapter XIII of the CGST Act, 2017 deals with Audit. It has two Sections viz. Sec. 65 providing for ‘Audit by Tax Authorities’ and Sec. 66 dealing with ‘Special Audit.’</a:t>
            </a:r>
          </a:p>
        </p:txBody>
      </p:sp>
      <p:sp>
        <p:nvSpPr>
          <p:cNvPr id="4" name="TextBox 3">
            <a:extLst>
              <a:ext uri="{FF2B5EF4-FFF2-40B4-BE49-F238E27FC236}">
                <a16:creationId xmlns:a16="http://schemas.microsoft.com/office/drawing/2014/main" id="{F1634EE0-01B5-4846-AD30-CA58B5E42DE8}"/>
              </a:ext>
            </a:extLst>
          </p:cNvPr>
          <p:cNvSpPr txBox="1"/>
          <p:nvPr/>
        </p:nvSpPr>
        <p:spPr>
          <a:xfrm>
            <a:off x="958644" y="2181663"/>
            <a:ext cx="10574594" cy="461665"/>
          </a:xfrm>
          <a:prstGeom prst="rect">
            <a:avLst/>
          </a:prstGeom>
          <a:noFill/>
        </p:spPr>
        <p:txBody>
          <a:bodyPr wrap="square" rtlCol="0">
            <a:spAutoFit/>
          </a:bodyPr>
          <a:lstStyle/>
          <a:p>
            <a:pPr algn="just"/>
            <a:r>
              <a:rPr lang="en-IN" sz="2400" b="1" dirty="0">
                <a:latin typeface="Verdana" panose="020B0604030504040204" pitchFamily="34" charset="0"/>
                <a:ea typeface="Verdana" panose="020B0604030504040204" pitchFamily="34" charset="0"/>
                <a:cs typeface="Verdana" panose="020B0604030504040204" pitchFamily="34" charset="0"/>
              </a:rPr>
              <a:t>Sec. 65 can be summarized as follows:</a:t>
            </a:r>
          </a:p>
        </p:txBody>
      </p:sp>
      <p:graphicFrame>
        <p:nvGraphicFramePr>
          <p:cNvPr id="2" name="Table 1">
            <a:extLst>
              <a:ext uri="{FF2B5EF4-FFF2-40B4-BE49-F238E27FC236}">
                <a16:creationId xmlns:a16="http://schemas.microsoft.com/office/drawing/2014/main" id="{60AC7D3D-4A6B-437F-B952-D046C17B0F95}"/>
              </a:ext>
            </a:extLst>
          </p:cNvPr>
          <p:cNvGraphicFramePr>
            <a:graphicFrameLocks noGrp="1"/>
          </p:cNvGraphicFramePr>
          <p:nvPr>
            <p:extLst>
              <p:ext uri="{D42A27DB-BD31-4B8C-83A1-F6EECF244321}">
                <p14:modId xmlns:p14="http://schemas.microsoft.com/office/powerpoint/2010/main" val="213231031"/>
              </p:ext>
            </p:extLst>
          </p:nvPr>
        </p:nvGraphicFramePr>
        <p:xfrm>
          <a:off x="958645" y="2715296"/>
          <a:ext cx="10943303" cy="2529840"/>
        </p:xfrm>
        <a:graphic>
          <a:graphicData uri="http://schemas.openxmlformats.org/drawingml/2006/table">
            <a:tbl>
              <a:tblPr firstRow="1" bandRow="1">
                <a:tableStyleId>{6E25E649-3F16-4E02-A733-19D2CDBF48F0}</a:tableStyleId>
              </a:tblPr>
              <a:tblGrid>
                <a:gridCol w="3618350">
                  <a:extLst>
                    <a:ext uri="{9D8B030D-6E8A-4147-A177-3AD203B41FA5}">
                      <a16:colId xmlns:a16="http://schemas.microsoft.com/office/drawing/2014/main" val="269408684"/>
                    </a:ext>
                  </a:extLst>
                </a:gridCol>
                <a:gridCol w="7324953">
                  <a:extLst>
                    <a:ext uri="{9D8B030D-6E8A-4147-A177-3AD203B41FA5}">
                      <a16:colId xmlns:a16="http://schemas.microsoft.com/office/drawing/2014/main" val="1740785611"/>
                    </a:ext>
                  </a:extLst>
                </a:gridCol>
              </a:tblGrid>
              <a:tr h="370840">
                <a:tc>
                  <a:txBody>
                    <a:bodyPr/>
                    <a:lstStyle/>
                    <a:p>
                      <a:r>
                        <a:rPr lang="en-IN" sz="2200" b="1" dirty="0">
                          <a:solidFill>
                            <a:schemeClr val="tx1"/>
                          </a:solidFill>
                          <a:latin typeface="Verdana" panose="020B0604030504040204" pitchFamily="34" charset="0"/>
                          <a:ea typeface="Verdana" panose="020B0604030504040204" pitchFamily="34" charset="0"/>
                          <a:cs typeface="Verdana" panose="020B0604030504040204" pitchFamily="34" charset="0"/>
                        </a:rPr>
                        <a:t>Question</a:t>
                      </a:r>
                    </a:p>
                  </a:txBody>
                  <a:tcPr>
                    <a:noFill/>
                  </a:tcPr>
                </a:tc>
                <a:tc>
                  <a:txBody>
                    <a:bodyPr/>
                    <a:lstStyle/>
                    <a:p>
                      <a:r>
                        <a:rPr lang="en-IN" sz="2200" b="1" dirty="0">
                          <a:solidFill>
                            <a:schemeClr val="tx1"/>
                          </a:solidFill>
                          <a:latin typeface="Verdana" panose="020B0604030504040204" pitchFamily="34" charset="0"/>
                          <a:ea typeface="Verdana" panose="020B0604030504040204" pitchFamily="34" charset="0"/>
                          <a:cs typeface="Verdana" panose="020B0604030504040204" pitchFamily="34" charset="0"/>
                        </a:rPr>
                        <a:t>Provision </a:t>
                      </a:r>
                    </a:p>
                  </a:txBody>
                  <a:tcPr>
                    <a:noFill/>
                  </a:tcPr>
                </a:tc>
                <a:extLst>
                  <a:ext uri="{0D108BD9-81ED-4DB2-BD59-A6C34878D82A}">
                    <a16:rowId xmlns:a16="http://schemas.microsoft.com/office/drawing/2014/main" val="79893327"/>
                  </a:ext>
                </a:extLst>
              </a:tr>
              <a:tr h="370840">
                <a:tc>
                  <a:txBody>
                    <a:bodyPr/>
                    <a:lstStyle/>
                    <a:p>
                      <a:pPr algn="just"/>
                      <a:r>
                        <a:rPr lang="en-IN" sz="2200" b="1" dirty="0">
                          <a:solidFill>
                            <a:schemeClr val="tx1"/>
                          </a:solidFill>
                          <a:latin typeface="Verdana" panose="020B0604030504040204" pitchFamily="34" charset="0"/>
                          <a:ea typeface="Verdana" panose="020B0604030504040204" pitchFamily="34" charset="0"/>
                          <a:cs typeface="Verdana" panose="020B0604030504040204" pitchFamily="34" charset="0"/>
                        </a:rPr>
                        <a:t>Who can undertake audit of registered persons under GST?</a:t>
                      </a:r>
                    </a:p>
                  </a:txBody>
                  <a:tcPr>
                    <a:noFill/>
                  </a:tcPr>
                </a:tc>
                <a:tc>
                  <a:txBody>
                    <a:bodyPr/>
                    <a:lstStyle/>
                    <a:p>
                      <a:pPr algn="just"/>
                      <a:r>
                        <a:rPr lang="en-IN" sz="2200" b="1" dirty="0">
                          <a:solidFill>
                            <a:schemeClr val="tx1"/>
                          </a:solidFill>
                          <a:latin typeface="Verdana" panose="020B0604030504040204" pitchFamily="34" charset="0"/>
                          <a:ea typeface="Verdana" panose="020B0604030504040204" pitchFamily="34" charset="0"/>
                          <a:cs typeface="Verdana" panose="020B0604030504040204" pitchFamily="34" charset="0"/>
                        </a:rPr>
                        <a:t>65(1) – Commissioner or any officer authorised by him, by way of general or specific order, can undertake audit for such period. At such frequency etc.</a:t>
                      </a:r>
                    </a:p>
                    <a:p>
                      <a:pPr algn="just"/>
                      <a:r>
                        <a:rPr lang="en-IN" sz="2200" b="1" dirty="0">
                          <a:solidFill>
                            <a:schemeClr val="tx1"/>
                          </a:solidFill>
                          <a:latin typeface="Verdana" panose="020B0604030504040204" pitchFamily="34" charset="0"/>
                          <a:ea typeface="Verdana" panose="020B0604030504040204" pitchFamily="34" charset="0"/>
                          <a:cs typeface="Verdana" panose="020B0604030504040204" pitchFamily="34" charset="0"/>
                        </a:rPr>
                        <a:t>Rule 101(1) – period of Audit shall be Financial year or multiples thereof.</a:t>
                      </a:r>
                    </a:p>
                  </a:txBody>
                  <a:tcPr>
                    <a:noFill/>
                  </a:tcPr>
                </a:tc>
                <a:extLst>
                  <a:ext uri="{0D108BD9-81ED-4DB2-BD59-A6C34878D82A}">
                    <a16:rowId xmlns:a16="http://schemas.microsoft.com/office/drawing/2014/main" val="1965623992"/>
                  </a:ext>
                </a:extLst>
              </a:tr>
            </a:tbl>
          </a:graphicData>
        </a:graphic>
      </p:graphicFrame>
    </p:spTree>
    <p:extLst>
      <p:ext uri="{BB962C8B-B14F-4D97-AF65-F5344CB8AC3E}">
        <p14:creationId xmlns:p14="http://schemas.microsoft.com/office/powerpoint/2010/main" val="58463239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45000"/>
                <a:satMod val="135000"/>
              </a:schemeClr>
              <a:prstClr val="white"/>
            </a:duotone>
          </a:blip>
          <a:srcRect/>
          <a:stretch>
            <a:fillRect t="-9000" b="-9000"/>
          </a:stretch>
        </a:blip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0AC7D3D-4A6B-437F-B952-D046C17B0F95}"/>
              </a:ext>
            </a:extLst>
          </p:cNvPr>
          <p:cNvGraphicFramePr>
            <a:graphicFrameLocks noGrp="1"/>
          </p:cNvGraphicFramePr>
          <p:nvPr>
            <p:extLst>
              <p:ext uri="{D42A27DB-BD31-4B8C-83A1-F6EECF244321}">
                <p14:modId xmlns:p14="http://schemas.microsoft.com/office/powerpoint/2010/main" val="2290016517"/>
              </p:ext>
            </p:extLst>
          </p:nvPr>
        </p:nvGraphicFramePr>
        <p:xfrm>
          <a:off x="808703" y="286334"/>
          <a:ext cx="10574593" cy="5486400"/>
        </p:xfrm>
        <a:graphic>
          <a:graphicData uri="http://schemas.openxmlformats.org/drawingml/2006/table">
            <a:tbl>
              <a:tblPr firstRow="1" bandRow="1">
                <a:tableStyleId>{6E25E649-3F16-4E02-A733-19D2CDBF48F0}</a:tableStyleId>
              </a:tblPr>
              <a:tblGrid>
                <a:gridCol w="3496438">
                  <a:extLst>
                    <a:ext uri="{9D8B030D-6E8A-4147-A177-3AD203B41FA5}">
                      <a16:colId xmlns:a16="http://schemas.microsoft.com/office/drawing/2014/main" val="269408684"/>
                    </a:ext>
                  </a:extLst>
                </a:gridCol>
                <a:gridCol w="7078155">
                  <a:extLst>
                    <a:ext uri="{9D8B030D-6E8A-4147-A177-3AD203B41FA5}">
                      <a16:colId xmlns:a16="http://schemas.microsoft.com/office/drawing/2014/main" val="1740785611"/>
                    </a:ext>
                  </a:extLst>
                </a:gridCol>
              </a:tblGrid>
              <a:tr h="370840">
                <a:tc>
                  <a:txBody>
                    <a:bodyPr/>
                    <a:lstStyle/>
                    <a:p>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Question</a:t>
                      </a:r>
                    </a:p>
                  </a:txBody>
                  <a:tcPr>
                    <a:noFill/>
                  </a:tcPr>
                </a:tc>
                <a:tc>
                  <a:txBody>
                    <a:bodyPr/>
                    <a:lstStyle/>
                    <a:p>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Provision </a:t>
                      </a:r>
                    </a:p>
                  </a:txBody>
                  <a:tcPr>
                    <a:noFill/>
                  </a:tcPr>
                </a:tc>
                <a:extLst>
                  <a:ext uri="{0D108BD9-81ED-4DB2-BD59-A6C34878D82A}">
                    <a16:rowId xmlns:a16="http://schemas.microsoft.com/office/drawing/2014/main" val="79893327"/>
                  </a:ext>
                </a:extLst>
              </a:tr>
              <a:tr h="370840">
                <a:tc>
                  <a:txBody>
                    <a:bodyPr/>
                    <a:lstStyle/>
                    <a:p>
                      <a:pPr algn="just"/>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Who can undertake audit of registered persons under GST?</a:t>
                      </a:r>
                    </a:p>
                  </a:txBody>
                  <a:tcPr>
                    <a:noFill/>
                  </a:tcPr>
                </a:tc>
                <a:tc>
                  <a:txBody>
                    <a:bodyPr/>
                    <a:lstStyle/>
                    <a:p>
                      <a:pPr algn="just"/>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65(1) – Commissioner or any officer authorised by him, by way of general or specific order, can undertake audit for such period. At such frequency etc.</a:t>
                      </a:r>
                    </a:p>
                    <a:p>
                      <a:pPr algn="just"/>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Rule 101(1) – period of Audit shall be Financial year or multiples thereof.</a:t>
                      </a:r>
                    </a:p>
                  </a:txBody>
                  <a:tcPr>
                    <a:noFill/>
                  </a:tcPr>
                </a:tc>
                <a:extLst>
                  <a:ext uri="{0D108BD9-81ED-4DB2-BD59-A6C34878D82A}">
                    <a16:rowId xmlns:a16="http://schemas.microsoft.com/office/drawing/2014/main" val="1965623992"/>
                  </a:ext>
                </a:extLst>
              </a:tr>
              <a:tr h="370840">
                <a:tc>
                  <a:txBody>
                    <a:bodyPr/>
                    <a:lstStyle/>
                    <a:p>
                      <a:pPr algn="just"/>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Where audit is conducted?</a:t>
                      </a:r>
                    </a:p>
                  </a:txBody>
                  <a:tcPr>
                    <a:noFill/>
                  </a:tcPr>
                </a:tc>
                <a:tc>
                  <a:txBody>
                    <a:bodyPr/>
                    <a:lstStyle/>
                    <a:p>
                      <a:pPr algn="just"/>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65(2) – At the place of business or in their office.</a:t>
                      </a:r>
                    </a:p>
                  </a:txBody>
                  <a:tcPr>
                    <a:noFill/>
                  </a:tcPr>
                </a:tc>
                <a:extLst>
                  <a:ext uri="{0D108BD9-81ED-4DB2-BD59-A6C34878D82A}">
                    <a16:rowId xmlns:a16="http://schemas.microsoft.com/office/drawing/2014/main" val="3886830875"/>
                  </a:ext>
                </a:extLst>
              </a:tr>
              <a:tr h="370840">
                <a:tc>
                  <a:txBody>
                    <a:bodyPr/>
                    <a:lstStyle/>
                    <a:p>
                      <a:pPr algn="just"/>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Is it required to communicate to assessee before undertaking the audit?</a:t>
                      </a:r>
                    </a:p>
                  </a:txBody>
                  <a:tcPr>
                    <a:noFill/>
                  </a:tcPr>
                </a:tc>
                <a:tc>
                  <a:txBody>
                    <a:bodyPr/>
                    <a:lstStyle/>
                    <a:p>
                      <a:pPr algn="just"/>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65(3) – Registered person must be informed by way of notice at least 15 working days prior to audit.</a:t>
                      </a:r>
                    </a:p>
                    <a:p>
                      <a:pPr algn="just"/>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Rule 101(2) provides that notice shall be issued in FORM GST ADT-01</a:t>
                      </a:r>
                    </a:p>
                  </a:txBody>
                  <a:tcPr>
                    <a:noFill/>
                  </a:tcPr>
                </a:tc>
                <a:extLst>
                  <a:ext uri="{0D108BD9-81ED-4DB2-BD59-A6C34878D82A}">
                    <a16:rowId xmlns:a16="http://schemas.microsoft.com/office/drawing/2014/main" val="2850379737"/>
                  </a:ext>
                </a:extLst>
              </a:tr>
            </a:tbl>
          </a:graphicData>
        </a:graphic>
      </p:graphicFrame>
    </p:spTree>
    <p:extLst>
      <p:ext uri="{BB962C8B-B14F-4D97-AF65-F5344CB8AC3E}">
        <p14:creationId xmlns:p14="http://schemas.microsoft.com/office/powerpoint/2010/main" val="89272128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45000"/>
                <a:satMod val="135000"/>
              </a:schemeClr>
              <a:prstClr val="white"/>
            </a:duotone>
          </a:blip>
          <a:srcRect/>
          <a:stretch>
            <a:fillRect t="-9000" b="-9000"/>
          </a:stretch>
        </a:blip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0AC7D3D-4A6B-437F-B952-D046C17B0F95}"/>
              </a:ext>
            </a:extLst>
          </p:cNvPr>
          <p:cNvGraphicFramePr>
            <a:graphicFrameLocks noGrp="1"/>
          </p:cNvGraphicFramePr>
          <p:nvPr>
            <p:extLst>
              <p:ext uri="{D42A27DB-BD31-4B8C-83A1-F6EECF244321}">
                <p14:modId xmlns:p14="http://schemas.microsoft.com/office/powerpoint/2010/main" val="3995315981"/>
              </p:ext>
            </p:extLst>
          </p:nvPr>
        </p:nvGraphicFramePr>
        <p:xfrm>
          <a:off x="956187" y="315830"/>
          <a:ext cx="10574593" cy="5852160"/>
        </p:xfrm>
        <a:graphic>
          <a:graphicData uri="http://schemas.openxmlformats.org/drawingml/2006/table">
            <a:tbl>
              <a:tblPr firstRow="1" bandRow="1">
                <a:tableStyleId>{6E25E649-3F16-4E02-A733-19D2CDBF48F0}</a:tableStyleId>
              </a:tblPr>
              <a:tblGrid>
                <a:gridCol w="3496438">
                  <a:extLst>
                    <a:ext uri="{9D8B030D-6E8A-4147-A177-3AD203B41FA5}">
                      <a16:colId xmlns:a16="http://schemas.microsoft.com/office/drawing/2014/main" val="269408684"/>
                    </a:ext>
                  </a:extLst>
                </a:gridCol>
                <a:gridCol w="7078155">
                  <a:extLst>
                    <a:ext uri="{9D8B030D-6E8A-4147-A177-3AD203B41FA5}">
                      <a16:colId xmlns:a16="http://schemas.microsoft.com/office/drawing/2014/main" val="1740785611"/>
                    </a:ext>
                  </a:extLst>
                </a:gridCol>
              </a:tblGrid>
              <a:tr h="370840">
                <a:tc>
                  <a:txBody>
                    <a:bodyPr/>
                    <a:lstStyle/>
                    <a:p>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Question</a:t>
                      </a:r>
                    </a:p>
                  </a:txBody>
                  <a:tcPr>
                    <a:noFill/>
                  </a:tcPr>
                </a:tc>
                <a:tc>
                  <a:txBody>
                    <a:bodyPr/>
                    <a:lstStyle/>
                    <a:p>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Provision </a:t>
                      </a:r>
                    </a:p>
                  </a:txBody>
                  <a:tcPr>
                    <a:noFill/>
                  </a:tcPr>
                </a:tc>
                <a:extLst>
                  <a:ext uri="{0D108BD9-81ED-4DB2-BD59-A6C34878D82A}">
                    <a16:rowId xmlns:a16="http://schemas.microsoft.com/office/drawing/2014/main" val="79893327"/>
                  </a:ext>
                </a:extLst>
              </a:tr>
              <a:tr h="370840">
                <a:tc>
                  <a:txBody>
                    <a:bodyPr/>
                    <a:lstStyle/>
                    <a:p>
                      <a:pPr algn="just"/>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Is there any time limit for completing the Audit?</a:t>
                      </a:r>
                    </a:p>
                  </a:txBody>
                  <a:tcPr>
                    <a:noFill/>
                  </a:tcPr>
                </a:tc>
                <a:tc>
                  <a:txBody>
                    <a:bodyPr/>
                    <a:lstStyle/>
                    <a:p>
                      <a:pPr algn="just"/>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65(4) – Audit must be completed within 3 months from the date of commencement of Audit. This period can be extended by Commissioner by recording reasons in writing and should not exceed further period of 6 months.</a:t>
                      </a:r>
                    </a:p>
                  </a:txBody>
                  <a:tcPr>
                    <a:noFill/>
                  </a:tcPr>
                </a:tc>
                <a:extLst>
                  <a:ext uri="{0D108BD9-81ED-4DB2-BD59-A6C34878D82A}">
                    <a16:rowId xmlns:a16="http://schemas.microsoft.com/office/drawing/2014/main" val="1965623992"/>
                  </a:ext>
                </a:extLst>
              </a:tr>
              <a:tr h="370840">
                <a:tc>
                  <a:txBody>
                    <a:bodyPr/>
                    <a:lstStyle/>
                    <a:p>
                      <a:pPr algn="just"/>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How to determine commencement of Audit?</a:t>
                      </a:r>
                    </a:p>
                  </a:txBody>
                  <a:tcPr>
                    <a:noFill/>
                  </a:tcPr>
                </a:tc>
                <a:tc>
                  <a:txBody>
                    <a:bodyPr/>
                    <a:lstStyle/>
                    <a:p>
                      <a:pPr algn="just"/>
                      <a:r>
                        <a:rPr lang="en-IN" sz="2400" b="1" dirty="0" err="1">
                          <a:solidFill>
                            <a:schemeClr val="tx1"/>
                          </a:solidFill>
                          <a:latin typeface="Verdana" panose="020B0604030504040204" pitchFamily="34" charset="0"/>
                          <a:ea typeface="Verdana" panose="020B0604030504040204" pitchFamily="34" charset="0"/>
                          <a:cs typeface="Verdana" panose="020B0604030504040204" pitchFamily="34" charset="0"/>
                        </a:rPr>
                        <a:t>Expl</a:t>
                      </a:r>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 To 65(4) – Shall be later of following events:</a:t>
                      </a:r>
                    </a:p>
                    <a:p>
                      <a:pPr marL="457200" indent="-457200" algn="just">
                        <a:buAutoNum type="arabicParenR"/>
                      </a:pPr>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Date on which records and documents are made available to tax authorities or</a:t>
                      </a:r>
                    </a:p>
                    <a:p>
                      <a:pPr marL="457200" indent="-457200" algn="just">
                        <a:buAutoNum type="arabicParenR"/>
                      </a:pPr>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Actual institution of the Audit </a:t>
                      </a:r>
                    </a:p>
                  </a:txBody>
                  <a:tcPr>
                    <a:noFill/>
                  </a:tcPr>
                </a:tc>
                <a:extLst>
                  <a:ext uri="{0D108BD9-81ED-4DB2-BD59-A6C34878D82A}">
                    <a16:rowId xmlns:a16="http://schemas.microsoft.com/office/drawing/2014/main" val="3886830875"/>
                  </a:ext>
                </a:extLst>
              </a:tr>
              <a:tr h="370840">
                <a:tc>
                  <a:txBody>
                    <a:bodyPr/>
                    <a:lstStyle/>
                    <a:p>
                      <a:pPr algn="just"/>
                      <a:endParaRPr lang="en-IN" sz="2100" dirty="0">
                        <a:solidFill>
                          <a:schemeClr val="accent4">
                            <a:lumMod val="60000"/>
                            <a:lumOff val="40000"/>
                          </a:schemeClr>
                        </a:solidFill>
                        <a:latin typeface="Abadi" panose="020B0604020202020204" pitchFamily="34" charset="0"/>
                        <a:cs typeface="Aharoni" panose="02010803020104030203" pitchFamily="2" charset="-79"/>
                      </a:endParaRPr>
                    </a:p>
                  </a:txBody>
                  <a:tcPr>
                    <a:noFill/>
                  </a:tcPr>
                </a:tc>
                <a:tc>
                  <a:txBody>
                    <a:bodyPr/>
                    <a:lstStyle/>
                    <a:p>
                      <a:pPr algn="just"/>
                      <a:endParaRPr lang="en-IN" sz="2100" dirty="0">
                        <a:solidFill>
                          <a:schemeClr val="accent4">
                            <a:lumMod val="60000"/>
                            <a:lumOff val="40000"/>
                          </a:schemeClr>
                        </a:solidFill>
                        <a:latin typeface="Abadi" panose="020B0604020202020204" pitchFamily="34" charset="0"/>
                        <a:cs typeface="Aharoni" panose="02010803020104030203" pitchFamily="2" charset="-79"/>
                      </a:endParaRPr>
                    </a:p>
                  </a:txBody>
                  <a:tcPr>
                    <a:noFill/>
                  </a:tcPr>
                </a:tc>
                <a:extLst>
                  <a:ext uri="{0D108BD9-81ED-4DB2-BD59-A6C34878D82A}">
                    <a16:rowId xmlns:a16="http://schemas.microsoft.com/office/drawing/2014/main" val="2850379737"/>
                  </a:ext>
                </a:extLst>
              </a:tr>
              <a:tr h="370840">
                <a:tc>
                  <a:txBody>
                    <a:bodyPr/>
                    <a:lstStyle/>
                    <a:p>
                      <a:pPr algn="just"/>
                      <a:endParaRPr lang="en-IN" sz="2100" dirty="0">
                        <a:solidFill>
                          <a:schemeClr val="accent4">
                            <a:lumMod val="60000"/>
                            <a:lumOff val="40000"/>
                          </a:schemeClr>
                        </a:solidFill>
                        <a:latin typeface="Abadi" panose="020B0604020202020204" pitchFamily="34" charset="0"/>
                        <a:cs typeface="Aharoni" panose="02010803020104030203" pitchFamily="2" charset="-79"/>
                      </a:endParaRPr>
                    </a:p>
                  </a:txBody>
                  <a:tcPr>
                    <a:noFill/>
                  </a:tcPr>
                </a:tc>
                <a:tc>
                  <a:txBody>
                    <a:bodyPr/>
                    <a:lstStyle/>
                    <a:p>
                      <a:pPr algn="just"/>
                      <a:endParaRPr lang="en-IN" sz="2100" dirty="0">
                        <a:solidFill>
                          <a:schemeClr val="accent4">
                            <a:lumMod val="60000"/>
                            <a:lumOff val="40000"/>
                          </a:schemeClr>
                        </a:solidFill>
                        <a:latin typeface="Abadi" panose="020B0604020202020204" pitchFamily="34" charset="0"/>
                        <a:cs typeface="Aharoni" panose="02010803020104030203" pitchFamily="2" charset="-79"/>
                      </a:endParaRPr>
                    </a:p>
                  </a:txBody>
                  <a:tcPr>
                    <a:noFill/>
                  </a:tcPr>
                </a:tc>
                <a:extLst>
                  <a:ext uri="{0D108BD9-81ED-4DB2-BD59-A6C34878D82A}">
                    <a16:rowId xmlns:a16="http://schemas.microsoft.com/office/drawing/2014/main" val="3084663391"/>
                  </a:ext>
                </a:extLst>
              </a:tr>
            </a:tbl>
          </a:graphicData>
        </a:graphic>
      </p:graphicFrame>
    </p:spTree>
    <p:extLst>
      <p:ext uri="{BB962C8B-B14F-4D97-AF65-F5344CB8AC3E}">
        <p14:creationId xmlns:p14="http://schemas.microsoft.com/office/powerpoint/2010/main" val="88188958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45000"/>
                <a:satMod val="135000"/>
              </a:schemeClr>
              <a:prstClr val="white"/>
            </a:duotone>
          </a:blip>
          <a:srcRect/>
          <a:stretch>
            <a:fillRect t="-9000" b="-9000"/>
          </a:stretch>
        </a:blip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0AC7D3D-4A6B-437F-B952-D046C17B0F95}"/>
              </a:ext>
            </a:extLst>
          </p:cNvPr>
          <p:cNvGraphicFramePr>
            <a:graphicFrameLocks noGrp="1"/>
          </p:cNvGraphicFramePr>
          <p:nvPr>
            <p:extLst>
              <p:ext uri="{D42A27DB-BD31-4B8C-83A1-F6EECF244321}">
                <p14:modId xmlns:p14="http://schemas.microsoft.com/office/powerpoint/2010/main" val="69880423"/>
              </p:ext>
            </p:extLst>
          </p:nvPr>
        </p:nvGraphicFramePr>
        <p:xfrm>
          <a:off x="956187" y="315830"/>
          <a:ext cx="10574593" cy="5394960"/>
        </p:xfrm>
        <a:graphic>
          <a:graphicData uri="http://schemas.openxmlformats.org/drawingml/2006/table">
            <a:tbl>
              <a:tblPr firstRow="1" bandRow="1">
                <a:tableStyleId>{6E25E649-3F16-4E02-A733-19D2CDBF48F0}</a:tableStyleId>
              </a:tblPr>
              <a:tblGrid>
                <a:gridCol w="3496438">
                  <a:extLst>
                    <a:ext uri="{9D8B030D-6E8A-4147-A177-3AD203B41FA5}">
                      <a16:colId xmlns:a16="http://schemas.microsoft.com/office/drawing/2014/main" val="269408684"/>
                    </a:ext>
                  </a:extLst>
                </a:gridCol>
                <a:gridCol w="7078155">
                  <a:extLst>
                    <a:ext uri="{9D8B030D-6E8A-4147-A177-3AD203B41FA5}">
                      <a16:colId xmlns:a16="http://schemas.microsoft.com/office/drawing/2014/main" val="1740785611"/>
                    </a:ext>
                  </a:extLst>
                </a:gridCol>
              </a:tblGrid>
              <a:tr h="370840">
                <a:tc>
                  <a:txBody>
                    <a:bodyPr/>
                    <a:lstStyle/>
                    <a:p>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Question</a:t>
                      </a:r>
                    </a:p>
                  </a:txBody>
                  <a:tcPr>
                    <a:noFill/>
                  </a:tcPr>
                </a:tc>
                <a:tc>
                  <a:txBody>
                    <a:bodyPr/>
                    <a:lstStyle/>
                    <a:p>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Provision </a:t>
                      </a:r>
                    </a:p>
                  </a:txBody>
                  <a:tcPr>
                    <a:noFill/>
                  </a:tcPr>
                </a:tc>
                <a:extLst>
                  <a:ext uri="{0D108BD9-81ED-4DB2-BD59-A6C34878D82A}">
                    <a16:rowId xmlns:a16="http://schemas.microsoft.com/office/drawing/2014/main" val="79893327"/>
                  </a:ext>
                </a:extLst>
              </a:tr>
              <a:tr h="370840">
                <a:tc>
                  <a:txBody>
                    <a:bodyPr/>
                    <a:lstStyle/>
                    <a:p>
                      <a:pPr algn="just"/>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What are the duties of the registered person during the course of Audit?</a:t>
                      </a:r>
                    </a:p>
                  </a:txBody>
                  <a:tcPr>
                    <a:noFill/>
                  </a:tcPr>
                </a:tc>
                <a:tc>
                  <a:txBody>
                    <a:bodyPr/>
                    <a:lstStyle/>
                    <a:p>
                      <a:pPr algn="just"/>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65(5) – 1) to afford necessary facility to verify the books of account or other documents; 2) to furnish such information as required and render assistance for timely completion of Audit.</a:t>
                      </a:r>
                    </a:p>
                  </a:txBody>
                  <a:tcPr>
                    <a:noFill/>
                  </a:tcPr>
                </a:tc>
                <a:extLst>
                  <a:ext uri="{0D108BD9-81ED-4DB2-BD59-A6C34878D82A}">
                    <a16:rowId xmlns:a16="http://schemas.microsoft.com/office/drawing/2014/main" val="2850379737"/>
                  </a:ext>
                </a:extLst>
              </a:tr>
              <a:tr h="370840">
                <a:tc>
                  <a:txBody>
                    <a:bodyPr/>
                    <a:lstStyle/>
                    <a:p>
                      <a:pPr algn="just"/>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How findings of the Audit are to be dealt with?</a:t>
                      </a:r>
                    </a:p>
                  </a:txBody>
                  <a:tcPr>
                    <a:noFill/>
                  </a:tcPr>
                </a:tc>
                <a:tc>
                  <a:txBody>
                    <a:bodyPr/>
                    <a:lstStyle/>
                    <a:p>
                      <a:pPr algn="just"/>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Rule 101(4) – Proper officer may inform the registered person of the discrepancies noted, if any, during the course of Audit; Registered person may file his reply; Proper officer shall finalize the of the reply furnished. findings after due consideration </a:t>
                      </a:r>
                    </a:p>
                  </a:txBody>
                  <a:tcPr>
                    <a:noFill/>
                  </a:tcPr>
                </a:tc>
                <a:extLst>
                  <a:ext uri="{0D108BD9-81ED-4DB2-BD59-A6C34878D82A}">
                    <a16:rowId xmlns:a16="http://schemas.microsoft.com/office/drawing/2014/main" val="3084663391"/>
                  </a:ext>
                </a:extLst>
              </a:tr>
            </a:tbl>
          </a:graphicData>
        </a:graphic>
      </p:graphicFrame>
    </p:spTree>
    <p:extLst>
      <p:ext uri="{BB962C8B-B14F-4D97-AF65-F5344CB8AC3E}">
        <p14:creationId xmlns:p14="http://schemas.microsoft.com/office/powerpoint/2010/main" val="275264170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45000"/>
                <a:satMod val="135000"/>
              </a:schemeClr>
              <a:prstClr val="white"/>
            </a:duotone>
          </a:blip>
          <a:srcRect/>
          <a:stretch>
            <a:fillRect t="-9000" b="-9000"/>
          </a:stretch>
        </a:blip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0AC7D3D-4A6B-437F-B952-D046C17B0F95}"/>
              </a:ext>
            </a:extLst>
          </p:cNvPr>
          <p:cNvGraphicFramePr>
            <a:graphicFrameLocks noGrp="1"/>
          </p:cNvGraphicFramePr>
          <p:nvPr>
            <p:extLst>
              <p:ext uri="{D42A27DB-BD31-4B8C-83A1-F6EECF244321}">
                <p14:modId xmlns:p14="http://schemas.microsoft.com/office/powerpoint/2010/main" val="3270843990"/>
              </p:ext>
            </p:extLst>
          </p:nvPr>
        </p:nvGraphicFramePr>
        <p:xfrm>
          <a:off x="956187" y="315830"/>
          <a:ext cx="10574593" cy="5029200"/>
        </p:xfrm>
        <a:graphic>
          <a:graphicData uri="http://schemas.openxmlformats.org/drawingml/2006/table">
            <a:tbl>
              <a:tblPr firstRow="1" bandRow="1">
                <a:tableStyleId>{6E25E649-3F16-4E02-A733-19D2CDBF48F0}</a:tableStyleId>
              </a:tblPr>
              <a:tblGrid>
                <a:gridCol w="3496438">
                  <a:extLst>
                    <a:ext uri="{9D8B030D-6E8A-4147-A177-3AD203B41FA5}">
                      <a16:colId xmlns:a16="http://schemas.microsoft.com/office/drawing/2014/main" val="269408684"/>
                    </a:ext>
                  </a:extLst>
                </a:gridCol>
                <a:gridCol w="7078155">
                  <a:extLst>
                    <a:ext uri="{9D8B030D-6E8A-4147-A177-3AD203B41FA5}">
                      <a16:colId xmlns:a16="http://schemas.microsoft.com/office/drawing/2014/main" val="1740785611"/>
                    </a:ext>
                  </a:extLst>
                </a:gridCol>
              </a:tblGrid>
              <a:tr h="370840">
                <a:tc>
                  <a:txBody>
                    <a:bodyPr/>
                    <a:lstStyle/>
                    <a:p>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Question</a:t>
                      </a:r>
                    </a:p>
                  </a:txBody>
                  <a:tcPr>
                    <a:noFill/>
                  </a:tcPr>
                </a:tc>
                <a:tc>
                  <a:txBody>
                    <a:bodyPr/>
                    <a:lstStyle/>
                    <a:p>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Provision </a:t>
                      </a:r>
                    </a:p>
                  </a:txBody>
                  <a:tcPr>
                    <a:noFill/>
                  </a:tcPr>
                </a:tc>
                <a:extLst>
                  <a:ext uri="{0D108BD9-81ED-4DB2-BD59-A6C34878D82A}">
                    <a16:rowId xmlns:a16="http://schemas.microsoft.com/office/drawing/2014/main" val="79893327"/>
                  </a:ext>
                </a:extLst>
              </a:tr>
              <a:tr h="370840">
                <a:tc>
                  <a:txBody>
                    <a:bodyPr/>
                    <a:lstStyle/>
                    <a:p>
                      <a:pPr algn="just"/>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How findings of Audit is informed to registered person?</a:t>
                      </a:r>
                    </a:p>
                  </a:txBody>
                  <a:tcPr>
                    <a:noFill/>
                  </a:tcPr>
                </a:tc>
                <a:tc>
                  <a:txBody>
                    <a:bodyPr/>
                    <a:lstStyle/>
                    <a:p>
                      <a:pPr algn="just"/>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65(6) – Proper officer shall inform the registered person about the findings of the Audit, his rights and obligations, reasons for such findings within 30 days of conclusion of Audit.</a:t>
                      </a:r>
                    </a:p>
                    <a:p>
                      <a:pPr algn="just"/>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Rule 101(5) – Findings shall be informed in Form GST ADT-02.</a:t>
                      </a:r>
                    </a:p>
                  </a:txBody>
                  <a:tcPr>
                    <a:noFill/>
                  </a:tcPr>
                </a:tc>
                <a:extLst>
                  <a:ext uri="{0D108BD9-81ED-4DB2-BD59-A6C34878D82A}">
                    <a16:rowId xmlns:a16="http://schemas.microsoft.com/office/drawing/2014/main" val="1965623992"/>
                  </a:ext>
                </a:extLst>
              </a:tr>
              <a:tr h="370840">
                <a:tc>
                  <a:txBody>
                    <a:bodyPr/>
                    <a:lstStyle/>
                    <a:p>
                      <a:pPr algn="just"/>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What are the steps if Audit undertaken results in detection of tax not paid?</a:t>
                      </a:r>
                    </a:p>
                  </a:txBody>
                  <a:tcPr>
                    <a:noFill/>
                  </a:tcPr>
                </a:tc>
                <a:tc>
                  <a:txBody>
                    <a:bodyPr/>
                    <a:lstStyle/>
                    <a:p>
                      <a:pPr algn="just"/>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65(7) – If the audit results in detection of tax not paid or short paid or erroneously refunded or ITC wrongly availed or utilised, then action under Sec. 73 or 74 can be initiated.</a:t>
                      </a:r>
                    </a:p>
                  </a:txBody>
                  <a:tcPr>
                    <a:noFill/>
                  </a:tcPr>
                </a:tc>
                <a:extLst>
                  <a:ext uri="{0D108BD9-81ED-4DB2-BD59-A6C34878D82A}">
                    <a16:rowId xmlns:a16="http://schemas.microsoft.com/office/drawing/2014/main" val="3886830875"/>
                  </a:ext>
                </a:extLst>
              </a:tr>
            </a:tbl>
          </a:graphicData>
        </a:graphic>
      </p:graphicFrame>
    </p:spTree>
    <p:extLst>
      <p:ext uri="{BB962C8B-B14F-4D97-AF65-F5344CB8AC3E}">
        <p14:creationId xmlns:p14="http://schemas.microsoft.com/office/powerpoint/2010/main" val="122017581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45000"/>
                <a:satMod val="135000"/>
              </a:schemeClr>
              <a:prstClr val="white"/>
            </a:duotone>
          </a:blip>
          <a:srcRect/>
          <a:stretch>
            <a:fillRect t="-9000" b="-9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1634EE0-01B5-4846-AD30-CA58B5E42DE8}"/>
              </a:ext>
            </a:extLst>
          </p:cNvPr>
          <p:cNvSpPr txBox="1"/>
          <p:nvPr/>
        </p:nvSpPr>
        <p:spPr>
          <a:xfrm>
            <a:off x="958644" y="271489"/>
            <a:ext cx="10574594" cy="461665"/>
          </a:xfrm>
          <a:prstGeom prst="rect">
            <a:avLst/>
          </a:prstGeom>
          <a:noFill/>
        </p:spPr>
        <p:txBody>
          <a:bodyPr wrap="square" rtlCol="0">
            <a:spAutoFit/>
          </a:bodyPr>
          <a:lstStyle/>
          <a:p>
            <a:pPr algn="just"/>
            <a:r>
              <a:rPr lang="en-IN" sz="2400" b="1" dirty="0">
                <a:latin typeface="Verdana" panose="020B0604030504040204" pitchFamily="34" charset="0"/>
                <a:ea typeface="Verdana" panose="020B0604030504040204" pitchFamily="34" charset="0"/>
                <a:cs typeface="Verdana" panose="020B0604030504040204" pitchFamily="34" charset="0"/>
              </a:rPr>
              <a:t>Sec. 66 can be summarized as follows:</a:t>
            </a:r>
          </a:p>
        </p:txBody>
      </p:sp>
      <p:graphicFrame>
        <p:nvGraphicFramePr>
          <p:cNvPr id="2" name="Table 1">
            <a:extLst>
              <a:ext uri="{FF2B5EF4-FFF2-40B4-BE49-F238E27FC236}">
                <a16:creationId xmlns:a16="http://schemas.microsoft.com/office/drawing/2014/main" id="{60AC7D3D-4A6B-437F-B952-D046C17B0F95}"/>
              </a:ext>
            </a:extLst>
          </p:cNvPr>
          <p:cNvGraphicFramePr>
            <a:graphicFrameLocks noGrp="1"/>
          </p:cNvGraphicFramePr>
          <p:nvPr>
            <p:extLst>
              <p:ext uri="{D42A27DB-BD31-4B8C-83A1-F6EECF244321}">
                <p14:modId xmlns:p14="http://schemas.microsoft.com/office/powerpoint/2010/main" val="1627626551"/>
              </p:ext>
            </p:extLst>
          </p:nvPr>
        </p:nvGraphicFramePr>
        <p:xfrm>
          <a:off x="958645" y="905765"/>
          <a:ext cx="10574593" cy="5760720"/>
        </p:xfrm>
        <a:graphic>
          <a:graphicData uri="http://schemas.openxmlformats.org/drawingml/2006/table">
            <a:tbl>
              <a:tblPr firstRow="1" bandRow="1">
                <a:tableStyleId>{6E25E649-3F16-4E02-A733-19D2CDBF48F0}</a:tableStyleId>
              </a:tblPr>
              <a:tblGrid>
                <a:gridCol w="3496438">
                  <a:extLst>
                    <a:ext uri="{9D8B030D-6E8A-4147-A177-3AD203B41FA5}">
                      <a16:colId xmlns:a16="http://schemas.microsoft.com/office/drawing/2014/main" val="269408684"/>
                    </a:ext>
                  </a:extLst>
                </a:gridCol>
                <a:gridCol w="7078155">
                  <a:extLst>
                    <a:ext uri="{9D8B030D-6E8A-4147-A177-3AD203B41FA5}">
                      <a16:colId xmlns:a16="http://schemas.microsoft.com/office/drawing/2014/main" val="1740785611"/>
                    </a:ext>
                  </a:extLst>
                </a:gridCol>
              </a:tblGrid>
              <a:tr h="370840">
                <a:tc>
                  <a:txBody>
                    <a:bodyPr/>
                    <a:lstStyle/>
                    <a:p>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Question</a:t>
                      </a:r>
                    </a:p>
                  </a:txBody>
                  <a:tcPr>
                    <a:noFill/>
                  </a:tcPr>
                </a:tc>
                <a:tc>
                  <a:txBody>
                    <a:bodyPr/>
                    <a:lstStyle/>
                    <a:p>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Provision </a:t>
                      </a:r>
                    </a:p>
                  </a:txBody>
                  <a:tcPr>
                    <a:noFill/>
                  </a:tcPr>
                </a:tc>
                <a:extLst>
                  <a:ext uri="{0D108BD9-81ED-4DB2-BD59-A6C34878D82A}">
                    <a16:rowId xmlns:a16="http://schemas.microsoft.com/office/drawing/2014/main" val="79893327"/>
                  </a:ext>
                </a:extLst>
              </a:tr>
              <a:tr h="370840">
                <a:tc>
                  <a:txBody>
                    <a:bodyPr/>
                    <a:lstStyle/>
                    <a:p>
                      <a:pPr algn="just"/>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When Special Audit provisions can be invoked?</a:t>
                      </a:r>
                    </a:p>
                  </a:txBody>
                  <a:tcPr>
                    <a:noFill/>
                  </a:tcPr>
                </a:tc>
                <a:tc>
                  <a:txBody>
                    <a:bodyPr/>
                    <a:lstStyle/>
                    <a:p>
                      <a:pPr algn="just"/>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66(1) – It can be invoked only during the course of any scrutiny, inquiry, investigation or any other proceedings. </a:t>
                      </a:r>
                    </a:p>
                    <a:p>
                      <a:pPr algn="just"/>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Provision can be invoked by any officer not below the rank of Assistant Commissioner.</a:t>
                      </a:r>
                    </a:p>
                    <a:p>
                      <a:pPr algn="just"/>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Such officer should form an opinion that the value has not been correctly declared or the ITC availed is not within normal limits.</a:t>
                      </a:r>
                    </a:p>
                  </a:txBody>
                  <a:tcPr>
                    <a:noFill/>
                  </a:tcPr>
                </a:tc>
                <a:extLst>
                  <a:ext uri="{0D108BD9-81ED-4DB2-BD59-A6C34878D82A}">
                    <a16:rowId xmlns:a16="http://schemas.microsoft.com/office/drawing/2014/main" val="1965623992"/>
                  </a:ext>
                </a:extLst>
              </a:tr>
              <a:tr h="370840">
                <a:tc>
                  <a:txBody>
                    <a:bodyPr/>
                    <a:lstStyle/>
                    <a:p>
                      <a:pPr algn="just"/>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Who should approve the special audit?</a:t>
                      </a:r>
                    </a:p>
                  </a:txBody>
                  <a:tcPr>
                    <a:noFill/>
                  </a:tcPr>
                </a:tc>
                <a:tc>
                  <a:txBody>
                    <a:bodyPr/>
                    <a:lstStyle/>
                    <a:p>
                      <a:pPr algn="just"/>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66(1) – Such officer may with </a:t>
                      </a:r>
                      <a:r>
                        <a:rPr lang="en-IN" sz="2400" b="1" u="sng" dirty="0">
                          <a:solidFill>
                            <a:schemeClr val="tx1"/>
                          </a:solidFill>
                          <a:latin typeface="Verdana" panose="020B0604030504040204" pitchFamily="34" charset="0"/>
                          <a:ea typeface="Verdana" panose="020B0604030504040204" pitchFamily="34" charset="0"/>
                          <a:cs typeface="Verdana" panose="020B0604030504040204" pitchFamily="34" charset="0"/>
                        </a:rPr>
                        <a:t>prior approval of Commissioner </a:t>
                      </a:r>
                      <a:r>
                        <a:rPr lang="en-IN" sz="2400" b="1" u="none" dirty="0">
                          <a:solidFill>
                            <a:schemeClr val="tx1"/>
                          </a:solidFill>
                          <a:latin typeface="Verdana" panose="020B0604030504040204" pitchFamily="34" charset="0"/>
                          <a:ea typeface="Verdana" panose="020B0604030504040204" pitchFamily="34" charset="0"/>
                          <a:cs typeface="Verdana" panose="020B0604030504040204" pitchFamily="34" charset="0"/>
                        </a:rPr>
                        <a:t>direct the registered person to get his books of account examined and audited.</a:t>
                      </a:r>
                      <a:endParaRPr lang="en-IN" sz="2400" b="1" u="sng"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noFill/>
                  </a:tcPr>
                </a:tc>
                <a:extLst>
                  <a:ext uri="{0D108BD9-81ED-4DB2-BD59-A6C34878D82A}">
                    <a16:rowId xmlns:a16="http://schemas.microsoft.com/office/drawing/2014/main" val="3886830875"/>
                  </a:ext>
                </a:extLst>
              </a:tr>
            </a:tbl>
          </a:graphicData>
        </a:graphic>
      </p:graphicFrame>
    </p:spTree>
    <p:extLst>
      <p:ext uri="{BB962C8B-B14F-4D97-AF65-F5344CB8AC3E}">
        <p14:creationId xmlns:p14="http://schemas.microsoft.com/office/powerpoint/2010/main" val="162845436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45000"/>
                <a:satMod val="135000"/>
              </a:schemeClr>
              <a:prstClr val="white"/>
            </a:duotone>
          </a:blip>
          <a:srcRect/>
          <a:stretch>
            <a:fillRect t="-9000" b="-9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1634EE0-01B5-4846-AD30-CA58B5E42DE8}"/>
              </a:ext>
            </a:extLst>
          </p:cNvPr>
          <p:cNvSpPr txBox="1"/>
          <p:nvPr/>
        </p:nvSpPr>
        <p:spPr>
          <a:xfrm>
            <a:off x="958644" y="271489"/>
            <a:ext cx="10574594" cy="461665"/>
          </a:xfrm>
          <a:prstGeom prst="rect">
            <a:avLst/>
          </a:prstGeom>
          <a:noFill/>
        </p:spPr>
        <p:txBody>
          <a:bodyPr wrap="square" rtlCol="0">
            <a:spAutoFit/>
          </a:bodyPr>
          <a:lstStyle/>
          <a:p>
            <a:pPr algn="just"/>
            <a:r>
              <a:rPr lang="en-IN" sz="2400" b="1" dirty="0">
                <a:latin typeface="Verdana" panose="020B0604030504040204" pitchFamily="34" charset="0"/>
                <a:ea typeface="Verdana" panose="020B0604030504040204" pitchFamily="34" charset="0"/>
                <a:cs typeface="Verdana" panose="020B0604030504040204" pitchFamily="34" charset="0"/>
              </a:rPr>
              <a:t>Sec. 66 can be summarized as follows:</a:t>
            </a:r>
          </a:p>
        </p:txBody>
      </p:sp>
      <p:graphicFrame>
        <p:nvGraphicFramePr>
          <p:cNvPr id="2" name="Table 1">
            <a:extLst>
              <a:ext uri="{FF2B5EF4-FFF2-40B4-BE49-F238E27FC236}">
                <a16:creationId xmlns:a16="http://schemas.microsoft.com/office/drawing/2014/main" id="{60AC7D3D-4A6B-437F-B952-D046C17B0F95}"/>
              </a:ext>
            </a:extLst>
          </p:cNvPr>
          <p:cNvGraphicFramePr>
            <a:graphicFrameLocks noGrp="1"/>
          </p:cNvGraphicFramePr>
          <p:nvPr>
            <p:extLst>
              <p:ext uri="{D42A27DB-BD31-4B8C-83A1-F6EECF244321}">
                <p14:modId xmlns:p14="http://schemas.microsoft.com/office/powerpoint/2010/main" val="1974278538"/>
              </p:ext>
            </p:extLst>
          </p:nvPr>
        </p:nvGraphicFramePr>
        <p:xfrm>
          <a:off x="958645" y="905765"/>
          <a:ext cx="10574593" cy="4023360"/>
        </p:xfrm>
        <a:graphic>
          <a:graphicData uri="http://schemas.openxmlformats.org/drawingml/2006/table">
            <a:tbl>
              <a:tblPr firstRow="1" bandRow="1">
                <a:tableStyleId>{6E25E649-3F16-4E02-A733-19D2CDBF48F0}</a:tableStyleId>
              </a:tblPr>
              <a:tblGrid>
                <a:gridCol w="3496438">
                  <a:extLst>
                    <a:ext uri="{9D8B030D-6E8A-4147-A177-3AD203B41FA5}">
                      <a16:colId xmlns:a16="http://schemas.microsoft.com/office/drawing/2014/main" val="269408684"/>
                    </a:ext>
                  </a:extLst>
                </a:gridCol>
                <a:gridCol w="7078155">
                  <a:extLst>
                    <a:ext uri="{9D8B030D-6E8A-4147-A177-3AD203B41FA5}">
                      <a16:colId xmlns:a16="http://schemas.microsoft.com/office/drawing/2014/main" val="1740785611"/>
                    </a:ext>
                  </a:extLst>
                </a:gridCol>
              </a:tblGrid>
              <a:tr h="370840">
                <a:tc>
                  <a:txBody>
                    <a:bodyPr/>
                    <a:lstStyle/>
                    <a:p>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Question</a:t>
                      </a:r>
                    </a:p>
                  </a:txBody>
                  <a:tcPr>
                    <a:noFill/>
                  </a:tcPr>
                </a:tc>
                <a:tc>
                  <a:txBody>
                    <a:bodyPr/>
                    <a:lstStyle/>
                    <a:p>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Provision </a:t>
                      </a:r>
                    </a:p>
                  </a:txBody>
                  <a:tcPr>
                    <a:noFill/>
                  </a:tcPr>
                </a:tc>
                <a:extLst>
                  <a:ext uri="{0D108BD9-81ED-4DB2-BD59-A6C34878D82A}">
                    <a16:rowId xmlns:a16="http://schemas.microsoft.com/office/drawing/2014/main" val="79893327"/>
                  </a:ext>
                </a:extLst>
              </a:tr>
              <a:tr h="370840">
                <a:tc>
                  <a:txBody>
                    <a:bodyPr/>
                    <a:lstStyle/>
                    <a:p>
                      <a:pPr algn="just"/>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Is there any specified form to be used for this purpose?</a:t>
                      </a:r>
                    </a:p>
                  </a:txBody>
                  <a:tcPr>
                    <a:noFill/>
                  </a:tcPr>
                </a:tc>
                <a:tc>
                  <a:txBody>
                    <a:bodyPr/>
                    <a:lstStyle/>
                    <a:p>
                      <a:pPr algn="just"/>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Rule 102(1) – Proper officer shall issue a direction in FORM GST ADT-03 to the registered person to get his records audited.</a:t>
                      </a:r>
                    </a:p>
                  </a:txBody>
                  <a:tcPr>
                    <a:noFill/>
                  </a:tcPr>
                </a:tc>
                <a:extLst>
                  <a:ext uri="{0D108BD9-81ED-4DB2-BD59-A6C34878D82A}">
                    <a16:rowId xmlns:a16="http://schemas.microsoft.com/office/drawing/2014/main" val="1965623992"/>
                  </a:ext>
                </a:extLst>
              </a:tr>
              <a:tr h="370840">
                <a:tc>
                  <a:txBody>
                    <a:bodyPr/>
                    <a:lstStyle/>
                    <a:p>
                      <a:pPr algn="just"/>
                      <a:endParaRPr lang="en-IN" sz="2100" dirty="0">
                        <a:solidFill>
                          <a:schemeClr val="accent4">
                            <a:lumMod val="60000"/>
                            <a:lumOff val="40000"/>
                          </a:schemeClr>
                        </a:solidFill>
                        <a:latin typeface="Abadi" panose="020B0604020202020204" pitchFamily="34" charset="0"/>
                        <a:cs typeface="Aharoni" panose="02010803020104030203" pitchFamily="2" charset="-79"/>
                      </a:endParaRPr>
                    </a:p>
                  </a:txBody>
                  <a:tcPr>
                    <a:noFill/>
                  </a:tcPr>
                </a:tc>
                <a:tc>
                  <a:txBody>
                    <a:bodyPr/>
                    <a:lstStyle/>
                    <a:p>
                      <a:pPr algn="just"/>
                      <a:endParaRPr lang="en-IN" sz="2100" b="0" dirty="0">
                        <a:solidFill>
                          <a:schemeClr val="accent4">
                            <a:lumMod val="60000"/>
                            <a:lumOff val="40000"/>
                          </a:schemeClr>
                        </a:solidFill>
                        <a:latin typeface="Abadi" panose="020B0604020202020204" pitchFamily="34" charset="0"/>
                        <a:cs typeface="Aharoni" panose="02010803020104030203" pitchFamily="2" charset="-79"/>
                      </a:endParaRPr>
                    </a:p>
                  </a:txBody>
                  <a:tcPr>
                    <a:noFill/>
                  </a:tcPr>
                </a:tc>
                <a:extLst>
                  <a:ext uri="{0D108BD9-81ED-4DB2-BD59-A6C34878D82A}">
                    <a16:rowId xmlns:a16="http://schemas.microsoft.com/office/drawing/2014/main" val="1648020346"/>
                  </a:ext>
                </a:extLst>
              </a:tr>
              <a:tr h="370840">
                <a:tc>
                  <a:txBody>
                    <a:bodyPr/>
                    <a:lstStyle/>
                    <a:p>
                      <a:pPr algn="just"/>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Who should perform the audit?</a:t>
                      </a:r>
                    </a:p>
                  </a:txBody>
                  <a:tcPr>
                    <a:noFill/>
                  </a:tcPr>
                </a:tc>
                <a:tc>
                  <a:txBody>
                    <a:bodyPr/>
                    <a:lstStyle/>
                    <a:p>
                      <a:pPr algn="just"/>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A Chartered Accountant or Cost Accountant as nominated by Commissioner.</a:t>
                      </a:r>
                    </a:p>
                  </a:txBody>
                  <a:tcPr>
                    <a:noFill/>
                  </a:tcPr>
                </a:tc>
                <a:extLst>
                  <a:ext uri="{0D108BD9-81ED-4DB2-BD59-A6C34878D82A}">
                    <a16:rowId xmlns:a16="http://schemas.microsoft.com/office/drawing/2014/main" val="2917045000"/>
                  </a:ext>
                </a:extLst>
              </a:tr>
              <a:tr h="370840">
                <a:tc>
                  <a:txBody>
                    <a:bodyPr/>
                    <a:lstStyle/>
                    <a:p>
                      <a:pPr algn="just"/>
                      <a:endParaRPr lang="en-IN" sz="2100" dirty="0">
                        <a:solidFill>
                          <a:schemeClr val="accent4">
                            <a:lumMod val="60000"/>
                            <a:lumOff val="40000"/>
                          </a:schemeClr>
                        </a:solidFill>
                        <a:latin typeface="Abadi" panose="020B0604020202020204" pitchFamily="34" charset="0"/>
                        <a:cs typeface="Aharoni" panose="02010803020104030203" pitchFamily="2" charset="-79"/>
                      </a:endParaRPr>
                    </a:p>
                  </a:txBody>
                  <a:tcPr>
                    <a:noFill/>
                  </a:tcPr>
                </a:tc>
                <a:tc>
                  <a:txBody>
                    <a:bodyPr/>
                    <a:lstStyle/>
                    <a:p>
                      <a:pPr algn="just"/>
                      <a:endParaRPr lang="en-IN" sz="2100" b="1" dirty="0">
                        <a:solidFill>
                          <a:schemeClr val="accent4">
                            <a:lumMod val="60000"/>
                            <a:lumOff val="40000"/>
                          </a:schemeClr>
                        </a:solidFill>
                        <a:latin typeface="Abadi" panose="020B0604020202020204" pitchFamily="34" charset="0"/>
                        <a:cs typeface="Aharoni" panose="02010803020104030203" pitchFamily="2" charset="-79"/>
                      </a:endParaRPr>
                    </a:p>
                  </a:txBody>
                  <a:tcPr>
                    <a:noFill/>
                  </a:tcPr>
                </a:tc>
                <a:extLst>
                  <a:ext uri="{0D108BD9-81ED-4DB2-BD59-A6C34878D82A}">
                    <a16:rowId xmlns:a16="http://schemas.microsoft.com/office/drawing/2014/main" val="612970722"/>
                  </a:ext>
                </a:extLst>
              </a:tr>
            </a:tbl>
          </a:graphicData>
        </a:graphic>
      </p:graphicFrame>
    </p:spTree>
    <p:extLst>
      <p:ext uri="{BB962C8B-B14F-4D97-AF65-F5344CB8AC3E}">
        <p14:creationId xmlns:p14="http://schemas.microsoft.com/office/powerpoint/2010/main" val="97632621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45000"/>
                <a:satMod val="135000"/>
              </a:schemeClr>
              <a:prstClr val="white"/>
            </a:duotone>
          </a:blip>
          <a:srcRect/>
          <a:stretch>
            <a:fillRect t="-9000" b="-9000"/>
          </a:stretch>
        </a:blip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0AC7D3D-4A6B-437F-B952-D046C17B0F95}"/>
              </a:ext>
            </a:extLst>
          </p:cNvPr>
          <p:cNvGraphicFramePr>
            <a:graphicFrameLocks noGrp="1"/>
          </p:cNvGraphicFramePr>
          <p:nvPr>
            <p:extLst>
              <p:ext uri="{D42A27DB-BD31-4B8C-83A1-F6EECF244321}">
                <p14:modId xmlns:p14="http://schemas.microsoft.com/office/powerpoint/2010/main" val="4118679178"/>
              </p:ext>
            </p:extLst>
          </p:nvPr>
        </p:nvGraphicFramePr>
        <p:xfrm>
          <a:off x="956187" y="315830"/>
          <a:ext cx="10574593" cy="6217920"/>
        </p:xfrm>
        <a:graphic>
          <a:graphicData uri="http://schemas.openxmlformats.org/drawingml/2006/table">
            <a:tbl>
              <a:tblPr firstRow="1" bandRow="1">
                <a:tableStyleId>{6E25E649-3F16-4E02-A733-19D2CDBF48F0}</a:tableStyleId>
              </a:tblPr>
              <a:tblGrid>
                <a:gridCol w="3496438">
                  <a:extLst>
                    <a:ext uri="{9D8B030D-6E8A-4147-A177-3AD203B41FA5}">
                      <a16:colId xmlns:a16="http://schemas.microsoft.com/office/drawing/2014/main" val="269408684"/>
                    </a:ext>
                  </a:extLst>
                </a:gridCol>
                <a:gridCol w="7078155">
                  <a:extLst>
                    <a:ext uri="{9D8B030D-6E8A-4147-A177-3AD203B41FA5}">
                      <a16:colId xmlns:a16="http://schemas.microsoft.com/office/drawing/2014/main" val="1740785611"/>
                    </a:ext>
                  </a:extLst>
                </a:gridCol>
              </a:tblGrid>
              <a:tr h="370840">
                <a:tc>
                  <a:txBody>
                    <a:bodyPr/>
                    <a:lstStyle/>
                    <a:p>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Question</a:t>
                      </a:r>
                    </a:p>
                  </a:txBody>
                  <a:tcPr>
                    <a:noFill/>
                  </a:tcPr>
                </a:tc>
                <a:tc>
                  <a:txBody>
                    <a:bodyPr/>
                    <a:lstStyle/>
                    <a:p>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Provision </a:t>
                      </a:r>
                    </a:p>
                  </a:txBody>
                  <a:tcPr>
                    <a:noFill/>
                  </a:tcPr>
                </a:tc>
                <a:extLst>
                  <a:ext uri="{0D108BD9-81ED-4DB2-BD59-A6C34878D82A}">
                    <a16:rowId xmlns:a16="http://schemas.microsoft.com/office/drawing/2014/main" val="79893327"/>
                  </a:ext>
                </a:extLst>
              </a:tr>
              <a:tr h="370840">
                <a:tc>
                  <a:txBody>
                    <a:bodyPr/>
                    <a:lstStyle/>
                    <a:p>
                      <a:pPr algn="just"/>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What is time limit for completing the Audit?</a:t>
                      </a:r>
                    </a:p>
                  </a:txBody>
                  <a:tcPr>
                    <a:noFill/>
                  </a:tcPr>
                </a:tc>
                <a:tc>
                  <a:txBody>
                    <a:bodyPr/>
                    <a:lstStyle/>
                    <a:p>
                      <a:pPr algn="just"/>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66(2) – Chartered Accountant or Cost Accountant shall submit a report within 90 days to the Assistant Commissioner. Such period may be extended by further 90 days by Assistant Commissioner. </a:t>
                      </a:r>
                    </a:p>
                  </a:txBody>
                  <a:tcPr>
                    <a:noFill/>
                  </a:tcPr>
                </a:tc>
                <a:extLst>
                  <a:ext uri="{0D108BD9-81ED-4DB2-BD59-A6C34878D82A}">
                    <a16:rowId xmlns:a16="http://schemas.microsoft.com/office/drawing/2014/main" val="1965623992"/>
                  </a:ext>
                </a:extLst>
              </a:tr>
              <a:tr h="370840">
                <a:tc>
                  <a:txBody>
                    <a:bodyPr/>
                    <a:lstStyle/>
                    <a:p>
                      <a:pPr algn="just"/>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Can the provisions of this section be invoked if registered person’s account and documents are already audited?</a:t>
                      </a:r>
                    </a:p>
                  </a:txBody>
                  <a:tcPr>
                    <a:noFill/>
                  </a:tcPr>
                </a:tc>
                <a:tc>
                  <a:txBody>
                    <a:bodyPr/>
                    <a:lstStyle/>
                    <a:p>
                      <a:pPr algn="just"/>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66(3) – Provisions of Sec. 66(1) shall have effect not-withstanding that accounts have been audited under any other provisions of this Act or any other law for the time being in force.</a:t>
                      </a:r>
                    </a:p>
                  </a:txBody>
                  <a:tcPr>
                    <a:noFill/>
                  </a:tcPr>
                </a:tc>
                <a:extLst>
                  <a:ext uri="{0D108BD9-81ED-4DB2-BD59-A6C34878D82A}">
                    <a16:rowId xmlns:a16="http://schemas.microsoft.com/office/drawing/2014/main" val="3886830875"/>
                  </a:ext>
                </a:extLst>
              </a:tr>
              <a:tr h="370840">
                <a:tc>
                  <a:txBody>
                    <a:bodyPr/>
                    <a:lstStyle/>
                    <a:p>
                      <a:pPr algn="just"/>
                      <a:endParaRPr lang="en-IN" sz="2100" dirty="0">
                        <a:solidFill>
                          <a:schemeClr val="accent4">
                            <a:lumMod val="60000"/>
                            <a:lumOff val="40000"/>
                          </a:schemeClr>
                        </a:solidFill>
                        <a:latin typeface="Abadi" panose="020B0604020202020204" pitchFamily="34" charset="0"/>
                        <a:cs typeface="Aharoni" panose="02010803020104030203" pitchFamily="2" charset="-79"/>
                      </a:endParaRPr>
                    </a:p>
                  </a:txBody>
                  <a:tcPr>
                    <a:noFill/>
                  </a:tcPr>
                </a:tc>
                <a:tc>
                  <a:txBody>
                    <a:bodyPr/>
                    <a:lstStyle/>
                    <a:p>
                      <a:pPr algn="just"/>
                      <a:endParaRPr lang="en-IN" sz="2100" dirty="0">
                        <a:solidFill>
                          <a:schemeClr val="accent4">
                            <a:lumMod val="60000"/>
                            <a:lumOff val="40000"/>
                          </a:schemeClr>
                        </a:solidFill>
                        <a:latin typeface="Abadi" panose="020B0604020202020204" pitchFamily="34" charset="0"/>
                        <a:cs typeface="Aharoni" panose="02010803020104030203" pitchFamily="2" charset="-79"/>
                      </a:endParaRPr>
                    </a:p>
                  </a:txBody>
                  <a:tcPr>
                    <a:noFill/>
                  </a:tcPr>
                </a:tc>
                <a:extLst>
                  <a:ext uri="{0D108BD9-81ED-4DB2-BD59-A6C34878D82A}">
                    <a16:rowId xmlns:a16="http://schemas.microsoft.com/office/drawing/2014/main" val="1717484100"/>
                  </a:ext>
                </a:extLst>
              </a:tr>
              <a:tr h="370840">
                <a:tc>
                  <a:txBody>
                    <a:bodyPr/>
                    <a:lstStyle/>
                    <a:p>
                      <a:pPr algn="just"/>
                      <a:endParaRPr lang="en-IN" sz="2100" dirty="0">
                        <a:solidFill>
                          <a:schemeClr val="accent4">
                            <a:lumMod val="60000"/>
                            <a:lumOff val="40000"/>
                          </a:schemeClr>
                        </a:solidFill>
                        <a:latin typeface="Abadi" panose="020B0604020202020204" pitchFamily="34" charset="0"/>
                        <a:cs typeface="Aharoni" panose="02010803020104030203" pitchFamily="2" charset="-79"/>
                      </a:endParaRPr>
                    </a:p>
                  </a:txBody>
                  <a:tcPr>
                    <a:noFill/>
                  </a:tcPr>
                </a:tc>
                <a:tc>
                  <a:txBody>
                    <a:bodyPr/>
                    <a:lstStyle/>
                    <a:p>
                      <a:pPr algn="just"/>
                      <a:endParaRPr lang="en-IN" sz="2100" dirty="0">
                        <a:solidFill>
                          <a:schemeClr val="accent4">
                            <a:lumMod val="60000"/>
                            <a:lumOff val="40000"/>
                          </a:schemeClr>
                        </a:solidFill>
                        <a:latin typeface="Abadi" panose="020B0604020202020204" pitchFamily="34" charset="0"/>
                        <a:cs typeface="Aharoni" panose="02010803020104030203" pitchFamily="2" charset="-79"/>
                      </a:endParaRPr>
                    </a:p>
                  </a:txBody>
                  <a:tcPr>
                    <a:noFill/>
                  </a:tcPr>
                </a:tc>
                <a:extLst>
                  <a:ext uri="{0D108BD9-81ED-4DB2-BD59-A6C34878D82A}">
                    <a16:rowId xmlns:a16="http://schemas.microsoft.com/office/drawing/2014/main" val="2931323638"/>
                  </a:ext>
                </a:extLst>
              </a:tr>
            </a:tbl>
          </a:graphicData>
        </a:graphic>
      </p:graphicFrame>
    </p:spTree>
    <p:extLst>
      <p:ext uri="{BB962C8B-B14F-4D97-AF65-F5344CB8AC3E}">
        <p14:creationId xmlns:p14="http://schemas.microsoft.com/office/powerpoint/2010/main" val="308163413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45000"/>
                <a:satMod val="135000"/>
              </a:schemeClr>
              <a:prstClr val="white"/>
            </a:duotone>
          </a:blip>
          <a:srcRect/>
          <a:stretch>
            <a:fillRect t="-9000" b="-9000"/>
          </a:stretch>
        </a:blip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0AC7D3D-4A6B-437F-B952-D046C17B0F95}"/>
              </a:ext>
            </a:extLst>
          </p:cNvPr>
          <p:cNvGraphicFramePr>
            <a:graphicFrameLocks noGrp="1"/>
          </p:cNvGraphicFramePr>
          <p:nvPr>
            <p:extLst>
              <p:ext uri="{D42A27DB-BD31-4B8C-83A1-F6EECF244321}">
                <p14:modId xmlns:p14="http://schemas.microsoft.com/office/powerpoint/2010/main" val="1549077877"/>
              </p:ext>
            </p:extLst>
          </p:nvPr>
        </p:nvGraphicFramePr>
        <p:xfrm>
          <a:off x="956187" y="315830"/>
          <a:ext cx="10574593" cy="5212080"/>
        </p:xfrm>
        <a:graphic>
          <a:graphicData uri="http://schemas.openxmlformats.org/drawingml/2006/table">
            <a:tbl>
              <a:tblPr firstRow="1" bandRow="1">
                <a:tableStyleId>{6E25E649-3F16-4E02-A733-19D2CDBF48F0}</a:tableStyleId>
              </a:tblPr>
              <a:tblGrid>
                <a:gridCol w="3496438">
                  <a:extLst>
                    <a:ext uri="{9D8B030D-6E8A-4147-A177-3AD203B41FA5}">
                      <a16:colId xmlns:a16="http://schemas.microsoft.com/office/drawing/2014/main" val="269408684"/>
                    </a:ext>
                  </a:extLst>
                </a:gridCol>
                <a:gridCol w="7078155">
                  <a:extLst>
                    <a:ext uri="{9D8B030D-6E8A-4147-A177-3AD203B41FA5}">
                      <a16:colId xmlns:a16="http://schemas.microsoft.com/office/drawing/2014/main" val="1740785611"/>
                    </a:ext>
                  </a:extLst>
                </a:gridCol>
              </a:tblGrid>
              <a:tr h="370840">
                <a:tc>
                  <a:txBody>
                    <a:bodyPr/>
                    <a:lstStyle/>
                    <a:p>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Question</a:t>
                      </a:r>
                    </a:p>
                  </a:txBody>
                  <a:tcPr>
                    <a:noFill/>
                  </a:tcPr>
                </a:tc>
                <a:tc>
                  <a:txBody>
                    <a:bodyPr/>
                    <a:lstStyle/>
                    <a:p>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Provision </a:t>
                      </a:r>
                    </a:p>
                  </a:txBody>
                  <a:tcPr>
                    <a:noFill/>
                  </a:tcPr>
                </a:tc>
                <a:extLst>
                  <a:ext uri="{0D108BD9-81ED-4DB2-BD59-A6C34878D82A}">
                    <a16:rowId xmlns:a16="http://schemas.microsoft.com/office/drawing/2014/main" val="79893327"/>
                  </a:ext>
                </a:extLst>
              </a:tr>
              <a:tr h="370840">
                <a:tc>
                  <a:txBody>
                    <a:bodyPr/>
                    <a:lstStyle/>
                    <a:p>
                      <a:pPr algn="just"/>
                      <a:endPar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noFill/>
                  </a:tcPr>
                </a:tc>
                <a:tc>
                  <a:txBody>
                    <a:bodyPr/>
                    <a:lstStyle/>
                    <a:p>
                      <a:pPr algn="just"/>
                      <a:endPar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noFill/>
                  </a:tcPr>
                </a:tc>
                <a:extLst>
                  <a:ext uri="{0D108BD9-81ED-4DB2-BD59-A6C34878D82A}">
                    <a16:rowId xmlns:a16="http://schemas.microsoft.com/office/drawing/2014/main" val="1965623992"/>
                  </a:ext>
                </a:extLst>
              </a:tr>
              <a:tr h="370840">
                <a:tc>
                  <a:txBody>
                    <a:bodyPr/>
                    <a:lstStyle/>
                    <a:p>
                      <a:pPr algn="just"/>
                      <a:endPar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noFill/>
                  </a:tcPr>
                </a:tc>
                <a:tc>
                  <a:txBody>
                    <a:bodyPr/>
                    <a:lstStyle/>
                    <a:p>
                      <a:pPr algn="just"/>
                      <a:endPar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noFill/>
                  </a:tcPr>
                </a:tc>
                <a:extLst>
                  <a:ext uri="{0D108BD9-81ED-4DB2-BD59-A6C34878D82A}">
                    <a16:rowId xmlns:a16="http://schemas.microsoft.com/office/drawing/2014/main" val="3886830875"/>
                  </a:ext>
                </a:extLst>
              </a:tr>
              <a:tr h="370840">
                <a:tc>
                  <a:txBody>
                    <a:bodyPr/>
                    <a:lstStyle/>
                    <a:p>
                      <a:pPr algn="just"/>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What is the right of registered person?</a:t>
                      </a:r>
                    </a:p>
                  </a:txBody>
                  <a:tcPr>
                    <a:noFill/>
                  </a:tcPr>
                </a:tc>
                <a:tc>
                  <a:txBody>
                    <a:bodyPr/>
                    <a:lstStyle/>
                    <a:p>
                      <a:pPr algn="just"/>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Registered person must be given an opportunity of being heard in respect of any material gathered on the basis of special audit which is proposed to be used in any proceedings against him.</a:t>
                      </a:r>
                    </a:p>
                  </a:txBody>
                  <a:tcPr>
                    <a:noFill/>
                  </a:tcPr>
                </a:tc>
                <a:extLst>
                  <a:ext uri="{0D108BD9-81ED-4DB2-BD59-A6C34878D82A}">
                    <a16:rowId xmlns:a16="http://schemas.microsoft.com/office/drawing/2014/main" val="1717484100"/>
                  </a:ext>
                </a:extLst>
              </a:tr>
              <a:tr h="370840">
                <a:tc>
                  <a:txBody>
                    <a:bodyPr/>
                    <a:lstStyle/>
                    <a:p>
                      <a:pPr algn="just"/>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What about the expenses and remuneration of Audit?</a:t>
                      </a:r>
                    </a:p>
                  </a:txBody>
                  <a:tcPr>
                    <a:noFill/>
                  </a:tcPr>
                </a:tc>
                <a:tc>
                  <a:txBody>
                    <a:bodyPr/>
                    <a:lstStyle/>
                    <a:p>
                      <a:pPr algn="just"/>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The expenses of examination and audit of records, including remuneration, shall be determined and paid by the Commissioner and such determination shall be final.</a:t>
                      </a:r>
                    </a:p>
                  </a:txBody>
                  <a:tcPr>
                    <a:noFill/>
                  </a:tcPr>
                </a:tc>
                <a:extLst>
                  <a:ext uri="{0D108BD9-81ED-4DB2-BD59-A6C34878D82A}">
                    <a16:rowId xmlns:a16="http://schemas.microsoft.com/office/drawing/2014/main" val="2931323638"/>
                  </a:ext>
                </a:extLst>
              </a:tr>
            </a:tbl>
          </a:graphicData>
        </a:graphic>
      </p:graphicFrame>
    </p:spTree>
    <p:extLst>
      <p:ext uri="{BB962C8B-B14F-4D97-AF65-F5344CB8AC3E}">
        <p14:creationId xmlns:p14="http://schemas.microsoft.com/office/powerpoint/2010/main" val="301324422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45000"/>
                <a:satMod val="135000"/>
              </a:schemeClr>
              <a:prstClr val="white"/>
            </a:duotone>
          </a:blip>
          <a:srcRect/>
          <a:stretch>
            <a:fillRect t="-9000" b="-9000"/>
          </a:stretch>
        </a:blip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0AC7D3D-4A6B-437F-B952-D046C17B0F95}"/>
              </a:ext>
            </a:extLst>
          </p:cNvPr>
          <p:cNvGraphicFramePr>
            <a:graphicFrameLocks noGrp="1"/>
          </p:cNvGraphicFramePr>
          <p:nvPr>
            <p:extLst>
              <p:ext uri="{D42A27DB-BD31-4B8C-83A1-F6EECF244321}">
                <p14:modId xmlns:p14="http://schemas.microsoft.com/office/powerpoint/2010/main" val="107052773"/>
              </p:ext>
            </p:extLst>
          </p:nvPr>
        </p:nvGraphicFramePr>
        <p:xfrm>
          <a:off x="956187" y="315830"/>
          <a:ext cx="10574593" cy="3566160"/>
        </p:xfrm>
        <a:graphic>
          <a:graphicData uri="http://schemas.openxmlformats.org/drawingml/2006/table">
            <a:tbl>
              <a:tblPr firstRow="1" bandRow="1">
                <a:tableStyleId>{6E25E649-3F16-4E02-A733-19D2CDBF48F0}</a:tableStyleId>
              </a:tblPr>
              <a:tblGrid>
                <a:gridCol w="3496438">
                  <a:extLst>
                    <a:ext uri="{9D8B030D-6E8A-4147-A177-3AD203B41FA5}">
                      <a16:colId xmlns:a16="http://schemas.microsoft.com/office/drawing/2014/main" val="269408684"/>
                    </a:ext>
                  </a:extLst>
                </a:gridCol>
                <a:gridCol w="7078155">
                  <a:extLst>
                    <a:ext uri="{9D8B030D-6E8A-4147-A177-3AD203B41FA5}">
                      <a16:colId xmlns:a16="http://schemas.microsoft.com/office/drawing/2014/main" val="1740785611"/>
                    </a:ext>
                  </a:extLst>
                </a:gridCol>
              </a:tblGrid>
              <a:tr h="370840">
                <a:tc>
                  <a:txBody>
                    <a:bodyPr/>
                    <a:lstStyle/>
                    <a:p>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Question</a:t>
                      </a:r>
                    </a:p>
                  </a:txBody>
                  <a:tcPr>
                    <a:noFill/>
                  </a:tcPr>
                </a:tc>
                <a:tc>
                  <a:txBody>
                    <a:bodyPr/>
                    <a:lstStyle/>
                    <a:p>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Provision </a:t>
                      </a:r>
                    </a:p>
                  </a:txBody>
                  <a:tcPr>
                    <a:noFill/>
                  </a:tcPr>
                </a:tc>
                <a:extLst>
                  <a:ext uri="{0D108BD9-81ED-4DB2-BD59-A6C34878D82A}">
                    <a16:rowId xmlns:a16="http://schemas.microsoft.com/office/drawing/2014/main" val="79893327"/>
                  </a:ext>
                </a:extLst>
              </a:tr>
              <a:tr h="370840">
                <a:tc>
                  <a:txBody>
                    <a:bodyPr/>
                    <a:lstStyle/>
                    <a:p>
                      <a:pPr algn="just"/>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How findings of special Audit is communicated?</a:t>
                      </a:r>
                    </a:p>
                  </a:txBody>
                  <a:tcPr>
                    <a:noFill/>
                  </a:tcPr>
                </a:tc>
                <a:tc>
                  <a:txBody>
                    <a:bodyPr/>
                    <a:lstStyle/>
                    <a:p>
                      <a:pPr algn="just"/>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Upon conclusion, findings shall be informed in FORM GST ADT-04.</a:t>
                      </a:r>
                    </a:p>
                  </a:txBody>
                  <a:tcPr>
                    <a:noFill/>
                  </a:tcPr>
                </a:tc>
                <a:extLst>
                  <a:ext uri="{0D108BD9-81ED-4DB2-BD59-A6C34878D82A}">
                    <a16:rowId xmlns:a16="http://schemas.microsoft.com/office/drawing/2014/main" val="1965623992"/>
                  </a:ext>
                </a:extLst>
              </a:tr>
              <a:tr h="370840">
                <a:tc>
                  <a:txBody>
                    <a:bodyPr/>
                    <a:lstStyle/>
                    <a:p>
                      <a:pPr algn="just"/>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What are the steps if Audit undertaken results in detection of tax not paid?</a:t>
                      </a:r>
                    </a:p>
                  </a:txBody>
                  <a:tcPr>
                    <a:noFill/>
                  </a:tcPr>
                </a:tc>
                <a:tc>
                  <a:txBody>
                    <a:bodyPr/>
                    <a:lstStyle/>
                    <a:p>
                      <a:pPr algn="just"/>
                      <a:r>
                        <a:rPr lang="en-IN" sz="2400" b="1" dirty="0">
                          <a:solidFill>
                            <a:schemeClr val="tx1"/>
                          </a:solidFill>
                          <a:latin typeface="Verdana" panose="020B0604030504040204" pitchFamily="34" charset="0"/>
                          <a:ea typeface="Verdana" panose="020B0604030504040204" pitchFamily="34" charset="0"/>
                          <a:cs typeface="Verdana" panose="020B0604030504040204" pitchFamily="34" charset="0"/>
                        </a:rPr>
                        <a:t>66(6) – If the audit results in detection of tax not paid or short paid or erroneously refunded or ITC wrongly availed or utilised, then action under Sec. 73 or 74 can be initiated.</a:t>
                      </a:r>
                    </a:p>
                  </a:txBody>
                  <a:tcPr>
                    <a:noFill/>
                  </a:tcPr>
                </a:tc>
                <a:extLst>
                  <a:ext uri="{0D108BD9-81ED-4DB2-BD59-A6C34878D82A}">
                    <a16:rowId xmlns:a16="http://schemas.microsoft.com/office/drawing/2014/main" val="3886830875"/>
                  </a:ext>
                </a:extLst>
              </a:tr>
            </a:tbl>
          </a:graphicData>
        </a:graphic>
      </p:graphicFrame>
    </p:spTree>
    <p:extLst>
      <p:ext uri="{BB962C8B-B14F-4D97-AF65-F5344CB8AC3E}">
        <p14:creationId xmlns:p14="http://schemas.microsoft.com/office/powerpoint/2010/main" val="334608981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45000"/>
                <a:satMod val="135000"/>
              </a:schemeClr>
              <a:prstClr val="white"/>
            </a:duotone>
          </a:blip>
          <a:srcRect/>
          <a:stretch>
            <a:fillRect t="-9000" b="-9000"/>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491A334-8143-4832-B716-377732BCA3E7}"/>
              </a:ext>
            </a:extLst>
          </p:cNvPr>
          <p:cNvSpPr txBox="1"/>
          <p:nvPr/>
        </p:nvSpPr>
        <p:spPr>
          <a:xfrm>
            <a:off x="958644" y="297144"/>
            <a:ext cx="10574594" cy="5262979"/>
          </a:xfrm>
          <a:prstGeom prst="rect">
            <a:avLst/>
          </a:prstGeom>
          <a:noFill/>
        </p:spPr>
        <p:txBody>
          <a:bodyPr wrap="square" rtlCol="0">
            <a:spAutoFit/>
          </a:bodyPr>
          <a:lstStyle/>
          <a:p>
            <a:pPr algn="just"/>
            <a:r>
              <a:rPr lang="en-IN" sz="2400" b="1" dirty="0">
                <a:latin typeface="Verdana" panose="020B0604030504040204" pitchFamily="34" charset="0"/>
                <a:ea typeface="Verdana" panose="020B0604030504040204" pitchFamily="34" charset="0"/>
                <a:cs typeface="Verdana" panose="020B0604030504040204" pitchFamily="34" charset="0"/>
              </a:rPr>
              <a:t>Apart from Chapter XIII of the CGST Act, 2017 Sec. 35(5) also provides for Audit which is extracted as below:</a:t>
            </a:r>
          </a:p>
          <a:p>
            <a:pPr algn="just"/>
            <a:endParaRPr lang="en-IN" sz="2400" b="1" dirty="0">
              <a:latin typeface="Verdana" panose="020B0604030504040204" pitchFamily="34" charset="0"/>
              <a:ea typeface="Verdana" panose="020B0604030504040204" pitchFamily="34" charset="0"/>
              <a:cs typeface="Verdana" panose="020B0604030504040204" pitchFamily="34" charset="0"/>
            </a:endParaRPr>
          </a:p>
          <a:p>
            <a:pPr algn="just"/>
            <a:endParaRPr lang="en-IN" sz="2400" b="1" dirty="0">
              <a:latin typeface="Verdana" panose="020B0604030504040204" pitchFamily="34" charset="0"/>
              <a:ea typeface="Verdana" panose="020B0604030504040204" pitchFamily="34" charset="0"/>
              <a:cs typeface="Verdana" panose="020B0604030504040204" pitchFamily="34" charset="0"/>
            </a:endParaRPr>
          </a:p>
          <a:p>
            <a:pPr algn="just"/>
            <a:r>
              <a:rPr lang="en-IN" sz="2400" b="1" i="1" dirty="0">
                <a:latin typeface="Verdana" panose="020B0604030504040204" pitchFamily="34" charset="0"/>
                <a:ea typeface="Verdana" panose="020B0604030504040204" pitchFamily="34" charset="0"/>
                <a:cs typeface="Verdana" panose="020B0604030504040204" pitchFamily="34" charset="0"/>
              </a:rPr>
              <a:t>“</a:t>
            </a:r>
            <a:r>
              <a:rPr lang="en-US" sz="2400" b="1" i="1" dirty="0">
                <a:latin typeface="Verdana" panose="020B0604030504040204" pitchFamily="34" charset="0"/>
                <a:ea typeface="Verdana" panose="020B0604030504040204" pitchFamily="34" charset="0"/>
                <a:cs typeface="Verdana" panose="020B0604030504040204" pitchFamily="34" charset="0"/>
              </a:rPr>
              <a:t>(5) Every registered person whose </a:t>
            </a:r>
            <a:r>
              <a:rPr lang="en-US" sz="2400" b="1" i="1" u="sng" dirty="0">
                <a:latin typeface="Verdana" panose="020B0604030504040204" pitchFamily="34" charset="0"/>
                <a:ea typeface="Verdana" panose="020B0604030504040204" pitchFamily="34" charset="0"/>
                <a:cs typeface="Verdana" panose="020B0604030504040204" pitchFamily="34" charset="0"/>
              </a:rPr>
              <a:t>turnover during a financial year exceeds the prescribed limit </a:t>
            </a:r>
            <a:r>
              <a:rPr lang="en-US" sz="2400" b="1" i="1" dirty="0">
                <a:latin typeface="Verdana" panose="020B0604030504040204" pitchFamily="34" charset="0"/>
                <a:ea typeface="Verdana" panose="020B0604030504040204" pitchFamily="34" charset="0"/>
                <a:cs typeface="Verdana" panose="020B0604030504040204" pitchFamily="34" charset="0"/>
              </a:rPr>
              <a:t>shall get his accounts audited by a chartered accountant or a cost accountant and shall submit a copy of the audited annual accounts, the reconciliation statement under sub-section (2) of section 44 and such other documents in such form and manner as may be prescribed</a:t>
            </a:r>
            <a:r>
              <a:rPr lang="en-US" sz="2400" b="1" dirty="0">
                <a:latin typeface="Verdana" panose="020B0604030504040204" pitchFamily="34" charset="0"/>
                <a:ea typeface="Verdana" panose="020B0604030504040204" pitchFamily="34" charset="0"/>
                <a:cs typeface="Verdana" panose="020B0604030504040204" pitchFamily="34" charset="0"/>
              </a:rPr>
              <a:t>.”</a:t>
            </a:r>
          </a:p>
          <a:p>
            <a:pPr algn="just"/>
            <a:endParaRPr lang="en-US" sz="2400" b="1" dirty="0">
              <a:latin typeface="Verdana" panose="020B0604030504040204" pitchFamily="34" charset="0"/>
              <a:ea typeface="Verdana" panose="020B0604030504040204" pitchFamily="34" charset="0"/>
              <a:cs typeface="Verdana" panose="020B0604030504040204" pitchFamily="34" charset="0"/>
            </a:endParaRPr>
          </a:p>
          <a:p>
            <a:pPr algn="just"/>
            <a:r>
              <a:rPr lang="en-US" sz="2400" b="1" dirty="0">
                <a:latin typeface="Verdana" panose="020B0604030504040204" pitchFamily="34" charset="0"/>
                <a:ea typeface="Verdana" panose="020B0604030504040204" pitchFamily="34" charset="0"/>
                <a:cs typeface="Verdana" panose="020B0604030504040204" pitchFamily="34" charset="0"/>
              </a:rPr>
              <a:t>This sub-section provides for Audit in those cases where Turnover exceeds a specified Threshold limit.</a:t>
            </a:r>
            <a:endParaRPr lang="en-IN" sz="2400" b="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90153159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45000"/>
                <a:satMod val="135000"/>
              </a:schemeClr>
              <a:prstClr val="white"/>
            </a:duotone>
          </a:blip>
          <a:srcRect/>
          <a:stretch>
            <a:fillRect t="-9000" b="-9000"/>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491A334-8143-4832-B716-377732BCA3E7}"/>
              </a:ext>
            </a:extLst>
          </p:cNvPr>
          <p:cNvSpPr txBox="1"/>
          <p:nvPr/>
        </p:nvSpPr>
        <p:spPr>
          <a:xfrm>
            <a:off x="958644" y="297144"/>
            <a:ext cx="10574594" cy="3785652"/>
          </a:xfrm>
          <a:prstGeom prst="rect">
            <a:avLst/>
          </a:prstGeom>
          <a:noFill/>
        </p:spPr>
        <p:txBody>
          <a:bodyPr wrap="square" rtlCol="0">
            <a:spAutoFit/>
          </a:bodyPr>
          <a:lstStyle/>
          <a:p>
            <a:pPr algn="just"/>
            <a:r>
              <a:rPr lang="en-IN" sz="2400" b="1" dirty="0">
                <a:latin typeface="Verdana" panose="020B0604030504040204" pitchFamily="34" charset="0"/>
                <a:ea typeface="Verdana" panose="020B0604030504040204" pitchFamily="34" charset="0"/>
                <a:cs typeface="Verdana" panose="020B0604030504040204" pitchFamily="34" charset="0"/>
              </a:rPr>
              <a:t>Sec. 44 which deals with Annual Return reads as below:</a:t>
            </a:r>
          </a:p>
          <a:p>
            <a:pPr algn="just"/>
            <a:endParaRPr lang="en-IN" sz="2400" b="1" i="1" dirty="0">
              <a:latin typeface="Verdana" panose="020B0604030504040204" pitchFamily="34" charset="0"/>
              <a:ea typeface="Verdana" panose="020B0604030504040204" pitchFamily="34" charset="0"/>
              <a:cs typeface="Verdana" panose="020B0604030504040204" pitchFamily="34" charset="0"/>
            </a:endParaRPr>
          </a:p>
          <a:p>
            <a:pPr algn="just"/>
            <a:endParaRPr lang="en-IN" sz="2400" b="1" i="1" dirty="0">
              <a:latin typeface="Verdana" panose="020B0604030504040204" pitchFamily="34" charset="0"/>
              <a:ea typeface="Verdana" panose="020B0604030504040204" pitchFamily="34" charset="0"/>
              <a:cs typeface="Verdana" panose="020B0604030504040204" pitchFamily="34" charset="0"/>
            </a:endParaRPr>
          </a:p>
          <a:p>
            <a:pPr algn="just"/>
            <a:r>
              <a:rPr lang="en-IN" sz="2400" b="1" i="1" dirty="0">
                <a:latin typeface="Verdana" panose="020B0604030504040204" pitchFamily="34" charset="0"/>
                <a:ea typeface="Verdana" panose="020B0604030504040204" pitchFamily="34" charset="0"/>
                <a:cs typeface="Verdana" panose="020B0604030504040204" pitchFamily="34" charset="0"/>
              </a:rPr>
              <a:t>“</a:t>
            </a:r>
            <a:r>
              <a:rPr lang="en-US" sz="2400" b="1" i="1" dirty="0">
                <a:latin typeface="Verdana" panose="020B0604030504040204" pitchFamily="34" charset="0"/>
                <a:ea typeface="Verdana" panose="020B0604030504040204" pitchFamily="34" charset="0"/>
                <a:cs typeface="Verdana" panose="020B0604030504040204" pitchFamily="34" charset="0"/>
              </a:rPr>
              <a:t>(1) Every registered person, other than an Input Service Distributor, a person paying tax under section 51 or section 52, a casual taxable person and a non-resident taxable person, shall furnish an annual return for every financial year electronically in such form and manner as may be prescribed on or before the thirty-first day of December following the end of such financial year.</a:t>
            </a:r>
          </a:p>
        </p:txBody>
      </p:sp>
    </p:spTree>
    <p:extLst>
      <p:ext uri="{BB962C8B-B14F-4D97-AF65-F5344CB8AC3E}">
        <p14:creationId xmlns:p14="http://schemas.microsoft.com/office/powerpoint/2010/main" val="58360915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45000"/>
                <a:satMod val="135000"/>
              </a:schemeClr>
              <a:prstClr val="white"/>
            </a:duotone>
          </a:blip>
          <a:srcRect/>
          <a:stretch>
            <a:fillRect t="-9000" b="-9000"/>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491A334-8143-4832-B716-377732BCA3E7}"/>
              </a:ext>
            </a:extLst>
          </p:cNvPr>
          <p:cNvSpPr txBox="1"/>
          <p:nvPr/>
        </p:nvSpPr>
        <p:spPr>
          <a:xfrm>
            <a:off x="958644" y="297144"/>
            <a:ext cx="10574594" cy="4524315"/>
          </a:xfrm>
          <a:prstGeom prst="rect">
            <a:avLst/>
          </a:prstGeom>
          <a:noFill/>
        </p:spPr>
        <p:txBody>
          <a:bodyPr wrap="square" rtlCol="0">
            <a:spAutoFit/>
          </a:bodyPr>
          <a:lstStyle/>
          <a:p>
            <a:pPr algn="just"/>
            <a:endParaRPr lang="en-US" sz="2400" b="1" i="1" dirty="0">
              <a:latin typeface="Verdana" panose="020B0604030504040204" pitchFamily="34" charset="0"/>
              <a:ea typeface="Verdana" panose="020B0604030504040204" pitchFamily="34" charset="0"/>
              <a:cs typeface="Verdana" panose="020B0604030504040204" pitchFamily="34" charset="0"/>
            </a:endParaRPr>
          </a:p>
          <a:p>
            <a:pPr algn="just"/>
            <a:endParaRPr lang="en-US" sz="2400" b="1" i="1" dirty="0">
              <a:latin typeface="Verdana" panose="020B0604030504040204" pitchFamily="34" charset="0"/>
              <a:ea typeface="Verdana" panose="020B0604030504040204" pitchFamily="34" charset="0"/>
              <a:cs typeface="Verdana" panose="020B0604030504040204" pitchFamily="34" charset="0"/>
            </a:endParaRPr>
          </a:p>
          <a:p>
            <a:pPr algn="just"/>
            <a:endParaRPr lang="en-US" sz="2400" b="1" i="1" dirty="0">
              <a:latin typeface="Verdana" panose="020B0604030504040204" pitchFamily="34" charset="0"/>
              <a:ea typeface="Verdana" panose="020B0604030504040204" pitchFamily="34" charset="0"/>
              <a:cs typeface="Verdana" panose="020B0604030504040204" pitchFamily="34" charset="0"/>
            </a:endParaRPr>
          </a:p>
          <a:p>
            <a:pPr algn="just"/>
            <a:r>
              <a:rPr lang="en-US" sz="2400" b="1" i="1" dirty="0">
                <a:latin typeface="Verdana" panose="020B0604030504040204" pitchFamily="34" charset="0"/>
                <a:ea typeface="Verdana" panose="020B0604030504040204" pitchFamily="34" charset="0"/>
                <a:cs typeface="Verdana" panose="020B0604030504040204" pitchFamily="34" charset="0"/>
              </a:rPr>
              <a:t>(2) Every registered person who is required to get his accounts audited in accordance with the provisions of sub-section (5) of section 35 shall furnish, </a:t>
            </a:r>
            <a:r>
              <a:rPr lang="en-US" sz="2400" b="1" i="1" u="sng" dirty="0">
                <a:latin typeface="Verdana" panose="020B0604030504040204" pitchFamily="34" charset="0"/>
                <a:ea typeface="Verdana" panose="020B0604030504040204" pitchFamily="34" charset="0"/>
                <a:cs typeface="Verdana" panose="020B0604030504040204" pitchFamily="34" charset="0"/>
              </a:rPr>
              <a:t>electronically, the annual return under sub-section (1) along with a copy of the audited annual accounts and a reconciliation statement</a:t>
            </a:r>
            <a:r>
              <a:rPr lang="en-US" sz="2400" b="1" i="1" dirty="0">
                <a:latin typeface="Verdana" panose="020B0604030504040204" pitchFamily="34" charset="0"/>
                <a:ea typeface="Verdana" panose="020B0604030504040204" pitchFamily="34" charset="0"/>
                <a:cs typeface="Verdana" panose="020B0604030504040204" pitchFamily="34" charset="0"/>
              </a:rPr>
              <a:t>, reconciling the value of supplies declared in the return furnished for the financial year with the audited annual financial statement, and such other particulars as may be prescribed.</a:t>
            </a:r>
            <a:endParaRPr lang="en-IN" sz="2400" b="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41772923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45000"/>
                <a:satMod val="135000"/>
              </a:schemeClr>
              <a:prstClr val="white"/>
            </a:duotone>
          </a:blip>
          <a:srcRect/>
          <a:stretch>
            <a:fillRect t="-9000" b="-9000"/>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491A334-8143-4832-B716-377732BCA3E7}"/>
              </a:ext>
            </a:extLst>
          </p:cNvPr>
          <p:cNvSpPr txBox="1"/>
          <p:nvPr/>
        </p:nvSpPr>
        <p:spPr>
          <a:xfrm>
            <a:off x="958644" y="297144"/>
            <a:ext cx="10574594" cy="4524315"/>
          </a:xfrm>
          <a:prstGeom prst="rect">
            <a:avLst/>
          </a:prstGeom>
          <a:noFill/>
        </p:spPr>
        <p:txBody>
          <a:bodyPr wrap="square" rtlCol="0" anchor="ctr">
            <a:spAutoFit/>
          </a:bodyPr>
          <a:lstStyle/>
          <a:p>
            <a:pPr algn="just"/>
            <a:r>
              <a:rPr lang="en-IN" sz="2400" b="1" dirty="0">
                <a:latin typeface="Verdana" panose="020B0604030504040204" pitchFamily="34" charset="0"/>
                <a:ea typeface="Verdana" panose="020B0604030504040204" pitchFamily="34" charset="0"/>
                <a:cs typeface="Verdana" panose="020B0604030504040204" pitchFamily="34" charset="0"/>
              </a:rPr>
              <a:t>Rule 80 of the CGST Rules, 2017 deals with Annual Return. Sub-Rule(3) of the rule provides for turnover limit of Rs. 2 crore and reads as follows:</a:t>
            </a:r>
          </a:p>
          <a:p>
            <a:pPr algn="just"/>
            <a:endParaRPr lang="en-IN" sz="2400" b="1" dirty="0">
              <a:latin typeface="Verdana" panose="020B0604030504040204" pitchFamily="34" charset="0"/>
              <a:ea typeface="Verdana" panose="020B0604030504040204" pitchFamily="34" charset="0"/>
              <a:cs typeface="Verdana" panose="020B0604030504040204" pitchFamily="34" charset="0"/>
            </a:endParaRPr>
          </a:p>
          <a:p>
            <a:pPr algn="just"/>
            <a:r>
              <a:rPr lang="en-IN" sz="2400" b="1" i="1" dirty="0">
                <a:latin typeface="Verdana" panose="020B0604030504040204" pitchFamily="34" charset="0"/>
                <a:ea typeface="Verdana" panose="020B0604030504040204" pitchFamily="34" charset="0"/>
                <a:cs typeface="Verdana" panose="020B0604030504040204" pitchFamily="34" charset="0"/>
              </a:rPr>
              <a:t>“</a:t>
            </a:r>
            <a:r>
              <a:rPr lang="en-US" sz="2400" b="1" i="1" dirty="0">
                <a:latin typeface="Verdana" panose="020B0604030504040204" pitchFamily="34" charset="0"/>
                <a:ea typeface="Verdana" panose="020B0604030504040204" pitchFamily="34" charset="0"/>
                <a:cs typeface="Verdana" panose="020B0604030504040204" pitchFamily="34" charset="0"/>
              </a:rPr>
              <a:t>Every registered person whose </a:t>
            </a:r>
            <a:r>
              <a:rPr lang="en-US" sz="2400" b="1" i="1" u="sng" dirty="0">
                <a:latin typeface="Verdana" panose="020B0604030504040204" pitchFamily="34" charset="0"/>
                <a:ea typeface="Verdana" panose="020B0604030504040204" pitchFamily="34" charset="0"/>
                <a:cs typeface="Verdana" panose="020B0604030504040204" pitchFamily="34" charset="0"/>
              </a:rPr>
              <a:t>aggregate turnover during a financial year exceeds two crore rupees </a:t>
            </a:r>
            <a:r>
              <a:rPr lang="en-US" sz="2400" b="1" i="1" dirty="0">
                <a:latin typeface="Verdana" panose="020B0604030504040204" pitchFamily="34" charset="0"/>
                <a:ea typeface="Verdana" panose="020B0604030504040204" pitchFamily="34" charset="0"/>
                <a:cs typeface="Verdana" panose="020B0604030504040204" pitchFamily="34" charset="0"/>
              </a:rPr>
              <a:t>shall get his accounts audited as specified under sub-section (5) of section 35 and he shall furnish a copy of audited annual accounts and a reconciliation statement, duly certified, in </a:t>
            </a:r>
            <a:r>
              <a:rPr lang="en-US" sz="2400" b="1" i="1" u="sng" dirty="0">
                <a:latin typeface="Verdana" panose="020B0604030504040204" pitchFamily="34" charset="0"/>
                <a:ea typeface="Verdana" panose="020B0604030504040204" pitchFamily="34" charset="0"/>
                <a:cs typeface="Verdana" panose="020B0604030504040204" pitchFamily="34" charset="0"/>
              </a:rPr>
              <a:t>FORM GSTR-9C</a:t>
            </a:r>
            <a:r>
              <a:rPr lang="en-US" sz="2400" b="1" i="1" dirty="0">
                <a:latin typeface="Verdana" panose="020B0604030504040204" pitchFamily="34" charset="0"/>
                <a:ea typeface="Verdana" panose="020B0604030504040204" pitchFamily="34" charset="0"/>
                <a:cs typeface="Verdana" panose="020B0604030504040204" pitchFamily="34" charset="0"/>
              </a:rPr>
              <a:t>, electronically through the common portal either directly or through a Facilitation Centre notified by the Commissioner.”</a:t>
            </a:r>
            <a:endParaRPr lang="en-IN" sz="2400" b="1" i="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07863294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45000"/>
                <a:satMod val="135000"/>
              </a:schemeClr>
              <a:prstClr val="white"/>
            </a:duotone>
          </a:blip>
          <a:srcRect/>
          <a:stretch>
            <a:fillRect t="-9000" b="-9000"/>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491A334-8143-4832-B716-377732BCA3E7}"/>
              </a:ext>
            </a:extLst>
          </p:cNvPr>
          <p:cNvSpPr txBox="1"/>
          <p:nvPr/>
        </p:nvSpPr>
        <p:spPr>
          <a:xfrm>
            <a:off x="958644" y="297144"/>
            <a:ext cx="10574594" cy="4893647"/>
          </a:xfrm>
          <a:prstGeom prst="rect">
            <a:avLst/>
          </a:prstGeom>
          <a:noFill/>
        </p:spPr>
        <p:txBody>
          <a:bodyPr wrap="square" rtlCol="0">
            <a:spAutoFit/>
          </a:bodyPr>
          <a:lstStyle/>
          <a:p>
            <a:pPr algn="just"/>
            <a:r>
              <a:rPr lang="en-IN" sz="2400" b="1" dirty="0">
                <a:latin typeface="Verdana" panose="020B0604030504040204" pitchFamily="34" charset="0"/>
                <a:ea typeface="Verdana" panose="020B0604030504040204" pitchFamily="34" charset="0"/>
                <a:cs typeface="Verdana" panose="020B0604030504040204" pitchFamily="34" charset="0"/>
              </a:rPr>
              <a:t>An Issue to be considered before taking up the Audit:</a:t>
            </a:r>
          </a:p>
          <a:p>
            <a:pPr marL="457200" indent="-457200" algn="just">
              <a:buFont typeface="Wingdings" panose="05000000000000000000" pitchFamily="2" charset="2"/>
              <a:buChar char="ü"/>
            </a:pPr>
            <a:r>
              <a:rPr lang="en-IN" sz="2400" b="1" dirty="0">
                <a:latin typeface="Verdana" panose="020B0604030504040204" pitchFamily="34" charset="0"/>
                <a:ea typeface="Verdana" panose="020B0604030504040204" pitchFamily="34" charset="0"/>
                <a:cs typeface="Verdana" panose="020B0604030504040204" pitchFamily="34" charset="0"/>
              </a:rPr>
              <a:t>Sec. 35(5) uses the term ‘</a:t>
            </a:r>
            <a:r>
              <a:rPr lang="en-IN" sz="2400" b="1" u="sng" dirty="0">
                <a:latin typeface="Verdana" panose="020B0604030504040204" pitchFamily="34" charset="0"/>
                <a:ea typeface="Verdana" panose="020B0604030504040204" pitchFamily="34" charset="0"/>
                <a:cs typeface="Verdana" panose="020B0604030504040204" pitchFamily="34" charset="0"/>
              </a:rPr>
              <a:t>Turnover’</a:t>
            </a:r>
            <a:r>
              <a:rPr lang="en-IN" sz="2400" b="1" dirty="0">
                <a:latin typeface="Verdana" panose="020B0604030504040204" pitchFamily="34" charset="0"/>
                <a:ea typeface="Verdana" panose="020B0604030504040204" pitchFamily="34" charset="0"/>
                <a:cs typeface="Verdana" panose="020B0604030504040204" pitchFamily="34" charset="0"/>
              </a:rPr>
              <a:t> i.e. every registered person whose turnover in a financial year exceeds.</a:t>
            </a:r>
          </a:p>
          <a:p>
            <a:pPr marL="457200" indent="-457200" algn="just">
              <a:buFont typeface="Wingdings" panose="05000000000000000000" pitchFamily="2" charset="2"/>
              <a:buChar char="ü"/>
            </a:pPr>
            <a:endParaRPr lang="en-IN" sz="2400" b="1" dirty="0">
              <a:latin typeface="Verdana" panose="020B0604030504040204" pitchFamily="34" charset="0"/>
              <a:ea typeface="Verdana" panose="020B0604030504040204" pitchFamily="34" charset="0"/>
              <a:cs typeface="Verdana" panose="020B0604030504040204" pitchFamily="34" charset="0"/>
            </a:endParaRPr>
          </a:p>
          <a:p>
            <a:pPr marL="457200" indent="-457200" algn="just">
              <a:buFont typeface="Wingdings" panose="05000000000000000000" pitchFamily="2" charset="2"/>
              <a:buChar char="ü"/>
            </a:pPr>
            <a:r>
              <a:rPr lang="en-IN" sz="2400" b="1" dirty="0">
                <a:latin typeface="Verdana" panose="020B0604030504040204" pitchFamily="34" charset="0"/>
                <a:ea typeface="Verdana" panose="020B0604030504040204" pitchFamily="34" charset="0"/>
                <a:cs typeface="Verdana" panose="020B0604030504040204" pitchFamily="34" charset="0"/>
              </a:rPr>
              <a:t>Rule 80(3) uses the term </a:t>
            </a:r>
            <a:r>
              <a:rPr lang="en-IN" sz="2400" b="1" u="sng" dirty="0">
                <a:latin typeface="Verdana" panose="020B0604030504040204" pitchFamily="34" charset="0"/>
                <a:ea typeface="Verdana" panose="020B0604030504040204" pitchFamily="34" charset="0"/>
                <a:cs typeface="Verdana" panose="020B0604030504040204" pitchFamily="34" charset="0"/>
              </a:rPr>
              <a:t>‘Aggregate Turnover’</a:t>
            </a:r>
            <a:r>
              <a:rPr lang="en-IN" sz="2400" b="1" dirty="0">
                <a:latin typeface="Verdana" panose="020B0604030504040204" pitchFamily="34" charset="0"/>
                <a:ea typeface="Verdana" panose="020B0604030504040204" pitchFamily="34" charset="0"/>
                <a:cs typeface="Verdana" panose="020B0604030504040204" pitchFamily="34" charset="0"/>
              </a:rPr>
              <a:t> i.e. every registered person whose aggregate turnover during a financial year exceeds.</a:t>
            </a:r>
          </a:p>
          <a:p>
            <a:pPr marL="457200" indent="-457200" algn="just">
              <a:buFont typeface="Wingdings" panose="05000000000000000000" pitchFamily="2" charset="2"/>
              <a:buChar char="ü"/>
            </a:pPr>
            <a:endParaRPr lang="en-IN" sz="2400" b="1" dirty="0">
              <a:latin typeface="Verdana" panose="020B0604030504040204" pitchFamily="34" charset="0"/>
              <a:ea typeface="Verdana" panose="020B0604030504040204" pitchFamily="34" charset="0"/>
              <a:cs typeface="Verdana" panose="020B0604030504040204" pitchFamily="34" charset="0"/>
            </a:endParaRPr>
          </a:p>
          <a:p>
            <a:pPr marL="457200" indent="-457200" algn="just">
              <a:buFont typeface="Wingdings" panose="05000000000000000000" pitchFamily="2" charset="2"/>
              <a:buChar char="ü"/>
            </a:pPr>
            <a:r>
              <a:rPr lang="en-IN" sz="2400" b="1" dirty="0">
                <a:latin typeface="Verdana" panose="020B0604030504040204" pitchFamily="34" charset="0"/>
                <a:ea typeface="Verdana" panose="020B0604030504040204" pitchFamily="34" charset="0"/>
                <a:cs typeface="Verdana" panose="020B0604030504040204" pitchFamily="34" charset="0"/>
              </a:rPr>
              <a:t>It is be noted that both the terms cannot be used inter-changeably as the Act defines ‘Aggregate turnover’ and ‘Turnover in State/Union Territory’ separately. This could lead to issues regarding applicability or non-applicability of Audit to a registered person.</a:t>
            </a:r>
          </a:p>
        </p:txBody>
      </p:sp>
    </p:spTree>
    <p:extLst>
      <p:ext uri="{BB962C8B-B14F-4D97-AF65-F5344CB8AC3E}">
        <p14:creationId xmlns:p14="http://schemas.microsoft.com/office/powerpoint/2010/main" val="237184017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45000"/>
                <a:satMod val="135000"/>
              </a:schemeClr>
              <a:prstClr val="white"/>
            </a:duotone>
          </a:blip>
          <a:srcRect/>
          <a:stretch>
            <a:fillRect t="-9000" b="-9000"/>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491A334-8143-4832-B716-377732BCA3E7}"/>
              </a:ext>
            </a:extLst>
          </p:cNvPr>
          <p:cNvSpPr txBox="1"/>
          <p:nvPr/>
        </p:nvSpPr>
        <p:spPr>
          <a:xfrm>
            <a:off x="958644" y="297144"/>
            <a:ext cx="10574594" cy="4893647"/>
          </a:xfrm>
          <a:prstGeom prst="rect">
            <a:avLst/>
          </a:prstGeom>
          <a:noFill/>
        </p:spPr>
        <p:txBody>
          <a:bodyPr wrap="square" rtlCol="0">
            <a:spAutoFit/>
          </a:bodyPr>
          <a:lstStyle/>
          <a:p>
            <a:pPr algn="just"/>
            <a:endParaRPr lang="en-IN" sz="2400" b="1" dirty="0">
              <a:latin typeface="Verdana" panose="020B0604030504040204" pitchFamily="34" charset="0"/>
              <a:ea typeface="Verdana" panose="020B0604030504040204" pitchFamily="34" charset="0"/>
              <a:cs typeface="Verdana" panose="020B0604030504040204" pitchFamily="34" charset="0"/>
            </a:endParaRPr>
          </a:p>
          <a:p>
            <a:pPr algn="just"/>
            <a:endParaRPr lang="en-IN" sz="2400" b="1" dirty="0">
              <a:latin typeface="Verdana" panose="020B0604030504040204" pitchFamily="34" charset="0"/>
              <a:ea typeface="Verdana" panose="020B0604030504040204" pitchFamily="34" charset="0"/>
              <a:cs typeface="Verdana" panose="020B0604030504040204" pitchFamily="34" charset="0"/>
            </a:endParaRPr>
          </a:p>
          <a:p>
            <a:pPr algn="just"/>
            <a:r>
              <a:rPr lang="en-IN" sz="2400" b="1" dirty="0">
                <a:latin typeface="Verdana" panose="020B0604030504040204" pitchFamily="34" charset="0"/>
                <a:ea typeface="Verdana" panose="020B0604030504040204" pitchFamily="34" charset="0"/>
                <a:cs typeface="Verdana" panose="020B0604030504040204" pitchFamily="34" charset="0"/>
              </a:rPr>
              <a:t>Sec. 2(6):</a:t>
            </a:r>
          </a:p>
          <a:p>
            <a:pPr algn="just"/>
            <a:endParaRPr lang="en-US" sz="2400" b="1" i="1" dirty="0">
              <a:latin typeface="Verdana" panose="020B0604030504040204" pitchFamily="34" charset="0"/>
              <a:ea typeface="Verdana" panose="020B0604030504040204" pitchFamily="34" charset="0"/>
              <a:cs typeface="Verdana" panose="020B0604030504040204" pitchFamily="34" charset="0"/>
            </a:endParaRPr>
          </a:p>
          <a:p>
            <a:pPr algn="just"/>
            <a:endParaRPr lang="en-US" sz="2400" b="1" i="1" dirty="0">
              <a:latin typeface="Verdana" panose="020B0604030504040204" pitchFamily="34" charset="0"/>
              <a:ea typeface="Verdana" panose="020B0604030504040204" pitchFamily="34" charset="0"/>
              <a:cs typeface="Verdana" panose="020B0604030504040204" pitchFamily="34" charset="0"/>
            </a:endParaRPr>
          </a:p>
          <a:p>
            <a:pPr algn="just"/>
            <a:r>
              <a:rPr lang="en-US" sz="2400" b="1" i="1" dirty="0">
                <a:latin typeface="Verdana" panose="020B0604030504040204" pitchFamily="34" charset="0"/>
                <a:ea typeface="Verdana" panose="020B0604030504040204" pitchFamily="34" charset="0"/>
                <a:cs typeface="Verdana" panose="020B0604030504040204" pitchFamily="34" charset="0"/>
              </a:rPr>
              <a:t>“aggregate turnover” means the aggregate value of all taxable supplies (excluding the value of inward supplies on which tax is payable by a person on reverse charge basis), exempt supplies, exports of goods or services or both and inter-State supplies of persons having the same Permanent Account Number, to be computed on all India basis but excludes central tax, State tax, Union territory tax, integrated tax and </a:t>
            </a:r>
            <a:r>
              <a:rPr lang="en-US" sz="2400" b="1" i="1" dirty="0" err="1">
                <a:latin typeface="Verdana" panose="020B0604030504040204" pitchFamily="34" charset="0"/>
                <a:ea typeface="Verdana" panose="020B0604030504040204" pitchFamily="34" charset="0"/>
                <a:cs typeface="Verdana" panose="020B0604030504040204" pitchFamily="34" charset="0"/>
              </a:rPr>
              <a:t>cess</a:t>
            </a:r>
            <a:r>
              <a:rPr lang="en-US" sz="2400" b="1" i="1" dirty="0">
                <a:latin typeface="Verdana" panose="020B0604030504040204" pitchFamily="34" charset="0"/>
                <a:ea typeface="Verdana" panose="020B0604030504040204" pitchFamily="34" charset="0"/>
                <a:cs typeface="Verdana" panose="020B0604030504040204" pitchFamily="34" charset="0"/>
              </a:rPr>
              <a:t>;”</a:t>
            </a:r>
            <a:endParaRPr lang="en-IN" sz="2400" b="1" i="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85987559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45000"/>
                <a:satMod val="135000"/>
              </a:schemeClr>
              <a:prstClr val="white"/>
            </a:duotone>
          </a:blip>
          <a:srcRect/>
          <a:stretch>
            <a:fillRect t="-9000" b="-9000"/>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491A334-8143-4832-B716-377732BCA3E7}"/>
              </a:ext>
            </a:extLst>
          </p:cNvPr>
          <p:cNvSpPr txBox="1"/>
          <p:nvPr/>
        </p:nvSpPr>
        <p:spPr>
          <a:xfrm>
            <a:off x="958644" y="297144"/>
            <a:ext cx="10574594" cy="5262979"/>
          </a:xfrm>
          <a:prstGeom prst="rect">
            <a:avLst/>
          </a:prstGeom>
          <a:noFill/>
        </p:spPr>
        <p:txBody>
          <a:bodyPr wrap="square" rtlCol="0">
            <a:spAutoFit/>
          </a:bodyPr>
          <a:lstStyle/>
          <a:p>
            <a:pPr algn="just"/>
            <a:endParaRPr lang="en-IN" sz="2400" b="1" dirty="0">
              <a:latin typeface="Verdana" panose="020B0604030504040204" pitchFamily="34" charset="0"/>
              <a:ea typeface="Verdana" panose="020B0604030504040204" pitchFamily="34" charset="0"/>
              <a:cs typeface="Verdana" panose="020B0604030504040204" pitchFamily="34" charset="0"/>
            </a:endParaRPr>
          </a:p>
          <a:p>
            <a:pPr algn="just"/>
            <a:endParaRPr lang="en-IN" sz="2400" b="1" dirty="0">
              <a:latin typeface="Verdana" panose="020B0604030504040204" pitchFamily="34" charset="0"/>
              <a:ea typeface="Verdana" panose="020B0604030504040204" pitchFamily="34" charset="0"/>
              <a:cs typeface="Verdana" panose="020B0604030504040204" pitchFamily="34" charset="0"/>
            </a:endParaRPr>
          </a:p>
          <a:p>
            <a:pPr algn="just"/>
            <a:r>
              <a:rPr lang="en-IN" sz="2400" b="1" dirty="0">
                <a:latin typeface="Verdana" panose="020B0604030504040204" pitchFamily="34" charset="0"/>
                <a:ea typeface="Verdana" panose="020B0604030504040204" pitchFamily="34" charset="0"/>
                <a:cs typeface="Verdana" panose="020B0604030504040204" pitchFamily="34" charset="0"/>
              </a:rPr>
              <a:t>Sec. 2(112):</a:t>
            </a:r>
          </a:p>
          <a:p>
            <a:pPr algn="just"/>
            <a:endParaRPr lang="en-US" sz="2400" b="1" i="1" dirty="0">
              <a:latin typeface="Verdana" panose="020B0604030504040204" pitchFamily="34" charset="0"/>
              <a:ea typeface="Verdana" panose="020B0604030504040204" pitchFamily="34" charset="0"/>
              <a:cs typeface="Verdana" panose="020B0604030504040204" pitchFamily="34" charset="0"/>
            </a:endParaRPr>
          </a:p>
          <a:p>
            <a:pPr algn="just"/>
            <a:r>
              <a:rPr lang="en-US" sz="2400" b="1" i="1" dirty="0">
                <a:latin typeface="Verdana" panose="020B0604030504040204" pitchFamily="34" charset="0"/>
                <a:ea typeface="Verdana" panose="020B0604030504040204" pitchFamily="34" charset="0"/>
                <a:cs typeface="Verdana" panose="020B0604030504040204" pitchFamily="34" charset="0"/>
              </a:rPr>
              <a:t>“turnover in State” or “turnover in Union territory” means the aggregate value of all taxable supplies (excluding the value of inward supplies on which tax is payable by a person on reverse charge basis) and exempt supplies made within a State or Union territory by a taxable person, exports of goods or services or both and inter-State supplies of goods or services or both made from the State or Union territory by the said taxable person but excludes central tax, State tax, Union territory tax, integrated tax and </a:t>
            </a:r>
            <a:r>
              <a:rPr lang="en-US" sz="2400" b="1" i="1" dirty="0" err="1">
                <a:latin typeface="Verdana" panose="020B0604030504040204" pitchFamily="34" charset="0"/>
                <a:ea typeface="Verdana" panose="020B0604030504040204" pitchFamily="34" charset="0"/>
                <a:cs typeface="Verdana" panose="020B0604030504040204" pitchFamily="34" charset="0"/>
              </a:rPr>
              <a:t>cess</a:t>
            </a:r>
            <a:r>
              <a:rPr lang="en-US" sz="2400" b="1" i="1" dirty="0">
                <a:latin typeface="Verdana" panose="020B0604030504040204" pitchFamily="34" charset="0"/>
                <a:ea typeface="Verdana" panose="020B0604030504040204" pitchFamily="34" charset="0"/>
                <a:cs typeface="Verdana" panose="020B0604030504040204" pitchFamily="34" charset="0"/>
              </a:rPr>
              <a:t>;</a:t>
            </a:r>
          </a:p>
        </p:txBody>
      </p:sp>
    </p:spTree>
    <p:extLst>
      <p:ext uri="{BB962C8B-B14F-4D97-AF65-F5344CB8AC3E}">
        <p14:creationId xmlns:p14="http://schemas.microsoft.com/office/powerpoint/2010/main" val="161260415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45000"/>
                <a:satMod val="135000"/>
              </a:schemeClr>
              <a:prstClr val="white"/>
            </a:duotone>
          </a:blip>
          <a:srcRect/>
          <a:stretch>
            <a:fillRect t="-9000" b="-9000"/>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491A334-8143-4832-B716-377732BCA3E7}"/>
              </a:ext>
            </a:extLst>
          </p:cNvPr>
          <p:cNvSpPr txBox="1"/>
          <p:nvPr/>
        </p:nvSpPr>
        <p:spPr>
          <a:xfrm>
            <a:off x="1032386" y="2376666"/>
            <a:ext cx="10574594" cy="1015663"/>
          </a:xfrm>
          <a:prstGeom prst="rect">
            <a:avLst/>
          </a:prstGeom>
          <a:noFill/>
        </p:spPr>
        <p:txBody>
          <a:bodyPr wrap="square" rtlCol="0">
            <a:spAutoFit/>
          </a:bodyPr>
          <a:lstStyle/>
          <a:p>
            <a:pPr algn="just"/>
            <a:endParaRPr lang="en-IN" sz="2700" b="1" dirty="0">
              <a:latin typeface="Verdana" panose="020B0604030504040204" pitchFamily="34" charset="0"/>
              <a:ea typeface="Verdana" panose="020B0604030504040204" pitchFamily="34" charset="0"/>
              <a:cs typeface="Verdana" panose="020B0604030504040204" pitchFamily="34" charset="0"/>
            </a:endParaRPr>
          </a:p>
          <a:p>
            <a:pPr algn="ctr"/>
            <a:r>
              <a:rPr lang="en-IN" sz="3300" b="1" dirty="0">
                <a:latin typeface="Verdana" panose="020B0604030504040204" pitchFamily="34" charset="0"/>
                <a:ea typeface="Verdana" panose="020B0604030504040204" pitchFamily="34" charset="0"/>
                <a:cs typeface="Verdana" panose="020B0604030504040204" pitchFamily="34" charset="0"/>
              </a:rPr>
              <a:t>FORM GSTR-9C yet to be Notified.</a:t>
            </a:r>
          </a:p>
        </p:txBody>
      </p:sp>
    </p:spTree>
    <p:extLst>
      <p:ext uri="{BB962C8B-B14F-4D97-AF65-F5344CB8AC3E}">
        <p14:creationId xmlns:p14="http://schemas.microsoft.com/office/powerpoint/2010/main" val="378683372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45000"/>
                <a:satMod val="135000"/>
              </a:schemeClr>
              <a:prstClr val="white"/>
            </a:duotone>
          </a:blip>
          <a:srcRect/>
          <a:stretch>
            <a:fillRect t="-9000" b="-9000"/>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BC7005D-464A-46B6-86A9-D1ED55BA1D22}"/>
              </a:ext>
            </a:extLst>
          </p:cNvPr>
          <p:cNvSpPr txBox="1"/>
          <p:nvPr/>
        </p:nvSpPr>
        <p:spPr>
          <a:xfrm>
            <a:off x="388374" y="1578078"/>
            <a:ext cx="11415252" cy="2677656"/>
          </a:xfrm>
          <a:prstGeom prst="rect">
            <a:avLst/>
          </a:prstGeom>
          <a:noFill/>
        </p:spPr>
        <p:txBody>
          <a:bodyPr wrap="square" rtlCol="0" anchor="ctr">
            <a:spAutoFit/>
          </a:bodyPr>
          <a:lstStyle/>
          <a:p>
            <a:pPr marL="285750" indent="-285750" algn="just">
              <a:buFont typeface="Arial" panose="020B0604020202020204" pitchFamily="34" charset="0"/>
              <a:buChar char="•"/>
            </a:pPr>
            <a:r>
              <a:rPr lang="en-IN" sz="2400" b="1" dirty="0">
                <a:latin typeface="Verdana" panose="020B0604030504040204" pitchFamily="34" charset="0"/>
                <a:ea typeface="Verdana" panose="020B0604030504040204" pitchFamily="34" charset="0"/>
                <a:cs typeface="Verdana" panose="020B0604030504040204" pitchFamily="34" charset="0"/>
              </a:rPr>
              <a:t>Rule 80(3) uses the phrase ‘a reconciliation statement, </a:t>
            </a:r>
            <a:r>
              <a:rPr lang="en-IN" sz="2400" b="1" u="sng" dirty="0">
                <a:latin typeface="Verdana" panose="020B0604030504040204" pitchFamily="34" charset="0"/>
                <a:ea typeface="Verdana" panose="020B0604030504040204" pitchFamily="34" charset="0"/>
                <a:cs typeface="Verdana" panose="020B0604030504040204" pitchFamily="34" charset="0"/>
              </a:rPr>
              <a:t>duly certified,</a:t>
            </a:r>
            <a:r>
              <a:rPr lang="en-IN" sz="2400" b="1" dirty="0">
                <a:latin typeface="Verdana" panose="020B0604030504040204" pitchFamily="34" charset="0"/>
                <a:ea typeface="Verdana" panose="020B0604030504040204" pitchFamily="34" charset="0"/>
                <a:cs typeface="Verdana" panose="020B0604030504040204" pitchFamily="34" charset="0"/>
              </a:rPr>
              <a:t> in FORM GSTR-9C.</a:t>
            </a:r>
          </a:p>
          <a:p>
            <a:pPr marL="285750" indent="-285750" algn="just">
              <a:buFont typeface="Arial" panose="020B0604020202020204" pitchFamily="34" charset="0"/>
              <a:buChar char="•"/>
            </a:pPr>
            <a:endParaRPr lang="en-IN" sz="2400" b="1" u="sng" dirty="0">
              <a:latin typeface="Verdana" panose="020B0604030504040204" pitchFamily="34" charset="0"/>
              <a:ea typeface="Verdana" panose="020B0604030504040204" pitchFamily="34" charset="0"/>
              <a:cs typeface="Verdana" panose="020B0604030504040204" pitchFamily="34" charset="0"/>
            </a:endParaRPr>
          </a:p>
          <a:p>
            <a:pPr marL="285750" indent="-285750" algn="just">
              <a:buFont typeface="Arial" panose="020B0604020202020204" pitchFamily="34" charset="0"/>
              <a:buChar char="•"/>
            </a:pPr>
            <a:r>
              <a:rPr lang="en-IN" sz="2400" b="1" dirty="0">
                <a:latin typeface="Verdana" panose="020B0604030504040204" pitchFamily="34" charset="0"/>
                <a:ea typeface="Verdana" panose="020B0604030504040204" pitchFamily="34" charset="0"/>
                <a:cs typeface="Verdana" panose="020B0604030504040204" pitchFamily="34" charset="0"/>
              </a:rPr>
              <a:t>However format is yet to be notified and it is also not clear whether it will be in the nature of ‘Audit Report’ or ‘Certificate’ like in erstwhile VAT Audit. It must be noted that responsibility of Auditor would be higher if it is in the nature of Certificate.</a:t>
            </a:r>
          </a:p>
        </p:txBody>
      </p:sp>
    </p:spTree>
    <p:extLst>
      <p:ext uri="{BB962C8B-B14F-4D97-AF65-F5344CB8AC3E}">
        <p14:creationId xmlns:p14="http://schemas.microsoft.com/office/powerpoint/2010/main" val="395400559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45000"/>
                <a:satMod val="135000"/>
              </a:schemeClr>
              <a:prstClr val="white"/>
            </a:duotone>
          </a:blip>
          <a:srcRect/>
          <a:stretch>
            <a:fillRect t="-9000" b="-9000"/>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491A334-8143-4832-B716-377732BCA3E7}"/>
              </a:ext>
            </a:extLst>
          </p:cNvPr>
          <p:cNvSpPr txBox="1"/>
          <p:nvPr/>
        </p:nvSpPr>
        <p:spPr>
          <a:xfrm>
            <a:off x="545689" y="751344"/>
            <a:ext cx="10574594" cy="5724644"/>
          </a:xfrm>
          <a:prstGeom prst="rect">
            <a:avLst/>
          </a:prstGeom>
          <a:noFill/>
        </p:spPr>
        <p:txBody>
          <a:bodyPr wrap="square" rtlCol="0">
            <a:spAutoFit/>
          </a:bodyPr>
          <a:lstStyle/>
          <a:p>
            <a:pPr marL="457200" indent="-457200" algn="just">
              <a:buFont typeface="Wingdings" panose="05000000000000000000" pitchFamily="2" charset="2"/>
              <a:buChar char="v"/>
            </a:pPr>
            <a:r>
              <a:rPr lang="en-IN" sz="2400" b="1" dirty="0">
                <a:latin typeface="Verdana" panose="020B0604030504040204" pitchFamily="34" charset="0"/>
                <a:ea typeface="Verdana" panose="020B0604030504040204" pitchFamily="34" charset="0"/>
                <a:cs typeface="Verdana" panose="020B0604030504040204" pitchFamily="34" charset="0"/>
              </a:rPr>
              <a:t>Sec. 44(2) provides that along with annual return a copy of the audited annual accounts and a reconciliation statement reconciling the value of supplies declared in return with the audited Annual Financial Statements must be furnished.</a:t>
            </a:r>
          </a:p>
          <a:p>
            <a:pPr marL="457200" indent="-457200" algn="just">
              <a:buFont typeface="Wingdings" panose="05000000000000000000" pitchFamily="2" charset="2"/>
              <a:buChar char="v"/>
            </a:pPr>
            <a:endParaRPr lang="en-IN" sz="2400" b="1" dirty="0">
              <a:latin typeface="Verdana" panose="020B0604030504040204" pitchFamily="34" charset="0"/>
              <a:ea typeface="Verdana" panose="020B0604030504040204" pitchFamily="34" charset="0"/>
              <a:cs typeface="Verdana" panose="020B0604030504040204" pitchFamily="34" charset="0"/>
            </a:endParaRPr>
          </a:p>
          <a:p>
            <a:pPr marL="457200" indent="-457200" algn="just">
              <a:buFont typeface="Wingdings" panose="05000000000000000000" pitchFamily="2" charset="2"/>
              <a:buChar char="v"/>
            </a:pPr>
            <a:r>
              <a:rPr lang="en-IN" sz="2400" b="1" dirty="0">
                <a:latin typeface="Verdana" panose="020B0604030504040204" pitchFamily="34" charset="0"/>
                <a:ea typeface="Verdana" panose="020B0604030504040204" pitchFamily="34" charset="0"/>
                <a:cs typeface="Verdana" panose="020B0604030504040204" pitchFamily="34" charset="0"/>
              </a:rPr>
              <a:t>Broadly, A Chartered Accountant (CA) or Cost Accountant (CWA) would be required to examine, check, confirm and obtain evidence regarding the following things:</a:t>
            </a:r>
          </a:p>
          <a:p>
            <a:pPr algn="just"/>
            <a:endParaRPr lang="en-IN" sz="2400" b="1" dirty="0">
              <a:latin typeface="Verdana" panose="020B0604030504040204" pitchFamily="34" charset="0"/>
              <a:ea typeface="Verdana" panose="020B0604030504040204" pitchFamily="34" charset="0"/>
              <a:cs typeface="Verdana" panose="020B0604030504040204" pitchFamily="34" charset="0"/>
            </a:endParaRPr>
          </a:p>
          <a:p>
            <a:pPr marL="514350" indent="-514350" algn="just">
              <a:buFont typeface="+mj-lt"/>
              <a:buAutoNum type="arabicPeriod"/>
            </a:pPr>
            <a:r>
              <a:rPr lang="en-IN" sz="2400" b="1" dirty="0">
                <a:latin typeface="Verdana" panose="020B0604030504040204" pitchFamily="34" charset="0"/>
                <a:ea typeface="Verdana" panose="020B0604030504040204" pitchFamily="34" charset="0"/>
                <a:cs typeface="Verdana" panose="020B0604030504040204" pitchFamily="34" charset="0"/>
              </a:rPr>
              <a:t>Total outward supply as per returns and audit.</a:t>
            </a:r>
          </a:p>
          <a:p>
            <a:pPr marL="514350" indent="-514350" algn="just">
              <a:buFont typeface="+mj-lt"/>
              <a:buAutoNum type="arabicPeriod"/>
            </a:pPr>
            <a:endParaRPr lang="en-IN" sz="2400" b="1" dirty="0">
              <a:latin typeface="Verdana" panose="020B0604030504040204" pitchFamily="34" charset="0"/>
              <a:ea typeface="Verdana" panose="020B0604030504040204" pitchFamily="34" charset="0"/>
              <a:cs typeface="Verdana" panose="020B0604030504040204" pitchFamily="34" charset="0"/>
            </a:endParaRPr>
          </a:p>
          <a:p>
            <a:pPr marL="514350" indent="-514350" algn="just">
              <a:buFont typeface="+mj-lt"/>
              <a:buAutoNum type="arabicPeriod"/>
            </a:pPr>
            <a:r>
              <a:rPr lang="en-IN" sz="2400" b="1" dirty="0">
                <a:latin typeface="Verdana" panose="020B0604030504040204" pitchFamily="34" charset="0"/>
                <a:ea typeface="Verdana" panose="020B0604030504040204" pitchFamily="34" charset="0"/>
                <a:cs typeface="Verdana" panose="020B0604030504040204" pitchFamily="34" charset="0"/>
              </a:rPr>
              <a:t>Total output tax as per returns and audit.</a:t>
            </a:r>
          </a:p>
          <a:p>
            <a:pPr marL="514350" indent="-514350" algn="just">
              <a:buFont typeface="+mj-lt"/>
              <a:buAutoNum type="arabicPeriod"/>
            </a:pPr>
            <a:endParaRPr lang="en-IN" sz="2700" dirty="0">
              <a:solidFill>
                <a:schemeClr val="accent4"/>
              </a:solidFill>
              <a:latin typeface="Verdana" panose="020B0604030504040204" pitchFamily="34" charset="0"/>
              <a:ea typeface="Verdana" panose="020B0604030504040204" pitchFamily="34" charset="0"/>
              <a:cs typeface="Verdana" panose="020B0604030504040204" pitchFamily="34" charset="0"/>
            </a:endParaRPr>
          </a:p>
          <a:p>
            <a:pPr marL="457200" indent="-457200" algn="just">
              <a:buFont typeface="Wingdings" panose="05000000000000000000" pitchFamily="2" charset="2"/>
              <a:buChar char="v"/>
            </a:pPr>
            <a:endParaRPr lang="en-IN" sz="2700" b="1" dirty="0">
              <a:solidFill>
                <a:schemeClr val="accent4"/>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15382960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45000"/>
                <a:satMod val="135000"/>
              </a:schemeClr>
              <a:prstClr val="white"/>
            </a:duotone>
          </a:blip>
          <a:srcRect/>
          <a:stretch>
            <a:fillRect t="-9000" b="-9000"/>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491A334-8143-4832-B716-377732BCA3E7}"/>
              </a:ext>
            </a:extLst>
          </p:cNvPr>
          <p:cNvSpPr txBox="1"/>
          <p:nvPr/>
        </p:nvSpPr>
        <p:spPr>
          <a:xfrm>
            <a:off x="457199" y="265471"/>
            <a:ext cx="10574594" cy="5632311"/>
          </a:xfrm>
          <a:prstGeom prst="rect">
            <a:avLst/>
          </a:prstGeom>
          <a:noFill/>
        </p:spPr>
        <p:txBody>
          <a:bodyPr wrap="square" rtlCol="0">
            <a:spAutoFit/>
          </a:bodyPr>
          <a:lstStyle/>
          <a:p>
            <a:pPr marL="514350" indent="-514350" algn="just">
              <a:buFont typeface="+mj-lt"/>
              <a:buAutoNum type="arabicPeriod" startAt="3"/>
            </a:pPr>
            <a:r>
              <a:rPr lang="en-IN" sz="2400" b="1" dirty="0">
                <a:latin typeface="Verdana" panose="020B0604030504040204" pitchFamily="34" charset="0"/>
                <a:ea typeface="Verdana" panose="020B0604030504040204" pitchFamily="34" charset="0"/>
                <a:cs typeface="Verdana" panose="020B0604030504040204" pitchFamily="34" charset="0"/>
              </a:rPr>
              <a:t>Reconciliation of revenue between financial statement and returns i.e. adding those items which are considered as supply as per GST provisions and deleting those which are not considered as supply. For Ex: Sale of fixed assets; Unbilled revenue.</a:t>
            </a:r>
          </a:p>
          <a:p>
            <a:pPr algn="just"/>
            <a:endParaRPr lang="en-IN" sz="2400" b="1" dirty="0">
              <a:latin typeface="Verdana" panose="020B0604030504040204" pitchFamily="34" charset="0"/>
              <a:ea typeface="Verdana" panose="020B0604030504040204" pitchFamily="34" charset="0"/>
              <a:cs typeface="Verdana" panose="020B0604030504040204" pitchFamily="34" charset="0"/>
            </a:endParaRPr>
          </a:p>
          <a:p>
            <a:pPr marL="514350" indent="-514350" algn="just">
              <a:buFont typeface="+mj-lt"/>
              <a:buAutoNum type="arabicPeriod" startAt="4"/>
            </a:pPr>
            <a:r>
              <a:rPr lang="en-IN" sz="2400" b="1" dirty="0">
                <a:latin typeface="Verdana" panose="020B0604030504040204" pitchFamily="34" charset="0"/>
                <a:ea typeface="Verdana" panose="020B0604030504040204" pitchFamily="34" charset="0"/>
                <a:cs typeface="Verdana" panose="020B0604030504040204" pitchFamily="34" charset="0"/>
              </a:rPr>
              <a:t>Input tax credit claimed as per returns and audit.</a:t>
            </a:r>
          </a:p>
          <a:p>
            <a:pPr marL="514350" indent="-514350" algn="just">
              <a:buFont typeface="+mj-lt"/>
              <a:buAutoNum type="arabicPeriod" startAt="4"/>
            </a:pPr>
            <a:endParaRPr lang="en-IN" sz="2400" b="1" dirty="0">
              <a:latin typeface="Verdana" panose="020B0604030504040204" pitchFamily="34" charset="0"/>
              <a:ea typeface="Verdana" panose="020B0604030504040204" pitchFamily="34" charset="0"/>
              <a:cs typeface="Verdana" panose="020B0604030504040204" pitchFamily="34" charset="0"/>
            </a:endParaRPr>
          </a:p>
          <a:p>
            <a:pPr marL="514350" indent="-514350" algn="just">
              <a:buFont typeface="+mj-lt"/>
              <a:buAutoNum type="arabicPeriod" startAt="4"/>
            </a:pPr>
            <a:r>
              <a:rPr lang="en-IN" sz="2400" b="1" dirty="0">
                <a:latin typeface="Verdana" panose="020B0604030504040204" pitchFamily="34" charset="0"/>
                <a:ea typeface="Verdana" panose="020B0604030504040204" pitchFamily="34" charset="0"/>
                <a:cs typeface="Verdana" panose="020B0604030504040204" pitchFamily="34" charset="0"/>
              </a:rPr>
              <a:t>Expenses to be reviewed to check whether GST has been discharged in cases of RCM, inward supplies from unregistered persons. Ex: Legal services, GTA.</a:t>
            </a:r>
          </a:p>
          <a:p>
            <a:pPr marL="514350" indent="-514350" algn="just">
              <a:buFont typeface="+mj-lt"/>
              <a:buAutoNum type="arabicPeriod" startAt="4"/>
            </a:pPr>
            <a:endParaRPr lang="en-IN" sz="2400" b="1" dirty="0">
              <a:latin typeface="Verdana" panose="020B0604030504040204" pitchFamily="34" charset="0"/>
              <a:ea typeface="Verdana" panose="020B0604030504040204" pitchFamily="34" charset="0"/>
              <a:cs typeface="Verdana" panose="020B0604030504040204" pitchFamily="34" charset="0"/>
            </a:endParaRPr>
          </a:p>
          <a:p>
            <a:pPr marL="514350" indent="-514350" algn="just">
              <a:buFont typeface="+mj-lt"/>
              <a:buAutoNum type="arabicPeriod" startAt="4"/>
            </a:pPr>
            <a:r>
              <a:rPr lang="en-IN" sz="2400" b="1" dirty="0">
                <a:latin typeface="Verdana" panose="020B0604030504040204" pitchFamily="34" charset="0"/>
                <a:ea typeface="Verdana" panose="020B0604030504040204" pitchFamily="34" charset="0"/>
                <a:cs typeface="Verdana" panose="020B0604030504040204" pitchFamily="34" charset="0"/>
              </a:rPr>
              <a:t>Employee welfare expenses to be reviewed to check the value of Gifts, if any paid to employees.</a:t>
            </a:r>
          </a:p>
          <a:p>
            <a:pPr marL="514350" indent="-514350" algn="just">
              <a:buFont typeface="+mj-lt"/>
              <a:buAutoNum type="arabicPeriod" startAt="4"/>
            </a:pPr>
            <a:endParaRPr lang="en-IN" sz="2400" b="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9108884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45000"/>
                <a:satMod val="135000"/>
              </a:schemeClr>
              <a:prstClr val="white"/>
            </a:duotone>
          </a:blip>
          <a:srcRect/>
          <a:stretch>
            <a:fillRect t="-9000" b="-9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70B717C-750D-4B00-8824-85E853F5C839}"/>
              </a:ext>
            </a:extLst>
          </p:cNvPr>
          <p:cNvSpPr txBox="1"/>
          <p:nvPr/>
        </p:nvSpPr>
        <p:spPr>
          <a:xfrm>
            <a:off x="457199" y="265471"/>
            <a:ext cx="10574594" cy="4893647"/>
          </a:xfrm>
          <a:prstGeom prst="rect">
            <a:avLst/>
          </a:prstGeom>
          <a:noFill/>
        </p:spPr>
        <p:txBody>
          <a:bodyPr wrap="square" rtlCol="0">
            <a:spAutoFit/>
          </a:bodyPr>
          <a:lstStyle/>
          <a:p>
            <a:pPr marL="514350" indent="-514350" algn="just">
              <a:buFont typeface="+mj-lt"/>
              <a:buAutoNum type="arabicPeriod" startAt="7"/>
            </a:pPr>
            <a:r>
              <a:rPr lang="en-IN" sz="2400" b="1" dirty="0">
                <a:latin typeface="Verdana" panose="020B0604030504040204" pitchFamily="34" charset="0"/>
                <a:ea typeface="Verdana" panose="020B0604030504040204" pitchFamily="34" charset="0"/>
                <a:cs typeface="Verdana" panose="020B0604030504040204" pitchFamily="34" charset="0"/>
              </a:rPr>
              <a:t>Refund claimed details between returns and audited statements.</a:t>
            </a:r>
          </a:p>
          <a:p>
            <a:pPr marL="514350" indent="-514350" algn="just">
              <a:buFont typeface="+mj-lt"/>
              <a:buAutoNum type="arabicPeriod" startAt="7"/>
            </a:pPr>
            <a:endParaRPr lang="en-IN" sz="2400" b="1" dirty="0">
              <a:latin typeface="Verdana" panose="020B0604030504040204" pitchFamily="34" charset="0"/>
              <a:ea typeface="Verdana" panose="020B0604030504040204" pitchFamily="34" charset="0"/>
              <a:cs typeface="Verdana" panose="020B0604030504040204" pitchFamily="34" charset="0"/>
            </a:endParaRPr>
          </a:p>
          <a:p>
            <a:pPr marL="514350" indent="-514350" algn="just">
              <a:buFont typeface="+mj-lt"/>
              <a:buAutoNum type="arabicPeriod" startAt="7"/>
            </a:pPr>
            <a:r>
              <a:rPr lang="en-IN" sz="2400" b="1" dirty="0">
                <a:latin typeface="Verdana" panose="020B0604030504040204" pitchFamily="34" charset="0"/>
                <a:ea typeface="Verdana" panose="020B0604030504040204" pitchFamily="34" charset="0"/>
                <a:cs typeface="Verdana" panose="020B0604030504040204" pitchFamily="34" charset="0"/>
              </a:rPr>
              <a:t>Non-taxable supply and exempt supply, if any and corresponding reversal of Input Tax credit.</a:t>
            </a:r>
          </a:p>
          <a:p>
            <a:pPr marL="514350" indent="-514350" algn="just">
              <a:buFont typeface="+mj-lt"/>
              <a:buAutoNum type="arabicPeriod" startAt="7"/>
            </a:pPr>
            <a:endParaRPr lang="en-IN" sz="2400" b="1" dirty="0">
              <a:latin typeface="Verdana" panose="020B0604030504040204" pitchFamily="34" charset="0"/>
              <a:ea typeface="Verdana" panose="020B0604030504040204" pitchFamily="34" charset="0"/>
              <a:cs typeface="Verdana" panose="020B0604030504040204" pitchFamily="34" charset="0"/>
            </a:endParaRPr>
          </a:p>
          <a:p>
            <a:pPr marL="514350" indent="-514350" algn="just">
              <a:buFont typeface="+mj-lt"/>
              <a:buAutoNum type="arabicPeriod" startAt="7"/>
            </a:pPr>
            <a:r>
              <a:rPr lang="en-IN" sz="2400" b="1" dirty="0">
                <a:latin typeface="Verdana" panose="020B0604030504040204" pitchFamily="34" charset="0"/>
                <a:ea typeface="Verdana" panose="020B0604030504040204" pitchFamily="34" charset="0"/>
                <a:cs typeface="Verdana" panose="020B0604030504040204" pitchFamily="34" charset="0"/>
              </a:rPr>
              <a:t>Rate of tax charged on outward supplies in accordance with the applicable notification.</a:t>
            </a:r>
          </a:p>
          <a:p>
            <a:pPr marL="514350" indent="-514350" algn="just">
              <a:buFont typeface="+mj-lt"/>
              <a:buAutoNum type="arabicPeriod" startAt="7"/>
            </a:pPr>
            <a:endParaRPr lang="en-IN" sz="2400" b="1" dirty="0">
              <a:latin typeface="Verdana" panose="020B0604030504040204" pitchFamily="34" charset="0"/>
              <a:ea typeface="Verdana" panose="020B0604030504040204" pitchFamily="34" charset="0"/>
              <a:cs typeface="Verdana" panose="020B0604030504040204" pitchFamily="34" charset="0"/>
            </a:endParaRPr>
          </a:p>
          <a:p>
            <a:pPr marL="514350" indent="-514350" algn="just">
              <a:buFont typeface="+mj-lt"/>
              <a:buAutoNum type="arabicPeriod" startAt="7"/>
            </a:pPr>
            <a:r>
              <a:rPr lang="en-IN" sz="2400" b="1" dirty="0">
                <a:latin typeface="Verdana" panose="020B0604030504040204" pitchFamily="34" charset="0"/>
                <a:ea typeface="Verdana" panose="020B0604030504040204" pitchFamily="34" charset="0"/>
                <a:cs typeface="Verdana" panose="020B0604030504040204" pitchFamily="34" charset="0"/>
              </a:rPr>
              <a:t>Outstanding tax dues, if any and status of the demand.</a:t>
            </a:r>
          </a:p>
          <a:p>
            <a:pPr marL="514350" indent="-514350" algn="just">
              <a:buFont typeface="+mj-lt"/>
              <a:buAutoNum type="arabicPeriod" startAt="7"/>
            </a:pPr>
            <a:endParaRPr lang="en-IN" sz="2400" b="1" dirty="0">
              <a:latin typeface="Verdana" panose="020B0604030504040204" pitchFamily="34" charset="0"/>
              <a:ea typeface="Verdana" panose="020B0604030504040204" pitchFamily="34" charset="0"/>
              <a:cs typeface="Verdana" panose="020B0604030504040204" pitchFamily="34" charset="0"/>
            </a:endParaRPr>
          </a:p>
          <a:p>
            <a:pPr marL="514350" indent="-514350" algn="just">
              <a:buFont typeface="+mj-lt"/>
              <a:buAutoNum type="arabicPeriod" startAt="7"/>
            </a:pPr>
            <a:r>
              <a:rPr lang="en-IN" sz="2400" b="1" dirty="0">
                <a:latin typeface="Verdana" panose="020B0604030504040204" pitchFamily="34" charset="0"/>
                <a:ea typeface="Verdana" panose="020B0604030504040204" pitchFamily="34" charset="0"/>
                <a:cs typeface="Verdana" panose="020B0604030504040204" pitchFamily="34" charset="0"/>
              </a:rPr>
              <a:t>In case of proprietorship concern, amount of drawings must be reviewed in view of Schedule II.</a:t>
            </a:r>
          </a:p>
        </p:txBody>
      </p:sp>
    </p:spTree>
    <p:extLst>
      <p:ext uri="{BB962C8B-B14F-4D97-AF65-F5344CB8AC3E}">
        <p14:creationId xmlns:p14="http://schemas.microsoft.com/office/powerpoint/2010/main" val="173885826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45000"/>
                <a:satMod val="135000"/>
              </a:schemeClr>
              <a:prstClr val="white"/>
            </a:duotone>
          </a:blip>
          <a:srcRect/>
          <a:stretch>
            <a:fillRect t="-9000" b="-9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70B717C-750D-4B00-8824-85E853F5C839}"/>
              </a:ext>
            </a:extLst>
          </p:cNvPr>
          <p:cNvSpPr txBox="1"/>
          <p:nvPr/>
        </p:nvSpPr>
        <p:spPr>
          <a:xfrm>
            <a:off x="457199" y="265471"/>
            <a:ext cx="10574594" cy="6001643"/>
          </a:xfrm>
          <a:prstGeom prst="rect">
            <a:avLst/>
          </a:prstGeom>
          <a:noFill/>
        </p:spPr>
        <p:txBody>
          <a:bodyPr wrap="square" rtlCol="0">
            <a:spAutoFit/>
          </a:bodyPr>
          <a:lstStyle/>
          <a:p>
            <a:pPr marL="514350" indent="-514350" algn="just">
              <a:buFont typeface="+mj-lt"/>
              <a:buAutoNum type="arabicPeriod" startAt="12"/>
            </a:pPr>
            <a:r>
              <a:rPr lang="en-IN" sz="2400" b="1" dirty="0">
                <a:latin typeface="Verdana" panose="020B0604030504040204" pitchFamily="34" charset="0"/>
                <a:ea typeface="Verdana" panose="020B0604030504040204" pitchFamily="34" charset="0"/>
                <a:cs typeface="Verdana" panose="020B0604030504040204" pitchFamily="34" charset="0"/>
              </a:rPr>
              <a:t>In case of proprietorship concern, how assets used for business purpose and other purpose are tracked in view of provisions in Sec. 17.</a:t>
            </a:r>
          </a:p>
          <a:p>
            <a:pPr marL="514350" indent="-514350" algn="just">
              <a:buFont typeface="+mj-lt"/>
              <a:buAutoNum type="arabicPeriod" startAt="12"/>
            </a:pPr>
            <a:endParaRPr lang="en-IN" sz="2400" b="1" dirty="0">
              <a:latin typeface="Verdana" panose="020B0604030504040204" pitchFamily="34" charset="0"/>
              <a:ea typeface="Verdana" panose="020B0604030504040204" pitchFamily="34" charset="0"/>
              <a:cs typeface="Verdana" panose="020B0604030504040204" pitchFamily="34" charset="0"/>
            </a:endParaRPr>
          </a:p>
          <a:p>
            <a:pPr marL="514350" indent="-514350" algn="just">
              <a:buFont typeface="+mj-lt"/>
              <a:buAutoNum type="arabicPeriod" startAt="12"/>
            </a:pPr>
            <a:r>
              <a:rPr lang="en-IN" sz="2400" b="1" dirty="0">
                <a:latin typeface="Verdana" panose="020B0604030504040204" pitchFamily="34" charset="0"/>
                <a:ea typeface="Verdana" panose="020B0604030504040204" pitchFamily="34" charset="0"/>
                <a:cs typeface="Verdana" panose="020B0604030504040204" pitchFamily="34" charset="0"/>
              </a:rPr>
              <a:t>Capital Goods may be cross-checked with Fixed Asset Register to ensure that all goods which are capitalized are recorded in register in view of definition is clause (19).</a:t>
            </a:r>
          </a:p>
          <a:p>
            <a:pPr marL="514350" indent="-514350" algn="just">
              <a:buFont typeface="+mj-lt"/>
              <a:buAutoNum type="arabicPeriod" startAt="12"/>
            </a:pPr>
            <a:endParaRPr lang="en-IN" sz="2400" b="1" dirty="0">
              <a:latin typeface="Verdana" panose="020B0604030504040204" pitchFamily="34" charset="0"/>
              <a:ea typeface="Verdana" panose="020B0604030504040204" pitchFamily="34" charset="0"/>
              <a:cs typeface="Verdana" panose="020B0604030504040204" pitchFamily="34" charset="0"/>
            </a:endParaRPr>
          </a:p>
          <a:p>
            <a:pPr marL="514350" indent="-514350" algn="just">
              <a:buFont typeface="+mj-lt"/>
              <a:buAutoNum type="arabicPeriod" startAt="12"/>
            </a:pPr>
            <a:r>
              <a:rPr lang="en-IN" sz="2400" b="1" dirty="0">
                <a:latin typeface="Verdana" panose="020B0604030504040204" pitchFamily="34" charset="0"/>
                <a:ea typeface="Verdana" panose="020B0604030504040204" pitchFamily="34" charset="0"/>
                <a:cs typeface="Verdana" panose="020B0604030504040204" pitchFamily="34" charset="0"/>
              </a:rPr>
              <a:t>Sale or disposal of assets to be reviewed to confirm about the discharge of applicable GST.</a:t>
            </a:r>
          </a:p>
          <a:p>
            <a:pPr marL="514350" indent="-514350" algn="just">
              <a:buFont typeface="+mj-lt"/>
              <a:buAutoNum type="arabicPeriod" startAt="12"/>
            </a:pPr>
            <a:endParaRPr lang="en-IN" sz="2400" b="1" dirty="0">
              <a:latin typeface="Verdana" panose="020B0604030504040204" pitchFamily="34" charset="0"/>
              <a:ea typeface="Verdana" panose="020B0604030504040204" pitchFamily="34" charset="0"/>
              <a:cs typeface="Verdana" panose="020B0604030504040204" pitchFamily="34" charset="0"/>
            </a:endParaRPr>
          </a:p>
          <a:p>
            <a:pPr marL="514350" indent="-514350" algn="just">
              <a:buFont typeface="+mj-lt"/>
              <a:buAutoNum type="arabicPeriod" startAt="12"/>
            </a:pPr>
            <a:r>
              <a:rPr lang="en-IN" sz="2400" b="1" dirty="0">
                <a:latin typeface="Verdana" panose="020B0604030504040204" pitchFamily="34" charset="0"/>
                <a:ea typeface="Verdana" panose="020B0604030504040204" pitchFamily="34" charset="0"/>
                <a:cs typeface="Verdana" panose="020B0604030504040204" pitchFamily="34" charset="0"/>
              </a:rPr>
              <a:t>Inter-company and Company-Branch transactions to be reviewed in the context of provisions of Schedule I. Advisable to identify the related persons for an entity as per the GST provisions before commencing the Audit.</a:t>
            </a:r>
          </a:p>
        </p:txBody>
      </p:sp>
    </p:spTree>
    <p:extLst>
      <p:ext uri="{BB962C8B-B14F-4D97-AF65-F5344CB8AC3E}">
        <p14:creationId xmlns:p14="http://schemas.microsoft.com/office/powerpoint/2010/main" val="263094644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45000"/>
                <a:satMod val="135000"/>
              </a:schemeClr>
              <a:prstClr val="white"/>
            </a:duotone>
          </a:blip>
          <a:srcRect/>
          <a:stretch>
            <a:fillRect t="-9000" b="-9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70B717C-750D-4B00-8824-85E853F5C839}"/>
              </a:ext>
            </a:extLst>
          </p:cNvPr>
          <p:cNvSpPr txBox="1"/>
          <p:nvPr/>
        </p:nvSpPr>
        <p:spPr>
          <a:xfrm>
            <a:off x="471947" y="176981"/>
            <a:ext cx="10574594" cy="7109639"/>
          </a:xfrm>
          <a:prstGeom prst="rect">
            <a:avLst/>
          </a:prstGeom>
          <a:noFill/>
        </p:spPr>
        <p:txBody>
          <a:bodyPr wrap="square" rtlCol="0">
            <a:spAutoFit/>
          </a:bodyPr>
          <a:lstStyle/>
          <a:p>
            <a:pPr marL="514350" indent="-514350" algn="just">
              <a:buFont typeface="+mj-lt"/>
              <a:buAutoNum type="arabicPeriod" startAt="16"/>
            </a:pPr>
            <a:r>
              <a:rPr lang="en-IN" sz="2400" b="1" dirty="0">
                <a:latin typeface="Verdana" panose="020B0604030504040204" pitchFamily="34" charset="0"/>
                <a:ea typeface="Verdana" panose="020B0604030504040204" pitchFamily="34" charset="0"/>
                <a:cs typeface="Verdana" panose="020B0604030504040204" pitchFamily="34" charset="0"/>
              </a:rPr>
              <a:t>Credit notes and Debit notes must be examined and confirm that corresponding input tax credit has been reversed.</a:t>
            </a:r>
          </a:p>
          <a:p>
            <a:pPr marL="514350" indent="-514350" algn="just">
              <a:buFont typeface="+mj-lt"/>
              <a:buAutoNum type="arabicPeriod" startAt="16"/>
            </a:pPr>
            <a:endParaRPr lang="en-IN" sz="2400" b="1" dirty="0">
              <a:latin typeface="Verdana" panose="020B0604030504040204" pitchFamily="34" charset="0"/>
              <a:ea typeface="Verdana" panose="020B0604030504040204" pitchFamily="34" charset="0"/>
              <a:cs typeface="Verdana" panose="020B0604030504040204" pitchFamily="34" charset="0"/>
            </a:endParaRPr>
          </a:p>
          <a:p>
            <a:pPr marL="514350" indent="-514350" algn="just">
              <a:buFont typeface="+mj-lt"/>
              <a:buAutoNum type="arabicPeriod" startAt="16"/>
            </a:pPr>
            <a:r>
              <a:rPr lang="en-IN" sz="2400" b="1" dirty="0">
                <a:latin typeface="Verdana" panose="020B0604030504040204" pitchFamily="34" charset="0"/>
                <a:ea typeface="Verdana" panose="020B0604030504040204" pitchFamily="34" charset="0"/>
                <a:cs typeface="Verdana" panose="020B0604030504040204" pitchFamily="34" charset="0"/>
              </a:rPr>
              <a:t>The outward supplies, disclosed in GSTR-1 must cross-checked with the values disclosed in GST-3B to ensure that there is no mis-match between the two returns.</a:t>
            </a:r>
          </a:p>
          <a:p>
            <a:pPr marL="514350" indent="-514350" algn="just">
              <a:buFont typeface="+mj-lt"/>
              <a:buAutoNum type="arabicPeriod" startAt="16"/>
            </a:pPr>
            <a:endParaRPr lang="en-IN" sz="2400" b="1" dirty="0">
              <a:latin typeface="Verdana" panose="020B0604030504040204" pitchFamily="34" charset="0"/>
              <a:ea typeface="Verdana" panose="020B0604030504040204" pitchFamily="34" charset="0"/>
              <a:cs typeface="Verdana" panose="020B0604030504040204" pitchFamily="34" charset="0"/>
            </a:endParaRPr>
          </a:p>
          <a:p>
            <a:pPr marL="514350" indent="-514350" algn="just">
              <a:buFont typeface="+mj-lt"/>
              <a:buAutoNum type="arabicPeriod" startAt="16"/>
            </a:pPr>
            <a:r>
              <a:rPr lang="en-IN" sz="2400" b="1" dirty="0">
                <a:latin typeface="Verdana" panose="020B0604030504040204" pitchFamily="34" charset="0"/>
                <a:ea typeface="Verdana" panose="020B0604030504040204" pitchFamily="34" charset="0"/>
                <a:cs typeface="Verdana" panose="020B0604030504040204" pitchFamily="34" charset="0"/>
              </a:rPr>
              <a:t>The manner and methodology of distribution of input tax credit adopted must be examined in case of ISD registrations.</a:t>
            </a:r>
          </a:p>
          <a:p>
            <a:pPr marL="514350" indent="-514350" algn="just">
              <a:buFont typeface="+mj-lt"/>
              <a:buAutoNum type="arabicPeriod" startAt="16"/>
            </a:pPr>
            <a:endParaRPr lang="en-IN" sz="2400" b="1" dirty="0">
              <a:latin typeface="Verdana" panose="020B0604030504040204" pitchFamily="34" charset="0"/>
              <a:ea typeface="Verdana" panose="020B0604030504040204" pitchFamily="34" charset="0"/>
              <a:cs typeface="Verdana" panose="020B0604030504040204" pitchFamily="34" charset="0"/>
            </a:endParaRPr>
          </a:p>
          <a:p>
            <a:pPr marL="514350" indent="-514350" algn="just">
              <a:buFont typeface="+mj-lt"/>
              <a:buAutoNum type="arabicPeriod" startAt="16"/>
            </a:pPr>
            <a:r>
              <a:rPr lang="en-IN" sz="2400" b="1" dirty="0">
                <a:latin typeface="Verdana" panose="020B0604030504040204" pitchFamily="34" charset="0"/>
                <a:ea typeface="Verdana" panose="020B0604030504040204" pitchFamily="34" charset="0"/>
                <a:cs typeface="Verdana" panose="020B0604030504040204" pitchFamily="34" charset="0"/>
              </a:rPr>
              <a:t>Whether the compliances of return filing has been done within the prescribed time limits.</a:t>
            </a:r>
          </a:p>
          <a:p>
            <a:pPr marL="514350" indent="-514350" algn="just">
              <a:buFont typeface="+mj-lt"/>
              <a:buAutoNum type="arabicPeriod" startAt="16"/>
            </a:pPr>
            <a:endParaRPr lang="en-IN" sz="2400" b="1" dirty="0">
              <a:latin typeface="Verdana" panose="020B0604030504040204" pitchFamily="34" charset="0"/>
              <a:ea typeface="Verdana" panose="020B0604030504040204" pitchFamily="34" charset="0"/>
              <a:cs typeface="Verdana" panose="020B0604030504040204" pitchFamily="34" charset="0"/>
            </a:endParaRPr>
          </a:p>
          <a:p>
            <a:pPr marL="514350" indent="-514350" algn="just">
              <a:buFont typeface="+mj-lt"/>
              <a:buAutoNum type="arabicPeriod" startAt="16"/>
            </a:pPr>
            <a:r>
              <a:rPr lang="en-IN" sz="2400" b="1" dirty="0">
                <a:latin typeface="Verdana" panose="020B0604030504040204" pitchFamily="34" charset="0"/>
                <a:ea typeface="Verdana" panose="020B0604030504040204" pitchFamily="34" charset="0"/>
                <a:cs typeface="Verdana" panose="020B0604030504040204" pitchFamily="34" charset="0"/>
              </a:rPr>
              <a:t>Amount of Transitional credit carried forward with the returns filed under erstwhile regime.</a:t>
            </a:r>
          </a:p>
          <a:p>
            <a:pPr marL="514350" indent="-514350" algn="just">
              <a:buFont typeface="+mj-lt"/>
              <a:buAutoNum type="arabicPeriod" startAt="16"/>
            </a:pPr>
            <a:endParaRPr lang="en-IN" sz="2400" b="1" dirty="0">
              <a:latin typeface="Verdana" panose="020B0604030504040204" pitchFamily="34" charset="0"/>
              <a:ea typeface="Verdana" panose="020B0604030504040204" pitchFamily="34" charset="0"/>
              <a:cs typeface="Verdana" panose="020B0604030504040204" pitchFamily="34" charset="0"/>
            </a:endParaRPr>
          </a:p>
          <a:p>
            <a:pPr marL="514350" indent="-514350" algn="just">
              <a:buFont typeface="+mj-lt"/>
              <a:buAutoNum type="arabicPeriod" startAt="16"/>
            </a:pPr>
            <a:endParaRPr lang="en-IN" sz="2400" b="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18179282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Shape 88"/>
          <p:cNvSpPr>
            <a:spLocks noGrp="1"/>
          </p:cNvSpPr>
          <p:nvPr>
            <p:ph type="sldNum" sz="quarter" idx="2"/>
          </p:nvPr>
        </p:nvSpPr>
        <p:spPr>
          <a:prstGeom prst="rect">
            <a:avLst/>
          </a:prstGeom>
          <a:extLst>
            <a:ext uri="{C572A759-6A51-4108-AA02-DFA0A04FC94B}">
              <ma14:wrappingTextBoxFlag xmlns="" xmlns:ma14="http://schemas.microsoft.com/office/mac/drawingml/2011/main" val="1"/>
            </a:ext>
          </a:extLst>
        </p:spPr>
        <p:txBody>
          <a:bodyPr/>
          <a:lstStyle/>
          <a:p>
            <a:fld id="{86CB4B4D-7CA3-9044-876B-883B54F8677D}" type="slidenum">
              <a:t>115</a:t>
            </a:fld>
            <a:endParaRPr/>
          </a:p>
        </p:txBody>
      </p:sp>
      <p:sp>
        <p:nvSpPr>
          <p:cNvPr id="91" name="Shape 91"/>
          <p:cNvSpPr/>
          <p:nvPr/>
        </p:nvSpPr>
        <p:spPr>
          <a:xfrm>
            <a:off x="3002658" y="3185862"/>
            <a:ext cx="254878" cy="551433"/>
          </a:xfrm>
          <a:prstGeom prst="rect">
            <a:avLst/>
          </a:prstGeom>
          <a:ln w="3175">
            <a:miter lim="400000"/>
          </a:ln>
          <a:extLst>
            <a:ext uri="{C572A759-6A51-4108-AA02-DFA0A04FC94B}">
              <ma14:wrappingTextBoxFlag xmlns="" xmlns:ma14="http://schemas.microsoft.com/office/mac/drawingml/2011/main" val="1"/>
            </a:ext>
          </a:extLst>
        </p:spPr>
        <p:txBody>
          <a:bodyPr wrap="none" lIns="19050" tIns="19050" rIns="19050" bIns="19050" anchor="ctr">
            <a:spAutoFit/>
          </a:bodyPr>
          <a:lstStyle>
            <a:lvl1pPr defTabSz="642937">
              <a:spcBef>
                <a:spcPts val="4300"/>
              </a:spcBef>
              <a:tabLst>
                <a:tab pos="495300" algn="l"/>
                <a:tab pos="990600" algn="l"/>
                <a:tab pos="1498600" algn="l"/>
                <a:tab pos="1993900" algn="l"/>
                <a:tab pos="2489200" algn="l"/>
                <a:tab pos="2997200" algn="l"/>
                <a:tab pos="3492500" algn="l"/>
                <a:tab pos="4000500" algn="l"/>
                <a:tab pos="4495800" algn="l"/>
                <a:tab pos="4991100" algn="l"/>
                <a:tab pos="5499100" algn="l"/>
                <a:tab pos="5994400" algn="l"/>
              </a:tabLst>
              <a:defRPr sz="10000" baseline="-1999">
                <a:solidFill>
                  <a:srgbClr val="FFFFFF"/>
                </a:solidFill>
                <a:latin typeface="et-line"/>
                <a:ea typeface="et-line"/>
                <a:cs typeface="et-line"/>
                <a:sym typeface="et-line"/>
              </a:defRPr>
            </a:lvl1pPr>
          </a:lstStyle>
          <a:p>
            <a:pPr algn="ctr"/>
            <a:r>
              <a:rPr sz="5000" dirty="0"/>
              <a:t></a:t>
            </a:r>
          </a:p>
        </p:txBody>
      </p:sp>
      <p:sp>
        <p:nvSpPr>
          <p:cNvPr id="5" name="Content Placeholder 2">
            <a:extLst>
              <a:ext uri="{FF2B5EF4-FFF2-40B4-BE49-F238E27FC236}">
                <a16:creationId xmlns:a16="http://schemas.microsoft.com/office/drawing/2014/main" id="{42F5A97E-0CF1-46FD-BA8F-EB7727900D92}"/>
              </a:ext>
            </a:extLst>
          </p:cNvPr>
          <p:cNvSpPr txBox="1">
            <a:spLocks/>
          </p:cNvSpPr>
          <p:nvPr/>
        </p:nvSpPr>
        <p:spPr>
          <a:xfrm>
            <a:off x="457200" y="504968"/>
            <a:ext cx="10896600" cy="408925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itchFamily="2" charset="2"/>
              <a:buNone/>
            </a:pPr>
            <a:endParaRPr lang="en-US" altLang="en-US" dirty="0"/>
          </a:p>
          <a:p>
            <a:pPr>
              <a:buFont typeface="Wingdings" pitchFamily="2" charset="2"/>
              <a:buNone/>
            </a:pPr>
            <a:endParaRPr lang="en-US" altLang="en-US" dirty="0"/>
          </a:p>
          <a:p>
            <a:pPr>
              <a:buFont typeface="Wingdings" pitchFamily="2" charset="2"/>
              <a:buNone/>
            </a:pPr>
            <a:endParaRPr lang="en-US" altLang="en-US" dirty="0"/>
          </a:p>
          <a:p>
            <a:pPr>
              <a:buFont typeface="Wingdings" pitchFamily="2" charset="2"/>
              <a:buNone/>
            </a:pPr>
            <a:endParaRPr lang="en-US" altLang="en-US" dirty="0"/>
          </a:p>
          <a:p>
            <a:pPr algn="ctr">
              <a:buFont typeface="Wingdings" pitchFamily="2" charset="2"/>
              <a:buNone/>
            </a:pPr>
            <a:r>
              <a:rPr lang="en-US" altLang="en-US" sz="5000" b="1" dirty="0">
                <a:latin typeface="Signika"/>
              </a:rPr>
              <a:t>Questions ???</a:t>
            </a:r>
          </a:p>
        </p:txBody>
      </p:sp>
    </p:spTree>
    <p:extLst>
      <p:ext uri="{BB962C8B-B14F-4D97-AF65-F5344CB8AC3E}">
        <p14:creationId xmlns:p14="http://schemas.microsoft.com/office/powerpoint/2010/main" val="3925039038"/>
      </p:ext>
    </p:extLst>
  </p:cSld>
  <p:clrMapOvr>
    <a:masterClrMapping/>
  </p:clrMapOvr>
  <p:transition spd="med"/>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Shape 88"/>
          <p:cNvSpPr>
            <a:spLocks noGrp="1"/>
          </p:cNvSpPr>
          <p:nvPr>
            <p:ph type="sldNum" sz="quarter" idx="2"/>
          </p:nvPr>
        </p:nvSpPr>
        <p:spPr>
          <a:prstGeom prst="rect">
            <a:avLst/>
          </a:prstGeom>
          <a:extLst>
            <a:ext uri="{C572A759-6A51-4108-AA02-DFA0A04FC94B}">
              <ma14:wrappingTextBoxFlag xmlns="" xmlns:ma14="http://schemas.microsoft.com/office/mac/drawingml/2011/main" val="1"/>
            </a:ext>
          </a:extLst>
        </p:spPr>
        <p:txBody>
          <a:bodyPr/>
          <a:lstStyle/>
          <a:p>
            <a:fld id="{86CB4B4D-7CA3-9044-876B-883B54F8677D}" type="slidenum">
              <a:t>116</a:t>
            </a:fld>
            <a:endParaRPr/>
          </a:p>
        </p:txBody>
      </p:sp>
      <p:sp>
        <p:nvSpPr>
          <p:cNvPr id="91" name="Shape 91"/>
          <p:cNvSpPr/>
          <p:nvPr/>
        </p:nvSpPr>
        <p:spPr>
          <a:xfrm>
            <a:off x="3002658" y="3185862"/>
            <a:ext cx="254878" cy="551433"/>
          </a:xfrm>
          <a:prstGeom prst="rect">
            <a:avLst/>
          </a:prstGeom>
          <a:ln w="3175">
            <a:miter lim="400000"/>
          </a:ln>
          <a:extLst>
            <a:ext uri="{C572A759-6A51-4108-AA02-DFA0A04FC94B}">
              <ma14:wrappingTextBoxFlag xmlns="" xmlns:ma14="http://schemas.microsoft.com/office/mac/drawingml/2011/main" val="1"/>
            </a:ext>
          </a:extLst>
        </p:spPr>
        <p:txBody>
          <a:bodyPr wrap="none" lIns="19050" tIns="19050" rIns="19050" bIns="19050" anchor="ctr">
            <a:spAutoFit/>
          </a:bodyPr>
          <a:lstStyle>
            <a:lvl1pPr defTabSz="642937">
              <a:spcBef>
                <a:spcPts val="4300"/>
              </a:spcBef>
              <a:tabLst>
                <a:tab pos="495300" algn="l"/>
                <a:tab pos="990600" algn="l"/>
                <a:tab pos="1498600" algn="l"/>
                <a:tab pos="1993900" algn="l"/>
                <a:tab pos="2489200" algn="l"/>
                <a:tab pos="2997200" algn="l"/>
                <a:tab pos="3492500" algn="l"/>
                <a:tab pos="4000500" algn="l"/>
                <a:tab pos="4495800" algn="l"/>
                <a:tab pos="4991100" algn="l"/>
                <a:tab pos="5499100" algn="l"/>
                <a:tab pos="5994400" algn="l"/>
              </a:tabLst>
              <a:defRPr sz="10000" baseline="-1999">
                <a:solidFill>
                  <a:srgbClr val="FFFFFF"/>
                </a:solidFill>
                <a:latin typeface="et-line"/>
                <a:ea typeface="et-line"/>
                <a:cs typeface="et-line"/>
                <a:sym typeface="et-line"/>
              </a:defRPr>
            </a:lvl1pPr>
          </a:lstStyle>
          <a:p>
            <a:pPr algn="ctr"/>
            <a:r>
              <a:rPr sz="5000" dirty="0"/>
              <a:t></a:t>
            </a:r>
          </a:p>
        </p:txBody>
      </p:sp>
      <p:sp>
        <p:nvSpPr>
          <p:cNvPr id="6" name="Rectangle 2">
            <a:extLst>
              <a:ext uri="{FF2B5EF4-FFF2-40B4-BE49-F238E27FC236}">
                <a16:creationId xmlns:a16="http://schemas.microsoft.com/office/drawing/2014/main" id="{CB355115-9C9C-42E0-B9A9-556638467D9E}"/>
              </a:ext>
            </a:extLst>
          </p:cNvPr>
          <p:cNvSpPr txBox="1">
            <a:spLocks noChangeArrowheads="1"/>
          </p:cNvSpPr>
          <p:nvPr/>
        </p:nvSpPr>
        <p:spPr>
          <a:xfrm>
            <a:off x="2857500" y="822254"/>
            <a:ext cx="6477000" cy="696912"/>
          </a:xfrm>
          <a:prstGeom prst="rect">
            <a:avLst/>
          </a:prstGeom>
        </p:spPr>
        <p:txBody>
          <a:bodyPr lIns="76519" tIns="38259" rIns="76519" bIns="38259" anchor="b">
            <a:noAutofit/>
          </a:bodyPr>
          <a:lstStyle/>
          <a:p>
            <a:pPr algn="ctr" eaLnBrk="1" fontAlgn="auto" hangingPunct="1">
              <a:spcAft>
                <a:spcPts val="0"/>
              </a:spcAft>
              <a:defRPr/>
            </a:pPr>
            <a:r>
              <a:rPr lang="en-US" sz="5500" b="1" dirty="0">
                <a:solidFill>
                  <a:schemeClr val="tx2"/>
                </a:solidFill>
                <a:latin typeface="Signika"/>
                <a:ea typeface="+mj-ea"/>
                <a:cs typeface="+mj-cs"/>
              </a:rPr>
              <a:t>Thank You </a:t>
            </a:r>
          </a:p>
        </p:txBody>
      </p:sp>
      <p:sp>
        <p:nvSpPr>
          <p:cNvPr id="7" name="Text Box 4">
            <a:extLst>
              <a:ext uri="{FF2B5EF4-FFF2-40B4-BE49-F238E27FC236}">
                <a16:creationId xmlns:a16="http://schemas.microsoft.com/office/drawing/2014/main" id="{D1CF1665-04B0-41E5-AD55-C532C80998B3}"/>
              </a:ext>
            </a:extLst>
          </p:cNvPr>
          <p:cNvSpPr txBox="1">
            <a:spLocks noChangeArrowheads="1"/>
          </p:cNvSpPr>
          <p:nvPr/>
        </p:nvSpPr>
        <p:spPr bwMode="auto">
          <a:xfrm>
            <a:off x="1981200" y="2307465"/>
            <a:ext cx="8229600" cy="1462260"/>
          </a:xfrm>
          <a:prstGeom prst="rect">
            <a:avLst/>
          </a:prstGeom>
          <a:noFill/>
          <a:ln w="9525">
            <a:noFill/>
            <a:miter lim="800000"/>
            <a:headEnd/>
            <a:tailEnd/>
          </a:ln>
        </p:spPr>
        <p:txBody>
          <a:bodyPr lIns="76519" tIns="38259" rIns="76519" bIns="38259">
            <a:spAutoFit/>
          </a:bodyPr>
          <a:lstStyle/>
          <a:p>
            <a:pPr algn="ctr" eaLnBrk="1" hangingPunct="1">
              <a:defRPr/>
            </a:pPr>
            <a:r>
              <a:rPr lang="en-US" sz="4500" b="1" dirty="0">
                <a:solidFill>
                  <a:schemeClr val="tx2">
                    <a:lumMod val="50000"/>
                  </a:schemeClr>
                </a:solidFill>
                <a:latin typeface="Signika"/>
                <a:cs typeface="Arial" charset="0"/>
              </a:rPr>
              <a:t>V. RAGHURAMAN, Advocate  </a:t>
            </a:r>
          </a:p>
          <a:p>
            <a:pPr algn="ctr" eaLnBrk="1" hangingPunct="1">
              <a:defRPr/>
            </a:pPr>
            <a:r>
              <a:rPr lang="en-US" sz="2000" b="1" dirty="0">
                <a:solidFill>
                  <a:schemeClr val="tx2">
                    <a:lumMod val="50000"/>
                  </a:schemeClr>
                </a:solidFill>
                <a:latin typeface="Garamond" pitchFamily="18" charset="0"/>
                <a:cs typeface="Arial" charset="0"/>
              </a:rPr>
              <a:t>B.Com, FCA, LLB, ACS, Grad.CWA</a:t>
            </a:r>
          </a:p>
          <a:p>
            <a:pPr algn="ctr" eaLnBrk="1" hangingPunct="1">
              <a:defRPr/>
            </a:pPr>
            <a:endParaRPr lang="en-US" sz="2500" b="1" i="1" dirty="0">
              <a:solidFill>
                <a:srgbClr val="7030A0"/>
              </a:solidFill>
              <a:latin typeface="Garamond" pitchFamily="18" charset="0"/>
              <a:cs typeface="Arial" charset="0"/>
            </a:endParaRPr>
          </a:p>
        </p:txBody>
      </p:sp>
      <p:sp>
        <p:nvSpPr>
          <p:cNvPr id="8" name="Rectangle 3">
            <a:extLst>
              <a:ext uri="{FF2B5EF4-FFF2-40B4-BE49-F238E27FC236}">
                <a16:creationId xmlns:a16="http://schemas.microsoft.com/office/drawing/2014/main" id="{2B2A7B33-65EE-49F4-A792-427FEEF43148}"/>
              </a:ext>
            </a:extLst>
          </p:cNvPr>
          <p:cNvSpPr txBox="1">
            <a:spLocks noChangeArrowheads="1"/>
          </p:cNvSpPr>
          <p:nvPr/>
        </p:nvSpPr>
        <p:spPr bwMode="auto">
          <a:xfrm>
            <a:off x="3316121" y="4105791"/>
            <a:ext cx="555975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6519" tIns="38259" rIns="76519" bIns="38259"/>
          <a:lstStyle>
            <a:lvl1pPr marL="227013" indent="-227013">
              <a:spcBef>
                <a:spcPct val="20000"/>
              </a:spcBef>
              <a:buSzPct val="65000"/>
              <a:buFont typeface="Wingdings" panose="05000000000000000000" pitchFamily="2" charset="2"/>
              <a:buChar char="ü"/>
              <a:defRPr sz="3200">
                <a:solidFill>
                  <a:schemeClr val="tx1"/>
                </a:solidFill>
                <a:latin typeface="Calibri" panose="020F0502020204030204" pitchFamily="34" charset="0"/>
              </a:defRPr>
            </a:lvl1pPr>
            <a:lvl2pPr marL="742950" indent="-285750">
              <a:spcBef>
                <a:spcPct val="20000"/>
              </a:spcBef>
              <a:buSzPct val="75000"/>
              <a:buFont typeface="Wingdings" panose="05000000000000000000" pitchFamily="2" charset="2"/>
              <a:buChar char="Ø"/>
              <a:defRPr sz="2800">
                <a:solidFill>
                  <a:schemeClr val="tx1"/>
                </a:solidFill>
                <a:latin typeface="Calibri" panose="020F0502020204030204" pitchFamily="34" charset="0"/>
              </a:defRPr>
            </a:lvl2pPr>
            <a:lvl3pPr marL="1143000" indent="-228600">
              <a:spcBef>
                <a:spcPct val="20000"/>
              </a:spcBef>
              <a:buSzPct val="61000"/>
              <a:buFont typeface="Wingdings" panose="05000000000000000000" pitchFamily="2" charset="2"/>
              <a:buChar char="q"/>
              <a:defRPr sz="2400">
                <a:solidFill>
                  <a:schemeClr val="tx1"/>
                </a:solidFill>
                <a:latin typeface="Calibri" panose="020F0502020204030204" pitchFamily="34" charset="0"/>
              </a:defRPr>
            </a:lvl3pPr>
            <a:lvl4pPr marL="1600200" indent="-228600">
              <a:spcBef>
                <a:spcPct val="20000"/>
              </a:spcBef>
              <a:buFont typeface="Courier New" panose="02070309020205020404" pitchFamily="49" charset="0"/>
              <a:buChar char="o"/>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ts val="500"/>
              </a:spcBef>
              <a:buClr>
                <a:schemeClr val="accent1"/>
              </a:buClr>
              <a:buSzPct val="76000"/>
              <a:buFontTx/>
              <a:buNone/>
            </a:pPr>
            <a:r>
              <a:rPr lang="en-US" altLang="en-US" sz="2400" dirty="0">
                <a:solidFill>
                  <a:srgbClr val="7030A0"/>
                </a:solidFill>
                <a:latin typeface="Signika"/>
              </a:rPr>
              <a:t>Email id :  vraghuraman@vraghuraman.in</a:t>
            </a:r>
          </a:p>
          <a:p>
            <a:pPr eaLnBrk="1" hangingPunct="1">
              <a:spcBef>
                <a:spcPts val="500"/>
              </a:spcBef>
              <a:buClr>
                <a:schemeClr val="accent1"/>
              </a:buClr>
              <a:buSzPct val="76000"/>
              <a:buFont typeface="Wingdings 3" panose="05040102010807070707" pitchFamily="18" charset="2"/>
              <a:buChar char=""/>
            </a:pPr>
            <a:endParaRPr lang="en-US" altLang="en-US" sz="2100" dirty="0">
              <a:solidFill>
                <a:srgbClr val="FF6600"/>
              </a:solidFill>
              <a:latin typeface="Arial" panose="020B0604020202020204" pitchFamily="34" charset="0"/>
            </a:endParaRPr>
          </a:p>
        </p:txBody>
      </p:sp>
    </p:spTree>
    <p:extLst>
      <p:ext uri="{BB962C8B-B14F-4D97-AF65-F5344CB8AC3E}">
        <p14:creationId xmlns:p14="http://schemas.microsoft.com/office/powerpoint/2010/main" val="52715560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1484</TotalTime>
  <Words>9752</Words>
  <Application>Microsoft Office PowerPoint</Application>
  <PresentationFormat>Widescreen</PresentationFormat>
  <Paragraphs>907</Paragraphs>
  <Slides>116</Slides>
  <Notes>3</Notes>
  <HiddenSlides>0</HiddenSlides>
  <MMClips>0</MMClips>
  <ScaleCrop>false</ScaleCrop>
  <HeadingPairs>
    <vt:vector size="6" baseType="variant">
      <vt:variant>
        <vt:lpstr>Fonts Used</vt:lpstr>
      </vt:variant>
      <vt:variant>
        <vt:i4>15</vt:i4>
      </vt:variant>
      <vt:variant>
        <vt:lpstr>Theme</vt:lpstr>
      </vt:variant>
      <vt:variant>
        <vt:i4>2</vt:i4>
      </vt:variant>
      <vt:variant>
        <vt:lpstr>Slide Titles</vt:lpstr>
      </vt:variant>
      <vt:variant>
        <vt:i4>116</vt:i4>
      </vt:variant>
    </vt:vector>
  </HeadingPairs>
  <TitlesOfParts>
    <vt:vector size="133" baseType="lpstr">
      <vt:lpstr>Abadi</vt:lpstr>
      <vt:lpstr>Aharoni</vt:lpstr>
      <vt:lpstr>Arial</vt:lpstr>
      <vt:lpstr>Calibri</vt:lpstr>
      <vt:lpstr>Calibri Light</vt:lpstr>
      <vt:lpstr>et-line</vt:lpstr>
      <vt:lpstr>Franklin Gothic Book</vt:lpstr>
      <vt:lpstr>Garamond</vt:lpstr>
      <vt:lpstr>Gill Sans MT</vt:lpstr>
      <vt:lpstr>Helvetica Light</vt:lpstr>
      <vt:lpstr>Impact</vt:lpstr>
      <vt:lpstr>Signika</vt:lpstr>
      <vt:lpstr>Verdana</vt:lpstr>
      <vt:lpstr>Wingdings</vt:lpstr>
      <vt:lpstr>Wingdings 3</vt:lpstr>
      <vt:lpstr>Office Theme</vt:lpstr>
      <vt:lpstr>Badge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Time, Place &amp; Value of Supply under GST</vt:lpstr>
      <vt:lpstr>Contents</vt:lpstr>
      <vt:lpstr>Introduction to Time of Supply</vt:lpstr>
      <vt:lpstr>Time of Supply of Goods [Sec. 12] – Forward charge</vt:lpstr>
      <vt:lpstr>Section 12 (Cont.)</vt:lpstr>
      <vt:lpstr>Section 12 (Cont.)</vt:lpstr>
      <vt:lpstr>Time of Supply of Goods [Section 12] – Reverse charge</vt:lpstr>
      <vt:lpstr>Section 12 (Cont.)</vt:lpstr>
      <vt:lpstr>Time of Supply of SERVICES [Sec. 13]- Forward charge</vt:lpstr>
      <vt:lpstr>Section 13 (Cont.)</vt:lpstr>
      <vt:lpstr>Section 13 (Cont.) – Reverse charge</vt:lpstr>
      <vt:lpstr>Section 13 (Cont.)</vt:lpstr>
      <vt:lpstr>Change of Rate of Tax [Sec. 14]</vt:lpstr>
      <vt:lpstr>Introduction to Place of Supply</vt:lpstr>
      <vt:lpstr>Location of Supplier of Services &amp; Location of Recipient of Services</vt:lpstr>
      <vt:lpstr>Location of Supplier of Services &amp; Location of Recipient of Services</vt:lpstr>
      <vt:lpstr>Place of Supply of Goods other than Imported into or Exported from India [Section 10]</vt:lpstr>
      <vt:lpstr>Section 10 (Cont.)</vt:lpstr>
      <vt:lpstr>Place of Supply of Goods Imported into or Exported from India [Section 11]</vt:lpstr>
      <vt:lpstr>Place of Supply of Certain Services where Location of Supplier &amp; Recipient is in India [Section 12]</vt:lpstr>
      <vt:lpstr>Place of Supply of Certain Services where Location of Supplier &amp; Recipient is in India [Section 12]</vt:lpstr>
      <vt:lpstr>Place of Supply of Certain Services where Location of Supplier &amp; Recipient is in India [Section 12]</vt:lpstr>
      <vt:lpstr>Section 12 (Cont.)</vt:lpstr>
      <vt:lpstr>Section 12 (Cont.)</vt:lpstr>
      <vt:lpstr>Section 12 (Cont.)</vt:lpstr>
      <vt:lpstr>Place of Supply of Certain Services where Location of Supplier or Recipient is Outside India [Sec. 13]</vt:lpstr>
      <vt:lpstr>Section 13 (Cont.)</vt:lpstr>
      <vt:lpstr>Section 13 (Cont.)</vt:lpstr>
      <vt:lpstr>Section 13 (Cont.)</vt:lpstr>
      <vt:lpstr>Introduction to Value of Supply</vt:lpstr>
      <vt:lpstr>Value of Taxable Supply (Sec. 15)</vt:lpstr>
      <vt:lpstr>Related Persons 2 persons are related if they are:</vt:lpstr>
      <vt:lpstr>Value of Supply Includes:</vt:lpstr>
      <vt:lpstr>Value of Supply Does Not Include:</vt:lpstr>
      <vt:lpstr>Value of Supply when Consideration is not Wholly in Money [Rule 27]</vt:lpstr>
      <vt:lpstr>Examples (Rule 27 Cont.)</vt:lpstr>
      <vt:lpstr>Value of Supply where Supplier and Recipient are Distinct/Related Persons, and Supply is made other than Through Agents [Rule 28]</vt:lpstr>
      <vt:lpstr>Rule 28 (Cont.)</vt:lpstr>
      <vt:lpstr>Value of Goods Supplied or Received through an Agent [Rule 29]</vt:lpstr>
      <vt:lpstr>Residual Provisions for Determination of Value of Supply</vt:lpstr>
      <vt:lpstr>Special Supplies</vt:lpstr>
      <vt:lpstr>Value of Supply in case of Lottery, etc. [Rule 31A]</vt:lpstr>
      <vt:lpstr>Value of Supply of Service of Purchase or Sale of Foreign Currency</vt:lpstr>
      <vt:lpstr>Supply of Foreign Currency (Cont.)</vt:lpstr>
      <vt:lpstr>Supply of Services in relation to Life Insurance Business</vt:lpstr>
      <vt:lpstr>Supply of Service w.r.t Booking of Air Tickets</vt:lpstr>
      <vt:lpstr>Supply by Persons Dealing in Second Hand Goods</vt:lpstr>
      <vt:lpstr>Value of token, Voucher, Coupon or Stamp Redeemable against other Supply</vt:lpstr>
      <vt:lpstr>Supplies Inter-Se Distinct Persons</vt:lpstr>
      <vt:lpstr>Supply of Services in case of  Pure Agent [Rule 33]</vt:lpstr>
      <vt:lpstr>Who is a Pure Agent (Rule 33 Cont.)</vt:lpstr>
      <vt:lpstr>Value of Supply of relating to Rate of Exchange of Currency other than Indian Rupee [Rule 34]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429</cp:revision>
  <dcterms:created xsi:type="dcterms:W3CDTF">2018-05-14T11:39:10Z</dcterms:created>
  <dcterms:modified xsi:type="dcterms:W3CDTF">2018-05-28T05:09:38Z</dcterms:modified>
</cp:coreProperties>
</file>