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2"/>
  </p:notesMasterIdLst>
  <p:sldIdLst>
    <p:sldId id="256" r:id="rId2"/>
    <p:sldId id="289" r:id="rId3"/>
    <p:sldId id="282" r:id="rId4"/>
    <p:sldId id="277" r:id="rId5"/>
    <p:sldId id="305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195C2-7C18-476C-8D76-9B156C681FD4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296B1-2FD4-4332-907D-BA4841F489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363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C8A-B7D9-69F0-C9AC-33454474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0EDAEB-365B-92FC-C067-86B4806B3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EC91FE-1740-7539-66A4-40832CCDC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CF387-EB01-3AAB-7D0A-F4E4C7C90C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61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G1. Separate caps (Rule 5(1); Form 1 Part C items (iii) and (vi)); s.140 exclusions do not include crossing a cap. Department may cite Rule 4 Illustration 3 'not eligible to declare under this scheme'. Verify s.132 for any 'full and true' requirement.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2A9C5-D362-7CE6-CE03-E0D31D9DF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847BB-B1D8-4E20-78D8-39560FF95C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4C7913-1E23-0D62-C709-A50A5CB9F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G1. Separate caps (Rule 5(1); Form 1 Part C items (iii) and (vi)); s.140 exclusions do not include crossing a cap. Department may cite Rule 4 Illustration 3 'not eligible to declare under this scheme'. Verify s.132 for any 'full and true' requirement.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925E2-05D3-4769-6570-74ED3E91E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27204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52A30-96D1-2DE2-0983-6E21D52F4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74F5B-7667-18FB-3ED0-49DEE55BC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D84C4-7EC0-18D8-123E-2EF247CC9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67A5E-4617-6B57-2AE0-491B6B582E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0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3D04-B154-4A56-B97B-B2C8852D3532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487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0696C-8A81-4ECE-8F40-E9DE2DAFBD2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63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0785-809C-4B20-A1F3-7AF30C7ED86F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24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E9FD-4899-40C9-AC2A-B707F8D85B21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176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5A7A-E69C-4498-AADD-6B14E677E2B6}" type="datetime1">
              <a:rPr lang="en-IN" smtClean="0"/>
              <a:t>14-10-2026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01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EA2B-6277-4669-A068-6B2E2B308F5D}" type="datetime1">
              <a:rPr lang="en-IN" smtClean="0"/>
              <a:t>14-10-2026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34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F9103-59FA-4CEC-9538-B930D834BA17}" type="datetime1">
              <a:rPr lang="en-IN" smtClean="0"/>
              <a:t>14-10-2026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28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8308-58D2-475E-BB27-FC867032E982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98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B7D8-7722-4FEA-8E3C-F6B8E4652770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236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A935-2496-4E67-8505-05DE025A2BB7}" type="datetime1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69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EB43-D646-4B2F-8BEE-A88CE86FF06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465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A754-E7DA-4D40-9EB0-174A10B4B3A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247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0FF7-0325-42D0-8329-1C324219643B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232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7D852-F202-4C9B-AABB-78950B941164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245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45BF6-5E93-4950-995F-635FF0BE8A13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29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E88B-5FD0-4B15-9CE4-A8C3D8EC6D1C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4100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56AAB-CB41-4653-8A36-B031A6A24095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61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2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2DB2F9-280B-4CEA-AD06-FDB9B7E2C106}" type="datetime1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966647-505D-4ECE-AE25-9484471F28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09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346C-8365-3E7B-CC92-C1896F4EA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2460" y="627020"/>
            <a:ext cx="9418320" cy="1450848"/>
          </a:xfrm>
        </p:spPr>
        <p:txBody>
          <a:bodyPr>
            <a:normAutofit/>
          </a:bodyPr>
          <a:lstStyle/>
          <a:p>
            <a:pPr algn="ctr"/>
            <a:r>
              <a:rPr lang="en-IN" sz="8800" dirty="0">
                <a:latin typeface="Aptos Black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FAST – DS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FDA21-BC5F-F9F9-AEA6-53F01354E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103" y="2363290"/>
            <a:ext cx="9418320" cy="1230086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>
                <a:solidFill>
                  <a:schemeClr val="tx1"/>
                </a:solidFill>
              </a:rPr>
              <a:t>Foreign Assets of Small Taxpayers Disclosure Scheme, 2026</a:t>
            </a: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7DCA972F-4749-B512-8997-F15CF832468E}"/>
              </a:ext>
            </a:extLst>
          </p:cNvPr>
          <p:cNvSpPr/>
          <p:nvPr/>
        </p:nvSpPr>
        <p:spPr>
          <a:xfrm>
            <a:off x="1261870" y="3750344"/>
            <a:ext cx="10799499" cy="1029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</a:t>
            </a:r>
            <a:endParaRPr lang="en-US" sz="4000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A29F1B6-F310-E55F-47D5-D3665F1A5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565551"/>
              </p:ext>
            </p:extLst>
          </p:nvPr>
        </p:nvGraphicFramePr>
        <p:xfrm>
          <a:off x="1172027" y="5467442"/>
          <a:ext cx="10799500" cy="8316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99750">
                  <a:extLst>
                    <a:ext uri="{9D8B030D-6E8A-4147-A177-3AD203B41FA5}">
                      <a16:colId xmlns:a16="http://schemas.microsoft.com/office/drawing/2014/main" val="2313525898"/>
                    </a:ext>
                  </a:extLst>
                </a:gridCol>
                <a:gridCol w="5399750">
                  <a:extLst>
                    <a:ext uri="{9D8B030D-6E8A-4147-A177-3AD203B41FA5}">
                      <a16:colId xmlns:a16="http://schemas.microsoft.com/office/drawing/2014/main" val="1817208193"/>
                    </a:ext>
                  </a:extLst>
                </a:gridCol>
              </a:tblGrid>
              <a:tr h="8316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highlight>
                            <a:srgbClr val="000000"/>
                          </a:highlight>
                        </a:rPr>
                        <a:t>Trichur Branch of SIRC of </a:t>
                      </a:r>
                      <a:r>
                        <a:rPr lang="en-US" sz="2000" dirty="0" err="1">
                          <a:highlight>
                            <a:srgbClr val="000000"/>
                          </a:highlight>
                        </a:rPr>
                        <a:t>ICAI</a:t>
                      </a:r>
                      <a:endParaRPr lang="en-US" sz="2000" dirty="0">
                        <a:highlight>
                          <a:srgbClr val="0000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highlight>
                            <a:srgbClr val="000000"/>
                          </a:highlight>
                        </a:rPr>
                        <a:t>CA. Jameskutty Antony </a:t>
                      </a:r>
                      <a:r>
                        <a:rPr lang="en-IN" sz="2400" dirty="0" err="1">
                          <a:highlight>
                            <a:srgbClr val="000000"/>
                          </a:highlight>
                        </a:rPr>
                        <a:t>FCA</a:t>
                      </a:r>
                      <a:endParaRPr lang="en-IN" sz="2400" dirty="0">
                        <a:highlight>
                          <a:srgbClr val="0000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96316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60545-E3B1-C346-D988-AABA35BD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9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43576-D570-3F75-EC1A-4766377F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4F41F03-8A63-D77C-AC3F-010F900F3D78}"/>
              </a:ext>
            </a:extLst>
          </p:cNvPr>
          <p:cNvSpPr/>
          <p:nvPr/>
        </p:nvSpPr>
        <p:spPr>
          <a:xfrm>
            <a:off x="1709057" y="2366554"/>
            <a:ext cx="9629503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3600" b="1" kern="0" spc="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Part C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1A2A3DD-2B56-ABB2-457A-64994C4454F6}"/>
              </a:ext>
            </a:extLst>
          </p:cNvPr>
          <p:cNvSpPr/>
          <p:nvPr/>
        </p:nvSpPr>
        <p:spPr>
          <a:xfrm>
            <a:off x="1709056" y="3169920"/>
            <a:ext cx="9629504" cy="1097280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r"/>
            <a:r>
              <a:rPr lang="en-US" sz="4533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Studies</a:t>
            </a:r>
            <a:endParaRPr lang="en-US" sz="453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40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765BA-396E-4786-0BF0-DC6D2703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3" y="471806"/>
            <a:ext cx="10018713" cy="57912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Study: Rs. 60L asset + Rs. 10L income</a:t>
            </a:r>
            <a:endParaRPr lang="en-IN" sz="36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498D84-C8C5-C3EF-8EDB-E4E1CA35EC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643518"/>
              </p:ext>
            </p:extLst>
          </p:nvPr>
        </p:nvGraphicFramePr>
        <p:xfrm>
          <a:off x="1484314" y="1306285"/>
          <a:ext cx="1001871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70">
                  <a:extLst>
                    <a:ext uri="{9D8B030D-6E8A-4147-A177-3AD203B41FA5}">
                      <a16:colId xmlns:a16="http://schemas.microsoft.com/office/drawing/2014/main" val="471755756"/>
                    </a:ext>
                  </a:extLst>
                </a:gridCol>
                <a:gridCol w="3993545">
                  <a:extLst>
                    <a:ext uri="{9D8B030D-6E8A-4147-A177-3AD203B41FA5}">
                      <a16:colId xmlns:a16="http://schemas.microsoft.com/office/drawing/2014/main" val="3045426341"/>
                    </a:ext>
                  </a:extLst>
                </a:gridCol>
                <a:gridCol w="2685595">
                  <a:extLst>
                    <a:ext uri="{9D8B030D-6E8A-4147-A177-3AD203B41FA5}">
                      <a16:colId xmlns:a16="http://schemas.microsoft.com/office/drawing/2014/main" val="1113501703"/>
                    </a:ext>
                  </a:extLst>
                </a:gridCol>
              </a:tblGrid>
              <a:tr h="47773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</a:t>
                      </a:r>
                      <a:endParaRPr lang="en-US" sz="2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Treatment</a:t>
                      </a:r>
                      <a:endParaRPr lang="en-US" sz="2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Payable</a:t>
                      </a:r>
                      <a:endParaRPr lang="en-US" sz="28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0486342"/>
                  </a:ext>
                </a:extLst>
              </a:tr>
              <a:tr h="87116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undisclosed (separate items)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→ Cat A 60% x 60L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→Cat A 60% × 10L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₹42 lakh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2074540"/>
                  </a:ext>
                </a:extLst>
              </a:tr>
              <a:tr h="87116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of ₹60L asset explained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→ Cat B → ₹1L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→ Cat A 60% × ₹10L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₹7 lakh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304465"/>
                  </a:ext>
                </a:extLst>
              </a:tr>
              <a:tr h="87116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reported in Schedule FA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income remains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 A 60% × ₹10L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₹6 lakh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250427"/>
                  </a:ext>
                </a:extLst>
              </a:tr>
              <a:tr h="87116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Income of ₹10L already declared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3A3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Asset → Cat B → ₹1L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600" b="1" dirty="0">
                          <a:solidFill>
                            <a:srgbClr val="1F386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₹1 lakh</a:t>
                      </a:r>
                      <a:endParaRPr lang="en-US" sz="26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492041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D0C11-E5FE-53EC-E753-A3459206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3</a:t>
            </a:fld>
            <a:endParaRPr lang="en-IN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3781469-7F72-52CC-B0D8-888DC69803B4}"/>
              </a:ext>
            </a:extLst>
          </p:cNvPr>
          <p:cNvSpPr/>
          <p:nvPr/>
        </p:nvSpPr>
        <p:spPr>
          <a:xfrm>
            <a:off x="2434125" y="5551715"/>
            <a:ext cx="8517731" cy="106380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Establishing source is the highest-value step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3A3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moves ₹60 lakh from a ₹36L charge to a ₹1L fee.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643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082" y="308066"/>
            <a:ext cx="10018713" cy="777240"/>
          </a:xfrm>
        </p:spPr>
        <p:txBody>
          <a:bodyPr/>
          <a:lstStyle/>
          <a:p>
            <a:r>
              <a:rPr sz="3200" b="1" i="0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Case Study: income only, assets above ₹5 crore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73628" y="5970361"/>
            <a:ext cx="551167" cy="365125"/>
          </a:xfrm>
        </p:spPr>
        <p:txBody>
          <a:bodyPr/>
          <a:lstStyle/>
          <a:p>
            <a:fld id="{A0966647-505D-4ECE-AE25-9484471F28D8}" type="slidenum">
              <a:rPr lang="en-IN" smtClean="0"/>
              <a:t>4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576251" y="1275806"/>
            <a:ext cx="9821091" cy="7772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6251" y="2237753"/>
            <a:ext cx="9821090" cy="353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 algn="just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Assets bought from salary earned abroad while non-resident; value above ₹5 crore</a:t>
            </a:r>
          </a:p>
          <a:p>
            <a:pPr marL="285750" indent="-285750" algn="just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Not reported in Schedule FA after becoming resident</a:t>
            </a:r>
          </a:p>
          <a:p>
            <a:pPr marL="285750" indent="-285750" algn="just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Rent and bank interest after residency, below ₹1 crore, never offered to tax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70428-90F2-C4B5-35BE-D80B4D62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3FBC7-CFF5-4E17-E249-C83FE1CA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20980"/>
            <a:ext cx="10018713" cy="777240"/>
          </a:xfrm>
        </p:spPr>
        <p:txBody>
          <a:bodyPr/>
          <a:lstStyle/>
          <a:p>
            <a:r>
              <a:rPr sz="3200" b="1" i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Case Study: income only, assets above ₹5 crore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F8DFC-7138-4A6D-58F5-2C307D9F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5</a:t>
            </a:fld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F04929-39B5-EEC6-18D6-5803B78DB85D}"/>
              </a:ext>
            </a:extLst>
          </p:cNvPr>
          <p:cNvSpPr/>
          <p:nvPr/>
        </p:nvSpPr>
        <p:spPr>
          <a:xfrm>
            <a:off x="1960517" y="1064296"/>
            <a:ext cx="9429206" cy="7843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6FA54E-26F6-7F2E-8785-CD7937AEA2DE}"/>
              </a:ext>
            </a:extLst>
          </p:cNvPr>
          <p:cNvSpPr txBox="1"/>
          <p:nvPr/>
        </p:nvSpPr>
        <p:spPr>
          <a:xfrm>
            <a:off x="1960516" y="2109216"/>
            <a:ext cx="9327969" cy="25022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Income: Sl. 1(b), within ₹1 crore → </a:t>
            </a:r>
            <a:r>
              <a:rPr sz="3600" b="1" i="0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eligible, 60%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Assets: Sl. 2(a), above ₹5 crore → </a:t>
            </a:r>
            <a:r>
              <a:rPr sz="3600" b="1" i="0" dirty="0">
                <a:solidFill>
                  <a:srgbClr val="B01E1E"/>
                </a:solidFill>
                <a:latin typeface="Calibri"/>
                <a:ea typeface="Calibri"/>
                <a:cs typeface="Calibri"/>
              </a:rPr>
              <a:t>ineligible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Separate caps: income-only declaration valid</a:t>
            </a:r>
            <a:endParaRPr sz="3600" b="1" i="0" dirty="0">
              <a:solidFill>
                <a:srgbClr val="8A6212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rgbClr val="30ACEC"/>
              </a:buClr>
              <a:buFont typeface="Arial"/>
              <a:buChar char="•"/>
            </a:pPr>
            <a:r>
              <a:rPr sz="3600" b="0" i="0" dirty="0">
                <a:solidFill>
                  <a:srgbClr val="3A3F4B"/>
                </a:solidFill>
                <a:latin typeface="Calibri"/>
                <a:ea typeface="Calibri"/>
                <a:cs typeface="Calibri"/>
              </a:rPr>
              <a:t>Left exposed: s.43 ₹10 lakh × years; prosecution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1E8380-57C5-3435-2A07-64BBD405BB3F}"/>
              </a:ext>
            </a:extLst>
          </p:cNvPr>
          <p:cNvSpPr/>
          <p:nvPr/>
        </p:nvSpPr>
        <p:spPr>
          <a:xfrm>
            <a:off x="1862545" y="5334635"/>
            <a:ext cx="9921240" cy="109728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Ins="137160" rtlCol="0" anchor="ctr"/>
          <a:lstStyle/>
          <a:p>
            <a:pPr algn="l"/>
            <a:r>
              <a:rPr lang="en-IN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</a:t>
            </a:r>
            <a:r>
              <a:rPr sz="2400" b="0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ncome</a:t>
            </a:r>
            <a:r>
              <a:rPr sz="2400" b="0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reinvested in any asset makes that asset Sl. 1(a) and counts in the ₹1 crore cap; declaring rent / interest points the Department to the assets</a:t>
            </a:r>
          </a:p>
        </p:txBody>
      </p:sp>
    </p:spTree>
    <p:extLst>
      <p:ext uri="{BB962C8B-B14F-4D97-AF65-F5344CB8AC3E}">
        <p14:creationId xmlns:p14="http://schemas.microsoft.com/office/powerpoint/2010/main" val="267162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A9DC2-B152-89C3-FCF1-BFEB38B7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1240972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US Savings Account Opened While Studying Abroad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64ABC-36EA-B1FD-3B14-04ABEBFEA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2283236"/>
            <a:ext cx="10018713" cy="37664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IN" sz="3600" dirty="0"/>
              <a:t>Indian citizen studied in USA during 2017-2019.</a:t>
            </a:r>
          </a:p>
          <a:p>
            <a:pPr lvl="0"/>
            <a:r>
              <a:rPr lang="en-IN" sz="3600" dirty="0"/>
              <a:t>Opened a US bank account.</a:t>
            </a:r>
          </a:p>
          <a:p>
            <a:pPr lvl="0"/>
            <a:r>
              <a:rPr lang="en-IN" sz="3600" dirty="0"/>
              <a:t>Sum of all credits during the period: USD 25,000.</a:t>
            </a:r>
          </a:p>
          <a:p>
            <a:pPr lvl="0"/>
            <a:r>
              <a:rPr lang="en-IN" sz="3600" dirty="0"/>
              <a:t>Schedule FA not reported for FY 2021-22 to FY 2025-26.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52CFBE-90AD-83E4-B5DE-9AE5CCB2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1E097-9433-5ED4-8B69-946AB109B641}"/>
              </a:ext>
            </a:extLst>
          </p:cNvPr>
          <p:cNvSpPr/>
          <p:nvPr/>
        </p:nvSpPr>
        <p:spPr>
          <a:xfrm>
            <a:off x="1484308" y="1591491"/>
            <a:ext cx="10018713" cy="7772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59873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96BA-68E3-D050-CE8E-9CABBD547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B7C4-7CA8-0D1C-E353-BEF5939E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1240972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US Savings Account Opened While Studying Abroad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C844C-3783-C53A-7EB1-77E6403C0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228" y="2405743"/>
            <a:ext cx="10018713" cy="400594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dirty="0"/>
              <a:t>The critical question is: </a:t>
            </a:r>
            <a:r>
              <a:rPr lang="en-IN" b="1" dirty="0"/>
              <a:t>How was the money accumulated?</a:t>
            </a:r>
            <a:endParaRPr lang="en-IN" dirty="0"/>
          </a:p>
          <a:p>
            <a:r>
              <a:rPr lang="en-IN" dirty="0"/>
              <a:t>Assume: Funds were accumulated while Assessee was a non-resident / Income was earned abroad legally. / No Indian tax liability arose during accumulation </a:t>
            </a:r>
          </a:p>
          <a:p>
            <a:r>
              <a:rPr lang="en-IN" dirty="0"/>
              <a:t>Then: Asset itself is not "black money“ - Source is explainable - Default is primarily a reporting failure.</a:t>
            </a:r>
          </a:p>
          <a:p>
            <a:pPr marL="0" indent="0">
              <a:buNone/>
            </a:pPr>
            <a:r>
              <a:rPr lang="en-IN" b="1" dirty="0"/>
              <a:t>Conclusion</a:t>
            </a:r>
            <a:endParaRPr lang="en-IN" dirty="0"/>
          </a:p>
          <a:p>
            <a:pPr lvl="0"/>
            <a:r>
              <a:rPr lang="en-IN" dirty="0"/>
              <a:t>Reporting default - Not necessarily undisclosed foreign income.</a:t>
            </a:r>
          </a:p>
          <a:p>
            <a:pPr lvl="0"/>
            <a:r>
              <a:rPr lang="en-IN" dirty="0"/>
              <a:t>Eligible Category B (subject to statutory conditions) - Fixed-fee of Rs. 1L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4058C-61C6-FF38-8927-1EB95F931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F2FD51-5A8F-497A-C8E1-298CF9EF03E0}"/>
              </a:ext>
            </a:extLst>
          </p:cNvPr>
          <p:cNvSpPr/>
          <p:nvPr/>
        </p:nvSpPr>
        <p:spPr>
          <a:xfrm>
            <a:off x="1883228" y="1379982"/>
            <a:ext cx="9429206" cy="7843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331241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6FCF-03FB-ABBA-FECD-E28CD44B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4D2A-12A3-2945-850E-1718423C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1240972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UK ESOP Shares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77440-7B99-CD37-D522-AC3EDCDDC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88771"/>
            <a:ext cx="10018713" cy="37229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IN" sz="3600" dirty="0"/>
              <a:t>Employee worked in UK - Received ESOP shares.</a:t>
            </a:r>
          </a:p>
          <a:p>
            <a:pPr lvl="0"/>
            <a:r>
              <a:rPr lang="en-IN" sz="3600" dirty="0"/>
              <a:t>Shares vested abroad.</a:t>
            </a:r>
          </a:p>
          <a:p>
            <a:pPr lvl="0"/>
            <a:r>
              <a:rPr lang="en-IN" sz="3600" dirty="0"/>
              <a:t>Later became resident in India.</a:t>
            </a:r>
          </a:p>
          <a:p>
            <a:pPr lvl="0"/>
            <a:r>
              <a:rPr lang="en-IN" sz="3600" dirty="0"/>
              <a:t>Foreign shares never disclosed in Schedule FA.</a:t>
            </a:r>
          </a:p>
          <a:p>
            <a:pPr lvl="0"/>
            <a:r>
              <a:rPr lang="en-IN" sz="3600" dirty="0"/>
              <a:t>Dividend income was also not disclosed.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49572-1F9C-C583-B6DA-0A7AA0EF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8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AC0ADA-37F7-9FF2-EDD8-3B9B06AA8B41}"/>
              </a:ext>
            </a:extLst>
          </p:cNvPr>
          <p:cNvSpPr/>
          <p:nvPr/>
        </p:nvSpPr>
        <p:spPr>
          <a:xfrm>
            <a:off x="1484308" y="1591491"/>
            <a:ext cx="10018713" cy="7772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139692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1D96A-CCD3-32C4-BC00-557130084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CA51-AB9E-8D9E-D3CF-9C46333FA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533400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UK ESOP Shares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A47F8-F1CE-04EF-F556-07E25ABD3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6143" y="1513114"/>
            <a:ext cx="9598022" cy="47191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Two separate issues exist.</a:t>
            </a:r>
          </a:p>
          <a:p>
            <a:pPr marL="0" indent="0">
              <a:buNone/>
            </a:pPr>
            <a:r>
              <a:rPr lang="en-IN" b="1" dirty="0"/>
              <a:t>Part A – Shares</a:t>
            </a:r>
            <a:endParaRPr lang="en-IN" dirty="0"/>
          </a:p>
          <a:p>
            <a:r>
              <a:rPr lang="en-IN" dirty="0"/>
              <a:t>If ESOP is proved, Shares have explained source.- Non-reporting may constitute reporting default.</a:t>
            </a:r>
          </a:p>
          <a:p>
            <a:pPr marL="0" indent="0">
              <a:buNone/>
            </a:pPr>
            <a:r>
              <a:rPr lang="en-IN" b="1" dirty="0"/>
              <a:t>Part B – Dividends</a:t>
            </a:r>
            <a:endParaRPr lang="en-IN" dirty="0"/>
          </a:p>
          <a:p>
            <a:r>
              <a:rPr lang="en-IN" dirty="0"/>
              <a:t>If dividends were received after becoming Indian resident and not offered to tax: Then There is undisclosed foreign income.</a:t>
            </a:r>
          </a:p>
          <a:p>
            <a:pPr marL="0" indent="0">
              <a:buNone/>
            </a:pPr>
            <a:r>
              <a:rPr lang="en-IN" b="1" dirty="0"/>
              <a:t>Conclusion</a:t>
            </a:r>
            <a:endParaRPr lang="en-IN" dirty="0"/>
          </a:p>
          <a:p>
            <a:pPr marL="0" indent="0">
              <a:buNone/>
            </a:pPr>
            <a:r>
              <a:rPr lang="en-IN" dirty="0"/>
              <a:t>The case may fall partly into:</a:t>
            </a:r>
          </a:p>
          <a:p>
            <a:pPr lvl="0"/>
            <a:r>
              <a:rPr lang="en-IN" dirty="0"/>
              <a:t>Reporting failure category (shares)</a:t>
            </a:r>
          </a:p>
          <a:p>
            <a:pPr lvl="0"/>
            <a:r>
              <a:rPr lang="en-IN" dirty="0"/>
              <a:t>Undisclosed foreign income category (dividends)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7589A-3D5C-F9BD-368B-D8C7EF2A2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230E6B-F31A-0121-82C4-BB30B05FD76A}"/>
              </a:ext>
            </a:extLst>
          </p:cNvPr>
          <p:cNvSpPr/>
          <p:nvPr/>
        </p:nvSpPr>
        <p:spPr>
          <a:xfrm>
            <a:off x="1779063" y="865414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2027125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4DCA2-EB0F-2FD1-06C7-4DDFB7C05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D61C3-58CA-74BE-D194-C08DB7FAB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707572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Foreign Pension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37B6E-733D-F6D2-45EA-1F7B05327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09" y="1943554"/>
            <a:ext cx="10018713" cy="428870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IN" sz="3600" dirty="0"/>
              <a:t>Person worked in Canada - Pension accumulated over 15 years.</a:t>
            </a:r>
          </a:p>
          <a:p>
            <a:pPr lvl="0"/>
            <a:r>
              <a:rPr lang="en-IN" sz="3600" dirty="0"/>
              <a:t>Returned to India and Became resident.</a:t>
            </a:r>
          </a:p>
          <a:p>
            <a:pPr lvl="0"/>
            <a:r>
              <a:rPr lang="en-IN" sz="3600" dirty="0"/>
              <a:t>Pension account not disclosed.</a:t>
            </a:r>
          </a:p>
          <a:p>
            <a:pPr marL="0" indent="0">
              <a:buNone/>
            </a:pPr>
            <a:r>
              <a:rPr lang="en-IN" sz="3600" b="1" dirty="0"/>
              <a:t>Issues</a:t>
            </a:r>
            <a:endParaRPr lang="en-IN" sz="3600" dirty="0"/>
          </a:p>
          <a:p>
            <a:r>
              <a:rPr lang="en-IN" sz="3600" dirty="0"/>
              <a:t>Whether pension corpus is black money?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362B9-0C9D-9E15-873F-698B1FEC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10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D937CD-6ADE-93B9-C591-093B33285B50}"/>
              </a:ext>
            </a:extLst>
          </p:cNvPr>
          <p:cNvSpPr/>
          <p:nvPr/>
        </p:nvSpPr>
        <p:spPr>
          <a:xfrm>
            <a:off x="1484310" y="925287"/>
            <a:ext cx="10018713" cy="5878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35796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DD12-9D92-EE9B-EDE3-DAD46858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956F-8150-4EA2-4409-A34D227E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590692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Foreign Pension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FB5C9-316A-F99D-922C-C9840943A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9063" y="1600199"/>
            <a:ext cx="9783079" cy="47570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2800" b="1" dirty="0"/>
              <a:t>Analysis</a:t>
            </a:r>
            <a:endParaRPr lang="en-IN" sz="2800" dirty="0"/>
          </a:p>
          <a:p>
            <a:r>
              <a:rPr lang="en-IN" sz="2800" dirty="0"/>
              <a:t>Pension corpus was accumulated - During non-resident years, From taxed employment income.</a:t>
            </a:r>
          </a:p>
          <a:p>
            <a:r>
              <a:rPr lang="en-IN" sz="2800" dirty="0"/>
              <a:t>Therefore Source is generally explainable.</a:t>
            </a:r>
          </a:p>
          <a:p>
            <a:pPr marL="0" indent="0">
              <a:buNone/>
            </a:pPr>
            <a:r>
              <a:rPr lang="en-IN" sz="2800" b="1" dirty="0"/>
              <a:t>Key Question</a:t>
            </a:r>
            <a:endParaRPr lang="en-IN" sz="2800" dirty="0"/>
          </a:p>
          <a:p>
            <a:r>
              <a:rPr lang="en-IN" sz="2800" dirty="0"/>
              <a:t>Was there merely Non-reporting? Or</a:t>
            </a:r>
          </a:p>
          <a:p>
            <a:pPr lvl="0"/>
            <a:r>
              <a:rPr lang="en-IN" sz="2800" dirty="0"/>
              <a:t>Additional taxable accruals after becoming resident?</a:t>
            </a:r>
          </a:p>
          <a:p>
            <a:pPr marL="0" indent="0">
              <a:buNone/>
            </a:pPr>
            <a:r>
              <a:rPr lang="en-IN" sz="2800" b="1" dirty="0"/>
              <a:t>Conclusion</a:t>
            </a:r>
            <a:endParaRPr lang="en-IN" sz="2800" dirty="0"/>
          </a:p>
          <a:p>
            <a:r>
              <a:rPr lang="en-IN" sz="2800" dirty="0"/>
              <a:t>Likely reporting-default category.</a:t>
            </a:r>
          </a:p>
          <a:p>
            <a:r>
              <a:rPr lang="en-IN" sz="2800" dirty="0"/>
              <a:t>If post-residency income accrued and escaped taxation, Additional tax exposure may arise. </a:t>
            </a:r>
            <a:r>
              <a:rPr lang="en-IN" sz="2800" dirty="0">
                <a:solidFill>
                  <a:srgbClr val="FF0000"/>
                </a:solidFill>
              </a:rPr>
              <a:t>(Subject to DTAA)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66742-28D8-4254-049C-40AB0EC1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11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CEC150-E9A0-6AB3-F757-229D886E517A}"/>
              </a:ext>
            </a:extLst>
          </p:cNvPr>
          <p:cNvSpPr/>
          <p:nvPr/>
        </p:nvSpPr>
        <p:spPr>
          <a:xfrm>
            <a:off x="1779063" y="865414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1404037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E8C60-F3E6-8656-5F16-7F75E1FE2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19F-8308-B9D5-DB36-FCA51DA7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587828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Inherited Foreign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AB0B8-2FE6-CD4C-3992-C55C8B8A6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78429"/>
            <a:ext cx="10018713" cy="48332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0"/>
            <a:r>
              <a:rPr lang="en-IN" sz="3600" dirty="0"/>
              <a:t>Father died in Australia.</a:t>
            </a:r>
          </a:p>
          <a:p>
            <a:pPr lvl="0"/>
            <a:r>
              <a:rPr lang="en-IN" sz="3600" dirty="0"/>
              <a:t>Daughter resident in India inherited account.</a:t>
            </a:r>
          </a:p>
          <a:p>
            <a:pPr lvl="0"/>
            <a:r>
              <a:rPr lang="en-IN" sz="3600" dirty="0"/>
              <a:t>Account contains AUD 80,000.</a:t>
            </a:r>
          </a:p>
          <a:p>
            <a:pPr lvl="0"/>
            <a:r>
              <a:rPr lang="en-IN" sz="3600" dirty="0"/>
              <a:t>No disclosure in India.</a:t>
            </a:r>
          </a:p>
          <a:p>
            <a:pPr marL="0" indent="0">
              <a:buNone/>
            </a:pPr>
            <a:r>
              <a:rPr lang="en-IN" sz="3600" b="1" dirty="0"/>
              <a:t>Issues</a:t>
            </a:r>
            <a:endParaRPr lang="en-IN" sz="3600" dirty="0"/>
          </a:p>
          <a:p>
            <a:r>
              <a:rPr lang="en-IN" sz="3600" dirty="0"/>
              <a:t>Whether inherited asset becomes undisclosed foreign asset?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D36FE-1343-4AC0-6619-BA6182AF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12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A32FCD-08A9-8DC3-080D-F2233707E99F}"/>
              </a:ext>
            </a:extLst>
          </p:cNvPr>
          <p:cNvSpPr/>
          <p:nvPr/>
        </p:nvSpPr>
        <p:spPr>
          <a:xfrm>
            <a:off x="1484310" y="925287"/>
            <a:ext cx="10018713" cy="5878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622426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E88CF-9680-A084-67C9-D3A56942A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53AB-7440-5402-8F2C-7AC7759C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609600"/>
          </a:xfrm>
        </p:spPr>
        <p:txBody>
          <a:bodyPr>
            <a:normAutofit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Inherited Foreign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CEE86-B766-6266-7F47-2945B5B3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596" y="1670956"/>
            <a:ext cx="10018713" cy="496933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3200" b="1" dirty="0"/>
              <a:t>Analysis</a:t>
            </a:r>
            <a:endParaRPr lang="en-IN" sz="3200" dirty="0"/>
          </a:p>
          <a:p>
            <a:r>
              <a:rPr lang="en-IN" sz="3200" dirty="0"/>
              <a:t>Inheritance itself is not income. However Taxpayer must establish:</a:t>
            </a:r>
          </a:p>
          <a:p>
            <a:pPr lvl="1"/>
            <a:r>
              <a:rPr lang="en-IN" sz="2800" dirty="0"/>
              <a:t>Identity of deceased.</a:t>
            </a:r>
          </a:p>
          <a:p>
            <a:pPr lvl="1"/>
            <a:r>
              <a:rPr lang="en-IN" sz="2800" dirty="0"/>
              <a:t>Probate/will.</a:t>
            </a:r>
          </a:p>
          <a:p>
            <a:pPr lvl="1"/>
            <a:r>
              <a:rPr lang="en-IN" sz="2800" dirty="0"/>
              <a:t>Bank records.</a:t>
            </a:r>
          </a:p>
          <a:p>
            <a:pPr lvl="1"/>
            <a:r>
              <a:rPr lang="en-IN" sz="2800" dirty="0"/>
              <a:t>Succession documents.</a:t>
            </a:r>
          </a:p>
          <a:p>
            <a:r>
              <a:rPr lang="en-IN" sz="3200" dirty="0"/>
              <a:t>If source is established, Asset is explainable.</a:t>
            </a:r>
          </a:p>
          <a:p>
            <a:pPr marL="0" indent="0">
              <a:buNone/>
            </a:pPr>
            <a:r>
              <a:rPr lang="en-IN" sz="3200" b="1" dirty="0"/>
              <a:t>Conclusion</a:t>
            </a:r>
            <a:endParaRPr lang="en-IN" sz="3200" dirty="0"/>
          </a:p>
          <a:p>
            <a:r>
              <a:rPr lang="en-IN" sz="3200" dirty="0"/>
              <a:t>Likely reporting failure rather than black money.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CB242-ABF9-8B08-54BE-01DE0337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13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81804E-AFA2-D878-F691-1C1FF9D04A16}"/>
              </a:ext>
            </a:extLst>
          </p:cNvPr>
          <p:cNvSpPr/>
          <p:nvPr/>
        </p:nvSpPr>
        <p:spPr>
          <a:xfrm>
            <a:off x="1820005" y="941615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1126279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FC7AA-C451-AC93-448B-954F390A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41D2-C339-3C68-A14F-018A48F1A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947057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6 - Joint Foreign Account with Mother</a:t>
            </a:r>
            <a:br>
              <a:rPr lang="en-IN" dirty="0"/>
            </a:br>
            <a:endParaRPr lang="en-IN" sz="3200" b="1" dirty="0">
              <a:solidFill>
                <a:srgbClr val="1F3864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F8243-8DE9-148E-AC92-140CA1295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053" y="1872344"/>
            <a:ext cx="10018713" cy="39353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en-IN" sz="4800" dirty="0"/>
              <a:t>Mother resides in UK.</a:t>
            </a:r>
          </a:p>
          <a:p>
            <a:pPr lvl="0"/>
            <a:r>
              <a:rPr lang="en-IN" sz="4800" dirty="0"/>
              <a:t>Son resides in India.</a:t>
            </a:r>
          </a:p>
          <a:p>
            <a:pPr lvl="0"/>
            <a:r>
              <a:rPr lang="en-IN" sz="4800" dirty="0"/>
              <a:t>Son's name added as joint holder.</a:t>
            </a:r>
          </a:p>
          <a:p>
            <a:pPr lvl="0"/>
            <a:r>
              <a:rPr lang="en-IN" sz="4800" dirty="0"/>
              <a:t>Son contributed nothing.</a:t>
            </a:r>
          </a:p>
          <a:p>
            <a:pPr lvl="0"/>
            <a:r>
              <a:rPr lang="en-IN" sz="4800" dirty="0"/>
              <a:t>Son never disclosed account.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ACCFC-DD67-6F29-44AA-04328508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14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0826F-B404-188B-21EA-4B781A45667E}"/>
              </a:ext>
            </a:extLst>
          </p:cNvPr>
          <p:cNvSpPr/>
          <p:nvPr/>
        </p:nvSpPr>
        <p:spPr>
          <a:xfrm>
            <a:off x="1484310" y="925287"/>
            <a:ext cx="10018713" cy="5878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2931007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1D711-D808-E593-C33E-6C377ABA6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2A8F-C96D-7995-4D91-1EA5461C6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5"/>
            <a:ext cx="10018713" cy="408030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Joint Foreign Account with Mother</a:t>
            </a:r>
            <a:br>
              <a:rPr lang="en-IN" dirty="0"/>
            </a:br>
            <a:endParaRPr lang="en-IN" sz="3200" b="1" dirty="0">
              <a:solidFill>
                <a:srgbClr val="1F3864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2AEB5-EDCA-82AE-5BF0-0B074F14F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16436"/>
            <a:ext cx="10018713" cy="48332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3200" b="1" dirty="0"/>
              <a:t>Analysis</a:t>
            </a:r>
            <a:endParaRPr lang="en-IN" sz="3200" dirty="0"/>
          </a:p>
          <a:p>
            <a:r>
              <a:rPr lang="en-IN" sz="3200" dirty="0"/>
              <a:t>Schedule FA reporting obligations depend upon: Legal ownership / Beneficial ownership /Signing authority.</a:t>
            </a:r>
          </a:p>
          <a:p>
            <a:pPr marL="0" indent="0">
              <a:buNone/>
            </a:pPr>
            <a:r>
              <a:rPr lang="en-IN" sz="3200" b="1" dirty="0"/>
              <a:t>Key Question</a:t>
            </a:r>
            <a:endParaRPr lang="en-IN" sz="3200" dirty="0"/>
          </a:p>
          <a:p>
            <a:r>
              <a:rPr lang="en-IN" sz="3200" dirty="0"/>
              <a:t>Is son merely a signatory? Or beneficiary only?</a:t>
            </a:r>
          </a:p>
          <a:p>
            <a:pPr marL="0" indent="0">
              <a:buNone/>
            </a:pPr>
            <a:r>
              <a:rPr lang="en-IN" sz="3200" b="1" dirty="0"/>
              <a:t>Conclusion</a:t>
            </a:r>
            <a:endParaRPr lang="en-IN" sz="3200" dirty="0"/>
          </a:p>
          <a:p>
            <a:r>
              <a:rPr lang="en-IN" sz="3200" dirty="0"/>
              <a:t>Fact-intensive matter. </a:t>
            </a:r>
          </a:p>
          <a:p>
            <a:r>
              <a:rPr lang="en-IN" sz="3200" dirty="0"/>
              <a:t>Even If merely signatory, Reporting obligation still arise.</a:t>
            </a:r>
          </a:p>
          <a:p>
            <a:r>
              <a:rPr lang="en-IN" sz="3200" dirty="0"/>
              <a:t>FAST-DS may be relevant for correcting reporting default.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804E9-E0CA-21C8-8F30-644E037C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15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E923EF-0061-DF16-7EDA-06F8A6282C1D}"/>
              </a:ext>
            </a:extLst>
          </p:cNvPr>
          <p:cNvSpPr/>
          <p:nvPr/>
        </p:nvSpPr>
        <p:spPr>
          <a:xfrm>
            <a:off x="1779063" y="574130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3914994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A1568-AC6A-2351-DCAB-6913AF04A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D511-B8C4-1065-CFCF-15E718DA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947057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 : Foreign Brokerage Account with Tesla Shares</a:t>
            </a:r>
            <a:b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</a:br>
            <a:endParaRPr lang="en-IN" sz="3200" b="1" dirty="0">
              <a:solidFill>
                <a:srgbClr val="1F3864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13BC1-F1DA-4AC8-33B6-D14635F13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52600"/>
            <a:ext cx="10018713" cy="4343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IN" sz="4000" dirty="0"/>
              <a:t>Resident individual purchased Tesla shares through US broker.</a:t>
            </a:r>
          </a:p>
          <a:p>
            <a:pPr lvl="0"/>
            <a:r>
              <a:rPr lang="en-IN" sz="4000" dirty="0"/>
              <a:t>Investment funded from undisclosed cash routed abroad.</a:t>
            </a:r>
          </a:p>
          <a:p>
            <a:pPr lvl="0"/>
            <a:r>
              <a:rPr lang="en-IN" sz="4000" dirty="0"/>
              <a:t>Never disclosed.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B9207-E649-A4C0-5A42-6F5B42233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16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F1A0A4-3609-4E1E-BB39-AC33FFB4096E}"/>
              </a:ext>
            </a:extLst>
          </p:cNvPr>
          <p:cNvSpPr/>
          <p:nvPr/>
        </p:nvSpPr>
        <p:spPr>
          <a:xfrm>
            <a:off x="1484310" y="1028516"/>
            <a:ext cx="10018713" cy="5878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285232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2CD2C-97B6-FAC8-7A1D-F077DC41C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3123-4B6C-7D9F-A847-724C993B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5"/>
            <a:ext cx="10018713" cy="394650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 : Foreign Brokerage Account with Tesla Shares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2127B-0C8A-1780-4BBE-0B12E8B9A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8481" y="1749836"/>
            <a:ext cx="10402890" cy="46264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sz="2800" b="1" dirty="0"/>
              <a:t>Analysis</a:t>
            </a:r>
            <a:endParaRPr lang="en-IN" sz="2800" dirty="0"/>
          </a:p>
          <a:p>
            <a:r>
              <a:rPr lang="en-IN" sz="2800" dirty="0"/>
              <a:t>This is the classic BMA case.</a:t>
            </a:r>
          </a:p>
          <a:p>
            <a:r>
              <a:rPr lang="en-IN" sz="2800" dirty="0"/>
              <a:t>Source itself is unexplained.</a:t>
            </a:r>
          </a:p>
          <a:p>
            <a:r>
              <a:rPr lang="en-IN" sz="2800" dirty="0"/>
              <a:t>Asset is not merely unreported.</a:t>
            </a:r>
          </a:p>
          <a:p>
            <a:pPr marL="0" indent="0">
              <a:buNone/>
            </a:pPr>
            <a:r>
              <a:rPr lang="en-IN" sz="2800" b="1" dirty="0"/>
              <a:t>Conclusion</a:t>
            </a:r>
            <a:endParaRPr lang="en-IN" sz="2800" dirty="0"/>
          </a:p>
          <a:p>
            <a:pPr lvl="0"/>
            <a:r>
              <a:rPr lang="en-IN" sz="2800" dirty="0"/>
              <a:t>Undisclosed foreign asset.</a:t>
            </a:r>
          </a:p>
          <a:p>
            <a:pPr lvl="0"/>
            <a:r>
              <a:rPr lang="en-IN" sz="2800" dirty="0"/>
              <a:t>Serious BMA exposure.</a:t>
            </a:r>
          </a:p>
          <a:p>
            <a:pPr lvl="0"/>
            <a:r>
              <a:rPr lang="en-IN" sz="2800" dirty="0"/>
              <a:t>FAST-DS disclosure may be considered if otherwise eligible and not excluded.</a:t>
            </a:r>
          </a:p>
          <a:p>
            <a:pPr lvl="0"/>
            <a:r>
              <a:rPr lang="en-IN" sz="2800" dirty="0"/>
              <a:t>FEMA and PMLA Exposure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C5AE6-305F-C569-6949-26FDD1A1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17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2713E3-83DC-BFFC-396A-87F697C45DAE}"/>
              </a:ext>
            </a:extLst>
          </p:cNvPr>
          <p:cNvSpPr/>
          <p:nvPr/>
        </p:nvSpPr>
        <p:spPr>
          <a:xfrm>
            <a:off x="1798233" y="1072428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2084965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CEE9-AA05-9C4E-9A5C-70B199326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CB32-48F6-BF8B-2999-41542910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217714"/>
            <a:ext cx="10018713" cy="957944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CRS Information Already Received by Department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2C591-BFDE-CC05-7819-1E9F4DAE5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220688"/>
            <a:ext cx="10018713" cy="364644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IN" sz="4800" dirty="0"/>
              <a:t>Taxpayer has Swiss account.</a:t>
            </a:r>
          </a:p>
          <a:p>
            <a:pPr lvl="0"/>
            <a:r>
              <a:rPr lang="en-IN" sz="4800" dirty="0"/>
              <a:t>CRS information already exchanged.</a:t>
            </a:r>
          </a:p>
          <a:p>
            <a:pPr lvl="0"/>
            <a:r>
              <a:rPr lang="en-IN" sz="4800" dirty="0"/>
              <a:t>Department has issued notice.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2D5CF-51DD-3293-4DD2-7746DD0E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18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D7FD39-D938-6883-ACFA-723B85AF4DCD}"/>
              </a:ext>
            </a:extLst>
          </p:cNvPr>
          <p:cNvSpPr/>
          <p:nvPr/>
        </p:nvSpPr>
        <p:spPr>
          <a:xfrm>
            <a:off x="1484310" y="1404259"/>
            <a:ext cx="10018713" cy="5878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40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Facts</a:t>
            </a:r>
          </a:p>
        </p:txBody>
      </p:sp>
    </p:spTree>
    <p:extLst>
      <p:ext uri="{BB962C8B-B14F-4D97-AF65-F5344CB8AC3E}">
        <p14:creationId xmlns:p14="http://schemas.microsoft.com/office/powerpoint/2010/main" val="2993731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B4AB-9936-F1B8-79D2-378AA66DB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95D9C-C87B-16C1-EDFC-834216545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160473"/>
            <a:ext cx="10018713" cy="947057"/>
          </a:xfrm>
        </p:spPr>
        <p:txBody>
          <a:bodyPr>
            <a:normAutofit fontScale="90000"/>
          </a:bodyPr>
          <a:lstStyle/>
          <a:p>
            <a:r>
              <a:rPr lang="en-IN" sz="32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</a:rPr>
              <a:t>CASE STUDY : CRS Information Already Received by Department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CF709-9A03-7267-0539-489D26BE3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307771"/>
            <a:ext cx="10018713" cy="392448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4000" b="1" dirty="0"/>
              <a:t>Analysis</a:t>
            </a:r>
            <a:endParaRPr lang="en-IN" sz="4000" dirty="0"/>
          </a:p>
          <a:p>
            <a:r>
              <a:rPr lang="en-IN" sz="4000" dirty="0"/>
              <a:t>Disclosure scheme deny benefit only when the BMA assessment is completed or PMLA proceedings are pending</a:t>
            </a:r>
          </a:p>
          <a:p>
            <a:pPr marL="0" indent="0">
              <a:buNone/>
            </a:pPr>
            <a:r>
              <a:rPr lang="en-IN" sz="4000" b="1" dirty="0"/>
              <a:t>Conclusion</a:t>
            </a:r>
            <a:endParaRPr lang="en-IN" sz="4000" dirty="0"/>
          </a:p>
          <a:p>
            <a:r>
              <a:rPr lang="en-IN" sz="4000" dirty="0"/>
              <a:t>Eligible to file Declaration(provided no PMLA)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98C28-172E-5D36-7D74-3EDCEF89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66647-505D-4ECE-AE25-9484471F28D8}" type="slidenum">
              <a:rPr lang="en-IN" smtClean="0"/>
              <a:t>19</a:t>
            </a:fld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E3B04-5B1A-FB67-0E0F-619254B7A261}"/>
              </a:ext>
            </a:extLst>
          </p:cNvPr>
          <p:cNvSpPr/>
          <p:nvPr/>
        </p:nvSpPr>
        <p:spPr>
          <a:xfrm>
            <a:off x="1722033" y="1423215"/>
            <a:ext cx="9429206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C9D2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spcAft>
                <a:spcPts val="300"/>
              </a:spcAft>
            </a:pPr>
            <a:r>
              <a:rPr sz="3600" b="1" i="0" u="none" dirty="0">
                <a:solidFill>
                  <a:srgbClr val="1F3864"/>
                </a:solidFill>
                <a:latin typeface="Cambria"/>
                <a:ea typeface="Cambria"/>
                <a:cs typeface="Cambria"/>
              </a:rPr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365740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610A9-CC4B-FF36-ECCB-880ED43E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B771089-E172-CB38-4510-B6867201911C}"/>
              </a:ext>
            </a:extLst>
          </p:cNvPr>
          <p:cNvSpPr/>
          <p:nvPr/>
        </p:nvSpPr>
        <p:spPr>
          <a:xfrm>
            <a:off x="1711234" y="1378175"/>
            <a:ext cx="9629504" cy="1097280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lIns="0" tIns="0" rIns="0" bIns="0" rtlCol="0" anchor="ctr"/>
          <a:lstStyle/>
          <a:p>
            <a:pPr algn="r"/>
            <a:r>
              <a:rPr lang="en-US" sz="4533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533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EB0D61-4A45-BEF3-2A4D-39C81AAB86E1}"/>
              </a:ext>
            </a:extLst>
          </p:cNvPr>
          <p:cNvSpPr txBox="1"/>
          <p:nvPr/>
        </p:nvSpPr>
        <p:spPr>
          <a:xfrm>
            <a:off x="2601686" y="3853542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CA. JAMESKUTTY ANTONY FCA</a:t>
            </a:r>
          </a:p>
          <a:p>
            <a:pPr algn="ctr"/>
            <a:endParaRPr lang="en-IN" sz="2800" b="1" dirty="0"/>
          </a:p>
          <a:p>
            <a:pPr algn="ctr"/>
            <a:r>
              <a:rPr lang="en-IN" sz="2800" b="1" dirty="0"/>
              <a:t>9846055122</a:t>
            </a:r>
          </a:p>
          <a:p>
            <a:pPr algn="ctr"/>
            <a:endParaRPr lang="en-IN" sz="2800" b="1" dirty="0"/>
          </a:p>
          <a:p>
            <a:pPr algn="ctr"/>
            <a:r>
              <a:rPr lang="en-IN" sz="2800" b="1" dirty="0"/>
              <a:t>james@dvjca.com</a:t>
            </a:r>
          </a:p>
        </p:txBody>
      </p:sp>
    </p:spTree>
    <p:extLst>
      <p:ext uri="{BB962C8B-B14F-4D97-AF65-F5344CB8AC3E}">
        <p14:creationId xmlns:p14="http://schemas.microsoft.com/office/powerpoint/2010/main" val="36002265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D3D049-87AE-44CB-834D-74036156EF06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47a3118d-e747-46c7-a140-482ad9dca99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1709</TotalTime>
  <Words>1147</Words>
  <Application>Microsoft Office PowerPoint</Application>
  <PresentationFormat>Widescreen</PresentationFormat>
  <Paragraphs>181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Black</vt:lpstr>
      <vt:lpstr>Arial</vt:lpstr>
      <vt:lpstr>Calibri</vt:lpstr>
      <vt:lpstr>Cambria</vt:lpstr>
      <vt:lpstr>Corbel</vt:lpstr>
      <vt:lpstr>Parallax</vt:lpstr>
      <vt:lpstr>FAST – DS 2026</vt:lpstr>
      <vt:lpstr>PowerPoint Presentation</vt:lpstr>
      <vt:lpstr>Case Study: Rs. 60L asset + Rs. 10L income</vt:lpstr>
      <vt:lpstr>Case Study: income only, assets above ₹5 crore</vt:lpstr>
      <vt:lpstr>Case Study: income only, assets above ₹5 crore</vt:lpstr>
      <vt:lpstr>CASE STUDY : US Savings Account Opened While Studying Abroad</vt:lpstr>
      <vt:lpstr>CASE STUDY : US Savings Account Opened While Studying Abroad</vt:lpstr>
      <vt:lpstr>CASE STUDY : UK ESOP Shares</vt:lpstr>
      <vt:lpstr>CASE STUDY : UK ESOP Shares</vt:lpstr>
      <vt:lpstr>CASE STUDY : Foreign Pension Account</vt:lpstr>
      <vt:lpstr>CASE STUDY : Foreign Pension Account</vt:lpstr>
      <vt:lpstr>CASE STUDY : Inherited Foreign Account</vt:lpstr>
      <vt:lpstr>CASE STUDY : Inherited Foreign Account</vt:lpstr>
      <vt:lpstr>CASE STUDY 6 - Joint Foreign Account with Mother </vt:lpstr>
      <vt:lpstr>CASE STUDY : Joint Foreign Account with Mother </vt:lpstr>
      <vt:lpstr>CASE STUDY  : Foreign Brokerage Account with Tesla Shares </vt:lpstr>
      <vt:lpstr>CASE STUDY  : Foreign Brokerage Account with Tesla Shares</vt:lpstr>
      <vt:lpstr>CASE STUDY : CRS Information Already Received by Department</vt:lpstr>
      <vt:lpstr>CASE STUDY : CRS Information Already Received by Department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Antony</dc:creator>
  <cp:lastModifiedBy>James Antony</cp:lastModifiedBy>
  <cp:revision>32</cp:revision>
  <dcterms:created xsi:type="dcterms:W3CDTF">2026-06-21T11:55:56Z</dcterms:created>
  <dcterms:modified xsi:type="dcterms:W3CDTF">2026-10-14T07:24:12Z</dcterms:modified>
</cp:coreProperties>
</file>