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sldIdLst>
    <p:sldId id="256" r:id="rId2"/>
    <p:sldId id="257" r:id="rId3"/>
    <p:sldId id="320" r:id="rId4"/>
    <p:sldId id="317" r:id="rId5"/>
    <p:sldId id="321" r:id="rId6"/>
    <p:sldId id="318" r:id="rId7"/>
    <p:sldId id="322" r:id="rId8"/>
    <p:sldId id="324" r:id="rId9"/>
    <p:sldId id="323" r:id="rId10"/>
    <p:sldId id="327" r:id="rId11"/>
    <p:sldId id="328" r:id="rId12"/>
    <p:sldId id="329" r:id="rId13"/>
    <p:sldId id="330" r:id="rId14"/>
    <p:sldId id="331" r:id="rId15"/>
    <p:sldId id="260" r:id="rId16"/>
    <p:sldId id="332" r:id="rId17"/>
    <p:sldId id="261" r:id="rId18"/>
    <p:sldId id="262" r:id="rId19"/>
    <p:sldId id="263" r:id="rId20"/>
    <p:sldId id="333" r:id="rId21"/>
    <p:sldId id="334" r:id="rId22"/>
    <p:sldId id="335" r:id="rId23"/>
    <p:sldId id="336" r:id="rId24"/>
    <p:sldId id="337" r:id="rId25"/>
    <p:sldId id="338" r:id="rId26"/>
    <p:sldId id="339" r:id="rId27"/>
    <p:sldId id="340" r:id="rId28"/>
    <p:sldId id="341" r:id="rId29"/>
    <p:sldId id="342" r:id="rId30"/>
    <p:sldId id="343" r:id="rId31"/>
    <p:sldId id="344" r:id="rId32"/>
    <p:sldId id="345" r:id="rId33"/>
    <p:sldId id="346" r:id="rId34"/>
    <p:sldId id="347" r:id="rId35"/>
    <p:sldId id="348" r:id="rId36"/>
    <p:sldId id="349" r:id="rId37"/>
    <p:sldId id="350" r:id="rId38"/>
    <p:sldId id="351" r:id="rId39"/>
    <p:sldId id="326" r:id="rId40"/>
    <p:sldId id="267" r:id="rId41"/>
    <p:sldId id="278" r:id="rId42"/>
    <p:sldId id="301" r:id="rId43"/>
    <p:sldId id="302" r:id="rId44"/>
    <p:sldId id="303" r:id="rId45"/>
    <p:sldId id="304" r:id="rId46"/>
    <p:sldId id="305" r:id="rId47"/>
    <p:sldId id="306" r:id="rId48"/>
    <p:sldId id="307" r:id="rId49"/>
    <p:sldId id="282" r:id="rId50"/>
    <p:sldId id="283" r:id="rId51"/>
    <p:sldId id="284" r:id="rId52"/>
    <p:sldId id="352" r:id="rId53"/>
    <p:sldId id="286" r:id="rId54"/>
    <p:sldId id="285" r:id="rId5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C5A14DF7-9C55-4DFE-BF21-287AA24CB31C}" type="datetimeFigureOut">
              <a:rPr lang="en-IN" smtClean="0"/>
              <a:t>11-12-2024</a:t>
            </a:fld>
            <a:endParaRPr lang="en-IN"/>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969ECC2-65C9-46DF-B95D-03F96D4A14EF}" type="slidenum">
              <a:rPr lang="en-IN" smtClean="0"/>
              <a:t>‹#›</a:t>
            </a:fld>
            <a:endParaRPr lang="en-IN"/>
          </a:p>
        </p:txBody>
      </p:sp>
    </p:spTree>
    <p:extLst>
      <p:ext uri="{BB962C8B-B14F-4D97-AF65-F5344CB8AC3E}">
        <p14:creationId xmlns:p14="http://schemas.microsoft.com/office/powerpoint/2010/main" val="976259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969ECC2-65C9-46DF-B95D-03F96D4A14EF}" type="slidenum">
              <a:rPr lang="en-IN" smtClean="0"/>
              <a:t>4</a:t>
            </a:fld>
            <a:endParaRPr lang="en-IN"/>
          </a:p>
        </p:txBody>
      </p:sp>
    </p:spTree>
    <p:extLst>
      <p:ext uri="{BB962C8B-B14F-4D97-AF65-F5344CB8AC3E}">
        <p14:creationId xmlns:p14="http://schemas.microsoft.com/office/powerpoint/2010/main" val="524307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0225" y="835405"/>
            <a:ext cx="8083550" cy="871219"/>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38858" y="4492853"/>
            <a:ext cx="8066282" cy="956310"/>
          </a:xfrm>
          <a:prstGeom prst="rect">
            <a:avLst/>
          </a:prstGeom>
        </p:spPr>
        <p:txBody>
          <a:bodyPr wrap="square" lIns="0" tIns="0" rIns="0" bIns="0">
            <a:spAutoFit/>
          </a:bodyPr>
          <a:lstStyle>
            <a:lvl1pPr>
              <a:defRPr sz="6100" b="0" i="0">
                <a:solidFill>
                  <a:srgbClr val="C00000"/>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algn="ctr">
              <a:lnSpc>
                <a:spcPts val="1235"/>
              </a:lnSpc>
            </a:pPr>
            <a:endParaRPr spc="-5"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028E6D2-A7E1-4320-A4B0-9C51FADDC3A2}" type="datetime1">
              <a:rPr lang="en-US" smtClean="0"/>
              <a:t>12/11/2024</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C000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algn="ctr">
              <a:lnSpc>
                <a:spcPts val="1235"/>
              </a:lnSpc>
            </a:pPr>
            <a:endParaRPr spc="-5"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73ADB65-041E-4212-9AD5-E34A19E6FA57}" type="datetime1">
              <a:rPr lang="en-US" smtClean="0"/>
              <a:t>12/11/2024</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C00000"/>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algn="ctr">
              <a:lnSpc>
                <a:spcPts val="1235"/>
              </a:lnSpc>
            </a:pPr>
            <a:endParaRPr spc="-5"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5EA53D08-A634-4EFE-887E-B281AF7AB8C9}" type="datetime1">
              <a:rPr lang="en-US" smtClean="0"/>
              <a:t>12/11/2024</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C000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algn="ctr">
              <a:lnSpc>
                <a:spcPts val="1235"/>
              </a:lnSpc>
            </a:pPr>
            <a:endParaRPr spc="-5"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63BAF524-48F0-4B7B-A740-27DEAE0CF8D4}" type="datetime1">
              <a:rPr lang="en-US" smtClean="0"/>
              <a:t>12/11/2024</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algn="ctr">
              <a:lnSpc>
                <a:spcPts val="1235"/>
              </a:lnSpc>
            </a:pPr>
            <a:endParaRPr spc="-5"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6BCAE00-6FCD-46E1-8831-2FEFBB506B1E}" type="datetime1">
              <a:rPr lang="en-US" smtClean="0"/>
              <a:t>12/11/2024</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3691" y="213246"/>
            <a:ext cx="7976616" cy="1229360"/>
          </a:xfrm>
          <a:prstGeom prst="rect">
            <a:avLst/>
          </a:prstGeom>
        </p:spPr>
        <p:txBody>
          <a:bodyPr wrap="square" lIns="0" tIns="0" rIns="0" bIns="0">
            <a:spAutoFit/>
          </a:bodyPr>
          <a:lstStyle>
            <a:lvl1pPr>
              <a:defRPr sz="3200" b="1" i="0">
                <a:solidFill>
                  <a:srgbClr val="C00000"/>
                </a:solidFill>
                <a:latin typeface="Calibri"/>
                <a:cs typeface="Calibri"/>
              </a:defRPr>
            </a:lvl1pPr>
          </a:lstStyle>
          <a:p>
            <a:endParaRPr/>
          </a:p>
        </p:txBody>
      </p:sp>
      <p:sp>
        <p:nvSpPr>
          <p:cNvPr id="3" name="Holder 3"/>
          <p:cNvSpPr>
            <a:spLocks noGrp="1"/>
          </p:cNvSpPr>
          <p:nvPr>
            <p:ph type="body" idx="1"/>
          </p:nvPr>
        </p:nvSpPr>
        <p:spPr>
          <a:xfrm>
            <a:off x="554994" y="1529969"/>
            <a:ext cx="8034010" cy="3359785"/>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356024" y="6377241"/>
            <a:ext cx="2426335" cy="358775"/>
          </a:xfrm>
          <a:prstGeom prst="rect">
            <a:avLst/>
          </a:prstGeom>
        </p:spPr>
        <p:txBody>
          <a:bodyPr wrap="square" lIns="0" tIns="0" rIns="0" bIns="0">
            <a:spAutoFit/>
          </a:bodyPr>
          <a:lstStyle>
            <a:lvl1pPr>
              <a:defRPr sz="1200" b="0" i="0">
                <a:solidFill>
                  <a:srgbClr val="888888"/>
                </a:solidFill>
                <a:latin typeface="Calibri"/>
                <a:cs typeface="Calibri"/>
              </a:defRPr>
            </a:lvl1pPr>
          </a:lstStyle>
          <a:p>
            <a:pPr algn="ctr">
              <a:lnSpc>
                <a:spcPts val="1235"/>
              </a:lnSpc>
            </a:pPr>
            <a:endParaRPr spc="-5" dirty="0"/>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A643CEB5-67B8-4FD5-B2EE-BD848CFFA101}" type="datetime1">
              <a:rPr lang="en-US" smtClean="0"/>
              <a:t>12/11/2024</a:t>
            </a:fld>
            <a:endParaRPr lang="en-US"/>
          </a:p>
        </p:txBody>
      </p:sp>
      <p:sp>
        <p:nvSpPr>
          <p:cNvPr id="6" name="Holder 6"/>
          <p:cNvSpPr>
            <a:spLocks noGrp="1"/>
          </p:cNvSpPr>
          <p:nvPr>
            <p:ph type="sldNum" sz="quarter" idx="7"/>
          </p:nvPr>
        </p:nvSpPr>
        <p:spPr>
          <a:xfrm>
            <a:off x="8408491" y="6467728"/>
            <a:ext cx="230504" cy="17780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sayyarandco@g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incometaxindia.gov.i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taxmann.com/research/income-tax/top-story/101010000000353312/cbdt-explanatory-notess-circular-not-extending-time-for-filing-application-for-sec-80g-approval-for-new-trust-is-arbitrary-hc-caselaw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554994" y="1529969"/>
            <a:ext cx="8034010" cy="1583766"/>
          </a:xfrm>
          <a:prstGeom prst="rect">
            <a:avLst/>
          </a:prstGeom>
        </p:spPr>
        <p:txBody>
          <a:bodyPr vert="horz" wrap="square" lIns="0" tIns="603249" rIns="0" bIns="0" rtlCol="0">
            <a:spAutoFit/>
          </a:bodyPr>
          <a:lstStyle/>
          <a:p>
            <a:pPr marL="1270" marR="5080" indent="-1270" algn="ctr">
              <a:lnSpc>
                <a:spcPts val="3829"/>
              </a:lnSpc>
              <a:spcBef>
                <a:spcPts val="200"/>
              </a:spcBef>
            </a:pPr>
            <a:r>
              <a:rPr lang="en-US" b="1" spc="-5" dirty="0">
                <a:solidFill>
                  <a:srgbClr val="002060"/>
                </a:solidFill>
                <a:latin typeface="Calibri"/>
                <a:cs typeface="Calibri"/>
              </a:rPr>
              <a:t>Practical aspects in Formation and Registration of </a:t>
            </a:r>
            <a:r>
              <a:rPr b="1" spc="-5" dirty="0">
                <a:solidFill>
                  <a:srgbClr val="002060"/>
                </a:solidFill>
                <a:latin typeface="Calibri"/>
                <a:cs typeface="Calibri"/>
              </a:rPr>
              <a:t>Charitable and </a:t>
            </a:r>
            <a:r>
              <a:rPr b="1" spc="-10" dirty="0">
                <a:solidFill>
                  <a:srgbClr val="002060"/>
                </a:solidFill>
                <a:latin typeface="Calibri"/>
                <a:cs typeface="Calibri"/>
              </a:rPr>
              <a:t>Religious </a:t>
            </a:r>
            <a:r>
              <a:rPr b="1" spc="-5" dirty="0">
                <a:solidFill>
                  <a:srgbClr val="002060"/>
                </a:solidFill>
                <a:latin typeface="Calibri"/>
                <a:cs typeface="Calibri"/>
              </a:rPr>
              <a:t>Trusts</a:t>
            </a:r>
          </a:p>
        </p:txBody>
      </p:sp>
      <p:sp>
        <p:nvSpPr>
          <p:cNvPr id="3" name="object 3"/>
          <p:cNvSpPr txBox="1"/>
          <p:nvPr/>
        </p:nvSpPr>
        <p:spPr>
          <a:xfrm>
            <a:off x="2129085" y="4388231"/>
            <a:ext cx="4874260" cy="1640839"/>
          </a:xfrm>
          <a:prstGeom prst="rect">
            <a:avLst/>
          </a:prstGeom>
        </p:spPr>
        <p:txBody>
          <a:bodyPr vert="horz" wrap="square" lIns="0" tIns="60325" rIns="0" bIns="0" rtlCol="0">
            <a:spAutoFit/>
          </a:bodyPr>
          <a:lstStyle/>
          <a:p>
            <a:pPr marL="8890" algn="ctr">
              <a:lnSpc>
                <a:spcPct val="100000"/>
              </a:lnSpc>
              <a:spcBef>
                <a:spcPts val="475"/>
              </a:spcBef>
            </a:pPr>
            <a:r>
              <a:rPr sz="1800" b="1" spc="-5" dirty="0">
                <a:solidFill>
                  <a:srgbClr val="C00000"/>
                </a:solidFill>
                <a:latin typeface="Calibri"/>
                <a:cs typeface="Calibri"/>
              </a:rPr>
              <a:t>CA.</a:t>
            </a:r>
            <a:r>
              <a:rPr sz="1800" b="1" spc="-35" dirty="0">
                <a:solidFill>
                  <a:srgbClr val="C00000"/>
                </a:solidFill>
                <a:latin typeface="Calibri"/>
                <a:cs typeface="Calibri"/>
              </a:rPr>
              <a:t> </a:t>
            </a:r>
            <a:r>
              <a:rPr sz="1800" b="1" spc="-5" dirty="0">
                <a:solidFill>
                  <a:srgbClr val="C00000"/>
                </a:solidFill>
                <a:latin typeface="Calibri"/>
                <a:cs typeface="Calibri"/>
              </a:rPr>
              <a:t>Prasanth</a:t>
            </a:r>
            <a:r>
              <a:rPr sz="1800" b="1" spc="-30" dirty="0">
                <a:solidFill>
                  <a:srgbClr val="C00000"/>
                </a:solidFill>
                <a:latin typeface="Calibri"/>
                <a:cs typeface="Calibri"/>
              </a:rPr>
              <a:t> </a:t>
            </a:r>
            <a:r>
              <a:rPr sz="1800" b="1" spc="-5" dirty="0">
                <a:solidFill>
                  <a:srgbClr val="C00000"/>
                </a:solidFill>
                <a:latin typeface="Calibri"/>
                <a:cs typeface="Calibri"/>
              </a:rPr>
              <a:t>Srinivas</a:t>
            </a:r>
            <a:endParaRPr sz="1800">
              <a:latin typeface="Calibri"/>
              <a:cs typeface="Calibri"/>
            </a:endParaRPr>
          </a:p>
          <a:p>
            <a:pPr marL="1349375" marR="1333500" indent="249554">
              <a:lnSpc>
                <a:spcPts val="2550"/>
              </a:lnSpc>
              <a:spcBef>
                <a:spcPts val="135"/>
              </a:spcBef>
            </a:pPr>
            <a:r>
              <a:rPr sz="1800" b="1" spc="-5" dirty="0">
                <a:solidFill>
                  <a:srgbClr val="C00000"/>
                </a:solidFill>
                <a:latin typeface="Calibri"/>
                <a:cs typeface="Calibri"/>
              </a:rPr>
              <a:t>S. S. AYYAR </a:t>
            </a:r>
            <a:r>
              <a:rPr sz="1800" b="1" dirty="0">
                <a:solidFill>
                  <a:srgbClr val="C00000"/>
                </a:solidFill>
                <a:latin typeface="Calibri"/>
                <a:cs typeface="Calibri"/>
              </a:rPr>
              <a:t>&amp; </a:t>
            </a:r>
            <a:r>
              <a:rPr sz="1800" b="1" spc="-5" dirty="0">
                <a:solidFill>
                  <a:srgbClr val="C00000"/>
                </a:solidFill>
                <a:latin typeface="Calibri"/>
                <a:cs typeface="Calibri"/>
              </a:rPr>
              <a:t>CO. </a:t>
            </a:r>
            <a:r>
              <a:rPr sz="1800" b="1" dirty="0">
                <a:solidFill>
                  <a:srgbClr val="C00000"/>
                </a:solidFill>
                <a:latin typeface="Calibri"/>
                <a:cs typeface="Calibri"/>
              </a:rPr>
              <a:t> </a:t>
            </a:r>
            <a:r>
              <a:rPr sz="1800" b="1" spc="-5" dirty="0">
                <a:solidFill>
                  <a:srgbClr val="C00000"/>
                </a:solidFill>
                <a:latin typeface="Calibri"/>
                <a:cs typeface="Calibri"/>
              </a:rPr>
              <a:t>Chartered</a:t>
            </a:r>
            <a:r>
              <a:rPr sz="1800" b="1" spc="-85" dirty="0">
                <a:solidFill>
                  <a:srgbClr val="C00000"/>
                </a:solidFill>
                <a:latin typeface="Calibri"/>
                <a:cs typeface="Calibri"/>
              </a:rPr>
              <a:t> </a:t>
            </a:r>
            <a:r>
              <a:rPr sz="1800" b="1" spc="-5" dirty="0">
                <a:solidFill>
                  <a:srgbClr val="C00000"/>
                </a:solidFill>
                <a:latin typeface="Calibri"/>
                <a:cs typeface="Calibri"/>
              </a:rPr>
              <a:t>Accountants</a:t>
            </a:r>
            <a:endParaRPr sz="1800">
              <a:latin typeface="Calibri"/>
              <a:cs typeface="Calibri"/>
            </a:endParaRPr>
          </a:p>
          <a:p>
            <a:pPr marL="5080" algn="ctr">
              <a:lnSpc>
                <a:spcPct val="100000"/>
              </a:lnSpc>
              <a:spcBef>
                <a:spcPts val="240"/>
              </a:spcBef>
            </a:pPr>
            <a:r>
              <a:rPr sz="1800" b="1" spc="-5" dirty="0">
                <a:solidFill>
                  <a:srgbClr val="C00000"/>
                </a:solidFill>
                <a:latin typeface="Calibri"/>
                <a:cs typeface="Calibri"/>
              </a:rPr>
              <a:t>Kottayam</a:t>
            </a:r>
            <a:r>
              <a:rPr sz="1800" b="1" spc="-25" dirty="0">
                <a:solidFill>
                  <a:srgbClr val="C00000"/>
                </a:solidFill>
                <a:latin typeface="Calibri"/>
                <a:cs typeface="Calibri"/>
              </a:rPr>
              <a:t> </a:t>
            </a:r>
            <a:r>
              <a:rPr sz="1800" b="1" dirty="0">
                <a:solidFill>
                  <a:srgbClr val="C00000"/>
                </a:solidFill>
                <a:latin typeface="Calibri"/>
                <a:cs typeface="Calibri"/>
              </a:rPr>
              <a:t>–</a:t>
            </a:r>
            <a:r>
              <a:rPr sz="1800" b="1" spc="-20" dirty="0">
                <a:solidFill>
                  <a:srgbClr val="C00000"/>
                </a:solidFill>
                <a:latin typeface="Calibri"/>
                <a:cs typeface="Calibri"/>
              </a:rPr>
              <a:t> </a:t>
            </a:r>
            <a:r>
              <a:rPr sz="1800" b="1" spc="-5" dirty="0">
                <a:solidFill>
                  <a:srgbClr val="C00000"/>
                </a:solidFill>
                <a:latin typeface="Calibri"/>
                <a:cs typeface="Calibri"/>
              </a:rPr>
              <a:t>686</a:t>
            </a:r>
            <a:r>
              <a:rPr sz="1800" b="1" spc="-20" dirty="0">
                <a:solidFill>
                  <a:srgbClr val="C00000"/>
                </a:solidFill>
                <a:latin typeface="Calibri"/>
                <a:cs typeface="Calibri"/>
              </a:rPr>
              <a:t> </a:t>
            </a:r>
            <a:r>
              <a:rPr sz="1800" b="1" spc="-5" dirty="0">
                <a:solidFill>
                  <a:srgbClr val="C00000"/>
                </a:solidFill>
                <a:latin typeface="Calibri"/>
                <a:cs typeface="Calibri"/>
              </a:rPr>
              <a:t>001</a:t>
            </a:r>
            <a:r>
              <a:rPr sz="1800" b="1" spc="-20" dirty="0">
                <a:solidFill>
                  <a:srgbClr val="C00000"/>
                </a:solidFill>
                <a:latin typeface="Calibri"/>
                <a:cs typeface="Calibri"/>
              </a:rPr>
              <a:t> </a:t>
            </a:r>
            <a:r>
              <a:rPr sz="1800" b="1" spc="-5" dirty="0">
                <a:solidFill>
                  <a:srgbClr val="C00000"/>
                </a:solidFill>
                <a:latin typeface="Calibri"/>
                <a:cs typeface="Calibri"/>
              </a:rPr>
              <a:t>(Kerala)</a:t>
            </a:r>
            <a:endParaRPr sz="1800">
              <a:latin typeface="Calibri"/>
              <a:cs typeface="Calibri"/>
            </a:endParaRPr>
          </a:p>
          <a:p>
            <a:pPr algn="ctr">
              <a:lnSpc>
                <a:spcPct val="100000"/>
              </a:lnSpc>
              <a:spcBef>
                <a:spcPts val="390"/>
              </a:spcBef>
            </a:pPr>
            <a:r>
              <a:rPr sz="1800" b="1" spc="-5" dirty="0">
                <a:solidFill>
                  <a:srgbClr val="C00000"/>
                </a:solidFill>
                <a:latin typeface="Calibri"/>
                <a:cs typeface="Calibri"/>
              </a:rPr>
              <a:t>Ph:</a:t>
            </a:r>
            <a:r>
              <a:rPr sz="1800" b="1" spc="-25" dirty="0">
                <a:solidFill>
                  <a:srgbClr val="C00000"/>
                </a:solidFill>
                <a:latin typeface="Calibri"/>
                <a:cs typeface="Calibri"/>
              </a:rPr>
              <a:t> </a:t>
            </a:r>
            <a:r>
              <a:rPr sz="1800" b="1" spc="-5" dirty="0">
                <a:solidFill>
                  <a:srgbClr val="C00000"/>
                </a:solidFill>
                <a:latin typeface="Calibri"/>
                <a:cs typeface="Calibri"/>
              </a:rPr>
              <a:t>94471</a:t>
            </a:r>
            <a:r>
              <a:rPr sz="1800" b="1" spc="-20" dirty="0">
                <a:solidFill>
                  <a:srgbClr val="C00000"/>
                </a:solidFill>
                <a:latin typeface="Calibri"/>
                <a:cs typeface="Calibri"/>
              </a:rPr>
              <a:t> </a:t>
            </a:r>
            <a:r>
              <a:rPr sz="1800" b="1" spc="-5" dirty="0">
                <a:solidFill>
                  <a:srgbClr val="C00000"/>
                </a:solidFill>
                <a:latin typeface="Calibri"/>
                <a:cs typeface="Calibri"/>
              </a:rPr>
              <a:t>25731,</a:t>
            </a:r>
            <a:r>
              <a:rPr sz="1800" b="1" spc="-20" dirty="0">
                <a:solidFill>
                  <a:srgbClr val="C00000"/>
                </a:solidFill>
                <a:latin typeface="Calibri"/>
                <a:cs typeface="Calibri"/>
              </a:rPr>
              <a:t> </a:t>
            </a:r>
            <a:r>
              <a:rPr sz="1800" b="1" spc="-5" dirty="0">
                <a:solidFill>
                  <a:srgbClr val="C00000"/>
                </a:solidFill>
                <a:latin typeface="Calibri"/>
                <a:cs typeface="Calibri"/>
              </a:rPr>
              <a:t>E-mail:</a:t>
            </a:r>
            <a:r>
              <a:rPr sz="1800" b="1" spc="-25" dirty="0">
                <a:solidFill>
                  <a:srgbClr val="C00000"/>
                </a:solidFill>
                <a:latin typeface="Calibri"/>
                <a:cs typeface="Calibri"/>
              </a:rPr>
              <a:t> </a:t>
            </a:r>
            <a:r>
              <a:rPr sz="1800" b="1" spc="-5" dirty="0">
                <a:solidFill>
                  <a:srgbClr val="C00000"/>
                </a:solidFill>
                <a:latin typeface="Calibri"/>
                <a:cs typeface="Calibri"/>
                <a:hlinkClick r:id="rId2"/>
              </a:rPr>
              <a:t>ssayyarandco@gmail.com</a:t>
            </a:r>
            <a:endParaRPr sz="1800">
              <a:latin typeface="Calibri"/>
              <a:cs typeface="Calibri"/>
            </a:endParaRPr>
          </a:p>
        </p:txBody>
      </p:sp>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1</a:t>
            </a:fld>
            <a:endParaRPr sz="1200">
              <a:latin typeface="Calibri"/>
              <a:cs typeface="Calibri"/>
            </a:endParaRPr>
          </a:p>
        </p:txBody>
      </p:sp>
      <p:sp>
        <p:nvSpPr>
          <p:cNvPr id="6" name="Slide Number Placeholder 5">
            <a:extLst>
              <a:ext uri="{FF2B5EF4-FFF2-40B4-BE49-F238E27FC236}">
                <a16:creationId xmlns:a16="http://schemas.microsoft.com/office/drawing/2014/main" id="{8CBD899D-BA76-4508-A351-B3FC2E2F8C58}"/>
              </a:ext>
            </a:extLst>
          </p:cNvPr>
          <p:cNvSpPr>
            <a:spLocks noGrp="1"/>
          </p:cNvSpPr>
          <p:nvPr>
            <p:ph type="sldNum" sz="quarter" idx="7"/>
          </p:nvPr>
        </p:nvSpPr>
        <p:spPr/>
        <p:txBody>
          <a:bodyPr/>
          <a:lstStyle/>
          <a:p>
            <a:pPr marL="38100">
              <a:lnSpc>
                <a:spcPts val="1240"/>
              </a:lnSpc>
            </a:pPr>
            <a:fld id="{81D60167-4931-47E6-BA6A-407CBD079E47}" type="slidenum">
              <a:rPr lang="en-IN" smtClean="0"/>
              <a:t>1</a:t>
            </a:fld>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a:t>
            </a:fld>
            <a:endParaRPr sz="1200">
              <a:latin typeface="Calibri"/>
              <a:cs typeface="Calibri"/>
            </a:endParaRPr>
          </a:p>
        </p:txBody>
      </p:sp>
      <p:sp>
        <p:nvSpPr>
          <p:cNvPr id="2" name="object 2"/>
          <p:cNvSpPr txBox="1">
            <a:spLocks noGrp="1"/>
          </p:cNvSpPr>
          <p:nvPr>
            <p:ph type="title"/>
          </p:nvPr>
        </p:nvSpPr>
        <p:spPr>
          <a:xfrm>
            <a:off x="3478181" y="118978"/>
            <a:ext cx="2186940" cy="566822"/>
          </a:xfrm>
          <a:prstGeom prst="rect">
            <a:avLst/>
          </a:prstGeom>
        </p:spPr>
        <p:txBody>
          <a:bodyPr vert="horz" wrap="square" lIns="0" tIns="12700" rIns="0" bIns="0" rtlCol="0">
            <a:spAutoFit/>
          </a:bodyPr>
          <a:lstStyle/>
          <a:p>
            <a:pPr marL="12700">
              <a:lnSpc>
                <a:spcPct val="100000"/>
              </a:lnSpc>
              <a:spcBef>
                <a:spcPts val="100"/>
              </a:spcBef>
            </a:pPr>
            <a:r>
              <a:rPr sz="3600" spc="-5" dirty="0"/>
              <a:t>Coverage</a:t>
            </a:r>
            <a:endParaRPr sz="3600" dirty="0"/>
          </a:p>
        </p:txBody>
      </p:sp>
      <p:sp>
        <p:nvSpPr>
          <p:cNvPr id="3" name="object 3"/>
          <p:cNvSpPr txBox="1">
            <a:spLocks noGrp="1"/>
          </p:cNvSpPr>
          <p:nvPr>
            <p:ph type="body" idx="1"/>
          </p:nvPr>
        </p:nvSpPr>
        <p:spPr>
          <a:xfrm>
            <a:off x="381000" y="1276914"/>
            <a:ext cx="8458200" cy="3570849"/>
          </a:xfrm>
          <a:prstGeom prst="rect">
            <a:avLst/>
          </a:prstGeom>
        </p:spPr>
        <p:txBody>
          <a:bodyPr vert="horz" wrap="square" lIns="0" tIns="92075" rIns="0" bIns="0" rtlCol="0">
            <a:spAutoFit/>
          </a:bodyPr>
          <a:lstStyle/>
          <a:p>
            <a:pPr marL="330200" indent="-281940">
              <a:lnSpc>
                <a:spcPct val="100000"/>
              </a:lnSpc>
              <a:spcBef>
                <a:spcPts val="725"/>
              </a:spcBef>
              <a:buFont typeface="Arial MT"/>
              <a:buChar char="•"/>
              <a:tabLst>
                <a:tab pos="330835" algn="l"/>
              </a:tabLst>
            </a:pPr>
            <a:r>
              <a:rPr lang="en-US" sz="3600" spc="-5" dirty="0"/>
              <a:t>Basics</a:t>
            </a:r>
            <a:endParaRPr sz="3600" spc="-5" dirty="0"/>
          </a:p>
          <a:p>
            <a:pPr marL="330200" marR="5080" indent="-281940">
              <a:lnSpc>
                <a:spcPct val="100499"/>
              </a:lnSpc>
              <a:spcBef>
                <a:spcPts val="605"/>
              </a:spcBef>
              <a:buFont typeface="Arial MT"/>
              <a:buChar char="•"/>
              <a:tabLst>
                <a:tab pos="330835" algn="l"/>
              </a:tabLst>
            </a:pPr>
            <a:r>
              <a:rPr lang="en-US" sz="3600" spc="-5" dirty="0"/>
              <a:t>Choice of the exemption sections and Requirements under Income Tax Law</a:t>
            </a:r>
          </a:p>
          <a:p>
            <a:pPr marL="330200" marR="5080" indent="-281940">
              <a:lnSpc>
                <a:spcPct val="100499"/>
              </a:lnSpc>
              <a:spcBef>
                <a:spcPts val="605"/>
              </a:spcBef>
              <a:buFont typeface="Arial MT"/>
              <a:buChar char="•"/>
              <a:tabLst>
                <a:tab pos="330835" algn="l"/>
              </a:tabLst>
            </a:pPr>
            <a:r>
              <a:rPr sz="3600" spc="-5" dirty="0"/>
              <a:t>Amendments brought in by Finance Acts </a:t>
            </a:r>
            <a:r>
              <a:rPr sz="3600" spc="-10" dirty="0"/>
              <a:t>2020</a:t>
            </a:r>
            <a:r>
              <a:rPr lang="en-US" sz="3600" spc="-10" dirty="0"/>
              <a:t>, </a:t>
            </a:r>
            <a:r>
              <a:rPr sz="3600" spc="-5" dirty="0"/>
              <a:t>2022</a:t>
            </a:r>
            <a:r>
              <a:rPr lang="en-US" sz="3600" spc="-5" dirty="0"/>
              <a:t>, 2023 &amp; 2024 having bearing on registration</a:t>
            </a:r>
            <a:endParaRPr sz="3600" spc="-5" dirty="0"/>
          </a:p>
        </p:txBody>
      </p:sp>
      <p:sp>
        <p:nvSpPr>
          <p:cNvPr id="6" name="Slide Number Placeholder 5">
            <a:extLst>
              <a:ext uri="{FF2B5EF4-FFF2-40B4-BE49-F238E27FC236}">
                <a16:creationId xmlns:a16="http://schemas.microsoft.com/office/drawing/2014/main" id="{4D6DE7C5-3E76-4BCB-9648-2CA51A553149}"/>
              </a:ext>
            </a:extLst>
          </p:cNvPr>
          <p:cNvSpPr>
            <a:spLocks noGrp="1"/>
          </p:cNvSpPr>
          <p:nvPr>
            <p:ph type="sldNum" sz="quarter" idx="7"/>
          </p:nvPr>
        </p:nvSpPr>
        <p:spPr/>
        <p:txBody>
          <a:bodyPr/>
          <a:lstStyle/>
          <a:p>
            <a:pPr marL="38100">
              <a:lnSpc>
                <a:spcPts val="1240"/>
              </a:lnSpc>
            </a:pPr>
            <a:fld id="{81D60167-4931-47E6-BA6A-407CBD079E47}" type="slidenum">
              <a:rPr lang="en-IN" smtClean="0"/>
              <a:t>2</a:t>
            </a:fld>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14A9-D639-43B1-9091-FDA53F0ED87F}"/>
              </a:ext>
            </a:extLst>
          </p:cNvPr>
          <p:cNvSpPr>
            <a:spLocks noGrp="1"/>
          </p:cNvSpPr>
          <p:nvPr>
            <p:ph type="title"/>
          </p:nvPr>
        </p:nvSpPr>
        <p:spPr>
          <a:xfrm>
            <a:off x="762000" y="2362200"/>
            <a:ext cx="7976616" cy="923330"/>
          </a:xfrm>
        </p:spPr>
        <p:txBody>
          <a:bodyPr/>
          <a:lstStyle/>
          <a:p>
            <a:pPr algn="ctr"/>
            <a:r>
              <a:rPr lang="en-US" sz="6000" dirty="0"/>
              <a:t>BASICS</a:t>
            </a:r>
            <a:endParaRPr lang="en-IN" sz="6000" dirty="0"/>
          </a:p>
        </p:txBody>
      </p:sp>
      <p:sp>
        <p:nvSpPr>
          <p:cNvPr id="4" name="Footer Placeholder 3">
            <a:extLst>
              <a:ext uri="{FF2B5EF4-FFF2-40B4-BE49-F238E27FC236}">
                <a16:creationId xmlns:a16="http://schemas.microsoft.com/office/drawing/2014/main" id="{EC258D34-C509-4499-BB04-BC3DEAB29968}"/>
              </a:ext>
            </a:extLst>
          </p:cNvPr>
          <p:cNvSpPr>
            <a:spLocks noGrp="1"/>
          </p:cNvSpPr>
          <p:nvPr>
            <p:ph type="ftr" sz="quarter" idx="5"/>
          </p:nvPr>
        </p:nvSpPr>
        <p:spPr/>
        <p:txBody>
          <a:bodyPr/>
          <a:lstStyle/>
          <a:p>
            <a:pPr algn="ctr">
              <a:lnSpc>
                <a:spcPts val="1235"/>
              </a:lnSpc>
            </a:pPr>
            <a:endParaRPr lang="en-IN" spc="-5" dirty="0"/>
          </a:p>
        </p:txBody>
      </p:sp>
      <p:sp>
        <p:nvSpPr>
          <p:cNvPr id="5" name="Slide Number Placeholder 4">
            <a:extLst>
              <a:ext uri="{FF2B5EF4-FFF2-40B4-BE49-F238E27FC236}">
                <a16:creationId xmlns:a16="http://schemas.microsoft.com/office/drawing/2014/main" id="{31AF5F75-AFE5-4D53-858E-C3FF181C261D}"/>
              </a:ext>
            </a:extLst>
          </p:cNvPr>
          <p:cNvSpPr>
            <a:spLocks noGrp="1"/>
          </p:cNvSpPr>
          <p:nvPr>
            <p:ph type="sldNum" sz="quarter" idx="7"/>
          </p:nvPr>
        </p:nvSpPr>
        <p:spPr/>
        <p:txBody>
          <a:bodyPr/>
          <a:lstStyle/>
          <a:p>
            <a:pPr marL="38100">
              <a:lnSpc>
                <a:spcPts val="1240"/>
              </a:lnSpc>
            </a:pPr>
            <a:fld id="{81D60167-4931-47E6-BA6A-407CBD079E47}" type="slidenum">
              <a:rPr lang="en-IN" smtClean="0"/>
              <a:t>3</a:t>
            </a:fld>
            <a:endParaRPr lang="en-IN" dirty="0"/>
          </a:p>
        </p:txBody>
      </p:sp>
    </p:spTree>
    <p:extLst>
      <p:ext uri="{BB962C8B-B14F-4D97-AF65-F5344CB8AC3E}">
        <p14:creationId xmlns:p14="http://schemas.microsoft.com/office/powerpoint/2010/main" val="3429767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4</a:t>
            </a:fld>
            <a:endParaRPr sz="1200">
              <a:latin typeface="Calibri"/>
              <a:cs typeface="Calibri"/>
            </a:endParaRPr>
          </a:p>
        </p:txBody>
      </p:sp>
      <p:sp>
        <p:nvSpPr>
          <p:cNvPr id="2" name="object 2"/>
          <p:cNvSpPr txBox="1">
            <a:spLocks noGrp="1"/>
          </p:cNvSpPr>
          <p:nvPr>
            <p:ph type="title"/>
          </p:nvPr>
        </p:nvSpPr>
        <p:spPr>
          <a:xfrm>
            <a:off x="533400" y="152400"/>
            <a:ext cx="7953195" cy="1120820"/>
          </a:xfrm>
          <a:prstGeom prst="rect">
            <a:avLst/>
          </a:prstGeom>
        </p:spPr>
        <p:txBody>
          <a:bodyPr vert="horz" wrap="square" lIns="0" tIns="12700" rIns="0" bIns="0" rtlCol="0">
            <a:spAutoFit/>
          </a:bodyPr>
          <a:lstStyle/>
          <a:p>
            <a:pPr marL="12700" algn="ctr">
              <a:lnSpc>
                <a:spcPct val="100000"/>
              </a:lnSpc>
              <a:spcBef>
                <a:spcPts val="100"/>
              </a:spcBef>
            </a:pPr>
            <a:r>
              <a:rPr lang="en-US" sz="3600" spc="-5" dirty="0"/>
              <a:t>Type of Entity / Registration </a:t>
            </a:r>
            <a:br>
              <a:rPr lang="en-US" sz="3600" spc="-5" dirty="0"/>
            </a:br>
            <a:r>
              <a:rPr lang="en-US" sz="3600" spc="-5" dirty="0"/>
              <a:t>under parent law / PAN</a:t>
            </a:r>
            <a:endParaRPr sz="3600" dirty="0"/>
          </a:p>
        </p:txBody>
      </p:sp>
      <p:sp>
        <p:nvSpPr>
          <p:cNvPr id="3" name="object 3"/>
          <p:cNvSpPr txBox="1">
            <a:spLocks noGrp="1"/>
          </p:cNvSpPr>
          <p:nvPr>
            <p:ph type="body" idx="1"/>
          </p:nvPr>
        </p:nvSpPr>
        <p:spPr>
          <a:xfrm>
            <a:off x="277498" y="1479201"/>
            <a:ext cx="8589004" cy="3778599"/>
          </a:xfrm>
          <a:prstGeom prst="rect">
            <a:avLst/>
          </a:prstGeom>
        </p:spPr>
        <p:txBody>
          <a:bodyPr vert="horz" wrap="square" lIns="0" tIns="92075" rIns="0" bIns="0" rtlCol="0">
            <a:spAutoFit/>
          </a:bodyPr>
          <a:lstStyle/>
          <a:p>
            <a:pPr marL="48260">
              <a:lnSpc>
                <a:spcPct val="100000"/>
              </a:lnSpc>
              <a:spcBef>
                <a:spcPts val="725"/>
              </a:spcBef>
              <a:tabLst>
                <a:tab pos="330835" algn="l"/>
              </a:tabLst>
            </a:pPr>
            <a:r>
              <a:rPr lang="en-US" spc="-5" dirty="0"/>
              <a:t>Type of entity (beneficiaries shall be public)</a:t>
            </a:r>
          </a:p>
          <a:p>
            <a:pPr marL="787400" lvl="1" indent="-281940">
              <a:spcBef>
                <a:spcPts val="725"/>
              </a:spcBef>
              <a:buFont typeface="Arial MT"/>
              <a:buChar char="•"/>
              <a:tabLst>
                <a:tab pos="330835" algn="l"/>
              </a:tabLst>
            </a:pPr>
            <a:r>
              <a:rPr lang="en-US" sz="3200" spc="-5" dirty="0"/>
              <a:t>Charitable (Section 2(15)</a:t>
            </a:r>
          </a:p>
          <a:p>
            <a:pPr marL="787400" lvl="1" indent="-281940">
              <a:spcBef>
                <a:spcPts val="725"/>
              </a:spcBef>
              <a:buFont typeface="Arial MT"/>
              <a:buChar char="•"/>
              <a:tabLst>
                <a:tab pos="330835" algn="l"/>
              </a:tabLst>
            </a:pPr>
            <a:r>
              <a:rPr lang="en-US" sz="3200" spc="-5" dirty="0"/>
              <a:t>Religious (not defined)</a:t>
            </a:r>
          </a:p>
          <a:p>
            <a:pPr marL="787400" lvl="1" indent="-281940">
              <a:spcBef>
                <a:spcPts val="725"/>
              </a:spcBef>
              <a:buFont typeface="Arial MT"/>
              <a:buChar char="•"/>
              <a:tabLst>
                <a:tab pos="330835" algn="l"/>
              </a:tabLst>
            </a:pPr>
            <a:r>
              <a:rPr lang="en-US" sz="3200" spc="-5" dirty="0"/>
              <a:t>Religious and Charitable (not the other way round)</a:t>
            </a:r>
          </a:p>
          <a:p>
            <a:pPr marL="330200" marR="5080" indent="-281940">
              <a:lnSpc>
                <a:spcPct val="100499"/>
              </a:lnSpc>
              <a:spcBef>
                <a:spcPts val="605"/>
              </a:spcBef>
              <a:buFont typeface="Arial MT"/>
              <a:buChar char="•"/>
              <a:tabLst>
                <a:tab pos="330835" algn="l"/>
              </a:tabLst>
            </a:pPr>
            <a:endParaRPr lang="en-US" sz="800" spc="-5" dirty="0"/>
          </a:p>
          <a:p>
            <a:pPr marL="330200" marR="5080" indent="-281940">
              <a:lnSpc>
                <a:spcPct val="100499"/>
              </a:lnSpc>
              <a:spcBef>
                <a:spcPts val="605"/>
              </a:spcBef>
              <a:buFont typeface="Arial MT"/>
              <a:buChar char="•"/>
              <a:tabLst>
                <a:tab pos="330835" algn="l"/>
              </a:tabLst>
            </a:pPr>
            <a:r>
              <a:rPr lang="en-US" spc="-5" dirty="0"/>
              <a:t>It shall be non profit organization (NPO)</a:t>
            </a:r>
          </a:p>
          <a:p>
            <a:pPr marL="330200" marR="5080" indent="-281940">
              <a:lnSpc>
                <a:spcPct val="100499"/>
              </a:lnSpc>
              <a:spcBef>
                <a:spcPts val="605"/>
              </a:spcBef>
              <a:buFont typeface="Arial MT"/>
              <a:buChar char="•"/>
              <a:tabLst>
                <a:tab pos="330835" algn="l"/>
              </a:tabLst>
            </a:pPr>
            <a:endParaRPr lang="en-US" sz="800" spc="-5" dirty="0"/>
          </a:p>
        </p:txBody>
      </p:sp>
      <p:sp>
        <p:nvSpPr>
          <p:cNvPr id="6" name="Slide Number Placeholder 5">
            <a:extLst>
              <a:ext uri="{FF2B5EF4-FFF2-40B4-BE49-F238E27FC236}">
                <a16:creationId xmlns:a16="http://schemas.microsoft.com/office/drawing/2014/main" id="{4D6DE7C5-3E76-4BCB-9648-2CA51A553149}"/>
              </a:ext>
            </a:extLst>
          </p:cNvPr>
          <p:cNvSpPr>
            <a:spLocks noGrp="1"/>
          </p:cNvSpPr>
          <p:nvPr>
            <p:ph type="sldNum" sz="quarter" idx="7"/>
          </p:nvPr>
        </p:nvSpPr>
        <p:spPr/>
        <p:txBody>
          <a:bodyPr/>
          <a:lstStyle/>
          <a:p>
            <a:pPr marL="38100">
              <a:lnSpc>
                <a:spcPts val="1240"/>
              </a:lnSpc>
            </a:pPr>
            <a:fld id="{81D60167-4931-47E6-BA6A-407CBD079E47}" type="slidenum">
              <a:rPr lang="en-IN" smtClean="0"/>
              <a:t>4</a:t>
            </a:fld>
            <a:endParaRPr lang="en-IN" dirty="0"/>
          </a:p>
        </p:txBody>
      </p:sp>
    </p:spTree>
    <p:extLst>
      <p:ext uri="{BB962C8B-B14F-4D97-AF65-F5344CB8AC3E}">
        <p14:creationId xmlns:p14="http://schemas.microsoft.com/office/powerpoint/2010/main" val="206499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5</a:t>
            </a:fld>
            <a:endParaRPr sz="1200">
              <a:latin typeface="Calibri"/>
              <a:cs typeface="Calibri"/>
            </a:endParaRPr>
          </a:p>
        </p:txBody>
      </p:sp>
      <p:sp>
        <p:nvSpPr>
          <p:cNvPr id="2" name="object 2"/>
          <p:cNvSpPr txBox="1">
            <a:spLocks noGrp="1"/>
          </p:cNvSpPr>
          <p:nvPr>
            <p:ph type="title"/>
          </p:nvPr>
        </p:nvSpPr>
        <p:spPr>
          <a:xfrm>
            <a:off x="533400" y="152400"/>
            <a:ext cx="7953195" cy="443711"/>
          </a:xfrm>
          <a:prstGeom prst="rect">
            <a:avLst/>
          </a:prstGeom>
        </p:spPr>
        <p:txBody>
          <a:bodyPr vert="horz" wrap="square" lIns="0" tIns="12700" rIns="0" bIns="0" rtlCol="0">
            <a:spAutoFit/>
          </a:bodyPr>
          <a:lstStyle/>
          <a:p>
            <a:pPr marL="12700" algn="ctr">
              <a:lnSpc>
                <a:spcPct val="100000"/>
              </a:lnSpc>
              <a:spcBef>
                <a:spcPts val="100"/>
              </a:spcBef>
            </a:pPr>
            <a:r>
              <a:rPr lang="en-US" sz="2800" spc="-5" dirty="0"/>
              <a:t>Type of Entity / Registration under parent law / PAN</a:t>
            </a:r>
            <a:endParaRPr sz="2800" dirty="0"/>
          </a:p>
        </p:txBody>
      </p:sp>
      <p:sp>
        <p:nvSpPr>
          <p:cNvPr id="3" name="object 3"/>
          <p:cNvSpPr txBox="1">
            <a:spLocks noGrp="1"/>
          </p:cNvSpPr>
          <p:nvPr>
            <p:ph type="body" idx="1"/>
          </p:nvPr>
        </p:nvSpPr>
        <p:spPr>
          <a:xfrm>
            <a:off x="304800" y="609600"/>
            <a:ext cx="8589004" cy="5771452"/>
          </a:xfrm>
          <a:prstGeom prst="rect">
            <a:avLst/>
          </a:prstGeom>
        </p:spPr>
        <p:txBody>
          <a:bodyPr vert="horz" wrap="square" lIns="0" tIns="92075" rIns="0" bIns="0" rtlCol="0">
            <a:spAutoFit/>
          </a:bodyPr>
          <a:lstStyle/>
          <a:p>
            <a:pPr marL="330200" marR="5080" indent="-281940">
              <a:lnSpc>
                <a:spcPct val="100499"/>
              </a:lnSpc>
              <a:spcBef>
                <a:spcPts val="605"/>
              </a:spcBef>
              <a:buFont typeface="Arial MT"/>
              <a:buChar char="•"/>
              <a:tabLst>
                <a:tab pos="330835" algn="l"/>
              </a:tabLst>
            </a:pPr>
            <a:endParaRPr lang="en-US" sz="800" spc="-5" dirty="0"/>
          </a:p>
          <a:p>
            <a:pPr marL="330200" marR="5080" indent="-281940">
              <a:lnSpc>
                <a:spcPct val="100499"/>
              </a:lnSpc>
              <a:spcBef>
                <a:spcPts val="605"/>
              </a:spcBef>
              <a:buFont typeface="Arial MT"/>
              <a:buChar char="•"/>
              <a:tabLst>
                <a:tab pos="330835" algn="l"/>
              </a:tabLst>
            </a:pPr>
            <a:r>
              <a:rPr lang="en-US" spc="-5" dirty="0"/>
              <a:t>After formation, register the entity under the parent law – Trust Act, Societies Act, Companies Act etc. and obtain PAN and open Bank Account. So many model trust deeds are available in books / internet. Customize as per needs. Ensure </a:t>
            </a:r>
            <a:r>
              <a:rPr lang="en-US" b="1" spc="-5" dirty="0">
                <a:solidFill>
                  <a:srgbClr val="7030A0"/>
                </a:solidFill>
              </a:rPr>
              <a:t>mandatory clauses</a:t>
            </a:r>
            <a:r>
              <a:rPr lang="en-US" spc="-5" dirty="0"/>
              <a:t> are there.</a:t>
            </a:r>
          </a:p>
          <a:p>
            <a:pPr marL="330200" marR="5080" indent="-281940">
              <a:lnSpc>
                <a:spcPct val="100499"/>
              </a:lnSpc>
              <a:spcBef>
                <a:spcPts val="605"/>
              </a:spcBef>
              <a:buFont typeface="Arial MT"/>
              <a:buChar char="•"/>
              <a:tabLst>
                <a:tab pos="330835" algn="l"/>
              </a:tabLst>
            </a:pPr>
            <a:endParaRPr lang="en-US" sz="800" spc="-5" dirty="0"/>
          </a:p>
          <a:p>
            <a:pPr marL="330200" marR="5080" indent="-281940">
              <a:lnSpc>
                <a:spcPct val="100499"/>
              </a:lnSpc>
              <a:spcBef>
                <a:spcPts val="605"/>
              </a:spcBef>
              <a:buFont typeface="Arial MT"/>
              <a:buChar char="•"/>
              <a:tabLst>
                <a:tab pos="330835" algn="l"/>
              </a:tabLst>
            </a:pPr>
            <a:r>
              <a:rPr lang="en-US" spc="-5" dirty="0"/>
              <a:t>Let the founder bring money for registration expenses and for opening bank account and start some small activity.</a:t>
            </a:r>
          </a:p>
          <a:p>
            <a:pPr marL="330200" marR="5080" indent="-281940">
              <a:lnSpc>
                <a:spcPct val="100499"/>
              </a:lnSpc>
              <a:spcBef>
                <a:spcPts val="605"/>
              </a:spcBef>
              <a:buFont typeface="Arial MT"/>
              <a:buChar char="•"/>
              <a:tabLst>
                <a:tab pos="330835" algn="l"/>
              </a:tabLst>
            </a:pPr>
            <a:endParaRPr lang="en-US" sz="800" spc="-5" dirty="0"/>
          </a:p>
          <a:p>
            <a:pPr marL="330200" marR="5080" indent="-281940">
              <a:lnSpc>
                <a:spcPct val="100499"/>
              </a:lnSpc>
              <a:spcBef>
                <a:spcPts val="605"/>
              </a:spcBef>
              <a:buFont typeface="Arial MT"/>
              <a:buChar char="•"/>
              <a:tabLst>
                <a:tab pos="330835" algn="l"/>
              </a:tabLst>
            </a:pPr>
            <a:r>
              <a:rPr lang="en-US" spc="-5" dirty="0"/>
              <a:t>Then think of Income Tax registration</a:t>
            </a:r>
          </a:p>
        </p:txBody>
      </p:sp>
      <p:sp>
        <p:nvSpPr>
          <p:cNvPr id="6" name="Slide Number Placeholder 5">
            <a:extLst>
              <a:ext uri="{FF2B5EF4-FFF2-40B4-BE49-F238E27FC236}">
                <a16:creationId xmlns:a16="http://schemas.microsoft.com/office/drawing/2014/main" id="{4D6DE7C5-3E76-4BCB-9648-2CA51A553149}"/>
              </a:ext>
            </a:extLst>
          </p:cNvPr>
          <p:cNvSpPr>
            <a:spLocks noGrp="1"/>
          </p:cNvSpPr>
          <p:nvPr>
            <p:ph type="sldNum" sz="quarter" idx="7"/>
          </p:nvPr>
        </p:nvSpPr>
        <p:spPr/>
        <p:txBody>
          <a:bodyPr/>
          <a:lstStyle/>
          <a:p>
            <a:pPr marL="38100">
              <a:lnSpc>
                <a:spcPts val="1240"/>
              </a:lnSpc>
            </a:pPr>
            <a:fld id="{81D60167-4931-47E6-BA6A-407CBD079E47}" type="slidenum">
              <a:rPr lang="en-IN" smtClean="0"/>
              <a:t>5</a:t>
            </a:fld>
            <a:endParaRPr lang="en-IN" dirty="0"/>
          </a:p>
        </p:txBody>
      </p:sp>
    </p:spTree>
    <p:extLst>
      <p:ext uri="{BB962C8B-B14F-4D97-AF65-F5344CB8AC3E}">
        <p14:creationId xmlns:p14="http://schemas.microsoft.com/office/powerpoint/2010/main" val="2412498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9CAF7-C93D-489E-B92D-DA117C0AABEF}"/>
              </a:ext>
            </a:extLst>
          </p:cNvPr>
          <p:cNvSpPr>
            <a:spLocks noGrp="1"/>
          </p:cNvSpPr>
          <p:nvPr>
            <p:ph type="title"/>
          </p:nvPr>
        </p:nvSpPr>
        <p:spPr>
          <a:xfrm>
            <a:off x="583691" y="213247"/>
            <a:ext cx="7976616" cy="615553"/>
          </a:xfrm>
        </p:spPr>
        <p:txBody>
          <a:bodyPr/>
          <a:lstStyle/>
          <a:p>
            <a:r>
              <a:rPr lang="en-US" sz="4000" dirty="0"/>
              <a:t>Choice of the entity</a:t>
            </a:r>
            <a:endParaRPr lang="en-IN" sz="4000" dirty="0"/>
          </a:p>
        </p:txBody>
      </p:sp>
      <p:sp>
        <p:nvSpPr>
          <p:cNvPr id="3" name="Text Placeholder 2">
            <a:extLst>
              <a:ext uri="{FF2B5EF4-FFF2-40B4-BE49-F238E27FC236}">
                <a16:creationId xmlns:a16="http://schemas.microsoft.com/office/drawing/2014/main" id="{5178E436-F278-45CD-858B-E66B787F719C}"/>
              </a:ext>
            </a:extLst>
          </p:cNvPr>
          <p:cNvSpPr>
            <a:spLocks noGrp="1"/>
          </p:cNvSpPr>
          <p:nvPr>
            <p:ph type="body" idx="1"/>
          </p:nvPr>
        </p:nvSpPr>
        <p:spPr>
          <a:xfrm>
            <a:off x="266699" y="990600"/>
            <a:ext cx="8610600" cy="5416868"/>
          </a:xfrm>
        </p:spPr>
        <p:txBody>
          <a:bodyPr/>
          <a:lstStyle/>
          <a:p>
            <a:pPr marL="457200" indent="-457200">
              <a:buFont typeface="Arial" panose="020B0604020202020204" pitchFamily="34" charset="0"/>
              <a:buChar char="•"/>
            </a:pPr>
            <a:r>
              <a:rPr lang="en-US" sz="3600" dirty="0">
                <a:solidFill>
                  <a:srgbClr val="7030A0"/>
                </a:solidFill>
              </a:rPr>
              <a:t>Public Charitable or Public Religious Trust</a:t>
            </a:r>
          </a:p>
          <a:p>
            <a:pPr marL="914400" lvl="1" indent="-457200">
              <a:buFont typeface="Arial" panose="020B0604020202020204" pitchFamily="34" charset="0"/>
              <a:buChar char="•"/>
            </a:pPr>
            <a:r>
              <a:rPr lang="en-US" sz="2800" dirty="0"/>
              <a:t>Trust deed shall be registered under Indian Trust Act with sub-registrar</a:t>
            </a:r>
          </a:p>
          <a:p>
            <a:pPr marL="914400" lvl="1" indent="-457200">
              <a:buFont typeface="Arial" panose="020B0604020202020204" pitchFamily="34" charset="0"/>
              <a:buChar char="•"/>
            </a:pPr>
            <a:r>
              <a:rPr lang="en-US" sz="2800" dirty="0"/>
              <a:t>There shall be a settlor, trustee and beneficiary</a:t>
            </a:r>
          </a:p>
          <a:p>
            <a:pPr marL="914400" lvl="1" indent="-457200">
              <a:buFont typeface="Arial" panose="020B0604020202020204" pitchFamily="34" charset="0"/>
              <a:buChar char="•"/>
            </a:pPr>
            <a:r>
              <a:rPr lang="en-IN" sz="2800" dirty="0"/>
              <a:t>Stamp duty depends on the value of trust property at the time of registration</a:t>
            </a:r>
          </a:p>
          <a:p>
            <a:pPr marL="914400" lvl="1" indent="-457200">
              <a:buFont typeface="Arial" panose="020B0604020202020204" pitchFamily="34" charset="0"/>
              <a:buChar char="•"/>
            </a:pPr>
            <a:r>
              <a:rPr lang="en-IN" sz="2800" dirty="0"/>
              <a:t>No requirement to file members’ list accounts etc.</a:t>
            </a:r>
          </a:p>
          <a:p>
            <a:pPr marL="457200" indent="-457200">
              <a:buFont typeface="Arial" panose="020B0604020202020204" pitchFamily="34" charset="0"/>
              <a:buChar char="•"/>
            </a:pPr>
            <a:r>
              <a:rPr lang="en-IN" sz="3600" dirty="0">
                <a:solidFill>
                  <a:srgbClr val="7030A0"/>
                </a:solidFill>
              </a:rPr>
              <a:t>Declared religious trust</a:t>
            </a:r>
          </a:p>
          <a:p>
            <a:pPr marL="914400" lvl="1" indent="-457200">
              <a:buFont typeface="Arial" panose="020B0604020202020204" pitchFamily="34" charset="0"/>
              <a:buChar char="•"/>
            </a:pPr>
            <a:r>
              <a:rPr lang="en-IN" sz="2800" dirty="0"/>
              <a:t>Declaration by the head of religious order</a:t>
            </a:r>
          </a:p>
          <a:p>
            <a:pPr marL="914400" lvl="1" indent="-457200">
              <a:buFont typeface="Arial" panose="020B0604020202020204" pitchFamily="34" charset="0"/>
              <a:buChar char="•"/>
            </a:pPr>
            <a:r>
              <a:rPr lang="en-IN" sz="2800" dirty="0"/>
              <a:t>Case laws are there that it need not require registration</a:t>
            </a:r>
          </a:p>
          <a:p>
            <a:pPr marL="914400" lvl="1" indent="-457200">
              <a:buFont typeface="Arial" panose="020B0604020202020204" pitchFamily="34" charset="0"/>
              <a:buChar char="•"/>
            </a:pPr>
            <a:r>
              <a:rPr lang="en-IN" sz="2800" dirty="0"/>
              <a:t>Better to have written bye-laws / rules &amp; regulations</a:t>
            </a:r>
          </a:p>
        </p:txBody>
      </p:sp>
      <p:sp>
        <p:nvSpPr>
          <p:cNvPr id="5" name="Slide Number Placeholder 4">
            <a:extLst>
              <a:ext uri="{FF2B5EF4-FFF2-40B4-BE49-F238E27FC236}">
                <a16:creationId xmlns:a16="http://schemas.microsoft.com/office/drawing/2014/main" id="{3A044CDD-B125-40ED-9128-0EC1F409C042}"/>
              </a:ext>
            </a:extLst>
          </p:cNvPr>
          <p:cNvSpPr>
            <a:spLocks noGrp="1"/>
          </p:cNvSpPr>
          <p:nvPr>
            <p:ph type="sldNum" sz="quarter" idx="7"/>
          </p:nvPr>
        </p:nvSpPr>
        <p:spPr/>
        <p:txBody>
          <a:bodyPr/>
          <a:lstStyle/>
          <a:p>
            <a:pPr marL="38100">
              <a:lnSpc>
                <a:spcPts val="1240"/>
              </a:lnSpc>
            </a:pPr>
            <a:fld id="{81D60167-4931-47E6-BA6A-407CBD079E47}" type="slidenum">
              <a:rPr lang="en-IN" smtClean="0"/>
              <a:t>6</a:t>
            </a:fld>
            <a:endParaRPr lang="en-IN" dirty="0"/>
          </a:p>
        </p:txBody>
      </p:sp>
    </p:spTree>
    <p:extLst>
      <p:ext uri="{BB962C8B-B14F-4D97-AF65-F5344CB8AC3E}">
        <p14:creationId xmlns:p14="http://schemas.microsoft.com/office/powerpoint/2010/main" val="4133078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9CAF7-C93D-489E-B92D-DA117C0AABEF}"/>
              </a:ext>
            </a:extLst>
          </p:cNvPr>
          <p:cNvSpPr>
            <a:spLocks noGrp="1"/>
          </p:cNvSpPr>
          <p:nvPr>
            <p:ph type="title"/>
          </p:nvPr>
        </p:nvSpPr>
        <p:spPr>
          <a:xfrm>
            <a:off x="583691" y="213247"/>
            <a:ext cx="7976616" cy="615553"/>
          </a:xfrm>
        </p:spPr>
        <p:txBody>
          <a:bodyPr/>
          <a:lstStyle/>
          <a:p>
            <a:r>
              <a:rPr lang="en-US" sz="4000" dirty="0"/>
              <a:t>Choice of the entity</a:t>
            </a:r>
            <a:endParaRPr lang="en-IN" sz="4000" dirty="0"/>
          </a:p>
        </p:txBody>
      </p:sp>
      <p:sp>
        <p:nvSpPr>
          <p:cNvPr id="3" name="Text Placeholder 2">
            <a:extLst>
              <a:ext uri="{FF2B5EF4-FFF2-40B4-BE49-F238E27FC236}">
                <a16:creationId xmlns:a16="http://schemas.microsoft.com/office/drawing/2014/main" id="{5178E436-F278-45CD-858B-E66B787F719C}"/>
              </a:ext>
            </a:extLst>
          </p:cNvPr>
          <p:cNvSpPr>
            <a:spLocks noGrp="1"/>
          </p:cNvSpPr>
          <p:nvPr>
            <p:ph type="body" idx="1"/>
          </p:nvPr>
        </p:nvSpPr>
        <p:spPr>
          <a:xfrm>
            <a:off x="152400" y="939830"/>
            <a:ext cx="8610600" cy="5416868"/>
          </a:xfrm>
        </p:spPr>
        <p:txBody>
          <a:bodyPr/>
          <a:lstStyle/>
          <a:p>
            <a:pPr marL="457200" indent="-457200">
              <a:buFont typeface="Arial" panose="020B0604020202020204" pitchFamily="34" charset="0"/>
              <a:buChar char="•"/>
            </a:pPr>
            <a:r>
              <a:rPr lang="en-IN" dirty="0">
                <a:solidFill>
                  <a:srgbClr val="7030A0"/>
                </a:solidFill>
              </a:rPr>
              <a:t>Registered Society</a:t>
            </a:r>
          </a:p>
          <a:p>
            <a:pPr marL="914400" lvl="1" indent="-457200">
              <a:buFont typeface="Arial" panose="020B0604020202020204" pitchFamily="34" charset="0"/>
              <a:buChar char="•"/>
            </a:pPr>
            <a:r>
              <a:rPr lang="en-IN" sz="2400" dirty="0" err="1"/>
              <a:t>MoA</a:t>
            </a:r>
            <a:r>
              <a:rPr lang="en-IN" sz="2400" dirty="0"/>
              <a:t> and R&amp;R shall be Registered with the Society Registrar.</a:t>
            </a:r>
          </a:p>
          <a:p>
            <a:pPr marL="914400" lvl="1" indent="-457200">
              <a:buFont typeface="Arial" panose="020B0604020202020204" pitchFamily="34" charset="0"/>
              <a:buChar char="•"/>
            </a:pPr>
            <a:r>
              <a:rPr lang="en-IN" sz="2400" dirty="0"/>
              <a:t>There shall be minimum number of people prescribed under the Societies Registration Act of 1860 or the parallel State Act.</a:t>
            </a:r>
          </a:p>
          <a:p>
            <a:pPr marL="914400" lvl="1" indent="-457200">
              <a:buFont typeface="Arial" panose="020B0604020202020204" pitchFamily="34" charset="0"/>
              <a:buChar char="•"/>
            </a:pPr>
            <a:r>
              <a:rPr lang="en-IN" sz="2400" dirty="0"/>
              <a:t>Registration fee is nominal</a:t>
            </a:r>
          </a:p>
          <a:p>
            <a:pPr marL="914400" lvl="1" indent="-457200">
              <a:buFont typeface="Arial" panose="020B0604020202020204" pitchFamily="34" charset="0"/>
              <a:buChar char="•"/>
            </a:pPr>
            <a:r>
              <a:rPr lang="en-IN" sz="2400" dirty="0"/>
              <a:t>Annual filing of accounts, resolutions, governing body list etc. required.</a:t>
            </a:r>
          </a:p>
          <a:p>
            <a:pPr marL="457200" indent="-457200">
              <a:buFont typeface="Arial" panose="020B0604020202020204" pitchFamily="34" charset="0"/>
              <a:buChar char="•"/>
            </a:pPr>
            <a:r>
              <a:rPr lang="en-IN" dirty="0">
                <a:solidFill>
                  <a:srgbClr val="7030A0"/>
                </a:solidFill>
              </a:rPr>
              <a:t>Section 8 Company</a:t>
            </a:r>
          </a:p>
          <a:p>
            <a:pPr marL="914400" lvl="1" indent="-457200">
              <a:buFont typeface="Arial" panose="020B0604020202020204" pitchFamily="34" charset="0"/>
              <a:buChar char="•"/>
            </a:pPr>
            <a:r>
              <a:rPr lang="en-IN" sz="2400" dirty="0" err="1"/>
              <a:t>MoA</a:t>
            </a:r>
            <a:r>
              <a:rPr lang="en-IN" sz="2400" dirty="0"/>
              <a:t> and R&amp;R shall be Registered with the </a:t>
            </a:r>
            <a:r>
              <a:rPr lang="en-IN" sz="2400" dirty="0" err="1"/>
              <a:t>RoC</a:t>
            </a:r>
            <a:endParaRPr lang="en-IN" sz="2400" dirty="0"/>
          </a:p>
          <a:p>
            <a:pPr marL="914400" lvl="1" indent="-457200">
              <a:buFont typeface="Arial" panose="020B0604020202020204" pitchFamily="34" charset="0"/>
              <a:buChar char="•"/>
            </a:pPr>
            <a:r>
              <a:rPr lang="en-IN" sz="2400" dirty="0"/>
              <a:t>There shall be minimum number of people prescribed under the CA 2013</a:t>
            </a:r>
          </a:p>
          <a:p>
            <a:pPr marL="914400" lvl="1" indent="-457200">
              <a:buFont typeface="Arial" panose="020B0604020202020204" pitchFamily="34" charset="0"/>
              <a:buChar char="•"/>
            </a:pPr>
            <a:r>
              <a:rPr lang="en-IN" sz="2400" dirty="0"/>
              <a:t>Follow the procedures and pay the prescribed registration fee</a:t>
            </a:r>
          </a:p>
          <a:p>
            <a:pPr marL="914400" lvl="1" indent="-457200">
              <a:buFont typeface="Arial" panose="020B0604020202020204" pitchFamily="34" charset="0"/>
              <a:buChar char="•"/>
            </a:pPr>
            <a:r>
              <a:rPr lang="en-IN" sz="2400" dirty="0"/>
              <a:t>Annual filing of accounts, resolutions, governing body list etc. required. Strict compliance regimen is there</a:t>
            </a:r>
          </a:p>
        </p:txBody>
      </p:sp>
      <p:sp>
        <p:nvSpPr>
          <p:cNvPr id="5" name="Slide Number Placeholder 4">
            <a:extLst>
              <a:ext uri="{FF2B5EF4-FFF2-40B4-BE49-F238E27FC236}">
                <a16:creationId xmlns:a16="http://schemas.microsoft.com/office/drawing/2014/main" id="{3A044CDD-B125-40ED-9128-0EC1F409C042}"/>
              </a:ext>
            </a:extLst>
          </p:cNvPr>
          <p:cNvSpPr>
            <a:spLocks noGrp="1"/>
          </p:cNvSpPr>
          <p:nvPr>
            <p:ph type="sldNum" sz="quarter" idx="7"/>
          </p:nvPr>
        </p:nvSpPr>
        <p:spPr/>
        <p:txBody>
          <a:bodyPr/>
          <a:lstStyle/>
          <a:p>
            <a:pPr marL="38100">
              <a:lnSpc>
                <a:spcPts val="1240"/>
              </a:lnSpc>
            </a:pPr>
            <a:fld id="{81D60167-4931-47E6-BA6A-407CBD079E47}" type="slidenum">
              <a:rPr lang="en-IN" smtClean="0"/>
              <a:t>7</a:t>
            </a:fld>
            <a:endParaRPr lang="en-IN" dirty="0"/>
          </a:p>
        </p:txBody>
      </p:sp>
    </p:spTree>
    <p:extLst>
      <p:ext uri="{BB962C8B-B14F-4D97-AF65-F5344CB8AC3E}">
        <p14:creationId xmlns:p14="http://schemas.microsoft.com/office/powerpoint/2010/main" val="3336256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14A9-D639-43B1-9091-FDA53F0ED87F}"/>
              </a:ext>
            </a:extLst>
          </p:cNvPr>
          <p:cNvSpPr>
            <a:spLocks noGrp="1"/>
          </p:cNvSpPr>
          <p:nvPr>
            <p:ph type="title"/>
          </p:nvPr>
        </p:nvSpPr>
        <p:spPr>
          <a:xfrm>
            <a:off x="838200" y="990600"/>
            <a:ext cx="7976616" cy="3693319"/>
          </a:xfrm>
        </p:spPr>
        <p:txBody>
          <a:bodyPr/>
          <a:lstStyle/>
          <a:p>
            <a:pPr marL="48260" marR="5080" algn="ctr">
              <a:lnSpc>
                <a:spcPct val="100499"/>
              </a:lnSpc>
              <a:spcBef>
                <a:spcPts val="605"/>
              </a:spcBef>
              <a:tabLst>
                <a:tab pos="330835" algn="l"/>
              </a:tabLst>
            </a:pPr>
            <a:r>
              <a:rPr lang="en-US" sz="6000" spc="-5" dirty="0"/>
              <a:t>Choice of the exemption sections and Requirements under Income Tax Law</a:t>
            </a:r>
          </a:p>
        </p:txBody>
      </p:sp>
      <p:sp>
        <p:nvSpPr>
          <p:cNvPr id="4" name="Footer Placeholder 3">
            <a:extLst>
              <a:ext uri="{FF2B5EF4-FFF2-40B4-BE49-F238E27FC236}">
                <a16:creationId xmlns:a16="http://schemas.microsoft.com/office/drawing/2014/main" id="{EC258D34-C509-4499-BB04-BC3DEAB29968}"/>
              </a:ext>
            </a:extLst>
          </p:cNvPr>
          <p:cNvSpPr>
            <a:spLocks noGrp="1"/>
          </p:cNvSpPr>
          <p:nvPr>
            <p:ph type="ftr" sz="quarter" idx="5"/>
          </p:nvPr>
        </p:nvSpPr>
        <p:spPr/>
        <p:txBody>
          <a:bodyPr/>
          <a:lstStyle/>
          <a:p>
            <a:pPr algn="ctr">
              <a:lnSpc>
                <a:spcPts val="1235"/>
              </a:lnSpc>
            </a:pPr>
            <a:endParaRPr lang="en-IN" spc="-5" dirty="0"/>
          </a:p>
        </p:txBody>
      </p:sp>
      <p:sp>
        <p:nvSpPr>
          <p:cNvPr id="5" name="Slide Number Placeholder 4">
            <a:extLst>
              <a:ext uri="{FF2B5EF4-FFF2-40B4-BE49-F238E27FC236}">
                <a16:creationId xmlns:a16="http://schemas.microsoft.com/office/drawing/2014/main" id="{31AF5F75-AFE5-4D53-858E-C3FF181C261D}"/>
              </a:ext>
            </a:extLst>
          </p:cNvPr>
          <p:cNvSpPr>
            <a:spLocks noGrp="1"/>
          </p:cNvSpPr>
          <p:nvPr>
            <p:ph type="sldNum" sz="quarter" idx="7"/>
          </p:nvPr>
        </p:nvSpPr>
        <p:spPr/>
        <p:txBody>
          <a:bodyPr/>
          <a:lstStyle/>
          <a:p>
            <a:pPr marL="38100">
              <a:lnSpc>
                <a:spcPts val="1240"/>
              </a:lnSpc>
            </a:pPr>
            <a:fld id="{81D60167-4931-47E6-BA6A-407CBD079E47}" type="slidenum">
              <a:rPr lang="en-IN" smtClean="0"/>
              <a:t>8</a:t>
            </a:fld>
            <a:endParaRPr lang="en-IN" dirty="0"/>
          </a:p>
        </p:txBody>
      </p:sp>
    </p:spTree>
    <p:extLst>
      <p:ext uri="{BB962C8B-B14F-4D97-AF65-F5344CB8AC3E}">
        <p14:creationId xmlns:p14="http://schemas.microsoft.com/office/powerpoint/2010/main" val="399813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9</a:t>
            </a:fld>
            <a:endParaRPr sz="1200">
              <a:latin typeface="Calibri"/>
              <a:cs typeface="Calibri"/>
            </a:endParaRPr>
          </a:p>
        </p:txBody>
      </p:sp>
      <p:sp>
        <p:nvSpPr>
          <p:cNvPr id="2" name="object 2"/>
          <p:cNvSpPr txBox="1">
            <a:spLocks noGrp="1"/>
          </p:cNvSpPr>
          <p:nvPr>
            <p:ph type="title"/>
          </p:nvPr>
        </p:nvSpPr>
        <p:spPr>
          <a:xfrm>
            <a:off x="3448718" y="76200"/>
            <a:ext cx="2245995" cy="695960"/>
          </a:xfrm>
          <a:prstGeom prst="rect">
            <a:avLst/>
          </a:prstGeom>
        </p:spPr>
        <p:txBody>
          <a:bodyPr vert="horz" wrap="square" lIns="0" tIns="12700" rIns="0" bIns="0" rtlCol="0">
            <a:spAutoFit/>
          </a:bodyPr>
          <a:lstStyle/>
          <a:p>
            <a:pPr marL="12700">
              <a:lnSpc>
                <a:spcPct val="100000"/>
              </a:lnSpc>
              <a:spcBef>
                <a:spcPts val="100"/>
              </a:spcBef>
            </a:pPr>
            <a:r>
              <a:rPr sz="4400" spc="-5" dirty="0"/>
              <a:t>Overview</a:t>
            </a:r>
            <a:endParaRPr sz="4400" dirty="0"/>
          </a:p>
        </p:txBody>
      </p:sp>
      <p:sp>
        <p:nvSpPr>
          <p:cNvPr id="3" name="object 3"/>
          <p:cNvSpPr txBox="1"/>
          <p:nvPr/>
        </p:nvSpPr>
        <p:spPr>
          <a:xfrm>
            <a:off x="586621" y="653288"/>
            <a:ext cx="8052374" cy="5832815"/>
          </a:xfrm>
          <a:prstGeom prst="rect">
            <a:avLst/>
          </a:prstGeom>
        </p:spPr>
        <p:txBody>
          <a:bodyPr vert="horz" wrap="square" lIns="0" tIns="99060" rIns="0" bIns="0" rtlCol="0">
            <a:spAutoFit/>
          </a:bodyPr>
          <a:lstStyle/>
          <a:p>
            <a:pPr marL="299085" marR="12065" indent="-287020" algn="just">
              <a:lnSpc>
                <a:spcPts val="2850"/>
              </a:lnSpc>
              <a:spcBef>
                <a:spcPts val="780"/>
              </a:spcBef>
              <a:buFont typeface="Arial MT"/>
              <a:buChar char="•"/>
              <a:tabLst>
                <a:tab pos="299720" algn="l"/>
              </a:tabLst>
            </a:pPr>
            <a:r>
              <a:rPr sz="2950" spc="-5" dirty="0">
                <a:latin typeface="Calibri"/>
                <a:cs typeface="Calibri"/>
              </a:rPr>
              <a:t>History </a:t>
            </a:r>
            <a:r>
              <a:rPr sz="2950" dirty="0">
                <a:latin typeface="Calibri"/>
                <a:cs typeface="Calibri"/>
              </a:rPr>
              <a:t>from 1973 </a:t>
            </a:r>
            <a:r>
              <a:rPr sz="2950" spc="5" dirty="0">
                <a:latin typeface="Calibri"/>
                <a:cs typeface="Calibri"/>
              </a:rPr>
              <a:t>– </a:t>
            </a:r>
            <a:r>
              <a:rPr lang="en-US" sz="2950" spc="5" dirty="0">
                <a:latin typeface="Calibri"/>
                <a:cs typeface="Calibri"/>
              </a:rPr>
              <a:t>12A – 12AA – 12B</a:t>
            </a:r>
          </a:p>
          <a:p>
            <a:pPr marL="299085" marR="12065" indent="-287020" algn="just">
              <a:lnSpc>
                <a:spcPts val="2850"/>
              </a:lnSpc>
              <a:spcBef>
                <a:spcPts val="780"/>
              </a:spcBef>
              <a:buFont typeface="Arial MT"/>
              <a:buChar char="•"/>
              <a:tabLst>
                <a:tab pos="299720" algn="l"/>
              </a:tabLst>
            </a:pPr>
            <a:endParaRPr lang="en-US" sz="2950" spc="-10" dirty="0">
              <a:latin typeface="Calibri"/>
              <a:cs typeface="Calibri"/>
            </a:endParaRPr>
          </a:p>
          <a:p>
            <a:pPr marL="299085" marR="12065" indent="-287020" algn="just">
              <a:lnSpc>
                <a:spcPts val="2850"/>
              </a:lnSpc>
              <a:spcBef>
                <a:spcPts val="780"/>
              </a:spcBef>
              <a:buFont typeface="Arial MT"/>
              <a:buChar char="•"/>
              <a:tabLst>
                <a:tab pos="299720" algn="l"/>
              </a:tabLst>
            </a:pPr>
            <a:r>
              <a:rPr sz="2950" spc="-10" dirty="0">
                <a:latin typeface="Calibri"/>
                <a:cs typeface="Calibri"/>
              </a:rPr>
              <a:t>Misuse </a:t>
            </a:r>
            <a:r>
              <a:rPr sz="2950" spc="-655" dirty="0">
                <a:latin typeface="Calibri"/>
                <a:cs typeface="Calibri"/>
              </a:rPr>
              <a:t> </a:t>
            </a:r>
            <a:r>
              <a:rPr sz="2950" dirty="0">
                <a:latin typeface="Calibri"/>
                <a:cs typeface="Calibri"/>
              </a:rPr>
              <a:t>led</a:t>
            </a:r>
            <a:r>
              <a:rPr sz="2950" spc="-10" dirty="0">
                <a:latin typeface="Calibri"/>
                <a:cs typeface="Calibri"/>
              </a:rPr>
              <a:t> </a:t>
            </a:r>
            <a:r>
              <a:rPr sz="2950" spc="-5" dirty="0">
                <a:latin typeface="Calibri"/>
                <a:cs typeface="Calibri"/>
              </a:rPr>
              <a:t>to tightening </a:t>
            </a:r>
            <a:r>
              <a:rPr sz="2950" dirty="0">
                <a:latin typeface="Calibri"/>
                <a:cs typeface="Calibri"/>
              </a:rPr>
              <a:t>of </a:t>
            </a:r>
            <a:r>
              <a:rPr sz="2950" spc="-5" dirty="0">
                <a:latin typeface="Calibri"/>
                <a:cs typeface="Calibri"/>
              </a:rPr>
              <a:t>the</a:t>
            </a:r>
            <a:r>
              <a:rPr sz="2950" spc="-10" dirty="0">
                <a:latin typeface="Calibri"/>
                <a:cs typeface="Calibri"/>
              </a:rPr>
              <a:t> </a:t>
            </a:r>
            <a:r>
              <a:rPr sz="2950" spc="-5" dirty="0">
                <a:latin typeface="Calibri"/>
                <a:cs typeface="Calibri"/>
              </a:rPr>
              <a:t>noose.</a:t>
            </a:r>
            <a:endParaRPr sz="2950" dirty="0">
              <a:latin typeface="Calibri"/>
              <a:cs typeface="Calibri"/>
            </a:endParaRPr>
          </a:p>
          <a:p>
            <a:pPr marR="3443604" algn="r">
              <a:lnSpc>
                <a:spcPts val="3395"/>
              </a:lnSpc>
              <a:tabLst>
                <a:tab pos="299720" algn="l"/>
              </a:tabLst>
            </a:pPr>
            <a:endParaRPr lang="en-US" sz="2600" spc="-10" dirty="0">
              <a:latin typeface="Calibri"/>
              <a:cs typeface="Calibri"/>
            </a:endParaRPr>
          </a:p>
          <a:p>
            <a:pPr marL="457200" indent="-457200">
              <a:lnSpc>
                <a:spcPts val="3060"/>
              </a:lnSpc>
              <a:buFont typeface="Arial" panose="020B0604020202020204" pitchFamily="34" charset="0"/>
              <a:buChar char="•"/>
              <a:tabLst>
                <a:tab pos="699770" algn="l"/>
              </a:tabLst>
            </a:pPr>
            <a:r>
              <a:rPr lang="en-US" sz="2950" dirty="0">
                <a:latin typeface="Calibri"/>
                <a:cs typeface="Calibri"/>
              </a:rPr>
              <a:t>Computation and assessment of trusts is distinct from that of a business entity. For e.g., trust can c/f income, claim capital expenses, capital receipts are taxable etc.</a:t>
            </a:r>
          </a:p>
          <a:p>
            <a:pPr marL="457200" indent="-457200">
              <a:lnSpc>
                <a:spcPts val="3060"/>
              </a:lnSpc>
              <a:buFont typeface="Arial" panose="020B0604020202020204" pitchFamily="34" charset="0"/>
              <a:buChar char="•"/>
              <a:tabLst>
                <a:tab pos="699770" algn="l"/>
              </a:tabLst>
            </a:pPr>
            <a:endParaRPr lang="en-US" sz="3200" spc="-5" dirty="0">
              <a:latin typeface="Calibri"/>
              <a:cs typeface="Calibri"/>
            </a:endParaRPr>
          </a:p>
          <a:p>
            <a:pPr marL="457200" indent="-457200">
              <a:lnSpc>
                <a:spcPts val="3060"/>
              </a:lnSpc>
              <a:buFont typeface="Arial" panose="020B0604020202020204" pitchFamily="34" charset="0"/>
              <a:buChar char="•"/>
              <a:tabLst>
                <a:tab pos="699770" algn="l"/>
              </a:tabLst>
            </a:pPr>
            <a:r>
              <a:rPr lang="en-US" sz="3200" spc="-5" dirty="0">
                <a:latin typeface="Calibri"/>
                <a:cs typeface="Calibri"/>
              </a:rPr>
              <a:t>Exemption sections requiring registration, procedures, etc. separately dealt with</a:t>
            </a:r>
          </a:p>
          <a:p>
            <a:pPr marL="457200" indent="-457200">
              <a:lnSpc>
                <a:spcPts val="3060"/>
              </a:lnSpc>
              <a:buFont typeface="Arial" panose="020B0604020202020204" pitchFamily="34" charset="0"/>
              <a:buChar char="•"/>
              <a:tabLst>
                <a:tab pos="699770" algn="l"/>
              </a:tabLst>
            </a:pPr>
            <a:endParaRPr lang="en-US" sz="3200" spc="-5" dirty="0">
              <a:latin typeface="Calibri"/>
              <a:cs typeface="Calibri"/>
            </a:endParaRPr>
          </a:p>
          <a:p>
            <a:pPr marL="457200" indent="-457200">
              <a:lnSpc>
                <a:spcPts val="3060"/>
              </a:lnSpc>
              <a:buFont typeface="Arial" panose="020B0604020202020204" pitchFamily="34" charset="0"/>
              <a:buChar char="•"/>
              <a:tabLst>
                <a:tab pos="699770" algn="l"/>
              </a:tabLst>
            </a:pPr>
            <a:r>
              <a:rPr lang="en-US" sz="3200" spc="-5" dirty="0">
                <a:latin typeface="Calibri"/>
                <a:cs typeface="Calibri"/>
              </a:rPr>
              <a:t>Registering authority is CIT / PCIT</a:t>
            </a:r>
          </a:p>
          <a:p>
            <a:pPr marL="457200" indent="-457200">
              <a:lnSpc>
                <a:spcPts val="3060"/>
              </a:lnSpc>
              <a:buFont typeface="Arial" panose="020B0604020202020204" pitchFamily="34" charset="0"/>
              <a:buChar char="•"/>
              <a:tabLst>
                <a:tab pos="699770" algn="l"/>
              </a:tabLst>
            </a:pPr>
            <a:endParaRPr lang="en-US" sz="2950" dirty="0">
              <a:latin typeface="Calibri"/>
              <a:cs typeface="Calibri"/>
            </a:endParaRP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9</a:t>
            </a:fld>
            <a:endParaRPr lang="en-IN" dirty="0"/>
          </a:p>
        </p:txBody>
      </p:sp>
    </p:spTree>
    <p:extLst>
      <p:ext uri="{BB962C8B-B14F-4D97-AF65-F5344CB8AC3E}">
        <p14:creationId xmlns:p14="http://schemas.microsoft.com/office/powerpoint/2010/main" val="3686470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10</a:t>
            </a:fld>
            <a:endParaRPr sz="1200">
              <a:latin typeface="Calibri"/>
              <a:cs typeface="Calibri"/>
            </a:endParaRPr>
          </a:p>
        </p:txBody>
      </p:sp>
      <p:sp>
        <p:nvSpPr>
          <p:cNvPr id="2" name="object 2"/>
          <p:cNvSpPr txBox="1">
            <a:spLocks noGrp="1"/>
          </p:cNvSpPr>
          <p:nvPr>
            <p:ph type="title"/>
          </p:nvPr>
        </p:nvSpPr>
        <p:spPr>
          <a:xfrm>
            <a:off x="228600" y="0"/>
            <a:ext cx="8763000" cy="1243930"/>
          </a:xfrm>
          <a:prstGeom prst="rect">
            <a:avLst/>
          </a:prstGeom>
        </p:spPr>
        <p:txBody>
          <a:bodyPr vert="horz" wrap="square" lIns="0" tIns="12700" rIns="0" bIns="0" rtlCol="0">
            <a:spAutoFit/>
          </a:bodyPr>
          <a:lstStyle/>
          <a:p>
            <a:pPr algn="ctr">
              <a:tabLst>
                <a:tab pos="699770" algn="l"/>
              </a:tabLst>
            </a:pPr>
            <a:r>
              <a:rPr lang="en-US" sz="4000" dirty="0">
                <a:latin typeface="Calibri"/>
                <a:cs typeface="Calibri"/>
              </a:rPr>
              <a:t>Exemption provisions requiring registration</a:t>
            </a:r>
            <a:r>
              <a:rPr lang="en-US" sz="4000" spc="-5" dirty="0">
                <a:latin typeface="Calibri"/>
                <a:cs typeface="Calibri"/>
              </a:rPr>
              <a:t> / approval</a:t>
            </a:r>
            <a:endParaRPr lang="en-US" sz="4000" dirty="0">
              <a:latin typeface="Calibri"/>
              <a:cs typeface="Calibri"/>
            </a:endParaRPr>
          </a:p>
        </p:txBody>
      </p:sp>
      <p:sp>
        <p:nvSpPr>
          <p:cNvPr id="3" name="object 3"/>
          <p:cNvSpPr txBox="1"/>
          <p:nvPr/>
        </p:nvSpPr>
        <p:spPr>
          <a:xfrm>
            <a:off x="228600" y="1238073"/>
            <a:ext cx="8686800" cy="5242910"/>
          </a:xfrm>
          <a:prstGeom prst="rect">
            <a:avLst/>
          </a:prstGeom>
        </p:spPr>
        <p:txBody>
          <a:bodyPr vert="horz" wrap="square" lIns="0" tIns="99060" rIns="0" bIns="0" rtlCol="0">
            <a:spAutoFit/>
          </a:bodyPr>
          <a:lstStyle/>
          <a:p>
            <a:pPr marL="299085" marR="12065" indent="-287020" algn="just">
              <a:lnSpc>
                <a:spcPts val="2850"/>
              </a:lnSpc>
              <a:spcBef>
                <a:spcPts val="780"/>
              </a:spcBef>
              <a:buFont typeface="Arial MT"/>
              <a:buChar char="•"/>
              <a:tabLst>
                <a:tab pos="299720" algn="l"/>
              </a:tabLst>
            </a:pPr>
            <a:r>
              <a:rPr lang="en-US" sz="2800" spc="-5" dirty="0">
                <a:latin typeface="Calibri"/>
                <a:cs typeface="Calibri"/>
              </a:rPr>
              <a:t>Section 10 (23 C) : </a:t>
            </a:r>
            <a:r>
              <a:rPr lang="en-US" sz="2800" spc="-5" dirty="0">
                <a:solidFill>
                  <a:srgbClr val="FF0000"/>
                </a:solidFill>
                <a:latin typeface="Calibri"/>
                <a:cs typeface="Calibri"/>
              </a:rPr>
              <a:t>The undermentioned sub-items are inoperative from 01.10.2024 – FA 2024</a:t>
            </a:r>
          </a:p>
          <a:p>
            <a:pPr marL="754380" lvl="1" indent="-229235">
              <a:spcBef>
                <a:spcPts val="1235"/>
              </a:spcBef>
              <a:buFont typeface="Symbol"/>
              <a:buChar char=""/>
              <a:tabLst>
                <a:tab pos="297180" algn="l"/>
              </a:tabLst>
            </a:pPr>
            <a:r>
              <a:rPr lang="en-US" sz="2400" spc="-5" dirty="0">
                <a:latin typeface="Calibri"/>
                <a:cs typeface="Calibri"/>
              </a:rPr>
              <a:t>10(23C)(iv)</a:t>
            </a:r>
            <a:r>
              <a:rPr lang="en-US" sz="2400" dirty="0">
                <a:latin typeface="Calibri"/>
                <a:cs typeface="Calibri"/>
              </a:rPr>
              <a:t> – Approved</a:t>
            </a:r>
            <a:r>
              <a:rPr lang="en-US" sz="2400" spc="10" dirty="0">
                <a:latin typeface="Calibri"/>
                <a:cs typeface="Calibri"/>
              </a:rPr>
              <a:t> </a:t>
            </a:r>
            <a:r>
              <a:rPr lang="en-US" sz="2400" spc="-5" dirty="0">
                <a:latin typeface="Calibri"/>
                <a:cs typeface="Calibri"/>
              </a:rPr>
              <a:t>charitable</a:t>
            </a:r>
            <a:r>
              <a:rPr lang="en-US" sz="2400" dirty="0">
                <a:latin typeface="Calibri"/>
                <a:cs typeface="Calibri"/>
              </a:rPr>
              <a:t> trust</a:t>
            </a:r>
          </a:p>
          <a:p>
            <a:pPr marL="754380" lvl="1" indent="-229235">
              <a:spcBef>
                <a:spcPts val="1225"/>
              </a:spcBef>
              <a:buFont typeface="Symbol"/>
              <a:buChar char=""/>
              <a:tabLst>
                <a:tab pos="297180" algn="l"/>
              </a:tabLst>
            </a:pPr>
            <a:r>
              <a:rPr lang="en-US" sz="2400" dirty="0">
                <a:latin typeface="Calibri"/>
                <a:cs typeface="Calibri"/>
              </a:rPr>
              <a:t>10(23C)(v)</a:t>
            </a:r>
            <a:r>
              <a:rPr lang="en-US" sz="2400" spc="-20" dirty="0">
                <a:latin typeface="Calibri"/>
                <a:cs typeface="Calibri"/>
              </a:rPr>
              <a:t> </a:t>
            </a:r>
            <a:r>
              <a:rPr lang="en-US" sz="2400" dirty="0">
                <a:latin typeface="Calibri"/>
                <a:cs typeface="Calibri"/>
              </a:rPr>
              <a:t>–</a:t>
            </a:r>
            <a:r>
              <a:rPr lang="en-US" sz="2400" spc="-5" dirty="0">
                <a:latin typeface="Calibri"/>
                <a:cs typeface="Calibri"/>
              </a:rPr>
              <a:t> Public</a:t>
            </a:r>
            <a:r>
              <a:rPr lang="en-US" sz="2400" spc="-15" dirty="0">
                <a:latin typeface="Calibri"/>
                <a:cs typeface="Calibri"/>
              </a:rPr>
              <a:t> </a:t>
            </a:r>
            <a:r>
              <a:rPr lang="en-US" sz="2400" dirty="0">
                <a:latin typeface="Calibri"/>
                <a:cs typeface="Calibri"/>
              </a:rPr>
              <a:t>religious</a:t>
            </a:r>
            <a:r>
              <a:rPr lang="en-US" sz="2400" spc="-5" dirty="0">
                <a:latin typeface="Calibri"/>
                <a:cs typeface="Calibri"/>
              </a:rPr>
              <a:t> </a:t>
            </a:r>
            <a:r>
              <a:rPr lang="en-US" sz="2400" dirty="0">
                <a:latin typeface="Calibri"/>
                <a:cs typeface="Calibri"/>
              </a:rPr>
              <a:t>or</a:t>
            </a:r>
            <a:r>
              <a:rPr lang="en-US" sz="2400" spc="-5" dirty="0">
                <a:latin typeface="Calibri"/>
                <a:cs typeface="Calibri"/>
              </a:rPr>
              <a:t> </a:t>
            </a:r>
            <a:r>
              <a:rPr lang="en-US" sz="2400" dirty="0">
                <a:latin typeface="Calibri"/>
                <a:cs typeface="Calibri"/>
              </a:rPr>
              <a:t>religious</a:t>
            </a:r>
            <a:r>
              <a:rPr lang="en-US" sz="2400" spc="-5" dirty="0">
                <a:latin typeface="Calibri"/>
                <a:cs typeface="Calibri"/>
              </a:rPr>
              <a:t> </a:t>
            </a:r>
            <a:r>
              <a:rPr lang="en-US" sz="2400" dirty="0">
                <a:latin typeface="Calibri"/>
                <a:cs typeface="Calibri"/>
              </a:rPr>
              <a:t>/ charitable</a:t>
            </a:r>
            <a:r>
              <a:rPr lang="en-US" sz="2400" spc="-5" dirty="0">
                <a:latin typeface="Calibri"/>
                <a:cs typeface="Calibri"/>
              </a:rPr>
              <a:t> </a:t>
            </a:r>
            <a:r>
              <a:rPr lang="en-US" sz="2400" dirty="0">
                <a:latin typeface="Calibri"/>
                <a:cs typeface="Calibri"/>
              </a:rPr>
              <a:t>trust</a:t>
            </a:r>
          </a:p>
          <a:p>
            <a:pPr marL="754380" lvl="1" indent="-229235">
              <a:spcBef>
                <a:spcPts val="1235"/>
              </a:spcBef>
              <a:buFont typeface="Symbol"/>
              <a:buChar char=""/>
              <a:tabLst>
                <a:tab pos="297180" algn="l"/>
              </a:tabLst>
            </a:pPr>
            <a:r>
              <a:rPr lang="en-US" sz="2400" spc="-5" dirty="0">
                <a:latin typeface="Calibri"/>
                <a:cs typeface="Calibri"/>
              </a:rPr>
              <a:t>10(23C)(vi)</a:t>
            </a:r>
            <a:r>
              <a:rPr lang="en-US" sz="2400" spc="5" dirty="0">
                <a:latin typeface="Calibri"/>
                <a:cs typeface="Calibri"/>
              </a:rPr>
              <a:t> </a:t>
            </a:r>
            <a:r>
              <a:rPr lang="en-US" sz="2400" dirty="0">
                <a:latin typeface="Calibri"/>
                <a:cs typeface="Calibri"/>
              </a:rPr>
              <a:t>–</a:t>
            </a:r>
            <a:r>
              <a:rPr lang="en-US" sz="2400" spc="10" dirty="0">
                <a:latin typeface="Calibri"/>
                <a:cs typeface="Calibri"/>
              </a:rPr>
              <a:t> </a:t>
            </a:r>
            <a:r>
              <a:rPr lang="en-US" sz="2400" dirty="0">
                <a:latin typeface="Calibri"/>
                <a:cs typeface="Calibri"/>
              </a:rPr>
              <a:t>University</a:t>
            </a:r>
            <a:r>
              <a:rPr lang="en-US" sz="2400" spc="10" dirty="0">
                <a:latin typeface="Calibri"/>
                <a:cs typeface="Calibri"/>
              </a:rPr>
              <a:t> </a:t>
            </a:r>
            <a:r>
              <a:rPr lang="en-US" sz="2400" dirty="0">
                <a:latin typeface="Calibri"/>
                <a:cs typeface="Calibri"/>
              </a:rPr>
              <a:t>/</a:t>
            </a:r>
            <a:r>
              <a:rPr lang="en-US" sz="2400" spc="10" dirty="0">
                <a:latin typeface="Calibri"/>
                <a:cs typeface="Calibri"/>
              </a:rPr>
              <a:t> </a:t>
            </a:r>
            <a:r>
              <a:rPr lang="en-US" sz="2400" spc="-5" dirty="0">
                <a:latin typeface="Calibri"/>
                <a:cs typeface="Calibri"/>
              </a:rPr>
              <a:t>Educational</a:t>
            </a:r>
            <a:r>
              <a:rPr lang="en-US" sz="2400" spc="10" dirty="0">
                <a:latin typeface="Calibri"/>
                <a:cs typeface="Calibri"/>
              </a:rPr>
              <a:t> </a:t>
            </a:r>
            <a:r>
              <a:rPr lang="en-US" sz="2400" spc="-5" dirty="0">
                <a:latin typeface="Calibri"/>
                <a:cs typeface="Calibri"/>
              </a:rPr>
              <a:t>Institutions</a:t>
            </a:r>
            <a:endParaRPr lang="en-US" sz="2400" dirty="0">
              <a:latin typeface="Calibri"/>
              <a:cs typeface="Calibri"/>
            </a:endParaRPr>
          </a:p>
          <a:p>
            <a:pPr marL="754380" lvl="1" indent="-229235">
              <a:spcBef>
                <a:spcPts val="1235"/>
              </a:spcBef>
              <a:buFont typeface="Symbol"/>
              <a:buChar char=""/>
              <a:tabLst>
                <a:tab pos="297180" algn="l"/>
              </a:tabLst>
            </a:pPr>
            <a:r>
              <a:rPr lang="en-US" sz="2400" spc="-5" dirty="0">
                <a:latin typeface="Calibri"/>
                <a:cs typeface="Calibri"/>
              </a:rPr>
              <a:t>10(23C)(via)</a:t>
            </a:r>
            <a:r>
              <a:rPr lang="en-US" sz="2400" spc="5" dirty="0">
                <a:latin typeface="Calibri"/>
                <a:cs typeface="Calibri"/>
              </a:rPr>
              <a:t> </a:t>
            </a:r>
            <a:r>
              <a:rPr lang="en-US" sz="2400" dirty="0">
                <a:latin typeface="Calibri"/>
                <a:cs typeface="Calibri"/>
              </a:rPr>
              <a:t>–</a:t>
            </a:r>
            <a:r>
              <a:rPr lang="en-US" sz="2400" spc="5" dirty="0">
                <a:latin typeface="Calibri"/>
                <a:cs typeface="Calibri"/>
              </a:rPr>
              <a:t> </a:t>
            </a:r>
            <a:r>
              <a:rPr lang="en-US" sz="2400" dirty="0">
                <a:latin typeface="Calibri"/>
                <a:cs typeface="Calibri"/>
              </a:rPr>
              <a:t>Hospital</a:t>
            </a:r>
            <a:r>
              <a:rPr lang="en-US" sz="2400" spc="5" dirty="0">
                <a:latin typeface="Calibri"/>
                <a:cs typeface="Calibri"/>
              </a:rPr>
              <a:t> </a:t>
            </a:r>
            <a:r>
              <a:rPr lang="en-US" sz="2400" dirty="0">
                <a:latin typeface="Calibri"/>
                <a:cs typeface="Calibri"/>
              </a:rPr>
              <a:t>/</a:t>
            </a:r>
            <a:r>
              <a:rPr lang="en-US" sz="2400" spc="5" dirty="0">
                <a:latin typeface="Calibri"/>
                <a:cs typeface="Calibri"/>
              </a:rPr>
              <a:t> </a:t>
            </a:r>
            <a:r>
              <a:rPr lang="en-US" sz="2400" spc="-5" dirty="0">
                <a:latin typeface="Calibri"/>
                <a:cs typeface="Calibri"/>
              </a:rPr>
              <a:t>Medical</a:t>
            </a:r>
            <a:r>
              <a:rPr lang="en-US" sz="2400" spc="10" dirty="0">
                <a:latin typeface="Calibri"/>
                <a:cs typeface="Calibri"/>
              </a:rPr>
              <a:t> </a:t>
            </a:r>
            <a:r>
              <a:rPr lang="en-US" sz="2400" spc="-5" dirty="0">
                <a:latin typeface="Calibri"/>
                <a:cs typeface="Calibri"/>
              </a:rPr>
              <a:t>institutions</a:t>
            </a:r>
            <a:endParaRPr lang="en-US" sz="2400" dirty="0">
              <a:latin typeface="Calibri"/>
              <a:cs typeface="Calibri"/>
            </a:endParaRPr>
          </a:p>
          <a:p>
            <a:pPr marL="12065" marR="12065" algn="just">
              <a:lnSpc>
                <a:spcPts val="2850"/>
              </a:lnSpc>
              <a:spcBef>
                <a:spcPts val="780"/>
              </a:spcBef>
              <a:tabLst>
                <a:tab pos="299720" algn="l"/>
              </a:tabLst>
            </a:pPr>
            <a:r>
              <a:rPr lang="en-US" sz="2400" i="1" dirty="0">
                <a:solidFill>
                  <a:srgbClr val="FF0000"/>
                </a:solidFill>
                <a:latin typeface="Calibri"/>
                <a:cs typeface="Calibri"/>
              </a:rPr>
              <a:t>	registration not required vis-à-vis clauses </a:t>
            </a:r>
            <a:r>
              <a:rPr lang="en-US" sz="2400" i="1" dirty="0" err="1">
                <a:solidFill>
                  <a:srgbClr val="FF0000"/>
                </a:solidFill>
                <a:latin typeface="Calibri"/>
                <a:cs typeface="Calibri"/>
              </a:rPr>
              <a:t>i</a:t>
            </a:r>
            <a:r>
              <a:rPr lang="en-US" sz="2400" i="1" dirty="0">
                <a:solidFill>
                  <a:srgbClr val="FF0000"/>
                </a:solidFill>
                <a:latin typeface="Calibri"/>
                <a:cs typeface="Calibri"/>
              </a:rPr>
              <a:t> – iii </a:t>
            </a:r>
            <a:r>
              <a:rPr lang="en-US" sz="2400" i="1" dirty="0" err="1">
                <a:solidFill>
                  <a:srgbClr val="FF0000"/>
                </a:solidFill>
                <a:latin typeface="Calibri"/>
                <a:cs typeface="Calibri"/>
              </a:rPr>
              <a:t>aaaa</a:t>
            </a:r>
            <a:r>
              <a:rPr lang="en-US" sz="2400" i="1" dirty="0">
                <a:solidFill>
                  <a:srgbClr val="FF0000"/>
                </a:solidFill>
                <a:latin typeface="Calibri"/>
                <a:cs typeface="Calibri"/>
              </a:rPr>
              <a:t>, iii ab and </a:t>
            </a:r>
          </a:p>
          <a:p>
            <a:pPr marL="12065" marR="12065" algn="just">
              <a:lnSpc>
                <a:spcPts val="2850"/>
              </a:lnSpc>
              <a:spcBef>
                <a:spcPts val="780"/>
              </a:spcBef>
              <a:tabLst>
                <a:tab pos="299720" algn="l"/>
              </a:tabLst>
            </a:pPr>
            <a:r>
              <a:rPr lang="en-US" sz="2400" i="1" dirty="0">
                <a:solidFill>
                  <a:srgbClr val="FF0000"/>
                </a:solidFill>
                <a:latin typeface="Calibri"/>
                <a:cs typeface="Calibri"/>
              </a:rPr>
              <a:t>	iii ac (Government funded), iii ad and iii ae (less than 5 crore).</a:t>
            </a:r>
            <a:endParaRPr lang="en-US" sz="1000" i="1" dirty="0">
              <a:solidFill>
                <a:srgbClr val="FF0000"/>
              </a:solidFill>
              <a:latin typeface="Calibri"/>
              <a:cs typeface="Calibri"/>
            </a:endParaRPr>
          </a:p>
          <a:p>
            <a:pPr marL="299085" marR="12065" indent="-287020" algn="just">
              <a:lnSpc>
                <a:spcPts val="2850"/>
              </a:lnSpc>
              <a:spcBef>
                <a:spcPts val="780"/>
              </a:spcBef>
              <a:buFont typeface="Arial MT"/>
              <a:buChar char="•"/>
              <a:tabLst>
                <a:tab pos="299720" algn="l"/>
              </a:tabLst>
            </a:pPr>
            <a:r>
              <a:rPr lang="en-US" sz="2800" dirty="0">
                <a:latin typeface="Calibri"/>
                <a:cs typeface="Calibri"/>
              </a:rPr>
              <a:t>Section 11 (subject to S.12, 12A, 12 AA, 12 AB and 13)</a:t>
            </a:r>
          </a:p>
          <a:p>
            <a:pPr marL="299085" marR="12065" indent="-287020" algn="just">
              <a:lnSpc>
                <a:spcPts val="2850"/>
              </a:lnSpc>
              <a:spcBef>
                <a:spcPts val="780"/>
              </a:spcBef>
              <a:buFont typeface="Arial MT"/>
              <a:buChar char="•"/>
              <a:tabLst>
                <a:tab pos="299720" algn="l"/>
              </a:tabLst>
            </a:pPr>
            <a:r>
              <a:rPr lang="en-US" sz="2800" dirty="0">
                <a:latin typeface="Calibri"/>
                <a:cs typeface="Calibri"/>
              </a:rPr>
              <a:t>Section 80 G (sub-sec 2 (a) (iv) </a:t>
            </a:r>
            <a:r>
              <a:rPr lang="en-US" sz="2800" dirty="0" err="1">
                <a:latin typeface="Calibri"/>
                <a:cs typeface="Calibri"/>
              </a:rPr>
              <a:t>r.w.sub</a:t>
            </a:r>
            <a:r>
              <a:rPr lang="en-US" sz="2800" dirty="0">
                <a:latin typeface="Calibri"/>
                <a:cs typeface="Calibri"/>
              </a:rPr>
              <a:t> sec 5)</a:t>
            </a:r>
            <a:endParaRPr sz="2800" dirty="0">
              <a:latin typeface="Calibri"/>
              <a:cs typeface="Calibri"/>
            </a:endParaRPr>
          </a:p>
          <a:p>
            <a:pPr marR="3443604" algn="r">
              <a:lnSpc>
                <a:spcPts val="3395"/>
              </a:lnSpc>
              <a:tabLst>
                <a:tab pos="299720" algn="l"/>
              </a:tabLst>
            </a:pPr>
            <a:endParaRPr lang="en-US" sz="2400" spc="-10" dirty="0">
              <a:latin typeface="Calibri"/>
              <a:cs typeface="Calibri"/>
            </a:endParaRP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10</a:t>
            </a:fld>
            <a:endParaRPr lang="en-IN" dirty="0"/>
          </a:p>
        </p:txBody>
      </p:sp>
    </p:spTree>
    <p:extLst>
      <p:ext uri="{BB962C8B-B14F-4D97-AF65-F5344CB8AC3E}">
        <p14:creationId xmlns:p14="http://schemas.microsoft.com/office/powerpoint/2010/main" val="1370773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11</a:t>
            </a:fld>
            <a:endParaRPr sz="1200">
              <a:latin typeface="Calibri"/>
              <a:cs typeface="Calibri"/>
            </a:endParaRPr>
          </a:p>
        </p:txBody>
      </p:sp>
      <p:sp>
        <p:nvSpPr>
          <p:cNvPr id="2" name="object 2"/>
          <p:cNvSpPr txBox="1">
            <a:spLocks noGrp="1"/>
          </p:cNvSpPr>
          <p:nvPr>
            <p:ph type="title"/>
          </p:nvPr>
        </p:nvSpPr>
        <p:spPr>
          <a:xfrm>
            <a:off x="190500" y="619499"/>
            <a:ext cx="8763000" cy="628377"/>
          </a:xfrm>
          <a:prstGeom prst="rect">
            <a:avLst/>
          </a:prstGeom>
        </p:spPr>
        <p:txBody>
          <a:bodyPr vert="horz" wrap="square" lIns="0" tIns="12700" rIns="0" bIns="0" rtlCol="0">
            <a:spAutoFit/>
          </a:bodyPr>
          <a:lstStyle/>
          <a:p>
            <a:pPr algn="ctr">
              <a:tabLst>
                <a:tab pos="699770" algn="l"/>
              </a:tabLst>
            </a:pPr>
            <a:r>
              <a:rPr lang="en-US" sz="4000" dirty="0">
                <a:latin typeface="Calibri"/>
                <a:cs typeface="Calibri"/>
              </a:rPr>
              <a:t>Types of Registration </a:t>
            </a:r>
          </a:p>
        </p:txBody>
      </p:sp>
      <p:sp>
        <p:nvSpPr>
          <p:cNvPr id="3" name="object 3"/>
          <p:cNvSpPr txBox="1"/>
          <p:nvPr/>
        </p:nvSpPr>
        <p:spPr>
          <a:xfrm>
            <a:off x="228600" y="628377"/>
            <a:ext cx="8686800" cy="880177"/>
          </a:xfrm>
          <a:prstGeom prst="rect">
            <a:avLst/>
          </a:prstGeom>
        </p:spPr>
        <p:txBody>
          <a:bodyPr vert="horz" wrap="square" lIns="0" tIns="99060" rIns="0" bIns="0" rtlCol="0">
            <a:spAutoFit/>
          </a:bodyPr>
          <a:lstStyle/>
          <a:p>
            <a:pPr marL="299085" marR="12065" indent="-287020" algn="just">
              <a:lnSpc>
                <a:spcPts val="2850"/>
              </a:lnSpc>
              <a:spcBef>
                <a:spcPts val="780"/>
              </a:spcBef>
              <a:buFont typeface="Arial MT"/>
              <a:buChar char="•"/>
              <a:tabLst>
                <a:tab pos="299720" algn="l"/>
              </a:tabLst>
            </a:pPr>
            <a:endParaRPr lang="en-US" sz="2800" spc="-5" dirty="0">
              <a:latin typeface="Calibri"/>
              <a:cs typeface="Calibri"/>
            </a:endParaRPr>
          </a:p>
          <a:p>
            <a:pPr marR="3443604" algn="r">
              <a:lnSpc>
                <a:spcPts val="3395"/>
              </a:lnSpc>
              <a:tabLst>
                <a:tab pos="299720" algn="l"/>
              </a:tabLst>
            </a:pPr>
            <a:endParaRPr lang="en-US" sz="2400" spc="-10" dirty="0">
              <a:latin typeface="Calibri"/>
              <a:cs typeface="Calibri"/>
            </a:endParaRP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11</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914400" y="1752600"/>
            <a:ext cx="7924800" cy="3727111"/>
          </a:xfrm>
          <a:prstGeom prst="rect">
            <a:avLst/>
          </a:prstGeom>
        </p:spPr>
        <p:txBody>
          <a:bodyPr vert="horz" wrap="square" lIns="0" tIns="99060" rIns="0" bIns="0" rtlCol="0">
            <a:spAutoFit/>
          </a:bodyPr>
          <a:lstStyle/>
          <a:p>
            <a:pPr marL="299085" marR="12065" indent="-287020" algn="just">
              <a:lnSpc>
                <a:spcPts val="2850"/>
              </a:lnSpc>
              <a:spcBef>
                <a:spcPts val="780"/>
              </a:spcBef>
              <a:buFont typeface="Arial MT"/>
              <a:buChar char="•"/>
              <a:tabLst>
                <a:tab pos="299720" algn="l"/>
              </a:tabLst>
            </a:pPr>
            <a:r>
              <a:rPr lang="en-US" sz="3200" spc="-5" dirty="0">
                <a:latin typeface="Calibri"/>
                <a:cs typeface="Calibri"/>
              </a:rPr>
              <a:t>Re-registration of old registration</a:t>
            </a:r>
          </a:p>
          <a:p>
            <a:pPr marL="299085" marR="12065" indent="-287020" algn="just">
              <a:lnSpc>
                <a:spcPts val="2850"/>
              </a:lnSpc>
              <a:spcBef>
                <a:spcPts val="780"/>
              </a:spcBef>
              <a:buFont typeface="Arial MT"/>
              <a:buChar char="•"/>
              <a:tabLst>
                <a:tab pos="299720" algn="l"/>
              </a:tabLst>
            </a:pPr>
            <a:endParaRPr lang="en-US" sz="3200" spc="-5" dirty="0">
              <a:latin typeface="Calibri"/>
              <a:cs typeface="Calibri"/>
            </a:endParaRPr>
          </a:p>
          <a:p>
            <a:pPr marL="299085" marR="12065" indent="-287020" algn="just">
              <a:lnSpc>
                <a:spcPts val="2850"/>
              </a:lnSpc>
              <a:spcBef>
                <a:spcPts val="780"/>
              </a:spcBef>
              <a:buFont typeface="Arial MT"/>
              <a:buChar char="•"/>
              <a:tabLst>
                <a:tab pos="299720" algn="l"/>
              </a:tabLst>
            </a:pPr>
            <a:r>
              <a:rPr lang="en-US" sz="3200" spc="-5" dirty="0">
                <a:latin typeface="Calibri"/>
                <a:cs typeface="Calibri"/>
              </a:rPr>
              <a:t>Registration of an unregistered trust</a:t>
            </a:r>
          </a:p>
          <a:p>
            <a:pPr marL="299085" marR="12065" indent="-287020" algn="just">
              <a:lnSpc>
                <a:spcPts val="2850"/>
              </a:lnSpc>
              <a:spcBef>
                <a:spcPts val="780"/>
              </a:spcBef>
              <a:buFont typeface="Arial MT"/>
              <a:buChar char="•"/>
              <a:tabLst>
                <a:tab pos="299720" algn="l"/>
              </a:tabLst>
            </a:pPr>
            <a:endParaRPr lang="en-US" sz="3200" dirty="0">
              <a:latin typeface="Calibri"/>
              <a:cs typeface="Calibri"/>
            </a:endParaRPr>
          </a:p>
          <a:p>
            <a:pPr marL="299085" marR="12065" indent="-287020" algn="just">
              <a:lnSpc>
                <a:spcPts val="2850"/>
              </a:lnSpc>
              <a:spcBef>
                <a:spcPts val="780"/>
              </a:spcBef>
              <a:buFont typeface="Arial MT"/>
              <a:buChar char="•"/>
              <a:tabLst>
                <a:tab pos="299720" algn="l"/>
              </a:tabLst>
            </a:pPr>
            <a:r>
              <a:rPr lang="en-IN" sz="3200" dirty="0">
                <a:latin typeface="Calibri"/>
                <a:cs typeface="Calibri"/>
              </a:rPr>
              <a:t>Regularisation of provisional registration</a:t>
            </a:r>
          </a:p>
          <a:p>
            <a:pPr marL="299085" marR="12065" indent="-287020" algn="just">
              <a:lnSpc>
                <a:spcPts val="2850"/>
              </a:lnSpc>
              <a:spcBef>
                <a:spcPts val="780"/>
              </a:spcBef>
              <a:buFont typeface="Arial MT"/>
              <a:buChar char="•"/>
              <a:tabLst>
                <a:tab pos="299720" algn="l"/>
              </a:tabLst>
            </a:pPr>
            <a:endParaRPr lang="en-IN" sz="3200" dirty="0">
              <a:latin typeface="Calibri"/>
              <a:cs typeface="Calibri"/>
            </a:endParaRPr>
          </a:p>
          <a:p>
            <a:pPr marL="299085" marR="12065" indent="-287020" algn="just">
              <a:lnSpc>
                <a:spcPts val="2850"/>
              </a:lnSpc>
              <a:spcBef>
                <a:spcPts val="780"/>
              </a:spcBef>
              <a:buFont typeface="Arial MT"/>
              <a:buChar char="•"/>
              <a:tabLst>
                <a:tab pos="299720" algn="l"/>
              </a:tabLst>
            </a:pPr>
            <a:r>
              <a:rPr lang="en-IN" sz="3200" dirty="0">
                <a:latin typeface="Calibri"/>
                <a:cs typeface="Calibri"/>
              </a:rPr>
              <a:t>Renewal of regular registration</a:t>
            </a:r>
            <a:endParaRPr sz="3200" dirty="0">
              <a:latin typeface="Calibri"/>
              <a:cs typeface="Calibri"/>
            </a:endParaRPr>
          </a:p>
          <a:p>
            <a:pPr marR="3443604" algn="r">
              <a:lnSpc>
                <a:spcPts val="3395"/>
              </a:lnSpc>
              <a:tabLst>
                <a:tab pos="299720" algn="l"/>
              </a:tabLst>
            </a:pPr>
            <a:endParaRPr lang="en-US" sz="2800" spc="-10" dirty="0">
              <a:latin typeface="Calibri"/>
              <a:cs typeface="Calibri"/>
            </a:endParaRPr>
          </a:p>
        </p:txBody>
      </p:sp>
    </p:spTree>
    <p:extLst>
      <p:ext uri="{BB962C8B-B14F-4D97-AF65-F5344CB8AC3E}">
        <p14:creationId xmlns:p14="http://schemas.microsoft.com/office/powerpoint/2010/main" val="965460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12</a:t>
            </a:fld>
            <a:endParaRPr sz="1200">
              <a:latin typeface="Calibri"/>
              <a:cs typeface="Calibri"/>
            </a:endParaRPr>
          </a:p>
        </p:txBody>
      </p:sp>
      <p:sp>
        <p:nvSpPr>
          <p:cNvPr id="2" name="object 2"/>
          <p:cNvSpPr txBox="1">
            <a:spLocks noGrp="1"/>
          </p:cNvSpPr>
          <p:nvPr>
            <p:ph type="title"/>
          </p:nvPr>
        </p:nvSpPr>
        <p:spPr>
          <a:xfrm>
            <a:off x="190500" y="304800"/>
            <a:ext cx="8763000" cy="427168"/>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4000" spc="-5" dirty="0">
                <a:latin typeface="Calibri"/>
                <a:cs typeface="Calibri"/>
              </a:rPr>
              <a:t>Re-registration of old registration</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12</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548716"/>
            <a:ext cx="8458200" cy="6971588"/>
          </a:xfrm>
          <a:prstGeom prst="rect">
            <a:avLst/>
          </a:prstGeom>
        </p:spPr>
        <p:txBody>
          <a:bodyPr vert="horz" wrap="square" lIns="0" tIns="99060" rIns="0" bIns="0" rtlCol="0">
            <a:spAutoFit/>
          </a:bodyPr>
          <a:lstStyle/>
          <a:p>
            <a:pPr marL="299085" marR="12065" indent="-287020" algn="just">
              <a:lnSpc>
                <a:spcPts val="3800"/>
              </a:lnSpc>
              <a:spcBef>
                <a:spcPts val="780"/>
              </a:spcBef>
              <a:buFont typeface="Arial MT"/>
              <a:buChar char="•"/>
              <a:tabLst>
                <a:tab pos="299720" algn="l"/>
              </a:tabLst>
            </a:pPr>
            <a:r>
              <a:rPr lang="en-US" sz="2800" spc="-5" dirty="0">
                <a:latin typeface="Calibri"/>
                <a:cs typeface="Calibri"/>
              </a:rPr>
              <a:t>Amendment in Finance Act 2020 requires existing registered entities to get re-registered within the stipulated time, which got extended till 30.09.2023 and further till 30.06.2024. From 01.10.2024 – Case to case condonation is the only remedy.</a:t>
            </a:r>
          </a:p>
          <a:p>
            <a:pPr marL="299085" marR="12065" indent="-287020" algn="just">
              <a:lnSpc>
                <a:spcPts val="3800"/>
              </a:lnSpc>
              <a:spcBef>
                <a:spcPts val="780"/>
              </a:spcBef>
              <a:buFont typeface="Arial MT"/>
              <a:buChar char="•"/>
              <a:tabLst>
                <a:tab pos="299720" algn="l"/>
              </a:tabLst>
            </a:pPr>
            <a:r>
              <a:rPr lang="en-US" sz="2800" spc="-5" dirty="0">
                <a:latin typeface="Calibri"/>
                <a:cs typeface="Calibri"/>
              </a:rPr>
              <a:t>Prescribed Form – Form 10 A</a:t>
            </a:r>
          </a:p>
          <a:p>
            <a:pPr marL="299085" marR="12065" indent="-287020" algn="just">
              <a:lnSpc>
                <a:spcPts val="3800"/>
              </a:lnSpc>
              <a:spcBef>
                <a:spcPts val="780"/>
              </a:spcBef>
              <a:buFont typeface="Arial MT"/>
              <a:buChar char="•"/>
              <a:tabLst>
                <a:tab pos="299720" algn="l"/>
              </a:tabLst>
            </a:pPr>
            <a:r>
              <a:rPr lang="en-US" sz="2800" spc="-5" dirty="0">
                <a:latin typeface="Calibri"/>
                <a:cs typeface="Calibri"/>
              </a:rPr>
              <a:t>Selecting the appropriate code and giving the prescribed particulars and attachments is the key</a:t>
            </a:r>
          </a:p>
          <a:p>
            <a:pPr marL="299085" marR="12065" indent="-287020" algn="just">
              <a:lnSpc>
                <a:spcPts val="3800"/>
              </a:lnSpc>
              <a:spcBef>
                <a:spcPts val="780"/>
              </a:spcBef>
              <a:buFont typeface="Arial MT"/>
              <a:buChar char="•"/>
              <a:tabLst>
                <a:tab pos="299720" algn="l"/>
              </a:tabLst>
            </a:pPr>
            <a:r>
              <a:rPr lang="en-US" sz="2800" spc="-5" dirty="0">
                <a:latin typeface="Calibri"/>
                <a:cs typeface="Calibri"/>
              </a:rPr>
              <a:t>Straight through processing</a:t>
            </a:r>
          </a:p>
          <a:p>
            <a:pPr marL="299085" marR="12065" indent="-287020" algn="just">
              <a:lnSpc>
                <a:spcPts val="3800"/>
              </a:lnSpc>
              <a:spcBef>
                <a:spcPts val="780"/>
              </a:spcBef>
              <a:buFont typeface="Arial MT"/>
              <a:buChar char="•"/>
              <a:tabLst>
                <a:tab pos="299720" algn="l"/>
              </a:tabLst>
            </a:pPr>
            <a:r>
              <a:rPr lang="en-US" sz="2800" spc="-5" dirty="0">
                <a:latin typeface="Calibri"/>
                <a:cs typeface="Calibri"/>
              </a:rPr>
              <a:t>CIT Certificate in Form  10 AC (within 3 months)</a:t>
            </a:r>
          </a:p>
          <a:p>
            <a:pPr marL="299085" marR="12065" indent="-287020" algn="just">
              <a:lnSpc>
                <a:spcPts val="3800"/>
              </a:lnSpc>
              <a:spcBef>
                <a:spcPts val="780"/>
              </a:spcBef>
              <a:buFont typeface="Arial MT"/>
              <a:buChar char="•"/>
              <a:tabLst>
                <a:tab pos="299720" algn="l"/>
              </a:tabLst>
            </a:pPr>
            <a:r>
              <a:rPr lang="en-US" sz="2800" spc="-5" dirty="0">
                <a:latin typeface="Calibri"/>
                <a:cs typeface="Calibri"/>
              </a:rPr>
              <a:t>Valid for a period of 5 years</a:t>
            </a:r>
          </a:p>
          <a:p>
            <a:pPr marL="299085" marR="12065" indent="-287020" algn="just">
              <a:lnSpc>
                <a:spcPts val="3800"/>
              </a:lnSpc>
              <a:spcBef>
                <a:spcPts val="780"/>
              </a:spcBef>
              <a:buFont typeface="Arial MT"/>
              <a:buChar char="•"/>
              <a:tabLst>
                <a:tab pos="299720" algn="l"/>
              </a:tabLst>
            </a:pPr>
            <a:endParaRPr sz="2800" dirty="0">
              <a:latin typeface="Calibri"/>
              <a:cs typeface="Calibri"/>
            </a:endParaRPr>
          </a:p>
          <a:p>
            <a:pPr marR="3443604" algn="r">
              <a:lnSpc>
                <a:spcPts val="3395"/>
              </a:lnSpc>
              <a:tabLst>
                <a:tab pos="299720" algn="l"/>
              </a:tabLst>
            </a:pPr>
            <a:endParaRPr lang="en-US" sz="2400" spc="-10" dirty="0">
              <a:latin typeface="Calibri"/>
              <a:cs typeface="Calibri"/>
            </a:endParaRPr>
          </a:p>
        </p:txBody>
      </p:sp>
    </p:spTree>
    <p:extLst>
      <p:ext uri="{BB962C8B-B14F-4D97-AF65-F5344CB8AC3E}">
        <p14:creationId xmlns:p14="http://schemas.microsoft.com/office/powerpoint/2010/main" val="1440901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13</a:t>
            </a:fld>
            <a:endParaRPr sz="1200">
              <a:latin typeface="Calibri"/>
              <a:cs typeface="Calibri"/>
            </a:endParaRPr>
          </a:p>
        </p:txBody>
      </p:sp>
      <p:sp>
        <p:nvSpPr>
          <p:cNvPr id="2" name="object 2"/>
          <p:cNvSpPr txBox="1">
            <a:spLocks noGrp="1"/>
          </p:cNvSpPr>
          <p:nvPr>
            <p:ph type="title"/>
          </p:nvPr>
        </p:nvSpPr>
        <p:spPr>
          <a:xfrm>
            <a:off x="190500" y="304800"/>
            <a:ext cx="8763000" cy="427168"/>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4000" spc="-5" dirty="0">
                <a:latin typeface="Calibri"/>
                <a:cs typeface="Calibri"/>
              </a:rPr>
              <a:t>Registration of an unregistered trust</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13</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833083"/>
            <a:ext cx="8458200" cy="6010492"/>
          </a:xfrm>
          <a:prstGeom prst="rect">
            <a:avLst/>
          </a:prstGeom>
        </p:spPr>
        <p:txBody>
          <a:bodyPr vert="horz" wrap="square" lIns="0" tIns="99060" rIns="0" bIns="0" rtlCol="0">
            <a:spAutoFit/>
          </a:bodyPr>
          <a:lstStyle/>
          <a:p>
            <a:pPr marL="299085" marR="12065" indent="-287020" algn="just">
              <a:lnSpc>
                <a:spcPts val="3800"/>
              </a:lnSpc>
              <a:spcBef>
                <a:spcPts val="780"/>
              </a:spcBef>
              <a:buFont typeface="Arial MT"/>
              <a:buChar char="•"/>
              <a:tabLst>
                <a:tab pos="299720" algn="l"/>
              </a:tabLst>
            </a:pPr>
            <a:r>
              <a:rPr lang="en-US" sz="3200" spc="-5" dirty="0">
                <a:latin typeface="Calibri"/>
                <a:cs typeface="Calibri"/>
              </a:rPr>
              <a:t>Situation 1 – where activities are yet to commence – w.e.f. 01.10.2023</a:t>
            </a:r>
          </a:p>
          <a:p>
            <a:pPr marL="756285" marR="12065" lvl="1" indent="-287020" algn="just">
              <a:lnSpc>
                <a:spcPts val="3800"/>
              </a:lnSpc>
              <a:spcBef>
                <a:spcPts val="780"/>
              </a:spcBef>
              <a:buFont typeface="Arial MT"/>
              <a:buChar char="•"/>
              <a:tabLst>
                <a:tab pos="299720" algn="l"/>
              </a:tabLst>
            </a:pPr>
            <a:r>
              <a:rPr lang="en-US" sz="3200" spc="-5" dirty="0">
                <a:latin typeface="Calibri"/>
                <a:cs typeface="Calibri"/>
              </a:rPr>
              <a:t>Apply for provisional registration</a:t>
            </a:r>
          </a:p>
          <a:p>
            <a:pPr marL="756285" marR="12065" lvl="1" indent="-287020" algn="just">
              <a:lnSpc>
                <a:spcPts val="3800"/>
              </a:lnSpc>
              <a:spcBef>
                <a:spcPts val="780"/>
              </a:spcBef>
              <a:buFont typeface="Arial MT"/>
              <a:buChar char="•"/>
              <a:tabLst>
                <a:tab pos="299720" algn="l"/>
              </a:tabLst>
            </a:pPr>
            <a:r>
              <a:rPr lang="en-US" sz="3200" spc="-5" dirty="0">
                <a:latin typeface="Calibri"/>
                <a:cs typeface="Calibri"/>
              </a:rPr>
              <a:t>Prescribed Form – Form 10 A</a:t>
            </a:r>
          </a:p>
          <a:p>
            <a:pPr marL="756285" marR="12065" lvl="1" indent="-287020" algn="just">
              <a:lnSpc>
                <a:spcPts val="3800"/>
              </a:lnSpc>
              <a:spcBef>
                <a:spcPts val="780"/>
              </a:spcBef>
              <a:buFont typeface="Arial MT"/>
              <a:buChar char="•"/>
              <a:tabLst>
                <a:tab pos="299720" algn="l"/>
              </a:tabLst>
            </a:pPr>
            <a:r>
              <a:rPr lang="en-US" sz="3200" spc="-5" dirty="0">
                <a:latin typeface="Calibri"/>
                <a:cs typeface="Calibri"/>
              </a:rPr>
              <a:t>Selecting the appropriate code and giving the prescribed particulars and attachments is the key</a:t>
            </a:r>
          </a:p>
          <a:p>
            <a:pPr marL="756285" marR="12065" lvl="1" indent="-287020" algn="just">
              <a:lnSpc>
                <a:spcPts val="3800"/>
              </a:lnSpc>
              <a:spcBef>
                <a:spcPts val="780"/>
              </a:spcBef>
              <a:buFont typeface="Arial MT"/>
              <a:buChar char="•"/>
              <a:tabLst>
                <a:tab pos="299720" algn="l"/>
              </a:tabLst>
            </a:pPr>
            <a:r>
              <a:rPr lang="en-US" sz="3200" spc="-5" dirty="0">
                <a:latin typeface="Calibri"/>
                <a:cs typeface="Calibri"/>
              </a:rPr>
              <a:t>Straight through processing</a:t>
            </a:r>
          </a:p>
          <a:p>
            <a:pPr marL="756285" marR="12065" lvl="1" indent="-287020" algn="just">
              <a:lnSpc>
                <a:spcPts val="3800"/>
              </a:lnSpc>
              <a:spcBef>
                <a:spcPts val="780"/>
              </a:spcBef>
              <a:buFont typeface="Arial MT"/>
              <a:buChar char="•"/>
              <a:tabLst>
                <a:tab pos="299720" algn="l"/>
              </a:tabLst>
            </a:pPr>
            <a:r>
              <a:rPr lang="en-US" sz="3200" spc="-5" dirty="0">
                <a:latin typeface="Calibri"/>
                <a:cs typeface="Calibri"/>
              </a:rPr>
              <a:t>CIT Certificate in Form  10 AC (within 1 month)</a:t>
            </a:r>
          </a:p>
          <a:p>
            <a:pPr marL="756285" marR="12065" lvl="1" indent="-287020" algn="just">
              <a:lnSpc>
                <a:spcPts val="3800"/>
              </a:lnSpc>
              <a:spcBef>
                <a:spcPts val="780"/>
              </a:spcBef>
              <a:buFont typeface="Arial MT"/>
              <a:buChar char="•"/>
              <a:tabLst>
                <a:tab pos="299720" algn="l"/>
              </a:tabLst>
            </a:pPr>
            <a:r>
              <a:rPr lang="en-US" sz="3200" spc="-5" dirty="0">
                <a:latin typeface="Calibri"/>
                <a:cs typeface="Calibri"/>
              </a:rPr>
              <a:t>Valid for a maximum period of 3 years</a:t>
            </a:r>
          </a:p>
          <a:p>
            <a:pPr marR="3443604" algn="r">
              <a:lnSpc>
                <a:spcPts val="3395"/>
              </a:lnSpc>
              <a:tabLst>
                <a:tab pos="299720" algn="l"/>
              </a:tabLst>
            </a:pPr>
            <a:endParaRPr lang="en-US" sz="2800" spc="-10" dirty="0">
              <a:latin typeface="Calibri"/>
              <a:cs typeface="Calibri"/>
            </a:endParaRPr>
          </a:p>
        </p:txBody>
      </p:sp>
    </p:spTree>
    <p:extLst>
      <p:ext uri="{BB962C8B-B14F-4D97-AF65-F5344CB8AC3E}">
        <p14:creationId xmlns:p14="http://schemas.microsoft.com/office/powerpoint/2010/main" val="2766653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14</a:t>
            </a:fld>
            <a:endParaRPr sz="1200">
              <a:latin typeface="Calibri"/>
              <a:cs typeface="Calibri"/>
            </a:endParaRPr>
          </a:p>
        </p:txBody>
      </p:sp>
      <p:sp>
        <p:nvSpPr>
          <p:cNvPr id="2" name="object 2"/>
          <p:cNvSpPr txBox="1">
            <a:spLocks noGrp="1"/>
          </p:cNvSpPr>
          <p:nvPr>
            <p:ph type="title"/>
          </p:nvPr>
        </p:nvSpPr>
        <p:spPr>
          <a:xfrm>
            <a:off x="190500" y="182432"/>
            <a:ext cx="8763000" cy="427168"/>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Registration of an unregistered trust</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14</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609600"/>
            <a:ext cx="8458200" cy="6849760"/>
          </a:xfrm>
          <a:prstGeom prst="rect">
            <a:avLst/>
          </a:prstGeom>
        </p:spPr>
        <p:txBody>
          <a:bodyPr vert="horz" wrap="square" lIns="0" tIns="99060" rIns="0" bIns="0" rtlCol="0">
            <a:spAutoFit/>
          </a:bodyPr>
          <a:lstStyle/>
          <a:p>
            <a:pPr marL="299085" marR="12065" indent="-287020" algn="just">
              <a:lnSpc>
                <a:spcPts val="3200"/>
              </a:lnSpc>
              <a:spcBef>
                <a:spcPts val="780"/>
              </a:spcBef>
              <a:buFont typeface="Arial MT"/>
              <a:buChar char="•"/>
              <a:tabLst>
                <a:tab pos="299720" algn="l"/>
              </a:tabLst>
            </a:pPr>
            <a:r>
              <a:rPr lang="en-US" sz="2800" spc="-5" dirty="0">
                <a:latin typeface="Calibri"/>
                <a:cs typeface="Calibri"/>
              </a:rPr>
              <a:t>Situation 2 – where activities have already commenced – w.e.f. 01.10.2023</a:t>
            </a:r>
          </a:p>
          <a:p>
            <a:pPr marL="756285" marR="12065" lvl="1" indent="-287020" algn="just">
              <a:lnSpc>
                <a:spcPts val="3200"/>
              </a:lnSpc>
              <a:spcBef>
                <a:spcPts val="780"/>
              </a:spcBef>
              <a:buFont typeface="Arial MT"/>
              <a:buChar char="•"/>
              <a:tabLst>
                <a:tab pos="299720" algn="l"/>
              </a:tabLst>
            </a:pPr>
            <a:r>
              <a:rPr lang="en-US" sz="2800" spc="-5" dirty="0">
                <a:latin typeface="Calibri"/>
                <a:cs typeface="Calibri"/>
              </a:rPr>
              <a:t>Apply for regular registration </a:t>
            </a:r>
            <a:r>
              <a:rPr lang="en-US" sz="2400" spc="-5" dirty="0">
                <a:solidFill>
                  <a:srgbClr val="FF0000"/>
                </a:solidFill>
                <a:latin typeface="Calibri"/>
                <a:cs typeface="Calibri"/>
              </a:rPr>
              <a:t>(80G-anomaly-elsewhere)</a:t>
            </a:r>
            <a:endParaRPr lang="en-US" sz="2800" spc="-5" dirty="0">
              <a:solidFill>
                <a:srgbClr val="FF0000"/>
              </a:solidFill>
              <a:latin typeface="Calibri"/>
              <a:cs typeface="Calibri"/>
            </a:endParaRPr>
          </a:p>
          <a:p>
            <a:pPr marL="756285" marR="12065" lvl="1" indent="-287020" algn="just">
              <a:lnSpc>
                <a:spcPts val="3200"/>
              </a:lnSpc>
              <a:spcBef>
                <a:spcPts val="780"/>
              </a:spcBef>
              <a:buFont typeface="Arial MT"/>
              <a:buChar char="•"/>
              <a:tabLst>
                <a:tab pos="299720" algn="l"/>
              </a:tabLst>
            </a:pPr>
            <a:r>
              <a:rPr lang="en-US" sz="2800" spc="-5" dirty="0">
                <a:latin typeface="Calibri"/>
                <a:cs typeface="Calibri"/>
              </a:rPr>
              <a:t>Prescribed Form – Form 10 AB</a:t>
            </a:r>
          </a:p>
          <a:p>
            <a:pPr marL="756285" marR="12065" lvl="1" indent="-287020" algn="just">
              <a:lnSpc>
                <a:spcPts val="3200"/>
              </a:lnSpc>
              <a:spcBef>
                <a:spcPts val="780"/>
              </a:spcBef>
              <a:buFont typeface="Arial MT"/>
              <a:buChar char="•"/>
              <a:tabLst>
                <a:tab pos="299720" algn="l"/>
              </a:tabLst>
            </a:pPr>
            <a:r>
              <a:rPr lang="en-US" sz="2800" spc="-5" dirty="0">
                <a:latin typeface="Calibri"/>
                <a:cs typeface="Calibri"/>
              </a:rPr>
              <a:t>Selecting the appropriate code and giving the prescribed particulars and attachments is the key</a:t>
            </a:r>
          </a:p>
          <a:p>
            <a:pPr marL="756285" marR="12065" lvl="1" indent="-287020" algn="just">
              <a:lnSpc>
                <a:spcPts val="3200"/>
              </a:lnSpc>
              <a:spcBef>
                <a:spcPts val="780"/>
              </a:spcBef>
              <a:buFont typeface="Arial MT"/>
              <a:buChar char="•"/>
              <a:tabLst>
                <a:tab pos="299720" algn="l"/>
              </a:tabLst>
            </a:pPr>
            <a:r>
              <a:rPr lang="en-US" sz="2800" spc="-5" dirty="0">
                <a:latin typeface="Calibri"/>
                <a:cs typeface="Calibri"/>
              </a:rPr>
              <a:t>Detailed two way scrutiny / inspection</a:t>
            </a:r>
          </a:p>
          <a:p>
            <a:pPr marL="756285" marR="12065" lvl="1" indent="-287020" algn="just">
              <a:lnSpc>
                <a:spcPts val="3200"/>
              </a:lnSpc>
              <a:spcBef>
                <a:spcPts val="780"/>
              </a:spcBef>
              <a:buFont typeface="Arial MT"/>
              <a:buChar char="•"/>
              <a:tabLst>
                <a:tab pos="299720" algn="l"/>
              </a:tabLst>
            </a:pPr>
            <a:r>
              <a:rPr lang="en-US" sz="2800" spc="-5" dirty="0">
                <a:latin typeface="Calibri"/>
                <a:cs typeface="Calibri"/>
              </a:rPr>
              <a:t>CIT Certificate in Form  10 AD (within 6 months)</a:t>
            </a:r>
          </a:p>
          <a:p>
            <a:pPr marL="756285" marR="12065" lvl="1" indent="-287020" algn="just">
              <a:lnSpc>
                <a:spcPts val="3200"/>
              </a:lnSpc>
              <a:spcBef>
                <a:spcPts val="780"/>
              </a:spcBef>
              <a:buFont typeface="Arial MT"/>
              <a:buChar char="•"/>
              <a:tabLst>
                <a:tab pos="299720" algn="l"/>
              </a:tabLst>
            </a:pPr>
            <a:r>
              <a:rPr lang="en-US" sz="2800" spc="-5" dirty="0">
                <a:latin typeface="Calibri"/>
                <a:cs typeface="Calibri"/>
              </a:rPr>
              <a:t>Valid for 5 years</a:t>
            </a:r>
          </a:p>
          <a:p>
            <a:pPr marL="756285" marR="12065" lvl="1" indent="-287020" algn="just">
              <a:lnSpc>
                <a:spcPts val="3200"/>
              </a:lnSpc>
              <a:spcBef>
                <a:spcPts val="780"/>
              </a:spcBef>
              <a:buFont typeface="Arial MT"/>
              <a:buChar char="•"/>
              <a:tabLst>
                <a:tab pos="299720" algn="l"/>
              </a:tabLst>
            </a:pPr>
            <a:r>
              <a:rPr lang="en-US" sz="2800" spc="-5" dirty="0">
                <a:latin typeface="Calibri"/>
                <a:cs typeface="Calibri"/>
              </a:rPr>
              <a:t>In case of rejection by CIT, two remedies are </a:t>
            </a:r>
          </a:p>
          <a:p>
            <a:pPr marL="1213485" marR="12065" lvl="2" indent="-287020" algn="just">
              <a:lnSpc>
                <a:spcPts val="3200"/>
              </a:lnSpc>
              <a:spcBef>
                <a:spcPts val="780"/>
              </a:spcBef>
              <a:buFont typeface="Arial MT"/>
              <a:buChar char="•"/>
              <a:tabLst>
                <a:tab pos="299720" algn="l"/>
              </a:tabLst>
            </a:pPr>
            <a:r>
              <a:rPr lang="en-US" sz="2800" spc="-5" dirty="0">
                <a:latin typeface="Calibri"/>
                <a:cs typeface="Calibri"/>
              </a:rPr>
              <a:t>Rectification if there are apparent mistakes or</a:t>
            </a:r>
          </a:p>
          <a:p>
            <a:pPr marL="1213485" marR="12065" lvl="2" indent="-287020" algn="just">
              <a:lnSpc>
                <a:spcPts val="3200"/>
              </a:lnSpc>
              <a:spcBef>
                <a:spcPts val="780"/>
              </a:spcBef>
              <a:buFont typeface="Arial MT"/>
              <a:buChar char="•"/>
              <a:tabLst>
                <a:tab pos="299720" algn="l"/>
              </a:tabLst>
            </a:pPr>
            <a:r>
              <a:rPr lang="en-US" sz="2800" spc="-5" dirty="0">
                <a:latin typeface="Calibri"/>
                <a:cs typeface="Calibri"/>
              </a:rPr>
              <a:t>Appeal before ITAT</a:t>
            </a:r>
          </a:p>
          <a:p>
            <a:pPr marL="756285" marR="12065" lvl="1" indent="-287020" algn="just">
              <a:lnSpc>
                <a:spcPts val="3200"/>
              </a:lnSpc>
              <a:spcBef>
                <a:spcPts val="780"/>
              </a:spcBef>
              <a:buFont typeface="Arial MT"/>
              <a:buChar char="•"/>
              <a:tabLst>
                <a:tab pos="299720" algn="l"/>
              </a:tabLst>
            </a:pPr>
            <a:endParaRPr lang="en-US" sz="2800" spc="-5" dirty="0">
              <a:latin typeface="Calibri"/>
              <a:cs typeface="Calibri"/>
            </a:endParaRPr>
          </a:p>
          <a:p>
            <a:pPr marR="3443604" algn="r">
              <a:lnSpc>
                <a:spcPts val="3200"/>
              </a:lnSpc>
              <a:tabLst>
                <a:tab pos="299720" algn="l"/>
              </a:tabLst>
            </a:pPr>
            <a:endParaRPr lang="en-US" sz="2400" spc="-10" dirty="0">
              <a:latin typeface="Calibri"/>
              <a:cs typeface="Calibri"/>
            </a:endParaRPr>
          </a:p>
        </p:txBody>
      </p:sp>
    </p:spTree>
    <p:extLst>
      <p:ext uri="{BB962C8B-B14F-4D97-AF65-F5344CB8AC3E}">
        <p14:creationId xmlns:p14="http://schemas.microsoft.com/office/powerpoint/2010/main" val="1610654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938E-41AD-478E-A55E-2CEA92245D86}"/>
              </a:ext>
            </a:extLst>
          </p:cNvPr>
          <p:cNvSpPr>
            <a:spLocks noGrp="1"/>
          </p:cNvSpPr>
          <p:nvPr>
            <p:ph type="title"/>
          </p:nvPr>
        </p:nvSpPr>
        <p:spPr>
          <a:xfrm>
            <a:off x="609600" y="457200"/>
            <a:ext cx="7905750" cy="381000"/>
          </a:xfrm>
        </p:spPr>
        <p:txBody>
          <a:bodyPr>
            <a:noAutofit/>
          </a:bodyPr>
          <a:lstStyle/>
          <a:p>
            <a:r>
              <a:rPr lang="en-US" sz="2400" dirty="0">
                <a:solidFill>
                  <a:srgbClr val="FF0000"/>
                </a:solidFill>
              </a:rPr>
              <a:t>Unintended anomaly –Section 80G(5)</a:t>
            </a:r>
            <a:endParaRPr lang="en-IN" sz="2400" dirty="0">
              <a:solidFill>
                <a:srgbClr val="FF0000"/>
              </a:solidFill>
            </a:endParaRPr>
          </a:p>
        </p:txBody>
      </p:sp>
      <p:sp>
        <p:nvSpPr>
          <p:cNvPr id="3" name="Content Placeholder 2">
            <a:extLst>
              <a:ext uri="{FF2B5EF4-FFF2-40B4-BE49-F238E27FC236}">
                <a16:creationId xmlns:a16="http://schemas.microsoft.com/office/drawing/2014/main" id="{010AF66B-F2E1-4CED-89F6-9CDC0999C474}"/>
              </a:ext>
            </a:extLst>
          </p:cNvPr>
          <p:cNvSpPr>
            <a:spLocks noGrp="1"/>
          </p:cNvSpPr>
          <p:nvPr>
            <p:ph idx="1"/>
          </p:nvPr>
        </p:nvSpPr>
        <p:spPr>
          <a:xfrm>
            <a:off x="228600" y="914400"/>
            <a:ext cx="8610600" cy="5638800"/>
          </a:xfrm>
        </p:spPr>
        <p:txBody>
          <a:bodyPr>
            <a:normAutofit lnSpcReduction="10000"/>
          </a:bodyPr>
          <a:lstStyle/>
          <a:p>
            <a:r>
              <a:rPr lang="en-US" sz="1800" dirty="0">
                <a:solidFill>
                  <a:srgbClr val="444444"/>
                </a:solidFill>
                <a:latin typeface="Times New Roman" panose="02020603050405020304" pitchFamily="18" charset="0"/>
              </a:rPr>
              <a:t>(</a:t>
            </a:r>
            <a:r>
              <a:rPr lang="en-US" sz="1800" i="1" dirty="0">
                <a:solidFill>
                  <a:srgbClr val="444444"/>
                </a:solidFill>
                <a:latin typeface="Times New Roman" panose="02020603050405020304" pitchFamily="18" charset="0"/>
              </a:rPr>
              <a:t>vi</a:t>
            </a:r>
            <a:r>
              <a:rPr lang="en-US" sz="1800" dirty="0">
                <a:solidFill>
                  <a:srgbClr val="444444"/>
                </a:solidFill>
                <a:latin typeface="Times New Roman" panose="02020603050405020304" pitchFamily="18" charset="0"/>
              </a:rPr>
              <a:t>)  in relation to donations made after the 31st day of March, 1992, the institution or fund is for the time being approved by the Principal Commissioner or Commissioner;</a:t>
            </a:r>
          </a:p>
          <a:p>
            <a:endParaRPr lang="en-US" sz="700" dirty="0">
              <a:solidFill>
                <a:srgbClr val="444444"/>
              </a:solidFill>
              <a:latin typeface="Times New Roman" panose="02020603050405020304" pitchFamily="18" charset="0"/>
            </a:endParaRPr>
          </a:p>
          <a:p>
            <a:pPr algn="just">
              <a:spcAft>
                <a:spcPts val="300"/>
              </a:spcAft>
            </a:pPr>
            <a:r>
              <a:rPr lang="en-US" sz="1600" b="1" dirty="0">
                <a:solidFill>
                  <a:srgbClr val="444444"/>
                </a:solidFill>
                <a:latin typeface="Times New Roman" panose="02020603050405020304" pitchFamily="18" charset="0"/>
              </a:rPr>
              <a:t>Provided </a:t>
            </a:r>
            <a:r>
              <a:rPr lang="en-US" sz="1600" dirty="0">
                <a:solidFill>
                  <a:srgbClr val="444444"/>
                </a:solidFill>
                <a:latin typeface="Times New Roman" panose="02020603050405020304" pitchFamily="18" charset="0"/>
              </a:rPr>
              <a:t>that the institution or fund referred to in clause (</a:t>
            </a:r>
            <a:r>
              <a:rPr lang="en-US" sz="1600" i="1" dirty="0">
                <a:solidFill>
                  <a:srgbClr val="444444"/>
                </a:solidFill>
                <a:latin typeface="Times New Roman" panose="02020603050405020304" pitchFamily="18" charset="0"/>
              </a:rPr>
              <a:t>vi</a:t>
            </a:r>
            <a:r>
              <a:rPr lang="en-US" sz="1600" dirty="0">
                <a:solidFill>
                  <a:srgbClr val="444444"/>
                </a:solidFill>
                <a:latin typeface="Times New Roman" panose="02020603050405020304" pitchFamily="18" charset="0"/>
              </a:rPr>
              <a:t>) shall make an application in the prescribed form and manner to the Principal Commissioner or Commissioner, for grant of approval,—</a:t>
            </a:r>
          </a:p>
          <a:p>
            <a:pPr marL="342900" lvl="1" algn="just">
              <a:spcAft>
                <a:spcPts val="300"/>
              </a:spcAft>
            </a:pPr>
            <a:r>
              <a:rPr lang="en-US" sz="1600" dirty="0">
                <a:solidFill>
                  <a:srgbClr val="444444"/>
                </a:solidFill>
                <a:latin typeface="Times New Roman" panose="02020603050405020304" pitchFamily="18" charset="0"/>
              </a:rPr>
              <a:t>(</a:t>
            </a:r>
            <a:r>
              <a:rPr lang="en-US" sz="1600" i="1" dirty="0" err="1">
                <a:solidFill>
                  <a:srgbClr val="444444"/>
                </a:solidFill>
                <a:latin typeface="Times New Roman" panose="02020603050405020304" pitchFamily="18" charset="0"/>
              </a:rPr>
              <a:t>i</a:t>
            </a:r>
            <a:r>
              <a:rPr lang="en-US" sz="1600" dirty="0">
                <a:solidFill>
                  <a:srgbClr val="444444"/>
                </a:solidFill>
                <a:latin typeface="Times New Roman" panose="02020603050405020304" pitchFamily="18" charset="0"/>
              </a:rPr>
              <a:t>) where the institution or fund is approved under clause (</a:t>
            </a:r>
            <a:r>
              <a:rPr lang="en-US" sz="1600" i="1" dirty="0">
                <a:solidFill>
                  <a:srgbClr val="444444"/>
                </a:solidFill>
                <a:latin typeface="Times New Roman" panose="02020603050405020304" pitchFamily="18" charset="0"/>
              </a:rPr>
              <a:t>vi</a:t>
            </a:r>
            <a:r>
              <a:rPr lang="en-US" sz="1600" dirty="0">
                <a:solidFill>
                  <a:srgbClr val="444444"/>
                </a:solidFill>
                <a:latin typeface="Times New Roman" panose="02020603050405020304" pitchFamily="18" charset="0"/>
              </a:rPr>
              <a:t>) [as it stood immediately before its amendment by the Taxation and Other Laws (Relaxation and Amendment of Certain Provisions) Act, 2020], within three months from the 1st day of April, 2021; </a:t>
            </a:r>
            <a:r>
              <a:rPr lang="en-US" sz="1600" b="1" dirty="0">
                <a:solidFill>
                  <a:srgbClr val="FF0000"/>
                </a:solidFill>
                <a:latin typeface="Times New Roman" panose="02020603050405020304" pitchFamily="18" charset="0"/>
              </a:rPr>
              <a:t>(Re-approval of entities approved under old provision)</a:t>
            </a:r>
          </a:p>
          <a:p>
            <a:pPr marL="342900" lvl="1" algn="just">
              <a:spcAft>
                <a:spcPts val="300"/>
              </a:spcAft>
            </a:pPr>
            <a:r>
              <a:rPr lang="en-US" sz="1600" dirty="0">
                <a:solidFill>
                  <a:srgbClr val="444444"/>
                </a:solidFill>
                <a:latin typeface="Times New Roman" panose="02020603050405020304" pitchFamily="18" charset="0"/>
              </a:rPr>
              <a:t>(ii) where the institution or fund is approved and the period of such approval is due to expire, at least six months prior to expiry of the said period; </a:t>
            </a:r>
            <a:r>
              <a:rPr lang="en-US" sz="1600" b="1" dirty="0">
                <a:solidFill>
                  <a:srgbClr val="FF0000"/>
                </a:solidFill>
                <a:latin typeface="Times New Roman" panose="02020603050405020304" pitchFamily="18" charset="0"/>
              </a:rPr>
              <a:t>(Renewal of approval under the new provision)</a:t>
            </a:r>
            <a:endParaRPr lang="en-US" sz="1600" dirty="0">
              <a:solidFill>
                <a:srgbClr val="FF0000"/>
              </a:solidFill>
              <a:latin typeface="Times New Roman" panose="02020603050405020304" pitchFamily="18" charset="0"/>
            </a:endParaRPr>
          </a:p>
          <a:p>
            <a:pPr marL="342900" lvl="1" algn="just">
              <a:spcAft>
                <a:spcPts val="300"/>
              </a:spcAft>
            </a:pPr>
            <a:r>
              <a:rPr lang="en-US" sz="1600" dirty="0">
                <a:solidFill>
                  <a:srgbClr val="444444"/>
                </a:solidFill>
                <a:latin typeface="Times New Roman" panose="02020603050405020304" pitchFamily="18" charset="0"/>
              </a:rPr>
              <a:t>(iii) where the institution or fund has been provisionally approved, at least six months prior to expiry of the period of the provisional approval or within six months of commencement of its activities, whichever is earlier; </a:t>
            </a:r>
            <a:r>
              <a:rPr lang="en-US" sz="1600" b="1" dirty="0">
                <a:solidFill>
                  <a:srgbClr val="FF0000"/>
                </a:solidFill>
                <a:latin typeface="Times New Roman" panose="02020603050405020304" pitchFamily="18" charset="0"/>
              </a:rPr>
              <a:t>(regularization of provisional approval)</a:t>
            </a:r>
          </a:p>
          <a:p>
            <a:pPr marL="342900" lvl="1" algn="just">
              <a:spcAft>
                <a:spcPts val="300"/>
              </a:spcAft>
            </a:pPr>
            <a:r>
              <a:rPr lang="en-US" sz="1600" dirty="0">
                <a:solidFill>
                  <a:srgbClr val="444444"/>
                </a:solidFill>
                <a:latin typeface="Times New Roman" panose="02020603050405020304" pitchFamily="18" charset="0"/>
              </a:rPr>
              <a:t>(iv) in any other case, where activities of the institution or fund have–– </a:t>
            </a:r>
            <a:r>
              <a:rPr lang="en-US" sz="1600" b="1" dirty="0">
                <a:solidFill>
                  <a:srgbClr val="FF0000"/>
                </a:solidFill>
                <a:latin typeface="Times New Roman" panose="02020603050405020304" pitchFamily="18" charset="0"/>
              </a:rPr>
              <a:t>(i.e. approval sought for the first time)</a:t>
            </a:r>
          </a:p>
          <a:p>
            <a:pPr marL="342900" lvl="1" algn="just">
              <a:lnSpc>
                <a:spcPct val="110000"/>
              </a:lnSpc>
              <a:spcAft>
                <a:spcPts val="300"/>
              </a:spcAft>
            </a:pPr>
            <a:r>
              <a:rPr lang="en-US" sz="1600" dirty="0">
                <a:solidFill>
                  <a:srgbClr val="444444"/>
                </a:solidFill>
                <a:latin typeface="Times New Roman" panose="02020603050405020304" pitchFamily="18" charset="0"/>
              </a:rPr>
              <a:t>(A) </a:t>
            </a:r>
            <a:r>
              <a:rPr lang="en-US" sz="1600" b="1" dirty="0">
                <a:solidFill>
                  <a:srgbClr val="FF0000"/>
                </a:solidFill>
                <a:latin typeface="Times New Roman" panose="02020603050405020304" pitchFamily="18" charset="0"/>
              </a:rPr>
              <a:t>not commenced</a:t>
            </a:r>
            <a:r>
              <a:rPr lang="en-US" sz="1600" dirty="0">
                <a:solidFill>
                  <a:srgbClr val="444444"/>
                </a:solidFill>
                <a:latin typeface="Times New Roman" panose="02020603050405020304" pitchFamily="18" charset="0"/>
              </a:rPr>
              <a:t>, at least one month prior to the commencement of the previous year relevant to the assessment year from which the said approval is sought; </a:t>
            </a:r>
            <a:r>
              <a:rPr lang="en-US" sz="1600" b="1" dirty="0">
                <a:solidFill>
                  <a:srgbClr val="FF0000"/>
                </a:solidFill>
                <a:latin typeface="Times New Roman" panose="02020603050405020304" pitchFamily="18" charset="0"/>
              </a:rPr>
              <a:t>(provisional)</a:t>
            </a:r>
          </a:p>
          <a:p>
            <a:pPr marL="342900" lvl="1" algn="just">
              <a:lnSpc>
                <a:spcPct val="110000"/>
              </a:lnSpc>
              <a:spcAft>
                <a:spcPts val="300"/>
              </a:spcAft>
            </a:pPr>
            <a:r>
              <a:rPr lang="en-US" sz="1600" dirty="0">
                <a:solidFill>
                  <a:srgbClr val="444444"/>
                </a:solidFill>
                <a:latin typeface="Times New Roman" panose="02020603050405020304" pitchFamily="18" charset="0"/>
              </a:rPr>
              <a:t>(B) </a:t>
            </a:r>
            <a:r>
              <a:rPr lang="en-US" sz="1600" b="1" dirty="0">
                <a:solidFill>
                  <a:srgbClr val="FF0000"/>
                </a:solidFill>
                <a:latin typeface="Times New Roman" panose="02020603050405020304" pitchFamily="18" charset="0"/>
              </a:rPr>
              <a:t>commenced</a:t>
            </a:r>
            <a:r>
              <a:rPr lang="en-US" sz="1600" dirty="0">
                <a:solidFill>
                  <a:srgbClr val="444444"/>
                </a:solidFill>
                <a:latin typeface="Times New Roman" panose="02020603050405020304" pitchFamily="18" charset="0"/>
              </a:rPr>
              <a:t> </a:t>
            </a:r>
            <a:r>
              <a:rPr lang="en-US" sz="2400" strike="sngStrike" dirty="0">
                <a:solidFill>
                  <a:srgbClr val="002060"/>
                </a:solidFill>
                <a:latin typeface="Times New Roman" panose="02020603050405020304" pitchFamily="18" charset="0"/>
              </a:rPr>
              <a:t>and</a:t>
            </a:r>
            <a:r>
              <a:rPr lang="en-US" sz="1600" strike="sngStrike" dirty="0">
                <a:solidFill>
                  <a:srgbClr val="444444"/>
                </a:solidFill>
                <a:latin typeface="Times New Roman" panose="02020603050405020304" pitchFamily="18" charset="0"/>
              </a:rPr>
              <a:t> where no income or part thereof of the said institution or fund has been excluded from the total income on account of applicability of sub-clause (iv) or sub-clause (v) or sub-clause (vi) or sub-clause (via) of clause (23C) of section 10 or section 11 or section 12 for any previous year ending on or before the date of such application</a:t>
            </a:r>
            <a:r>
              <a:rPr lang="en-US" sz="1600" dirty="0">
                <a:solidFill>
                  <a:srgbClr val="444444"/>
                </a:solidFill>
                <a:latin typeface="Times New Roman" panose="02020603050405020304" pitchFamily="18" charset="0"/>
              </a:rPr>
              <a:t>, at any time after the commencement of such activities:] </a:t>
            </a:r>
            <a:r>
              <a:rPr lang="en-US" sz="1600" b="1" dirty="0">
                <a:solidFill>
                  <a:srgbClr val="FF0000"/>
                </a:solidFill>
                <a:latin typeface="Times New Roman" panose="02020603050405020304" pitchFamily="18" charset="0"/>
              </a:rPr>
              <a:t>struck off portion deleted by FB 2024 </a:t>
            </a:r>
            <a:r>
              <a:rPr lang="en-US" sz="1600" b="1" dirty="0" err="1">
                <a:solidFill>
                  <a:srgbClr val="FF0000"/>
                </a:solidFill>
                <a:latin typeface="Times New Roman" panose="02020603050405020304" pitchFamily="18" charset="0"/>
              </a:rPr>
              <a:t>wef</a:t>
            </a:r>
            <a:r>
              <a:rPr lang="en-US" sz="1600" b="1" dirty="0">
                <a:solidFill>
                  <a:srgbClr val="FF0000"/>
                </a:solidFill>
                <a:latin typeface="Times New Roman" panose="02020603050405020304" pitchFamily="18" charset="0"/>
              </a:rPr>
              <a:t> 01.10.2024</a:t>
            </a:r>
          </a:p>
          <a:p>
            <a:endParaRPr lang="en-IN" sz="1800" dirty="0"/>
          </a:p>
        </p:txBody>
      </p:sp>
      <p:sp>
        <p:nvSpPr>
          <p:cNvPr id="4" name="Slide Number Placeholder 3">
            <a:extLst>
              <a:ext uri="{FF2B5EF4-FFF2-40B4-BE49-F238E27FC236}">
                <a16:creationId xmlns:a16="http://schemas.microsoft.com/office/drawing/2014/main" id="{AA41BF8B-B763-48D5-9611-8A1D106B855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15</a:t>
            </a:fld>
            <a:endParaRPr lang="en-IN"/>
          </a:p>
        </p:txBody>
      </p:sp>
    </p:spTree>
    <p:extLst>
      <p:ext uri="{BB962C8B-B14F-4D97-AF65-F5344CB8AC3E}">
        <p14:creationId xmlns:p14="http://schemas.microsoft.com/office/powerpoint/2010/main" val="1527531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16</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err="1">
                <a:latin typeface="Calibri"/>
                <a:cs typeface="Calibri"/>
              </a:rPr>
              <a:t>Regularisation</a:t>
            </a:r>
            <a:r>
              <a:rPr lang="en-US" sz="3600" spc="-5" dirty="0">
                <a:latin typeface="Calibri"/>
                <a:cs typeface="Calibri"/>
              </a:rPr>
              <a:t> of provisional registration</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16</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609600"/>
            <a:ext cx="8458200" cy="6547305"/>
          </a:xfrm>
          <a:prstGeom prst="rect">
            <a:avLst/>
          </a:prstGeom>
        </p:spPr>
        <p:txBody>
          <a:bodyPr vert="horz" wrap="square" lIns="0" tIns="99060" rIns="0" bIns="0" rtlCol="0">
            <a:spAutoFit/>
          </a:bodyPr>
          <a:lstStyle/>
          <a:p>
            <a:pPr marL="299085" marR="12065" indent="-287020" algn="just">
              <a:lnSpc>
                <a:spcPts val="2400"/>
              </a:lnSpc>
              <a:spcBef>
                <a:spcPts val="780"/>
              </a:spcBef>
              <a:buFont typeface="Arial MT"/>
              <a:buChar char="•"/>
              <a:tabLst>
                <a:tab pos="299720" algn="l"/>
              </a:tabLst>
            </a:pPr>
            <a:r>
              <a:rPr lang="en-US" sz="2400" spc="-5" dirty="0">
                <a:latin typeface="Calibri"/>
                <a:cs typeface="Calibri"/>
              </a:rPr>
              <a:t>Apply for regular registration either </a:t>
            </a:r>
          </a:p>
          <a:p>
            <a:pPr marL="756285" marR="12065" lvl="1" indent="-287020" algn="just">
              <a:lnSpc>
                <a:spcPts val="2400"/>
              </a:lnSpc>
              <a:spcBef>
                <a:spcPts val="780"/>
              </a:spcBef>
              <a:buFont typeface="Arial MT"/>
              <a:buChar char="•"/>
              <a:tabLst>
                <a:tab pos="299720" algn="l"/>
              </a:tabLst>
            </a:pPr>
            <a:r>
              <a:rPr lang="en-US" sz="2400" spc="-5" dirty="0">
                <a:latin typeface="Calibri"/>
                <a:cs typeface="Calibri"/>
              </a:rPr>
              <a:t>Within 6 months from the date of commencement of activities OR</a:t>
            </a:r>
          </a:p>
          <a:p>
            <a:pPr marL="756285" marR="12065" lvl="1" indent="-287020" algn="just">
              <a:lnSpc>
                <a:spcPts val="2400"/>
              </a:lnSpc>
              <a:spcBef>
                <a:spcPts val="780"/>
              </a:spcBef>
              <a:buFont typeface="Arial MT"/>
              <a:buChar char="•"/>
              <a:tabLst>
                <a:tab pos="299720" algn="l"/>
              </a:tabLst>
            </a:pPr>
            <a:r>
              <a:rPr lang="en-US" sz="2400" spc="-5" dirty="0">
                <a:latin typeface="Calibri"/>
                <a:cs typeface="Calibri"/>
              </a:rPr>
              <a:t>Within 6 months prior to the expiry of the prescribed three years</a:t>
            </a:r>
          </a:p>
          <a:p>
            <a:pPr marL="469265" marR="12065" lvl="1" algn="just">
              <a:lnSpc>
                <a:spcPts val="2400"/>
              </a:lnSpc>
              <a:spcBef>
                <a:spcPts val="780"/>
              </a:spcBef>
              <a:tabLst>
                <a:tab pos="299720" algn="l"/>
              </a:tabLst>
            </a:pPr>
            <a:r>
              <a:rPr lang="en-US" sz="2400" spc="-5" dirty="0">
                <a:solidFill>
                  <a:srgbClr val="FF0000"/>
                </a:solidFill>
                <a:latin typeface="Calibri"/>
                <a:cs typeface="Calibri"/>
              </a:rPr>
              <a:t>WHICHEVER IS EARLIER</a:t>
            </a:r>
          </a:p>
          <a:p>
            <a:pPr marL="299085" marR="12065" indent="-287020" algn="just">
              <a:lnSpc>
                <a:spcPts val="2400"/>
              </a:lnSpc>
              <a:spcBef>
                <a:spcPts val="780"/>
              </a:spcBef>
              <a:buFont typeface="Arial MT"/>
              <a:buChar char="•"/>
              <a:tabLst>
                <a:tab pos="299720" algn="l"/>
              </a:tabLst>
            </a:pPr>
            <a:r>
              <a:rPr lang="en-US" sz="2400" spc="-5" dirty="0">
                <a:latin typeface="Calibri"/>
                <a:cs typeface="Calibri"/>
              </a:rPr>
              <a:t>Prescribed Form – Form 10 AB</a:t>
            </a:r>
          </a:p>
          <a:p>
            <a:pPr marL="299085" marR="12065" indent="-287020" algn="just">
              <a:lnSpc>
                <a:spcPts val="2400"/>
              </a:lnSpc>
              <a:spcBef>
                <a:spcPts val="780"/>
              </a:spcBef>
              <a:buFont typeface="Arial MT"/>
              <a:buChar char="•"/>
              <a:tabLst>
                <a:tab pos="299720" algn="l"/>
              </a:tabLst>
            </a:pPr>
            <a:r>
              <a:rPr lang="en-US" sz="2400" spc="-5" dirty="0">
                <a:latin typeface="Calibri"/>
                <a:cs typeface="Calibri"/>
              </a:rPr>
              <a:t>Selecting the appropriate code and giving the prescribed particulars and attachments is the key</a:t>
            </a:r>
          </a:p>
          <a:p>
            <a:pPr marL="299085" marR="12065" indent="-287020" algn="just">
              <a:lnSpc>
                <a:spcPts val="2400"/>
              </a:lnSpc>
              <a:spcBef>
                <a:spcPts val="780"/>
              </a:spcBef>
              <a:buFont typeface="Arial MT"/>
              <a:buChar char="•"/>
              <a:tabLst>
                <a:tab pos="299720" algn="l"/>
              </a:tabLst>
            </a:pPr>
            <a:r>
              <a:rPr lang="en-US" sz="2400" spc="-5" dirty="0">
                <a:latin typeface="Calibri"/>
                <a:cs typeface="Calibri"/>
              </a:rPr>
              <a:t>Detailed two way scrutiny / inspection</a:t>
            </a:r>
          </a:p>
          <a:p>
            <a:pPr marL="299085" marR="12065" indent="-287020" algn="just">
              <a:lnSpc>
                <a:spcPts val="2400"/>
              </a:lnSpc>
              <a:spcBef>
                <a:spcPts val="780"/>
              </a:spcBef>
              <a:buFont typeface="Arial MT"/>
              <a:buChar char="•"/>
              <a:tabLst>
                <a:tab pos="299720" algn="l"/>
              </a:tabLst>
            </a:pPr>
            <a:r>
              <a:rPr lang="en-US" sz="2400" spc="-5" dirty="0">
                <a:latin typeface="Calibri"/>
                <a:cs typeface="Calibri"/>
              </a:rPr>
              <a:t>CIT Certificate in Form  10 AD (within 6 months)</a:t>
            </a:r>
          </a:p>
          <a:p>
            <a:pPr marL="299085" marR="12065" indent="-287020" algn="just">
              <a:lnSpc>
                <a:spcPts val="2400"/>
              </a:lnSpc>
              <a:spcBef>
                <a:spcPts val="780"/>
              </a:spcBef>
              <a:buFont typeface="Arial MT"/>
              <a:buChar char="•"/>
              <a:tabLst>
                <a:tab pos="299720" algn="l"/>
              </a:tabLst>
            </a:pPr>
            <a:r>
              <a:rPr lang="en-US" sz="2400" spc="-5" dirty="0">
                <a:latin typeface="Calibri"/>
                <a:cs typeface="Calibri"/>
              </a:rPr>
              <a:t>Valid for 5 years</a:t>
            </a:r>
          </a:p>
          <a:p>
            <a:pPr marL="299085" marR="12065" indent="-287020" algn="just">
              <a:lnSpc>
                <a:spcPts val="2400"/>
              </a:lnSpc>
              <a:spcBef>
                <a:spcPts val="780"/>
              </a:spcBef>
              <a:buFont typeface="Arial MT"/>
              <a:buChar char="•"/>
              <a:tabLst>
                <a:tab pos="299720" algn="l"/>
              </a:tabLst>
            </a:pPr>
            <a:r>
              <a:rPr lang="en-US" sz="2400" spc="-5" dirty="0">
                <a:latin typeface="Calibri"/>
                <a:cs typeface="Calibri"/>
              </a:rPr>
              <a:t>In case of rejection by CIT, two remedies are </a:t>
            </a:r>
          </a:p>
          <a:p>
            <a:pPr marL="756285" marR="12065" lvl="1" indent="-287020" algn="just">
              <a:lnSpc>
                <a:spcPts val="2400"/>
              </a:lnSpc>
              <a:spcBef>
                <a:spcPts val="780"/>
              </a:spcBef>
              <a:buFont typeface="Arial MT"/>
              <a:buChar char="•"/>
              <a:tabLst>
                <a:tab pos="299720" algn="l"/>
              </a:tabLst>
            </a:pPr>
            <a:r>
              <a:rPr lang="en-US" sz="2400" spc="-5" dirty="0">
                <a:latin typeface="Calibri"/>
                <a:cs typeface="Calibri"/>
              </a:rPr>
              <a:t>Rectification if there are apparent mistakes or</a:t>
            </a:r>
          </a:p>
          <a:p>
            <a:pPr marL="756285" marR="12065" lvl="1" indent="-287020" algn="just">
              <a:lnSpc>
                <a:spcPts val="2400"/>
              </a:lnSpc>
              <a:spcBef>
                <a:spcPts val="780"/>
              </a:spcBef>
              <a:buFont typeface="Arial MT"/>
              <a:buChar char="•"/>
              <a:tabLst>
                <a:tab pos="299720" algn="l"/>
              </a:tabLst>
            </a:pPr>
            <a:r>
              <a:rPr lang="en-US" sz="2400" spc="-5" dirty="0">
                <a:latin typeface="Calibri"/>
                <a:cs typeface="Calibri"/>
              </a:rPr>
              <a:t>Appeal before ITAT</a:t>
            </a:r>
          </a:p>
          <a:p>
            <a:pPr marL="756285" marR="12065" lvl="1" indent="-287020" algn="just">
              <a:lnSpc>
                <a:spcPts val="2400"/>
              </a:lnSpc>
              <a:spcBef>
                <a:spcPts val="780"/>
              </a:spcBef>
              <a:buFont typeface="Arial MT"/>
              <a:buChar char="•"/>
              <a:tabLst>
                <a:tab pos="299720" algn="l"/>
              </a:tabLst>
            </a:pPr>
            <a:endParaRPr lang="en-US" sz="2400" spc="-5" dirty="0">
              <a:latin typeface="Calibri"/>
              <a:cs typeface="Calibri"/>
            </a:endParaRPr>
          </a:p>
          <a:p>
            <a:pPr marR="3443604" algn="r">
              <a:lnSpc>
                <a:spcPts val="2400"/>
              </a:lnSpc>
              <a:tabLst>
                <a:tab pos="299720" algn="l"/>
              </a:tabLst>
            </a:pPr>
            <a:endParaRPr lang="en-US" sz="2000" spc="-10" dirty="0">
              <a:latin typeface="Calibri"/>
              <a:cs typeface="Calibri"/>
            </a:endParaRPr>
          </a:p>
        </p:txBody>
      </p:sp>
    </p:spTree>
    <p:extLst>
      <p:ext uri="{BB962C8B-B14F-4D97-AF65-F5344CB8AC3E}">
        <p14:creationId xmlns:p14="http://schemas.microsoft.com/office/powerpoint/2010/main" val="425364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5143D-6616-4493-8DD9-0AD92A955534}"/>
              </a:ext>
            </a:extLst>
          </p:cNvPr>
          <p:cNvSpPr>
            <a:spLocks noGrp="1"/>
          </p:cNvSpPr>
          <p:nvPr>
            <p:ph type="title"/>
          </p:nvPr>
        </p:nvSpPr>
        <p:spPr>
          <a:xfrm>
            <a:off x="381000" y="228600"/>
            <a:ext cx="7886700" cy="533400"/>
          </a:xfrm>
        </p:spPr>
        <p:txBody>
          <a:bodyPr>
            <a:noAutofit/>
          </a:bodyPr>
          <a:lstStyle/>
          <a:p>
            <a:r>
              <a:rPr lang="en-US" sz="1800" dirty="0">
                <a:solidFill>
                  <a:srgbClr val="FF0000"/>
                </a:solidFill>
                <a:latin typeface="Times New Roman" panose="02020603050405020304" pitchFamily="18" charset="0"/>
              </a:rPr>
              <a:t>Circular No. ­­­07/2024 dated 25.04.2024</a:t>
            </a:r>
            <a:endParaRPr lang="en-IN" sz="1800" dirty="0">
              <a:solidFill>
                <a:srgbClr val="FF0000"/>
              </a:solidFill>
            </a:endParaRPr>
          </a:p>
        </p:txBody>
      </p:sp>
      <p:sp>
        <p:nvSpPr>
          <p:cNvPr id="3" name="Content Placeholder 2">
            <a:extLst>
              <a:ext uri="{FF2B5EF4-FFF2-40B4-BE49-F238E27FC236}">
                <a16:creationId xmlns:a16="http://schemas.microsoft.com/office/drawing/2014/main" id="{1A305BE2-799B-498D-BAB0-3CC469CF2DFA}"/>
              </a:ext>
            </a:extLst>
          </p:cNvPr>
          <p:cNvSpPr>
            <a:spLocks noGrp="1"/>
          </p:cNvSpPr>
          <p:nvPr>
            <p:ph idx="1"/>
          </p:nvPr>
        </p:nvSpPr>
        <p:spPr>
          <a:xfrm>
            <a:off x="228601" y="685800"/>
            <a:ext cx="8305799" cy="5791200"/>
          </a:xfrm>
        </p:spPr>
        <p:txBody>
          <a:bodyPr>
            <a:normAutofit/>
          </a:bodyPr>
          <a:lstStyle/>
          <a:p>
            <a:pPr algn="ctr"/>
            <a:r>
              <a:rPr lang="en-US" sz="1800" dirty="0">
                <a:solidFill>
                  <a:srgbClr val="525252"/>
                </a:solidFill>
                <a:latin typeface="inherit"/>
              </a:rPr>
              <a:t>CBDT extends due date for filing Form 10A/10AB </a:t>
            </a:r>
            <a:r>
              <a:rPr lang="en-US" sz="1800" dirty="0" err="1">
                <a:solidFill>
                  <a:srgbClr val="525252"/>
                </a:solidFill>
                <a:latin typeface="inherit"/>
              </a:rPr>
              <a:t>upto</a:t>
            </a:r>
            <a:r>
              <a:rPr lang="en-US" sz="1800" dirty="0">
                <a:solidFill>
                  <a:srgbClr val="525252"/>
                </a:solidFill>
                <a:latin typeface="inherit"/>
              </a:rPr>
              <a:t> 30th June, 2024</a:t>
            </a:r>
            <a:br>
              <a:rPr lang="en-US" sz="1050" dirty="0">
                <a:solidFill>
                  <a:srgbClr val="525252"/>
                </a:solidFill>
                <a:latin typeface="inherit"/>
              </a:rPr>
            </a:br>
            <a:endParaRPr lang="en-US" sz="450" dirty="0">
              <a:solidFill>
                <a:srgbClr val="525252"/>
              </a:solidFill>
              <a:latin typeface="inherit"/>
            </a:endParaRPr>
          </a:p>
          <a:p>
            <a:pPr algn="just"/>
            <a:r>
              <a:rPr lang="en-US" sz="1200" b="1" dirty="0">
                <a:solidFill>
                  <a:srgbClr val="525252"/>
                </a:solidFill>
                <a:latin typeface="Times New Roman" panose="02020603050405020304" pitchFamily="18" charset="0"/>
              </a:rPr>
              <a:t>The Central Board of Direct Taxes (CBDT), has issued Circular No. ­­­07/2024 dated 25.04.2024 further extending the due date for filing Form 10A/ Form 10AB under the Income-tax Act, 1961 (the ‘Act’) </a:t>
            </a:r>
            <a:r>
              <a:rPr lang="en-US" sz="1200" b="1" dirty="0" err="1">
                <a:solidFill>
                  <a:srgbClr val="525252"/>
                </a:solidFill>
                <a:latin typeface="Times New Roman" panose="02020603050405020304" pitchFamily="18" charset="0"/>
              </a:rPr>
              <a:t>upto</a:t>
            </a:r>
            <a:r>
              <a:rPr lang="en-US" sz="1200" b="1" dirty="0">
                <a:solidFill>
                  <a:srgbClr val="525252"/>
                </a:solidFill>
                <a:latin typeface="Times New Roman" panose="02020603050405020304" pitchFamily="18" charset="0"/>
              </a:rPr>
              <a:t> 30</a:t>
            </a:r>
            <a:r>
              <a:rPr lang="en-US" sz="1200" b="1" baseline="30000" dirty="0">
                <a:solidFill>
                  <a:srgbClr val="525252"/>
                </a:solidFill>
                <a:latin typeface="Times New Roman" panose="02020603050405020304" pitchFamily="18" charset="0"/>
              </a:rPr>
              <a:t>th</a:t>
            </a:r>
            <a:r>
              <a:rPr lang="en-US" sz="1200" b="1" dirty="0">
                <a:solidFill>
                  <a:srgbClr val="525252"/>
                </a:solidFill>
                <a:latin typeface="Times New Roman" panose="02020603050405020304" pitchFamily="18" charset="0"/>
              </a:rPr>
              <a:t> June, 2024.</a:t>
            </a:r>
            <a:endParaRPr lang="en-US" sz="1200" b="1" dirty="0">
              <a:solidFill>
                <a:srgbClr val="525252"/>
              </a:solidFill>
              <a:latin typeface="Lato" panose="020B0604020202020204" pitchFamily="34" charset="0"/>
            </a:endParaRPr>
          </a:p>
          <a:p>
            <a:pPr algn="just"/>
            <a:endParaRPr lang="en-US" sz="750" b="1" dirty="0">
              <a:solidFill>
                <a:srgbClr val="525252"/>
              </a:solidFill>
              <a:latin typeface="Lato" panose="020B0604020202020204" pitchFamily="34" charset="0"/>
            </a:endParaRPr>
          </a:p>
          <a:p>
            <a:pPr algn="just"/>
            <a:r>
              <a:rPr lang="en-US" sz="1200" b="1" dirty="0">
                <a:solidFill>
                  <a:srgbClr val="525252"/>
                </a:solidFill>
                <a:latin typeface="Lato" panose="020B0604020202020204" pitchFamily="34" charset="0"/>
              </a:rPr>
              <a:t>CBDT had earlier extended the due date for filing Form 10A/ Form 10AB by trusts, institutions and funds multiple times to mitigate genuine hardships of the taxpayers. The last such extension was made by Circular No. 06/2023 extending the date to 30.09.2023.</a:t>
            </a:r>
          </a:p>
          <a:p>
            <a:pPr algn="just"/>
            <a:endParaRPr lang="en-US" sz="750" b="1" dirty="0">
              <a:solidFill>
                <a:srgbClr val="525252"/>
              </a:solidFill>
              <a:latin typeface="Lato" panose="020B0604020202020204" pitchFamily="34" charset="0"/>
            </a:endParaRPr>
          </a:p>
          <a:p>
            <a:pPr algn="just"/>
            <a:r>
              <a:rPr lang="en-US" sz="1200" b="1" dirty="0">
                <a:solidFill>
                  <a:srgbClr val="525252"/>
                </a:solidFill>
                <a:latin typeface="Lato" panose="020B0604020202020204" pitchFamily="34" charset="0"/>
              </a:rPr>
              <a:t>Considering the representations received by CBDT requesting for further extension of due date for filing of such Forms beyond the last extended date of 30.09.2023, and with a view to avoid genuine hardships to taxpayers, CBDT has extended the due date of filing Form 10A/ Form 10AB </a:t>
            </a:r>
            <a:r>
              <a:rPr lang="en-US" sz="1200" b="1" dirty="0" err="1">
                <a:solidFill>
                  <a:srgbClr val="525252"/>
                </a:solidFill>
                <a:latin typeface="Lato" panose="020B0604020202020204" pitchFamily="34" charset="0"/>
              </a:rPr>
              <a:t>upto</a:t>
            </a:r>
            <a:r>
              <a:rPr lang="en-US" sz="1200" b="1" dirty="0">
                <a:solidFill>
                  <a:srgbClr val="525252"/>
                </a:solidFill>
                <a:latin typeface="Lato" panose="020B0604020202020204" pitchFamily="34" charset="0"/>
              </a:rPr>
              <a:t> 30</a:t>
            </a:r>
            <a:r>
              <a:rPr lang="en-US" sz="1200" b="1" baseline="30000" dirty="0">
                <a:solidFill>
                  <a:srgbClr val="525252"/>
                </a:solidFill>
                <a:latin typeface="Lato" panose="020B0604020202020204" pitchFamily="34" charset="0"/>
              </a:rPr>
              <a:t>th</a:t>
            </a:r>
            <a:r>
              <a:rPr lang="en-US" sz="1200" b="1" dirty="0">
                <a:solidFill>
                  <a:srgbClr val="525252"/>
                </a:solidFill>
                <a:latin typeface="Lato" panose="020B0604020202020204" pitchFamily="34" charset="0"/>
              </a:rPr>
              <a:t> June, 2024, in respect of certain provisions of section 10(23C)/ section 12A/ section 80G/ and section 35 of the Act.</a:t>
            </a:r>
          </a:p>
          <a:p>
            <a:pPr algn="just"/>
            <a:endParaRPr lang="en-US" sz="750" b="1" dirty="0">
              <a:solidFill>
                <a:srgbClr val="525252"/>
              </a:solidFill>
              <a:latin typeface="Lato" panose="020B0604020202020204" pitchFamily="34" charset="0"/>
            </a:endParaRPr>
          </a:p>
          <a:p>
            <a:pPr algn="just"/>
            <a:r>
              <a:rPr lang="en-US" sz="1200" b="1" dirty="0">
                <a:solidFill>
                  <a:srgbClr val="525252"/>
                </a:solidFill>
                <a:latin typeface="Lato" panose="020B0604020202020204" pitchFamily="34" charset="0"/>
              </a:rPr>
              <a:t>CBDT further clarifies that, if any such existing trust, institution or fund had failed to file Form 10A for AY 2022-23 within the extended due date, and subsequently, applied for provisional registration as a new entity and received Form 10AC, can also now avail this opportunity to surrender the said Form 10AC and apply for registration for AY 2022-23 as an existing trust, institution or fund, in Form 10A till 30</a:t>
            </a:r>
            <a:r>
              <a:rPr lang="en-US" sz="1200" b="1" baseline="30000" dirty="0">
                <a:solidFill>
                  <a:srgbClr val="525252"/>
                </a:solidFill>
                <a:latin typeface="Lato" panose="020B0604020202020204" pitchFamily="34" charset="0"/>
              </a:rPr>
              <a:t>th</a:t>
            </a:r>
            <a:r>
              <a:rPr lang="en-US" sz="1200" b="1" dirty="0">
                <a:solidFill>
                  <a:srgbClr val="525252"/>
                </a:solidFill>
                <a:latin typeface="Lato" panose="020B0604020202020204" pitchFamily="34" charset="0"/>
              </a:rPr>
              <a:t> June 2024.</a:t>
            </a:r>
          </a:p>
          <a:p>
            <a:pPr algn="just"/>
            <a:endParaRPr lang="en-US" sz="750" b="1" dirty="0">
              <a:solidFill>
                <a:srgbClr val="525252"/>
              </a:solidFill>
              <a:latin typeface="Lato" panose="020B0604020202020204" pitchFamily="34" charset="0"/>
            </a:endParaRPr>
          </a:p>
          <a:p>
            <a:pPr algn="just"/>
            <a:r>
              <a:rPr lang="en-US" sz="1200" b="1" dirty="0">
                <a:solidFill>
                  <a:srgbClr val="525252"/>
                </a:solidFill>
                <a:latin typeface="Lato" panose="020B0604020202020204" pitchFamily="34" charset="0"/>
              </a:rPr>
              <a:t>It is also clarified that those trusts, institutions or funds whose applications for re-registration were rejected solely on the grounds of late filing or filing under wrong section code, may also submit fresh application in Form 10AB within the aforesaid extended deadline of 30</a:t>
            </a:r>
            <a:r>
              <a:rPr lang="en-US" sz="1200" b="1" baseline="30000" dirty="0">
                <a:solidFill>
                  <a:srgbClr val="525252"/>
                </a:solidFill>
                <a:latin typeface="Lato" panose="020B0604020202020204" pitchFamily="34" charset="0"/>
              </a:rPr>
              <a:t>th</a:t>
            </a:r>
            <a:r>
              <a:rPr lang="en-US" sz="1200" b="1" dirty="0">
                <a:solidFill>
                  <a:srgbClr val="525252"/>
                </a:solidFill>
                <a:latin typeface="Lato" panose="020B0604020202020204" pitchFamily="34" charset="0"/>
              </a:rPr>
              <a:t> June, 2024.</a:t>
            </a:r>
          </a:p>
          <a:p>
            <a:pPr algn="just"/>
            <a:endParaRPr lang="en-US" sz="750" b="1" dirty="0">
              <a:solidFill>
                <a:srgbClr val="525252"/>
              </a:solidFill>
              <a:latin typeface="Lato" panose="020B0604020202020204" pitchFamily="34" charset="0"/>
            </a:endParaRPr>
          </a:p>
          <a:p>
            <a:pPr algn="just"/>
            <a:r>
              <a:rPr lang="en-US" sz="1200" b="1" dirty="0">
                <a:solidFill>
                  <a:srgbClr val="525252"/>
                </a:solidFill>
                <a:latin typeface="Lato" panose="020B0604020202020204" pitchFamily="34" charset="0"/>
              </a:rPr>
              <a:t>The applications as per Form 10A/ Form 10AB shall be filed electronically through the e-filing portal of Income Tax Department. The Circular No. 07/2024 is available on </a:t>
            </a:r>
            <a:r>
              <a:rPr lang="en-US" sz="1200" b="1" dirty="0">
                <a:solidFill>
                  <a:srgbClr val="055193"/>
                </a:solidFill>
                <a:latin typeface="Lato" panose="020B0604020202020204" pitchFamily="34" charset="0"/>
                <a:hlinkClick r:id="rId2"/>
              </a:rPr>
              <a:t>www.incometaxindia.gov.in</a:t>
            </a:r>
            <a:endParaRPr lang="en-US" sz="1200" b="1" dirty="0">
              <a:solidFill>
                <a:srgbClr val="525252"/>
              </a:solidFill>
              <a:latin typeface="Lato" panose="020B0604020202020204" pitchFamily="34" charset="0"/>
            </a:endParaRPr>
          </a:p>
          <a:p>
            <a:pPr marR="56674" algn="ctr"/>
            <a:r>
              <a:rPr lang="en-US" sz="1200" b="1" dirty="0">
                <a:solidFill>
                  <a:srgbClr val="525252"/>
                </a:solidFill>
                <a:latin typeface="Lato" panose="020B0604020202020204" pitchFamily="34" charset="0"/>
              </a:rPr>
              <a:t>****</a:t>
            </a:r>
          </a:p>
          <a:p>
            <a:pPr marR="56674" algn="just"/>
            <a:r>
              <a:rPr lang="en-US" sz="1200" b="1" dirty="0">
                <a:solidFill>
                  <a:srgbClr val="525252"/>
                </a:solidFill>
                <a:latin typeface="Lato" panose="020B0604020202020204" pitchFamily="34" charset="0"/>
              </a:rPr>
              <a:t>NB/VM/KMN</a:t>
            </a:r>
          </a:p>
        </p:txBody>
      </p:sp>
      <p:sp>
        <p:nvSpPr>
          <p:cNvPr id="4" name="Slide Number Placeholder 3">
            <a:extLst>
              <a:ext uri="{FF2B5EF4-FFF2-40B4-BE49-F238E27FC236}">
                <a16:creationId xmlns:a16="http://schemas.microsoft.com/office/drawing/2014/main" id="{3F382A32-1827-49F4-B720-8AF81F755EE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17</a:t>
            </a:fld>
            <a:endParaRPr lang="en-IN"/>
          </a:p>
        </p:txBody>
      </p:sp>
    </p:spTree>
    <p:extLst>
      <p:ext uri="{BB962C8B-B14F-4D97-AF65-F5344CB8AC3E}">
        <p14:creationId xmlns:p14="http://schemas.microsoft.com/office/powerpoint/2010/main" val="142797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E5A7B0-6184-4538-A5C5-075DE15975E5}"/>
              </a:ext>
            </a:extLst>
          </p:cNvPr>
          <p:cNvSpPr>
            <a:spLocks noGrp="1"/>
          </p:cNvSpPr>
          <p:nvPr>
            <p:ph idx="1"/>
          </p:nvPr>
        </p:nvSpPr>
        <p:spPr>
          <a:xfrm>
            <a:off x="628650" y="1975384"/>
            <a:ext cx="7886700" cy="3514589"/>
          </a:xfrm>
        </p:spPr>
        <p:txBody>
          <a:bodyPr>
            <a:normAutofit lnSpcReduction="10000"/>
          </a:bodyPr>
          <a:lstStyle/>
          <a:p>
            <a:pPr algn="l"/>
            <a:r>
              <a:rPr lang="en-US" sz="2400" b="1" i="1" dirty="0">
                <a:solidFill>
                  <a:srgbClr val="212529"/>
                </a:solidFill>
                <a:latin typeface="Faustina"/>
              </a:rPr>
              <a:t>Facts of the Case</a:t>
            </a:r>
            <a:endParaRPr lang="en-US" sz="2400" b="1" dirty="0">
              <a:solidFill>
                <a:srgbClr val="212529"/>
              </a:solidFill>
              <a:latin typeface="Faustina"/>
            </a:endParaRPr>
          </a:p>
          <a:p>
            <a:pPr lvl="1"/>
            <a:r>
              <a:rPr lang="en-US" sz="2100" dirty="0">
                <a:solidFill>
                  <a:srgbClr val="6A6A6A"/>
                </a:solidFill>
                <a:latin typeface="Faustina"/>
              </a:rPr>
              <a:t>The petitioner, a charitable trust, was granted provisional approval under section 80G(5) by filing Form No. 10A. Subsequently, the petitioner applied for regular approval by filing Form No. 10AB. The application was filed beyond the due date as per the provisions of section 80G(5).</a:t>
            </a:r>
          </a:p>
          <a:p>
            <a:pPr lvl="1"/>
            <a:r>
              <a:rPr lang="en-US" sz="2100" dirty="0">
                <a:solidFill>
                  <a:srgbClr val="6A6A6A"/>
                </a:solidFill>
                <a:latin typeface="Faustina"/>
              </a:rPr>
              <a:t>The Central Board of Direct Taxes (CBDT) issued a circular 6/2023 extending the due date for filing Form No. 10AB for re registration of existing approval under section 80G(5) only and not for regularizing provisional approval.</a:t>
            </a:r>
          </a:p>
          <a:p>
            <a:pPr lvl="1"/>
            <a:r>
              <a:rPr lang="en-US" sz="2100" dirty="0">
                <a:solidFill>
                  <a:srgbClr val="6A6A6A"/>
                </a:solidFill>
                <a:latin typeface="Faustina"/>
              </a:rPr>
              <a:t>The petitioners filed a writ petition before the Madras High Court challenging the CBDT’s circular.</a:t>
            </a:r>
          </a:p>
        </p:txBody>
      </p:sp>
      <p:sp>
        <p:nvSpPr>
          <p:cNvPr id="4" name="Rectangle 1">
            <a:extLst>
              <a:ext uri="{FF2B5EF4-FFF2-40B4-BE49-F238E27FC236}">
                <a16:creationId xmlns:a16="http://schemas.microsoft.com/office/drawing/2014/main" id="{A7ECDB40-5561-4326-A9BA-FC2B8945CDBB}"/>
              </a:ext>
            </a:extLst>
          </p:cNvPr>
          <p:cNvSpPr>
            <a:spLocks noGrp="1" noChangeArrowheads="1"/>
          </p:cNvSpPr>
          <p:nvPr>
            <p:ph type="title"/>
          </p:nvPr>
        </p:nvSpPr>
        <p:spPr bwMode="auto">
          <a:xfrm>
            <a:off x="509048" y="1280979"/>
            <a:ext cx="8264950" cy="694406"/>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7610" numCol="1" anchor="ctr" anchorCtr="0" compatLnSpc="1">
            <a:prstTxWarp prst="textNoShape">
              <a:avLst/>
            </a:prstTxWarp>
            <a:spAutoFit/>
          </a:bodyPr>
          <a:lstStyle/>
          <a:p>
            <a:pPr algn="ctr" defTabSz="685800" rtl="0" eaLnBrk="0" fontAlgn="base" hangingPunct="0">
              <a:spcBef>
                <a:spcPct val="0"/>
              </a:spcBef>
              <a:spcAft>
                <a:spcPct val="0"/>
              </a:spcAft>
            </a:pPr>
            <a:r>
              <a:rPr lang="en-US" altLang="en-US" sz="2100" dirty="0">
                <a:solidFill>
                  <a:srgbClr val="337AB7"/>
                </a:solidFill>
                <a:latin typeface="Faustina"/>
                <a:hlinkClick r:id="rId2"/>
              </a:rPr>
              <a:t>Sri </a:t>
            </a:r>
            <a:r>
              <a:rPr lang="en-US" altLang="en-US" sz="2100" dirty="0" err="1">
                <a:solidFill>
                  <a:srgbClr val="337AB7"/>
                </a:solidFill>
                <a:latin typeface="Faustina"/>
                <a:hlinkClick r:id="rId2"/>
              </a:rPr>
              <a:t>Nrisimha</a:t>
            </a:r>
            <a:r>
              <a:rPr lang="en-US" altLang="en-US" sz="2100" dirty="0">
                <a:solidFill>
                  <a:srgbClr val="337AB7"/>
                </a:solidFill>
                <a:latin typeface="Faustina"/>
                <a:hlinkClick r:id="rId2"/>
              </a:rPr>
              <a:t> Priya Charitable Trust vs. Central Board of Direct Taxes</a:t>
            </a:r>
            <a:br>
              <a:rPr lang="en-US" altLang="en-US" sz="2100" dirty="0">
                <a:solidFill>
                  <a:srgbClr val="337AB7"/>
                </a:solidFill>
                <a:latin typeface="Faustina"/>
                <a:hlinkClick r:id="rId2"/>
              </a:rPr>
            </a:br>
            <a:r>
              <a:rPr lang="en-US" altLang="en-US" sz="2100" dirty="0">
                <a:solidFill>
                  <a:srgbClr val="337AB7"/>
                </a:solidFill>
                <a:latin typeface="Faustina"/>
                <a:hlinkClick r:id="rId2"/>
              </a:rPr>
              <a:t>[2024] 161 taxmann.com 209 (Madras)</a:t>
            </a:r>
            <a:r>
              <a:rPr lang="en-US" altLang="en-US" sz="1800" b="0" dirty="0">
                <a:solidFill>
                  <a:schemeClr val="tx1"/>
                </a:solidFill>
              </a:rPr>
              <a:t> </a:t>
            </a:r>
            <a:endParaRPr lang="en-US" altLang="en-US" sz="4500" b="0" dirty="0">
              <a:solidFill>
                <a:schemeClr val="tx1"/>
              </a:solidFill>
              <a:latin typeface="Arial" panose="020B0604020202020204" pitchFamily="34" charset="0"/>
            </a:endParaRPr>
          </a:p>
        </p:txBody>
      </p:sp>
      <p:sp>
        <p:nvSpPr>
          <p:cNvPr id="2" name="Slide Number Placeholder 1">
            <a:extLst>
              <a:ext uri="{FF2B5EF4-FFF2-40B4-BE49-F238E27FC236}">
                <a16:creationId xmlns:a16="http://schemas.microsoft.com/office/drawing/2014/main" id="{00D6E545-C210-430F-8655-B36605FD364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18</a:t>
            </a:fld>
            <a:endParaRPr lang="en-IN"/>
          </a:p>
        </p:txBody>
      </p:sp>
    </p:spTree>
    <p:extLst>
      <p:ext uri="{BB962C8B-B14F-4D97-AF65-F5344CB8AC3E}">
        <p14:creationId xmlns:p14="http://schemas.microsoft.com/office/powerpoint/2010/main" val="3887107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A55463-785B-452D-B180-3EC23E00F4EF}"/>
              </a:ext>
            </a:extLst>
          </p:cNvPr>
          <p:cNvSpPr>
            <a:spLocks noGrp="1"/>
          </p:cNvSpPr>
          <p:nvPr>
            <p:ph idx="1"/>
          </p:nvPr>
        </p:nvSpPr>
        <p:spPr>
          <a:xfrm>
            <a:off x="565608" y="1239035"/>
            <a:ext cx="8003357" cy="4454165"/>
          </a:xfrm>
        </p:spPr>
        <p:txBody>
          <a:bodyPr>
            <a:normAutofit fontScale="62500" lnSpcReduction="20000"/>
          </a:bodyPr>
          <a:lstStyle/>
          <a:p>
            <a:pPr algn="l"/>
            <a:r>
              <a:rPr lang="en-US" sz="3825" b="1" i="1" dirty="0">
                <a:solidFill>
                  <a:srgbClr val="212529"/>
                </a:solidFill>
                <a:latin typeface="Faustina"/>
              </a:rPr>
              <a:t>High Court Held</a:t>
            </a:r>
            <a:endParaRPr lang="en-US" sz="3825" b="1" dirty="0">
              <a:solidFill>
                <a:srgbClr val="212529"/>
              </a:solidFill>
              <a:latin typeface="Faustina"/>
            </a:endParaRPr>
          </a:p>
          <a:p>
            <a:pPr algn="l"/>
            <a:r>
              <a:rPr lang="en-US" sz="2850" dirty="0">
                <a:solidFill>
                  <a:srgbClr val="6A6A6A"/>
                </a:solidFill>
                <a:latin typeface="Faustina"/>
              </a:rPr>
              <a:t>The High Court held that when the impugned circular was issued, the CBDT stated that the reason was to mitigate genuine hardship faced by the trusts in the digital filing of the respective forms. It was essential to note that the only reason shown for exercising the powers was that these trusts faced hardship since they could not apply on time.</a:t>
            </a:r>
          </a:p>
          <a:p>
            <a:pPr algn="l"/>
            <a:r>
              <a:rPr lang="en-US" sz="2850" dirty="0">
                <a:solidFill>
                  <a:srgbClr val="6A6A6A"/>
                </a:solidFill>
                <a:latin typeface="Faustina"/>
              </a:rPr>
              <a:t>No discrimination or differentiation was made between the existing trusts and the new trusts at the first instance when the circular was issued. When the reason stated by the Board was to mitigate genuine hardship, no reason whatsoever is mentioned to omit “the clause (</a:t>
            </a:r>
            <a:r>
              <a:rPr lang="en-US" sz="2850" dirty="0" err="1">
                <a:solidFill>
                  <a:srgbClr val="6A6A6A"/>
                </a:solidFill>
                <a:latin typeface="Faustina"/>
              </a:rPr>
              <a:t>i</a:t>
            </a:r>
            <a:r>
              <a:rPr lang="en-US" sz="2850" dirty="0">
                <a:solidFill>
                  <a:srgbClr val="6A6A6A"/>
                </a:solidFill>
                <a:latin typeface="Faustina"/>
              </a:rPr>
              <a:t>) of the first proviso to sub-section (5) of Section 80G of the Act” in respect of the new trusts applying under Form No. 10AB alone.</a:t>
            </a:r>
          </a:p>
          <a:p>
            <a:pPr algn="l"/>
            <a:r>
              <a:rPr lang="en-US" sz="2850" dirty="0">
                <a:solidFill>
                  <a:srgbClr val="6A6A6A"/>
                </a:solidFill>
                <a:latin typeface="Faustina"/>
              </a:rPr>
              <a:t>There is no reason whatsoever to leave out the new trusts with respect to approval under Section 80G alone. The differential treatment is not based on any substantial distinction that is real and pertinent to the object of the circular. The discrimination is artificial.</a:t>
            </a:r>
          </a:p>
          <a:p>
            <a:pPr algn="l"/>
            <a:r>
              <a:rPr lang="en-US" sz="2850" dirty="0">
                <a:solidFill>
                  <a:srgbClr val="6A6A6A"/>
                </a:solidFill>
                <a:latin typeface="Faustina"/>
              </a:rPr>
              <a:t>The relevant paragraph only reiterated the eligibility of dedication and the amendments made to Section 115TD of the Finance Act, 2023. Thus, the impugned clause of the circular was declared illegitimate, arbitrary, and ultra vires the Constitution of India.</a:t>
            </a:r>
          </a:p>
        </p:txBody>
      </p:sp>
      <p:sp>
        <p:nvSpPr>
          <p:cNvPr id="2" name="Slide Number Placeholder 1">
            <a:extLst>
              <a:ext uri="{FF2B5EF4-FFF2-40B4-BE49-F238E27FC236}">
                <a16:creationId xmlns:a16="http://schemas.microsoft.com/office/drawing/2014/main" id="{7FF009FC-196C-42D9-AFB8-0ABE1F3CDD4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19</a:t>
            </a:fld>
            <a:endParaRPr lang="en-IN"/>
          </a:p>
        </p:txBody>
      </p:sp>
    </p:spTree>
    <p:extLst>
      <p:ext uri="{BB962C8B-B14F-4D97-AF65-F5344CB8AC3E}">
        <p14:creationId xmlns:p14="http://schemas.microsoft.com/office/powerpoint/2010/main" val="1686209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20</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Renewal of regular registration</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20</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609600"/>
            <a:ext cx="8458200" cy="7202421"/>
          </a:xfrm>
          <a:prstGeom prst="rect">
            <a:avLst/>
          </a:prstGeom>
        </p:spPr>
        <p:txBody>
          <a:bodyPr vert="horz" wrap="square" lIns="0" tIns="99060" rIns="0" bIns="0" rtlCol="0">
            <a:spAutoFit/>
          </a:bodyPr>
          <a:lstStyle/>
          <a:p>
            <a:pPr marL="299085" marR="12065" indent="-287020" algn="just">
              <a:lnSpc>
                <a:spcPts val="3400"/>
              </a:lnSpc>
              <a:spcBef>
                <a:spcPts val="780"/>
              </a:spcBef>
              <a:buFont typeface="Arial MT"/>
              <a:buChar char="•"/>
              <a:tabLst>
                <a:tab pos="299720" algn="l"/>
              </a:tabLst>
            </a:pPr>
            <a:r>
              <a:rPr lang="en-US" sz="2800" spc="-5" dirty="0">
                <a:latin typeface="Calibri"/>
                <a:cs typeface="Calibri"/>
              </a:rPr>
              <a:t>Apply for regular </a:t>
            </a:r>
            <a:r>
              <a:rPr lang="en-US" sz="2800" spc="-5" dirty="0" err="1">
                <a:latin typeface="Calibri"/>
                <a:cs typeface="Calibri"/>
              </a:rPr>
              <a:t>regn’s</a:t>
            </a:r>
            <a:r>
              <a:rPr lang="en-US" sz="2800" spc="-5" dirty="0">
                <a:latin typeface="Calibri"/>
                <a:cs typeface="Calibri"/>
              </a:rPr>
              <a:t> renewal within 6 months prior to the expiry of the prescribed five years</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Prescribed Form – Form 10 AB</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Selecting the appropriate code and giving the prescribed particulars and attachments is the key</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Detailed two way scrutiny / inspection</a:t>
            </a:r>
          </a:p>
          <a:p>
            <a:pPr marL="299085" marR="12065" indent="-287020" algn="just">
              <a:lnSpc>
                <a:spcPts val="3400"/>
              </a:lnSpc>
              <a:spcBef>
                <a:spcPts val="780"/>
              </a:spcBef>
              <a:buFont typeface="Arial MT"/>
              <a:buChar char="•"/>
              <a:tabLst>
                <a:tab pos="299720" algn="l"/>
              </a:tabLst>
            </a:pPr>
            <a:r>
              <a:rPr lang="en-US" sz="2800" spc="-5" dirty="0">
                <a:solidFill>
                  <a:srgbClr val="FF0000"/>
                </a:solidFill>
                <a:latin typeface="Calibri"/>
                <a:cs typeface="Calibri"/>
              </a:rPr>
              <a:t>Many old trusts may not be having mandatory clauses.</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CIT Certificate in Form  10 AD (within 6 months)</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Valid for 5 years</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In case of rejection by CIT, two remedies are </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Rectification if there are apparent mistakes or</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Appeal before ITAT</a:t>
            </a:r>
          </a:p>
          <a:p>
            <a:pPr marL="756285" marR="12065" lvl="1" indent="-287020" algn="just">
              <a:lnSpc>
                <a:spcPts val="3400"/>
              </a:lnSpc>
              <a:spcBef>
                <a:spcPts val="780"/>
              </a:spcBef>
              <a:buFont typeface="Arial MT"/>
              <a:buChar char="•"/>
              <a:tabLst>
                <a:tab pos="299720" algn="l"/>
              </a:tabLst>
            </a:pPr>
            <a:endParaRPr lang="en-US" sz="2800" spc="-5" dirty="0">
              <a:latin typeface="Calibri"/>
              <a:cs typeface="Calibri"/>
            </a:endParaRPr>
          </a:p>
          <a:p>
            <a:pPr marR="3443604" algn="r">
              <a:lnSpc>
                <a:spcPts val="3400"/>
              </a:lnSpc>
              <a:tabLst>
                <a:tab pos="299720" algn="l"/>
              </a:tabLst>
            </a:pPr>
            <a:endParaRPr lang="en-US" sz="2400" spc="-10" dirty="0">
              <a:latin typeface="Calibri"/>
              <a:cs typeface="Calibri"/>
            </a:endParaRPr>
          </a:p>
        </p:txBody>
      </p:sp>
    </p:spTree>
    <p:extLst>
      <p:ext uri="{BB962C8B-B14F-4D97-AF65-F5344CB8AC3E}">
        <p14:creationId xmlns:p14="http://schemas.microsoft.com/office/powerpoint/2010/main" val="792172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21</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Procedures / conditions for registration</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21</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609600"/>
            <a:ext cx="8296095" cy="5817426"/>
          </a:xfrm>
          <a:prstGeom prst="rect">
            <a:avLst/>
          </a:prstGeom>
        </p:spPr>
        <p:txBody>
          <a:bodyPr vert="horz" wrap="square" lIns="0" tIns="99060" rIns="0" bIns="0" rtlCol="0">
            <a:spAutoFit/>
          </a:bodyPr>
          <a:lstStyle/>
          <a:p>
            <a:pPr marL="299085" marR="12065" indent="-287020" algn="just">
              <a:lnSpc>
                <a:spcPts val="3400"/>
              </a:lnSpc>
              <a:spcBef>
                <a:spcPts val="780"/>
              </a:spcBef>
              <a:buFont typeface="Arial MT"/>
              <a:buChar char="•"/>
              <a:tabLst>
                <a:tab pos="299720" algn="l"/>
              </a:tabLst>
            </a:pPr>
            <a:r>
              <a:rPr lang="en-US" sz="2800" spc="-5" dirty="0">
                <a:latin typeface="Calibri"/>
                <a:cs typeface="Calibri"/>
              </a:rPr>
              <a:t>These are elaborately dealt with in sections 10 (23C), 12 AA and 12 AB and 80 G, which are summarized below</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 CIT may call for documents / information and make enquiries to satisfy </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Genuineness of the activities of the trust and</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Compliance of requirements of any other law which is material for the purpose of achieving its objects</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CIT shall give reasonable opportunity of being heard</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Outcome can be grant of registration or rejection of the application</a:t>
            </a:r>
          </a:p>
          <a:p>
            <a:pPr marR="3443604" algn="r">
              <a:lnSpc>
                <a:spcPts val="3400"/>
              </a:lnSpc>
              <a:tabLst>
                <a:tab pos="299720" algn="l"/>
              </a:tabLst>
            </a:pPr>
            <a:endParaRPr lang="en-US" sz="2400" spc="-10" dirty="0">
              <a:latin typeface="Calibri"/>
              <a:cs typeface="Calibri"/>
            </a:endParaRPr>
          </a:p>
        </p:txBody>
      </p:sp>
    </p:spTree>
    <p:extLst>
      <p:ext uri="{BB962C8B-B14F-4D97-AF65-F5344CB8AC3E}">
        <p14:creationId xmlns:p14="http://schemas.microsoft.com/office/powerpoint/2010/main" val="601822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22</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CITs power to cancel registration</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22</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609600"/>
            <a:ext cx="8296095" cy="6125203"/>
          </a:xfrm>
          <a:prstGeom prst="rect">
            <a:avLst/>
          </a:prstGeom>
        </p:spPr>
        <p:txBody>
          <a:bodyPr vert="horz" wrap="square" lIns="0" tIns="99060" rIns="0" bIns="0" rtlCol="0">
            <a:spAutoFit/>
          </a:bodyPr>
          <a:lstStyle/>
          <a:p>
            <a:pPr marL="299085" marR="12065" indent="-287020" algn="just">
              <a:lnSpc>
                <a:spcPts val="3400"/>
              </a:lnSpc>
              <a:spcBef>
                <a:spcPts val="780"/>
              </a:spcBef>
              <a:buFont typeface="Arial MT"/>
              <a:buChar char="•"/>
              <a:tabLst>
                <a:tab pos="299720" algn="l"/>
              </a:tabLst>
            </a:pPr>
            <a:r>
              <a:rPr lang="en-US" sz="2800" spc="-5" dirty="0">
                <a:latin typeface="Calibri"/>
                <a:cs typeface="Calibri"/>
              </a:rPr>
              <a:t>Grounds</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CIT has noticed one or more specified violations</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AO has made a reference to CIT </a:t>
            </a:r>
            <a:r>
              <a:rPr lang="en-US" sz="2800" spc="-5" dirty="0" err="1">
                <a:latin typeface="Calibri"/>
                <a:cs typeface="Calibri"/>
              </a:rPr>
              <a:t>u.s.</a:t>
            </a:r>
            <a:r>
              <a:rPr lang="en-US" sz="2800" spc="-5" dirty="0">
                <a:latin typeface="Calibri"/>
                <a:cs typeface="Calibri"/>
              </a:rPr>
              <a:t> 143(3) 2</a:t>
            </a:r>
            <a:r>
              <a:rPr lang="en-US" sz="2800" spc="-5" baseline="30000" dirty="0">
                <a:latin typeface="Calibri"/>
                <a:cs typeface="Calibri"/>
              </a:rPr>
              <a:t>nd</a:t>
            </a:r>
            <a:r>
              <a:rPr lang="en-US" sz="2800" spc="-5" dirty="0">
                <a:latin typeface="Calibri"/>
                <a:cs typeface="Calibri"/>
              </a:rPr>
              <a:t> proviso</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Case selected by risk management strategy of CBDT</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After hearing CIT may or may not cancel the registration</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Specified violations</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Income applied other than for objects</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Income derived from non-incidental business</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Non-maintenance of books for incidental business</a:t>
            </a:r>
          </a:p>
          <a:p>
            <a:pPr marR="3443604" algn="r">
              <a:lnSpc>
                <a:spcPts val="3400"/>
              </a:lnSpc>
              <a:tabLst>
                <a:tab pos="299720" algn="l"/>
              </a:tabLst>
            </a:pPr>
            <a:endParaRPr lang="en-US" sz="2400" spc="-10" dirty="0">
              <a:latin typeface="Calibri"/>
              <a:cs typeface="Calibri"/>
            </a:endParaRPr>
          </a:p>
        </p:txBody>
      </p:sp>
    </p:spTree>
    <p:extLst>
      <p:ext uri="{BB962C8B-B14F-4D97-AF65-F5344CB8AC3E}">
        <p14:creationId xmlns:p14="http://schemas.microsoft.com/office/powerpoint/2010/main" val="4226952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23</a:t>
            </a:fld>
            <a:endParaRPr sz="1200">
              <a:latin typeface="Calibri"/>
              <a:cs typeface="Calibri"/>
            </a:endParaRP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23</a:t>
            </a:fld>
            <a:endParaRPr lang="en-IN" dirty="0"/>
          </a:p>
        </p:txBody>
      </p:sp>
      <p:sp>
        <p:nvSpPr>
          <p:cNvPr id="7" name="object 3">
            <a:extLst>
              <a:ext uri="{FF2B5EF4-FFF2-40B4-BE49-F238E27FC236}">
                <a16:creationId xmlns:a16="http://schemas.microsoft.com/office/drawing/2014/main" id="{35026F09-379E-4F47-802B-8D766E1BA001}"/>
              </a:ext>
            </a:extLst>
          </p:cNvPr>
          <p:cNvSpPr txBox="1"/>
          <p:nvPr/>
        </p:nvSpPr>
        <p:spPr>
          <a:xfrm>
            <a:off x="342900" y="609600"/>
            <a:ext cx="8296095" cy="5933547"/>
          </a:xfrm>
          <a:prstGeom prst="rect">
            <a:avLst/>
          </a:prstGeom>
        </p:spPr>
        <p:txBody>
          <a:bodyPr vert="horz" wrap="square" lIns="0" tIns="99060" rIns="0" bIns="0" rtlCol="0">
            <a:spAutoFit/>
          </a:bodyPr>
          <a:lstStyle/>
          <a:p>
            <a:pPr marL="299085" marR="12065" indent="-287020" algn="just">
              <a:lnSpc>
                <a:spcPts val="3400"/>
              </a:lnSpc>
              <a:spcBef>
                <a:spcPts val="780"/>
              </a:spcBef>
              <a:buFont typeface="Arial MT"/>
              <a:buChar char="•"/>
              <a:tabLst>
                <a:tab pos="299720" algn="l"/>
              </a:tabLst>
            </a:pPr>
            <a:r>
              <a:rPr lang="en-US" sz="2800" spc="-5" dirty="0">
                <a:latin typeface="Calibri"/>
                <a:cs typeface="Calibri"/>
              </a:rPr>
              <a:t>Specified violations (contd…)</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Income applied for private religious purposes</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Charitable trust applying income for the benefit of any religious community or caste</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Activities are not genuine</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Violation of conditions subject to which registration was granted</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Material violation of provisions of allied laws</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Registration or re-registration obtained in straight through cases, where the application was not complete or where it contained false or incorrect particulars.</a:t>
            </a:r>
            <a:endParaRPr lang="en-US" sz="2400" spc="-10" dirty="0">
              <a:latin typeface="Calibri"/>
              <a:cs typeface="Calibri"/>
            </a:endParaRPr>
          </a:p>
        </p:txBody>
      </p:sp>
      <p:sp>
        <p:nvSpPr>
          <p:cNvPr id="8" name="object 2">
            <a:extLst>
              <a:ext uri="{FF2B5EF4-FFF2-40B4-BE49-F238E27FC236}">
                <a16:creationId xmlns:a16="http://schemas.microsoft.com/office/drawing/2014/main" id="{CBA642FF-7A82-45B3-B9BD-8BF1FB47F146}"/>
              </a:ext>
            </a:extLst>
          </p:cNvPr>
          <p:cNvSpPr txBox="1">
            <a:spLocks/>
          </p:cNvSpPr>
          <p:nvPr/>
        </p:nvSpPr>
        <p:spPr>
          <a:xfrm>
            <a:off x="190500" y="182432"/>
            <a:ext cx="8763000" cy="413639"/>
          </a:xfrm>
          <a:prstGeom prst="rect">
            <a:avLst/>
          </a:prstGeom>
        </p:spPr>
        <p:txBody>
          <a:bodyPr vert="horz" wrap="square" lIns="0" tIns="12700" rIns="0" bIns="0" rtlCol="0">
            <a:spAutoFit/>
          </a:bodyPr>
          <a:lstStyle>
            <a:lvl1pPr>
              <a:defRPr sz="3200" b="1" i="0">
                <a:solidFill>
                  <a:srgbClr val="C00000"/>
                </a:solidFill>
                <a:latin typeface="Calibri"/>
                <a:ea typeface="+mj-ea"/>
                <a:cs typeface="Calibri"/>
              </a:defRPr>
            </a:lvl1pPr>
          </a:lstStyle>
          <a:p>
            <a:pPr marL="12065" marR="12065" algn="ctr">
              <a:lnSpc>
                <a:spcPts val="2850"/>
              </a:lnSpc>
              <a:spcBef>
                <a:spcPts val="780"/>
              </a:spcBef>
              <a:tabLst>
                <a:tab pos="299720" algn="l"/>
              </a:tabLst>
            </a:pPr>
            <a:r>
              <a:rPr lang="en-US" sz="3600" kern="0" spc="-5" dirty="0"/>
              <a:t>CITs power to cancel registration</a:t>
            </a:r>
          </a:p>
        </p:txBody>
      </p:sp>
    </p:spTree>
    <p:extLst>
      <p:ext uri="{BB962C8B-B14F-4D97-AF65-F5344CB8AC3E}">
        <p14:creationId xmlns:p14="http://schemas.microsoft.com/office/powerpoint/2010/main" val="3525476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24</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Conditions vis-à-vis 80 G (5)</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24</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42900" y="609600"/>
            <a:ext cx="8296095" cy="5830955"/>
          </a:xfrm>
          <a:prstGeom prst="rect">
            <a:avLst/>
          </a:prstGeom>
        </p:spPr>
        <p:txBody>
          <a:bodyPr vert="horz" wrap="square" lIns="0" tIns="99060" rIns="0" bIns="0" rtlCol="0">
            <a:spAutoFit/>
          </a:bodyPr>
          <a:lstStyle/>
          <a:p>
            <a:pPr marL="299085" marR="12065" indent="-287020" algn="just">
              <a:lnSpc>
                <a:spcPts val="3400"/>
              </a:lnSpc>
              <a:spcBef>
                <a:spcPts val="780"/>
              </a:spcBef>
              <a:buFont typeface="Arial MT"/>
              <a:buChar char="•"/>
              <a:tabLst>
                <a:tab pos="299720" algn="l"/>
              </a:tabLst>
            </a:pPr>
            <a:r>
              <a:rPr lang="en-US" sz="2800" spc="-5" dirty="0">
                <a:latin typeface="Calibri"/>
                <a:cs typeface="Calibri"/>
              </a:rPr>
              <a:t>Income shall be exempt </a:t>
            </a:r>
            <a:r>
              <a:rPr lang="en-US" sz="2800" spc="-5" dirty="0" err="1">
                <a:latin typeface="Calibri"/>
                <a:cs typeface="Calibri"/>
              </a:rPr>
              <a:t>u.s.</a:t>
            </a:r>
            <a:r>
              <a:rPr lang="en-US" sz="2800" spc="-5" dirty="0">
                <a:latin typeface="Calibri"/>
                <a:cs typeface="Calibri"/>
              </a:rPr>
              <a:t> 11 or 10 (23C) or 10 (23AA). Some officers insist filing of return as proof of claiming the exemption.</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When there is business </a:t>
            </a:r>
          </a:p>
          <a:p>
            <a:pPr marL="756285" marR="12065" lvl="1" indent="-287020" algn="just">
              <a:lnSpc>
                <a:spcPts val="3400"/>
              </a:lnSpc>
              <a:spcBef>
                <a:spcPts val="780"/>
              </a:spcBef>
              <a:buFont typeface="Arial MT"/>
              <a:buChar char="•"/>
              <a:tabLst>
                <a:tab pos="299720" algn="l"/>
              </a:tabLst>
            </a:pPr>
            <a:r>
              <a:rPr lang="en-US" sz="2400" spc="-5" dirty="0">
                <a:latin typeface="Calibri"/>
                <a:cs typeface="Calibri"/>
              </a:rPr>
              <a:t>Maintain books</a:t>
            </a:r>
          </a:p>
          <a:p>
            <a:pPr marL="756285" marR="12065" lvl="1" indent="-287020" algn="just">
              <a:lnSpc>
                <a:spcPts val="3400"/>
              </a:lnSpc>
              <a:spcBef>
                <a:spcPts val="780"/>
              </a:spcBef>
              <a:buFont typeface="Arial MT"/>
              <a:buChar char="•"/>
              <a:tabLst>
                <a:tab pos="299720" algn="l"/>
              </a:tabLst>
            </a:pPr>
            <a:r>
              <a:rPr lang="en-US" sz="2400" spc="-5" dirty="0">
                <a:latin typeface="Calibri"/>
                <a:cs typeface="Calibri"/>
              </a:rPr>
              <a:t>Don’t use donations in business. </a:t>
            </a:r>
            <a:r>
              <a:rPr lang="en-US" sz="2400" spc="-10" dirty="0">
                <a:latin typeface="Calibri"/>
                <a:cs typeface="Calibri"/>
              </a:rPr>
              <a:t>Give undertaking to this effect to the donors.</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Trust deed shall contain a provision that funds shall not be transferred for purposes other than charitable purposes.</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Trust shall not be for the benefit of any religious community or caste. </a:t>
            </a:r>
          </a:p>
        </p:txBody>
      </p:sp>
    </p:spTree>
    <p:extLst>
      <p:ext uri="{BB962C8B-B14F-4D97-AF65-F5344CB8AC3E}">
        <p14:creationId xmlns:p14="http://schemas.microsoft.com/office/powerpoint/2010/main" val="1549119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25</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Conditions vis-à-vis 80 G (5)</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25</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42900" y="609600"/>
            <a:ext cx="8296095" cy="5497531"/>
          </a:xfrm>
          <a:prstGeom prst="rect">
            <a:avLst/>
          </a:prstGeom>
        </p:spPr>
        <p:txBody>
          <a:bodyPr vert="horz" wrap="square" lIns="0" tIns="99060" rIns="0" bIns="0" rtlCol="0">
            <a:spAutoFit/>
          </a:bodyPr>
          <a:lstStyle/>
          <a:p>
            <a:pPr marL="299085" marR="12065" indent="-287020" algn="just">
              <a:lnSpc>
                <a:spcPts val="3400"/>
              </a:lnSpc>
              <a:spcBef>
                <a:spcPts val="780"/>
              </a:spcBef>
              <a:buFont typeface="Arial MT"/>
              <a:buChar char="•"/>
              <a:tabLst>
                <a:tab pos="299720" algn="l"/>
              </a:tabLst>
            </a:pPr>
            <a:r>
              <a:rPr lang="en-US" sz="2800" spc="-5" dirty="0">
                <a:latin typeface="Calibri"/>
                <a:cs typeface="Calibri"/>
              </a:rPr>
              <a:t>Maintain regular accounts for receipts and expenditure. </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Prescribed constitution of the trust shall be </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public charitable trust</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Registered society</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Section 8 / 25 company</a:t>
            </a:r>
          </a:p>
          <a:p>
            <a:pPr marL="756285" marR="12065" lvl="1" indent="-287020" algn="just">
              <a:lnSpc>
                <a:spcPts val="3400"/>
              </a:lnSpc>
              <a:spcBef>
                <a:spcPts val="780"/>
              </a:spcBef>
              <a:buFont typeface="Arial MT"/>
              <a:buChar char="•"/>
              <a:tabLst>
                <a:tab pos="299720" algn="l"/>
              </a:tabLst>
            </a:pPr>
            <a:r>
              <a:rPr lang="en-US" sz="2800" spc="-5" dirty="0">
                <a:latin typeface="Calibri"/>
                <a:cs typeface="Calibri"/>
              </a:rPr>
              <a:t>Government approved or government sponsored institution</a:t>
            </a:r>
          </a:p>
          <a:p>
            <a:pPr marL="299085" marR="12065" indent="-287020" algn="just">
              <a:lnSpc>
                <a:spcPts val="3400"/>
              </a:lnSpc>
              <a:spcBef>
                <a:spcPts val="780"/>
              </a:spcBef>
              <a:buFont typeface="Arial MT"/>
              <a:buChar char="•"/>
              <a:tabLst>
                <a:tab pos="299720" algn="l"/>
              </a:tabLst>
            </a:pPr>
            <a:r>
              <a:rPr lang="en-US" sz="2800" spc="-5" dirty="0">
                <a:latin typeface="Calibri"/>
                <a:cs typeface="Calibri"/>
              </a:rPr>
              <a:t>Commissioner shall conduct such enquiry and call for details to ensure genuineness and compliance of the above conditions</a:t>
            </a:r>
          </a:p>
        </p:txBody>
      </p:sp>
    </p:spTree>
    <p:extLst>
      <p:ext uri="{BB962C8B-B14F-4D97-AF65-F5344CB8AC3E}">
        <p14:creationId xmlns:p14="http://schemas.microsoft.com/office/powerpoint/2010/main" val="3359547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26</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26</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240225" y="1295400"/>
            <a:ext cx="8296095" cy="3357329"/>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r>
              <a:rPr lang="en-US" sz="3200" dirty="0"/>
              <a:t>1. 	Amendment clause</a:t>
            </a:r>
          </a:p>
          <a:p>
            <a:pPr marL="12065" marR="12065" algn="just">
              <a:lnSpc>
                <a:spcPts val="3400"/>
              </a:lnSpc>
              <a:spcBef>
                <a:spcPts val="780"/>
              </a:spcBef>
              <a:tabLst>
                <a:tab pos="299720" algn="l"/>
              </a:tabLst>
            </a:pPr>
            <a:endParaRPr lang="en-US" sz="3200" dirty="0"/>
          </a:p>
          <a:p>
            <a:pPr marL="469265" marR="12065" lvl="1" algn="just">
              <a:lnSpc>
                <a:spcPts val="3400"/>
              </a:lnSpc>
              <a:spcBef>
                <a:spcPts val="780"/>
              </a:spcBef>
              <a:tabLst>
                <a:tab pos="299720" algn="l"/>
              </a:tabLst>
            </a:pPr>
            <a:r>
              <a:rPr lang="en-US" sz="3200" dirty="0"/>
              <a:t>Any amendment to the Trust Deed / Memorandum of Association / Bye –laws will be carried out only with the </a:t>
            </a:r>
            <a:r>
              <a:rPr lang="en-US" sz="3200" b="1" dirty="0">
                <a:solidFill>
                  <a:srgbClr val="FF0000"/>
                </a:solidFill>
              </a:rPr>
              <a:t>prior approval </a:t>
            </a:r>
            <a:r>
              <a:rPr lang="en-US" sz="3200" dirty="0"/>
              <a:t>of the Commissioner of Income Tax having jurisdiction. </a:t>
            </a:r>
          </a:p>
        </p:txBody>
      </p:sp>
    </p:spTree>
    <p:extLst>
      <p:ext uri="{BB962C8B-B14F-4D97-AF65-F5344CB8AC3E}">
        <p14:creationId xmlns:p14="http://schemas.microsoft.com/office/powerpoint/2010/main" val="1192144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27</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27</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49558" y="838200"/>
            <a:ext cx="8296095" cy="5523179"/>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r>
              <a:rPr lang="en-US" sz="2800" dirty="0"/>
              <a:t>	2. Dissolution clause</a:t>
            </a:r>
          </a:p>
          <a:p>
            <a:pPr marL="12065" marR="12065" algn="just">
              <a:lnSpc>
                <a:spcPts val="3400"/>
              </a:lnSpc>
              <a:spcBef>
                <a:spcPts val="780"/>
              </a:spcBef>
              <a:tabLst>
                <a:tab pos="299720" algn="l"/>
              </a:tabLst>
            </a:pPr>
            <a:endParaRPr lang="en-US" sz="2800" dirty="0"/>
          </a:p>
          <a:p>
            <a:pPr marL="469265" marR="12065" lvl="1" algn="just">
              <a:lnSpc>
                <a:spcPts val="3400"/>
              </a:lnSpc>
              <a:spcBef>
                <a:spcPts val="780"/>
              </a:spcBef>
              <a:tabLst>
                <a:tab pos="299720" algn="l"/>
              </a:tabLst>
            </a:pPr>
            <a:r>
              <a:rPr lang="en-US" sz="2800" dirty="0"/>
              <a:t>In the event of dissolution / winding of the Trust / Society / Institution / Organization, the assets remaining as on the date of dissolution shall, under no circumstances, be distributed among the trustees/ members of the Managing Committee / Governing body but the same shall be transferred to another Charitable Trust / Society whose objects are similar to those of this Trust / Society and which is registered u/s. 12AA / 80 G of Income Tax Act at the time of transfer or shall be vested with the Government</a:t>
            </a:r>
          </a:p>
        </p:txBody>
      </p:sp>
    </p:spTree>
    <p:extLst>
      <p:ext uri="{BB962C8B-B14F-4D97-AF65-F5344CB8AC3E}">
        <p14:creationId xmlns:p14="http://schemas.microsoft.com/office/powerpoint/2010/main" val="455719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28</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28</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42900" y="609600"/>
            <a:ext cx="8296095" cy="3998531"/>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endParaRPr lang="en-US" sz="3200" dirty="0"/>
          </a:p>
          <a:p>
            <a:pPr marL="12065" marR="12065" algn="just">
              <a:lnSpc>
                <a:spcPts val="3400"/>
              </a:lnSpc>
              <a:spcBef>
                <a:spcPts val="780"/>
              </a:spcBef>
              <a:tabLst>
                <a:tab pos="299720" algn="l"/>
              </a:tabLst>
            </a:pPr>
            <a:r>
              <a:rPr lang="en-US" sz="3200" dirty="0"/>
              <a:t>3. Investment clause</a:t>
            </a:r>
          </a:p>
          <a:p>
            <a:pPr marL="12065" marR="12065" algn="just">
              <a:lnSpc>
                <a:spcPts val="3400"/>
              </a:lnSpc>
              <a:spcBef>
                <a:spcPts val="780"/>
              </a:spcBef>
              <a:tabLst>
                <a:tab pos="299720" algn="l"/>
              </a:tabLst>
            </a:pPr>
            <a:endParaRPr lang="en-US" sz="3200" dirty="0"/>
          </a:p>
          <a:p>
            <a:pPr marL="12065" marR="12065" algn="just">
              <a:lnSpc>
                <a:spcPts val="3400"/>
              </a:lnSpc>
              <a:spcBef>
                <a:spcPts val="780"/>
              </a:spcBef>
              <a:tabLst>
                <a:tab pos="299720" algn="l"/>
              </a:tabLst>
            </a:pPr>
            <a:r>
              <a:rPr lang="en-US" sz="3200" dirty="0"/>
              <a:t>The funds of the Trust / Society / Association / Institution will be invested strictly in accordance with provisions of section 11(5) </a:t>
            </a:r>
            <a:r>
              <a:rPr lang="en-US" sz="3200" dirty="0" err="1"/>
              <a:t>r.w.s</a:t>
            </a:r>
            <a:r>
              <a:rPr lang="en-US" sz="3200" dirty="0"/>
              <a:t>. 13 (1)(d) of the Income Tax Act.</a:t>
            </a:r>
          </a:p>
          <a:p>
            <a:pPr marL="12065" marR="12065" algn="just">
              <a:lnSpc>
                <a:spcPts val="3400"/>
              </a:lnSpc>
              <a:spcBef>
                <a:spcPts val="780"/>
              </a:spcBef>
              <a:tabLst>
                <a:tab pos="299720" algn="l"/>
              </a:tabLst>
            </a:pPr>
            <a:endParaRPr lang="en-US" sz="3200" spc="-5" dirty="0">
              <a:latin typeface="Calibri"/>
              <a:cs typeface="Calibri"/>
            </a:endParaRPr>
          </a:p>
        </p:txBody>
      </p:sp>
    </p:spTree>
    <p:extLst>
      <p:ext uri="{BB962C8B-B14F-4D97-AF65-F5344CB8AC3E}">
        <p14:creationId xmlns:p14="http://schemas.microsoft.com/office/powerpoint/2010/main" val="4169868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29</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29</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42900" y="724721"/>
            <a:ext cx="8296095" cy="5614357"/>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r>
              <a:rPr lang="en-US" sz="3200" dirty="0"/>
              <a:t>4. Irrevocable nature clause</a:t>
            </a:r>
          </a:p>
          <a:p>
            <a:pPr marL="12065" marR="12065" algn="just">
              <a:lnSpc>
                <a:spcPts val="3400"/>
              </a:lnSpc>
              <a:spcBef>
                <a:spcPts val="780"/>
              </a:spcBef>
              <a:tabLst>
                <a:tab pos="299720" algn="l"/>
              </a:tabLst>
            </a:pPr>
            <a:endParaRPr lang="en-US" sz="3200" dirty="0"/>
          </a:p>
          <a:p>
            <a:pPr marL="12065" marR="12065" algn="just">
              <a:lnSpc>
                <a:spcPts val="3400"/>
              </a:lnSpc>
              <a:spcBef>
                <a:spcPts val="780"/>
              </a:spcBef>
              <a:tabLst>
                <a:tab pos="299720" algn="l"/>
              </a:tabLst>
            </a:pPr>
            <a:r>
              <a:rPr lang="en-US" sz="3200" dirty="0"/>
              <a:t>The Trust / Society / Institution / </a:t>
            </a:r>
            <a:r>
              <a:rPr lang="en-US" sz="3200" dirty="0" err="1"/>
              <a:t>Organisation</a:t>
            </a:r>
            <a:r>
              <a:rPr lang="en-US" sz="3200" dirty="0"/>
              <a:t> formed / constituted shall be irrevocable.</a:t>
            </a:r>
          </a:p>
          <a:p>
            <a:pPr marL="12065" marR="12065" algn="just">
              <a:lnSpc>
                <a:spcPts val="3400"/>
              </a:lnSpc>
              <a:spcBef>
                <a:spcPts val="780"/>
              </a:spcBef>
              <a:tabLst>
                <a:tab pos="299720" algn="l"/>
              </a:tabLst>
            </a:pPr>
            <a:endParaRPr lang="en-US" sz="3200" dirty="0"/>
          </a:p>
          <a:p>
            <a:pPr marL="12065" marR="12065" algn="just">
              <a:lnSpc>
                <a:spcPts val="3400"/>
              </a:lnSpc>
              <a:spcBef>
                <a:spcPts val="780"/>
              </a:spcBef>
              <a:tabLst>
                <a:tab pos="299720" algn="l"/>
              </a:tabLst>
            </a:pPr>
            <a:r>
              <a:rPr lang="en-US" sz="3200" dirty="0"/>
              <a:t>5. Area of operation clause</a:t>
            </a:r>
          </a:p>
          <a:p>
            <a:pPr marL="12065" marR="12065" algn="just">
              <a:lnSpc>
                <a:spcPts val="3400"/>
              </a:lnSpc>
              <a:spcBef>
                <a:spcPts val="780"/>
              </a:spcBef>
              <a:tabLst>
                <a:tab pos="299720" algn="l"/>
              </a:tabLst>
            </a:pPr>
            <a:endParaRPr lang="en-US" sz="3200" dirty="0"/>
          </a:p>
          <a:p>
            <a:pPr marL="12065" marR="12065" algn="just">
              <a:lnSpc>
                <a:spcPts val="3400"/>
              </a:lnSpc>
              <a:spcBef>
                <a:spcPts val="780"/>
              </a:spcBef>
              <a:tabLst>
                <a:tab pos="299720" algn="l"/>
              </a:tabLst>
            </a:pPr>
            <a:r>
              <a:rPr lang="en-US" sz="3200" dirty="0"/>
              <a:t>The objects / activities of the Trust / Society / Institution / Organization shall be carried out </a:t>
            </a:r>
            <a:r>
              <a:rPr lang="en-US" sz="3200" dirty="0">
                <a:solidFill>
                  <a:srgbClr val="FF0000"/>
                </a:solidFill>
              </a:rPr>
              <a:t>only</a:t>
            </a:r>
            <a:r>
              <a:rPr lang="en-US" sz="3200" dirty="0"/>
              <a:t> in India</a:t>
            </a:r>
          </a:p>
          <a:p>
            <a:pPr marL="12065" marR="12065" algn="just">
              <a:lnSpc>
                <a:spcPts val="3400"/>
              </a:lnSpc>
              <a:spcBef>
                <a:spcPts val="780"/>
              </a:spcBef>
              <a:tabLst>
                <a:tab pos="299720" algn="l"/>
              </a:tabLst>
            </a:pPr>
            <a:endParaRPr lang="en-US" sz="3200" spc="-5" dirty="0">
              <a:latin typeface="Calibri"/>
              <a:cs typeface="Calibri"/>
            </a:endParaRPr>
          </a:p>
        </p:txBody>
      </p:sp>
    </p:spTree>
    <p:extLst>
      <p:ext uri="{BB962C8B-B14F-4D97-AF65-F5344CB8AC3E}">
        <p14:creationId xmlns:p14="http://schemas.microsoft.com/office/powerpoint/2010/main" val="40467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30</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30</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11088" y="916622"/>
            <a:ext cx="8296095" cy="5640006"/>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r>
              <a:rPr lang="en-US" sz="3200" dirty="0"/>
              <a:t>6. Effect of amendment clause</a:t>
            </a:r>
          </a:p>
          <a:p>
            <a:pPr marL="12065" marR="12065" algn="just">
              <a:lnSpc>
                <a:spcPts val="3400"/>
              </a:lnSpc>
              <a:spcBef>
                <a:spcPts val="780"/>
              </a:spcBef>
              <a:tabLst>
                <a:tab pos="299720" algn="l"/>
              </a:tabLst>
            </a:pPr>
            <a:endParaRPr lang="en-US" sz="3200" dirty="0"/>
          </a:p>
          <a:p>
            <a:pPr marL="12065" marR="12065" algn="just">
              <a:lnSpc>
                <a:spcPts val="3400"/>
              </a:lnSpc>
              <a:spcBef>
                <a:spcPts val="780"/>
              </a:spcBef>
              <a:tabLst>
                <a:tab pos="299720" algn="l"/>
              </a:tabLst>
            </a:pPr>
            <a:r>
              <a:rPr lang="en-US" sz="3200" dirty="0"/>
              <a:t>If powers to effect amendment to the Trust Deed / Memorandum of Association / Bye laws have been given the Trustees / Office bearers, it would not be extended to altering the basic character of the Trust / Society / Institution / Organization and further, no such amendments which may prove to be repugnant to the provisions of section 2(15),  11, 12, 13 and 80G of the Income Tax Act, shall be made. </a:t>
            </a:r>
          </a:p>
          <a:p>
            <a:pPr marL="12065" marR="12065" algn="just">
              <a:lnSpc>
                <a:spcPts val="3400"/>
              </a:lnSpc>
              <a:spcBef>
                <a:spcPts val="780"/>
              </a:spcBef>
              <a:tabLst>
                <a:tab pos="299720" algn="l"/>
              </a:tabLst>
            </a:pPr>
            <a:endParaRPr lang="en-US" sz="3200" spc="-5" dirty="0">
              <a:latin typeface="Calibri"/>
              <a:cs typeface="Calibri"/>
            </a:endParaRPr>
          </a:p>
        </p:txBody>
      </p:sp>
    </p:spTree>
    <p:extLst>
      <p:ext uri="{BB962C8B-B14F-4D97-AF65-F5344CB8AC3E}">
        <p14:creationId xmlns:p14="http://schemas.microsoft.com/office/powerpoint/2010/main" val="4130761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31</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31</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42900" y="782827"/>
            <a:ext cx="8296095" cy="5292346"/>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r>
              <a:rPr lang="en-US" sz="2800" dirty="0"/>
              <a:t>7. Accounts and audit clause</a:t>
            </a:r>
            <a:endParaRPr lang="en-US" sz="900" dirty="0"/>
          </a:p>
          <a:p>
            <a:pPr marL="12065" marR="12065" algn="just">
              <a:lnSpc>
                <a:spcPts val="3400"/>
              </a:lnSpc>
              <a:spcBef>
                <a:spcPts val="780"/>
              </a:spcBef>
              <a:tabLst>
                <a:tab pos="299720" algn="l"/>
              </a:tabLst>
            </a:pPr>
            <a:r>
              <a:rPr lang="en-US" sz="2800" dirty="0"/>
              <a:t>The accounts of the Trust / Society / Institution / Organization shall be regularly maintained and every year, the accounts shall be closed by 31</a:t>
            </a:r>
            <a:r>
              <a:rPr lang="en-US" sz="2800" baseline="30000" dirty="0"/>
              <a:t>st</a:t>
            </a:r>
            <a:r>
              <a:rPr lang="en-US" sz="2800" dirty="0"/>
              <a:t> March and the same shall be audited by a qualified Chartered Accountant.</a:t>
            </a:r>
          </a:p>
          <a:p>
            <a:pPr marL="12065" marR="12065" algn="just">
              <a:lnSpc>
                <a:spcPts val="3400"/>
              </a:lnSpc>
              <a:spcBef>
                <a:spcPts val="780"/>
              </a:spcBef>
              <a:tabLst>
                <a:tab pos="299720" algn="l"/>
              </a:tabLst>
            </a:pPr>
            <a:endParaRPr lang="en-US" sz="2800" dirty="0"/>
          </a:p>
          <a:p>
            <a:pPr marL="12065" marR="12065" algn="just">
              <a:lnSpc>
                <a:spcPts val="3400"/>
              </a:lnSpc>
              <a:spcBef>
                <a:spcPts val="780"/>
              </a:spcBef>
              <a:tabLst>
                <a:tab pos="299720" algn="l"/>
              </a:tabLst>
            </a:pPr>
            <a:r>
              <a:rPr lang="en-US" sz="2800" dirty="0"/>
              <a:t>8. Beneficiary clause</a:t>
            </a:r>
          </a:p>
          <a:p>
            <a:pPr marL="12065" marR="12065" algn="just">
              <a:lnSpc>
                <a:spcPts val="3400"/>
              </a:lnSpc>
              <a:spcBef>
                <a:spcPts val="780"/>
              </a:spcBef>
              <a:tabLst>
                <a:tab pos="299720" algn="l"/>
              </a:tabLst>
            </a:pPr>
            <a:r>
              <a:rPr lang="en-US" sz="2800" dirty="0"/>
              <a:t>The benefits of the Trust / Society / Institution / Organization is open to all, irrespective of caste, religion creed, sex etc.</a:t>
            </a:r>
            <a:endParaRPr lang="en-US" sz="2800" spc="-5" dirty="0">
              <a:latin typeface="Calibri"/>
              <a:cs typeface="Calibri"/>
            </a:endParaRPr>
          </a:p>
        </p:txBody>
      </p:sp>
    </p:spTree>
    <p:extLst>
      <p:ext uri="{BB962C8B-B14F-4D97-AF65-F5344CB8AC3E}">
        <p14:creationId xmlns:p14="http://schemas.microsoft.com/office/powerpoint/2010/main" val="67163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32</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32</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342900" y="782827"/>
            <a:ext cx="8296095" cy="5394938"/>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r>
              <a:rPr lang="en-US" sz="2800" dirty="0"/>
              <a:t>9. Use of income and funds clause</a:t>
            </a:r>
          </a:p>
          <a:p>
            <a:pPr marL="12065" marR="12065" algn="just">
              <a:lnSpc>
                <a:spcPts val="3400"/>
              </a:lnSpc>
              <a:spcBef>
                <a:spcPts val="780"/>
              </a:spcBef>
              <a:tabLst>
                <a:tab pos="299720" algn="l"/>
              </a:tabLst>
            </a:pPr>
            <a:endParaRPr lang="en-US" sz="2800" dirty="0"/>
          </a:p>
          <a:p>
            <a:pPr marL="12065" marR="12065" algn="just">
              <a:lnSpc>
                <a:spcPts val="3400"/>
              </a:lnSpc>
              <a:spcBef>
                <a:spcPts val="780"/>
              </a:spcBef>
              <a:tabLst>
                <a:tab pos="299720" algn="l"/>
              </a:tabLst>
            </a:pPr>
            <a:r>
              <a:rPr lang="en-US" sz="2800" dirty="0"/>
              <a:t>The income and the funds of the Trust / Society / Institution / Organization will solely be utilized for the objects and no portion of it will be utilized for payment to the Trustees / Members / Office bearers by way of profit / dividend / interest etc.</a:t>
            </a:r>
          </a:p>
          <a:p>
            <a:pPr marL="12065" marR="12065" algn="just">
              <a:lnSpc>
                <a:spcPts val="3400"/>
              </a:lnSpc>
              <a:spcBef>
                <a:spcPts val="780"/>
              </a:spcBef>
              <a:tabLst>
                <a:tab pos="299720" algn="l"/>
              </a:tabLst>
            </a:pPr>
            <a:endParaRPr lang="en-US" sz="2800" spc="-5" dirty="0">
              <a:latin typeface="Calibri"/>
              <a:cs typeface="Calibri"/>
            </a:endParaRPr>
          </a:p>
          <a:p>
            <a:pPr marL="12065" marR="12065" algn="just">
              <a:lnSpc>
                <a:spcPts val="3400"/>
              </a:lnSpc>
              <a:spcBef>
                <a:spcPts val="780"/>
              </a:spcBef>
              <a:tabLst>
                <a:tab pos="299720" algn="l"/>
              </a:tabLst>
            </a:pPr>
            <a:r>
              <a:rPr lang="en-US" sz="2800" i="1" spc="-5" dirty="0">
                <a:latin typeface="Calibri"/>
                <a:cs typeface="Calibri"/>
              </a:rPr>
              <a:t>Issues – remuneration / reimbursement to trustee or interest on money borrowed from trustee</a:t>
            </a:r>
          </a:p>
          <a:p>
            <a:pPr marL="12065" marR="12065" algn="just">
              <a:lnSpc>
                <a:spcPts val="3400"/>
              </a:lnSpc>
              <a:spcBef>
                <a:spcPts val="780"/>
              </a:spcBef>
              <a:tabLst>
                <a:tab pos="299720" algn="l"/>
              </a:tabLst>
            </a:pPr>
            <a:endParaRPr lang="en-US" sz="2800" spc="-5" dirty="0">
              <a:latin typeface="Calibri"/>
              <a:cs typeface="Calibri"/>
            </a:endParaRPr>
          </a:p>
        </p:txBody>
      </p:sp>
    </p:spTree>
    <p:extLst>
      <p:ext uri="{BB962C8B-B14F-4D97-AF65-F5344CB8AC3E}">
        <p14:creationId xmlns:p14="http://schemas.microsoft.com/office/powerpoint/2010/main" val="146797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33</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mandatory clauses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33</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248363" y="989585"/>
            <a:ext cx="8296095" cy="5523179"/>
          </a:xfrm>
          <a:prstGeom prst="rect">
            <a:avLst/>
          </a:prstGeom>
        </p:spPr>
        <p:txBody>
          <a:bodyPr vert="horz" wrap="square" lIns="0" tIns="99060" rIns="0" bIns="0" rtlCol="0">
            <a:spAutoFit/>
          </a:bodyPr>
          <a:lstStyle/>
          <a:p>
            <a:pPr marL="12065" marR="12065" algn="just">
              <a:lnSpc>
                <a:spcPts val="3400"/>
              </a:lnSpc>
              <a:spcBef>
                <a:spcPts val="780"/>
              </a:spcBef>
              <a:tabLst>
                <a:tab pos="299720" algn="l"/>
              </a:tabLst>
            </a:pPr>
            <a:r>
              <a:rPr lang="en-US" sz="2800" dirty="0"/>
              <a:t>10. Business clause</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If the Trust / Society / Institution / Organization </a:t>
            </a:r>
            <a:r>
              <a:rPr lang="en-US" sz="2800" b="1" dirty="0">
                <a:solidFill>
                  <a:srgbClr val="FF0000"/>
                </a:solidFill>
              </a:rPr>
              <a:t>do not intend to run any business</a:t>
            </a:r>
            <a:r>
              <a:rPr lang="en-US" sz="2800" dirty="0"/>
              <a:t>, it may please be provided by way of amendment to the Trust Deed/Memorandum of Association/Bye- laws that it will not function in the nature of conducting any business activity and not for the purpose of profits.</a:t>
            </a:r>
            <a:r>
              <a:rPr lang="en-US" sz="500" dirty="0"/>
              <a:t> </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In case the Trust/Society Institution/Organization</a:t>
            </a:r>
            <a:r>
              <a:rPr lang="en-US" sz="2800" b="1" dirty="0">
                <a:solidFill>
                  <a:srgbClr val="FF0000"/>
                </a:solidFill>
              </a:rPr>
              <a:t> intend to run any business</a:t>
            </a:r>
            <a:r>
              <a:rPr lang="en-US" sz="2800" dirty="0"/>
              <a:t>, then it may be specified that it will satisfy the conditions stipulated in Section 11(4) and proviso to Section 80G(5)(1)of the Income tax Act, 1961.</a:t>
            </a:r>
            <a:endParaRPr lang="en-US" sz="2800" spc="-5" dirty="0">
              <a:latin typeface="Calibri"/>
              <a:cs typeface="Calibri"/>
            </a:endParaRPr>
          </a:p>
        </p:txBody>
      </p:sp>
    </p:spTree>
    <p:extLst>
      <p:ext uri="{BB962C8B-B14F-4D97-AF65-F5344CB8AC3E}">
        <p14:creationId xmlns:p14="http://schemas.microsoft.com/office/powerpoint/2010/main" val="668934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34</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a:t>
            </a:r>
            <a:r>
              <a:rPr lang="en-US" sz="3600" dirty="0"/>
              <a:t>Other requirements</a:t>
            </a:r>
            <a:endParaRPr lang="en-US" sz="3600" spc="-5" dirty="0">
              <a:latin typeface="Calibri"/>
              <a:cs typeface="Calibri"/>
            </a:endParaRP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34</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227648" y="639428"/>
            <a:ext cx="8296095" cy="6036140"/>
          </a:xfrm>
          <a:prstGeom prst="rect">
            <a:avLst/>
          </a:prstGeom>
        </p:spPr>
        <p:txBody>
          <a:bodyPr vert="horz" wrap="square" lIns="0" tIns="99060" rIns="0" bIns="0" rtlCol="0">
            <a:spAutoFit/>
          </a:bodyPr>
          <a:lstStyle/>
          <a:p>
            <a:pPr marL="469265" marR="12065" indent="-457200" algn="just">
              <a:lnSpc>
                <a:spcPts val="3400"/>
              </a:lnSpc>
              <a:spcBef>
                <a:spcPts val="780"/>
              </a:spcBef>
              <a:buFont typeface="Arial" panose="020B0604020202020204" pitchFamily="34" charset="0"/>
              <a:buChar char="•"/>
              <a:tabLst>
                <a:tab pos="299720" algn="l"/>
              </a:tabLst>
            </a:pPr>
            <a:r>
              <a:rPr lang="en-US" sz="2800" dirty="0"/>
              <a:t>Copy of Trust deed / </a:t>
            </a:r>
            <a:r>
              <a:rPr lang="en-US" sz="2800" dirty="0" err="1"/>
              <a:t>MoA</a:t>
            </a:r>
            <a:r>
              <a:rPr lang="en-US" sz="2800" dirty="0"/>
              <a:t> and Rules – original for verification and return </a:t>
            </a:r>
            <a:r>
              <a:rPr lang="en-US" sz="2800" i="1" dirty="0">
                <a:solidFill>
                  <a:srgbClr val="FF0000"/>
                </a:solidFill>
              </a:rPr>
              <a:t>if in vernacular, English translation</a:t>
            </a:r>
            <a:endParaRPr lang="en-US" sz="2800" dirty="0"/>
          </a:p>
          <a:p>
            <a:pPr marL="469265" marR="12065" indent="-457200" algn="just">
              <a:lnSpc>
                <a:spcPts val="3400"/>
              </a:lnSpc>
              <a:spcBef>
                <a:spcPts val="780"/>
              </a:spcBef>
              <a:buFont typeface="Arial" panose="020B0604020202020204" pitchFamily="34" charset="0"/>
              <a:buChar char="•"/>
              <a:tabLst>
                <a:tab pos="299720" algn="l"/>
              </a:tabLst>
            </a:pPr>
            <a:r>
              <a:rPr lang="en-US" sz="2800" dirty="0"/>
              <a:t>Registration certificate issued by registering authority</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Form 10 AC / Form 10 AD </a:t>
            </a:r>
            <a:r>
              <a:rPr lang="en-US" i="1" dirty="0">
                <a:solidFill>
                  <a:srgbClr val="FF0000"/>
                </a:solidFill>
              </a:rPr>
              <a:t>(as the case may be, wherever applicable)</a:t>
            </a:r>
            <a:endParaRPr lang="en-US" sz="2800" i="1" dirty="0">
              <a:solidFill>
                <a:srgbClr val="FF0000"/>
              </a:solidFill>
            </a:endParaRPr>
          </a:p>
          <a:p>
            <a:pPr marL="469265" marR="12065" indent="-457200" algn="just">
              <a:lnSpc>
                <a:spcPts val="3400"/>
              </a:lnSpc>
              <a:spcBef>
                <a:spcPts val="780"/>
              </a:spcBef>
              <a:buFont typeface="Arial" panose="020B0604020202020204" pitchFamily="34" charset="0"/>
              <a:buChar char="•"/>
              <a:tabLst>
                <a:tab pos="299720" algn="l"/>
              </a:tabLst>
            </a:pPr>
            <a:r>
              <a:rPr lang="en-US" sz="2800" dirty="0"/>
              <a:t>Notes on Activities with evidences </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Details and evidence for purchase of assets </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Details of corpus donation received</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Last 3 years ITR, audited receipt and payment A/c, Income and Expenditure A/c, Balance Sheet with Audit Report in Form No.10B</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Copy of PAN and Bank Account(s) of the trust.</a:t>
            </a:r>
            <a:endParaRPr lang="en-US" sz="2800" spc="-5" dirty="0">
              <a:latin typeface="Calibri"/>
              <a:cs typeface="Calibri"/>
            </a:endParaRPr>
          </a:p>
        </p:txBody>
      </p:sp>
    </p:spTree>
    <p:extLst>
      <p:ext uri="{BB962C8B-B14F-4D97-AF65-F5344CB8AC3E}">
        <p14:creationId xmlns:p14="http://schemas.microsoft.com/office/powerpoint/2010/main" val="1805226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35</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a:t>
            </a:r>
            <a:r>
              <a:rPr lang="en-US" sz="3600" dirty="0"/>
              <a:t>Other requirements</a:t>
            </a:r>
            <a:endParaRPr lang="en-US" sz="3600" spc="-5" dirty="0">
              <a:latin typeface="Calibri"/>
              <a:cs typeface="Calibri"/>
            </a:endParaRP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35</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248363" y="989585"/>
            <a:ext cx="8296095" cy="5625771"/>
          </a:xfrm>
          <a:prstGeom prst="rect">
            <a:avLst/>
          </a:prstGeom>
        </p:spPr>
        <p:txBody>
          <a:bodyPr vert="horz" wrap="square" lIns="0" tIns="99060" rIns="0" bIns="0" rtlCol="0">
            <a:spAutoFit/>
          </a:bodyPr>
          <a:lstStyle/>
          <a:p>
            <a:pPr marL="469265" marR="12065" indent="-457200" algn="just">
              <a:lnSpc>
                <a:spcPts val="3400"/>
              </a:lnSpc>
              <a:spcBef>
                <a:spcPts val="780"/>
              </a:spcBef>
              <a:buFont typeface="Arial" panose="020B0604020202020204" pitchFamily="34" charset="0"/>
              <a:buChar char="•"/>
              <a:tabLst>
                <a:tab pos="299720" algn="l"/>
              </a:tabLst>
            </a:pPr>
            <a:r>
              <a:rPr lang="en-US" sz="2800" dirty="0"/>
              <a:t>Name &amp; address of the Founders / Trustees / Members / Office bearers of the trust / institution and proof thereof for communication</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Founder / Trustees / Members / Office bearers present occupation and their approximate annual income, whether he or she is an income tax assessee, if so, PAN and address and acknowledgement number else any other ID Proof in support of his / her genuineness</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Copy of </a:t>
            </a:r>
            <a:r>
              <a:rPr lang="en-US" sz="2800" dirty="0" err="1"/>
              <a:t>adhaar</a:t>
            </a:r>
            <a:r>
              <a:rPr lang="en-US" sz="2800" dirty="0"/>
              <a:t> of trustee / Secretary of Society</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Details of the Beneficiaries of the trust / Institution / Society</a:t>
            </a:r>
            <a:endParaRPr lang="en-US" sz="2800" spc="-5" dirty="0">
              <a:latin typeface="Calibri"/>
              <a:cs typeface="Calibri"/>
            </a:endParaRPr>
          </a:p>
        </p:txBody>
      </p:sp>
    </p:spTree>
    <p:extLst>
      <p:ext uri="{BB962C8B-B14F-4D97-AF65-F5344CB8AC3E}">
        <p14:creationId xmlns:p14="http://schemas.microsoft.com/office/powerpoint/2010/main" val="2671483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36</a:t>
            </a:fld>
            <a:endParaRPr sz="1200">
              <a:latin typeface="Calibri"/>
              <a:cs typeface="Calibri"/>
            </a:endParaRPr>
          </a:p>
        </p:txBody>
      </p:sp>
      <p:sp>
        <p:nvSpPr>
          <p:cNvPr id="2" name="object 2"/>
          <p:cNvSpPr txBox="1">
            <a:spLocks noGrp="1"/>
          </p:cNvSpPr>
          <p:nvPr>
            <p:ph type="title"/>
          </p:nvPr>
        </p:nvSpPr>
        <p:spPr>
          <a:xfrm>
            <a:off x="190500" y="182432"/>
            <a:ext cx="8763000" cy="413639"/>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z="3600" spc="-5" dirty="0">
                <a:latin typeface="Calibri"/>
                <a:cs typeface="Calibri"/>
              </a:rPr>
              <a:t>Enquiry by CIT – </a:t>
            </a:r>
            <a:r>
              <a:rPr lang="en-US" sz="3600" dirty="0"/>
              <a:t>Other requirements</a:t>
            </a:r>
            <a:endParaRPr lang="en-US" sz="3600" spc="-5" dirty="0">
              <a:latin typeface="Calibri"/>
              <a:cs typeface="Calibri"/>
            </a:endParaRP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36</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227648" y="716711"/>
            <a:ext cx="8296095" cy="5728363"/>
          </a:xfrm>
          <a:prstGeom prst="rect">
            <a:avLst/>
          </a:prstGeom>
        </p:spPr>
        <p:txBody>
          <a:bodyPr vert="horz" wrap="square" lIns="0" tIns="99060" rIns="0" bIns="0" rtlCol="0">
            <a:spAutoFit/>
          </a:bodyPr>
          <a:lstStyle/>
          <a:p>
            <a:pPr marL="469265" marR="12065" indent="-457200" algn="just">
              <a:lnSpc>
                <a:spcPts val="3400"/>
              </a:lnSpc>
              <a:spcBef>
                <a:spcPts val="780"/>
              </a:spcBef>
              <a:buFont typeface="Arial" panose="020B0604020202020204" pitchFamily="34" charset="0"/>
              <a:buChar char="•"/>
              <a:tabLst>
                <a:tab pos="299720" algn="l"/>
              </a:tabLst>
            </a:pPr>
            <a:r>
              <a:rPr lang="en-US" sz="2800" dirty="0"/>
              <a:t>Details of movable &amp; immovable assets held by the trust / institution / Society. </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NOC from the premises owner or rental agreement, in case premises are not owned by the trust / Society.</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Declaration that no part of the Trust / Society / Non Profit Company </a:t>
            </a:r>
            <a:r>
              <a:rPr lang="en-US" sz="2800" dirty="0" err="1"/>
              <a:t>enures</a:t>
            </a:r>
            <a:r>
              <a:rPr lang="en-US" sz="2800" dirty="0"/>
              <a:t> directly or indirectly for the benefit of a person specified u/s. 13(3) of the Income tax Act 1961. </a:t>
            </a:r>
          </a:p>
          <a:p>
            <a:pPr marL="469265" marR="12065" indent="-457200" algn="just">
              <a:lnSpc>
                <a:spcPts val="3400"/>
              </a:lnSpc>
              <a:spcBef>
                <a:spcPts val="780"/>
              </a:spcBef>
              <a:buFont typeface="Arial" panose="020B0604020202020204" pitchFamily="34" charset="0"/>
              <a:buChar char="•"/>
              <a:tabLst>
                <a:tab pos="299720" algn="l"/>
              </a:tabLst>
            </a:pPr>
            <a:r>
              <a:rPr lang="en-US" sz="2800" dirty="0"/>
              <a:t>An undertaking that there will be no infringement to the 1</a:t>
            </a:r>
            <a:r>
              <a:rPr lang="en-US" sz="2800" baseline="30000" dirty="0"/>
              <a:t>st</a:t>
            </a:r>
            <a:r>
              <a:rPr lang="en-US" sz="2800" dirty="0"/>
              <a:t> proviso to section 2 (15) of the Income Tax Act 1961.  - object of general public utility</a:t>
            </a:r>
          </a:p>
          <a:p>
            <a:pPr marL="469265" marR="12065" indent="-457200" algn="just">
              <a:lnSpc>
                <a:spcPts val="3400"/>
              </a:lnSpc>
              <a:spcBef>
                <a:spcPts val="780"/>
              </a:spcBef>
              <a:buFont typeface="Arial" panose="020B0604020202020204" pitchFamily="34" charset="0"/>
              <a:buChar char="•"/>
              <a:tabLst>
                <a:tab pos="299720" algn="l"/>
              </a:tabLst>
            </a:pPr>
            <a:r>
              <a:rPr lang="en-US" sz="2800" spc="-5" dirty="0">
                <a:latin typeface="Calibri"/>
                <a:cs typeface="Calibri"/>
              </a:rPr>
              <a:t>Donation list</a:t>
            </a:r>
          </a:p>
        </p:txBody>
      </p:sp>
    </p:spTree>
    <p:extLst>
      <p:ext uri="{BB962C8B-B14F-4D97-AF65-F5344CB8AC3E}">
        <p14:creationId xmlns:p14="http://schemas.microsoft.com/office/powerpoint/2010/main" val="384151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37</a:t>
            </a:fld>
            <a:endParaRPr sz="1200">
              <a:latin typeface="Calibri"/>
              <a:cs typeface="Calibri"/>
            </a:endParaRPr>
          </a:p>
        </p:txBody>
      </p:sp>
      <p:sp>
        <p:nvSpPr>
          <p:cNvPr id="2" name="object 2"/>
          <p:cNvSpPr txBox="1">
            <a:spLocks noGrp="1"/>
          </p:cNvSpPr>
          <p:nvPr>
            <p:ph type="title"/>
          </p:nvPr>
        </p:nvSpPr>
        <p:spPr>
          <a:xfrm>
            <a:off x="190500" y="182432"/>
            <a:ext cx="8763000" cy="400110"/>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pc="-5" dirty="0">
                <a:latin typeface="Calibri"/>
                <a:cs typeface="Calibri"/>
              </a:rPr>
              <a:t>Analysis of Form 10 AC (12 A, 10 (23C) &amp; 80G cases)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37</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190500" y="685800"/>
            <a:ext cx="8600613" cy="5830250"/>
          </a:xfrm>
          <a:prstGeom prst="rect">
            <a:avLst/>
          </a:prstGeom>
        </p:spPr>
        <p:txBody>
          <a:bodyPr vert="horz" wrap="square" lIns="0" tIns="99060" rIns="0" bIns="0" rtlCol="0">
            <a:spAutoFit/>
          </a:bodyPr>
          <a:lstStyle/>
          <a:p>
            <a:pPr marL="469265" marR="12065" indent="-457200" algn="just">
              <a:lnSpc>
                <a:spcPts val="2200"/>
              </a:lnSpc>
              <a:spcBef>
                <a:spcPts val="780"/>
              </a:spcBef>
              <a:buFont typeface="Arial" panose="020B0604020202020204" pitchFamily="34" charset="0"/>
              <a:buChar char="•"/>
              <a:tabLst>
                <a:tab pos="299720" algn="l"/>
              </a:tabLst>
            </a:pPr>
            <a:r>
              <a:rPr lang="en-IN" sz="2400" dirty="0"/>
              <a:t>10AC applies in re-registration of old registration and new provisional registration</a:t>
            </a:r>
          </a:p>
          <a:p>
            <a:pPr marL="469265" marR="12065" indent="-457200" algn="just">
              <a:lnSpc>
                <a:spcPts val="2200"/>
              </a:lnSpc>
              <a:spcBef>
                <a:spcPts val="780"/>
              </a:spcBef>
              <a:buFont typeface="Arial" panose="020B0604020202020204" pitchFamily="34" charset="0"/>
              <a:buChar char="•"/>
              <a:tabLst>
                <a:tab pos="299720" algn="l"/>
              </a:tabLst>
            </a:pPr>
            <a:r>
              <a:rPr lang="en-IN" sz="2400" dirty="0"/>
              <a:t>Unique Registration Number to be quoted in ITR 7, Form 10 B etc</a:t>
            </a:r>
          </a:p>
          <a:p>
            <a:pPr marL="469265" marR="12065" indent="-457200" algn="just">
              <a:lnSpc>
                <a:spcPts val="2200"/>
              </a:lnSpc>
              <a:spcBef>
                <a:spcPts val="780"/>
              </a:spcBef>
              <a:buFont typeface="Arial" panose="020B0604020202020204" pitchFamily="34" charset="0"/>
              <a:buChar char="•"/>
              <a:tabLst>
                <a:tab pos="299720" algn="l"/>
              </a:tabLst>
            </a:pPr>
            <a:r>
              <a:rPr lang="en-IN" sz="2400" b="1" u="sng" dirty="0"/>
              <a:t>Critical conditions</a:t>
            </a:r>
          </a:p>
          <a:p>
            <a:pPr marL="926465" marR="12065" lvl="1" indent="-457200" algn="just">
              <a:lnSpc>
                <a:spcPts val="2200"/>
              </a:lnSpc>
              <a:spcBef>
                <a:spcPts val="780"/>
              </a:spcBef>
              <a:buFont typeface="Arial" panose="020B0604020202020204" pitchFamily="34" charset="0"/>
              <a:buChar char="•"/>
              <a:tabLst>
                <a:tab pos="299720" algn="l"/>
              </a:tabLst>
            </a:pPr>
            <a:r>
              <a:rPr lang="en-US" sz="2400" dirty="0"/>
              <a:t>Amendment or alteration to the objects / rules and regulations - prior approval of the CIT</a:t>
            </a:r>
          </a:p>
          <a:p>
            <a:pPr marL="926465" marR="12065" lvl="1" indent="-457200" algn="just">
              <a:lnSpc>
                <a:spcPts val="2200"/>
              </a:lnSpc>
              <a:spcBef>
                <a:spcPts val="780"/>
              </a:spcBef>
              <a:buFont typeface="Arial" panose="020B0604020202020204" pitchFamily="34" charset="0"/>
              <a:buChar char="•"/>
              <a:tabLst>
                <a:tab pos="299720" algn="l"/>
              </a:tabLst>
            </a:pPr>
            <a:r>
              <a:rPr lang="en-IN" sz="2400" dirty="0"/>
              <a:t>Conversion of trust attracts exit tax </a:t>
            </a:r>
            <a:r>
              <a:rPr lang="en-IN" sz="2400" dirty="0" err="1"/>
              <a:t>u.s.</a:t>
            </a:r>
            <a:r>
              <a:rPr lang="en-IN" sz="2400" dirty="0"/>
              <a:t> 115TD</a:t>
            </a:r>
          </a:p>
          <a:p>
            <a:pPr marL="926465" marR="12065" lvl="1" indent="-457200" algn="just">
              <a:lnSpc>
                <a:spcPts val="2200"/>
              </a:lnSpc>
              <a:spcBef>
                <a:spcPts val="780"/>
              </a:spcBef>
              <a:buFont typeface="Arial" panose="020B0604020202020204" pitchFamily="34" charset="0"/>
              <a:buChar char="•"/>
              <a:tabLst>
                <a:tab pos="299720" algn="l"/>
              </a:tabLst>
            </a:pPr>
            <a:r>
              <a:rPr lang="en-IN" sz="2400" dirty="0"/>
              <a:t>Registration alone does not guarantee exemption. Other conditions to be complied with</a:t>
            </a:r>
          </a:p>
          <a:p>
            <a:pPr marL="926465" marR="12065" lvl="1" indent="-457200" algn="just">
              <a:lnSpc>
                <a:spcPts val="2200"/>
              </a:lnSpc>
              <a:spcBef>
                <a:spcPts val="780"/>
              </a:spcBef>
              <a:buFont typeface="Arial" panose="020B0604020202020204" pitchFamily="34" charset="0"/>
              <a:buChar char="•"/>
              <a:tabLst>
                <a:tab pos="299720" algn="l"/>
              </a:tabLst>
            </a:pPr>
            <a:r>
              <a:rPr lang="en-US" sz="2400" dirty="0"/>
              <a:t>A public notice of the activities carried on / to be carried on and the intended beneficiaries shall be duly displayed at the Registered Office</a:t>
            </a:r>
          </a:p>
          <a:p>
            <a:pPr marL="926465" marR="12065" lvl="1" indent="-457200" algn="just">
              <a:lnSpc>
                <a:spcPts val="2200"/>
              </a:lnSpc>
              <a:spcBef>
                <a:spcPts val="780"/>
              </a:spcBef>
              <a:buFont typeface="Arial" panose="020B0604020202020204" pitchFamily="34" charset="0"/>
              <a:buChar char="•"/>
              <a:tabLst>
                <a:tab pos="299720" algn="l"/>
              </a:tabLst>
            </a:pPr>
            <a:r>
              <a:rPr lang="en-US" sz="2400" dirty="0"/>
              <a:t>Registered office not to be changed without prior approval</a:t>
            </a:r>
          </a:p>
          <a:p>
            <a:pPr marL="926465" marR="12065" lvl="1" indent="-457200" algn="just">
              <a:lnSpc>
                <a:spcPts val="2200"/>
              </a:lnSpc>
              <a:spcBef>
                <a:spcPts val="780"/>
              </a:spcBef>
              <a:buFont typeface="Arial" panose="020B0604020202020204" pitchFamily="34" charset="0"/>
              <a:buChar char="•"/>
              <a:tabLst>
                <a:tab pos="299720" algn="l"/>
              </a:tabLst>
            </a:pPr>
            <a:r>
              <a:rPr lang="en-US" sz="2400" dirty="0"/>
              <a:t>No asset shall be transferred without the knowledge of CIT to anyone</a:t>
            </a:r>
          </a:p>
          <a:p>
            <a:pPr marL="926465" marR="12065" lvl="1" indent="-457200" algn="just">
              <a:lnSpc>
                <a:spcPts val="2200"/>
              </a:lnSpc>
              <a:spcBef>
                <a:spcPts val="780"/>
              </a:spcBef>
              <a:buFont typeface="Arial" panose="020B0604020202020204" pitchFamily="34" charset="0"/>
              <a:buChar char="•"/>
              <a:tabLst>
                <a:tab pos="299720" algn="l"/>
              </a:tabLst>
            </a:pPr>
            <a:r>
              <a:rPr lang="en-US" sz="2400" dirty="0"/>
              <a:t>All the Public Money including Corpus shall be routed through a Bank Account whose number shall be communicated to CIT</a:t>
            </a:r>
            <a:endParaRPr lang="en-US" sz="2400" spc="-5" dirty="0">
              <a:latin typeface="Calibri"/>
              <a:cs typeface="Calibri"/>
            </a:endParaRPr>
          </a:p>
        </p:txBody>
      </p:sp>
    </p:spTree>
    <p:extLst>
      <p:ext uri="{BB962C8B-B14F-4D97-AF65-F5344CB8AC3E}">
        <p14:creationId xmlns:p14="http://schemas.microsoft.com/office/powerpoint/2010/main" val="1130170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38</a:t>
            </a:fld>
            <a:endParaRPr sz="1200">
              <a:latin typeface="Calibri"/>
              <a:cs typeface="Calibri"/>
            </a:endParaRPr>
          </a:p>
        </p:txBody>
      </p:sp>
      <p:sp>
        <p:nvSpPr>
          <p:cNvPr id="2" name="object 2"/>
          <p:cNvSpPr txBox="1">
            <a:spLocks noGrp="1"/>
          </p:cNvSpPr>
          <p:nvPr>
            <p:ph type="title"/>
          </p:nvPr>
        </p:nvSpPr>
        <p:spPr>
          <a:xfrm>
            <a:off x="190500" y="182432"/>
            <a:ext cx="8763000" cy="400110"/>
          </a:xfrm>
          <a:prstGeom prst="rect">
            <a:avLst/>
          </a:prstGeom>
        </p:spPr>
        <p:txBody>
          <a:bodyPr vert="horz" wrap="square" lIns="0" tIns="12700" rIns="0" bIns="0" rtlCol="0">
            <a:spAutoFit/>
          </a:bodyPr>
          <a:lstStyle/>
          <a:p>
            <a:pPr marL="12065" marR="12065" algn="ctr">
              <a:lnSpc>
                <a:spcPts val="2850"/>
              </a:lnSpc>
              <a:spcBef>
                <a:spcPts val="780"/>
              </a:spcBef>
              <a:tabLst>
                <a:tab pos="299720" algn="l"/>
              </a:tabLst>
            </a:pPr>
            <a:r>
              <a:rPr lang="en-US" spc="-5" dirty="0">
                <a:latin typeface="Calibri"/>
                <a:cs typeface="Calibri"/>
              </a:rPr>
              <a:t>Analysis of Form 10 AD (12 A, 10 (23C) &amp; 80G cases)</a:t>
            </a:r>
          </a:p>
        </p:txBody>
      </p:sp>
      <p:sp>
        <p:nvSpPr>
          <p:cNvPr id="6" name="Slide Number Placeholder 5">
            <a:extLst>
              <a:ext uri="{FF2B5EF4-FFF2-40B4-BE49-F238E27FC236}">
                <a16:creationId xmlns:a16="http://schemas.microsoft.com/office/drawing/2014/main" id="{5271799C-2868-4917-88B8-DFAF5BCE8011}"/>
              </a:ext>
            </a:extLst>
          </p:cNvPr>
          <p:cNvSpPr>
            <a:spLocks noGrp="1"/>
          </p:cNvSpPr>
          <p:nvPr>
            <p:ph type="sldNum" sz="quarter" idx="7"/>
          </p:nvPr>
        </p:nvSpPr>
        <p:spPr/>
        <p:txBody>
          <a:bodyPr/>
          <a:lstStyle/>
          <a:p>
            <a:pPr marL="38100">
              <a:lnSpc>
                <a:spcPts val="1240"/>
              </a:lnSpc>
            </a:pPr>
            <a:fld id="{81D60167-4931-47E6-BA6A-407CBD079E47}" type="slidenum">
              <a:rPr lang="en-IN" smtClean="0"/>
              <a:t>38</a:t>
            </a:fld>
            <a:endParaRPr lang="en-IN" dirty="0"/>
          </a:p>
        </p:txBody>
      </p:sp>
      <p:sp>
        <p:nvSpPr>
          <p:cNvPr id="8" name="object 3">
            <a:extLst>
              <a:ext uri="{FF2B5EF4-FFF2-40B4-BE49-F238E27FC236}">
                <a16:creationId xmlns:a16="http://schemas.microsoft.com/office/drawing/2014/main" id="{5EB1CAA5-69D8-4645-B0CC-2D3888482590}"/>
              </a:ext>
            </a:extLst>
          </p:cNvPr>
          <p:cNvSpPr txBox="1"/>
          <p:nvPr/>
        </p:nvSpPr>
        <p:spPr>
          <a:xfrm>
            <a:off x="162387" y="582542"/>
            <a:ext cx="8600613" cy="5855577"/>
          </a:xfrm>
          <a:prstGeom prst="rect">
            <a:avLst/>
          </a:prstGeom>
        </p:spPr>
        <p:txBody>
          <a:bodyPr vert="horz" wrap="square" lIns="0" tIns="99060" rIns="0" bIns="0" rtlCol="0">
            <a:spAutoFit/>
          </a:bodyPr>
          <a:lstStyle/>
          <a:p>
            <a:pPr marL="469265" marR="12065" indent="-457200" algn="just">
              <a:lnSpc>
                <a:spcPts val="2000"/>
              </a:lnSpc>
              <a:spcBef>
                <a:spcPts val="780"/>
              </a:spcBef>
              <a:buFont typeface="Arial" panose="020B0604020202020204" pitchFamily="34" charset="0"/>
              <a:buChar char="•"/>
              <a:tabLst>
                <a:tab pos="299720" algn="l"/>
              </a:tabLst>
            </a:pPr>
            <a:r>
              <a:rPr lang="en-IN" sz="2200" dirty="0"/>
              <a:t>10AD applies for all registrations other than those in previous slide</a:t>
            </a:r>
          </a:p>
          <a:p>
            <a:pPr marL="469265" marR="12065" indent="-457200" algn="just">
              <a:lnSpc>
                <a:spcPts val="2000"/>
              </a:lnSpc>
              <a:spcBef>
                <a:spcPts val="780"/>
              </a:spcBef>
              <a:buFont typeface="Arial" panose="020B0604020202020204" pitchFamily="34" charset="0"/>
              <a:buChar char="•"/>
              <a:tabLst>
                <a:tab pos="299720" algn="l"/>
              </a:tabLst>
            </a:pPr>
            <a:r>
              <a:rPr lang="en-IN" sz="2200" dirty="0"/>
              <a:t>Unique Registration Number to be quoted in ITR 7, Form 10 B etc</a:t>
            </a:r>
          </a:p>
          <a:p>
            <a:pPr marL="469265" marR="12065" indent="-457200" algn="just">
              <a:lnSpc>
                <a:spcPts val="2000"/>
              </a:lnSpc>
              <a:spcBef>
                <a:spcPts val="780"/>
              </a:spcBef>
              <a:buFont typeface="Arial" panose="020B0604020202020204" pitchFamily="34" charset="0"/>
              <a:buChar char="•"/>
              <a:tabLst>
                <a:tab pos="299720" algn="l"/>
              </a:tabLst>
            </a:pPr>
            <a:r>
              <a:rPr lang="en-IN" sz="2200" dirty="0"/>
              <a:t>Nature of trust – i.e. charitable or religious - is stated</a:t>
            </a:r>
          </a:p>
          <a:p>
            <a:pPr marL="469265" marR="12065" indent="-457200" algn="just">
              <a:lnSpc>
                <a:spcPts val="2000"/>
              </a:lnSpc>
              <a:spcBef>
                <a:spcPts val="780"/>
              </a:spcBef>
              <a:buFont typeface="Arial" panose="020B0604020202020204" pitchFamily="34" charset="0"/>
              <a:buChar char="•"/>
              <a:tabLst>
                <a:tab pos="299720" algn="l"/>
              </a:tabLst>
            </a:pPr>
            <a:r>
              <a:rPr lang="en-IN" sz="2200" b="1" u="sng" dirty="0"/>
              <a:t>Critical conditions</a:t>
            </a:r>
          </a:p>
          <a:p>
            <a:pPr marL="926465" marR="12065" lvl="1" indent="-457200" algn="just">
              <a:lnSpc>
                <a:spcPts val="2000"/>
              </a:lnSpc>
              <a:spcBef>
                <a:spcPts val="780"/>
              </a:spcBef>
              <a:buFont typeface="Arial" panose="020B0604020202020204" pitchFamily="34" charset="0"/>
              <a:buChar char="•"/>
              <a:tabLst>
                <a:tab pos="299720" algn="l"/>
              </a:tabLst>
            </a:pPr>
            <a:r>
              <a:rPr lang="en-US" sz="2200" dirty="0"/>
              <a:t>Amendment or alteration to the objects / rules and regulations - prior approval of the CIT</a:t>
            </a:r>
          </a:p>
          <a:p>
            <a:pPr marL="926465" marR="12065" lvl="1" indent="-457200" algn="just">
              <a:lnSpc>
                <a:spcPts val="2000"/>
              </a:lnSpc>
              <a:spcBef>
                <a:spcPts val="780"/>
              </a:spcBef>
              <a:buFont typeface="Arial" panose="020B0604020202020204" pitchFamily="34" charset="0"/>
              <a:buChar char="•"/>
              <a:tabLst>
                <a:tab pos="299720" algn="l"/>
              </a:tabLst>
            </a:pPr>
            <a:r>
              <a:rPr lang="en-IN" sz="2200" dirty="0"/>
              <a:t>Conversion of trust attracts exit tax </a:t>
            </a:r>
            <a:r>
              <a:rPr lang="en-IN" sz="2200" dirty="0" err="1"/>
              <a:t>u.s.</a:t>
            </a:r>
            <a:r>
              <a:rPr lang="en-IN" sz="2200" dirty="0"/>
              <a:t> 115TD</a:t>
            </a:r>
          </a:p>
          <a:p>
            <a:pPr marL="926465" marR="12065" lvl="1" indent="-457200" algn="just">
              <a:lnSpc>
                <a:spcPts val="2000"/>
              </a:lnSpc>
              <a:spcBef>
                <a:spcPts val="780"/>
              </a:spcBef>
              <a:buFont typeface="Arial" panose="020B0604020202020204" pitchFamily="34" charset="0"/>
              <a:buChar char="•"/>
              <a:tabLst>
                <a:tab pos="299720" algn="l"/>
              </a:tabLst>
            </a:pPr>
            <a:r>
              <a:rPr lang="en-IN" sz="2200" dirty="0"/>
              <a:t>Registration alone does not guarantee exemption. Other conditions to be complied with</a:t>
            </a:r>
          </a:p>
          <a:p>
            <a:pPr marL="926465" marR="12065" lvl="1" indent="-457200" algn="just">
              <a:lnSpc>
                <a:spcPts val="2000"/>
              </a:lnSpc>
              <a:spcBef>
                <a:spcPts val="780"/>
              </a:spcBef>
              <a:buFont typeface="Arial" panose="020B0604020202020204" pitchFamily="34" charset="0"/>
              <a:buChar char="•"/>
              <a:tabLst>
                <a:tab pos="299720" algn="l"/>
              </a:tabLst>
            </a:pPr>
            <a:r>
              <a:rPr lang="en-US" sz="2200" dirty="0"/>
              <a:t>A public notice of the activities carried on / to be carried on and the intended beneficiaries shall be duly displayed at the Registered Office</a:t>
            </a:r>
          </a:p>
          <a:p>
            <a:pPr marL="926465" marR="12065" lvl="1" indent="-457200" algn="just">
              <a:lnSpc>
                <a:spcPts val="2000"/>
              </a:lnSpc>
              <a:spcBef>
                <a:spcPts val="780"/>
              </a:spcBef>
              <a:buFont typeface="Arial" panose="020B0604020202020204" pitchFamily="34" charset="0"/>
              <a:buChar char="•"/>
              <a:tabLst>
                <a:tab pos="299720" algn="l"/>
              </a:tabLst>
            </a:pPr>
            <a:r>
              <a:rPr lang="en-US" sz="2200" dirty="0"/>
              <a:t>Registered office not to be changed without prior approval</a:t>
            </a:r>
          </a:p>
          <a:p>
            <a:pPr marL="926465" marR="12065" lvl="1" indent="-457200" algn="just">
              <a:lnSpc>
                <a:spcPts val="2000"/>
              </a:lnSpc>
              <a:spcBef>
                <a:spcPts val="780"/>
              </a:spcBef>
              <a:buFont typeface="Arial" panose="020B0604020202020204" pitchFamily="34" charset="0"/>
              <a:buChar char="•"/>
              <a:tabLst>
                <a:tab pos="299720" algn="l"/>
              </a:tabLst>
            </a:pPr>
            <a:r>
              <a:rPr lang="en-US" sz="2200" dirty="0"/>
              <a:t>No asset shall be transferred without the knowledge of CIT to anyone</a:t>
            </a:r>
          </a:p>
          <a:p>
            <a:pPr marL="926465" marR="12065" lvl="1" indent="-457200" algn="just">
              <a:lnSpc>
                <a:spcPts val="2000"/>
              </a:lnSpc>
              <a:spcBef>
                <a:spcPts val="780"/>
              </a:spcBef>
              <a:buFont typeface="Arial" panose="020B0604020202020204" pitchFamily="34" charset="0"/>
              <a:buChar char="•"/>
              <a:tabLst>
                <a:tab pos="299720" algn="l"/>
              </a:tabLst>
            </a:pPr>
            <a:r>
              <a:rPr lang="en-US" sz="2200" dirty="0"/>
              <a:t>All the Public Money including Corpus shall be routed through a Bank Account whose number shall be communicated to CIT</a:t>
            </a:r>
          </a:p>
          <a:p>
            <a:pPr marL="926465" marR="12065" lvl="1" indent="-457200" algn="just">
              <a:lnSpc>
                <a:spcPts val="2000"/>
              </a:lnSpc>
              <a:spcBef>
                <a:spcPts val="780"/>
              </a:spcBef>
              <a:buFont typeface="Arial" panose="020B0604020202020204" pitchFamily="34" charset="0"/>
              <a:buChar char="•"/>
              <a:tabLst>
                <a:tab pos="299720" algn="l"/>
              </a:tabLst>
            </a:pPr>
            <a:r>
              <a:rPr lang="en-US" sz="2200" spc="-5" dirty="0">
                <a:latin typeface="Calibri"/>
                <a:cs typeface="Calibri"/>
              </a:rPr>
              <a:t>Change in trustees to be informed to CIT (80 G Cases)</a:t>
            </a:r>
          </a:p>
        </p:txBody>
      </p:sp>
    </p:spTree>
    <p:extLst>
      <p:ext uri="{BB962C8B-B14F-4D97-AF65-F5344CB8AC3E}">
        <p14:creationId xmlns:p14="http://schemas.microsoft.com/office/powerpoint/2010/main" val="629926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14A9-D639-43B1-9091-FDA53F0ED87F}"/>
              </a:ext>
            </a:extLst>
          </p:cNvPr>
          <p:cNvSpPr>
            <a:spLocks noGrp="1"/>
          </p:cNvSpPr>
          <p:nvPr>
            <p:ph type="title"/>
          </p:nvPr>
        </p:nvSpPr>
        <p:spPr>
          <a:xfrm>
            <a:off x="838200" y="990600"/>
            <a:ext cx="7976616" cy="5539978"/>
          </a:xfrm>
        </p:spPr>
        <p:txBody>
          <a:bodyPr/>
          <a:lstStyle/>
          <a:p>
            <a:pPr marL="48260" marR="5080" algn="ctr">
              <a:lnSpc>
                <a:spcPct val="100499"/>
              </a:lnSpc>
              <a:spcBef>
                <a:spcPts val="605"/>
              </a:spcBef>
              <a:tabLst>
                <a:tab pos="330835" algn="l"/>
              </a:tabLst>
            </a:pPr>
            <a:r>
              <a:rPr lang="en-US" sz="6000" spc="-5" dirty="0"/>
              <a:t>Amendments brought in by Finance Acts </a:t>
            </a:r>
            <a:r>
              <a:rPr lang="en-US" sz="6000" spc="-10" dirty="0"/>
              <a:t>2020, </a:t>
            </a:r>
            <a:r>
              <a:rPr lang="en-US" sz="6000" spc="-5" dirty="0"/>
              <a:t>2022, 2023 &amp; 2024 having bearing on registration</a:t>
            </a:r>
            <a:br>
              <a:rPr lang="en-US" sz="6000" spc="-5" dirty="0"/>
            </a:br>
            <a:endParaRPr lang="en-US" sz="6000" spc="-5" dirty="0"/>
          </a:p>
        </p:txBody>
      </p:sp>
      <p:sp>
        <p:nvSpPr>
          <p:cNvPr id="4" name="Footer Placeholder 3">
            <a:extLst>
              <a:ext uri="{FF2B5EF4-FFF2-40B4-BE49-F238E27FC236}">
                <a16:creationId xmlns:a16="http://schemas.microsoft.com/office/drawing/2014/main" id="{EC258D34-C509-4499-BB04-BC3DEAB29968}"/>
              </a:ext>
            </a:extLst>
          </p:cNvPr>
          <p:cNvSpPr>
            <a:spLocks noGrp="1"/>
          </p:cNvSpPr>
          <p:nvPr>
            <p:ph type="ftr" sz="quarter" idx="5"/>
          </p:nvPr>
        </p:nvSpPr>
        <p:spPr/>
        <p:txBody>
          <a:bodyPr/>
          <a:lstStyle/>
          <a:p>
            <a:pPr algn="ctr">
              <a:lnSpc>
                <a:spcPts val="1235"/>
              </a:lnSpc>
            </a:pPr>
            <a:endParaRPr lang="en-IN" spc="-5" dirty="0"/>
          </a:p>
        </p:txBody>
      </p:sp>
      <p:sp>
        <p:nvSpPr>
          <p:cNvPr id="5" name="Slide Number Placeholder 4">
            <a:extLst>
              <a:ext uri="{FF2B5EF4-FFF2-40B4-BE49-F238E27FC236}">
                <a16:creationId xmlns:a16="http://schemas.microsoft.com/office/drawing/2014/main" id="{31AF5F75-AFE5-4D53-858E-C3FF181C261D}"/>
              </a:ext>
            </a:extLst>
          </p:cNvPr>
          <p:cNvSpPr>
            <a:spLocks noGrp="1"/>
          </p:cNvSpPr>
          <p:nvPr>
            <p:ph type="sldNum" sz="quarter" idx="7"/>
          </p:nvPr>
        </p:nvSpPr>
        <p:spPr/>
        <p:txBody>
          <a:bodyPr/>
          <a:lstStyle/>
          <a:p>
            <a:pPr marL="38100">
              <a:lnSpc>
                <a:spcPts val="1240"/>
              </a:lnSpc>
            </a:pPr>
            <a:fld id="{81D60167-4931-47E6-BA6A-407CBD079E47}" type="slidenum">
              <a:rPr lang="en-IN" smtClean="0"/>
              <a:t>39</a:t>
            </a:fld>
            <a:endParaRPr lang="en-IN" dirty="0"/>
          </a:p>
        </p:txBody>
      </p:sp>
    </p:spTree>
    <p:extLst>
      <p:ext uri="{BB962C8B-B14F-4D97-AF65-F5344CB8AC3E}">
        <p14:creationId xmlns:p14="http://schemas.microsoft.com/office/powerpoint/2010/main" val="588007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8408491" y="6467728"/>
            <a:ext cx="231140" cy="177800"/>
          </a:xfrm>
          <a:prstGeom prst="rect">
            <a:avLst/>
          </a:prstGeom>
        </p:spPr>
        <p:txBody>
          <a:bodyPr vert="horz" wrap="square" lIns="0" tIns="0" rIns="0" bIns="0" rtlCol="0">
            <a:spAutoFit/>
          </a:bodyPr>
          <a:lstStyle/>
          <a:p>
            <a:pPr marL="38100">
              <a:lnSpc>
                <a:spcPts val="1240"/>
              </a:lnSpc>
            </a:pPr>
            <a:fld id="{81D60167-4931-47E6-BA6A-407CBD079E47}" type="slidenum">
              <a:rPr sz="1200" dirty="0">
                <a:solidFill>
                  <a:srgbClr val="888888"/>
                </a:solidFill>
                <a:latin typeface="Calibri"/>
                <a:cs typeface="Calibri"/>
              </a:rPr>
              <a:t>40</a:t>
            </a:fld>
            <a:endParaRPr sz="1200">
              <a:latin typeface="Calibri"/>
              <a:cs typeface="Calibri"/>
            </a:endParaRPr>
          </a:p>
        </p:txBody>
      </p:sp>
      <p:sp>
        <p:nvSpPr>
          <p:cNvPr id="2" name="object 2"/>
          <p:cNvSpPr txBox="1">
            <a:spLocks noGrp="1"/>
          </p:cNvSpPr>
          <p:nvPr>
            <p:ph type="title"/>
          </p:nvPr>
        </p:nvSpPr>
        <p:spPr>
          <a:xfrm>
            <a:off x="2788134" y="0"/>
            <a:ext cx="3556635" cy="629285"/>
          </a:xfrm>
          <a:prstGeom prst="rect">
            <a:avLst/>
          </a:prstGeom>
        </p:spPr>
        <p:txBody>
          <a:bodyPr vert="horz" wrap="square" lIns="0" tIns="13970" rIns="0" bIns="0" rtlCol="0">
            <a:spAutoFit/>
          </a:bodyPr>
          <a:lstStyle/>
          <a:p>
            <a:pPr marL="12700">
              <a:lnSpc>
                <a:spcPct val="100000"/>
              </a:lnSpc>
              <a:spcBef>
                <a:spcPts val="110"/>
              </a:spcBef>
            </a:pPr>
            <a:r>
              <a:rPr sz="3950" spc="-5" dirty="0"/>
              <a:t>Finance</a:t>
            </a:r>
            <a:r>
              <a:rPr sz="3950" spc="-50" dirty="0"/>
              <a:t> </a:t>
            </a:r>
            <a:r>
              <a:rPr sz="3950" spc="-5" dirty="0"/>
              <a:t>Act</a:t>
            </a:r>
            <a:r>
              <a:rPr sz="3950" spc="-50" dirty="0"/>
              <a:t> </a:t>
            </a:r>
            <a:r>
              <a:rPr sz="3950" dirty="0"/>
              <a:t>2020</a:t>
            </a:r>
          </a:p>
        </p:txBody>
      </p:sp>
      <p:sp>
        <p:nvSpPr>
          <p:cNvPr id="3" name="object 3"/>
          <p:cNvSpPr txBox="1"/>
          <p:nvPr/>
        </p:nvSpPr>
        <p:spPr>
          <a:xfrm>
            <a:off x="377247" y="914400"/>
            <a:ext cx="8261748" cy="4667945"/>
          </a:xfrm>
          <a:prstGeom prst="rect">
            <a:avLst/>
          </a:prstGeom>
        </p:spPr>
        <p:txBody>
          <a:bodyPr vert="horz" wrap="square" lIns="0" tIns="83820" rIns="0" bIns="0" rtlCol="0">
            <a:spAutoFit/>
          </a:bodyPr>
          <a:lstStyle/>
          <a:p>
            <a:pPr marL="307975" marR="5715" indent="-295910">
              <a:lnSpc>
                <a:spcPts val="3840"/>
              </a:lnSpc>
              <a:spcBef>
                <a:spcPts val="660"/>
              </a:spcBef>
              <a:buFont typeface="Arial MT"/>
              <a:buChar char="•"/>
              <a:tabLst>
                <a:tab pos="307975" algn="l"/>
                <a:tab pos="308610" algn="l"/>
              </a:tabLst>
            </a:pPr>
            <a:r>
              <a:rPr sz="3200" spc="5" dirty="0">
                <a:latin typeface="Calibri"/>
                <a:cs typeface="Calibri"/>
              </a:rPr>
              <a:t>Provisions regarding</a:t>
            </a:r>
            <a:r>
              <a:rPr sz="3200" spc="10" dirty="0">
                <a:latin typeface="Calibri"/>
                <a:cs typeface="Calibri"/>
              </a:rPr>
              <a:t> </a:t>
            </a:r>
            <a:r>
              <a:rPr sz="3200" spc="5" dirty="0">
                <a:latin typeface="Calibri"/>
                <a:cs typeface="Calibri"/>
              </a:rPr>
              <a:t>re-registration,</a:t>
            </a:r>
            <a:r>
              <a:rPr sz="3200" spc="10" dirty="0">
                <a:latin typeface="Calibri"/>
                <a:cs typeface="Calibri"/>
              </a:rPr>
              <a:t> </a:t>
            </a:r>
            <a:r>
              <a:rPr sz="3200" spc="5" dirty="0">
                <a:latin typeface="Calibri"/>
                <a:cs typeface="Calibri"/>
              </a:rPr>
              <a:t>provisional registration, </a:t>
            </a:r>
            <a:r>
              <a:rPr sz="3200" spc="-535" dirty="0">
                <a:latin typeface="Calibri"/>
                <a:cs typeface="Calibri"/>
              </a:rPr>
              <a:t> </a:t>
            </a:r>
            <a:r>
              <a:rPr sz="3200" spc="5" dirty="0">
                <a:latin typeface="Calibri"/>
                <a:cs typeface="Calibri"/>
              </a:rPr>
              <a:t>regularisation </a:t>
            </a:r>
            <a:r>
              <a:rPr sz="3200" spc="10" dirty="0">
                <a:latin typeface="Calibri"/>
                <a:cs typeface="Calibri"/>
              </a:rPr>
              <a:t>of </a:t>
            </a:r>
            <a:r>
              <a:rPr sz="3200" spc="5" dirty="0">
                <a:latin typeface="Calibri"/>
                <a:cs typeface="Calibri"/>
              </a:rPr>
              <a:t>provisional registration etc. introduced in </a:t>
            </a:r>
            <a:r>
              <a:rPr sz="3200" spc="10" dirty="0">
                <a:latin typeface="Calibri"/>
                <a:cs typeface="Calibri"/>
              </a:rPr>
              <a:t> </a:t>
            </a:r>
            <a:r>
              <a:rPr sz="3200" spc="5" dirty="0">
                <a:latin typeface="Calibri"/>
                <a:cs typeface="Calibri"/>
              </a:rPr>
              <a:t>Sections 10(23C), </a:t>
            </a:r>
            <a:r>
              <a:rPr sz="3200" spc="10" dirty="0">
                <a:latin typeface="Calibri"/>
                <a:cs typeface="Calibri"/>
              </a:rPr>
              <a:t>12AB </a:t>
            </a:r>
            <a:r>
              <a:rPr sz="3200" spc="20" dirty="0">
                <a:latin typeface="Calibri"/>
                <a:cs typeface="Calibri"/>
              </a:rPr>
              <a:t>&amp; </a:t>
            </a:r>
            <a:r>
              <a:rPr sz="3200" spc="10" dirty="0">
                <a:latin typeface="Calibri"/>
                <a:cs typeface="Calibri"/>
              </a:rPr>
              <a:t>80G. Cut </a:t>
            </a:r>
            <a:r>
              <a:rPr sz="3200" spc="5" dirty="0">
                <a:latin typeface="Calibri"/>
                <a:cs typeface="Calibri"/>
              </a:rPr>
              <a:t>off </a:t>
            </a:r>
            <a:r>
              <a:rPr sz="3200" spc="10" dirty="0">
                <a:latin typeface="Calibri"/>
                <a:cs typeface="Calibri"/>
              </a:rPr>
              <a:t>date got extended up </a:t>
            </a:r>
            <a:r>
              <a:rPr sz="3200" spc="-540" dirty="0">
                <a:latin typeface="Calibri"/>
                <a:cs typeface="Calibri"/>
              </a:rPr>
              <a:t> </a:t>
            </a:r>
            <a:r>
              <a:rPr sz="3200" spc="10" dirty="0">
                <a:latin typeface="Calibri"/>
                <a:cs typeface="Calibri"/>
              </a:rPr>
              <a:t>to</a:t>
            </a:r>
            <a:r>
              <a:rPr sz="3200" spc="5" dirty="0">
                <a:latin typeface="Calibri"/>
                <a:cs typeface="Calibri"/>
              </a:rPr>
              <a:t> 31.03.2022 </a:t>
            </a:r>
            <a:r>
              <a:rPr sz="3200" spc="10" dirty="0">
                <a:latin typeface="Calibri"/>
                <a:cs typeface="Calibri"/>
              </a:rPr>
              <a:t>–</a:t>
            </a:r>
            <a:r>
              <a:rPr sz="3200" spc="15" dirty="0">
                <a:latin typeface="Calibri"/>
                <a:cs typeface="Calibri"/>
              </a:rPr>
              <a:t> </a:t>
            </a:r>
            <a:r>
              <a:rPr sz="3200" spc="5" dirty="0">
                <a:latin typeface="Calibri"/>
                <a:cs typeface="Calibri"/>
              </a:rPr>
              <a:t>Discussed</a:t>
            </a:r>
            <a:r>
              <a:rPr sz="3200" spc="10" dirty="0">
                <a:latin typeface="Calibri"/>
                <a:cs typeface="Calibri"/>
              </a:rPr>
              <a:t> </a:t>
            </a:r>
            <a:r>
              <a:rPr sz="3200" spc="5" dirty="0">
                <a:latin typeface="Calibri"/>
                <a:cs typeface="Calibri"/>
              </a:rPr>
              <a:t>elsewhere.</a:t>
            </a:r>
            <a:r>
              <a:rPr sz="3200" spc="95" dirty="0">
                <a:latin typeface="Calibri"/>
                <a:cs typeface="Calibri"/>
              </a:rPr>
              <a:t> </a:t>
            </a:r>
            <a:r>
              <a:rPr lang="en-US" sz="3200" b="1" spc="5" dirty="0">
                <a:solidFill>
                  <a:srgbClr val="953734"/>
                </a:solidFill>
                <a:latin typeface="Calibri"/>
                <a:cs typeface="Calibri"/>
              </a:rPr>
              <a:t>Ti</a:t>
            </a:r>
            <a:r>
              <a:rPr sz="3200" b="1" spc="5" dirty="0">
                <a:solidFill>
                  <a:srgbClr val="953734"/>
                </a:solidFill>
                <a:latin typeface="Calibri"/>
                <a:cs typeface="Calibri"/>
              </a:rPr>
              <a:t>me</a:t>
            </a:r>
            <a:r>
              <a:rPr lang="en-US" sz="3200" b="1" spc="5" dirty="0">
                <a:solidFill>
                  <a:srgbClr val="953734"/>
                </a:solidFill>
                <a:latin typeface="Calibri"/>
                <a:cs typeface="Calibri"/>
              </a:rPr>
              <a:t> limit got</a:t>
            </a:r>
            <a:r>
              <a:rPr sz="3200" b="1" spc="5" dirty="0">
                <a:solidFill>
                  <a:srgbClr val="953734"/>
                </a:solidFill>
                <a:latin typeface="Calibri"/>
                <a:cs typeface="Calibri"/>
              </a:rPr>
              <a:t> </a:t>
            </a:r>
            <a:r>
              <a:rPr sz="3200" b="1" spc="10" dirty="0">
                <a:solidFill>
                  <a:srgbClr val="953734"/>
                </a:solidFill>
                <a:latin typeface="Calibri"/>
                <a:cs typeface="Calibri"/>
              </a:rPr>
              <a:t> </a:t>
            </a:r>
            <a:r>
              <a:rPr sz="3200" b="1" spc="5" dirty="0">
                <a:solidFill>
                  <a:srgbClr val="953734"/>
                </a:solidFill>
                <a:latin typeface="Calibri"/>
                <a:cs typeface="Calibri"/>
              </a:rPr>
              <a:t>further </a:t>
            </a:r>
            <a:r>
              <a:rPr sz="3200" b="1" spc="10" dirty="0">
                <a:solidFill>
                  <a:srgbClr val="953734"/>
                </a:solidFill>
                <a:latin typeface="Calibri"/>
                <a:cs typeface="Calibri"/>
              </a:rPr>
              <a:t>extended to </a:t>
            </a:r>
            <a:r>
              <a:rPr sz="3200" b="1" spc="5" dirty="0">
                <a:solidFill>
                  <a:srgbClr val="953734"/>
                </a:solidFill>
                <a:latin typeface="Calibri"/>
                <a:cs typeface="Calibri"/>
              </a:rPr>
              <a:t>25.11.2022. </a:t>
            </a:r>
            <a:r>
              <a:rPr lang="en-US" sz="3200" b="1" spc="5" dirty="0">
                <a:solidFill>
                  <a:srgbClr val="953734"/>
                </a:solidFill>
                <a:latin typeface="Calibri"/>
                <a:cs typeface="Calibri"/>
              </a:rPr>
              <a:t>Again extended to 30.09.2023 and further extended to 30.06.2024 and now condonation on a case to case basis.</a:t>
            </a:r>
          </a:p>
          <a:p>
            <a:pPr marL="307975" marR="5715" indent="-295910">
              <a:spcBef>
                <a:spcPts val="660"/>
              </a:spcBef>
              <a:buFont typeface="Arial MT"/>
              <a:buChar char="•"/>
              <a:tabLst>
                <a:tab pos="307975" algn="l"/>
                <a:tab pos="308610" algn="l"/>
              </a:tabLst>
            </a:pPr>
            <a:endParaRPr lang="en-US" sz="700" dirty="0">
              <a:latin typeface="Calibri"/>
              <a:cs typeface="Calibri"/>
            </a:endParaRPr>
          </a:p>
        </p:txBody>
      </p:sp>
      <p:sp>
        <p:nvSpPr>
          <p:cNvPr id="6" name="Slide Number Placeholder 5">
            <a:extLst>
              <a:ext uri="{FF2B5EF4-FFF2-40B4-BE49-F238E27FC236}">
                <a16:creationId xmlns:a16="http://schemas.microsoft.com/office/drawing/2014/main" id="{6D662DE5-0244-4D4E-BE52-7DF5CE1DF93D}"/>
              </a:ext>
            </a:extLst>
          </p:cNvPr>
          <p:cNvSpPr>
            <a:spLocks noGrp="1"/>
          </p:cNvSpPr>
          <p:nvPr>
            <p:ph type="sldNum" sz="quarter" idx="7"/>
          </p:nvPr>
        </p:nvSpPr>
        <p:spPr/>
        <p:txBody>
          <a:bodyPr/>
          <a:lstStyle/>
          <a:p>
            <a:pPr marL="38100">
              <a:lnSpc>
                <a:spcPts val="1240"/>
              </a:lnSpc>
            </a:pPr>
            <a:fld id="{81D60167-4931-47E6-BA6A-407CBD079E47}" type="slidenum">
              <a:rPr lang="en-IN" smtClean="0"/>
              <a:t>40</a:t>
            </a:fld>
            <a:endParaRPr lang="en-I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41</a:t>
            </a:fld>
            <a:endParaRPr dirty="0"/>
          </a:p>
        </p:txBody>
      </p:sp>
      <p:sp>
        <p:nvSpPr>
          <p:cNvPr id="2" name="object 2"/>
          <p:cNvSpPr txBox="1">
            <a:spLocks noGrp="1"/>
          </p:cNvSpPr>
          <p:nvPr>
            <p:ph type="title"/>
          </p:nvPr>
        </p:nvSpPr>
        <p:spPr>
          <a:prstGeom prst="rect">
            <a:avLst/>
          </a:prstGeom>
        </p:spPr>
        <p:txBody>
          <a:bodyPr vert="horz" wrap="square" lIns="0" tIns="121176" rIns="0" bIns="0" rtlCol="0">
            <a:spAutoFit/>
          </a:bodyPr>
          <a:lstStyle/>
          <a:p>
            <a:pPr marL="356235" marR="5080" indent="1445895">
              <a:lnSpc>
                <a:spcPts val="3829"/>
              </a:lnSpc>
              <a:spcBef>
                <a:spcPts val="204"/>
              </a:spcBef>
            </a:pPr>
            <a:r>
              <a:rPr spc="-5" dirty="0"/>
              <a:t>FA </a:t>
            </a:r>
            <a:r>
              <a:rPr dirty="0"/>
              <a:t>: </a:t>
            </a:r>
            <a:r>
              <a:rPr spc="-10" dirty="0"/>
              <a:t>2022 </a:t>
            </a:r>
            <a:r>
              <a:rPr dirty="0"/>
              <a:t>– </a:t>
            </a:r>
            <a:r>
              <a:rPr spc="-5" dirty="0"/>
              <a:t>Withdrawal of </a:t>
            </a:r>
            <a:r>
              <a:rPr dirty="0"/>
              <a:t> </a:t>
            </a:r>
            <a:r>
              <a:rPr spc="-5" dirty="0"/>
              <a:t>registration/approval</a:t>
            </a:r>
            <a:r>
              <a:rPr spc="-50" dirty="0"/>
              <a:t> </a:t>
            </a:r>
            <a:r>
              <a:rPr spc="-5" dirty="0"/>
              <a:t>provisions</a:t>
            </a:r>
            <a:r>
              <a:rPr spc="-45" dirty="0"/>
              <a:t> </a:t>
            </a:r>
            <a:r>
              <a:rPr spc="-5" dirty="0"/>
              <a:t>revamped</a:t>
            </a:r>
          </a:p>
        </p:txBody>
      </p:sp>
      <p:sp>
        <p:nvSpPr>
          <p:cNvPr id="3" name="object 3"/>
          <p:cNvSpPr txBox="1"/>
          <p:nvPr/>
        </p:nvSpPr>
        <p:spPr>
          <a:xfrm>
            <a:off x="541622" y="1578805"/>
            <a:ext cx="8059420" cy="4239895"/>
          </a:xfrm>
          <a:prstGeom prst="rect">
            <a:avLst/>
          </a:prstGeom>
        </p:spPr>
        <p:txBody>
          <a:bodyPr vert="horz" wrap="square" lIns="0" tIns="60325" rIns="0" bIns="0" rtlCol="0">
            <a:spAutoFit/>
          </a:bodyPr>
          <a:lstStyle/>
          <a:p>
            <a:pPr marL="12700" marR="13970" indent="44450" algn="just">
              <a:lnSpc>
                <a:spcPts val="3229"/>
              </a:lnSpc>
              <a:spcBef>
                <a:spcPts val="475"/>
              </a:spcBef>
              <a:buSzPct val="96610"/>
              <a:buFont typeface="Arial MT"/>
              <a:buChar char="•"/>
              <a:tabLst>
                <a:tab pos="190500" algn="l"/>
              </a:tabLst>
            </a:pPr>
            <a:r>
              <a:rPr sz="2950" dirty="0">
                <a:latin typeface="Calibri"/>
                <a:cs typeface="Calibri"/>
              </a:rPr>
              <a:t>The</a:t>
            </a:r>
            <a:r>
              <a:rPr sz="2950" spc="5" dirty="0">
                <a:latin typeface="Calibri"/>
                <a:cs typeface="Calibri"/>
              </a:rPr>
              <a:t> </a:t>
            </a:r>
            <a:r>
              <a:rPr sz="2950" spc="-5" dirty="0">
                <a:latin typeface="Calibri"/>
                <a:cs typeface="Calibri"/>
              </a:rPr>
              <a:t>provisions</a:t>
            </a:r>
            <a:r>
              <a:rPr sz="2950" dirty="0">
                <a:latin typeface="Calibri"/>
                <a:cs typeface="Calibri"/>
              </a:rPr>
              <a:t> </a:t>
            </a:r>
            <a:r>
              <a:rPr sz="2950" spc="-5" dirty="0">
                <a:latin typeface="Calibri"/>
                <a:cs typeface="Calibri"/>
              </a:rPr>
              <a:t>dealing</a:t>
            </a:r>
            <a:r>
              <a:rPr sz="2950" dirty="0">
                <a:latin typeface="Calibri"/>
                <a:cs typeface="Calibri"/>
              </a:rPr>
              <a:t> with</a:t>
            </a:r>
            <a:r>
              <a:rPr sz="2950" spc="5" dirty="0">
                <a:latin typeface="Calibri"/>
                <a:cs typeface="Calibri"/>
              </a:rPr>
              <a:t> </a:t>
            </a:r>
            <a:r>
              <a:rPr sz="2950" dirty="0">
                <a:latin typeface="Calibri"/>
                <a:cs typeface="Calibri"/>
              </a:rPr>
              <a:t>withdrawal</a:t>
            </a:r>
            <a:r>
              <a:rPr sz="2950" spc="5" dirty="0">
                <a:latin typeface="Calibri"/>
                <a:cs typeface="Calibri"/>
              </a:rPr>
              <a:t> </a:t>
            </a:r>
            <a:r>
              <a:rPr sz="2950" dirty="0">
                <a:latin typeface="Calibri"/>
                <a:cs typeface="Calibri"/>
              </a:rPr>
              <a:t>of</a:t>
            </a:r>
            <a:r>
              <a:rPr sz="2950" spc="5" dirty="0">
                <a:latin typeface="Calibri"/>
                <a:cs typeface="Calibri"/>
              </a:rPr>
              <a:t> </a:t>
            </a:r>
            <a:r>
              <a:rPr sz="2950" spc="-10" dirty="0">
                <a:latin typeface="Calibri"/>
                <a:cs typeface="Calibri"/>
              </a:rPr>
              <a:t>the </a:t>
            </a:r>
            <a:r>
              <a:rPr sz="2950" spc="-5" dirty="0">
                <a:latin typeface="Calibri"/>
                <a:cs typeface="Calibri"/>
              </a:rPr>
              <a:t> registration/approval</a:t>
            </a:r>
            <a:r>
              <a:rPr sz="2950" dirty="0">
                <a:latin typeface="Calibri"/>
                <a:cs typeface="Calibri"/>
              </a:rPr>
              <a:t> of</a:t>
            </a:r>
            <a:r>
              <a:rPr sz="2950" spc="5" dirty="0">
                <a:latin typeface="Calibri"/>
                <a:cs typeface="Calibri"/>
              </a:rPr>
              <a:t> </a:t>
            </a:r>
            <a:r>
              <a:rPr sz="2950" dirty="0">
                <a:latin typeface="Calibri"/>
                <a:cs typeface="Calibri"/>
              </a:rPr>
              <a:t>a</a:t>
            </a:r>
            <a:r>
              <a:rPr sz="2950" spc="5" dirty="0">
                <a:latin typeface="Calibri"/>
                <a:cs typeface="Calibri"/>
              </a:rPr>
              <a:t> </a:t>
            </a:r>
            <a:r>
              <a:rPr sz="2950" spc="-10" dirty="0">
                <a:latin typeface="Calibri"/>
                <a:cs typeface="Calibri"/>
              </a:rPr>
              <a:t>trust</a:t>
            </a:r>
            <a:r>
              <a:rPr lang="en-US" sz="2950" spc="-10" dirty="0">
                <a:latin typeface="Calibri"/>
                <a:cs typeface="Calibri"/>
              </a:rPr>
              <a:t> </a:t>
            </a:r>
            <a:r>
              <a:rPr sz="2950" spc="-10" dirty="0">
                <a:latin typeface="Calibri"/>
                <a:cs typeface="Calibri"/>
              </a:rPr>
              <a:t>/</a:t>
            </a:r>
            <a:r>
              <a:rPr lang="en-US" sz="2950" spc="-10" dirty="0">
                <a:latin typeface="Calibri"/>
                <a:cs typeface="Calibri"/>
              </a:rPr>
              <a:t> </a:t>
            </a:r>
            <a:r>
              <a:rPr sz="2950" spc="-10" dirty="0">
                <a:latin typeface="Calibri"/>
                <a:cs typeface="Calibri"/>
              </a:rPr>
              <a:t>institution</a:t>
            </a:r>
            <a:r>
              <a:rPr sz="2950" spc="650" dirty="0">
                <a:latin typeface="Calibri"/>
                <a:cs typeface="Calibri"/>
              </a:rPr>
              <a:t> </a:t>
            </a:r>
            <a:r>
              <a:rPr sz="2950" spc="-5" dirty="0">
                <a:latin typeface="Calibri"/>
                <a:cs typeface="Calibri"/>
              </a:rPr>
              <a:t>have </a:t>
            </a:r>
            <a:r>
              <a:rPr sz="2950" dirty="0">
                <a:latin typeface="Calibri"/>
                <a:cs typeface="Calibri"/>
              </a:rPr>
              <a:t> been</a:t>
            </a:r>
            <a:r>
              <a:rPr sz="2950" spc="665" dirty="0">
                <a:latin typeface="Calibri"/>
                <a:cs typeface="Calibri"/>
              </a:rPr>
              <a:t> </a:t>
            </a:r>
            <a:r>
              <a:rPr sz="2950" spc="-5" dirty="0">
                <a:latin typeface="Calibri"/>
                <a:cs typeface="Calibri"/>
              </a:rPr>
              <a:t>revamped.</a:t>
            </a:r>
            <a:endParaRPr sz="2950" dirty="0">
              <a:latin typeface="Calibri"/>
              <a:cs typeface="Calibri"/>
            </a:endParaRPr>
          </a:p>
          <a:p>
            <a:pPr>
              <a:lnSpc>
                <a:spcPct val="100000"/>
              </a:lnSpc>
              <a:spcBef>
                <a:spcPts val="45"/>
              </a:spcBef>
              <a:buFont typeface="Arial MT"/>
              <a:buChar char="•"/>
            </a:pPr>
            <a:endParaRPr sz="3050" dirty="0">
              <a:latin typeface="Calibri"/>
              <a:cs typeface="Calibri"/>
            </a:endParaRPr>
          </a:p>
          <a:p>
            <a:pPr marL="12700" marR="5080" indent="44450" algn="just">
              <a:lnSpc>
                <a:spcPct val="91100"/>
              </a:lnSpc>
              <a:buSzPct val="96610"/>
              <a:buFont typeface="Arial MT"/>
              <a:buChar char="•"/>
              <a:tabLst>
                <a:tab pos="190500" algn="l"/>
              </a:tabLst>
            </a:pPr>
            <a:r>
              <a:rPr sz="2950" spc="-5" dirty="0">
                <a:latin typeface="Calibri"/>
                <a:cs typeface="Calibri"/>
              </a:rPr>
              <a:t>Notably,</a:t>
            </a:r>
            <a:r>
              <a:rPr sz="2950" dirty="0">
                <a:latin typeface="Calibri"/>
                <a:cs typeface="Calibri"/>
              </a:rPr>
              <a:t> </a:t>
            </a:r>
            <a:r>
              <a:rPr sz="2950" spc="-5" dirty="0">
                <a:latin typeface="Calibri"/>
                <a:cs typeface="Calibri"/>
              </a:rPr>
              <a:t>the</a:t>
            </a:r>
            <a:r>
              <a:rPr sz="2950" dirty="0">
                <a:latin typeface="Calibri"/>
                <a:cs typeface="Calibri"/>
              </a:rPr>
              <a:t> new</a:t>
            </a:r>
            <a:r>
              <a:rPr sz="2950" spc="5" dirty="0">
                <a:latin typeface="Calibri"/>
                <a:cs typeface="Calibri"/>
              </a:rPr>
              <a:t> </a:t>
            </a:r>
            <a:r>
              <a:rPr sz="2950" spc="-5" dirty="0">
                <a:latin typeface="Calibri"/>
                <a:cs typeface="Calibri"/>
              </a:rPr>
              <a:t>provisions</a:t>
            </a:r>
            <a:r>
              <a:rPr sz="2950" dirty="0">
                <a:latin typeface="Calibri"/>
                <a:cs typeface="Calibri"/>
              </a:rPr>
              <a:t> enumerate</a:t>
            </a:r>
            <a:r>
              <a:rPr sz="2950" spc="5" dirty="0">
                <a:latin typeface="Calibri"/>
                <a:cs typeface="Calibri"/>
              </a:rPr>
              <a:t> </a:t>
            </a:r>
            <a:r>
              <a:rPr sz="2950" spc="-5" dirty="0">
                <a:latin typeface="Calibri"/>
                <a:cs typeface="Calibri"/>
              </a:rPr>
              <a:t>certain </a:t>
            </a:r>
            <a:r>
              <a:rPr sz="2950" dirty="0">
                <a:latin typeface="Calibri"/>
                <a:cs typeface="Calibri"/>
              </a:rPr>
              <a:t> </a:t>
            </a:r>
            <a:r>
              <a:rPr sz="2950" spc="-5" dirty="0">
                <a:latin typeface="Calibri"/>
                <a:cs typeface="Calibri"/>
              </a:rPr>
              <a:t>‘specified</a:t>
            </a:r>
            <a:r>
              <a:rPr sz="2950" spc="1315" dirty="0">
                <a:latin typeface="Calibri"/>
                <a:cs typeface="Calibri"/>
              </a:rPr>
              <a:t> </a:t>
            </a:r>
            <a:r>
              <a:rPr sz="2950" spc="-5" dirty="0">
                <a:latin typeface="Calibri"/>
                <a:cs typeface="Calibri"/>
              </a:rPr>
              <a:t>violations’ that will </a:t>
            </a:r>
            <a:r>
              <a:rPr sz="2950" dirty="0">
                <a:latin typeface="Calibri"/>
                <a:cs typeface="Calibri"/>
              </a:rPr>
              <a:t>lead </a:t>
            </a:r>
            <a:r>
              <a:rPr sz="2950" spc="-5" dirty="0">
                <a:latin typeface="Calibri"/>
                <a:cs typeface="Calibri"/>
              </a:rPr>
              <a:t>to </a:t>
            </a:r>
            <a:r>
              <a:rPr sz="2950" dirty="0">
                <a:latin typeface="Calibri"/>
                <a:cs typeface="Calibri"/>
              </a:rPr>
              <a:t>a </a:t>
            </a:r>
            <a:r>
              <a:rPr sz="2950" spc="-5" dirty="0">
                <a:latin typeface="Calibri"/>
                <a:cs typeface="Calibri"/>
              </a:rPr>
              <a:t>withdrawal </a:t>
            </a:r>
            <a:r>
              <a:rPr sz="2950" dirty="0">
                <a:latin typeface="Calibri"/>
                <a:cs typeface="Calibri"/>
              </a:rPr>
              <a:t> of</a:t>
            </a:r>
            <a:r>
              <a:rPr sz="2950" spc="5" dirty="0">
                <a:latin typeface="Calibri"/>
                <a:cs typeface="Calibri"/>
              </a:rPr>
              <a:t> </a:t>
            </a:r>
            <a:r>
              <a:rPr sz="2950" spc="-5" dirty="0">
                <a:latin typeface="Calibri"/>
                <a:cs typeface="Calibri"/>
              </a:rPr>
              <a:t>the</a:t>
            </a:r>
            <a:r>
              <a:rPr sz="2950" dirty="0">
                <a:latin typeface="Calibri"/>
                <a:cs typeface="Calibri"/>
              </a:rPr>
              <a:t> </a:t>
            </a:r>
            <a:r>
              <a:rPr sz="2950" spc="-5" dirty="0">
                <a:latin typeface="Calibri"/>
                <a:cs typeface="Calibri"/>
              </a:rPr>
              <a:t>registration</a:t>
            </a:r>
            <a:r>
              <a:rPr lang="en-US" sz="2950" spc="-5" dirty="0">
                <a:latin typeface="Calibri"/>
                <a:cs typeface="Calibri"/>
              </a:rPr>
              <a:t> </a:t>
            </a:r>
            <a:r>
              <a:rPr sz="2950" spc="-5" dirty="0">
                <a:latin typeface="Calibri"/>
                <a:cs typeface="Calibri"/>
              </a:rPr>
              <a:t>/</a:t>
            </a:r>
            <a:r>
              <a:rPr lang="en-US" sz="2950" spc="-5" dirty="0">
                <a:latin typeface="Calibri"/>
                <a:cs typeface="Calibri"/>
              </a:rPr>
              <a:t> </a:t>
            </a:r>
            <a:r>
              <a:rPr sz="2950" spc="-5" dirty="0">
                <a:latin typeface="Calibri"/>
                <a:cs typeface="Calibri"/>
              </a:rPr>
              <a:t>approval</a:t>
            </a:r>
            <a:r>
              <a:rPr lang="en-US" sz="2950" spc="-5" dirty="0">
                <a:latin typeface="Calibri"/>
                <a:cs typeface="Calibri"/>
              </a:rPr>
              <a:t> </a:t>
            </a:r>
            <a:r>
              <a:rPr sz="2950" spc="-5" dirty="0">
                <a:latin typeface="Calibri"/>
                <a:cs typeface="Calibri"/>
              </a:rPr>
              <a:t>—</a:t>
            </a:r>
            <a:r>
              <a:rPr lang="en-US" sz="2950" spc="-5" dirty="0">
                <a:latin typeface="Calibri"/>
                <a:cs typeface="Calibri"/>
              </a:rPr>
              <a:t> </a:t>
            </a:r>
            <a:r>
              <a:rPr sz="2950" spc="-5" dirty="0">
                <a:latin typeface="Calibri"/>
                <a:cs typeface="Calibri"/>
              </a:rPr>
              <a:t>amongst</a:t>
            </a:r>
            <a:r>
              <a:rPr sz="2950" dirty="0">
                <a:latin typeface="Calibri"/>
                <a:cs typeface="Calibri"/>
              </a:rPr>
              <a:t> </a:t>
            </a:r>
            <a:r>
              <a:rPr sz="2950" spc="-5" dirty="0">
                <a:latin typeface="Calibri"/>
                <a:cs typeface="Calibri"/>
              </a:rPr>
              <a:t>them</a:t>
            </a:r>
            <a:r>
              <a:rPr sz="2950" dirty="0">
                <a:latin typeface="Calibri"/>
                <a:cs typeface="Calibri"/>
              </a:rPr>
              <a:t> </a:t>
            </a:r>
            <a:r>
              <a:rPr sz="2950" spc="-5" dirty="0">
                <a:latin typeface="Calibri"/>
                <a:cs typeface="Calibri"/>
              </a:rPr>
              <a:t>is </a:t>
            </a:r>
            <a:r>
              <a:rPr sz="2950" spc="-655" dirty="0">
                <a:latin typeface="Calibri"/>
                <a:cs typeface="Calibri"/>
              </a:rPr>
              <a:t> </a:t>
            </a:r>
            <a:r>
              <a:rPr sz="2950" dirty="0">
                <a:latin typeface="Calibri"/>
                <a:cs typeface="Calibri"/>
              </a:rPr>
              <a:t>having</a:t>
            </a:r>
            <a:r>
              <a:rPr sz="2950" spc="5" dirty="0">
                <a:latin typeface="Calibri"/>
                <a:cs typeface="Calibri"/>
              </a:rPr>
              <a:t> </a:t>
            </a:r>
            <a:r>
              <a:rPr sz="2950" dirty="0">
                <a:latin typeface="Calibri"/>
                <a:cs typeface="Calibri"/>
              </a:rPr>
              <a:t>a</a:t>
            </a:r>
            <a:r>
              <a:rPr sz="2950" spc="5" dirty="0">
                <a:latin typeface="Calibri"/>
                <a:cs typeface="Calibri"/>
              </a:rPr>
              <a:t> </a:t>
            </a:r>
            <a:r>
              <a:rPr sz="2950" dirty="0">
                <a:latin typeface="Calibri"/>
                <a:cs typeface="Calibri"/>
              </a:rPr>
              <a:t>business</a:t>
            </a:r>
            <a:r>
              <a:rPr sz="2950" spc="5" dirty="0">
                <a:latin typeface="Calibri"/>
                <a:cs typeface="Calibri"/>
              </a:rPr>
              <a:t> </a:t>
            </a:r>
            <a:r>
              <a:rPr sz="2950" spc="-5" dirty="0">
                <a:latin typeface="Calibri"/>
                <a:cs typeface="Calibri"/>
              </a:rPr>
              <a:t>that</a:t>
            </a:r>
            <a:r>
              <a:rPr sz="2950" dirty="0">
                <a:latin typeface="Calibri"/>
                <a:cs typeface="Calibri"/>
              </a:rPr>
              <a:t> is</a:t>
            </a:r>
            <a:r>
              <a:rPr sz="2950" spc="5" dirty="0">
                <a:latin typeface="Calibri"/>
                <a:cs typeface="Calibri"/>
              </a:rPr>
              <a:t> </a:t>
            </a:r>
            <a:r>
              <a:rPr sz="2950" dirty="0">
                <a:latin typeface="Calibri"/>
                <a:cs typeface="Calibri"/>
              </a:rPr>
              <a:t>not</a:t>
            </a:r>
            <a:r>
              <a:rPr sz="2950" spc="5" dirty="0">
                <a:latin typeface="Calibri"/>
                <a:cs typeface="Calibri"/>
              </a:rPr>
              <a:t> </a:t>
            </a:r>
            <a:r>
              <a:rPr sz="2950" spc="-5" dirty="0">
                <a:latin typeface="Calibri"/>
                <a:cs typeface="Calibri"/>
              </a:rPr>
              <a:t>incidental</a:t>
            </a:r>
            <a:r>
              <a:rPr sz="2950" dirty="0">
                <a:latin typeface="Calibri"/>
                <a:cs typeface="Calibri"/>
              </a:rPr>
              <a:t> </a:t>
            </a:r>
            <a:r>
              <a:rPr sz="2950" spc="-5" dirty="0">
                <a:latin typeface="Calibri"/>
                <a:cs typeface="Calibri"/>
              </a:rPr>
              <a:t>to</a:t>
            </a:r>
            <a:r>
              <a:rPr sz="2950" dirty="0">
                <a:latin typeface="Calibri"/>
                <a:cs typeface="Calibri"/>
              </a:rPr>
              <a:t> </a:t>
            </a:r>
            <a:r>
              <a:rPr sz="2950" spc="-10" dirty="0">
                <a:latin typeface="Calibri"/>
                <a:cs typeface="Calibri"/>
              </a:rPr>
              <a:t>the </a:t>
            </a:r>
            <a:r>
              <a:rPr sz="2950" spc="-5" dirty="0">
                <a:latin typeface="Calibri"/>
                <a:cs typeface="Calibri"/>
              </a:rPr>
              <a:t> </a:t>
            </a:r>
            <a:r>
              <a:rPr sz="2950" dirty="0">
                <a:latin typeface="Calibri"/>
                <a:cs typeface="Calibri"/>
              </a:rPr>
              <a:t>attainment</a:t>
            </a:r>
            <a:r>
              <a:rPr sz="2950" spc="5" dirty="0">
                <a:latin typeface="Calibri"/>
                <a:cs typeface="Calibri"/>
              </a:rPr>
              <a:t> </a:t>
            </a:r>
            <a:r>
              <a:rPr sz="2950" dirty="0">
                <a:latin typeface="Calibri"/>
                <a:cs typeface="Calibri"/>
              </a:rPr>
              <a:t>of</a:t>
            </a:r>
            <a:r>
              <a:rPr sz="2950" spc="5" dirty="0">
                <a:latin typeface="Calibri"/>
                <a:cs typeface="Calibri"/>
              </a:rPr>
              <a:t> </a:t>
            </a:r>
            <a:r>
              <a:rPr sz="2950" spc="-5" dirty="0">
                <a:latin typeface="Calibri"/>
                <a:cs typeface="Calibri"/>
              </a:rPr>
              <a:t>its</a:t>
            </a:r>
            <a:r>
              <a:rPr sz="2950" dirty="0">
                <a:latin typeface="Calibri"/>
                <a:cs typeface="Calibri"/>
              </a:rPr>
              <a:t> </a:t>
            </a:r>
            <a:r>
              <a:rPr sz="2950" spc="-5" dirty="0">
                <a:latin typeface="Calibri"/>
                <a:cs typeface="Calibri"/>
              </a:rPr>
              <a:t>objectives,</a:t>
            </a:r>
            <a:r>
              <a:rPr sz="2950" dirty="0">
                <a:latin typeface="Calibri"/>
                <a:cs typeface="Calibri"/>
              </a:rPr>
              <a:t> </a:t>
            </a:r>
            <a:r>
              <a:rPr sz="2950" spc="-5" dirty="0">
                <a:latin typeface="Calibri"/>
                <a:cs typeface="Calibri"/>
              </a:rPr>
              <a:t>material </a:t>
            </a:r>
            <a:r>
              <a:rPr sz="2950" spc="-655" dirty="0">
                <a:latin typeface="Calibri"/>
                <a:cs typeface="Calibri"/>
              </a:rPr>
              <a:t> </a:t>
            </a:r>
            <a:r>
              <a:rPr sz="2950" dirty="0">
                <a:latin typeface="Calibri"/>
                <a:cs typeface="Calibri"/>
              </a:rPr>
              <a:t>non-compliances</a:t>
            </a:r>
            <a:r>
              <a:rPr sz="2950" spc="-10" dirty="0">
                <a:latin typeface="Calibri"/>
                <a:cs typeface="Calibri"/>
              </a:rPr>
              <a:t> </a:t>
            </a:r>
            <a:r>
              <a:rPr sz="2950" dirty="0">
                <a:latin typeface="Calibri"/>
                <a:cs typeface="Calibri"/>
              </a:rPr>
              <a:t>in</a:t>
            </a:r>
            <a:r>
              <a:rPr sz="2950" spc="-5" dirty="0">
                <a:latin typeface="Calibri"/>
                <a:cs typeface="Calibri"/>
              </a:rPr>
              <a:t> </a:t>
            </a:r>
            <a:r>
              <a:rPr sz="2950" dirty="0">
                <a:latin typeface="Calibri"/>
                <a:cs typeface="Calibri"/>
              </a:rPr>
              <a:t>other </a:t>
            </a:r>
            <a:r>
              <a:rPr sz="2950" spc="-5" dirty="0">
                <a:latin typeface="Calibri"/>
                <a:cs typeface="Calibri"/>
              </a:rPr>
              <a:t>legislations, etc.</a:t>
            </a:r>
            <a:endParaRPr sz="2950" dirty="0">
              <a:latin typeface="Calibri"/>
              <a:cs typeface="Calibri"/>
            </a:endParaRPr>
          </a:p>
        </p:txBody>
      </p:sp>
    </p:spTree>
    <p:extLst>
      <p:ext uri="{BB962C8B-B14F-4D97-AF65-F5344CB8AC3E}">
        <p14:creationId xmlns:p14="http://schemas.microsoft.com/office/powerpoint/2010/main" val="3171602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993047494"/>
              </p:ext>
            </p:extLst>
          </p:nvPr>
        </p:nvGraphicFramePr>
        <p:xfrm>
          <a:off x="878093" y="715384"/>
          <a:ext cx="7367868" cy="5217457"/>
        </p:xfrm>
        <a:graphic>
          <a:graphicData uri="http://schemas.openxmlformats.org/drawingml/2006/table">
            <a:tbl>
              <a:tblPr firstRow="1" bandRow="1">
                <a:tableStyleId>{2D5ABB26-0587-4C30-8999-92F81FD0307C}</a:tableStyleId>
              </a:tblPr>
              <a:tblGrid>
                <a:gridCol w="2205318">
                  <a:extLst>
                    <a:ext uri="{9D8B030D-6E8A-4147-A177-3AD203B41FA5}">
                      <a16:colId xmlns:a16="http://schemas.microsoft.com/office/drawing/2014/main" val="20000"/>
                    </a:ext>
                  </a:extLst>
                </a:gridCol>
                <a:gridCol w="2064124">
                  <a:extLst>
                    <a:ext uri="{9D8B030D-6E8A-4147-A177-3AD203B41FA5}">
                      <a16:colId xmlns:a16="http://schemas.microsoft.com/office/drawing/2014/main" val="20001"/>
                    </a:ext>
                  </a:extLst>
                </a:gridCol>
                <a:gridCol w="3098426">
                  <a:extLst>
                    <a:ext uri="{9D8B030D-6E8A-4147-A177-3AD203B41FA5}">
                      <a16:colId xmlns:a16="http://schemas.microsoft.com/office/drawing/2014/main" val="20002"/>
                    </a:ext>
                  </a:extLst>
                </a:gridCol>
              </a:tblGrid>
              <a:tr h="716727">
                <a:tc gridSpan="3">
                  <a:txBody>
                    <a:bodyPr/>
                    <a:lstStyle/>
                    <a:p>
                      <a:pPr algn="ctr">
                        <a:lnSpc>
                          <a:spcPts val="3015"/>
                        </a:lnSpc>
                      </a:pPr>
                      <a:r>
                        <a:rPr lang="en-US" sz="2300" b="1" dirty="0">
                          <a:solidFill>
                            <a:srgbClr val="FF0000"/>
                          </a:solidFill>
                          <a:latin typeface="Calibri"/>
                          <a:cs typeface="Calibri"/>
                        </a:rPr>
                        <a:t>FA 2023 - </a:t>
                      </a:r>
                      <a:r>
                        <a:rPr sz="2300" b="1" dirty="0">
                          <a:solidFill>
                            <a:srgbClr val="FF0000"/>
                          </a:solidFill>
                          <a:latin typeface="Calibri"/>
                          <a:cs typeface="Calibri"/>
                        </a:rPr>
                        <a:t>Omission</a:t>
                      </a:r>
                      <a:r>
                        <a:rPr sz="2300" b="1" spc="-20" dirty="0">
                          <a:solidFill>
                            <a:srgbClr val="FF0000"/>
                          </a:solidFill>
                          <a:latin typeface="Calibri"/>
                          <a:cs typeface="Calibri"/>
                        </a:rPr>
                        <a:t> </a:t>
                      </a:r>
                      <a:r>
                        <a:rPr sz="2300" b="1" spc="-10" dirty="0">
                          <a:solidFill>
                            <a:srgbClr val="FF0000"/>
                          </a:solidFill>
                          <a:latin typeface="Calibri"/>
                          <a:cs typeface="Calibri"/>
                        </a:rPr>
                        <a:t>of</a:t>
                      </a:r>
                      <a:r>
                        <a:rPr sz="2300" b="1" dirty="0">
                          <a:solidFill>
                            <a:srgbClr val="FF0000"/>
                          </a:solidFill>
                          <a:latin typeface="Calibri"/>
                          <a:cs typeface="Calibri"/>
                        </a:rPr>
                        <a:t> certain</a:t>
                      </a:r>
                      <a:r>
                        <a:rPr sz="2300" b="1" spc="-25" dirty="0">
                          <a:solidFill>
                            <a:srgbClr val="FF0000"/>
                          </a:solidFill>
                          <a:latin typeface="Calibri"/>
                          <a:cs typeface="Calibri"/>
                        </a:rPr>
                        <a:t> </a:t>
                      </a:r>
                      <a:r>
                        <a:rPr sz="2300" b="1" dirty="0">
                          <a:solidFill>
                            <a:srgbClr val="FF0000"/>
                          </a:solidFill>
                          <a:latin typeface="Calibri"/>
                          <a:cs typeface="Calibri"/>
                        </a:rPr>
                        <a:t>provisions</a:t>
                      </a:r>
                      <a:r>
                        <a:rPr sz="2300" b="1" spc="-30" dirty="0">
                          <a:solidFill>
                            <a:srgbClr val="FF0000"/>
                          </a:solidFill>
                          <a:latin typeface="Calibri"/>
                          <a:cs typeface="Calibri"/>
                        </a:rPr>
                        <a:t> </a:t>
                      </a:r>
                      <a:r>
                        <a:rPr sz="2300" b="1" spc="-5" dirty="0">
                          <a:solidFill>
                            <a:srgbClr val="FF0000"/>
                          </a:solidFill>
                          <a:latin typeface="Calibri"/>
                          <a:cs typeface="Calibri"/>
                        </a:rPr>
                        <a:t>relating</a:t>
                      </a:r>
                      <a:r>
                        <a:rPr sz="2300" b="1" dirty="0">
                          <a:solidFill>
                            <a:srgbClr val="FF0000"/>
                          </a:solidFill>
                          <a:latin typeface="Calibri"/>
                          <a:cs typeface="Calibri"/>
                        </a:rPr>
                        <a:t> to</a:t>
                      </a:r>
                      <a:endParaRPr sz="2300" b="1" dirty="0">
                        <a:latin typeface="Calibri"/>
                        <a:cs typeface="Calibri"/>
                      </a:endParaRPr>
                    </a:p>
                    <a:p>
                      <a:pPr marL="2540" algn="ctr">
                        <a:lnSpc>
                          <a:spcPct val="100000"/>
                        </a:lnSpc>
                        <a:spcBef>
                          <a:spcPts val="45"/>
                        </a:spcBef>
                      </a:pPr>
                      <a:r>
                        <a:rPr sz="2300" b="1" spc="-5" dirty="0">
                          <a:solidFill>
                            <a:srgbClr val="FF0000"/>
                          </a:solidFill>
                          <a:latin typeface="Calibri"/>
                          <a:cs typeface="Calibri"/>
                        </a:rPr>
                        <a:t>dating</a:t>
                      </a:r>
                      <a:r>
                        <a:rPr sz="2300" b="1" spc="-15" dirty="0">
                          <a:solidFill>
                            <a:srgbClr val="FF0000"/>
                          </a:solidFill>
                          <a:latin typeface="Calibri"/>
                          <a:cs typeface="Calibri"/>
                        </a:rPr>
                        <a:t> </a:t>
                      </a:r>
                      <a:r>
                        <a:rPr sz="2300" b="1" dirty="0">
                          <a:solidFill>
                            <a:srgbClr val="FF0000"/>
                          </a:solidFill>
                          <a:latin typeface="Calibri"/>
                          <a:cs typeface="Calibri"/>
                        </a:rPr>
                        <a:t>back</a:t>
                      </a:r>
                      <a:r>
                        <a:rPr sz="2300" b="1" spc="-30" dirty="0">
                          <a:solidFill>
                            <a:srgbClr val="FF0000"/>
                          </a:solidFill>
                          <a:latin typeface="Calibri"/>
                          <a:cs typeface="Calibri"/>
                        </a:rPr>
                        <a:t> </a:t>
                      </a:r>
                      <a:r>
                        <a:rPr sz="2300" b="1" dirty="0">
                          <a:solidFill>
                            <a:srgbClr val="FF0000"/>
                          </a:solidFill>
                          <a:latin typeface="Calibri"/>
                          <a:cs typeface="Calibri"/>
                        </a:rPr>
                        <a:t>of</a:t>
                      </a:r>
                      <a:r>
                        <a:rPr sz="2300" b="1" spc="-15" dirty="0">
                          <a:solidFill>
                            <a:srgbClr val="FF0000"/>
                          </a:solidFill>
                          <a:latin typeface="Calibri"/>
                          <a:cs typeface="Calibri"/>
                        </a:rPr>
                        <a:t> </a:t>
                      </a:r>
                      <a:r>
                        <a:rPr sz="2300" b="1" dirty="0">
                          <a:solidFill>
                            <a:srgbClr val="FF0000"/>
                          </a:solidFill>
                          <a:latin typeface="Calibri"/>
                          <a:cs typeface="Calibri"/>
                        </a:rPr>
                        <a:t>exemption</a:t>
                      </a:r>
                      <a:endParaRPr sz="2300" b="1"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75172">
                <a:tc>
                  <a:txBody>
                    <a:bodyPr/>
                    <a:lstStyle/>
                    <a:p>
                      <a:pPr marL="187325">
                        <a:lnSpc>
                          <a:spcPts val="2090"/>
                        </a:lnSpc>
                      </a:pPr>
                      <a:r>
                        <a:rPr sz="1600" b="1" spc="-5" dirty="0">
                          <a:latin typeface="Calibri"/>
                          <a:cs typeface="Calibri"/>
                        </a:rPr>
                        <a:t>Section:</a:t>
                      </a:r>
                      <a:r>
                        <a:rPr sz="1600" b="1" spc="-10" dirty="0">
                          <a:latin typeface="Calibri"/>
                          <a:cs typeface="Calibri"/>
                        </a:rPr>
                        <a:t> </a:t>
                      </a:r>
                      <a:r>
                        <a:rPr sz="1600" b="1" dirty="0">
                          <a:latin typeface="Calibri"/>
                          <a:cs typeface="Calibri"/>
                        </a:rPr>
                        <a:t>Regimes</a:t>
                      </a:r>
                      <a:r>
                        <a:rPr sz="1600" b="1" spc="-10" dirty="0">
                          <a:latin typeface="Calibri"/>
                          <a:cs typeface="Calibri"/>
                        </a:rPr>
                        <a:t> </a:t>
                      </a:r>
                      <a:r>
                        <a:rPr sz="1600" b="1" dirty="0">
                          <a:latin typeface="Calibri"/>
                          <a:cs typeface="Calibri"/>
                        </a:rPr>
                        <a:t>1</a:t>
                      </a:r>
                      <a:r>
                        <a:rPr sz="1600" b="1" spc="-10" dirty="0">
                          <a:latin typeface="Calibri"/>
                          <a:cs typeface="Calibri"/>
                        </a:rPr>
                        <a:t> </a:t>
                      </a:r>
                      <a:r>
                        <a:rPr sz="1600" b="1" dirty="0">
                          <a:latin typeface="Calibri"/>
                          <a:cs typeface="Calibri"/>
                        </a:rPr>
                        <a:t>&amp;</a:t>
                      </a:r>
                      <a:r>
                        <a:rPr sz="1600" b="1" spc="-5" dirty="0">
                          <a:latin typeface="Calibri"/>
                          <a:cs typeface="Calibri"/>
                        </a:rPr>
                        <a:t> </a:t>
                      </a:r>
                      <a:r>
                        <a:rPr sz="1600" b="1" dirty="0">
                          <a:latin typeface="Calibri"/>
                          <a:cs typeface="Calibri"/>
                        </a:rPr>
                        <a:t>2</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88950">
                        <a:lnSpc>
                          <a:spcPts val="2090"/>
                        </a:lnSpc>
                      </a:pPr>
                      <a:r>
                        <a:rPr sz="1600" b="1" dirty="0">
                          <a:latin typeface="Calibri"/>
                          <a:cs typeface="Calibri"/>
                        </a:rPr>
                        <a:t>Clause</a:t>
                      </a:r>
                      <a:r>
                        <a:rPr sz="1600" b="1" spc="-20" dirty="0">
                          <a:latin typeface="Calibri"/>
                          <a:cs typeface="Calibri"/>
                        </a:rPr>
                        <a:t> </a:t>
                      </a:r>
                      <a:r>
                        <a:rPr sz="1600" b="1" dirty="0">
                          <a:latin typeface="Calibri"/>
                          <a:cs typeface="Calibri"/>
                        </a:rPr>
                        <a:t>of</a:t>
                      </a:r>
                      <a:r>
                        <a:rPr sz="1600" b="1" spc="-10" dirty="0">
                          <a:latin typeface="Calibri"/>
                          <a:cs typeface="Calibri"/>
                        </a:rPr>
                        <a:t> </a:t>
                      </a:r>
                      <a:r>
                        <a:rPr sz="1600" b="1" dirty="0">
                          <a:latin typeface="Calibri"/>
                          <a:cs typeface="Calibri"/>
                        </a:rPr>
                        <a:t>FB:</a:t>
                      </a:r>
                      <a:r>
                        <a:rPr sz="1600" b="1" spc="-40" dirty="0">
                          <a:latin typeface="Calibri"/>
                          <a:cs typeface="Calibri"/>
                        </a:rPr>
                        <a:t> </a:t>
                      </a:r>
                      <a:r>
                        <a:rPr sz="1600" b="1" dirty="0">
                          <a:latin typeface="Calibri"/>
                          <a:cs typeface="Calibri"/>
                        </a:rPr>
                        <a:t>8</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7945">
                        <a:lnSpc>
                          <a:spcPts val="2090"/>
                        </a:lnSpc>
                      </a:pPr>
                      <a:r>
                        <a:rPr sz="1600" b="1" spc="-5" dirty="0">
                          <a:latin typeface="Calibri"/>
                          <a:cs typeface="Calibri"/>
                        </a:rPr>
                        <a:t>Effective</a:t>
                      </a:r>
                      <a:r>
                        <a:rPr sz="1600" b="1" spc="-10" dirty="0">
                          <a:latin typeface="Calibri"/>
                          <a:cs typeface="Calibri"/>
                        </a:rPr>
                        <a:t> </a:t>
                      </a:r>
                      <a:r>
                        <a:rPr sz="1600" b="1" dirty="0">
                          <a:latin typeface="Calibri"/>
                          <a:cs typeface="Calibri"/>
                        </a:rPr>
                        <a:t>date:</a:t>
                      </a:r>
                      <a:r>
                        <a:rPr sz="1600" b="1" spc="-25" dirty="0">
                          <a:latin typeface="Calibri"/>
                          <a:cs typeface="Calibri"/>
                        </a:rPr>
                        <a:t> </a:t>
                      </a:r>
                      <a:r>
                        <a:rPr sz="1600" b="1" dirty="0">
                          <a:latin typeface="Calibri"/>
                          <a:cs typeface="Calibri"/>
                        </a:rPr>
                        <a:t>01.04.2023</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4110765">
                <a:tc gridSpan="3">
                  <a:txBody>
                    <a:bodyPr/>
                    <a:lstStyle/>
                    <a:p>
                      <a:pPr marL="67945">
                        <a:lnSpc>
                          <a:spcPts val="2090"/>
                        </a:lnSpc>
                      </a:pPr>
                      <a:r>
                        <a:rPr sz="1600" b="1" u="heavy" spc="-5" dirty="0">
                          <a:uFill>
                            <a:solidFill>
                              <a:srgbClr val="000000"/>
                            </a:solidFill>
                          </a:uFill>
                          <a:latin typeface="Calibri"/>
                          <a:cs typeface="Calibri"/>
                        </a:rPr>
                        <a:t>Discussion</a:t>
                      </a:r>
                      <a:endParaRPr sz="1600" b="1" dirty="0">
                        <a:latin typeface="Calibri"/>
                        <a:cs typeface="Calibri"/>
                      </a:endParaRPr>
                    </a:p>
                    <a:p>
                      <a:pPr marL="296545" marR="50800" indent="-228600" algn="just">
                        <a:lnSpc>
                          <a:spcPct val="152800"/>
                        </a:lnSpc>
                        <a:spcBef>
                          <a:spcPts val="80"/>
                        </a:spcBef>
                        <a:buFont typeface="Symbol"/>
                        <a:buChar char=""/>
                        <a:tabLst>
                          <a:tab pos="297180" algn="l"/>
                        </a:tabLst>
                      </a:pPr>
                      <a:r>
                        <a:rPr sz="1600" b="1" u="heavy" spc="-5" dirty="0">
                          <a:uFill>
                            <a:solidFill>
                              <a:srgbClr val="000000"/>
                            </a:solidFill>
                          </a:uFill>
                          <a:latin typeface="Calibri"/>
                          <a:cs typeface="Calibri"/>
                        </a:rPr>
                        <a:t>Section</a:t>
                      </a:r>
                      <a:r>
                        <a:rPr sz="1600" b="1" u="heavy" dirty="0">
                          <a:uFill>
                            <a:solidFill>
                              <a:srgbClr val="000000"/>
                            </a:solidFill>
                          </a:uFill>
                          <a:latin typeface="Calibri"/>
                          <a:cs typeface="Calibri"/>
                        </a:rPr>
                        <a:t> 12A(2):</a:t>
                      </a:r>
                      <a:r>
                        <a:rPr sz="1600" b="1" spc="5" dirty="0">
                          <a:latin typeface="Calibri"/>
                          <a:cs typeface="Calibri"/>
                        </a:rPr>
                        <a:t> </a:t>
                      </a:r>
                      <a:r>
                        <a:rPr sz="1600" b="1" i="1" spc="-5" dirty="0">
                          <a:latin typeface="Calibri"/>
                          <a:cs typeface="Calibri"/>
                        </a:rPr>
                        <a:t>Once</a:t>
                      </a:r>
                      <a:r>
                        <a:rPr sz="1600" b="1" i="1" dirty="0">
                          <a:latin typeface="Calibri"/>
                          <a:cs typeface="Calibri"/>
                        </a:rPr>
                        <a:t> </a:t>
                      </a:r>
                      <a:r>
                        <a:rPr sz="1600" b="1" i="1" spc="-5" dirty="0">
                          <a:latin typeface="Calibri"/>
                          <a:cs typeface="Calibri"/>
                        </a:rPr>
                        <a:t>registered</a:t>
                      </a:r>
                      <a:r>
                        <a:rPr sz="1600" b="1" i="1" dirty="0">
                          <a:latin typeface="Calibri"/>
                          <a:cs typeface="Calibri"/>
                        </a:rPr>
                        <a:t> under</a:t>
                      </a:r>
                      <a:r>
                        <a:rPr sz="1600" b="1" i="1" spc="5" dirty="0">
                          <a:latin typeface="Calibri"/>
                          <a:cs typeface="Calibri"/>
                        </a:rPr>
                        <a:t> </a:t>
                      </a:r>
                      <a:r>
                        <a:rPr sz="1600" b="1" i="1" spc="-5" dirty="0">
                          <a:latin typeface="Calibri"/>
                          <a:cs typeface="Calibri"/>
                        </a:rPr>
                        <a:t>section</a:t>
                      </a:r>
                      <a:r>
                        <a:rPr sz="1600" b="1" i="1" dirty="0">
                          <a:latin typeface="Calibri"/>
                          <a:cs typeface="Calibri"/>
                        </a:rPr>
                        <a:t> 12AA</a:t>
                      </a:r>
                      <a:r>
                        <a:rPr sz="1600" b="1" i="1" spc="5" dirty="0">
                          <a:latin typeface="Calibri"/>
                          <a:cs typeface="Calibri"/>
                        </a:rPr>
                        <a:t> </a:t>
                      </a:r>
                      <a:r>
                        <a:rPr sz="1600" b="1" i="1" dirty="0">
                          <a:latin typeface="Calibri"/>
                          <a:cs typeface="Calibri"/>
                        </a:rPr>
                        <a:t>or</a:t>
                      </a:r>
                      <a:r>
                        <a:rPr sz="1600" b="1" i="1" spc="5" dirty="0">
                          <a:latin typeface="Calibri"/>
                          <a:cs typeface="Calibri"/>
                        </a:rPr>
                        <a:t> </a:t>
                      </a:r>
                      <a:r>
                        <a:rPr sz="1600" b="1" i="1" dirty="0">
                          <a:latin typeface="Calibri"/>
                          <a:cs typeface="Calibri"/>
                        </a:rPr>
                        <a:t>12AB,</a:t>
                      </a:r>
                      <a:r>
                        <a:rPr sz="1600" b="1" i="1" spc="5" dirty="0">
                          <a:latin typeface="Calibri"/>
                          <a:cs typeface="Calibri"/>
                        </a:rPr>
                        <a:t> </a:t>
                      </a:r>
                      <a:r>
                        <a:rPr sz="1600" b="1" i="1" dirty="0">
                          <a:latin typeface="Calibri"/>
                          <a:cs typeface="Calibri"/>
                        </a:rPr>
                        <a:t>exemption</a:t>
                      </a:r>
                      <a:r>
                        <a:rPr sz="1600" b="1" i="1" spc="5" dirty="0">
                          <a:latin typeface="Calibri"/>
                          <a:cs typeface="Calibri"/>
                        </a:rPr>
                        <a:t> </a:t>
                      </a:r>
                      <a:r>
                        <a:rPr sz="1600" b="1" i="1" spc="-5" dirty="0">
                          <a:latin typeface="Calibri"/>
                          <a:cs typeface="Calibri"/>
                        </a:rPr>
                        <a:t>shall</a:t>
                      </a:r>
                      <a:r>
                        <a:rPr sz="1600" b="1" i="1" dirty="0">
                          <a:latin typeface="Calibri"/>
                          <a:cs typeface="Calibri"/>
                        </a:rPr>
                        <a:t> </a:t>
                      </a:r>
                      <a:r>
                        <a:rPr sz="1600" b="1" i="1" spc="5" dirty="0">
                          <a:latin typeface="Calibri"/>
                          <a:cs typeface="Calibri"/>
                        </a:rPr>
                        <a:t>be </a:t>
                      </a:r>
                      <a:r>
                        <a:rPr sz="1600" b="1" i="1" spc="-395" dirty="0">
                          <a:latin typeface="Calibri"/>
                          <a:cs typeface="Calibri"/>
                        </a:rPr>
                        <a:t> </a:t>
                      </a:r>
                      <a:r>
                        <a:rPr sz="1600" b="1" i="1" dirty="0">
                          <a:latin typeface="Calibri"/>
                          <a:cs typeface="Calibri"/>
                        </a:rPr>
                        <a:t>available to the </a:t>
                      </a:r>
                      <a:r>
                        <a:rPr sz="1600" b="1" i="1" spc="-5" dirty="0">
                          <a:latin typeface="Calibri"/>
                          <a:cs typeface="Calibri"/>
                        </a:rPr>
                        <a:t>trust </a:t>
                      </a:r>
                      <a:r>
                        <a:rPr sz="1600" b="1" i="1" dirty="0">
                          <a:latin typeface="Calibri"/>
                          <a:cs typeface="Calibri"/>
                        </a:rPr>
                        <a:t>from the </a:t>
                      </a:r>
                      <a:r>
                        <a:rPr sz="1600" b="1" i="1" spc="-5" dirty="0">
                          <a:latin typeface="Calibri"/>
                          <a:cs typeface="Calibri"/>
                        </a:rPr>
                        <a:t>assessment </a:t>
                      </a:r>
                      <a:r>
                        <a:rPr sz="1600" b="1" i="1" dirty="0">
                          <a:latin typeface="Calibri"/>
                          <a:cs typeface="Calibri"/>
                        </a:rPr>
                        <a:t>year relevant to the financial year in </a:t>
                      </a:r>
                      <a:r>
                        <a:rPr sz="1600" b="1" i="1" spc="-5" dirty="0">
                          <a:latin typeface="Calibri"/>
                          <a:cs typeface="Calibri"/>
                        </a:rPr>
                        <a:t>which </a:t>
                      </a:r>
                      <a:r>
                        <a:rPr sz="1600" b="1" i="1" dirty="0">
                          <a:latin typeface="Calibri"/>
                          <a:cs typeface="Calibri"/>
                        </a:rPr>
                        <a:t> </a:t>
                      </a:r>
                      <a:r>
                        <a:rPr sz="1600" b="1" i="1" spc="-5" dirty="0">
                          <a:latin typeface="Calibri"/>
                          <a:cs typeface="Calibri"/>
                        </a:rPr>
                        <a:t>application</a:t>
                      </a:r>
                      <a:r>
                        <a:rPr sz="1600" b="1" i="1" dirty="0">
                          <a:latin typeface="Calibri"/>
                          <a:cs typeface="Calibri"/>
                        </a:rPr>
                        <a:t> for</a:t>
                      </a:r>
                      <a:r>
                        <a:rPr sz="1600" b="1" i="1" spc="-15" dirty="0">
                          <a:latin typeface="Calibri"/>
                          <a:cs typeface="Calibri"/>
                        </a:rPr>
                        <a:t> </a:t>
                      </a:r>
                      <a:r>
                        <a:rPr sz="1600" b="1" i="1" spc="-5" dirty="0">
                          <a:latin typeface="Calibri"/>
                          <a:cs typeface="Calibri"/>
                        </a:rPr>
                        <a:t>registration</a:t>
                      </a:r>
                      <a:r>
                        <a:rPr sz="1600" b="1" i="1" dirty="0">
                          <a:latin typeface="Calibri"/>
                          <a:cs typeface="Calibri"/>
                        </a:rPr>
                        <a:t> </a:t>
                      </a:r>
                      <a:r>
                        <a:rPr sz="1600" b="1" i="1" spc="5" dirty="0">
                          <a:latin typeface="Calibri"/>
                          <a:cs typeface="Calibri"/>
                        </a:rPr>
                        <a:t>was </a:t>
                      </a:r>
                      <a:r>
                        <a:rPr sz="1600" b="1" i="1" dirty="0">
                          <a:latin typeface="Calibri"/>
                          <a:cs typeface="Calibri"/>
                        </a:rPr>
                        <a:t>made.</a:t>
                      </a:r>
                      <a:endParaRPr sz="1600" b="1" dirty="0">
                        <a:latin typeface="Calibri"/>
                        <a:cs typeface="Calibri"/>
                      </a:endParaRPr>
                    </a:p>
                    <a:p>
                      <a:pPr marL="296545" marR="59055" indent="-228600" algn="just">
                        <a:lnSpc>
                          <a:spcPct val="152800"/>
                        </a:lnSpc>
                        <a:spcBef>
                          <a:spcPts val="85"/>
                        </a:spcBef>
                        <a:buFont typeface="Symbol"/>
                        <a:buChar char=""/>
                        <a:tabLst>
                          <a:tab pos="297180" algn="l"/>
                        </a:tabLst>
                      </a:pPr>
                      <a:r>
                        <a:rPr sz="1600" b="1" spc="-5" dirty="0">
                          <a:latin typeface="Calibri"/>
                          <a:cs typeface="Calibri"/>
                        </a:rPr>
                        <a:t>Section</a:t>
                      </a:r>
                      <a:r>
                        <a:rPr sz="1600" b="1" dirty="0">
                          <a:latin typeface="Calibri"/>
                          <a:cs typeface="Calibri"/>
                        </a:rPr>
                        <a:t> </a:t>
                      </a:r>
                      <a:r>
                        <a:rPr sz="1600" b="1" spc="-5" dirty="0">
                          <a:latin typeface="Calibri"/>
                          <a:cs typeface="Calibri"/>
                        </a:rPr>
                        <a:t>12A(2)</a:t>
                      </a:r>
                      <a:r>
                        <a:rPr sz="1600" b="1" dirty="0">
                          <a:latin typeface="Calibri"/>
                          <a:cs typeface="Calibri"/>
                        </a:rPr>
                        <a:t> </a:t>
                      </a:r>
                      <a:r>
                        <a:rPr sz="1600" b="1" spc="-5" dirty="0">
                          <a:latin typeface="Calibri"/>
                          <a:cs typeface="Calibri"/>
                        </a:rPr>
                        <a:t>2</a:t>
                      </a:r>
                      <a:r>
                        <a:rPr sz="1500" b="1" spc="-7" baseline="41062" dirty="0">
                          <a:latin typeface="Calibri"/>
                          <a:cs typeface="Calibri"/>
                        </a:rPr>
                        <a:t>nd</a:t>
                      </a:r>
                      <a:r>
                        <a:rPr sz="1500" b="1" baseline="41062" dirty="0">
                          <a:latin typeface="Calibri"/>
                          <a:cs typeface="Calibri"/>
                        </a:rPr>
                        <a:t> </a:t>
                      </a:r>
                      <a:r>
                        <a:rPr sz="1600" b="1" spc="-5" dirty="0">
                          <a:latin typeface="Calibri"/>
                          <a:cs typeface="Calibri"/>
                        </a:rPr>
                        <a:t>proviso </a:t>
                      </a:r>
                      <a:r>
                        <a:rPr sz="1600" b="1" dirty="0">
                          <a:latin typeface="Calibri"/>
                          <a:cs typeface="Calibri"/>
                        </a:rPr>
                        <a:t>– </a:t>
                      </a:r>
                      <a:r>
                        <a:rPr sz="1600" b="1" i="1" spc="-5" dirty="0">
                          <a:latin typeface="Calibri"/>
                          <a:cs typeface="Calibri"/>
                        </a:rPr>
                        <a:t>Once</a:t>
                      </a:r>
                      <a:r>
                        <a:rPr sz="1600" b="1" i="1" spc="395" dirty="0">
                          <a:latin typeface="Calibri"/>
                          <a:cs typeface="Calibri"/>
                        </a:rPr>
                        <a:t> </a:t>
                      </a:r>
                      <a:r>
                        <a:rPr sz="1600" b="1" i="1" spc="-5" dirty="0">
                          <a:latin typeface="Calibri"/>
                          <a:cs typeface="Calibri"/>
                        </a:rPr>
                        <a:t>registration </a:t>
                      </a:r>
                      <a:r>
                        <a:rPr sz="1600" b="1" i="1" dirty="0">
                          <a:latin typeface="Calibri"/>
                          <a:cs typeface="Calibri"/>
                        </a:rPr>
                        <a:t>is </a:t>
                      </a:r>
                      <a:r>
                        <a:rPr sz="1600" b="1" i="1" spc="-5" dirty="0">
                          <a:latin typeface="Calibri"/>
                          <a:cs typeface="Calibri"/>
                        </a:rPr>
                        <a:t>granted </a:t>
                      </a:r>
                      <a:r>
                        <a:rPr sz="1600" b="1" i="1" dirty="0">
                          <a:latin typeface="Calibri"/>
                          <a:cs typeface="Calibri"/>
                        </a:rPr>
                        <a:t>u/s </a:t>
                      </a:r>
                      <a:r>
                        <a:rPr sz="1600" b="1" i="1" spc="-5" dirty="0">
                          <a:latin typeface="Calibri"/>
                          <a:cs typeface="Calibri"/>
                        </a:rPr>
                        <a:t>12AA</a:t>
                      </a:r>
                      <a:r>
                        <a:rPr sz="1600" b="1" i="1" spc="395" dirty="0">
                          <a:latin typeface="Calibri"/>
                          <a:cs typeface="Calibri"/>
                        </a:rPr>
                        <a:t> </a:t>
                      </a:r>
                      <a:r>
                        <a:rPr sz="1600" b="1" i="1" dirty="0">
                          <a:latin typeface="Calibri"/>
                          <a:cs typeface="Calibri"/>
                        </a:rPr>
                        <a:t>or </a:t>
                      </a:r>
                      <a:r>
                        <a:rPr sz="1600" b="1" i="1" spc="-5" dirty="0">
                          <a:latin typeface="Calibri"/>
                          <a:cs typeface="Calibri"/>
                        </a:rPr>
                        <a:t>12AB</a:t>
                      </a:r>
                      <a:r>
                        <a:rPr sz="1600" b="1" spc="-5" dirty="0">
                          <a:latin typeface="Calibri"/>
                          <a:cs typeface="Calibri"/>
                        </a:rPr>
                        <a:t>, </a:t>
                      </a:r>
                      <a:r>
                        <a:rPr sz="1600" b="1" i="1" dirty="0">
                          <a:latin typeface="Calibri"/>
                          <a:cs typeface="Calibri"/>
                        </a:rPr>
                        <a:t>that </a:t>
                      </a:r>
                      <a:r>
                        <a:rPr sz="1600" b="1" i="1" spc="5" dirty="0">
                          <a:latin typeface="Calibri"/>
                          <a:cs typeface="Calibri"/>
                        </a:rPr>
                        <a:t> </a:t>
                      </a:r>
                      <a:r>
                        <a:rPr sz="1600" b="1" i="1" dirty="0">
                          <a:latin typeface="Calibri"/>
                          <a:cs typeface="Calibri"/>
                        </a:rPr>
                        <a:t>status</a:t>
                      </a:r>
                      <a:r>
                        <a:rPr sz="1600" b="1" i="1" spc="-15" dirty="0">
                          <a:latin typeface="Calibri"/>
                          <a:cs typeface="Calibri"/>
                        </a:rPr>
                        <a:t> </a:t>
                      </a:r>
                      <a:r>
                        <a:rPr sz="1600" b="1" i="1" spc="5" dirty="0">
                          <a:latin typeface="Calibri"/>
                          <a:cs typeface="Calibri"/>
                        </a:rPr>
                        <a:t>quo</a:t>
                      </a:r>
                      <a:r>
                        <a:rPr sz="1600" b="1" i="1" spc="-15" dirty="0">
                          <a:latin typeface="Calibri"/>
                          <a:cs typeface="Calibri"/>
                        </a:rPr>
                        <a:t> </a:t>
                      </a:r>
                      <a:r>
                        <a:rPr sz="1600" b="1" i="1" dirty="0">
                          <a:latin typeface="Calibri"/>
                          <a:cs typeface="Calibri"/>
                        </a:rPr>
                        <a:t>should</a:t>
                      </a:r>
                      <a:r>
                        <a:rPr sz="1600" b="1" i="1" spc="5" dirty="0">
                          <a:latin typeface="Calibri"/>
                          <a:cs typeface="Calibri"/>
                        </a:rPr>
                        <a:t> </a:t>
                      </a:r>
                      <a:r>
                        <a:rPr sz="1600" b="1" i="1" dirty="0">
                          <a:latin typeface="Calibri"/>
                          <a:cs typeface="Calibri"/>
                        </a:rPr>
                        <a:t>be </a:t>
                      </a:r>
                      <a:r>
                        <a:rPr sz="1600" b="1" i="1" spc="-5" dirty="0">
                          <a:latin typeface="Calibri"/>
                          <a:cs typeface="Calibri"/>
                        </a:rPr>
                        <a:t>applied</a:t>
                      </a:r>
                      <a:r>
                        <a:rPr sz="1600" b="1" i="1" dirty="0">
                          <a:latin typeface="Calibri"/>
                          <a:cs typeface="Calibri"/>
                        </a:rPr>
                        <a:t> in</a:t>
                      </a:r>
                      <a:r>
                        <a:rPr sz="1600" b="1" i="1" spc="5" dirty="0">
                          <a:latin typeface="Calibri"/>
                          <a:cs typeface="Calibri"/>
                        </a:rPr>
                        <a:t> </a:t>
                      </a:r>
                      <a:r>
                        <a:rPr sz="1600" b="1" i="1" dirty="0">
                          <a:latin typeface="Calibri"/>
                          <a:cs typeface="Calibri"/>
                        </a:rPr>
                        <a:t>all</a:t>
                      </a:r>
                      <a:r>
                        <a:rPr sz="1600" b="1" i="1" spc="-20" dirty="0">
                          <a:latin typeface="Calibri"/>
                          <a:cs typeface="Calibri"/>
                        </a:rPr>
                        <a:t> </a:t>
                      </a:r>
                      <a:r>
                        <a:rPr sz="1600" b="1" i="1" dirty="0">
                          <a:latin typeface="Calibri"/>
                          <a:cs typeface="Calibri"/>
                        </a:rPr>
                        <a:t>pending</a:t>
                      </a:r>
                      <a:r>
                        <a:rPr sz="1600" b="1" i="1" spc="5" dirty="0">
                          <a:latin typeface="Calibri"/>
                          <a:cs typeface="Calibri"/>
                        </a:rPr>
                        <a:t> </a:t>
                      </a:r>
                      <a:r>
                        <a:rPr sz="1600" b="1" i="1" dirty="0">
                          <a:latin typeface="Calibri"/>
                          <a:cs typeface="Calibri"/>
                        </a:rPr>
                        <a:t>assessments</a:t>
                      </a:r>
                      <a:r>
                        <a:rPr sz="1600" b="1" i="1" spc="-15" dirty="0">
                          <a:latin typeface="Calibri"/>
                          <a:cs typeface="Calibri"/>
                        </a:rPr>
                        <a:t> </a:t>
                      </a:r>
                      <a:r>
                        <a:rPr sz="1600" b="1" i="1" spc="5" dirty="0">
                          <a:latin typeface="Calibri"/>
                          <a:cs typeface="Calibri"/>
                        </a:rPr>
                        <a:t>of</a:t>
                      </a:r>
                      <a:r>
                        <a:rPr sz="1600" b="1" i="1" spc="-15" dirty="0">
                          <a:latin typeface="Calibri"/>
                          <a:cs typeface="Calibri"/>
                        </a:rPr>
                        <a:t> </a:t>
                      </a:r>
                      <a:r>
                        <a:rPr sz="1600" b="1" i="1" spc="-5" dirty="0">
                          <a:latin typeface="Calibri"/>
                          <a:cs typeface="Calibri"/>
                        </a:rPr>
                        <a:t>earlier</a:t>
                      </a:r>
                      <a:r>
                        <a:rPr sz="1600" b="1" i="1" spc="5" dirty="0">
                          <a:latin typeface="Calibri"/>
                          <a:cs typeface="Calibri"/>
                        </a:rPr>
                        <a:t> </a:t>
                      </a:r>
                      <a:r>
                        <a:rPr sz="1600" b="1" i="1" spc="-5" dirty="0">
                          <a:latin typeface="Calibri"/>
                          <a:cs typeface="Calibri"/>
                        </a:rPr>
                        <a:t>years.</a:t>
                      </a:r>
                      <a:endParaRPr sz="1600" b="1" dirty="0">
                        <a:latin typeface="Calibri"/>
                        <a:cs typeface="Calibri"/>
                      </a:endParaRPr>
                    </a:p>
                    <a:p>
                      <a:pPr marL="296545" marR="52705" indent="-228600" algn="just">
                        <a:lnSpc>
                          <a:spcPct val="152500"/>
                        </a:lnSpc>
                        <a:spcBef>
                          <a:spcPts val="105"/>
                        </a:spcBef>
                        <a:buFont typeface="Symbol"/>
                        <a:buChar char=""/>
                        <a:tabLst>
                          <a:tab pos="297180" algn="l"/>
                        </a:tabLst>
                      </a:pPr>
                      <a:r>
                        <a:rPr sz="1600" b="1" spc="-5" dirty="0">
                          <a:latin typeface="Calibri"/>
                          <a:cs typeface="Calibri"/>
                        </a:rPr>
                        <a:t>Section </a:t>
                      </a:r>
                      <a:r>
                        <a:rPr sz="1600" b="1" dirty="0">
                          <a:latin typeface="Calibri"/>
                          <a:cs typeface="Calibri"/>
                        </a:rPr>
                        <a:t>12A(2) </a:t>
                      </a:r>
                      <a:r>
                        <a:rPr sz="1600" b="1" spc="-15" dirty="0">
                          <a:latin typeface="Calibri"/>
                          <a:cs typeface="Calibri"/>
                        </a:rPr>
                        <a:t>3</a:t>
                      </a:r>
                      <a:r>
                        <a:rPr sz="1500" b="1" spc="-22" baseline="41062" dirty="0">
                          <a:latin typeface="Calibri"/>
                          <a:cs typeface="Calibri"/>
                        </a:rPr>
                        <a:t>rd</a:t>
                      </a:r>
                      <a:r>
                        <a:rPr sz="1500" b="1" spc="-15" baseline="41062" dirty="0">
                          <a:latin typeface="Calibri"/>
                          <a:cs typeface="Calibri"/>
                        </a:rPr>
                        <a:t> </a:t>
                      </a:r>
                      <a:r>
                        <a:rPr sz="1600" b="1" spc="-5" dirty="0">
                          <a:latin typeface="Calibri"/>
                          <a:cs typeface="Calibri"/>
                        </a:rPr>
                        <a:t>proviso </a:t>
                      </a:r>
                      <a:r>
                        <a:rPr sz="1600" b="1" dirty="0">
                          <a:latin typeface="Calibri"/>
                          <a:cs typeface="Calibri"/>
                        </a:rPr>
                        <a:t>-</a:t>
                      </a:r>
                      <a:r>
                        <a:rPr sz="1600" b="1" spc="5" dirty="0">
                          <a:latin typeface="Calibri"/>
                          <a:cs typeface="Calibri"/>
                        </a:rPr>
                        <a:t> </a:t>
                      </a:r>
                      <a:r>
                        <a:rPr sz="1600" b="1" i="1" spc="-5" dirty="0">
                          <a:latin typeface="Calibri"/>
                          <a:cs typeface="Calibri"/>
                        </a:rPr>
                        <a:t>Once registration </a:t>
                      </a:r>
                      <a:r>
                        <a:rPr sz="1600" b="1" i="1" spc="-10" dirty="0">
                          <a:latin typeface="Calibri"/>
                          <a:cs typeface="Calibri"/>
                        </a:rPr>
                        <a:t>is </a:t>
                      </a:r>
                      <a:r>
                        <a:rPr sz="1600" b="1" i="1" dirty="0">
                          <a:latin typeface="Calibri"/>
                          <a:cs typeface="Calibri"/>
                        </a:rPr>
                        <a:t>granted u/s 12AA or 12AB, </a:t>
                      </a:r>
                      <a:r>
                        <a:rPr sz="1600" b="1" i="1" spc="-5" dirty="0">
                          <a:latin typeface="Calibri"/>
                          <a:cs typeface="Calibri"/>
                        </a:rPr>
                        <a:t>earlier </a:t>
                      </a:r>
                      <a:r>
                        <a:rPr sz="1600" b="1" i="1" dirty="0">
                          <a:latin typeface="Calibri"/>
                          <a:cs typeface="Calibri"/>
                        </a:rPr>
                        <a:t> </a:t>
                      </a:r>
                      <a:r>
                        <a:rPr sz="1600" b="1" i="1" spc="-5" dirty="0">
                          <a:latin typeface="Calibri"/>
                          <a:cs typeface="Calibri"/>
                        </a:rPr>
                        <a:t>year’s</a:t>
                      </a:r>
                      <a:r>
                        <a:rPr sz="1600" b="1" i="1" spc="120" dirty="0">
                          <a:latin typeface="Calibri"/>
                          <a:cs typeface="Calibri"/>
                        </a:rPr>
                        <a:t> </a:t>
                      </a:r>
                      <a:r>
                        <a:rPr sz="1600" b="1" i="1" dirty="0">
                          <a:latin typeface="Calibri"/>
                          <a:cs typeface="Calibri"/>
                        </a:rPr>
                        <a:t>assessments</a:t>
                      </a:r>
                      <a:r>
                        <a:rPr sz="1600" b="1" i="1" spc="120" dirty="0">
                          <a:latin typeface="Calibri"/>
                          <a:cs typeface="Calibri"/>
                        </a:rPr>
                        <a:t> </a:t>
                      </a:r>
                      <a:r>
                        <a:rPr sz="1600" b="1" i="1" spc="-5" dirty="0">
                          <a:latin typeface="Calibri"/>
                          <a:cs typeface="Calibri"/>
                        </a:rPr>
                        <a:t>should</a:t>
                      </a:r>
                      <a:r>
                        <a:rPr sz="1600" b="1" i="1" spc="130" dirty="0">
                          <a:latin typeface="Calibri"/>
                          <a:cs typeface="Calibri"/>
                        </a:rPr>
                        <a:t> </a:t>
                      </a:r>
                      <a:r>
                        <a:rPr sz="1600" b="1" i="1" dirty="0">
                          <a:latin typeface="Calibri"/>
                          <a:cs typeface="Calibri"/>
                        </a:rPr>
                        <a:t>not</a:t>
                      </a:r>
                      <a:r>
                        <a:rPr sz="1600" b="1" i="1" spc="125" dirty="0">
                          <a:latin typeface="Calibri"/>
                          <a:cs typeface="Calibri"/>
                        </a:rPr>
                        <a:t> </a:t>
                      </a:r>
                      <a:r>
                        <a:rPr sz="1600" b="1" i="1" dirty="0">
                          <a:latin typeface="Calibri"/>
                          <a:cs typeface="Calibri"/>
                        </a:rPr>
                        <a:t>be</a:t>
                      </a:r>
                      <a:r>
                        <a:rPr sz="1600" b="1" i="1" spc="120" dirty="0">
                          <a:latin typeface="Calibri"/>
                          <a:cs typeface="Calibri"/>
                        </a:rPr>
                        <a:t> </a:t>
                      </a:r>
                      <a:r>
                        <a:rPr sz="1600" b="1" i="1" dirty="0">
                          <a:latin typeface="Calibri"/>
                          <a:cs typeface="Calibri"/>
                        </a:rPr>
                        <a:t>reopened</a:t>
                      </a:r>
                      <a:r>
                        <a:rPr sz="1600" b="1" i="1" spc="100" dirty="0">
                          <a:latin typeface="Calibri"/>
                          <a:cs typeface="Calibri"/>
                        </a:rPr>
                        <a:t> </a:t>
                      </a:r>
                      <a:r>
                        <a:rPr sz="1600" b="1" i="1" spc="-5" dirty="0">
                          <a:latin typeface="Calibri"/>
                          <a:cs typeface="Calibri"/>
                        </a:rPr>
                        <a:t>just</a:t>
                      </a:r>
                      <a:r>
                        <a:rPr sz="1600" b="1" i="1" spc="130" dirty="0">
                          <a:latin typeface="Calibri"/>
                          <a:cs typeface="Calibri"/>
                        </a:rPr>
                        <a:t> </a:t>
                      </a:r>
                      <a:r>
                        <a:rPr sz="1600" b="1" i="1" spc="-5" dirty="0">
                          <a:latin typeface="Calibri"/>
                          <a:cs typeface="Calibri"/>
                        </a:rPr>
                        <a:t>because</a:t>
                      </a:r>
                      <a:r>
                        <a:rPr sz="1600" b="1" i="1" spc="140" dirty="0">
                          <a:latin typeface="Calibri"/>
                          <a:cs typeface="Calibri"/>
                        </a:rPr>
                        <a:t> </a:t>
                      </a:r>
                      <a:r>
                        <a:rPr sz="1600" b="1" i="1" dirty="0">
                          <a:latin typeface="Calibri"/>
                          <a:cs typeface="Calibri"/>
                        </a:rPr>
                        <a:t>the</a:t>
                      </a:r>
                      <a:r>
                        <a:rPr sz="1600" b="1" i="1" spc="105" dirty="0">
                          <a:latin typeface="Calibri"/>
                          <a:cs typeface="Calibri"/>
                        </a:rPr>
                        <a:t> </a:t>
                      </a:r>
                      <a:r>
                        <a:rPr sz="1600" b="1" i="1" dirty="0">
                          <a:latin typeface="Calibri"/>
                          <a:cs typeface="Calibri"/>
                        </a:rPr>
                        <a:t>trust</a:t>
                      </a:r>
                      <a:r>
                        <a:rPr sz="1600" b="1" i="1" spc="120" dirty="0">
                          <a:latin typeface="Calibri"/>
                          <a:cs typeface="Calibri"/>
                        </a:rPr>
                        <a:t> </a:t>
                      </a:r>
                      <a:r>
                        <a:rPr sz="1600" b="1" i="1" dirty="0">
                          <a:latin typeface="Calibri"/>
                          <a:cs typeface="Calibri"/>
                        </a:rPr>
                        <a:t>was</a:t>
                      </a:r>
                      <a:r>
                        <a:rPr sz="1600" b="1" i="1" spc="125" dirty="0">
                          <a:latin typeface="Calibri"/>
                          <a:cs typeface="Calibri"/>
                        </a:rPr>
                        <a:t> </a:t>
                      </a:r>
                      <a:r>
                        <a:rPr sz="1600" b="1" i="1" dirty="0">
                          <a:latin typeface="Calibri"/>
                          <a:cs typeface="Calibri"/>
                        </a:rPr>
                        <a:t>not</a:t>
                      </a:r>
                      <a:r>
                        <a:rPr sz="1600" b="1" i="1" spc="120" dirty="0">
                          <a:latin typeface="Calibri"/>
                          <a:cs typeface="Calibri"/>
                        </a:rPr>
                        <a:t> </a:t>
                      </a:r>
                      <a:r>
                        <a:rPr sz="1600" b="1" i="1" spc="-5" dirty="0">
                          <a:latin typeface="Calibri"/>
                          <a:cs typeface="Calibri"/>
                        </a:rPr>
                        <a:t>registered </a:t>
                      </a:r>
                      <a:r>
                        <a:rPr sz="1600" b="1" i="1" spc="-395" dirty="0">
                          <a:latin typeface="Calibri"/>
                          <a:cs typeface="Calibri"/>
                        </a:rPr>
                        <a:t> </a:t>
                      </a:r>
                      <a:r>
                        <a:rPr sz="1600" b="1" i="1" dirty="0">
                          <a:latin typeface="Calibri"/>
                          <a:cs typeface="Calibri"/>
                        </a:rPr>
                        <a:t>in</a:t>
                      </a:r>
                      <a:r>
                        <a:rPr sz="1600" b="1" i="1" spc="-20" dirty="0">
                          <a:latin typeface="Calibri"/>
                          <a:cs typeface="Calibri"/>
                        </a:rPr>
                        <a:t> </a:t>
                      </a:r>
                      <a:r>
                        <a:rPr sz="1600" b="1" i="1" spc="-5" dirty="0">
                          <a:latin typeface="Calibri"/>
                          <a:cs typeface="Calibri"/>
                        </a:rPr>
                        <a:t>those</a:t>
                      </a:r>
                      <a:r>
                        <a:rPr sz="1600" b="1" i="1" dirty="0">
                          <a:latin typeface="Calibri"/>
                          <a:cs typeface="Calibri"/>
                        </a:rPr>
                        <a:t> years</a:t>
                      </a:r>
                      <a:endParaRPr sz="1600" b="1" dirty="0">
                        <a:latin typeface="Calibri"/>
                        <a:cs typeface="Calibri"/>
                      </a:endParaRPr>
                    </a:p>
                    <a:p>
                      <a:pPr marL="296545" marR="54610" indent="-228600" algn="just">
                        <a:lnSpc>
                          <a:spcPct val="152200"/>
                        </a:lnSpc>
                        <a:spcBef>
                          <a:spcPts val="105"/>
                        </a:spcBef>
                        <a:buFont typeface="Symbol"/>
                        <a:buChar char=""/>
                        <a:tabLst>
                          <a:tab pos="297180" algn="l"/>
                        </a:tabLst>
                      </a:pPr>
                      <a:r>
                        <a:rPr sz="1600" b="1" spc="-5" dirty="0">
                          <a:latin typeface="Calibri"/>
                          <a:cs typeface="Calibri"/>
                        </a:rPr>
                        <a:t>Section </a:t>
                      </a:r>
                      <a:r>
                        <a:rPr sz="1600" b="1" dirty="0">
                          <a:latin typeface="Calibri"/>
                          <a:cs typeface="Calibri"/>
                        </a:rPr>
                        <a:t>12A(2) </a:t>
                      </a:r>
                      <a:r>
                        <a:rPr sz="1600" b="1" spc="-5" dirty="0">
                          <a:latin typeface="Calibri"/>
                          <a:cs typeface="Calibri"/>
                        </a:rPr>
                        <a:t>4</a:t>
                      </a:r>
                      <a:r>
                        <a:rPr sz="1500" b="1" spc="-7" baseline="41062" dirty="0">
                          <a:latin typeface="Calibri"/>
                          <a:cs typeface="Calibri"/>
                        </a:rPr>
                        <a:t>th </a:t>
                      </a:r>
                      <a:r>
                        <a:rPr sz="1600" b="1" dirty="0">
                          <a:latin typeface="Calibri"/>
                          <a:cs typeface="Calibri"/>
                        </a:rPr>
                        <a:t>proviso – </a:t>
                      </a:r>
                      <a:r>
                        <a:rPr sz="1600" b="1" i="1" spc="-5" dirty="0">
                          <a:latin typeface="Calibri"/>
                          <a:cs typeface="Calibri"/>
                        </a:rPr>
                        <a:t>Trust will </a:t>
                      </a:r>
                      <a:r>
                        <a:rPr sz="1600" b="1" i="1" dirty="0">
                          <a:latin typeface="Calibri"/>
                          <a:cs typeface="Calibri"/>
                        </a:rPr>
                        <a:t>not get any immunity if </a:t>
                      </a:r>
                      <a:r>
                        <a:rPr sz="1600" b="1" i="1" spc="-5" dirty="0">
                          <a:latin typeface="Calibri"/>
                          <a:cs typeface="Calibri"/>
                        </a:rPr>
                        <a:t>registration </a:t>
                      </a:r>
                      <a:r>
                        <a:rPr sz="1600" b="1" i="1" dirty="0">
                          <a:latin typeface="Calibri"/>
                          <a:cs typeface="Calibri"/>
                        </a:rPr>
                        <a:t>is </a:t>
                      </a:r>
                      <a:r>
                        <a:rPr sz="1600" b="1" i="1" spc="-5" dirty="0">
                          <a:latin typeface="Calibri"/>
                          <a:cs typeface="Calibri"/>
                        </a:rPr>
                        <a:t>cancelled </a:t>
                      </a:r>
                      <a:r>
                        <a:rPr sz="1600" b="1" i="1" dirty="0">
                          <a:latin typeface="Calibri"/>
                          <a:cs typeface="Calibri"/>
                        </a:rPr>
                        <a:t> or</a:t>
                      </a:r>
                      <a:r>
                        <a:rPr sz="1600" b="1" i="1" spc="-20" dirty="0">
                          <a:latin typeface="Calibri"/>
                          <a:cs typeface="Calibri"/>
                        </a:rPr>
                        <a:t> </a:t>
                      </a:r>
                      <a:r>
                        <a:rPr sz="1600" b="1" i="1" dirty="0">
                          <a:latin typeface="Calibri"/>
                          <a:cs typeface="Calibri"/>
                        </a:rPr>
                        <a:t>application</a:t>
                      </a:r>
                      <a:r>
                        <a:rPr sz="1600" b="1" i="1" spc="-15" dirty="0">
                          <a:latin typeface="Calibri"/>
                          <a:cs typeface="Calibri"/>
                        </a:rPr>
                        <a:t> </a:t>
                      </a:r>
                      <a:r>
                        <a:rPr sz="1600" b="1" i="1" spc="5" dirty="0">
                          <a:latin typeface="Calibri"/>
                          <a:cs typeface="Calibri"/>
                        </a:rPr>
                        <a:t>for</a:t>
                      </a:r>
                      <a:r>
                        <a:rPr sz="1600" b="1" i="1" spc="-15" dirty="0">
                          <a:latin typeface="Calibri"/>
                          <a:cs typeface="Calibri"/>
                        </a:rPr>
                        <a:t> </a:t>
                      </a:r>
                      <a:r>
                        <a:rPr sz="1600" b="1" i="1" dirty="0">
                          <a:latin typeface="Calibri"/>
                          <a:cs typeface="Calibri"/>
                        </a:rPr>
                        <a:t>registration is rejected</a:t>
                      </a:r>
                      <a:endParaRPr sz="1600" b="1"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3" name="object 3"/>
          <p:cNvSpPr/>
          <p:nvPr/>
        </p:nvSpPr>
        <p:spPr>
          <a:xfrm>
            <a:off x="1143000" y="3524473"/>
            <a:ext cx="2250141" cy="13447"/>
          </a:xfrm>
          <a:custGeom>
            <a:avLst/>
            <a:gdLst/>
            <a:ahLst/>
            <a:cxnLst/>
            <a:rect l="l" t="t" r="r" b="b"/>
            <a:pathLst>
              <a:path w="2550160" h="15239">
                <a:moveTo>
                  <a:pt x="2549651" y="15240"/>
                </a:moveTo>
                <a:lnTo>
                  <a:pt x="0" y="15240"/>
                </a:lnTo>
                <a:lnTo>
                  <a:pt x="0" y="0"/>
                </a:lnTo>
                <a:lnTo>
                  <a:pt x="2549651" y="0"/>
                </a:lnTo>
                <a:lnTo>
                  <a:pt x="2549651" y="15240"/>
                </a:lnTo>
                <a:close/>
              </a:path>
            </a:pathLst>
          </a:custGeom>
          <a:solidFill>
            <a:srgbClr val="000000"/>
          </a:solidFill>
        </p:spPr>
        <p:txBody>
          <a:bodyPr wrap="square" lIns="0" tIns="0" rIns="0" bIns="0" rtlCol="0"/>
          <a:lstStyle/>
          <a:p>
            <a:endParaRPr sz="1588"/>
          </a:p>
        </p:txBody>
      </p:sp>
      <p:sp>
        <p:nvSpPr>
          <p:cNvPr id="4" name="object 4"/>
          <p:cNvSpPr/>
          <p:nvPr/>
        </p:nvSpPr>
        <p:spPr>
          <a:xfrm>
            <a:off x="1143000" y="4274820"/>
            <a:ext cx="2182906" cy="13447"/>
          </a:xfrm>
          <a:custGeom>
            <a:avLst/>
            <a:gdLst/>
            <a:ahLst/>
            <a:cxnLst/>
            <a:rect l="l" t="t" r="r" b="b"/>
            <a:pathLst>
              <a:path w="2473960" h="15239">
                <a:moveTo>
                  <a:pt x="2473451" y="15239"/>
                </a:moveTo>
                <a:lnTo>
                  <a:pt x="0" y="15239"/>
                </a:lnTo>
                <a:lnTo>
                  <a:pt x="0" y="0"/>
                </a:lnTo>
                <a:lnTo>
                  <a:pt x="2473451" y="0"/>
                </a:lnTo>
                <a:lnTo>
                  <a:pt x="2473451" y="15239"/>
                </a:lnTo>
                <a:close/>
              </a:path>
            </a:pathLst>
          </a:custGeom>
          <a:solidFill>
            <a:srgbClr val="000000"/>
          </a:solidFill>
        </p:spPr>
        <p:txBody>
          <a:bodyPr wrap="square" lIns="0" tIns="0" rIns="0" bIns="0" rtlCol="0"/>
          <a:lstStyle/>
          <a:p>
            <a:endParaRPr sz="1588"/>
          </a:p>
        </p:txBody>
      </p:sp>
      <p:sp>
        <p:nvSpPr>
          <p:cNvPr id="5" name="object 5"/>
          <p:cNvSpPr/>
          <p:nvPr/>
        </p:nvSpPr>
        <p:spPr>
          <a:xfrm>
            <a:off x="1143001" y="5393615"/>
            <a:ext cx="2120713" cy="13447"/>
          </a:xfrm>
          <a:custGeom>
            <a:avLst/>
            <a:gdLst/>
            <a:ahLst/>
            <a:cxnLst/>
            <a:rect l="l" t="t" r="r" b="b"/>
            <a:pathLst>
              <a:path w="2403475" h="15239">
                <a:moveTo>
                  <a:pt x="2403348" y="15239"/>
                </a:moveTo>
                <a:lnTo>
                  <a:pt x="0" y="15239"/>
                </a:lnTo>
                <a:lnTo>
                  <a:pt x="0" y="0"/>
                </a:lnTo>
                <a:lnTo>
                  <a:pt x="2403348" y="0"/>
                </a:lnTo>
                <a:lnTo>
                  <a:pt x="2403348" y="15239"/>
                </a:lnTo>
                <a:close/>
              </a:path>
            </a:pathLst>
          </a:custGeom>
          <a:solidFill>
            <a:srgbClr val="000000"/>
          </a:solidFill>
        </p:spPr>
        <p:txBody>
          <a:bodyPr wrap="square" lIns="0" tIns="0" rIns="0" bIns="0" rtlCol="0"/>
          <a:lstStyle/>
          <a:p>
            <a:endParaRPr sz="1588"/>
          </a:p>
        </p:txBody>
      </p:sp>
      <p:sp>
        <p:nvSpPr>
          <p:cNvPr id="6" name="Slide Number Placeholder 5"/>
          <p:cNvSpPr>
            <a:spLocks noGrp="1"/>
          </p:cNvSpPr>
          <p:nvPr>
            <p:ph type="sldNum" sz="quarter" idx="7"/>
          </p:nvPr>
        </p:nvSpPr>
        <p:spPr>
          <a:xfrm>
            <a:off x="8408491" y="6467728"/>
            <a:ext cx="230504" cy="184666"/>
          </a:xfrm>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313987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781" y="718073"/>
            <a:ext cx="7367868" cy="1750736"/>
          </a:xfrm>
          <a:prstGeom prst="rect">
            <a:avLst/>
          </a:prstGeom>
          <a:ln w="6096">
            <a:solidFill>
              <a:srgbClr val="000000"/>
            </a:solidFill>
          </a:ln>
        </p:spPr>
        <p:txBody>
          <a:bodyPr vert="horz" wrap="square" lIns="0" tIns="0" rIns="0" bIns="0" rtlCol="0">
            <a:spAutoFit/>
          </a:bodyPr>
          <a:lstStyle/>
          <a:p>
            <a:pPr marL="59955">
              <a:lnSpc>
                <a:spcPts val="1844"/>
              </a:lnSpc>
            </a:pPr>
            <a:r>
              <a:rPr sz="1588" b="1" u="heavy" spc="-4" dirty="0">
                <a:uFill>
                  <a:solidFill>
                    <a:srgbClr val="000000"/>
                  </a:solidFill>
                </a:uFill>
                <a:latin typeface="Calibri"/>
                <a:cs typeface="Calibri"/>
              </a:rPr>
              <a:t>Proposal</a:t>
            </a:r>
            <a:endParaRPr sz="1588" b="1" dirty="0">
              <a:latin typeface="Calibri"/>
              <a:cs typeface="Calibri"/>
            </a:endParaRPr>
          </a:p>
          <a:p>
            <a:pPr marL="261671" marR="43705" indent="-201717" algn="just">
              <a:lnSpc>
                <a:spcPct val="152800"/>
              </a:lnSpc>
              <a:spcBef>
                <a:spcPts val="71"/>
              </a:spcBef>
              <a:buFont typeface="Symbol"/>
              <a:buChar char=""/>
              <a:tabLst>
                <a:tab pos="262232" algn="l"/>
              </a:tabLst>
            </a:pPr>
            <a:r>
              <a:rPr sz="1588" b="1" dirty="0">
                <a:latin typeface="Calibri"/>
                <a:cs typeface="Calibri"/>
              </a:rPr>
              <a:t>Second </a:t>
            </a:r>
            <a:r>
              <a:rPr sz="1588" b="1" spc="-4" dirty="0">
                <a:latin typeface="Calibri"/>
                <a:cs typeface="Calibri"/>
              </a:rPr>
              <a:t>and third provisos </a:t>
            </a:r>
            <a:r>
              <a:rPr sz="1588" b="1" dirty="0">
                <a:latin typeface="Calibri"/>
                <a:cs typeface="Calibri"/>
              </a:rPr>
              <a:t>are </a:t>
            </a:r>
            <a:r>
              <a:rPr sz="1588" b="1" spc="-4" dirty="0">
                <a:latin typeface="Calibri"/>
                <a:cs typeface="Calibri"/>
              </a:rPr>
              <a:t>taken </a:t>
            </a:r>
            <a:r>
              <a:rPr sz="1588" b="1" dirty="0">
                <a:latin typeface="Calibri"/>
                <a:cs typeface="Calibri"/>
              </a:rPr>
              <a:t>away – i.e. henceforth there is no </a:t>
            </a:r>
            <a:r>
              <a:rPr sz="1588" b="1" spc="-4" dirty="0">
                <a:latin typeface="Calibri"/>
                <a:cs typeface="Calibri"/>
              </a:rPr>
              <a:t>immunity vis- </a:t>
            </a:r>
            <a:r>
              <a:rPr sz="1588" b="1" dirty="0">
                <a:latin typeface="Calibri"/>
                <a:cs typeface="Calibri"/>
              </a:rPr>
              <a:t> à-vis </a:t>
            </a:r>
            <a:r>
              <a:rPr sz="1588" b="1" spc="-4" dirty="0">
                <a:latin typeface="Calibri"/>
                <a:cs typeface="Calibri"/>
              </a:rPr>
              <a:t>earlier years for </a:t>
            </a:r>
            <a:r>
              <a:rPr sz="1588" b="1" dirty="0">
                <a:latin typeface="Calibri"/>
                <a:cs typeface="Calibri"/>
              </a:rPr>
              <a:t>an already existing </a:t>
            </a:r>
            <a:r>
              <a:rPr sz="1588" b="1" spc="-4" dirty="0">
                <a:latin typeface="Calibri"/>
                <a:cs typeface="Calibri"/>
              </a:rPr>
              <a:t>trust that </a:t>
            </a:r>
            <a:r>
              <a:rPr sz="1588" b="1" dirty="0">
                <a:latin typeface="Calibri"/>
                <a:cs typeface="Calibri"/>
              </a:rPr>
              <a:t>applies </a:t>
            </a:r>
            <a:r>
              <a:rPr sz="1588" b="1" spc="-4" dirty="0">
                <a:latin typeface="Calibri"/>
                <a:cs typeface="Calibri"/>
              </a:rPr>
              <a:t>for registration </a:t>
            </a:r>
            <a:r>
              <a:rPr sz="1588" b="1" dirty="0">
                <a:latin typeface="Calibri"/>
                <a:cs typeface="Calibri"/>
              </a:rPr>
              <a:t>for the </a:t>
            </a:r>
            <a:r>
              <a:rPr sz="1588" b="1" spc="-4" dirty="0">
                <a:latin typeface="Calibri"/>
                <a:cs typeface="Calibri"/>
              </a:rPr>
              <a:t>first </a:t>
            </a:r>
            <a:r>
              <a:rPr sz="1588" b="1" dirty="0">
                <a:latin typeface="Calibri"/>
                <a:cs typeface="Calibri"/>
              </a:rPr>
              <a:t> </a:t>
            </a:r>
            <a:r>
              <a:rPr sz="1588" b="1" spc="-4" dirty="0">
                <a:latin typeface="Calibri"/>
                <a:cs typeface="Calibri"/>
              </a:rPr>
              <a:t>time.</a:t>
            </a:r>
            <a:endParaRPr sz="1588" b="1" dirty="0">
              <a:latin typeface="Calibri"/>
              <a:cs typeface="Calibri"/>
            </a:endParaRPr>
          </a:p>
          <a:p>
            <a:pPr marL="262232" indent="-202277" algn="just">
              <a:spcBef>
                <a:spcPts val="1081"/>
              </a:spcBef>
              <a:buFont typeface="Symbol"/>
              <a:buChar char=""/>
              <a:tabLst>
                <a:tab pos="262232" algn="l"/>
              </a:tabLst>
            </a:pPr>
            <a:r>
              <a:rPr sz="1588" b="1" spc="-4" dirty="0">
                <a:latin typeface="Calibri"/>
                <a:cs typeface="Calibri"/>
              </a:rPr>
              <a:t>Fourth</a:t>
            </a:r>
            <a:r>
              <a:rPr sz="1588" b="1" spc="-9" dirty="0">
                <a:latin typeface="Calibri"/>
                <a:cs typeface="Calibri"/>
              </a:rPr>
              <a:t> </a:t>
            </a:r>
            <a:r>
              <a:rPr sz="1588" b="1" spc="-4" dirty="0">
                <a:latin typeface="Calibri"/>
                <a:cs typeface="Calibri"/>
              </a:rPr>
              <a:t>proviso </a:t>
            </a:r>
            <a:r>
              <a:rPr sz="1588" b="1" dirty="0">
                <a:latin typeface="Calibri"/>
                <a:cs typeface="Calibri"/>
              </a:rPr>
              <a:t>is</a:t>
            </a:r>
            <a:r>
              <a:rPr sz="1588" b="1" spc="-4" dirty="0">
                <a:latin typeface="Calibri"/>
                <a:cs typeface="Calibri"/>
              </a:rPr>
              <a:t> </a:t>
            </a:r>
            <a:r>
              <a:rPr sz="1588" b="1" dirty="0">
                <a:latin typeface="Calibri"/>
                <a:cs typeface="Calibri"/>
              </a:rPr>
              <a:t>also</a:t>
            </a:r>
            <a:r>
              <a:rPr sz="1588" b="1" spc="-4" dirty="0">
                <a:latin typeface="Calibri"/>
                <a:cs typeface="Calibri"/>
              </a:rPr>
              <a:t> </a:t>
            </a:r>
            <a:r>
              <a:rPr sz="1588" b="1" dirty="0">
                <a:latin typeface="Calibri"/>
                <a:cs typeface="Calibri"/>
              </a:rPr>
              <a:t>omitted.</a:t>
            </a:r>
          </a:p>
        </p:txBody>
      </p:sp>
      <p:sp>
        <p:nvSpPr>
          <p:cNvPr id="3" name="Slide Number Placeholder 2"/>
          <p:cNvSpPr>
            <a:spLocks noGrp="1"/>
          </p:cNvSpPr>
          <p:nvPr>
            <p:ph type="sldNum" sz="quarter" idx="7"/>
          </p:nvPr>
        </p:nvSpPr>
        <p:spPr>
          <a:xfrm>
            <a:off x="8408491" y="6467728"/>
            <a:ext cx="230504" cy="184666"/>
          </a:xfrm>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2484948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794186746"/>
              </p:ext>
            </p:extLst>
          </p:nvPr>
        </p:nvGraphicFramePr>
        <p:xfrm>
          <a:off x="878094" y="715384"/>
          <a:ext cx="7367307" cy="5578055"/>
        </p:xfrm>
        <a:graphic>
          <a:graphicData uri="http://schemas.openxmlformats.org/drawingml/2006/table">
            <a:tbl>
              <a:tblPr firstRow="1" bandRow="1">
                <a:tableStyleId>{2D5ABB26-0587-4C30-8999-92F81FD0307C}</a:tableStyleId>
              </a:tblPr>
              <a:tblGrid>
                <a:gridCol w="2760569">
                  <a:extLst>
                    <a:ext uri="{9D8B030D-6E8A-4147-A177-3AD203B41FA5}">
                      <a16:colId xmlns:a16="http://schemas.microsoft.com/office/drawing/2014/main" val="20000"/>
                    </a:ext>
                  </a:extLst>
                </a:gridCol>
                <a:gridCol w="2065244">
                  <a:extLst>
                    <a:ext uri="{9D8B030D-6E8A-4147-A177-3AD203B41FA5}">
                      <a16:colId xmlns:a16="http://schemas.microsoft.com/office/drawing/2014/main" val="20001"/>
                    </a:ext>
                  </a:extLst>
                </a:gridCol>
                <a:gridCol w="2541494">
                  <a:extLst>
                    <a:ext uri="{9D8B030D-6E8A-4147-A177-3AD203B41FA5}">
                      <a16:colId xmlns:a16="http://schemas.microsoft.com/office/drawing/2014/main" val="20002"/>
                    </a:ext>
                  </a:extLst>
                </a:gridCol>
              </a:tblGrid>
              <a:tr h="539226">
                <a:tc gridSpan="3">
                  <a:txBody>
                    <a:bodyPr/>
                    <a:lstStyle/>
                    <a:p>
                      <a:pPr marL="462915">
                        <a:lnSpc>
                          <a:spcPts val="3015"/>
                        </a:lnSpc>
                      </a:pPr>
                      <a:r>
                        <a:rPr lang="en-US" sz="2300" b="1" dirty="0">
                          <a:solidFill>
                            <a:srgbClr val="FF0000"/>
                          </a:solidFill>
                          <a:latin typeface="Calibri"/>
                          <a:cs typeface="Calibri"/>
                        </a:rPr>
                        <a:t>FA 2023 - </a:t>
                      </a:r>
                      <a:r>
                        <a:rPr sz="2300" b="1" dirty="0">
                          <a:solidFill>
                            <a:srgbClr val="FF0000"/>
                          </a:solidFill>
                          <a:latin typeface="Calibri"/>
                          <a:cs typeface="Calibri"/>
                        </a:rPr>
                        <a:t>Regarding provisional</a:t>
                      </a:r>
                      <a:r>
                        <a:rPr sz="2300" b="1" spc="-15" dirty="0">
                          <a:solidFill>
                            <a:srgbClr val="FF0000"/>
                          </a:solidFill>
                          <a:latin typeface="Calibri"/>
                          <a:cs typeface="Calibri"/>
                        </a:rPr>
                        <a:t> </a:t>
                      </a:r>
                      <a:r>
                        <a:rPr sz="2300" b="1" dirty="0">
                          <a:solidFill>
                            <a:srgbClr val="FF0000"/>
                          </a:solidFill>
                          <a:latin typeface="Calibri"/>
                          <a:cs typeface="Calibri"/>
                        </a:rPr>
                        <a:t>/</a:t>
                      </a:r>
                      <a:r>
                        <a:rPr sz="2300" b="1" spc="-15" dirty="0">
                          <a:solidFill>
                            <a:srgbClr val="FF0000"/>
                          </a:solidFill>
                          <a:latin typeface="Calibri"/>
                          <a:cs typeface="Calibri"/>
                        </a:rPr>
                        <a:t> </a:t>
                      </a:r>
                      <a:r>
                        <a:rPr sz="2300" b="1" dirty="0">
                          <a:solidFill>
                            <a:srgbClr val="FF0000"/>
                          </a:solidFill>
                          <a:latin typeface="Calibri"/>
                          <a:cs typeface="Calibri"/>
                        </a:rPr>
                        <a:t>regular</a:t>
                      </a:r>
                      <a:r>
                        <a:rPr sz="2300" b="1" spc="-15" dirty="0">
                          <a:solidFill>
                            <a:srgbClr val="FF0000"/>
                          </a:solidFill>
                          <a:latin typeface="Calibri"/>
                          <a:cs typeface="Calibri"/>
                        </a:rPr>
                        <a:t> </a:t>
                      </a:r>
                      <a:r>
                        <a:rPr sz="2300" b="1" dirty="0">
                          <a:solidFill>
                            <a:srgbClr val="FF0000"/>
                          </a:solidFill>
                          <a:latin typeface="Calibri"/>
                          <a:cs typeface="Calibri"/>
                        </a:rPr>
                        <a:t>registration / approval</a:t>
                      </a:r>
                      <a:endParaRPr sz="2300" b="1"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73827">
                <a:tc>
                  <a:txBody>
                    <a:bodyPr/>
                    <a:lstStyle/>
                    <a:p>
                      <a:pPr marL="184150">
                        <a:lnSpc>
                          <a:spcPts val="2090"/>
                        </a:lnSpc>
                      </a:pPr>
                      <a:r>
                        <a:rPr sz="1600" b="1" spc="-5" dirty="0">
                          <a:latin typeface="Calibri"/>
                          <a:cs typeface="Calibri"/>
                        </a:rPr>
                        <a:t>Section:</a:t>
                      </a:r>
                      <a:r>
                        <a:rPr sz="1600" b="1" spc="-10" dirty="0">
                          <a:latin typeface="Calibri"/>
                          <a:cs typeface="Calibri"/>
                        </a:rPr>
                        <a:t> </a:t>
                      </a:r>
                      <a:r>
                        <a:rPr sz="1600" b="1" dirty="0">
                          <a:latin typeface="Calibri"/>
                          <a:cs typeface="Calibri"/>
                        </a:rPr>
                        <a:t>Regimes</a:t>
                      </a:r>
                      <a:r>
                        <a:rPr sz="1600" b="1" spc="-5" dirty="0">
                          <a:latin typeface="Calibri"/>
                          <a:cs typeface="Calibri"/>
                        </a:rPr>
                        <a:t> </a:t>
                      </a:r>
                      <a:r>
                        <a:rPr sz="1600" b="1" dirty="0">
                          <a:latin typeface="Calibri"/>
                          <a:cs typeface="Calibri"/>
                        </a:rPr>
                        <a:t>1</a:t>
                      </a:r>
                      <a:r>
                        <a:rPr sz="1600" b="1" spc="-5" dirty="0">
                          <a:latin typeface="Calibri"/>
                          <a:cs typeface="Calibri"/>
                        </a:rPr>
                        <a:t> </a:t>
                      </a:r>
                      <a:r>
                        <a:rPr sz="1600" b="1" dirty="0">
                          <a:latin typeface="Calibri"/>
                          <a:cs typeface="Calibri"/>
                        </a:rPr>
                        <a:t>&amp;</a:t>
                      </a:r>
                      <a:r>
                        <a:rPr sz="1600" b="1" spc="-5" dirty="0">
                          <a:latin typeface="Calibri"/>
                          <a:cs typeface="Calibri"/>
                        </a:rPr>
                        <a:t> </a:t>
                      </a:r>
                      <a:r>
                        <a:rPr sz="1600" b="1" dirty="0">
                          <a:latin typeface="Calibri"/>
                          <a:cs typeface="Calibri"/>
                        </a:rPr>
                        <a:t>2</a:t>
                      </a:r>
                      <a:r>
                        <a:rPr sz="1600" b="1" spc="-5" dirty="0">
                          <a:latin typeface="Calibri"/>
                          <a:cs typeface="Calibri"/>
                        </a:rPr>
                        <a:t> </a:t>
                      </a:r>
                      <a:r>
                        <a:rPr sz="1600" b="1" dirty="0">
                          <a:latin typeface="Calibri"/>
                          <a:cs typeface="Calibri"/>
                        </a:rPr>
                        <a:t>&amp;</a:t>
                      </a:r>
                      <a:r>
                        <a:rPr sz="1600" b="1" spc="-5" dirty="0">
                          <a:latin typeface="Calibri"/>
                          <a:cs typeface="Calibri"/>
                        </a:rPr>
                        <a:t> </a:t>
                      </a:r>
                      <a:r>
                        <a:rPr sz="1600" b="1" dirty="0">
                          <a:latin typeface="Calibri"/>
                          <a:cs typeface="Calibri"/>
                        </a:rPr>
                        <a:t>80G</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72085">
                        <a:lnSpc>
                          <a:spcPts val="2090"/>
                        </a:lnSpc>
                      </a:pPr>
                      <a:r>
                        <a:rPr sz="1600" b="1" dirty="0">
                          <a:latin typeface="Calibri"/>
                          <a:cs typeface="Calibri"/>
                        </a:rPr>
                        <a:t>Clause</a:t>
                      </a:r>
                      <a:r>
                        <a:rPr sz="1600" b="1" spc="-15" dirty="0">
                          <a:latin typeface="Calibri"/>
                          <a:cs typeface="Calibri"/>
                        </a:rPr>
                        <a:t> </a:t>
                      </a:r>
                      <a:r>
                        <a:rPr sz="1600" b="1" dirty="0">
                          <a:latin typeface="Calibri"/>
                          <a:cs typeface="Calibri"/>
                        </a:rPr>
                        <a:t>of</a:t>
                      </a:r>
                      <a:r>
                        <a:rPr sz="1600" b="1" spc="-5" dirty="0">
                          <a:latin typeface="Calibri"/>
                          <a:cs typeface="Calibri"/>
                        </a:rPr>
                        <a:t> </a:t>
                      </a:r>
                      <a:r>
                        <a:rPr sz="1600" b="1" dirty="0">
                          <a:latin typeface="Calibri"/>
                          <a:cs typeface="Calibri"/>
                        </a:rPr>
                        <a:t>FB:</a:t>
                      </a:r>
                      <a:r>
                        <a:rPr sz="1600" b="1" spc="-30" dirty="0">
                          <a:latin typeface="Calibri"/>
                          <a:cs typeface="Calibri"/>
                        </a:rPr>
                        <a:t> </a:t>
                      </a:r>
                      <a:r>
                        <a:rPr sz="1600" b="1" spc="-5" dirty="0">
                          <a:latin typeface="Calibri"/>
                          <a:cs typeface="Calibri"/>
                        </a:rPr>
                        <a:t>5,8,9,40</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7945">
                        <a:lnSpc>
                          <a:spcPts val="2090"/>
                        </a:lnSpc>
                      </a:pPr>
                      <a:r>
                        <a:rPr sz="1600" b="1" spc="-5" dirty="0">
                          <a:latin typeface="Calibri"/>
                          <a:cs typeface="Calibri"/>
                        </a:rPr>
                        <a:t>Effective</a:t>
                      </a:r>
                      <a:r>
                        <a:rPr sz="1600" b="1" spc="-15" dirty="0">
                          <a:latin typeface="Calibri"/>
                          <a:cs typeface="Calibri"/>
                        </a:rPr>
                        <a:t> </a:t>
                      </a:r>
                      <a:r>
                        <a:rPr sz="1600" b="1" dirty="0">
                          <a:latin typeface="Calibri"/>
                          <a:cs typeface="Calibri"/>
                        </a:rPr>
                        <a:t>date:</a:t>
                      </a:r>
                      <a:r>
                        <a:rPr sz="1600" b="1" spc="-10" dirty="0">
                          <a:latin typeface="Calibri"/>
                          <a:cs typeface="Calibri"/>
                        </a:rPr>
                        <a:t> </a:t>
                      </a:r>
                      <a:r>
                        <a:rPr sz="1600" b="1" dirty="0">
                          <a:latin typeface="Calibri"/>
                          <a:cs typeface="Calibri"/>
                        </a:rPr>
                        <a:t>01.10.2023</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4460389">
                <a:tc gridSpan="3">
                  <a:txBody>
                    <a:bodyPr/>
                    <a:lstStyle/>
                    <a:p>
                      <a:pPr marL="67945">
                        <a:lnSpc>
                          <a:spcPts val="2100"/>
                        </a:lnSpc>
                      </a:pPr>
                      <a:r>
                        <a:rPr sz="1600" b="1" u="heavy" spc="-5" dirty="0">
                          <a:uFill>
                            <a:solidFill>
                              <a:srgbClr val="000000"/>
                            </a:solidFill>
                          </a:uFill>
                          <a:latin typeface="Calibri"/>
                          <a:cs typeface="Calibri"/>
                        </a:rPr>
                        <a:t>Discussion</a:t>
                      </a:r>
                      <a:endParaRPr sz="1600" b="1" dirty="0">
                        <a:latin typeface="Calibri"/>
                        <a:cs typeface="Calibri"/>
                      </a:endParaRPr>
                    </a:p>
                    <a:p>
                      <a:pPr marL="67945" algn="just">
                        <a:lnSpc>
                          <a:spcPct val="100000"/>
                        </a:lnSpc>
                        <a:spcBef>
                          <a:spcPts val="1125"/>
                        </a:spcBef>
                      </a:pPr>
                      <a:r>
                        <a:rPr sz="1600" b="1" i="1" dirty="0">
                          <a:latin typeface="Calibri"/>
                          <a:cs typeface="Calibri"/>
                        </a:rPr>
                        <a:t>Situation</a:t>
                      </a:r>
                      <a:r>
                        <a:rPr sz="1600" b="1" i="1" spc="-45" dirty="0">
                          <a:latin typeface="Calibri"/>
                          <a:cs typeface="Calibri"/>
                        </a:rPr>
                        <a:t> </a:t>
                      </a:r>
                      <a:r>
                        <a:rPr sz="1600" b="1" i="1" dirty="0">
                          <a:latin typeface="Calibri"/>
                          <a:cs typeface="Calibri"/>
                        </a:rPr>
                        <a:t>1</a:t>
                      </a:r>
                      <a:r>
                        <a:rPr sz="1600" b="1" i="1" spc="-25" dirty="0">
                          <a:latin typeface="Calibri"/>
                          <a:cs typeface="Calibri"/>
                        </a:rPr>
                        <a:t> </a:t>
                      </a:r>
                      <a:r>
                        <a:rPr sz="1600" b="1" i="1" dirty="0">
                          <a:latin typeface="Calibri"/>
                          <a:cs typeface="Calibri"/>
                        </a:rPr>
                        <a:t>:</a:t>
                      </a:r>
                      <a:endParaRPr sz="1600" b="1" dirty="0">
                        <a:latin typeface="Calibri"/>
                        <a:cs typeface="Calibri"/>
                      </a:endParaRPr>
                    </a:p>
                    <a:p>
                      <a:pPr marL="296545" marR="50800" indent="-228600" algn="just">
                        <a:lnSpc>
                          <a:spcPct val="152600"/>
                        </a:lnSpc>
                        <a:spcBef>
                          <a:spcPts val="100"/>
                        </a:spcBef>
                        <a:buFont typeface="Symbol"/>
                        <a:buChar char=""/>
                        <a:tabLst>
                          <a:tab pos="297180" algn="l"/>
                        </a:tabLst>
                      </a:pPr>
                      <a:r>
                        <a:rPr sz="1600" b="1" dirty="0">
                          <a:latin typeface="Calibri"/>
                          <a:cs typeface="Calibri"/>
                        </a:rPr>
                        <a:t>Trusts or </a:t>
                      </a:r>
                      <a:r>
                        <a:rPr sz="1600" b="1" spc="-5" dirty="0">
                          <a:latin typeface="Calibri"/>
                          <a:cs typeface="Calibri"/>
                        </a:rPr>
                        <a:t>institutions </a:t>
                      </a:r>
                      <a:r>
                        <a:rPr sz="1600" b="1" dirty="0">
                          <a:latin typeface="Calibri"/>
                          <a:cs typeface="Calibri"/>
                        </a:rPr>
                        <a:t>formed or </a:t>
                      </a:r>
                      <a:r>
                        <a:rPr sz="1600" b="1" spc="-5" dirty="0">
                          <a:latin typeface="Calibri"/>
                          <a:cs typeface="Calibri"/>
                        </a:rPr>
                        <a:t>incorporated during </a:t>
                      </a:r>
                      <a:r>
                        <a:rPr sz="1600" b="1" dirty="0">
                          <a:latin typeface="Calibri"/>
                          <a:cs typeface="Calibri"/>
                        </a:rPr>
                        <a:t>the </a:t>
                      </a:r>
                      <a:r>
                        <a:rPr sz="1600" b="1" spc="-5" dirty="0">
                          <a:latin typeface="Calibri"/>
                          <a:cs typeface="Calibri"/>
                        </a:rPr>
                        <a:t>previous </a:t>
                      </a:r>
                      <a:r>
                        <a:rPr sz="1600" b="1" dirty="0">
                          <a:latin typeface="Calibri"/>
                          <a:cs typeface="Calibri"/>
                        </a:rPr>
                        <a:t>year are </a:t>
                      </a:r>
                      <a:r>
                        <a:rPr sz="1600" b="1" spc="-5" dirty="0">
                          <a:latin typeface="Calibri"/>
                          <a:cs typeface="Calibri"/>
                        </a:rPr>
                        <a:t>not able </a:t>
                      </a:r>
                      <a:r>
                        <a:rPr sz="1600" b="1" dirty="0">
                          <a:latin typeface="Calibri"/>
                          <a:cs typeface="Calibri"/>
                        </a:rPr>
                        <a:t>to </a:t>
                      </a:r>
                      <a:r>
                        <a:rPr sz="1600" b="1" spc="5" dirty="0">
                          <a:latin typeface="Calibri"/>
                          <a:cs typeface="Calibri"/>
                        </a:rPr>
                        <a:t> </a:t>
                      </a:r>
                      <a:r>
                        <a:rPr sz="1600" b="1" dirty="0">
                          <a:latin typeface="Calibri"/>
                          <a:cs typeface="Calibri"/>
                        </a:rPr>
                        <a:t>get</a:t>
                      </a:r>
                      <a:r>
                        <a:rPr sz="1600" b="1" spc="5" dirty="0">
                          <a:latin typeface="Calibri"/>
                          <a:cs typeface="Calibri"/>
                        </a:rPr>
                        <a:t> </a:t>
                      </a:r>
                      <a:r>
                        <a:rPr sz="1600" b="1" spc="-5" dirty="0">
                          <a:latin typeface="Calibri"/>
                          <a:cs typeface="Calibri"/>
                        </a:rPr>
                        <a:t>exemption</a:t>
                      </a:r>
                      <a:r>
                        <a:rPr sz="1600" b="1" dirty="0">
                          <a:latin typeface="Calibri"/>
                          <a:cs typeface="Calibri"/>
                        </a:rPr>
                        <a:t> </a:t>
                      </a:r>
                      <a:r>
                        <a:rPr sz="1600" b="1" spc="-10" dirty="0">
                          <a:latin typeface="Calibri"/>
                          <a:cs typeface="Calibri"/>
                        </a:rPr>
                        <a:t>in</a:t>
                      </a:r>
                      <a:r>
                        <a:rPr sz="1600" b="1" spc="-5" dirty="0">
                          <a:latin typeface="Calibri"/>
                          <a:cs typeface="Calibri"/>
                        </a:rPr>
                        <a:t> </a:t>
                      </a:r>
                      <a:r>
                        <a:rPr sz="1600" b="1" dirty="0">
                          <a:latin typeface="Calibri"/>
                          <a:cs typeface="Calibri"/>
                        </a:rPr>
                        <a:t>the</a:t>
                      </a:r>
                      <a:r>
                        <a:rPr sz="1600" b="1" spc="5" dirty="0">
                          <a:latin typeface="Calibri"/>
                          <a:cs typeface="Calibri"/>
                        </a:rPr>
                        <a:t> </a:t>
                      </a:r>
                      <a:r>
                        <a:rPr sz="1600" b="1" dirty="0">
                          <a:latin typeface="Calibri"/>
                          <a:cs typeface="Calibri"/>
                        </a:rPr>
                        <a:t>year</a:t>
                      </a:r>
                      <a:r>
                        <a:rPr sz="1600" b="1" spc="5" dirty="0">
                          <a:latin typeface="Calibri"/>
                          <a:cs typeface="Calibri"/>
                        </a:rPr>
                        <a:t> </a:t>
                      </a:r>
                      <a:r>
                        <a:rPr sz="1600" b="1" dirty="0">
                          <a:latin typeface="Calibri"/>
                          <a:cs typeface="Calibri"/>
                        </a:rPr>
                        <a:t>of</a:t>
                      </a:r>
                      <a:r>
                        <a:rPr sz="1600" b="1" spc="5" dirty="0">
                          <a:latin typeface="Calibri"/>
                          <a:cs typeface="Calibri"/>
                        </a:rPr>
                        <a:t> </a:t>
                      </a:r>
                      <a:r>
                        <a:rPr sz="1600" b="1" spc="-5" dirty="0">
                          <a:latin typeface="Calibri"/>
                          <a:cs typeface="Calibri"/>
                        </a:rPr>
                        <a:t>formation</a:t>
                      </a:r>
                      <a:r>
                        <a:rPr sz="1600" b="1" dirty="0">
                          <a:latin typeface="Calibri"/>
                          <a:cs typeface="Calibri"/>
                        </a:rPr>
                        <a:t> because</a:t>
                      </a:r>
                      <a:r>
                        <a:rPr sz="1600" b="1" spc="5" dirty="0">
                          <a:latin typeface="Calibri"/>
                          <a:cs typeface="Calibri"/>
                        </a:rPr>
                        <a:t> </a:t>
                      </a:r>
                      <a:r>
                        <a:rPr sz="1600" b="1" dirty="0">
                          <a:latin typeface="Calibri"/>
                          <a:cs typeface="Calibri"/>
                        </a:rPr>
                        <a:t>they</a:t>
                      </a:r>
                      <a:r>
                        <a:rPr sz="1600" b="1" spc="5" dirty="0">
                          <a:latin typeface="Calibri"/>
                          <a:cs typeface="Calibri"/>
                        </a:rPr>
                        <a:t> </a:t>
                      </a:r>
                      <a:r>
                        <a:rPr sz="1600" b="1" dirty="0">
                          <a:latin typeface="Calibri"/>
                          <a:cs typeface="Calibri"/>
                        </a:rPr>
                        <a:t>are</a:t>
                      </a:r>
                      <a:r>
                        <a:rPr sz="1600" b="1" spc="5" dirty="0">
                          <a:latin typeface="Calibri"/>
                          <a:cs typeface="Calibri"/>
                        </a:rPr>
                        <a:t> </a:t>
                      </a:r>
                      <a:r>
                        <a:rPr sz="1600" b="1" spc="-5" dirty="0">
                          <a:latin typeface="Calibri"/>
                          <a:cs typeface="Calibri"/>
                        </a:rPr>
                        <a:t>required</a:t>
                      </a:r>
                      <a:r>
                        <a:rPr sz="1600" b="1" dirty="0">
                          <a:latin typeface="Calibri"/>
                          <a:cs typeface="Calibri"/>
                        </a:rPr>
                        <a:t> to</a:t>
                      </a:r>
                      <a:r>
                        <a:rPr sz="1600" b="1" spc="5" dirty="0">
                          <a:latin typeface="Calibri"/>
                          <a:cs typeface="Calibri"/>
                        </a:rPr>
                        <a:t> </a:t>
                      </a:r>
                      <a:r>
                        <a:rPr sz="1600" b="1" spc="-5" dirty="0">
                          <a:latin typeface="Calibri"/>
                          <a:cs typeface="Calibri"/>
                        </a:rPr>
                        <a:t>apply</a:t>
                      </a:r>
                      <a:r>
                        <a:rPr sz="1600" b="1" dirty="0">
                          <a:latin typeface="Calibri"/>
                          <a:cs typeface="Calibri"/>
                        </a:rPr>
                        <a:t> for </a:t>
                      </a:r>
                      <a:r>
                        <a:rPr sz="1600" b="1" spc="5" dirty="0">
                          <a:latin typeface="Calibri"/>
                          <a:cs typeface="Calibri"/>
                        </a:rPr>
                        <a:t> </a:t>
                      </a:r>
                      <a:r>
                        <a:rPr sz="1600" b="1" spc="-5" dirty="0">
                          <a:latin typeface="Calibri"/>
                          <a:cs typeface="Calibri"/>
                        </a:rPr>
                        <a:t>registration</a:t>
                      </a:r>
                      <a:r>
                        <a:rPr sz="1600" b="1" dirty="0">
                          <a:latin typeface="Calibri"/>
                          <a:cs typeface="Calibri"/>
                        </a:rPr>
                        <a:t> or</a:t>
                      </a:r>
                      <a:r>
                        <a:rPr sz="1600" b="1" spc="5" dirty="0">
                          <a:latin typeface="Calibri"/>
                          <a:cs typeface="Calibri"/>
                        </a:rPr>
                        <a:t> </a:t>
                      </a:r>
                      <a:r>
                        <a:rPr sz="1600" b="1" dirty="0">
                          <a:latin typeface="Calibri"/>
                          <a:cs typeface="Calibri"/>
                        </a:rPr>
                        <a:t>approval</a:t>
                      </a:r>
                      <a:r>
                        <a:rPr sz="1600" b="1" spc="5" dirty="0">
                          <a:latin typeface="Calibri"/>
                          <a:cs typeface="Calibri"/>
                        </a:rPr>
                        <a:t> </a:t>
                      </a:r>
                      <a:r>
                        <a:rPr sz="1600" b="1" dirty="0">
                          <a:latin typeface="Calibri"/>
                          <a:cs typeface="Calibri"/>
                        </a:rPr>
                        <a:t>at</a:t>
                      </a:r>
                      <a:r>
                        <a:rPr sz="1600" b="1" spc="5" dirty="0">
                          <a:latin typeface="Calibri"/>
                          <a:cs typeface="Calibri"/>
                        </a:rPr>
                        <a:t> </a:t>
                      </a:r>
                      <a:r>
                        <a:rPr sz="1600" b="1" dirty="0">
                          <a:latin typeface="Calibri"/>
                          <a:cs typeface="Calibri"/>
                        </a:rPr>
                        <a:t>least</a:t>
                      </a:r>
                      <a:r>
                        <a:rPr sz="1600" b="1" spc="5" dirty="0">
                          <a:latin typeface="Calibri"/>
                          <a:cs typeface="Calibri"/>
                        </a:rPr>
                        <a:t> </a:t>
                      </a:r>
                      <a:r>
                        <a:rPr sz="1600" b="1" dirty="0">
                          <a:latin typeface="Calibri"/>
                          <a:cs typeface="Calibri"/>
                        </a:rPr>
                        <a:t>one</a:t>
                      </a:r>
                      <a:r>
                        <a:rPr sz="1600" b="1" spc="5" dirty="0">
                          <a:latin typeface="Calibri"/>
                          <a:cs typeface="Calibri"/>
                        </a:rPr>
                        <a:t> </a:t>
                      </a:r>
                      <a:r>
                        <a:rPr sz="1600" b="1" dirty="0">
                          <a:latin typeface="Calibri"/>
                          <a:cs typeface="Calibri"/>
                        </a:rPr>
                        <a:t>month</a:t>
                      </a:r>
                      <a:r>
                        <a:rPr sz="1600" b="1" spc="5" dirty="0">
                          <a:latin typeface="Calibri"/>
                          <a:cs typeface="Calibri"/>
                        </a:rPr>
                        <a:t> </a:t>
                      </a:r>
                      <a:r>
                        <a:rPr sz="1600" b="1" dirty="0">
                          <a:latin typeface="Calibri"/>
                          <a:cs typeface="Calibri"/>
                        </a:rPr>
                        <a:t>before</a:t>
                      </a:r>
                      <a:r>
                        <a:rPr sz="1600" b="1" spc="5" dirty="0">
                          <a:latin typeface="Calibri"/>
                          <a:cs typeface="Calibri"/>
                        </a:rPr>
                        <a:t> </a:t>
                      </a:r>
                      <a:r>
                        <a:rPr sz="1600" b="1" dirty="0">
                          <a:latin typeface="Calibri"/>
                          <a:cs typeface="Calibri"/>
                        </a:rPr>
                        <a:t>the</a:t>
                      </a:r>
                      <a:r>
                        <a:rPr sz="1600" b="1" spc="5" dirty="0">
                          <a:latin typeface="Calibri"/>
                          <a:cs typeface="Calibri"/>
                        </a:rPr>
                        <a:t> </a:t>
                      </a:r>
                      <a:r>
                        <a:rPr sz="1600" b="1" spc="-5" dirty="0">
                          <a:latin typeface="Calibri"/>
                          <a:cs typeface="Calibri"/>
                        </a:rPr>
                        <a:t>previous</a:t>
                      </a:r>
                      <a:r>
                        <a:rPr sz="1600" b="1" dirty="0">
                          <a:latin typeface="Calibri"/>
                          <a:cs typeface="Calibri"/>
                        </a:rPr>
                        <a:t> year</a:t>
                      </a:r>
                      <a:r>
                        <a:rPr sz="1600" b="1" spc="5" dirty="0">
                          <a:latin typeface="Calibri"/>
                          <a:cs typeface="Calibri"/>
                        </a:rPr>
                        <a:t> </a:t>
                      </a:r>
                      <a:r>
                        <a:rPr sz="1600" b="1" spc="-5" dirty="0">
                          <a:latin typeface="Calibri"/>
                          <a:cs typeface="Calibri"/>
                        </a:rPr>
                        <a:t>for</a:t>
                      </a:r>
                      <a:r>
                        <a:rPr sz="1600" b="1" dirty="0">
                          <a:latin typeface="Calibri"/>
                          <a:cs typeface="Calibri"/>
                        </a:rPr>
                        <a:t> which </a:t>
                      </a:r>
                      <a:r>
                        <a:rPr sz="1600" b="1" spc="5" dirty="0">
                          <a:latin typeface="Calibri"/>
                          <a:cs typeface="Calibri"/>
                        </a:rPr>
                        <a:t> </a:t>
                      </a:r>
                      <a:r>
                        <a:rPr sz="1600" b="1" dirty="0">
                          <a:latin typeface="Calibri"/>
                          <a:cs typeface="Calibri"/>
                        </a:rPr>
                        <a:t>exemption is sought</a:t>
                      </a:r>
                      <a:r>
                        <a:rPr lang="en-US" sz="1600" b="1" dirty="0">
                          <a:latin typeface="Calibri"/>
                          <a:cs typeface="Calibri"/>
                        </a:rPr>
                        <a:t> and registration would be granted from next AY</a:t>
                      </a:r>
                      <a:r>
                        <a:rPr sz="1600" b="1" dirty="0">
                          <a:latin typeface="Calibri"/>
                          <a:cs typeface="Calibri"/>
                        </a:rPr>
                        <a:t>.</a:t>
                      </a:r>
                    </a:p>
                    <a:p>
                      <a:pPr>
                        <a:lnSpc>
                          <a:spcPct val="100000"/>
                        </a:lnSpc>
                        <a:buFont typeface="Symbol"/>
                        <a:buChar char=""/>
                      </a:pPr>
                      <a:endParaRPr sz="1600" b="1" dirty="0">
                        <a:latin typeface="Times New Roman"/>
                        <a:cs typeface="Times New Roman"/>
                      </a:endParaRPr>
                    </a:p>
                    <a:p>
                      <a:pPr>
                        <a:lnSpc>
                          <a:spcPct val="100000"/>
                        </a:lnSpc>
                        <a:buFont typeface="Symbol"/>
                        <a:buChar char=""/>
                      </a:pPr>
                      <a:endParaRPr sz="1800" b="1" dirty="0">
                        <a:latin typeface="Times New Roman"/>
                        <a:cs typeface="Times New Roman"/>
                      </a:endParaRPr>
                    </a:p>
                    <a:p>
                      <a:pPr marL="67945" algn="just">
                        <a:lnSpc>
                          <a:spcPct val="100000"/>
                        </a:lnSpc>
                      </a:pPr>
                      <a:r>
                        <a:rPr sz="1600" b="1" i="1" dirty="0">
                          <a:latin typeface="Calibri"/>
                          <a:cs typeface="Calibri"/>
                        </a:rPr>
                        <a:t>Situation</a:t>
                      </a:r>
                      <a:r>
                        <a:rPr sz="1600" b="1" i="1" spc="-55" dirty="0">
                          <a:latin typeface="Calibri"/>
                          <a:cs typeface="Calibri"/>
                        </a:rPr>
                        <a:t> </a:t>
                      </a:r>
                      <a:r>
                        <a:rPr sz="1600" b="1" i="1" dirty="0">
                          <a:latin typeface="Calibri"/>
                          <a:cs typeface="Calibri"/>
                        </a:rPr>
                        <a:t>2</a:t>
                      </a:r>
                      <a:endParaRPr sz="1600" b="1" dirty="0">
                        <a:latin typeface="Calibri"/>
                        <a:cs typeface="Calibri"/>
                      </a:endParaRPr>
                    </a:p>
                    <a:p>
                      <a:pPr marL="296545" marR="51435" indent="-228600" algn="just">
                        <a:lnSpc>
                          <a:spcPct val="152200"/>
                        </a:lnSpc>
                        <a:spcBef>
                          <a:spcPts val="110"/>
                        </a:spcBef>
                        <a:buFont typeface="Symbol"/>
                        <a:buChar char=""/>
                        <a:tabLst>
                          <a:tab pos="297180" algn="l"/>
                        </a:tabLst>
                      </a:pPr>
                      <a:r>
                        <a:rPr sz="1600" b="1" dirty="0">
                          <a:latin typeface="Calibri"/>
                          <a:cs typeface="Calibri"/>
                        </a:rPr>
                        <a:t>Trusts / </a:t>
                      </a:r>
                      <a:r>
                        <a:rPr sz="1600" b="1" spc="-5" dirty="0">
                          <a:latin typeface="Calibri"/>
                          <a:cs typeface="Calibri"/>
                        </a:rPr>
                        <a:t>Institutions, </a:t>
                      </a:r>
                      <a:r>
                        <a:rPr sz="1600" b="1" dirty="0">
                          <a:latin typeface="Calibri"/>
                          <a:cs typeface="Calibri"/>
                        </a:rPr>
                        <a:t>where </a:t>
                      </a:r>
                      <a:r>
                        <a:rPr sz="1600" b="1" spc="-5" dirty="0">
                          <a:latin typeface="Calibri"/>
                          <a:cs typeface="Calibri"/>
                        </a:rPr>
                        <a:t>activities </a:t>
                      </a:r>
                      <a:r>
                        <a:rPr sz="1600" b="1" dirty="0">
                          <a:latin typeface="Calibri"/>
                          <a:cs typeface="Calibri"/>
                        </a:rPr>
                        <a:t>have already commenced, </a:t>
                      </a:r>
                      <a:r>
                        <a:rPr sz="1600" b="1" spc="-10" dirty="0">
                          <a:latin typeface="Calibri"/>
                          <a:cs typeface="Calibri"/>
                        </a:rPr>
                        <a:t>are </a:t>
                      </a:r>
                      <a:r>
                        <a:rPr sz="1600" b="1" spc="-5" dirty="0">
                          <a:latin typeface="Calibri"/>
                          <a:cs typeface="Calibri"/>
                        </a:rPr>
                        <a:t>required </a:t>
                      </a:r>
                      <a:r>
                        <a:rPr sz="1600" b="1" dirty="0">
                          <a:latin typeface="Calibri"/>
                          <a:cs typeface="Calibri"/>
                        </a:rPr>
                        <a:t>to </a:t>
                      </a:r>
                      <a:r>
                        <a:rPr sz="1600" b="1" spc="-5" dirty="0">
                          <a:latin typeface="Calibri"/>
                          <a:cs typeface="Calibri"/>
                        </a:rPr>
                        <a:t>apply </a:t>
                      </a:r>
                      <a:r>
                        <a:rPr sz="1600" b="1" dirty="0">
                          <a:latin typeface="Calibri"/>
                          <a:cs typeface="Calibri"/>
                        </a:rPr>
                        <a:t> </a:t>
                      </a:r>
                      <a:r>
                        <a:rPr sz="1600" b="1" spc="-5" dirty="0">
                          <a:latin typeface="Calibri"/>
                          <a:cs typeface="Calibri"/>
                        </a:rPr>
                        <a:t>for</a:t>
                      </a:r>
                      <a:r>
                        <a:rPr sz="1600" b="1" dirty="0">
                          <a:latin typeface="Calibri"/>
                          <a:cs typeface="Calibri"/>
                        </a:rPr>
                        <a:t> two</a:t>
                      </a:r>
                      <a:r>
                        <a:rPr sz="1600" b="1" spc="-15" dirty="0">
                          <a:latin typeface="Calibri"/>
                          <a:cs typeface="Calibri"/>
                        </a:rPr>
                        <a:t> </a:t>
                      </a:r>
                      <a:r>
                        <a:rPr sz="1600" b="1" dirty="0">
                          <a:latin typeface="Calibri"/>
                          <a:cs typeface="Calibri"/>
                        </a:rPr>
                        <a:t>registrations</a:t>
                      </a:r>
                      <a:r>
                        <a:rPr sz="1600" b="1" spc="5" dirty="0">
                          <a:latin typeface="Calibri"/>
                          <a:cs typeface="Calibri"/>
                        </a:rPr>
                        <a:t> </a:t>
                      </a:r>
                      <a:r>
                        <a:rPr sz="1600" b="1" dirty="0">
                          <a:latin typeface="Calibri"/>
                          <a:cs typeface="Calibri"/>
                        </a:rPr>
                        <a:t>/ </a:t>
                      </a:r>
                      <a:r>
                        <a:rPr sz="1600" b="1" spc="-5" dirty="0">
                          <a:latin typeface="Calibri"/>
                          <a:cs typeface="Calibri"/>
                        </a:rPr>
                        <a:t>approvals</a:t>
                      </a:r>
                      <a:r>
                        <a:rPr sz="1600" b="1" spc="10" dirty="0">
                          <a:latin typeface="Calibri"/>
                          <a:cs typeface="Calibri"/>
                        </a:rPr>
                        <a:t> </a:t>
                      </a:r>
                      <a:r>
                        <a:rPr sz="1600" b="1" spc="-5" dirty="0">
                          <a:latin typeface="Calibri"/>
                          <a:cs typeface="Calibri"/>
                        </a:rPr>
                        <a:t>(i.e.</a:t>
                      </a:r>
                      <a:r>
                        <a:rPr sz="1600" b="1" dirty="0">
                          <a:latin typeface="Calibri"/>
                          <a:cs typeface="Calibri"/>
                        </a:rPr>
                        <a:t> </a:t>
                      </a:r>
                      <a:r>
                        <a:rPr sz="1600" b="1" spc="-5" dirty="0">
                          <a:latin typeface="Calibri"/>
                          <a:cs typeface="Calibri"/>
                        </a:rPr>
                        <a:t>provisional</a:t>
                      </a:r>
                      <a:r>
                        <a:rPr sz="1600" b="1" spc="5" dirty="0">
                          <a:latin typeface="Calibri"/>
                          <a:cs typeface="Calibri"/>
                        </a:rPr>
                        <a:t> and</a:t>
                      </a:r>
                      <a:r>
                        <a:rPr sz="1600" b="1" spc="-5" dirty="0">
                          <a:latin typeface="Calibri"/>
                          <a:cs typeface="Calibri"/>
                        </a:rPr>
                        <a:t> regular)</a:t>
                      </a:r>
                      <a:r>
                        <a:rPr sz="1600" b="1" spc="5" dirty="0">
                          <a:latin typeface="Calibri"/>
                          <a:cs typeface="Calibri"/>
                        </a:rPr>
                        <a:t> </a:t>
                      </a:r>
                      <a:r>
                        <a:rPr sz="1600" b="1" dirty="0">
                          <a:latin typeface="Calibri"/>
                          <a:cs typeface="Calibri"/>
                        </a:rPr>
                        <a:t>simultaneously.</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7"/>
          </p:nvPr>
        </p:nvSpPr>
        <p:spPr>
          <a:xfrm>
            <a:off x="8408491" y="6467728"/>
            <a:ext cx="230504" cy="184666"/>
          </a:xfrm>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21593024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200" y="358172"/>
            <a:ext cx="7367868" cy="5814028"/>
          </a:xfrm>
          <a:prstGeom prst="rect">
            <a:avLst/>
          </a:prstGeom>
          <a:ln w="6096">
            <a:solidFill>
              <a:srgbClr val="000000"/>
            </a:solidFill>
          </a:ln>
        </p:spPr>
        <p:txBody>
          <a:bodyPr vert="horz" wrap="square" lIns="0" tIns="0" rIns="0" bIns="0" rtlCol="0">
            <a:spAutoFit/>
          </a:bodyPr>
          <a:lstStyle/>
          <a:p>
            <a:pPr marL="59955">
              <a:lnSpc>
                <a:spcPts val="1844"/>
              </a:lnSpc>
            </a:pPr>
            <a:r>
              <a:rPr sz="1588" b="1" u="heavy" spc="-4" dirty="0">
                <a:uFill>
                  <a:solidFill>
                    <a:srgbClr val="000000"/>
                  </a:solidFill>
                </a:uFill>
                <a:latin typeface="Calibri"/>
                <a:cs typeface="Calibri"/>
              </a:rPr>
              <a:t>Proposal</a:t>
            </a:r>
            <a:endParaRPr sz="1588" b="1" dirty="0">
              <a:latin typeface="Calibri"/>
              <a:cs typeface="Calibri"/>
            </a:endParaRPr>
          </a:p>
          <a:p>
            <a:pPr>
              <a:lnSpc>
                <a:spcPct val="100000"/>
              </a:lnSpc>
            </a:pPr>
            <a:endParaRPr sz="1588" b="1" dirty="0">
              <a:latin typeface="Calibri"/>
              <a:cs typeface="Calibri"/>
            </a:endParaRPr>
          </a:p>
          <a:p>
            <a:pPr>
              <a:spcBef>
                <a:spcPts val="26"/>
              </a:spcBef>
            </a:pPr>
            <a:endParaRPr sz="1588" b="1" dirty="0">
              <a:latin typeface="Calibri"/>
              <a:cs typeface="Calibri"/>
            </a:endParaRPr>
          </a:p>
          <a:p>
            <a:pPr marL="59955" algn="just"/>
            <a:r>
              <a:rPr sz="1588" b="1" i="1" dirty="0">
                <a:latin typeface="Calibri"/>
                <a:cs typeface="Calibri"/>
              </a:rPr>
              <a:t>In</a:t>
            </a:r>
            <a:r>
              <a:rPr sz="1588" b="1" i="1" spc="-18" dirty="0">
                <a:latin typeface="Calibri"/>
                <a:cs typeface="Calibri"/>
              </a:rPr>
              <a:t> </a:t>
            </a:r>
            <a:r>
              <a:rPr sz="1588" b="1" i="1" spc="-4" dirty="0">
                <a:latin typeface="Calibri"/>
                <a:cs typeface="Calibri"/>
              </a:rPr>
              <a:t>Situation</a:t>
            </a:r>
            <a:r>
              <a:rPr sz="1588" b="1" i="1" spc="-13" dirty="0">
                <a:latin typeface="Calibri"/>
                <a:cs typeface="Calibri"/>
              </a:rPr>
              <a:t> </a:t>
            </a:r>
            <a:r>
              <a:rPr sz="1588" b="1" i="1" dirty="0">
                <a:latin typeface="Calibri"/>
                <a:cs typeface="Calibri"/>
              </a:rPr>
              <a:t>1</a:t>
            </a:r>
            <a:endParaRPr sz="1588" b="1" dirty="0">
              <a:latin typeface="Calibri"/>
              <a:cs typeface="Calibri"/>
            </a:endParaRPr>
          </a:p>
          <a:p>
            <a:pPr marL="261671" marR="46507" indent="-201717" algn="just">
              <a:lnSpc>
                <a:spcPct val="152200"/>
              </a:lnSpc>
              <a:spcBef>
                <a:spcPts val="97"/>
              </a:spcBef>
              <a:buFont typeface="Symbol"/>
              <a:buChar char=""/>
              <a:tabLst>
                <a:tab pos="262232" algn="l"/>
              </a:tabLst>
            </a:pPr>
            <a:r>
              <a:rPr sz="1588" b="1" dirty="0">
                <a:latin typeface="Calibri"/>
                <a:cs typeface="Calibri"/>
              </a:rPr>
              <a:t>Henceforth,</a:t>
            </a:r>
            <a:r>
              <a:rPr sz="1588" b="1" spc="4" dirty="0">
                <a:latin typeface="Calibri"/>
                <a:cs typeface="Calibri"/>
              </a:rPr>
              <a:t> </a:t>
            </a:r>
            <a:r>
              <a:rPr sz="1588" b="1" dirty="0">
                <a:latin typeface="Calibri"/>
                <a:cs typeface="Calibri"/>
              </a:rPr>
              <a:t>the</a:t>
            </a:r>
            <a:r>
              <a:rPr sz="1588" b="1" spc="4" dirty="0">
                <a:latin typeface="Calibri"/>
                <a:cs typeface="Calibri"/>
              </a:rPr>
              <a:t> </a:t>
            </a:r>
            <a:r>
              <a:rPr sz="1588" b="1" spc="-4" dirty="0">
                <a:latin typeface="Calibri"/>
                <a:cs typeface="Calibri"/>
              </a:rPr>
              <a:t>trusts</a:t>
            </a:r>
            <a:r>
              <a:rPr sz="1588" b="1" dirty="0">
                <a:latin typeface="Calibri"/>
                <a:cs typeface="Calibri"/>
              </a:rPr>
              <a:t> /</a:t>
            </a:r>
            <a:r>
              <a:rPr sz="1588" b="1" spc="4" dirty="0">
                <a:latin typeface="Calibri"/>
                <a:cs typeface="Calibri"/>
              </a:rPr>
              <a:t> </a:t>
            </a:r>
            <a:r>
              <a:rPr sz="1588" b="1" spc="-4" dirty="0">
                <a:latin typeface="Calibri"/>
                <a:cs typeface="Calibri"/>
              </a:rPr>
              <a:t>institutions</a:t>
            </a:r>
            <a:r>
              <a:rPr sz="1588" b="1" dirty="0">
                <a:latin typeface="Calibri"/>
                <a:cs typeface="Calibri"/>
              </a:rPr>
              <a:t> shall</a:t>
            </a:r>
            <a:r>
              <a:rPr sz="1588" b="1" spc="4" dirty="0">
                <a:latin typeface="Calibri"/>
                <a:cs typeface="Calibri"/>
              </a:rPr>
              <a:t> </a:t>
            </a:r>
            <a:r>
              <a:rPr sz="1588" b="1" dirty="0">
                <a:latin typeface="Calibri"/>
                <a:cs typeface="Calibri"/>
              </a:rPr>
              <a:t>be</a:t>
            </a:r>
            <a:r>
              <a:rPr sz="1588" b="1" spc="4" dirty="0">
                <a:latin typeface="Calibri"/>
                <a:cs typeface="Calibri"/>
              </a:rPr>
              <a:t> </a:t>
            </a:r>
            <a:r>
              <a:rPr sz="1588" b="1" spc="-4" dirty="0">
                <a:latin typeface="Calibri"/>
                <a:cs typeface="Calibri"/>
              </a:rPr>
              <a:t>allowed</a:t>
            </a:r>
            <a:r>
              <a:rPr sz="1588" b="1" dirty="0">
                <a:latin typeface="Calibri"/>
                <a:cs typeface="Calibri"/>
              </a:rPr>
              <a:t> to</a:t>
            </a:r>
            <a:r>
              <a:rPr sz="1588" b="1" spc="4" dirty="0">
                <a:latin typeface="Calibri"/>
                <a:cs typeface="Calibri"/>
              </a:rPr>
              <a:t> make</a:t>
            </a:r>
            <a:r>
              <a:rPr sz="1588" b="1" spc="9" dirty="0">
                <a:latin typeface="Calibri"/>
                <a:cs typeface="Calibri"/>
              </a:rPr>
              <a:t> </a:t>
            </a:r>
            <a:r>
              <a:rPr sz="1588" b="1" dirty="0">
                <a:latin typeface="Calibri"/>
                <a:cs typeface="Calibri"/>
              </a:rPr>
              <a:t>application</a:t>
            </a:r>
            <a:r>
              <a:rPr sz="1588" b="1" spc="4" dirty="0">
                <a:latin typeface="Calibri"/>
                <a:cs typeface="Calibri"/>
              </a:rPr>
              <a:t> </a:t>
            </a:r>
            <a:r>
              <a:rPr sz="1588" b="1" spc="-4" dirty="0">
                <a:latin typeface="Calibri"/>
                <a:cs typeface="Calibri"/>
              </a:rPr>
              <a:t>for </a:t>
            </a:r>
            <a:r>
              <a:rPr sz="1588" b="1" dirty="0">
                <a:latin typeface="Calibri"/>
                <a:cs typeface="Calibri"/>
              </a:rPr>
              <a:t> </a:t>
            </a:r>
            <a:r>
              <a:rPr sz="1588" b="1" spc="-4" dirty="0">
                <a:latin typeface="Calibri"/>
                <a:cs typeface="Calibri"/>
              </a:rPr>
              <a:t>provisional</a:t>
            </a:r>
            <a:r>
              <a:rPr sz="1588" b="1" spc="-13" dirty="0">
                <a:latin typeface="Calibri"/>
                <a:cs typeface="Calibri"/>
              </a:rPr>
              <a:t> </a:t>
            </a:r>
            <a:r>
              <a:rPr sz="1588" b="1" spc="-4" dirty="0">
                <a:latin typeface="Calibri"/>
                <a:cs typeface="Calibri"/>
              </a:rPr>
              <a:t>registration</a:t>
            </a:r>
            <a:r>
              <a:rPr sz="1588" b="1" spc="4" dirty="0">
                <a:latin typeface="Calibri"/>
                <a:cs typeface="Calibri"/>
              </a:rPr>
              <a:t> </a:t>
            </a:r>
            <a:r>
              <a:rPr sz="1588" b="1" dirty="0">
                <a:latin typeface="Calibri"/>
                <a:cs typeface="Calibri"/>
              </a:rPr>
              <a:t>/</a:t>
            </a:r>
            <a:r>
              <a:rPr sz="1588" b="1" spc="4" dirty="0">
                <a:latin typeface="Calibri"/>
                <a:cs typeface="Calibri"/>
              </a:rPr>
              <a:t> </a:t>
            </a:r>
            <a:r>
              <a:rPr sz="1588" b="1" dirty="0">
                <a:latin typeface="Calibri"/>
                <a:cs typeface="Calibri"/>
              </a:rPr>
              <a:t>approval</a:t>
            </a:r>
            <a:r>
              <a:rPr sz="1588" b="1" spc="-18" dirty="0">
                <a:latin typeface="Calibri"/>
                <a:cs typeface="Calibri"/>
              </a:rPr>
              <a:t> </a:t>
            </a:r>
            <a:r>
              <a:rPr sz="1588" b="1" dirty="0">
                <a:latin typeface="Calibri"/>
                <a:cs typeface="Calibri"/>
              </a:rPr>
              <a:t>before</a:t>
            </a:r>
            <a:r>
              <a:rPr sz="1588" b="1" spc="4" dirty="0">
                <a:latin typeface="Calibri"/>
                <a:cs typeface="Calibri"/>
              </a:rPr>
              <a:t> </a:t>
            </a:r>
            <a:r>
              <a:rPr sz="1588" b="1" dirty="0">
                <a:latin typeface="Calibri"/>
                <a:cs typeface="Calibri"/>
              </a:rPr>
              <a:t>the commencement</a:t>
            </a:r>
            <a:r>
              <a:rPr sz="1588" b="1" spc="-13" dirty="0">
                <a:latin typeface="Calibri"/>
                <a:cs typeface="Calibri"/>
              </a:rPr>
              <a:t> </a:t>
            </a:r>
            <a:r>
              <a:rPr sz="1588" b="1" dirty="0">
                <a:latin typeface="Calibri"/>
                <a:cs typeface="Calibri"/>
              </a:rPr>
              <a:t>of activities</a:t>
            </a:r>
            <a:r>
              <a:rPr lang="en-US" sz="1588" b="1" dirty="0">
                <a:latin typeface="Calibri"/>
                <a:cs typeface="Calibri"/>
              </a:rPr>
              <a:t> and they get exemption from that AY</a:t>
            </a:r>
            <a:r>
              <a:rPr sz="1588" b="1" dirty="0">
                <a:latin typeface="Calibri"/>
                <a:cs typeface="Calibri"/>
              </a:rPr>
              <a:t>.</a:t>
            </a:r>
          </a:p>
          <a:p>
            <a:pPr>
              <a:lnSpc>
                <a:spcPct val="100000"/>
              </a:lnSpc>
              <a:buFont typeface="Symbol"/>
              <a:buChar char=""/>
            </a:pPr>
            <a:endParaRPr sz="1588" b="1" dirty="0">
              <a:latin typeface="Calibri"/>
              <a:cs typeface="Calibri"/>
            </a:endParaRPr>
          </a:p>
          <a:p>
            <a:pPr>
              <a:spcBef>
                <a:spcPts val="40"/>
              </a:spcBef>
              <a:buFont typeface="Symbol"/>
              <a:buChar char=""/>
            </a:pPr>
            <a:endParaRPr sz="1588" b="1" dirty="0">
              <a:latin typeface="Calibri"/>
              <a:cs typeface="Calibri"/>
            </a:endParaRPr>
          </a:p>
          <a:p>
            <a:pPr marL="59955" algn="just"/>
            <a:r>
              <a:rPr sz="1588" b="1" i="1" dirty="0">
                <a:latin typeface="Calibri"/>
                <a:cs typeface="Calibri"/>
              </a:rPr>
              <a:t>In</a:t>
            </a:r>
            <a:r>
              <a:rPr sz="1588" b="1" i="1" spc="-18" dirty="0">
                <a:latin typeface="Calibri"/>
                <a:cs typeface="Calibri"/>
              </a:rPr>
              <a:t> </a:t>
            </a:r>
            <a:r>
              <a:rPr sz="1588" b="1" i="1" spc="-4" dirty="0">
                <a:latin typeface="Calibri"/>
                <a:cs typeface="Calibri"/>
              </a:rPr>
              <a:t>Situation</a:t>
            </a:r>
            <a:r>
              <a:rPr sz="1588" b="1" i="1" spc="-13" dirty="0">
                <a:latin typeface="Calibri"/>
                <a:cs typeface="Calibri"/>
              </a:rPr>
              <a:t> </a:t>
            </a:r>
            <a:r>
              <a:rPr sz="1588" b="1" i="1" dirty="0">
                <a:latin typeface="Calibri"/>
                <a:cs typeface="Calibri"/>
              </a:rPr>
              <a:t>2</a:t>
            </a:r>
            <a:endParaRPr sz="1588" b="1" dirty="0">
              <a:latin typeface="Calibri"/>
              <a:cs typeface="Calibri"/>
            </a:endParaRPr>
          </a:p>
          <a:p>
            <a:pPr marL="261671" marR="44826" indent="-201717" algn="just">
              <a:lnSpc>
                <a:spcPct val="152800"/>
              </a:lnSpc>
              <a:spcBef>
                <a:spcPts val="75"/>
              </a:spcBef>
              <a:buFont typeface="Symbol"/>
              <a:buChar char=""/>
              <a:tabLst>
                <a:tab pos="262232" algn="l"/>
              </a:tabLst>
            </a:pPr>
            <a:r>
              <a:rPr sz="1588" b="1" dirty="0">
                <a:latin typeface="Calibri"/>
                <a:cs typeface="Calibri"/>
              </a:rPr>
              <a:t>The </a:t>
            </a:r>
            <a:r>
              <a:rPr sz="1588" b="1" spc="-4" dirty="0">
                <a:latin typeface="Calibri"/>
                <a:cs typeface="Calibri"/>
              </a:rPr>
              <a:t>trusts </a:t>
            </a:r>
            <a:r>
              <a:rPr sz="1588" b="1" dirty="0">
                <a:latin typeface="Calibri"/>
                <a:cs typeface="Calibri"/>
              </a:rPr>
              <a:t>/ </a:t>
            </a:r>
            <a:r>
              <a:rPr sz="1588" b="1" spc="-4" dirty="0">
                <a:latin typeface="Calibri"/>
                <a:cs typeface="Calibri"/>
              </a:rPr>
              <a:t>institutions </a:t>
            </a:r>
            <a:r>
              <a:rPr sz="1588" b="1" dirty="0">
                <a:latin typeface="Calibri"/>
                <a:cs typeface="Calibri"/>
              </a:rPr>
              <a:t>that </a:t>
            </a:r>
            <a:r>
              <a:rPr sz="1588" b="1" spc="-4" dirty="0">
                <a:latin typeface="Calibri"/>
                <a:cs typeface="Calibri"/>
              </a:rPr>
              <a:t>have </a:t>
            </a:r>
            <a:r>
              <a:rPr sz="1588" b="1" dirty="0">
                <a:latin typeface="Calibri"/>
                <a:cs typeface="Calibri"/>
              </a:rPr>
              <a:t>already commenced </a:t>
            </a:r>
            <a:r>
              <a:rPr sz="1588" b="1" spc="-4" dirty="0">
                <a:latin typeface="Calibri"/>
                <a:cs typeface="Calibri"/>
              </a:rPr>
              <a:t>their activities, shall </a:t>
            </a:r>
            <a:r>
              <a:rPr sz="1588" b="1" dirty="0">
                <a:latin typeface="Calibri"/>
                <a:cs typeface="Calibri"/>
              </a:rPr>
              <a:t>make </a:t>
            </a:r>
            <a:r>
              <a:rPr sz="1588" b="1" spc="4" dirty="0">
                <a:latin typeface="Calibri"/>
                <a:cs typeface="Calibri"/>
              </a:rPr>
              <a:t> </a:t>
            </a:r>
            <a:r>
              <a:rPr sz="1588" b="1" spc="-4" dirty="0">
                <a:latin typeface="Calibri"/>
                <a:cs typeface="Calibri"/>
              </a:rPr>
              <a:t>application</a:t>
            </a:r>
            <a:r>
              <a:rPr sz="1588" b="1" dirty="0">
                <a:latin typeface="Calibri"/>
                <a:cs typeface="Calibri"/>
              </a:rPr>
              <a:t> for</a:t>
            </a:r>
            <a:r>
              <a:rPr sz="1588" b="1" spc="4" dirty="0">
                <a:latin typeface="Calibri"/>
                <a:cs typeface="Calibri"/>
              </a:rPr>
              <a:t> </a:t>
            </a:r>
            <a:r>
              <a:rPr sz="1588" b="1" dirty="0">
                <a:latin typeface="Calibri"/>
                <a:cs typeface="Calibri"/>
              </a:rPr>
              <a:t>regular</a:t>
            </a:r>
            <a:r>
              <a:rPr sz="1588" b="1" spc="4" dirty="0">
                <a:latin typeface="Calibri"/>
                <a:cs typeface="Calibri"/>
              </a:rPr>
              <a:t> </a:t>
            </a:r>
            <a:r>
              <a:rPr sz="1588" b="1" dirty="0">
                <a:latin typeface="Calibri"/>
                <a:cs typeface="Calibri"/>
              </a:rPr>
              <a:t>approval</a:t>
            </a:r>
            <a:r>
              <a:rPr sz="1588" b="1" spc="4" dirty="0">
                <a:latin typeface="Calibri"/>
                <a:cs typeface="Calibri"/>
              </a:rPr>
              <a:t> </a:t>
            </a:r>
            <a:r>
              <a:rPr sz="1588" b="1" dirty="0">
                <a:latin typeface="Calibri"/>
                <a:cs typeface="Calibri"/>
              </a:rPr>
              <a:t>/ </a:t>
            </a:r>
            <a:r>
              <a:rPr sz="1588" b="1" spc="-4" dirty="0">
                <a:latin typeface="Calibri"/>
                <a:cs typeface="Calibri"/>
              </a:rPr>
              <a:t>registration</a:t>
            </a:r>
            <a:r>
              <a:rPr sz="1588" b="1" dirty="0">
                <a:latin typeface="Calibri"/>
                <a:cs typeface="Calibri"/>
              </a:rPr>
              <a:t> </a:t>
            </a:r>
            <a:r>
              <a:rPr sz="1588" b="1" spc="-4" dirty="0">
                <a:latin typeface="Calibri"/>
                <a:cs typeface="Calibri"/>
              </a:rPr>
              <a:t>(i.e.</a:t>
            </a:r>
            <a:r>
              <a:rPr sz="1588" b="1" dirty="0">
                <a:latin typeface="Calibri"/>
                <a:cs typeface="Calibri"/>
              </a:rPr>
              <a:t> </a:t>
            </a:r>
            <a:r>
              <a:rPr sz="1588" b="1" spc="-4" dirty="0">
                <a:latin typeface="Calibri"/>
                <a:cs typeface="Calibri"/>
              </a:rPr>
              <a:t>provisional</a:t>
            </a:r>
            <a:r>
              <a:rPr sz="1588" b="1" dirty="0">
                <a:latin typeface="Calibri"/>
                <a:cs typeface="Calibri"/>
              </a:rPr>
              <a:t> can</a:t>
            </a:r>
            <a:r>
              <a:rPr sz="1588" b="1" spc="4" dirty="0">
                <a:latin typeface="Calibri"/>
                <a:cs typeface="Calibri"/>
              </a:rPr>
              <a:t> </a:t>
            </a:r>
            <a:r>
              <a:rPr sz="1588" b="1" dirty="0">
                <a:latin typeface="Calibri"/>
                <a:cs typeface="Calibri"/>
              </a:rPr>
              <a:t>be</a:t>
            </a:r>
            <a:r>
              <a:rPr sz="1588" b="1" spc="4" dirty="0">
                <a:latin typeface="Calibri"/>
                <a:cs typeface="Calibri"/>
              </a:rPr>
              <a:t> </a:t>
            </a:r>
            <a:r>
              <a:rPr sz="1588" b="1" spc="-4" dirty="0">
                <a:latin typeface="Calibri"/>
                <a:cs typeface="Calibri"/>
              </a:rPr>
              <a:t>skipped).</a:t>
            </a:r>
            <a:r>
              <a:rPr sz="1588" b="1" dirty="0">
                <a:latin typeface="Calibri"/>
                <a:cs typeface="Calibri"/>
              </a:rPr>
              <a:t> IT </a:t>
            </a:r>
            <a:r>
              <a:rPr sz="1588" b="1" spc="-349" dirty="0">
                <a:latin typeface="Calibri"/>
                <a:cs typeface="Calibri"/>
              </a:rPr>
              <a:t> </a:t>
            </a:r>
            <a:r>
              <a:rPr sz="1588" b="1" dirty="0">
                <a:latin typeface="Calibri"/>
                <a:cs typeface="Calibri"/>
              </a:rPr>
              <a:t>authorities’</a:t>
            </a:r>
            <a:r>
              <a:rPr sz="1588" b="1" spc="-22" dirty="0">
                <a:latin typeface="Calibri"/>
                <a:cs typeface="Calibri"/>
              </a:rPr>
              <a:t> </a:t>
            </a:r>
            <a:r>
              <a:rPr sz="1588" b="1" dirty="0">
                <a:latin typeface="Calibri"/>
                <a:cs typeface="Calibri"/>
              </a:rPr>
              <a:t>powers</a:t>
            </a:r>
            <a:r>
              <a:rPr sz="1588" b="1" spc="4" dirty="0">
                <a:latin typeface="Calibri"/>
                <a:cs typeface="Calibri"/>
              </a:rPr>
              <a:t> </a:t>
            </a:r>
            <a:r>
              <a:rPr sz="1588" b="1" dirty="0">
                <a:latin typeface="Calibri"/>
                <a:cs typeface="Calibri"/>
              </a:rPr>
              <a:t>are </a:t>
            </a:r>
            <a:r>
              <a:rPr sz="1588" b="1" spc="4" dirty="0">
                <a:latin typeface="Calibri"/>
                <a:cs typeface="Calibri"/>
              </a:rPr>
              <a:t>also</a:t>
            </a:r>
            <a:r>
              <a:rPr sz="1588" b="1" spc="-13" dirty="0">
                <a:latin typeface="Calibri"/>
                <a:cs typeface="Calibri"/>
              </a:rPr>
              <a:t> </a:t>
            </a:r>
            <a:r>
              <a:rPr sz="1588" b="1" dirty="0">
                <a:latin typeface="Calibri"/>
                <a:cs typeface="Calibri"/>
              </a:rPr>
              <a:t>spelt</a:t>
            </a:r>
            <a:r>
              <a:rPr sz="1588" b="1" spc="-13" dirty="0">
                <a:latin typeface="Calibri"/>
                <a:cs typeface="Calibri"/>
              </a:rPr>
              <a:t> </a:t>
            </a:r>
            <a:r>
              <a:rPr sz="1588" b="1" dirty="0">
                <a:latin typeface="Calibri"/>
                <a:cs typeface="Calibri"/>
              </a:rPr>
              <a:t>out.</a:t>
            </a:r>
            <a:endParaRPr lang="en-US" sz="1588" b="1" dirty="0">
              <a:latin typeface="Calibri"/>
              <a:cs typeface="Calibri"/>
            </a:endParaRPr>
          </a:p>
          <a:p>
            <a:pPr marL="261671" marR="44826" indent="-201717" algn="just">
              <a:lnSpc>
                <a:spcPct val="152800"/>
              </a:lnSpc>
              <a:spcBef>
                <a:spcPts val="75"/>
              </a:spcBef>
              <a:buFont typeface="Symbol"/>
              <a:buChar char=""/>
              <a:tabLst>
                <a:tab pos="262232" algn="l"/>
              </a:tabLst>
            </a:pPr>
            <a:endParaRPr lang="en-IN" sz="1588" b="1" dirty="0">
              <a:latin typeface="Calibri"/>
              <a:cs typeface="Calibri"/>
            </a:endParaRPr>
          </a:p>
          <a:p>
            <a:pPr marL="59954" marR="44826" algn="just">
              <a:lnSpc>
                <a:spcPct val="152800"/>
              </a:lnSpc>
              <a:spcBef>
                <a:spcPts val="75"/>
              </a:spcBef>
              <a:tabLst>
                <a:tab pos="262232" algn="l"/>
              </a:tabLst>
            </a:pPr>
            <a:r>
              <a:rPr lang="en-IN" sz="1588" b="1" i="1" dirty="0">
                <a:solidFill>
                  <a:srgbClr val="7030A0"/>
                </a:solidFill>
                <a:latin typeface="Calibri"/>
                <a:cs typeface="Calibri"/>
              </a:rPr>
              <a:t>Please see notification amending Rules 2C, 11AA and Forms 10A &amp; 10AB to give effect to the above amendment. There are minute changes in Forms 10B and 10BB also vide this notification (i.e. reporting 269SS cases) – Notification GSR 457E dated 23.06.2023 - </a:t>
            </a:r>
            <a:r>
              <a:rPr lang="en-IN" sz="1200" b="1" i="1" dirty="0">
                <a:solidFill>
                  <a:srgbClr val="FF0000"/>
                </a:solidFill>
                <a:latin typeface="Calibri"/>
                <a:cs typeface="Calibri"/>
              </a:rPr>
              <a:t>https://incometaxindia.gov.in/communications/notification/notification-45-2023.pdf</a:t>
            </a:r>
            <a:endParaRPr sz="1588" b="1" i="1" dirty="0">
              <a:solidFill>
                <a:srgbClr val="FF0000"/>
              </a:solidFill>
              <a:latin typeface="Calibri"/>
              <a:cs typeface="Calibri"/>
            </a:endParaRPr>
          </a:p>
        </p:txBody>
      </p:sp>
      <p:sp>
        <p:nvSpPr>
          <p:cNvPr id="3" name="Slide Number Placeholder 2"/>
          <p:cNvSpPr>
            <a:spLocks noGrp="1"/>
          </p:cNvSpPr>
          <p:nvPr>
            <p:ph type="sldNum" sz="quarter" idx="7"/>
          </p:nvPr>
        </p:nvSpPr>
        <p:spPr>
          <a:xfrm>
            <a:off x="8408491" y="6467728"/>
            <a:ext cx="230504" cy="184666"/>
          </a:xfrm>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474674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610297478"/>
              </p:ext>
            </p:extLst>
          </p:nvPr>
        </p:nvGraphicFramePr>
        <p:xfrm>
          <a:off x="838200" y="715383"/>
          <a:ext cx="7407201" cy="5919417"/>
        </p:xfrm>
        <a:graphic>
          <a:graphicData uri="http://schemas.openxmlformats.org/drawingml/2006/table">
            <a:tbl>
              <a:tblPr firstRow="1" bandRow="1">
                <a:tableStyleId>{2D5ABB26-0587-4C30-8999-92F81FD0307C}</a:tableStyleId>
              </a:tblPr>
              <a:tblGrid>
                <a:gridCol w="2641900">
                  <a:extLst>
                    <a:ext uri="{9D8B030D-6E8A-4147-A177-3AD203B41FA5}">
                      <a16:colId xmlns:a16="http://schemas.microsoft.com/office/drawing/2014/main" val="20000"/>
                    </a:ext>
                  </a:extLst>
                </a:gridCol>
                <a:gridCol w="2461932">
                  <a:extLst>
                    <a:ext uri="{9D8B030D-6E8A-4147-A177-3AD203B41FA5}">
                      <a16:colId xmlns:a16="http://schemas.microsoft.com/office/drawing/2014/main" val="20001"/>
                    </a:ext>
                  </a:extLst>
                </a:gridCol>
                <a:gridCol w="2303369">
                  <a:extLst>
                    <a:ext uri="{9D8B030D-6E8A-4147-A177-3AD203B41FA5}">
                      <a16:colId xmlns:a16="http://schemas.microsoft.com/office/drawing/2014/main" val="20002"/>
                    </a:ext>
                  </a:extLst>
                </a:gridCol>
              </a:tblGrid>
              <a:tr h="414169">
                <a:tc gridSpan="3">
                  <a:txBody>
                    <a:bodyPr/>
                    <a:lstStyle/>
                    <a:p>
                      <a:pPr marL="193040">
                        <a:lnSpc>
                          <a:spcPts val="3015"/>
                        </a:lnSpc>
                      </a:pPr>
                      <a:r>
                        <a:rPr lang="en-US" sz="2300" b="1" dirty="0">
                          <a:solidFill>
                            <a:srgbClr val="FF0000"/>
                          </a:solidFill>
                          <a:latin typeface="Calibri"/>
                          <a:cs typeface="Calibri"/>
                        </a:rPr>
                        <a:t>FA 2023 - </a:t>
                      </a:r>
                      <a:r>
                        <a:rPr sz="2300" b="1" dirty="0">
                          <a:solidFill>
                            <a:srgbClr val="FF0000"/>
                          </a:solidFill>
                          <a:latin typeface="Calibri"/>
                          <a:cs typeface="Calibri"/>
                        </a:rPr>
                        <a:t>Violations </a:t>
                      </a:r>
                      <a:r>
                        <a:rPr sz="2300" b="1" spc="-5" dirty="0">
                          <a:solidFill>
                            <a:srgbClr val="FF0000"/>
                          </a:solidFill>
                          <a:latin typeface="Calibri"/>
                          <a:cs typeface="Calibri"/>
                        </a:rPr>
                        <a:t>vis-à-vis</a:t>
                      </a:r>
                      <a:r>
                        <a:rPr sz="2300" b="1" dirty="0">
                          <a:solidFill>
                            <a:srgbClr val="FF0000"/>
                          </a:solidFill>
                          <a:latin typeface="Calibri"/>
                          <a:cs typeface="Calibri"/>
                        </a:rPr>
                        <a:t> </a:t>
                      </a:r>
                      <a:r>
                        <a:rPr sz="2300" b="1" spc="-5" dirty="0">
                          <a:solidFill>
                            <a:srgbClr val="FF0000"/>
                          </a:solidFill>
                          <a:latin typeface="Calibri"/>
                          <a:cs typeface="Calibri"/>
                        </a:rPr>
                        <a:t>the</a:t>
                      </a:r>
                      <a:r>
                        <a:rPr sz="2300" b="1" spc="-15" dirty="0">
                          <a:solidFill>
                            <a:srgbClr val="FF0000"/>
                          </a:solidFill>
                          <a:latin typeface="Calibri"/>
                          <a:cs typeface="Calibri"/>
                        </a:rPr>
                        <a:t> </a:t>
                      </a:r>
                      <a:r>
                        <a:rPr sz="2300" b="1" spc="5" dirty="0">
                          <a:solidFill>
                            <a:srgbClr val="FF0000"/>
                          </a:solidFill>
                          <a:latin typeface="Calibri"/>
                          <a:cs typeface="Calibri"/>
                        </a:rPr>
                        <a:t>new</a:t>
                      </a:r>
                      <a:r>
                        <a:rPr sz="2300" b="1" spc="-5" dirty="0">
                          <a:solidFill>
                            <a:srgbClr val="FF0000"/>
                          </a:solidFill>
                          <a:latin typeface="Calibri"/>
                          <a:cs typeface="Calibri"/>
                        </a:rPr>
                        <a:t> </a:t>
                      </a:r>
                      <a:r>
                        <a:rPr sz="2300" b="1" dirty="0">
                          <a:solidFill>
                            <a:srgbClr val="FF0000"/>
                          </a:solidFill>
                          <a:latin typeface="Calibri"/>
                          <a:cs typeface="Calibri"/>
                        </a:rPr>
                        <a:t>registration /</a:t>
                      </a:r>
                      <a:r>
                        <a:rPr sz="2300" b="1" spc="-15" dirty="0">
                          <a:solidFill>
                            <a:srgbClr val="FF0000"/>
                          </a:solidFill>
                          <a:latin typeface="Calibri"/>
                          <a:cs typeface="Calibri"/>
                        </a:rPr>
                        <a:t> </a:t>
                      </a:r>
                      <a:r>
                        <a:rPr sz="2300" b="1" dirty="0">
                          <a:solidFill>
                            <a:srgbClr val="FF0000"/>
                          </a:solidFill>
                          <a:latin typeface="Calibri"/>
                          <a:cs typeface="Calibri"/>
                        </a:rPr>
                        <a:t>approval</a:t>
                      </a:r>
                      <a:r>
                        <a:rPr sz="2300" b="1" spc="-15" dirty="0">
                          <a:solidFill>
                            <a:srgbClr val="FF0000"/>
                          </a:solidFill>
                          <a:latin typeface="Calibri"/>
                          <a:cs typeface="Calibri"/>
                        </a:rPr>
                        <a:t> </a:t>
                      </a:r>
                      <a:r>
                        <a:rPr sz="2300" b="1" dirty="0">
                          <a:solidFill>
                            <a:srgbClr val="FF0000"/>
                          </a:solidFill>
                          <a:latin typeface="Calibri"/>
                          <a:cs typeface="Calibri"/>
                        </a:rPr>
                        <a:t>regime</a:t>
                      </a:r>
                      <a:endParaRPr sz="2300" b="1"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89112">
                <a:tc>
                  <a:txBody>
                    <a:bodyPr/>
                    <a:lstStyle/>
                    <a:p>
                      <a:pPr marL="93980">
                        <a:lnSpc>
                          <a:spcPts val="2100"/>
                        </a:lnSpc>
                      </a:pPr>
                      <a:r>
                        <a:rPr sz="1600" b="1" spc="-5" dirty="0">
                          <a:latin typeface="Calibri"/>
                          <a:cs typeface="Calibri"/>
                        </a:rPr>
                        <a:t>Section:</a:t>
                      </a:r>
                      <a:r>
                        <a:rPr sz="1600" b="1" spc="-10" dirty="0">
                          <a:latin typeface="Calibri"/>
                          <a:cs typeface="Calibri"/>
                        </a:rPr>
                        <a:t> </a:t>
                      </a:r>
                      <a:r>
                        <a:rPr sz="1600" b="1" dirty="0">
                          <a:latin typeface="Calibri"/>
                          <a:cs typeface="Calibri"/>
                        </a:rPr>
                        <a:t>Regimes</a:t>
                      </a:r>
                      <a:r>
                        <a:rPr sz="1600" b="1" spc="-5" dirty="0">
                          <a:latin typeface="Calibri"/>
                          <a:cs typeface="Calibri"/>
                        </a:rPr>
                        <a:t> </a:t>
                      </a:r>
                      <a:r>
                        <a:rPr sz="1600" b="1" dirty="0">
                          <a:latin typeface="Calibri"/>
                          <a:cs typeface="Calibri"/>
                        </a:rPr>
                        <a:t>1</a:t>
                      </a:r>
                      <a:r>
                        <a:rPr sz="1600" b="1" spc="-5" dirty="0">
                          <a:latin typeface="Calibri"/>
                          <a:cs typeface="Calibri"/>
                        </a:rPr>
                        <a:t> </a:t>
                      </a:r>
                      <a:r>
                        <a:rPr sz="1600" b="1" dirty="0">
                          <a:latin typeface="Calibri"/>
                          <a:cs typeface="Calibri"/>
                        </a:rPr>
                        <a:t>&amp;</a:t>
                      </a:r>
                      <a:r>
                        <a:rPr sz="1600" b="1" spc="-5" dirty="0">
                          <a:latin typeface="Calibri"/>
                          <a:cs typeface="Calibri"/>
                        </a:rPr>
                        <a:t> </a:t>
                      </a:r>
                      <a:r>
                        <a:rPr sz="1600" b="1" dirty="0">
                          <a:latin typeface="Calibri"/>
                          <a:cs typeface="Calibri"/>
                        </a:rPr>
                        <a:t>2</a:t>
                      </a:r>
                      <a:r>
                        <a:rPr sz="1600" b="1" spc="-5" dirty="0">
                          <a:latin typeface="Calibri"/>
                          <a:cs typeface="Calibri"/>
                        </a:rPr>
                        <a:t> </a:t>
                      </a:r>
                      <a:r>
                        <a:rPr sz="1600" b="1" dirty="0">
                          <a:latin typeface="Calibri"/>
                          <a:cs typeface="Calibri"/>
                        </a:rPr>
                        <a:t>&amp;</a:t>
                      </a:r>
                      <a:r>
                        <a:rPr sz="1600" b="1" spc="-5" dirty="0">
                          <a:latin typeface="Calibri"/>
                          <a:cs typeface="Calibri"/>
                        </a:rPr>
                        <a:t> </a:t>
                      </a:r>
                      <a:r>
                        <a:rPr sz="1600" b="1" dirty="0">
                          <a:latin typeface="Calibri"/>
                          <a:cs typeface="Calibri"/>
                        </a:rPr>
                        <a:t>80G</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527050">
                        <a:lnSpc>
                          <a:spcPts val="2100"/>
                        </a:lnSpc>
                      </a:pPr>
                      <a:r>
                        <a:rPr sz="1600" b="1" dirty="0">
                          <a:latin typeface="Calibri"/>
                          <a:cs typeface="Calibri"/>
                        </a:rPr>
                        <a:t>Clause</a:t>
                      </a:r>
                      <a:r>
                        <a:rPr sz="1600" b="1" spc="-15" dirty="0">
                          <a:latin typeface="Calibri"/>
                          <a:cs typeface="Calibri"/>
                        </a:rPr>
                        <a:t> </a:t>
                      </a:r>
                      <a:r>
                        <a:rPr sz="1600" b="1" dirty="0">
                          <a:latin typeface="Calibri"/>
                          <a:cs typeface="Calibri"/>
                        </a:rPr>
                        <a:t>of</a:t>
                      </a:r>
                      <a:r>
                        <a:rPr sz="1600" b="1" spc="-5" dirty="0">
                          <a:latin typeface="Calibri"/>
                          <a:cs typeface="Calibri"/>
                        </a:rPr>
                        <a:t> </a:t>
                      </a:r>
                      <a:r>
                        <a:rPr sz="1600" b="1" dirty="0">
                          <a:latin typeface="Calibri"/>
                          <a:cs typeface="Calibri"/>
                        </a:rPr>
                        <a:t>FB:</a:t>
                      </a:r>
                      <a:r>
                        <a:rPr sz="1600" b="1" spc="-25" dirty="0">
                          <a:latin typeface="Calibri"/>
                          <a:cs typeface="Calibri"/>
                        </a:rPr>
                        <a:t> </a:t>
                      </a:r>
                      <a:r>
                        <a:rPr sz="1600" b="1" dirty="0">
                          <a:latin typeface="Calibri"/>
                          <a:cs typeface="Calibri"/>
                        </a:rPr>
                        <a:t>5</a:t>
                      </a:r>
                      <a:r>
                        <a:rPr sz="1600" b="1" spc="-25" dirty="0">
                          <a:latin typeface="Calibri"/>
                          <a:cs typeface="Calibri"/>
                        </a:rPr>
                        <a:t> </a:t>
                      </a:r>
                      <a:r>
                        <a:rPr sz="1600" b="1" dirty="0">
                          <a:latin typeface="Calibri"/>
                          <a:cs typeface="Calibri"/>
                        </a:rPr>
                        <a:t>&amp;</a:t>
                      </a:r>
                      <a:r>
                        <a:rPr sz="1600" b="1" spc="-10" dirty="0">
                          <a:latin typeface="Calibri"/>
                          <a:cs typeface="Calibri"/>
                        </a:rPr>
                        <a:t> </a:t>
                      </a:r>
                      <a:r>
                        <a:rPr sz="1600" b="1" dirty="0">
                          <a:latin typeface="Calibri"/>
                          <a:cs typeface="Calibri"/>
                        </a:rPr>
                        <a:t>9</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71120">
                        <a:lnSpc>
                          <a:spcPts val="2100"/>
                        </a:lnSpc>
                      </a:pPr>
                      <a:r>
                        <a:rPr sz="1600" b="1" dirty="0">
                          <a:latin typeface="Calibri"/>
                          <a:cs typeface="Calibri"/>
                        </a:rPr>
                        <a:t>Effective</a:t>
                      </a:r>
                      <a:r>
                        <a:rPr sz="1600" b="1" spc="-15" dirty="0">
                          <a:latin typeface="Calibri"/>
                          <a:cs typeface="Calibri"/>
                        </a:rPr>
                        <a:t> </a:t>
                      </a:r>
                      <a:r>
                        <a:rPr sz="1600" b="1" dirty="0">
                          <a:latin typeface="Calibri"/>
                          <a:cs typeface="Calibri"/>
                        </a:rPr>
                        <a:t>date:</a:t>
                      </a:r>
                      <a:r>
                        <a:rPr sz="1600" b="1" spc="-15" dirty="0">
                          <a:latin typeface="Calibri"/>
                          <a:cs typeface="Calibri"/>
                        </a:rPr>
                        <a:t> </a:t>
                      </a:r>
                      <a:r>
                        <a:rPr sz="1600" b="1" spc="-5" dirty="0">
                          <a:latin typeface="Calibri"/>
                          <a:cs typeface="Calibri"/>
                        </a:rPr>
                        <a:t>01.04.2023</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2645149">
                <a:tc gridSpan="3">
                  <a:txBody>
                    <a:bodyPr/>
                    <a:lstStyle/>
                    <a:p>
                      <a:pPr marL="67945">
                        <a:lnSpc>
                          <a:spcPts val="2100"/>
                        </a:lnSpc>
                      </a:pPr>
                      <a:r>
                        <a:rPr sz="1600" b="1" u="heavy" spc="-5" dirty="0">
                          <a:uFill>
                            <a:solidFill>
                              <a:srgbClr val="000000"/>
                            </a:solidFill>
                          </a:uFill>
                          <a:latin typeface="Calibri"/>
                          <a:cs typeface="Calibri"/>
                        </a:rPr>
                        <a:t>Discussion</a:t>
                      </a:r>
                      <a:endParaRPr sz="1600" b="1" dirty="0">
                        <a:latin typeface="Calibri"/>
                        <a:cs typeface="Calibri"/>
                      </a:endParaRPr>
                    </a:p>
                    <a:p>
                      <a:pPr marL="297180" indent="-229235">
                        <a:lnSpc>
                          <a:spcPct val="150000"/>
                        </a:lnSpc>
                        <a:spcBef>
                          <a:spcPts val="1220"/>
                        </a:spcBef>
                        <a:buFont typeface="Symbol"/>
                        <a:buChar char=""/>
                        <a:tabLst>
                          <a:tab pos="297180" algn="l"/>
                        </a:tabLst>
                      </a:pPr>
                      <a:r>
                        <a:rPr sz="1600" b="1" spc="-5" dirty="0">
                          <a:solidFill>
                            <a:schemeClr val="tx1"/>
                          </a:solidFill>
                          <a:latin typeface="Calibri"/>
                          <a:ea typeface="+mn-ea"/>
                          <a:cs typeface="Calibri"/>
                        </a:rPr>
                        <a:t>The process of granting provisional approval / registration for new trust and the re</a:t>
                      </a:r>
                      <a:r>
                        <a:rPr lang="en-US" sz="1600" b="1" spc="-5" dirty="0">
                          <a:solidFill>
                            <a:schemeClr val="tx1"/>
                          </a:solidFill>
                          <a:latin typeface="Calibri"/>
                          <a:ea typeface="+mn-ea"/>
                          <a:cs typeface="Calibri"/>
                        </a:rPr>
                        <a:t>-</a:t>
                      </a:r>
                      <a:r>
                        <a:rPr sz="1600" b="1" spc="-5" dirty="0">
                          <a:solidFill>
                            <a:schemeClr val="tx1"/>
                          </a:solidFill>
                          <a:latin typeface="Calibri"/>
                          <a:ea typeface="+mn-ea"/>
                          <a:cs typeface="Calibri"/>
                        </a:rPr>
                        <a:t>registration / re</a:t>
                      </a:r>
                      <a:r>
                        <a:rPr lang="en-US" sz="1600" b="1" spc="-5" dirty="0">
                          <a:solidFill>
                            <a:schemeClr val="tx1"/>
                          </a:solidFill>
                          <a:latin typeface="Calibri"/>
                          <a:ea typeface="+mn-ea"/>
                          <a:cs typeface="Calibri"/>
                        </a:rPr>
                        <a:t>-</a:t>
                      </a:r>
                      <a:r>
                        <a:rPr sz="1600" b="1" spc="-5" dirty="0">
                          <a:solidFill>
                            <a:schemeClr val="tx1"/>
                          </a:solidFill>
                          <a:latin typeface="Calibri"/>
                          <a:ea typeface="+mn-ea"/>
                          <a:cs typeface="Calibri"/>
                        </a:rPr>
                        <a:t>approval of already registered / approved trusts / institutions are  automated.</a:t>
                      </a:r>
                    </a:p>
                    <a:p>
                      <a:pPr marL="297180" indent="-229235">
                        <a:lnSpc>
                          <a:spcPct val="150000"/>
                        </a:lnSpc>
                        <a:spcBef>
                          <a:spcPts val="1220"/>
                        </a:spcBef>
                        <a:buFont typeface="Symbol"/>
                        <a:buChar char=""/>
                        <a:tabLst>
                          <a:tab pos="297180" algn="l"/>
                        </a:tabLst>
                      </a:pPr>
                      <a:r>
                        <a:rPr sz="1600" b="1" spc="-5" dirty="0">
                          <a:latin typeface="Calibri"/>
                          <a:cs typeface="Calibri"/>
                        </a:rPr>
                        <a:t>Application</a:t>
                      </a:r>
                      <a:r>
                        <a:rPr sz="1600" b="1" spc="90" dirty="0">
                          <a:latin typeface="Calibri"/>
                          <a:cs typeface="Calibri"/>
                        </a:rPr>
                        <a:t> </a:t>
                      </a:r>
                      <a:r>
                        <a:rPr sz="1600" b="1" spc="-10" dirty="0">
                          <a:latin typeface="Calibri"/>
                          <a:cs typeface="Calibri"/>
                        </a:rPr>
                        <a:t>is</a:t>
                      </a:r>
                      <a:r>
                        <a:rPr sz="1600" b="1" spc="70" dirty="0">
                          <a:latin typeface="Calibri"/>
                          <a:cs typeface="Calibri"/>
                        </a:rPr>
                        <a:t> </a:t>
                      </a:r>
                      <a:r>
                        <a:rPr sz="1600" b="1" dirty="0">
                          <a:latin typeface="Calibri"/>
                          <a:cs typeface="Calibri"/>
                        </a:rPr>
                        <a:t>filed</a:t>
                      </a:r>
                      <a:r>
                        <a:rPr sz="1600" b="1" spc="80" dirty="0">
                          <a:latin typeface="Calibri"/>
                          <a:cs typeface="Calibri"/>
                        </a:rPr>
                        <a:t> </a:t>
                      </a:r>
                      <a:r>
                        <a:rPr sz="1600" b="1" spc="-10" dirty="0">
                          <a:latin typeface="Calibri"/>
                          <a:cs typeface="Calibri"/>
                        </a:rPr>
                        <a:t>in</a:t>
                      </a:r>
                      <a:r>
                        <a:rPr sz="1600" b="1" spc="80" dirty="0">
                          <a:latin typeface="Calibri"/>
                          <a:cs typeface="Calibri"/>
                        </a:rPr>
                        <a:t> </a:t>
                      </a:r>
                      <a:r>
                        <a:rPr sz="1600" b="1" dirty="0">
                          <a:latin typeface="Calibri"/>
                          <a:cs typeface="Calibri"/>
                        </a:rPr>
                        <a:t>the</a:t>
                      </a:r>
                      <a:r>
                        <a:rPr sz="1600" b="1" spc="70" dirty="0">
                          <a:latin typeface="Calibri"/>
                          <a:cs typeface="Calibri"/>
                        </a:rPr>
                        <a:t> </a:t>
                      </a:r>
                      <a:r>
                        <a:rPr sz="1600" b="1" spc="-5" dirty="0">
                          <a:latin typeface="Calibri"/>
                          <a:cs typeface="Calibri"/>
                        </a:rPr>
                        <a:t>portal</a:t>
                      </a:r>
                      <a:r>
                        <a:rPr sz="1600" b="1" spc="65" dirty="0">
                          <a:latin typeface="Calibri"/>
                          <a:cs typeface="Calibri"/>
                        </a:rPr>
                        <a:t> </a:t>
                      </a:r>
                      <a:r>
                        <a:rPr sz="1600" b="1" dirty="0">
                          <a:latin typeface="Calibri"/>
                          <a:cs typeface="Calibri"/>
                        </a:rPr>
                        <a:t>and</a:t>
                      </a:r>
                      <a:r>
                        <a:rPr sz="1600" b="1" spc="80" dirty="0">
                          <a:latin typeface="Calibri"/>
                          <a:cs typeface="Calibri"/>
                        </a:rPr>
                        <a:t> </a:t>
                      </a:r>
                      <a:r>
                        <a:rPr sz="1600" b="1" spc="-5" dirty="0">
                          <a:latin typeface="Calibri"/>
                          <a:cs typeface="Calibri"/>
                        </a:rPr>
                        <a:t>provisional</a:t>
                      </a:r>
                      <a:r>
                        <a:rPr sz="1600" b="1" spc="90" dirty="0">
                          <a:latin typeface="Calibri"/>
                          <a:cs typeface="Calibri"/>
                        </a:rPr>
                        <a:t> </a:t>
                      </a:r>
                      <a:r>
                        <a:rPr sz="1600" b="1" spc="-5" dirty="0">
                          <a:latin typeface="Calibri"/>
                          <a:cs typeface="Calibri"/>
                        </a:rPr>
                        <a:t>approval</a:t>
                      </a:r>
                      <a:r>
                        <a:rPr sz="1600" b="1" spc="70" dirty="0">
                          <a:latin typeface="Calibri"/>
                          <a:cs typeface="Calibri"/>
                        </a:rPr>
                        <a:t> </a:t>
                      </a:r>
                      <a:r>
                        <a:rPr sz="1600" b="1" dirty="0">
                          <a:latin typeface="Calibri"/>
                          <a:cs typeface="Calibri"/>
                        </a:rPr>
                        <a:t>/</a:t>
                      </a:r>
                      <a:r>
                        <a:rPr sz="1600" b="1" spc="65" dirty="0">
                          <a:latin typeface="Calibri"/>
                          <a:cs typeface="Calibri"/>
                        </a:rPr>
                        <a:t> </a:t>
                      </a:r>
                      <a:r>
                        <a:rPr sz="1600" b="1" spc="-5" dirty="0">
                          <a:latin typeface="Calibri"/>
                          <a:cs typeface="Calibri"/>
                        </a:rPr>
                        <a:t>registration</a:t>
                      </a:r>
                      <a:r>
                        <a:rPr sz="1600" b="1" spc="80" dirty="0">
                          <a:latin typeface="Calibri"/>
                          <a:cs typeface="Calibri"/>
                        </a:rPr>
                        <a:t> </a:t>
                      </a:r>
                      <a:r>
                        <a:rPr sz="1600" b="1" spc="-10" dirty="0">
                          <a:latin typeface="Calibri"/>
                          <a:cs typeface="Calibri"/>
                        </a:rPr>
                        <a:t>or</a:t>
                      </a:r>
                      <a:r>
                        <a:rPr sz="1600" b="1" spc="90" dirty="0">
                          <a:latin typeface="Calibri"/>
                          <a:cs typeface="Calibri"/>
                        </a:rPr>
                        <a:t> </a:t>
                      </a:r>
                      <a:r>
                        <a:rPr sz="1600" b="1" spc="-10" dirty="0">
                          <a:latin typeface="Calibri"/>
                          <a:cs typeface="Calibri"/>
                        </a:rPr>
                        <a:t>re</a:t>
                      </a:r>
                      <a:r>
                        <a:rPr lang="en-US" sz="1600" b="1" spc="-10" dirty="0">
                          <a:latin typeface="Calibri"/>
                          <a:cs typeface="Calibri"/>
                        </a:rPr>
                        <a:t>-</a:t>
                      </a:r>
                      <a:r>
                        <a:rPr sz="1600" b="1" dirty="0">
                          <a:latin typeface="Calibri"/>
                          <a:cs typeface="Calibri"/>
                        </a:rPr>
                        <a:t>approval</a:t>
                      </a:r>
                      <a:r>
                        <a:rPr lang="en-US" sz="1600" b="1" dirty="0">
                          <a:latin typeface="Calibri"/>
                          <a:cs typeface="Calibri"/>
                        </a:rPr>
                        <a:t>  </a:t>
                      </a:r>
                      <a:r>
                        <a:rPr sz="1600" b="1" dirty="0">
                          <a:latin typeface="Calibri"/>
                          <a:cs typeface="Calibri"/>
                        </a:rPr>
                        <a:t>/</a:t>
                      </a:r>
                      <a:r>
                        <a:rPr lang="en-US" sz="1600" b="1" dirty="0">
                          <a:latin typeface="Calibri"/>
                          <a:cs typeface="Calibri"/>
                        </a:rPr>
                        <a:t> </a:t>
                      </a:r>
                      <a:r>
                        <a:rPr sz="1600" b="1" spc="-20" dirty="0">
                          <a:latin typeface="Calibri"/>
                          <a:cs typeface="Calibri"/>
                        </a:rPr>
                        <a:t>r</a:t>
                      </a:r>
                      <a:r>
                        <a:rPr sz="1600" b="1" dirty="0">
                          <a:latin typeface="Calibri"/>
                          <a:cs typeface="Calibri"/>
                        </a:rPr>
                        <a:t>e</a:t>
                      </a:r>
                      <a:r>
                        <a:rPr lang="en-US" sz="1600" b="1" dirty="0">
                          <a:latin typeface="Calibri"/>
                          <a:cs typeface="Calibri"/>
                        </a:rPr>
                        <a:t>-</a:t>
                      </a:r>
                      <a:r>
                        <a:rPr sz="1600" b="1" dirty="0">
                          <a:latin typeface="Calibri"/>
                          <a:cs typeface="Calibri"/>
                        </a:rPr>
                        <a:t>registrat</a:t>
                      </a:r>
                      <a:r>
                        <a:rPr sz="1600" b="1" spc="-20" dirty="0">
                          <a:latin typeface="Calibri"/>
                          <a:cs typeface="Calibri"/>
                        </a:rPr>
                        <a:t>i</a:t>
                      </a:r>
                      <a:r>
                        <a:rPr sz="1600" b="1" dirty="0">
                          <a:latin typeface="Calibri"/>
                          <a:cs typeface="Calibri"/>
                        </a:rPr>
                        <a:t>on</a:t>
                      </a:r>
                      <a:r>
                        <a:rPr lang="en-US" sz="1600" b="1" dirty="0">
                          <a:latin typeface="Calibri"/>
                          <a:cs typeface="Calibri"/>
                        </a:rPr>
                        <a:t> </a:t>
                      </a:r>
                      <a:r>
                        <a:rPr sz="1600" b="1" dirty="0">
                          <a:latin typeface="Calibri"/>
                          <a:cs typeface="Calibri"/>
                        </a:rPr>
                        <a:t>in</a:t>
                      </a:r>
                      <a:r>
                        <a:rPr lang="en-US" sz="1600" b="1" dirty="0">
                          <a:latin typeface="Calibri"/>
                          <a:cs typeface="Calibri"/>
                        </a:rPr>
                        <a:t> </a:t>
                      </a:r>
                      <a:r>
                        <a:rPr sz="1600" b="1" spc="15" dirty="0">
                          <a:latin typeface="Calibri"/>
                          <a:cs typeface="Calibri"/>
                        </a:rPr>
                        <a:t>s</a:t>
                      </a:r>
                      <a:r>
                        <a:rPr sz="1600" b="1" dirty="0">
                          <a:latin typeface="Calibri"/>
                          <a:cs typeface="Calibri"/>
                        </a:rPr>
                        <a:t>uch</a:t>
                      </a:r>
                      <a:r>
                        <a:rPr lang="en-US" sz="1600" b="1" dirty="0">
                          <a:latin typeface="Calibri"/>
                          <a:cs typeface="Calibri"/>
                        </a:rPr>
                        <a:t> c</a:t>
                      </a:r>
                      <a:r>
                        <a:rPr sz="1600" b="1" dirty="0">
                          <a:latin typeface="Calibri"/>
                          <a:cs typeface="Calibri"/>
                        </a:rPr>
                        <a:t>a</a:t>
                      </a:r>
                      <a:r>
                        <a:rPr sz="1600" b="1" spc="-20" dirty="0">
                          <a:latin typeface="Calibri"/>
                          <a:cs typeface="Calibri"/>
                        </a:rPr>
                        <a:t>s</a:t>
                      </a:r>
                      <a:r>
                        <a:rPr sz="1600" b="1" dirty="0">
                          <a:latin typeface="Calibri"/>
                          <a:cs typeface="Calibri"/>
                        </a:rPr>
                        <a:t>es</a:t>
                      </a:r>
                      <a:r>
                        <a:rPr lang="en-US" sz="1600" b="1" dirty="0">
                          <a:latin typeface="Calibri"/>
                          <a:cs typeface="Calibri"/>
                        </a:rPr>
                        <a:t> </a:t>
                      </a:r>
                      <a:r>
                        <a:rPr sz="1600" b="1" spc="-20" dirty="0">
                          <a:latin typeface="Calibri"/>
                          <a:cs typeface="Calibri"/>
                        </a:rPr>
                        <a:t>i</a:t>
                      </a:r>
                      <a:r>
                        <a:rPr sz="1600" b="1" dirty="0">
                          <a:latin typeface="Calibri"/>
                          <a:cs typeface="Calibri"/>
                        </a:rPr>
                        <a:t>s</a:t>
                      </a:r>
                      <a:r>
                        <a:rPr lang="en-US" sz="1600" b="1" dirty="0">
                          <a:latin typeface="Calibri"/>
                          <a:cs typeface="Calibri"/>
                        </a:rPr>
                        <a:t> </a:t>
                      </a:r>
                      <a:r>
                        <a:rPr sz="1600" b="1" dirty="0">
                          <a:latin typeface="Calibri"/>
                          <a:cs typeface="Calibri"/>
                        </a:rPr>
                        <a:t>gra</a:t>
                      </a:r>
                      <a:r>
                        <a:rPr sz="1600" b="1" spc="5" dirty="0">
                          <a:latin typeface="Calibri"/>
                          <a:cs typeface="Calibri"/>
                        </a:rPr>
                        <a:t>n</a:t>
                      </a:r>
                      <a:r>
                        <a:rPr sz="1600" b="1" spc="-30" dirty="0">
                          <a:latin typeface="Calibri"/>
                          <a:cs typeface="Calibri"/>
                        </a:rPr>
                        <a:t>t</a:t>
                      </a:r>
                      <a:r>
                        <a:rPr sz="1600" b="1" dirty="0">
                          <a:latin typeface="Calibri"/>
                          <a:cs typeface="Calibri"/>
                        </a:rPr>
                        <a:t>ed</a:t>
                      </a:r>
                      <a:r>
                        <a:rPr lang="en-US" sz="1600" b="1" dirty="0">
                          <a:latin typeface="Calibri"/>
                          <a:cs typeface="Calibri"/>
                        </a:rPr>
                        <a:t> </a:t>
                      </a:r>
                      <a:r>
                        <a:rPr sz="1600" b="1" dirty="0">
                          <a:latin typeface="Calibri"/>
                          <a:cs typeface="Calibri"/>
                        </a:rPr>
                        <a:t>in</a:t>
                      </a:r>
                      <a:r>
                        <a:rPr lang="en-US" sz="1600" b="1" dirty="0">
                          <a:latin typeface="Calibri"/>
                          <a:cs typeface="Calibri"/>
                        </a:rPr>
                        <a:t> </a:t>
                      </a:r>
                      <a:r>
                        <a:rPr sz="1600" b="1" dirty="0">
                          <a:latin typeface="Calibri"/>
                          <a:cs typeface="Calibri"/>
                        </a:rPr>
                        <a:t>an</a:t>
                      </a:r>
                      <a:r>
                        <a:rPr lang="en-US" sz="1600" b="1" dirty="0">
                          <a:latin typeface="Calibri"/>
                          <a:cs typeface="Calibri"/>
                        </a:rPr>
                        <a:t> </a:t>
                      </a:r>
                      <a:r>
                        <a:rPr sz="1600" b="1" spc="-20" dirty="0">
                          <a:latin typeface="Calibri"/>
                          <a:cs typeface="Calibri"/>
                        </a:rPr>
                        <a:t>a</a:t>
                      </a:r>
                      <a:r>
                        <a:rPr sz="1600" b="1" spc="5" dirty="0">
                          <a:latin typeface="Calibri"/>
                          <a:cs typeface="Calibri"/>
                        </a:rPr>
                        <a:t>u</a:t>
                      </a:r>
                      <a:r>
                        <a:rPr sz="1600" b="1" dirty="0">
                          <a:latin typeface="Calibri"/>
                          <a:cs typeface="Calibri"/>
                        </a:rPr>
                        <a:t>t</a:t>
                      </a:r>
                      <a:r>
                        <a:rPr sz="1600" b="1" spc="-15" dirty="0">
                          <a:latin typeface="Calibri"/>
                          <a:cs typeface="Calibri"/>
                        </a:rPr>
                        <a:t>o</a:t>
                      </a:r>
                      <a:r>
                        <a:rPr sz="1600" b="1" dirty="0">
                          <a:latin typeface="Calibri"/>
                          <a:cs typeface="Calibri"/>
                        </a:rPr>
                        <a:t>mated</a:t>
                      </a:r>
                      <a:r>
                        <a:rPr lang="en-US" sz="1600" b="1" dirty="0">
                          <a:latin typeface="Calibri"/>
                          <a:cs typeface="Calibri"/>
                        </a:rPr>
                        <a:t> </a:t>
                      </a:r>
                      <a:r>
                        <a:rPr sz="1600" b="1" dirty="0">
                          <a:latin typeface="Calibri"/>
                          <a:cs typeface="Calibri"/>
                        </a:rPr>
                        <a:t>ma</a:t>
                      </a:r>
                      <a:r>
                        <a:rPr sz="1600" b="1" spc="5" dirty="0">
                          <a:latin typeface="Calibri"/>
                          <a:cs typeface="Calibri"/>
                        </a:rPr>
                        <a:t>n</a:t>
                      </a:r>
                      <a:r>
                        <a:rPr sz="1600" b="1" dirty="0">
                          <a:latin typeface="Calibri"/>
                          <a:cs typeface="Calibri"/>
                        </a:rPr>
                        <a:t>n</a:t>
                      </a:r>
                      <a:r>
                        <a:rPr sz="1600" b="1" spc="-15" dirty="0">
                          <a:latin typeface="Calibri"/>
                          <a:cs typeface="Calibri"/>
                        </a:rPr>
                        <a:t>e</a:t>
                      </a:r>
                      <a:r>
                        <a:rPr sz="1600" b="1" dirty="0">
                          <a:latin typeface="Calibri"/>
                          <a:cs typeface="Calibri"/>
                        </a:rPr>
                        <a:t>r</a:t>
                      </a:r>
                      <a:r>
                        <a:rPr lang="en-US" sz="1600" b="1" dirty="0">
                          <a:latin typeface="Calibri"/>
                          <a:cs typeface="Calibri"/>
                        </a:rPr>
                        <a:t> </a:t>
                      </a:r>
                      <a:r>
                        <a:rPr sz="1600" b="1" dirty="0">
                          <a:latin typeface="Calibri"/>
                          <a:cs typeface="Calibri"/>
                        </a:rPr>
                        <a:t>w</a:t>
                      </a:r>
                      <a:r>
                        <a:rPr sz="1600" b="1" spc="-20" dirty="0">
                          <a:latin typeface="Calibri"/>
                          <a:cs typeface="Calibri"/>
                        </a:rPr>
                        <a:t>i</a:t>
                      </a:r>
                      <a:r>
                        <a:rPr sz="1600" b="1" dirty="0">
                          <a:latin typeface="Calibri"/>
                          <a:cs typeface="Calibri"/>
                        </a:rPr>
                        <a:t>t</a:t>
                      </a:r>
                      <a:r>
                        <a:rPr sz="1600" b="1" spc="5" dirty="0">
                          <a:latin typeface="Calibri"/>
                          <a:cs typeface="Calibri"/>
                        </a:rPr>
                        <a:t>h</a:t>
                      </a:r>
                      <a:r>
                        <a:rPr sz="1600" b="1" spc="-15" dirty="0">
                          <a:latin typeface="Calibri"/>
                          <a:cs typeface="Calibri"/>
                        </a:rPr>
                        <a:t>o</a:t>
                      </a:r>
                      <a:r>
                        <a:rPr sz="1600" b="1" spc="5" dirty="0">
                          <a:latin typeface="Calibri"/>
                          <a:cs typeface="Calibri"/>
                        </a:rPr>
                        <a:t>u</a:t>
                      </a:r>
                      <a:r>
                        <a:rPr sz="1600" b="1" dirty="0">
                          <a:latin typeface="Calibri"/>
                          <a:cs typeface="Calibri"/>
                        </a:rPr>
                        <a:t>t  </a:t>
                      </a:r>
                      <a:r>
                        <a:rPr sz="1600" b="1" spc="-5" dirty="0">
                          <a:latin typeface="Calibri"/>
                          <a:cs typeface="Calibri"/>
                        </a:rPr>
                        <a:t>verification.</a:t>
                      </a:r>
                      <a:endParaRPr sz="1600" b="1"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2158252">
                <a:tc gridSpan="3">
                  <a:txBody>
                    <a:bodyPr/>
                    <a:lstStyle/>
                    <a:p>
                      <a:pPr marL="67945">
                        <a:lnSpc>
                          <a:spcPts val="2110"/>
                        </a:lnSpc>
                      </a:pPr>
                      <a:r>
                        <a:rPr sz="1600" b="1" u="heavy" spc="-5" dirty="0">
                          <a:uFill>
                            <a:solidFill>
                              <a:srgbClr val="000000"/>
                            </a:solidFill>
                          </a:uFill>
                          <a:latin typeface="Calibri"/>
                          <a:cs typeface="Calibri"/>
                        </a:rPr>
                        <a:t>Proposal</a:t>
                      </a:r>
                      <a:endParaRPr sz="1600" b="1" dirty="0">
                        <a:latin typeface="Calibri"/>
                        <a:cs typeface="Calibri"/>
                      </a:endParaRPr>
                    </a:p>
                    <a:p>
                      <a:pPr marL="297180" indent="-229235">
                        <a:lnSpc>
                          <a:spcPct val="100000"/>
                        </a:lnSpc>
                        <a:spcBef>
                          <a:spcPts val="445"/>
                        </a:spcBef>
                        <a:buFont typeface="Symbol"/>
                        <a:buChar char=""/>
                        <a:tabLst>
                          <a:tab pos="297180" algn="l"/>
                        </a:tabLst>
                      </a:pPr>
                      <a:r>
                        <a:rPr sz="1600" b="1" dirty="0">
                          <a:latin typeface="Calibri"/>
                          <a:cs typeface="Calibri"/>
                        </a:rPr>
                        <a:t>In</a:t>
                      </a:r>
                      <a:r>
                        <a:rPr sz="1600" b="1" spc="210" dirty="0">
                          <a:latin typeface="Calibri"/>
                          <a:cs typeface="Calibri"/>
                        </a:rPr>
                        <a:t> </a:t>
                      </a:r>
                      <a:r>
                        <a:rPr sz="1600" b="1" spc="-5" dirty="0">
                          <a:latin typeface="Calibri"/>
                          <a:cs typeface="Calibri"/>
                        </a:rPr>
                        <a:t>many</a:t>
                      </a:r>
                      <a:r>
                        <a:rPr sz="1600" b="1" spc="204" dirty="0">
                          <a:latin typeface="Calibri"/>
                          <a:cs typeface="Calibri"/>
                        </a:rPr>
                        <a:t> </a:t>
                      </a:r>
                      <a:r>
                        <a:rPr sz="1600" b="1" spc="-5" dirty="0">
                          <a:latin typeface="Calibri"/>
                          <a:cs typeface="Calibri"/>
                        </a:rPr>
                        <a:t>cases</a:t>
                      </a:r>
                      <a:r>
                        <a:rPr sz="1600" b="1" spc="225" dirty="0">
                          <a:latin typeface="Calibri"/>
                          <a:cs typeface="Calibri"/>
                        </a:rPr>
                        <a:t> </a:t>
                      </a:r>
                      <a:r>
                        <a:rPr sz="1600" b="1" spc="-10" dirty="0">
                          <a:latin typeface="Calibri"/>
                          <a:cs typeface="Calibri"/>
                        </a:rPr>
                        <a:t>it</a:t>
                      </a:r>
                      <a:r>
                        <a:rPr sz="1600" b="1" spc="200" dirty="0">
                          <a:latin typeface="Calibri"/>
                          <a:cs typeface="Calibri"/>
                        </a:rPr>
                        <a:t> </a:t>
                      </a:r>
                      <a:r>
                        <a:rPr sz="1600" b="1" dirty="0">
                          <a:latin typeface="Calibri"/>
                          <a:cs typeface="Calibri"/>
                        </a:rPr>
                        <a:t>is</a:t>
                      </a:r>
                      <a:r>
                        <a:rPr sz="1600" b="1" spc="204" dirty="0">
                          <a:latin typeface="Calibri"/>
                          <a:cs typeface="Calibri"/>
                        </a:rPr>
                        <a:t> </a:t>
                      </a:r>
                      <a:r>
                        <a:rPr sz="1600" b="1" dirty="0">
                          <a:latin typeface="Calibri"/>
                          <a:cs typeface="Calibri"/>
                        </a:rPr>
                        <a:t>found</a:t>
                      </a:r>
                      <a:r>
                        <a:rPr sz="1600" b="1" spc="204" dirty="0">
                          <a:latin typeface="Calibri"/>
                          <a:cs typeface="Calibri"/>
                        </a:rPr>
                        <a:t> </a:t>
                      </a:r>
                      <a:r>
                        <a:rPr sz="1600" b="1" dirty="0">
                          <a:latin typeface="Calibri"/>
                          <a:cs typeface="Calibri"/>
                        </a:rPr>
                        <a:t>that</a:t>
                      </a:r>
                      <a:r>
                        <a:rPr sz="1600" b="1" spc="185" dirty="0">
                          <a:latin typeface="Calibri"/>
                          <a:cs typeface="Calibri"/>
                        </a:rPr>
                        <a:t> </a:t>
                      </a:r>
                      <a:r>
                        <a:rPr sz="1600" b="1" dirty="0">
                          <a:latin typeface="Calibri"/>
                          <a:cs typeface="Calibri"/>
                        </a:rPr>
                        <a:t>applications</a:t>
                      </a:r>
                      <a:r>
                        <a:rPr sz="1600" b="1" spc="204" dirty="0">
                          <a:latin typeface="Calibri"/>
                          <a:cs typeface="Calibri"/>
                        </a:rPr>
                        <a:t> </a:t>
                      </a:r>
                      <a:r>
                        <a:rPr sz="1600" b="1" dirty="0">
                          <a:latin typeface="Calibri"/>
                          <a:cs typeface="Calibri"/>
                        </a:rPr>
                        <a:t>are</a:t>
                      </a:r>
                      <a:r>
                        <a:rPr sz="1600" b="1" spc="204" dirty="0">
                          <a:latin typeface="Calibri"/>
                          <a:cs typeface="Calibri"/>
                        </a:rPr>
                        <a:t> </a:t>
                      </a:r>
                      <a:r>
                        <a:rPr sz="1600" b="1" dirty="0">
                          <a:latin typeface="Calibri"/>
                          <a:cs typeface="Calibri"/>
                        </a:rPr>
                        <a:t>defective,</a:t>
                      </a:r>
                      <a:r>
                        <a:rPr sz="1600" b="1" spc="204" dirty="0">
                          <a:latin typeface="Calibri"/>
                          <a:cs typeface="Calibri"/>
                        </a:rPr>
                        <a:t> </a:t>
                      </a:r>
                      <a:r>
                        <a:rPr sz="1600" b="1" spc="-5" dirty="0">
                          <a:latin typeface="Calibri"/>
                          <a:cs typeface="Calibri"/>
                        </a:rPr>
                        <a:t>not</a:t>
                      </a:r>
                      <a:r>
                        <a:rPr sz="1600" b="1" spc="215" dirty="0">
                          <a:latin typeface="Calibri"/>
                          <a:cs typeface="Calibri"/>
                        </a:rPr>
                        <a:t> </a:t>
                      </a:r>
                      <a:r>
                        <a:rPr sz="1600" b="1" spc="-5" dirty="0">
                          <a:latin typeface="Calibri"/>
                          <a:cs typeface="Calibri"/>
                        </a:rPr>
                        <a:t>complete</a:t>
                      </a:r>
                      <a:r>
                        <a:rPr sz="1600" b="1" spc="204" dirty="0">
                          <a:latin typeface="Calibri"/>
                          <a:cs typeface="Calibri"/>
                        </a:rPr>
                        <a:t> </a:t>
                      </a:r>
                      <a:r>
                        <a:rPr sz="1600" b="1" dirty="0">
                          <a:latin typeface="Calibri"/>
                          <a:cs typeface="Calibri"/>
                        </a:rPr>
                        <a:t>and</a:t>
                      </a:r>
                      <a:r>
                        <a:rPr sz="1600" b="1" spc="204" dirty="0">
                          <a:latin typeface="Calibri"/>
                          <a:cs typeface="Calibri"/>
                        </a:rPr>
                        <a:t> </a:t>
                      </a:r>
                      <a:r>
                        <a:rPr sz="1600" b="1" spc="-5" dirty="0">
                          <a:latin typeface="Calibri"/>
                          <a:cs typeface="Calibri"/>
                        </a:rPr>
                        <a:t>contain</a:t>
                      </a:r>
                      <a:r>
                        <a:rPr lang="en-US" sz="1600" b="1" spc="-5" dirty="0">
                          <a:latin typeface="Calibri"/>
                          <a:cs typeface="Calibri"/>
                        </a:rPr>
                        <a:t> </a:t>
                      </a:r>
                      <a:r>
                        <a:rPr sz="1600" b="1" dirty="0">
                          <a:latin typeface="Calibri"/>
                          <a:cs typeface="Calibri"/>
                        </a:rPr>
                        <a:t>incorrect</a:t>
                      </a:r>
                      <a:r>
                        <a:rPr sz="1600" b="1" spc="-35" dirty="0">
                          <a:latin typeface="Calibri"/>
                          <a:cs typeface="Calibri"/>
                        </a:rPr>
                        <a:t> </a:t>
                      </a:r>
                      <a:r>
                        <a:rPr sz="1600" b="1" spc="-5" dirty="0">
                          <a:latin typeface="Calibri"/>
                          <a:cs typeface="Calibri"/>
                        </a:rPr>
                        <a:t>particulars</a:t>
                      </a:r>
                      <a:endParaRPr sz="1600" b="1" dirty="0">
                        <a:latin typeface="Calibri"/>
                        <a:cs typeface="Calibri"/>
                      </a:endParaRPr>
                    </a:p>
                    <a:p>
                      <a:pPr marL="296545" marR="51435" indent="-228600" algn="just">
                        <a:lnSpc>
                          <a:spcPct val="152800"/>
                        </a:lnSpc>
                        <a:spcBef>
                          <a:spcPts val="80"/>
                        </a:spcBef>
                        <a:buFont typeface="Symbol"/>
                        <a:buChar char=""/>
                        <a:tabLst>
                          <a:tab pos="297180" algn="l"/>
                        </a:tabLst>
                      </a:pPr>
                      <a:r>
                        <a:rPr sz="1600" b="1" dirty="0">
                          <a:latin typeface="Calibri"/>
                          <a:cs typeface="Calibri"/>
                        </a:rPr>
                        <a:t>Therefore,</a:t>
                      </a:r>
                      <a:r>
                        <a:rPr sz="1600" b="1" spc="5" dirty="0">
                          <a:latin typeface="Calibri"/>
                          <a:cs typeface="Calibri"/>
                        </a:rPr>
                        <a:t> </a:t>
                      </a:r>
                      <a:r>
                        <a:rPr sz="1600" b="1" dirty="0">
                          <a:latin typeface="Calibri"/>
                          <a:cs typeface="Calibri"/>
                        </a:rPr>
                        <a:t>proposal</a:t>
                      </a:r>
                      <a:r>
                        <a:rPr sz="1600" b="1" spc="5" dirty="0">
                          <a:latin typeface="Calibri"/>
                          <a:cs typeface="Calibri"/>
                        </a:rPr>
                        <a:t> </a:t>
                      </a:r>
                      <a:r>
                        <a:rPr sz="1600" b="1" dirty="0">
                          <a:latin typeface="Calibri"/>
                          <a:cs typeface="Calibri"/>
                        </a:rPr>
                        <a:t>is</a:t>
                      </a:r>
                      <a:r>
                        <a:rPr sz="1600" b="1" spc="5" dirty="0">
                          <a:latin typeface="Calibri"/>
                          <a:cs typeface="Calibri"/>
                        </a:rPr>
                        <a:t> made</a:t>
                      </a:r>
                      <a:r>
                        <a:rPr sz="1600" b="1" spc="10" dirty="0">
                          <a:latin typeface="Calibri"/>
                          <a:cs typeface="Calibri"/>
                        </a:rPr>
                        <a:t> </a:t>
                      </a:r>
                      <a:r>
                        <a:rPr sz="1600" b="1" dirty="0">
                          <a:latin typeface="Calibri"/>
                          <a:cs typeface="Calibri"/>
                        </a:rPr>
                        <a:t>to</a:t>
                      </a:r>
                      <a:r>
                        <a:rPr sz="1600" b="1" spc="5" dirty="0">
                          <a:latin typeface="Calibri"/>
                          <a:cs typeface="Calibri"/>
                        </a:rPr>
                        <a:t> </a:t>
                      </a:r>
                      <a:r>
                        <a:rPr sz="1600" b="1" dirty="0">
                          <a:latin typeface="Calibri"/>
                          <a:cs typeface="Calibri"/>
                        </a:rPr>
                        <a:t>empower</a:t>
                      </a:r>
                      <a:r>
                        <a:rPr sz="1600" b="1" spc="5" dirty="0">
                          <a:latin typeface="Calibri"/>
                          <a:cs typeface="Calibri"/>
                        </a:rPr>
                        <a:t> </a:t>
                      </a:r>
                      <a:r>
                        <a:rPr sz="1600" b="1" dirty="0">
                          <a:latin typeface="Calibri"/>
                          <a:cs typeface="Calibri"/>
                        </a:rPr>
                        <a:t>CIT</a:t>
                      </a:r>
                      <a:r>
                        <a:rPr sz="1600" b="1" spc="5" dirty="0">
                          <a:latin typeface="Calibri"/>
                          <a:cs typeface="Calibri"/>
                        </a:rPr>
                        <a:t> </a:t>
                      </a:r>
                      <a:r>
                        <a:rPr sz="1600" b="1" dirty="0">
                          <a:latin typeface="Calibri"/>
                          <a:cs typeface="Calibri"/>
                        </a:rPr>
                        <a:t>/</a:t>
                      </a:r>
                      <a:r>
                        <a:rPr sz="1600" b="1" spc="5" dirty="0">
                          <a:latin typeface="Calibri"/>
                          <a:cs typeface="Calibri"/>
                        </a:rPr>
                        <a:t> </a:t>
                      </a:r>
                      <a:r>
                        <a:rPr sz="1600" b="1" spc="-5" dirty="0">
                          <a:latin typeface="Calibri"/>
                          <a:cs typeface="Calibri"/>
                        </a:rPr>
                        <a:t>PCIT</a:t>
                      </a:r>
                      <a:r>
                        <a:rPr sz="1600" b="1" dirty="0">
                          <a:latin typeface="Calibri"/>
                          <a:cs typeface="Calibri"/>
                        </a:rPr>
                        <a:t> to</a:t>
                      </a:r>
                      <a:r>
                        <a:rPr sz="1600" b="1" spc="5" dirty="0">
                          <a:latin typeface="Calibri"/>
                          <a:cs typeface="Calibri"/>
                        </a:rPr>
                        <a:t> </a:t>
                      </a:r>
                      <a:r>
                        <a:rPr sz="1600" b="1" spc="-5" dirty="0">
                          <a:latin typeface="Calibri"/>
                          <a:cs typeface="Calibri"/>
                        </a:rPr>
                        <a:t>cancel</a:t>
                      </a:r>
                      <a:r>
                        <a:rPr sz="1600" b="1" dirty="0">
                          <a:latin typeface="Calibri"/>
                          <a:cs typeface="Calibri"/>
                        </a:rPr>
                        <a:t> the</a:t>
                      </a:r>
                      <a:r>
                        <a:rPr sz="1600" b="1" spc="5" dirty="0">
                          <a:latin typeface="Calibri"/>
                          <a:cs typeface="Calibri"/>
                        </a:rPr>
                        <a:t> </a:t>
                      </a:r>
                      <a:r>
                        <a:rPr sz="1600" b="1" spc="-5" dirty="0">
                          <a:latin typeface="Calibri"/>
                          <a:cs typeface="Calibri"/>
                        </a:rPr>
                        <a:t>registration</a:t>
                      </a:r>
                      <a:r>
                        <a:rPr sz="1600" b="1" dirty="0">
                          <a:latin typeface="Calibri"/>
                          <a:cs typeface="Calibri"/>
                        </a:rPr>
                        <a:t> / </a:t>
                      </a:r>
                      <a:r>
                        <a:rPr sz="1600" b="1" spc="-395" dirty="0">
                          <a:latin typeface="Calibri"/>
                          <a:cs typeface="Calibri"/>
                        </a:rPr>
                        <a:t> </a:t>
                      </a:r>
                      <a:r>
                        <a:rPr sz="1600" b="1" spc="-5" dirty="0">
                          <a:latin typeface="Calibri"/>
                          <a:cs typeface="Calibri"/>
                        </a:rPr>
                        <a:t>approval when application referred </a:t>
                      </a:r>
                      <a:r>
                        <a:rPr sz="1600" b="1" dirty="0">
                          <a:latin typeface="Calibri"/>
                          <a:cs typeface="Calibri"/>
                        </a:rPr>
                        <a:t>to above </a:t>
                      </a:r>
                      <a:r>
                        <a:rPr sz="1600" b="1" spc="-10" dirty="0">
                          <a:latin typeface="Calibri"/>
                          <a:cs typeface="Calibri"/>
                        </a:rPr>
                        <a:t>is </a:t>
                      </a:r>
                      <a:r>
                        <a:rPr sz="1600" b="1" spc="-5" dirty="0">
                          <a:latin typeface="Calibri"/>
                          <a:cs typeface="Calibri"/>
                        </a:rPr>
                        <a:t>incomplete </a:t>
                      </a:r>
                      <a:r>
                        <a:rPr sz="1600" b="1" dirty="0">
                          <a:latin typeface="Calibri"/>
                          <a:cs typeface="Calibri"/>
                        </a:rPr>
                        <a:t>or </a:t>
                      </a:r>
                      <a:r>
                        <a:rPr sz="1600" b="1" spc="-10" dirty="0">
                          <a:latin typeface="Calibri"/>
                          <a:cs typeface="Calibri"/>
                        </a:rPr>
                        <a:t>it</a:t>
                      </a:r>
                      <a:r>
                        <a:rPr sz="1600" b="1" spc="-5" dirty="0">
                          <a:latin typeface="Calibri"/>
                          <a:cs typeface="Calibri"/>
                        </a:rPr>
                        <a:t> contains </a:t>
                      </a:r>
                      <a:r>
                        <a:rPr sz="1600" b="1" dirty="0">
                          <a:latin typeface="Calibri"/>
                          <a:cs typeface="Calibri"/>
                        </a:rPr>
                        <a:t>false or </a:t>
                      </a:r>
                      <a:r>
                        <a:rPr sz="1600" b="1" spc="5" dirty="0">
                          <a:latin typeface="Calibri"/>
                          <a:cs typeface="Calibri"/>
                        </a:rPr>
                        <a:t> </a:t>
                      </a:r>
                      <a:r>
                        <a:rPr sz="1600" b="1" dirty="0">
                          <a:latin typeface="Calibri"/>
                          <a:cs typeface="Calibri"/>
                        </a:rPr>
                        <a:t>incorrect</a:t>
                      </a:r>
                      <a:r>
                        <a:rPr sz="1600" b="1" spc="-20" dirty="0">
                          <a:latin typeface="Calibri"/>
                          <a:cs typeface="Calibri"/>
                        </a:rPr>
                        <a:t> </a:t>
                      </a:r>
                      <a:r>
                        <a:rPr sz="1600" b="1" dirty="0">
                          <a:latin typeface="Calibri"/>
                          <a:cs typeface="Calibri"/>
                        </a:rPr>
                        <a:t>information.</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7"/>
          </p:nvPr>
        </p:nvSpPr>
        <p:spPr>
          <a:xfrm>
            <a:off x="8408491" y="6467728"/>
            <a:ext cx="230504" cy="184666"/>
          </a:xfrm>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3544246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88066" y="675982"/>
          <a:ext cx="7367867" cy="5506036"/>
        </p:xfrm>
        <a:graphic>
          <a:graphicData uri="http://schemas.openxmlformats.org/drawingml/2006/table">
            <a:tbl>
              <a:tblPr firstRow="1" bandRow="1">
                <a:tableStyleId>{2D5ABB26-0587-4C30-8999-92F81FD0307C}</a:tableStyleId>
              </a:tblPr>
              <a:tblGrid>
                <a:gridCol w="2443443">
                  <a:extLst>
                    <a:ext uri="{9D8B030D-6E8A-4147-A177-3AD203B41FA5}">
                      <a16:colId xmlns:a16="http://schemas.microsoft.com/office/drawing/2014/main" val="20000"/>
                    </a:ext>
                  </a:extLst>
                </a:gridCol>
                <a:gridCol w="2382931">
                  <a:extLst>
                    <a:ext uri="{9D8B030D-6E8A-4147-A177-3AD203B41FA5}">
                      <a16:colId xmlns:a16="http://schemas.microsoft.com/office/drawing/2014/main" val="20001"/>
                    </a:ext>
                  </a:extLst>
                </a:gridCol>
                <a:gridCol w="2541493">
                  <a:extLst>
                    <a:ext uri="{9D8B030D-6E8A-4147-A177-3AD203B41FA5}">
                      <a16:colId xmlns:a16="http://schemas.microsoft.com/office/drawing/2014/main" val="20002"/>
                    </a:ext>
                  </a:extLst>
                </a:gridCol>
              </a:tblGrid>
              <a:tr h="539226">
                <a:tc gridSpan="3">
                  <a:txBody>
                    <a:bodyPr/>
                    <a:lstStyle/>
                    <a:p>
                      <a:pPr marL="288925">
                        <a:lnSpc>
                          <a:spcPts val="3015"/>
                        </a:lnSpc>
                      </a:pPr>
                      <a:r>
                        <a:rPr lang="en-US" sz="2300" b="1" dirty="0">
                          <a:solidFill>
                            <a:srgbClr val="FF0000"/>
                          </a:solidFill>
                          <a:latin typeface="Calibri"/>
                          <a:cs typeface="Calibri"/>
                        </a:rPr>
                        <a:t>FA 2023 - </a:t>
                      </a:r>
                      <a:r>
                        <a:rPr sz="2300" b="1" dirty="0">
                          <a:solidFill>
                            <a:srgbClr val="FF0000"/>
                          </a:solidFill>
                          <a:latin typeface="Calibri"/>
                          <a:cs typeface="Calibri"/>
                        </a:rPr>
                        <a:t>Trusts</a:t>
                      </a:r>
                      <a:r>
                        <a:rPr sz="2300" b="1" spc="-5" dirty="0">
                          <a:solidFill>
                            <a:srgbClr val="FF0000"/>
                          </a:solidFill>
                          <a:latin typeface="Calibri"/>
                          <a:cs typeface="Calibri"/>
                        </a:rPr>
                        <a:t> </a:t>
                      </a:r>
                      <a:r>
                        <a:rPr sz="2300" b="1" dirty="0">
                          <a:solidFill>
                            <a:srgbClr val="FF0000"/>
                          </a:solidFill>
                          <a:latin typeface="Calibri"/>
                          <a:cs typeface="Calibri"/>
                        </a:rPr>
                        <a:t>/</a:t>
                      </a:r>
                      <a:r>
                        <a:rPr sz="2300" b="1" spc="-5" dirty="0">
                          <a:solidFill>
                            <a:srgbClr val="FF0000"/>
                          </a:solidFill>
                          <a:latin typeface="Calibri"/>
                          <a:cs typeface="Calibri"/>
                        </a:rPr>
                        <a:t> </a:t>
                      </a:r>
                      <a:r>
                        <a:rPr sz="2300" b="1" dirty="0">
                          <a:solidFill>
                            <a:srgbClr val="FF0000"/>
                          </a:solidFill>
                          <a:latin typeface="Calibri"/>
                          <a:cs typeface="Calibri"/>
                        </a:rPr>
                        <a:t>Institutions not</a:t>
                      </a:r>
                      <a:r>
                        <a:rPr sz="2300" b="1" spc="-5" dirty="0">
                          <a:solidFill>
                            <a:srgbClr val="FF0000"/>
                          </a:solidFill>
                          <a:latin typeface="Calibri"/>
                          <a:cs typeface="Calibri"/>
                        </a:rPr>
                        <a:t> </a:t>
                      </a:r>
                      <a:r>
                        <a:rPr sz="2300" b="1" dirty="0">
                          <a:solidFill>
                            <a:srgbClr val="FF0000"/>
                          </a:solidFill>
                          <a:latin typeface="Calibri"/>
                          <a:cs typeface="Calibri"/>
                        </a:rPr>
                        <a:t>filing application</a:t>
                      </a:r>
                      <a:r>
                        <a:rPr sz="2300" b="1" spc="-5" dirty="0">
                          <a:solidFill>
                            <a:srgbClr val="FF0000"/>
                          </a:solidFill>
                          <a:latin typeface="Calibri"/>
                          <a:cs typeface="Calibri"/>
                        </a:rPr>
                        <a:t> in</a:t>
                      </a:r>
                      <a:r>
                        <a:rPr sz="2300" b="1" dirty="0">
                          <a:solidFill>
                            <a:srgbClr val="FF0000"/>
                          </a:solidFill>
                          <a:latin typeface="Calibri"/>
                          <a:cs typeface="Calibri"/>
                        </a:rPr>
                        <a:t> certain</a:t>
                      </a:r>
                      <a:r>
                        <a:rPr sz="2300" b="1" spc="-25" dirty="0">
                          <a:solidFill>
                            <a:srgbClr val="FF0000"/>
                          </a:solidFill>
                          <a:latin typeface="Calibri"/>
                          <a:cs typeface="Calibri"/>
                        </a:rPr>
                        <a:t> </a:t>
                      </a:r>
                      <a:r>
                        <a:rPr sz="2300" b="1" dirty="0">
                          <a:solidFill>
                            <a:srgbClr val="FF0000"/>
                          </a:solidFill>
                          <a:latin typeface="Calibri"/>
                          <a:cs typeface="Calibri"/>
                        </a:rPr>
                        <a:t>cases</a:t>
                      </a:r>
                      <a:endParaRPr sz="2300" b="1"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75172">
                <a:tc>
                  <a:txBody>
                    <a:bodyPr/>
                    <a:lstStyle/>
                    <a:p>
                      <a:pPr marL="321310">
                        <a:lnSpc>
                          <a:spcPts val="2090"/>
                        </a:lnSpc>
                      </a:pPr>
                      <a:r>
                        <a:rPr sz="1600" b="1" spc="-5" dirty="0">
                          <a:latin typeface="Calibri"/>
                          <a:cs typeface="Calibri"/>
                        </a:rPr>
                        <a:t>Section:</a:t>
                      </a:r>
                      <a:r>
                        <a:rPr sz="1600" b="1" spc="-10" dirty="0">
                          <a:latin typeface="Calibri"/>
                          <a:cs typeface="Calibri"/>
                        </a:rPr>
                        <a:t> </a:t>
                      </a:r>
                      <a:r>
                        <a:rPr sz="1600" b="1" dirty="0">
                          <a:latin typeface="Calibri"/>
                          <a:cs typeface="Calibri"/>
                        </a:rPr>
                        <a:t>Regimes</a:t>
                      </a:r>
                      <a:r>
                        <a:rPr sz="1600" b="1" spc="-10" dirty="0">
                          <a:latin typeface="Calibri"/>
                          <a:cs typeface="Calibri"/>
                        </a:rPr>
                        <a:t> </a:t>
                      </a:r>
                      <a:r>
                        <a:rPr sz="1600" b="1" dirty="0">
                          <a:latin typeface="Calibri"/>
                          <a:cs typeface="Calibri"/>
                        </a:rPr>
                        <a:t>1</a:t>
                      </a:r>
                      <a:r>
                        <a:rPr sz="1600" b="1" spc="-10" dirty="0">
                          <a:latin typeface="Calibri"/>
                          <a:cs typeface="Calibri"/>
                        </a:rPr>
                        <a:t> </a:t>
                      </a:r>
                      <a:r>
                        <a:rPr sz="1600" b="1" dirty="0">
                          <a:latin typeface="Calibri"/>
                          <a:cs typeface="Calibri"/>
                        </a:rPr>
                        <a:t>&amp;</a:t>
                      </a:r>
                      <a:r>
                        <a:rPr sz="1600" b="1" spc="-5" dirty="0">
                          <a:latin typeface="Calibri"/>
                          <a:cs typeface="Calibri"/>
                        </a:rPr>
                        <a:t> </a:t>
                      </a:r>
                      <a:r>
                        <a:rPr sz="1600" b="1" dirty="0">
                          <a:latin typeface="Calibri"/>
                          <a:cs typeface="Calibri"/>
                        </a:rPr>
                        <a:t>2</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12140">
                        <a:lnSpc>
                          <a:spcPts val="2090"/>
                        </a:lnSpc>
                      </a:pPr>
                      <a:r>
                        <a:rPr sz="1600" b="1" dirty="0">
                          <a:latin typeface="Calibri"/>
                          <a:cs typeface="Calibri"/>
                        </a:rPr>
                        <a:t>Clause</a:t>
                      </a:r>
                      <a:r>
                        <a:rPr sz="1600" b="1" spc="-20" dirty="0">
                          <a:latin typeface="Calibri"/>
                          <a:cs typeface="Calibri"/>
                        </a:rPr>
                        <a:t> </a:t>
                      </a:r>
                      <a:r>
                        <a:rPr sz="1600" b="1" dirty="0">
                          <a:latin typeface="Calibri"/>
                          <a:cs typeface="Calibri"/>
                        </a:rPr>
                        <a:t>of</a:t>
                      </a:r>
                      <a:r>
                        <a:rPr sz="1600" b="1" spc="-10" dirty="0">
                          <a:latin typeface="Calibri"/>
                          <a:cs typeface="Calibri"/>
                        </a:rPr>
                        <a:t> </a:t>
                      </a:r>
                      <a:r>
                        <a:rPr sz="1600" b="1" dirty="0">
                          <a:latin typeface="Calibri"/>
                          <a:cs typeface="Calibri"/>
                        </a:rPr>
                        <a:t>FB:</a:t>
                      </a:r>
                      <a:r>
                        <a:rPr sz="1600" b="1" spc="-30" dirty="0">
                          <a:latin typeface="Calibri"/>
                          <a:cs typeface="Calibri"/>
                        </a:rPr>
                        <a:t> </a:t>
                      </a:r>
                      <a:r>
                        <a:rPr sz="1600" b="1" dirty="0">
                          <a:latin typeface="Calibri"/>
                          <a:cs typeface="Calibri"/>
                        </a:rPr>
                        <a:t>57</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7945">
                        <a:lnSpc>
                          <a:spcPts val="2090"/>
                        </a:lnSpc>
                      </a:pPr>
                      <a:r>
                        <a:rPr sz="1600" b="1" spc="-5" dirty="0">
                          <a:latin typeface="Calibri"/>
                          <a:cs typeface="Calibri"/>
                        </a:rPr>
                        <a:t>Effective</a:t>
                      </a:r>
                      <a:r>
                        <a:rPr sz="1600" b="1" spc="-10" dirty="0">
                          <a:latin typeface="Calibri"/>
                          <a:cs typeface="Calibri"/>
                        </a:rPr>
                        <a:t> </a:t>
                      </a:r>
                      <a:r>
                        <a:rPr sz="1600" b="1" dirty="0">
                          <a:latin typeface="Calibri"/>
                          <a:cs typeface="Calibri"/>
                        </a:rPr>
                        <a:t>date:</a:t>
                      </a:r>
                      <a:r>
                        <a:rPr sz="1600" b="1" spc="-5" dirty="0">
                          <a:latin typeface="Calibri"/>
                          <a:cs typeface="Calibri"/>
                        </a:rPr>
                        <a:t> </a:t>
                      </a:r>
                      <a:r>
                        <a:rPr sz="1600" b="1" spc="-10" dirty="0">
                          <a:latin typeface="Calibri"/>
                          <a:cs typeface="Calibri"/>
                        </a:rPr>
                        <a:t>AY</a:t>
                      </a:r>
                      <a:r>
                        <a:rPr sz="1600" b="1" spc="-5" dirty="0">
                          <a:latin typeface="Calibri"/>
                          <a:cs typeface="Calibri"/>
                        </a:rPr>
                        <a:t> 2023-24</a:t>
                      </a:r>
                      <a:endParaRPr sz="1600" b="1">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4318523">
                <a:tc gridSpan="3">
                  <a:txBody>
                    <a:bodyPr/>
                    <a:lstStyle/>
                    <a:p>
                      <a:pPr marL="67945">
                        <a:lnSpc>
                          <a:spcPts val="2090"/>
                        </a:lnSpc>
                      </a:pPr>
                      <a:r>
                        <a:rPr sz="1600" b="1" u="heavy" spc="-5" dirty="0">
                          <a:uFill>
                            <a:solidFill>
                              <a:srgbClr val="000000"/>
                            </a:solidFill>
                          </a:uFill>
                          <a:latin typeface="Calibri"/>
                          <a:cs typeface="Calibri"/>
                        </a:rPr>
                        <a:t>Discussion</a:t>
                      </a:r>
                      <a:endParaRPr sz="1600" b="1" dirty="0">
                        <a:latin typeface="Calibri"/>
                        <a:cs typeface="Calibri"/>
                      </a:endParaRPr>
                    </a:p>
                    <a:p>
                      <a:pPr marL="296545" marR="55880" indent="-228600">
                        <a:lnSpc>
                          <a:spcPct val="152800"/>
                        </a:lnSpc>
                        <a:spcBef>
                          <a:spcPts val="95"/>
                        </a:spcBef>
                        <a:buFont typeface="Symbol"/>
                        <a:buChar char=""/>
                        <a:tabLst>
                          <a:tab pos="297180" algn="l"/>
                        </a:tabLst>
                      </a:pPr>
                      <a:r>
                        <a:rPr sz="1600" b="1" dirty="0">
                          <a:latin typeface="Calibri"/>
                          <a:cs typeface="Calibri"/>
                        </a:rPr>
                        <a:t>Certain</a:t>
                      </a:r>
                      <a:r>
                        <a:rPr sz="1600" b="1" spc="114" dirty="0">
                          <a:latin typeface="Calibri"/>
                          <a:cs typeface="Calibri"/>
                        </a:rPr>
                        <a:t> </a:t>
                      </a:r>
                      <a:r>
                        <a:rPr sz="1600" b="1" spc="-5" dirty="0">
                          <a:latin typeface="Calibri"/>
                          <a:cs typeface="Calibri"/>
                        </a:rPr>
                        <a:t>existing</a:t>
                      </a:r>
                      <a:r>
                        <a:rPr sz="1600" b="1" spc="120" dirty="0">
                          <a:latin typeface="Calibri"/>
                          <a:cs typeface="Calibri"/>
                        </a:rPr>
                        <a:t> </a:t>
                      </a:r>
                      <a:r>
                        <a:rPr sz="1600" b="1" dirty="0">
                          <a:latin typeface="Calibri"/>
                          <a:cs typeface="Calibri"/>
                        </a:rPr>
                        <a:t>registered</a:t>
                      </a:r>
                      <a:r>
                        <a:rPr sz="1600" b="1" spc="120" dirty="0">
                          <a:latin typeface="Calibri"/>
                          <a:cs typeface="Calibri"/>
                        </a:rPr>
                        <a:t> </a:t>
                      </a:r>
                      <a:r>
                        <a:rPr sz="1600" b="1" dirty="0">
                          <a:latin typeface="Calibri"/>
                          <a:cs typeface="Calibri"/>
                        </a:rPr>
                        <a:t>/</a:t>
                      </a:r>
                      <a:r>
                        <a:rPr sz="1600" b="1" spc="114" dirty="0">
                          <a:latin typeface="Calibri"/>
                          <a:cs typeface="Calibri"/>
                        </a:rPr>
                        <a:t> </a:t>
                      </a:r>
                      <a:r>
                        <a:rPr sz="1600" b="1" spc="-5" dirty="0">
                          <a:latin typeface="Calibri"/>
                          <a:cs typeface="Calibri"/>
                        </a:rPr>
                        <a:t>approved</a:t>
                      </a:r>
                      <a:r>
                        <a:rPr sz="1600" b="1" spc="125" dirty="0">
                          <a:latin typeface="Calibri"/>
                          <a:cs typeface="Calibri"/>
                        </a:rPr>
                        <a:t> </a:t>
                      </a:r>
                      <a:r>
                        <a:rPr sz="1600" b="1" spc="-5" dirty="0">
                          <a:latin typeface="Calibri"/>
                          <a:cs typeface="Calibri"/>
                        </a:rPr>
                        <a:t>trusts</a:t>
                      </a:r>
                      <a:r>
                        <a:rPr sz="1600" b="1" spc="120" dirty="0">
                          <a:latin typeface="Calibri"/>
                          <a:cs typeface="Calibri"/>
                        </a:rPr>
                        <a:t> </a:t>
                      </a:r>
                      <a:r>
                        <a:rPr sz="1600" b="1" dirty="0">
                          <a:latin typeface="Calibri"/>
                          <a:cs typeface="Calibri"/>
                        </a:rPr>
                        <a:t>have</a:t>
                      </a:r>
                      <a:r>
                        <a:rPr sz="1600" b="1" spc="114" dirty="0">
                          <a:latin typeface="Calibri"/>
                          <a:cs typeface="Calibri"/>
                        </a:rPr>
                        <a:t> </a:t>
                      </a:r>
                      <a:r>
                        <a:rPr sz="1600" b="1" dirty="0">
                          <a:latin typeface="Calibri"/>
                          <a:cs typeface="Calibri"/>
                        </a:rPr>
                        <a:t>not</a:t>
                      </a:r>
                      <a:r>
                        <a:rPr sz="1600" b="1" spc="114" dirty="0">
                          <a:latin typeface="Calibri"/>
                          <a:cs typeface="Calibri"/>
                        </a:rPr>
                        <a:t> </a:t>
                      </a:r>
                      <a:r>
                        <a:rPr sz="1600" b="1" dirty="0">
                          <a:latin typeface="Calibri"/>
                          <a:cs typeface="Calibri"/>
                        </a:rPr>
                        <a:t>made</a:t>
                      </a:r>
                      <a:r>
                        <a:rPr sz="1600" b="1" spc="100" dirty="0">
                          <a:latin typeface="Calibri"/>
                          <a:cs typeface="Calibri"/>
                        </a:rPr>
                        <a:t> </a:t>
                      </a:r>
                      <a:r>
                        <a:rPr sz="1600" b="1" spc="-5" dirty="0">
                          <a:latin typeface="Calibri"/>
                          <a:cs typeface="Calibri"/>
                        </a:rPr>
                        <a:t>application</a:t>
                      </a:r>
                      <a:r>
                        <a:rPr sz="1600" b="1" spc="125" dirty="0">
                          <a:latin typeface="Calibri"/>
                          <a:cs typeface="Calibri"/>
                        </a:rPr>
                        <a:t> </a:t>
                      </a:r>
                      <a:r>
                        <a:rPr sz="1600" b="1" spc="-5" dirty="0">
                          <a:latin typeface="Calibri"/>
                          <a:cs typeface="Calibri"/>
                        </a:rPr>
                        <a:t>for</a:t>
                      </a:r>
                      <a:r>
                        <a:rPr sz="1600" b="1" spc="140" dirty="0">
                          <a:latin typeface="Calibri"/>
                          <a:cs typeface="Calibri"/>
                        </a:rPr>
                        <a:t> </a:t>
                      </a:r>
                      <a:r>
                        <a:rPr sz="1600" b="1" spc="-10" dirty="0">
                          <a:latin typeface="Calibri"/>
                          <a:cs typeface="Calibri"/>
                        </a:rPr>
                        <a:t>re- </a:t>
                      </a:r>
                      <a:r>
                        <a:rPr sz="1600" b="1" spc="-395" dirty="0">
                          <a:latin typeface="Calibri"/>
                          <a:cs typeface="Calibri"/>
                        </a:rPr>
                        <a:t> </a:t>
                      </a:r>
                      <a:r>
                        <a:rPr sz="1600" b="1" spc="-5" dirty="0">
                          <a:latin typeface="Calibri"/>
                          <a:cs typeface="Calibri"/>
                        </a:rPr>
                        <a:t>registration</a:t>
                      </a:r>
                      <a:r>
                        <a:rPr sz="1600" b="1" dirty="0">
                          <a:latin typeface="Calibri"/>
                          <a:cs typeface="Calibri"/>
                        </a:rPr>
                        <a:t> or</a:t>
                      </a:r>
                      <a:r>
                        <a:rPr sz="1600" b="1" spc="-15" dirty="0">
                          <a:latin typeface="Calibri"/>
                          <a:cs typeface="Calibri"/>
                        </a:rPr>
                        <a:t> </a:t>
                      </a:r>
                      <a:r>
                        <a:rPr sz="1600" b="1" spc="10" dirty="0">
                          <a:latin typeface="Calibri"/>
                          <a:cs typeface="Calibri"/>
                        </a:rPr>
                        <a:t>re</a:t>
                      </a:r>
                      <a:r>
                        <a:rPr sz="1600" b="1" spc="-15" dirty="0">
                          <a:latin typeface="Calibri"/>
                          <a:cs typeface="Calibri"/>
                        </a:rPr>
                        <a:t> </a:t>
                      </a:r>
                      <a:r>
                        <a:rPr sz="1600" b="1" dirty="0">
                          <a:latin typeface="Calibri"/>
                          <a:cs typeface="Calibri"/>
                        </a:rPr>
                        <a:t>approval</a:t>
                      </a:r>
                    </a:p>
                    <a:p>
                      <a:pPr marL="296545" marR="52705" indent="-228600">
                        <a:lnSpc>
                          <a:spcPct val="152800"/>
                        </a:lnSpc>
                        <a:spcBef>
                          <a:spcPts val="85"/>
                        </a:spcBef>
                        <a:buFont typeface="Symbol"/>
                        <a:buChar char=""/>
                        <a:tabLst>
                          <a:tab pos="297180" algn="l"/>
                        </a:tabLst>
                      </a:pPr>
                      <a:r>
                        <a:rPr sz="1600" b="1" dirty="0">
                          <a:latin typeface="Calibri"/>
                          <a:cs typeface="Calibri"/>
                        </a:rPr>
                        <a:t>Certain</a:t>
                      </a:r>
                      <a:r>
                        <a:rPr sz="1600" b="1" spc="60" dirty="0">
                          <a:latin typeface="Calibri"/>
                          <a:cs typeface="Calibri"/>
                        </a:rPr>
                        <a:t> </a:t>
                      </a:r>
                      <a:r>
                        <a:rPr sz="1600" b="1" spc="-5" dirty="0">
                          <a:latin typeface="Calibri"/>
                          <a:cs typeface="Calibri"/>
                        </a:rPr>
                        <a:t>provisionally</a:t>
                      </a:r>
                      <a:r>
                        <a:rPr sz="1600" b="1" spc="65" dirty="0">
                          <a:latin typeface="Calibri"/>
                          <a:cs typeface="Calibri"/>
                        </a:rPr>
                        <a:t> </a:t>
                      </a:r>
                      <a:r>
                        <a:rPr sz="1600" b="1" spc="-5" dirty="0">
                          <a:latin typeface="Calibri"/>
                          <a:cs typeface="Calibri"/>
                        </a:rPr>
                        <a:t>registered</a:t>
                      </a:r>
                      <a:r>
                        <a:rPr sz="1600" b="1" spc="75" dirty="0">
                          <a:latin typeface="Calibri"/>
                          <a:cs typeface="Calibri"/>
                        </a:rPr>
                        <a:t> </a:t>
                      </a:r>
                      <a:r>
                        <a:rPr sz="1600" b="1" dirty="0">
                          <a:latin typeface="Calibri"/>
                          <a:cs typeface="Calibri"/>
                        </a:rPr>
                        <a:t>/</a:t>
                      </a:r>
                      <a:r>
                        <a:rPr sz="1600" b="1" spc="50" dirty="0">
                          <a:latin typeface="Calibri"/>
                          <a:cs typeface="Calibri"/>
                        </a:rPr>
                        <a:t> </a:t>
                      </a:r>
                      <a:r>
                        <a:rPr sz="1600" b="1" spc="-5" dirty="0">
                          <a:latin typeface="Calibri"/>
                          <a:cs typeface="Calibri"/>
                        </a:rPr>
                        <a:t>approved</a:t>
                      </a:r>
                      <a:r>
                        <a:rPr sz="1600" b="1" spc="55" dirty="0">
                          <a:latin typeface="Calibri"/>
                          <a:cs typeface="Calibri"/>
                        </a:rPr>
                        <a:t> </a:t>
                      </a:r>
                      <a:r>
                        <a:rPr sz="1600" b="1" spc="-5" dirty="0">
                          <a:latin typeface="Calibri"/>
                          <a:cs typeface="Calibri"/>
                        </a:rPr>
                        <a:t>trusts</a:t>
                      </a:r>
                      <a:r>
                        <a:rPr sz="1600" b="1" spc="65" dirty="0">
                          <a:latin typeface="Calibri"/>
                          <a:cs typeface="Calibri"/>
                        </a:rPr>
                        <a:t> </a:t>
                      </a:r>
                      <a:r>
                        <a:rPr sz="1600" b="1" spc="-5" dirty="0">
                          <a:latin typeface="Calibri"/>
                          <a:cs typeface="Calibri"/>
                        </a:rPr>
                        <a:t>have</a:t>
                      </a:r>
                      <a:r>
                        <a:rPr sz="1600" b="1" spc="50" dirty="0">
                          <a:latin typeface="Calibri"/>
                          <a:cs typeface="Calibri"/>
                        </a:rPr>
                        <a:t> </a:t>
                      </a:r>
                      <a:r>
                        <a:rPr sz="1600" b="1" spc="-5" dirty="0">
                          <a:latin typeface="Calibri"/>
                          <a:cs typeface="Calibri"/>
                        </a:rPr>
                        <a:t>not</a:t>
                      </a:r>
                      <a:r>
                        <a:rPr sz="1600" b="1" spc="55" dirty="0">
                          <a:latin typeface="Calibri"/>
                          <a:cs typeface="Calibri"/>
                        </a:rPr>
                        <a:t> </a:t>
                      </a:r>
                      <a:r>
                        <a:rPr sz="1600" b="1" dirty="0">
                          <a:latin typeface="Calibri"/>
                          <a:cs typeface="Calibri"/>
                        </a:rPr>
                        <a:t>made</a:t>
                      </a:r>
                      <a:r>
                        <a:rPr sz="1600" b="1" spc="40" dirty="0">
                          <a:latin typeface="Calibri"/>
                          <a:cs typeface="Calibri"/>
                        </a:rPr>
                        <a:t> </a:t>
                      </a:r>
                      <a:r>
                        <a:rPr sz="1600" b="1" dirty="0">
                          <a:latin typeface="Calibri"/>
                          <a:cs typeface="Calibri"/>
                        </a:rPr>
                        <a:t>application</a:t>
                      </a:r>
                      <a:r>
                        <a:rPr sz="1600" b="1" spc="70" dirty="0">
                          <a:latin typeface="Calibri"/>
                          <a:cs typeface="Calibri"/>
                        </a:rPr>
                        <a:t> </a:t>
                      </a:r>
                      <a:r>
                        <a:rPr sz="1600" b="1" spc="-5" dirty="0">
                          <a:latin typeface="Calibri"/>
                          <a:cs typeface="Calibri"/>
                        </a:rPr>
                        <a:t>for </a:t>
                      </a:r>
                      <a:r>
                        <a:rPr sz="1600" b="1" spc="-395" dirty="0">
                          <a:latin typeface="Calibri"/>
                          <a:cs typeface="Calibri"/>
                        </a:rPr>
                        <a:t> </a:t>
                      </a:r>
                      <a:r>
                        <a:rPr sz="1600" b="1" dirty="0">
                          <a:latin typeface="Calibri"/>
                          <a:cs typeface="Calibri"/>
                        </a:rPr>
                        <a:t>regular</a:t>
                      </a:r>
                      <a:r>
                        <a:rPr sz="1600" b="1" spc="-20" dirty="0">
                          <a:latin typeface="Calibri"/>
                          <a:cs typeface="Calibri"/>
                        </a:rPr>
                        <a:t> </a:t>
                      </a:r>
                      <a:r>
                        <a:rPr sz="1600" b="1" dirty="0">
                          <a:latin typeface="Calibri"/>
                          <a:cs typeface="Calibri"/>
                        </a:rPr>
                        <a:t>registration</a:t>
                      </a:r>
                    </a:p>
                    <a:p>
                      <a:pPr marL="296545" marR="52069" indent="-228600">
                        <a:lnSpc>
                          <a:spcPct val="152800"/>
                        </a:lnSpc>
                        <a:spcBef>
                          <a:spcPts val="80"/>
                        </a:spcBef>
                        <a:buFont typeface="Symbol"/>
                        <a:buChar char=""/>
                        <a:tabLst>
                          <a:tab pos="297180" algn="l"/>
                        </a:tabLst>
                      </a:pPr>
                      <a:r>
                        <a:rPr sz="1600" b="1" spc="-5" dirty="0">
                          <a:latin typeface="Calibri"/>
                          <a:cs typeface="Calibri"/>
                        </a:rPr>
                        <a:t>Likely</a:t>
                      </a:r>
                      <a:r>
                        <a:rPr sz="1600" b="1" spc="65" dirty="0">
                          <a:latin typeface="Calibri"/>
                          <a:cs typeface="Calibri"/>
                        </a:rPr>
                        <a:t> </a:t>
                      </a:r>
                      <a:r>
                        <a:rPr sz="1600" b="1" spc="-5" dirty="0">
                          <a:latin typeface="Calibri"/>
                          <a:cs typeface="Calibri"/>
                        </a:rPr>
                        <a:t>scenario</a:t>
                      </a:r>
                      <a:r>
                        <a:rPr sz="1600" b="1" spc="65" dirty="0">
                          <a:latin typeface="Calibri"/>
                          <a:cs typeface="Calibri"/>
                        </a:rPr>
                        <a:t> </a:t>
                      </a:r>
                      <a:r>
                        <a:rPr sz="1600" b="1" spc="5" dirty="0">
                          <a:latin typeface="Calibri"/>
                          <a:cs typeface="Calibri"/>
                        </a:rPr>
                        <a:t>in</a:t>
                      </a:r>
                      <a:r>
                        <a:rPr sz="1600" b="1" spc="65" dirty="0">
                          <a:latin typeface="Calibri"/>
                          <a:cs typeface="Calibri"/>
                        </a:rPr>
                        <a:t> </a:t>
                      </a:r>
                      <a:r>
                        <a:rPr sz="1600" b="1" dirty="0">
                          <a:latin typeface="Calibri"/>
                          <a:cs typeface="Calibri"/>
                        </a:rPr>
                        <a:t>future</a:t>
                      </a:r>
                      <a:r>
                        <a:rPr sz="1600" b="1" spc="65" dirty="0">
                          <a:latin typeface="Calibri"/>
                          <a:cs typeface="Calibri"/>
                        </a:rPr>
                        <a:t> </a:t>
                      </a:r>
                      <a:r>
                        <a:rPr sz="1600" b="1" dirty="0">
                          <a:latin typeface="Calibri"/>
                          <a:cs typeface="Calibri"/>
                        </a:rPr>
                        <a:t>–</a:t>
                      </a:r>
                      <a:r>
                        <a:rPr sz="1600" b="1" spc="45" dirty="0">
                          <a:latin typeface="Calibri"/>
                          <a:cs typeface="Calibri"/>
                        </a:rPr>
                        <a:t> </a:t>
                      </a:r>
                      <a:r>
                        <a:rPr sz="1600" b="1" dirty="0">
                          <a:latin typeface="Calibri"/>
                          <a:cs typeface="Calibri"/>
                        </a:rPr>
                        <a:t>A</a:t>
                      </a:r>
                      <a:r>
                        <a:rPr sz="1600" b="1" spc="85" dirty="0">
                          <a:latin typeface="Calibri"/>
                          <a:cs typeface="Calibri"/>
                        </a:rPr>
                        <a:t> </a:t>
                      </a:r>
                      <a:r>
                        <a:rPr sz="1600" b="1" spc="-10" dirty="0">
                          <a:latin typeface="Calibri"/>
                          <a:cs typeface="Calibri"/>
                        </a:rPr>
                        <a:t>trust</a:t>
                      </a:r>
                      <a:r>
                        <a:rPr sz="1600" b="1" spc="65" dirty="0">
                          <a:latin typeface="Calibri"/>
                          <a:cs typeface="Calibri"/>
                        </a:rPr>
                        <a:t> </a:t>
                      </a:r>
                      <a:r>
                        <a:rPr sz="1600" b="1" dirty="0">
                          <a:latin typeface="Calibri"/>
                          <a:cs typeface="Calibri"/>
                        </a:rPr>
                        <a:t>registered</a:t>
                      </a:r>
                      <a:r>
                        <a:rPr sz="1600" b="1" spc="75" dirty="0">
                          <a:latin typeface="Calibri"/>
                          <a:cs typeface="Calibri"/>
                        </a:rPr>
                        <a:t> </a:t>
                      </a:r>
                      <a:r>
                        <a:rPr sz="1600" b="1" dirty="0">
                          <a:latin typeface="Calibri"/>
                          <a:cs typeface="Calibri"/>
                        </a:rPr>
                        <a:t>/</a:t>
                      </a:r>
                      <a:r>
                        <a:rPr sz="1600" b="1" spc="55" dirty="0">
                          <a:latin typeface="Calibri"/>
                          <a:cs typeface="Calibri"/>
                        </a:rPr>
                        <a:t> </a:t>
                      </a:r>
                      <a:r>
                        <a:rPr sz="1600" b="1" dirty="0">
                          <a:latin typeface="Calibri"/>
                          <a:cs typeface="Calibri"/>
                        </a:rPr>
                        <a:t>approved</a:t>
                      </a:r>
                      <a:r>
                        <a:rPr sz="1600" b="1" spc="65" dirty="0">
                          <a:latin typeface="Calibri"/>
                          <a:cs typeface="Calibri"/>
                        </a:rPr>
                        <a:t> </a:t>
                      </a:r>
                      <a:r>
                        <a:rPr sz="1600" b="1" spc="-5" dirty="0">
                          <a:latin typeface="Calibri"/>
                          <a:cs typeface="Calibri"/>
                        </a:rPr>
                        <a:t>for</a:t>
                      </a:r>
                      <a:r>
                        <a:rPr sz="1600" b="1" spc="65" dirty="0">
                          <a:latin typeface="Calibri"/>
                          <a:cs typeface="Calibri"/>
                        </a:rPr>
                        <a:t> </a:t>
                      </a:r>
                      <a:r>
                        <a:rPr sz="1600" b="1" dirty="0">
                          <a:latin typeface="Calibri"/>
                          <a:cs typeface="Calibri"/>
                        </a:rPr>
                        <a:t>5</a:t>
                      </a:r>
                      <a:r>
                        <a:rPr sz="1600" b="1" spc="50" dirty="0">
                          <a:latin typeface="Calibri"/>
                          <a:cs typeface="Calibri"/>
                        </a:rPr>
                        <a:t> </a:t>
                      </a:r>
                      <a:r>
                        <a:rPr sz="1600" b="1" spc="-5" dirty="0">
                          <a:latin typeface="Calibri"/>
                          <a:cs typeface="Calibri"/>
                        </a:rPr>
                        <a:t>years</a:t>
                      </a:r>
                      <a:r>
                        <a:rPr sz="1600" b="1" spc="65" dirty="0">
                          <a:latin typeface="Calibri"/>
                          <a:cs typeface="Calibri"/>
                        </a:rPr>
                        <a:t> </a:t>
                      </a:r>
                      <a:r>
                        <a:rPr sz="1600" b="1" dirty="0">
                          <a:latin typeface="Calibri"/>
                          <a:cs typeface="Calibri"/>
                        </a:rPr>
                        <a:t>may</a:t>
                      </a:r>
                      <a:r>
                        <a:rPr sz="1600" b="1" spc="80" dirty="0">
                          <a:latin typeface="Calibri"/>
                          <a:cs typeface="Calibri"/>
                        </a:rPr>
                        <a:t> </a:t>
                      </a:r>
                      <a:r>
                        <a:rPr sz="1600" b="1" spc="-5" dirty="0">
                          <a:latin typeface="Calibri"/>
                          <a:cs typeface="Calibri"/>
                        </a:rPr>
                        <a:t>not</a:t>
                      </a:r>
                      <a:r>
                        <a:rPr sz="1600" b="1" spc="55" dirty="0">
                          <a:latin typeface="Calibri"/>
                          <a:cs typeface="Calibri"/>
                        </a:rPr>
                        <a:t> </a:t>
                      </a:r>
                      <a:r>
                        <a:rPr sz="1600" b="1" spc="-5" dirty="0">
                          <a:latin typeface="Calibri"/>
                          <a:cs typeface="Calibri"/>
                        </a:rPr>
                        <a:t>apply</a:t>
                      </a:r>
                      <a:r>
                        <a:rPr sz="1600" b="1" spc="65" dirty="0">
                          <a:latin typeface="Calibri"/>
                          <a:cs typeface="Calibri"/>
                        </a:rPr>
                        <a:t> </a:t>
                      </a:r>
                      <a:r>
                        <a:rPr sz="1600" b="1" spc="-5" dirty="0">
                          <a:latin typeface="Calibri"/>
                          <a:cs typeface="Calibri"/>
                        </a:rPr>
                        <a:t>for </a:t>
                      </a:r>
                      <a:r>
                        <a:rPr sz="1600" b="1" spc="-390" dirty="0">
                          <a:latin typeface="Calibri"/>
                          <a:cs typeface="Calibri"/>
                        </a:rPr>
                        <a:t> </a:t>
                      </a:r>
                      <a:r>
                        <a:rPr sz="1600" b="1" dirty="0">
                          <a:latin typeface="Calibri"/>
                          <a:cs typeface="Calibri"/>
                        </a:rPr>
                        <a:t>re</a:t>
                      </a:r>
                      <a:r>
                        <a:rPr sz="1600" b="1" spc="-5" dirty="0">
                          <a:latin typeface="Calibri"/>
                          <a:cs typeface="Calibri"/>
                        </a:rPr>
                        <a:t> registration </a:t>
                      </a:r>
                      <a:r>
                        <a:rPr sz="1600" b="1" spc="10" dirty="0">
                          <a:latin typeface="Calibri"/>
                          <a:cs typeface="Calibri"/>
                        </a:rPr>
                        <a:t>or</a:t>
                      </a:r>
                      <a:r>
                        <a:rPr sz="1600" b="1" spc="-15" dirty="0">
                          <a:latin typeface="Calibri"/>
                          <a:cs typeface="Calibri"/>
                        </a:rPr>
                        <a:t> </a:t>
                      </a:r>
                      <a:r>
                        <a:rPr sz="1600" b="1" dirty="0">
                          <a:latin typeface="Calibri"/>
                          <a:cs typeface="Calibri"/>
                        </a:rPr>
                        <a:t>re approval</a:t>
                      </a:r>
                    </a:p>
                    <a:p>
                      <a:pPr marL="296545" marR="53340" indent="-228600">
                        <a:lnSpc>
                          <a:spcPct val="152200"/>
                        </a:lnSpc>
                        <a:spcBef>
                          <a:spcPts val="110"/>
                        </a:spcBef>
                        <a:buFont typeface="Symbol"/>
                        <a:buChar char=""/>
                        <a:tabLst>
                          <a:tab pos="297180" algn="l"/>
                        </a:tabLst>
                      </a:pPr>
                      <a:r>
                        <a:rPr sz="1600" b="1" spc="-5" dirty="0">
                          <a:latin typeface="Calibri"/>
                          <a:cs typeface="Calibri"/>
                        </a:rPr>
                        <a:t>Section</a:t>
                      </a:r>
                      <a:r>
                        <a:rPr sz="1600" b="1" spc="305" dirty="0">
                          <a:latin typeface="Calibri"/>
                          <a:cs typeface="Calibri"/>
                        </a:rPr>
                        <a:t> </a:t>
                      </a:r>
                      <a:r>
                        <a:rPr sz="1600" b="1" spc="-5" dirty="0">
                          <a:latin typeface="Calibri"/>
                          <a:cs typeface="Calibri"/>
                        </a:rPr>
                        <a:t>115TD</a:t>
                      </a:r>
                      <a:r>
                        <a:rPr sz="1600" b="1" spc="295" dirty="0">
                          <a:latin typeface="Calibri"/>
                          <a:cs typeface="Calibri"/>
                        </a:rPr>
                        <a:t> </a:t>
                      </a:r>
                      <a:r>
                        <a:rPr sz="1600" b="1" dirty="0">
                          <a:latin typeface="Calibri"/>
                          <a:cs typeface="Calibri"/>
                        </a:rPr>
                        <a:t>provides</a:t>
                      </a:r>
                      <a:r>
                        <a:rPr sz="1600" b="1" spc="300" dirty="0">
                          <a:latin typeface="Calibri"/>
                          <a:cs typeface="Calibri"/>
                        </a:rPr>
                        <a:t> </a:t>
                      </a:r>
                      <a:r>
                        <a:rPr sz="1600" b="1" spc="-5" dirty="0">
                          <a:latin typeface="Calibri"/>
                          <a:cs typeface="Calibri"/>
                        </a:rPr>
                        <a:t>for</a:t>
                      </a:r>
                      <a:r>
                        <a:rPr sz="1600" b="1" spc="295" dirty="0">
                          <a:latin typeface="Calibri"/>
                          <a:cs typeface="Calibri"/>
                        </a:rPr>
                        <a:t> </a:t>
                      </a:r>
                      <a:r>
                        <a:rPr sz="1600" b="1" spc="-5" dirty="0">
                          <a:latin typeface="Calibri"/>
                          <a:cs typeface="Calibri"/>
                        </a:rPr>
                        <a:t>levy</a:t>
                      </a:r>
                      <a:r>
                        <a:rPr sz="1600" b="1" spc="300" dirty="0">
                          <a:latin typeface="Calibri"/>
                          <a:cs typeface="Calibri"/>
                        </a:rPr>
                        <a:t> </a:t>
                      </a:r>
                      <a:r>
                        <a:rPr sz="1600" b="1" spc="-10" dirty="0">
                          <a:latin typeface="Calibri"/>
                          <a:cs typeface="Calibri"/>
                        </a:rPr>
                        <a:t>of</a:t>
                      </a:r>
                      <a:r>
                        <a:rPr sz="1600" b="1" spc="305" dirty="0">
                          <a:latin typeface="Calibri"/>
                          <a:cs typeface="Calibri"/>
                        </a:rPr>
                        <a:t> </a:t>
                      </a:r>
                      <a:r>
                        <a:rPr sz="1600" b="1" dirty="0">
                          <a:latin typeface="Calibri"/>
                          <a:cs typeface="Calibri"/>
                        </a:rPr>
                        <a:t>exit</a:t>
                      </a:r>
                      <a:r>
                        <a:rPr sz="1600" b="1" spc="280" dirty="0">
                          <a:latin typeface="Calibri"/>
                          <a:cs typeface="Calibri"/>
                        </a:rPr>
                        <a:t> </a:t>
                      </a:r>
                      <a:r>
                        <a:rPr sz="1600" b="1" dirty="0">
                          <a:latin typeface="Calibri"/>
                          <a:cs typeface="Calibri"/>
                        </a:rPr>
                        <a:t>tax</a:t>
                      </a:r>
                      <a:r>
                        <a:rPr sz="1600" b="1" spc="300" dirty="0">
                          <a:latin typeface="Calibri"/>
                          <a:cs typeface="Calibri"/>
                        </a:rPr>
                        <a:t> </a:t>
                      </a:r>
                      <a:r>
                        <a:rPr sz="1600" b="1" spc="-10" dirty="0">
                          <a:latin typeface="Calibri"/>
                          <a:cs typeface="Calibri"/>
                        </a:rPr>
                        <a:t>on</a:t>
                      </a:r>
                      <a:r>
                        <a:rPr sz="1600" b="1" spc="285" dirty="0">
                          <a:latin typeface="Calibri"/>
                          <a:cs typeface="Calibri"/>
                        </a:rPr>
                        <a:t> </a:t>
                      </a:r>
                      <a:r>
                        <a:rPr sz="1600" b="1" spc="-5" dirty="0">
                          <a:latin typeface="Calibri"/>
                          <a:cs typeface="Calibri"/>
                        </a:rPr>
                        <a:t>accreted</a:t>
                      </a:r>
                      <a:r>
                        <a:rPr sz="1600" b="1" spc="290" dirty="0">
                          <a:latin typeface="Calibri"/>
                          <a:cs typeface="Calibri"/>
                        </a:rPr>
                        <a:t> </a:t>
                      </a:r>
                      <a:r>
                        <a:rPr sz="1600" b="1" dirty="0">
                          <a:latin typeface="Calibri"/>
                          <a:cs typeface="Calibri"/>
                        </a:rPr>
                        <a:t>income</a:t>
                      </a:r>
                      <a:r>
                        <a:rPr sz="1600" b="1" spc="300" dirty="0">
                          <a:latin typeface="Calibri"/>
                          <a:cs typeface="Calibri"/>
                        </a:rPr>
                        <a:t> </a:t>
                      </a:r>
                      <a:r>
                        <a:rPr sz="1600" b="1" dirty="0">
                          <a:latin typeface="Calibri"/>
                          <a:cs typeface="Calibri"/>
                        </a:rPr>
                        <a:t>when</a:t>
                      </a:r>
                      <a:r>
                        <a:rPr sz="1600" b="1" spc="295" dirty="0">
                          <a:latin typeface="Calibri"/>
                          <a:cs typeface="Calibri"/>
                        </a:rPr>
                        <a:t> </a:t>
                      </a:r>
                      <a:r>
                        <a:rPr sz="1600" b="1" dirty="0">
                          <a:latin typeface="Calibri"/>
                          <a:cs typeface="Calibri"/>
                        </a:rPr>
                        <a:t>a</a:t>
                      </a:r>
                      <a:r>
                        <a:rPr sz="1600" b="1" spc="285" dirty="0">
                          <a:latin typeface="Calibri"/>
                          <a:cs typeface="Calibri"/>
                        </a:rPr>
                        <a:t> </a:t>
                      </a:r>
                      <a:r>
                        <a:rPr sz="1600" b="1" spc="-5" dirty="0">
                          <a:latin typeface="Calibri"/>
                          <a:cs typeface="Calibri"/>
                        </a:rPr>
                        <a:t>charitable </a:t>
                      </a:r>
                      <a:r>
                        <a:rPr sz="1600" b="1" spc="-395" dirty="0">
                          <a:latin typeface="Calibri"/>
                          <a:cs typeface="Calibri"/>
                        </a:rPr>
                        <a:t> </a:t>
                      </a:r>
                      <a:r>
                        <a:rPr sz="1600" b="1" spc="-5" dirty="0">
                          <a:latin typeface="Calibri"/>
                          <a:cs typeface="Calibri"/>
                        </a:rPr>
                        <a:t>trust</a:t>
                      </a:r>
                      <a:r>
                        <a:rPr sz="1600" b="1" dirty="0">
                          <a:latin typeface="Calibri"/>
                          <a:cs typeface="Calibri"/>
                        </a:rPr>
                        <a:t> gets</a:t>
                      </a:r>
                      <a:r>
                        <a:rPr sz="1600" b="1" spc="5" dirty="0">
                          <a:latin typeface="Calibri"/>
                          <a:cs typeface="Calibri"/>
                        </a:rPr>
                        <a:t> </a:t>
                      </a:r>
                      <a:r>
                        <a:rPr sz="1600" b="1" spc="-5" dirty="0">
                          <a:latin typeface="Calibri"/>
                          <a:cs typeface="Calibri"/>
                        </a:rPr>
                        <a:t>converted</a:t>
                      </a:r>
                      <a:r>
                        <a:rPr sz="1600" b="1" spc="10" dirty="0">
                          <a:latin typeface="Calibri"/>
                          <a:cs typeface="Calibri"/>
                        </a:rPr>
                        <a:t> </a:t>
                      </a:r>
                      <a:r>
                        <a:rPr sz="1600" b="1" dirty="0">
                          <a:latin typeface="Calibri"/>
                          <a:cs typeface="Calibri"/>
                        </a:rPr>
                        <a:t>to</a:t>
                      </a:r>
                      <a:r>
                        <a:rPr sz="1600" b="1" spc="-15" dirty="0">
                          <a:latin typeface="Calibri"/>
                          <a:cs typeface="Calibri"/>
                        </a:rPr>
                        <a:t> </a:t>
                      </a:r>
                      <a:r>
                        <a:rPr sz="1600" b="1" dirty="0">
                          <a:latin typeface="Calibri"/>
                          <a:cs typeface="Calibri"/>
                        </a:rPr>
                        <a:t>a</a:t>
                      </a:r>
                      <a:r>
                        <a:rPr sz="1600" b="1" spc="5" dirty="0">
                          <a:latin typeface="Calibri"/>
                          <a:cs typeface="Calibri"/>
                        </a:rPr>
                        <a:t> </a:t>
                      </a:r>
                      <a:r>
                        <a:rPr sz="1600" b="1" dirty="0">
                          <a:latin typeface="Calibri"/>
                          <a:cs typeface="Calibri"/>
                        </a:rPr>
                        <a:t>non </a:t>
                      </a:r>
                      <a:r>
                        <a:rPr sz="1600" b="1" spc="-5" dirty="0">
                          <a:latin typeface="Calibri"/>
                          <a:cs typeface="Calibri"/>
                        </a:rPr>
                        <a:t>charitable</a:t>
                      </a:r>
                      <a:r>
                        <a:rPr sz="1600" b="1" spc="5" dirty="0">
                          <a:latin typeface="Calibri"/>
                          <a:cs typeface="Calibri"/>
                        </a:rPr>
                        <a:t> </a:t>
                      </a:r>
                      <a:r>
                        <a:rPr sz="1600" b="1" spc="-5" dirty="0">
                          <a:latin typeface="Calibri"/>
                          <a:cs typeface="Calibri"/>
                        </a:rPr>
                        <a:t>trust</a:t>
                      </a:r>
                      <a:r>
                        <a:rPr sz="1600" b="1" dirty="0">
                          <a:latin typeface="Calibri"/>
                          <a:cs typeface="Calibri"/>
                        </a:rPr>
                        <a:t> in</a:t>
                      </a:r>
                      <a:r>
                        <a:rPr sz="1600" b="1" spc="5" dirty="0">
                          <a:latin typeface="Calibri"/>
                          <a:cs typeface="Calibri"/>
                        </a:rPr>
                        <a:t> </a:t>
                      </a:r>
                      <a:r>
                        <a:rPr sz="1600" b="1" dirty="0">
                          <a:latin typeface="Calibri"/>
                          <a:cs typeface="Calibri"/>
                        </a:rPr>
                        <a:t>the</a:t>
                      </a:r>
                      <a:r>
                        <a:rPr sz="1600" b="1" spc="5" dirty="0">
                          <a:latin typeface="Calibri"/>
                          <a:cs typeface="Calibri"/>
                        </a:rPr>
                        <a:t> </a:t>
                      </a:r>
                      <a:r>
                        <a:rPr sz="1600" b="1" dirty="0">
                          <a:latin typeface="Calibri"/>
                          <a:cs typeface="Calibri"/>
                        </a:rPr>
                        <a:t>manner</a:t>
                      </a:r>
                      <a:r>
                        <a:rPr sz="1600" b="1" spc="-10" dirty="0">
                          <a:latin typeface="Calibri"/>
                          <a:cs typeface="Calibri"/>
                        </a:rPr>
                        <a:t> </a:t>
                      </a:r>
                      <a:r>
                        <a:rPr sz="1600" b="1" dirty="0">
                          <a:latin typeface="Calibri"/>
                          <a:cs typeface="Calibri"/>
                        </a:rPr>
                        <a:t>laid</a:t>
                      </a:r>
                      <a:r>
                        <a:rPr sz="1600" b="1" spc="-15" dirty="0">
                          <a:latin typeface="Calibri"/>
                          <a:cs typeface="Calibri"/>
                        </a:rPr>
                        <a:t> </a:t>
                      </a:r>
                      <a:r>
                        <a:rPr sz="1600" b="1" spc="-5" dirty="0">
                          <a:latin typeface="Calibri"/>
                          <a:cs typeface="Calibri"/>
                        </a:rPr>
                        <a:t>down</a:t>
                      </a:r>
                      <a:r>
                        <a:rPr sz="1600" b="1" dirty="0">
                          <a:latin typeface="Calibri"/>
                          <a:cs typeface="Calibri"/>
                        </a:rPr>
                        <a:t> in</a:t>
                      </a:r>
                      <a:r>
                        <a:rPr sz="1600" b="1" spc="5" dirty="0">
                          <a:latin typeface="Calibri"/>
                          <a:cs typeface="Calibri"/>
                        </a:rPr>
                        <a:t> </a:t>
                      </a:r>
                      <a:r>
                        <a:rPr sz="1600" b="1" dirty="0">
                          <a:latin typeface="Calibri"/>
                          <a:cs typeface="Calibri"/>
                        </a:rPr>
                        <a:t>the</a:t>
                      </a:r>
                      <a:r>
                        <a:rPr sz="1600" b="1" spc="5" dirty="0">
                          <a:latin typeface="Calibri"/>
                          <a:cs typeface="Calibri"/>
                        </a:rPr>
                        <a:t> </a:t>
                      </a:r>
                      <a:r>
                        <a:rPr sz="1600" b="1" dirty="0">
                          <a:latin typeface="Calibri"/>
                          <a:cs typeface="Calibri"/>
                        </a:rPr>
                        <a:t>Act.</a:t>
                      </a:r>
                    </a:p>
                    <a:p>
                      <a:pPr marL="296545" marR="52069" indent="-228600">
                        <a:lnSpc>
                          <a:spcPct val="152800"/>
                        </a:lnSpc>
                        <a:spcBef>
                          <a:spcPts val="95"/>
                        </a:spcBef>
                        <a:buFont typeface="Symbol"/>
                        <a:buChar char=""/>
                        <a:tabLst>
                          <a:tab pos="297180" algn="l"/>
                        </a:tabLst>
                      </a:pPr>
                      <a:r>
                        <a:rPr sz="1600" b="1" spc="5" dirty="0">
                          <a:latin typeface="Calibri"/>
                          <a:cs typeface="Calibri"/>
                        </a:rPr>
                        <a:t>By </a:t>
                      </a:r>
                      <a:r>
                        <a:rPr sz="1600" b="1" spc="-5" dirty="0">
                          <a:latin typeface="Calibri"/>
                          <a:cs typeface="Calibri"/>
                        </a:rPr>
                        <a:t>not</a:t>
                      </a:r>
                      <a:r>
                        <a:rPr sz="1600" b="1" spc="15" dirty="0">
                          <a:latin typeface="Calibri"/>
                          <a:cs typeface="Calibri"/>
                        </a:rPr>
                        <a:t> </a:t>
                      </a:r>
                      <a:r>
                        <a:rPr sz="1600" b="1" spc="-5" dirty="0">
                          <a:latin typeface="Calibri"/>
                          <a:cs typeface="Calibri"/>
                        </a:rPr>
                        <a:t>applying</a:t>
                      </a:r>
                      <a:r>
                        <a:rPr sz="1600" b="1" spc="10" dirty="0">
                          <a:latin typeface="Calibri"/>
                          <a:cs typeface="Calibri"/>
                        </a:rPr>
                        <a:t> </a:t>
                      </a:r>
                      <a:r>
                        <a:rPr sz="1600" b="1" spc="-5" dirty="0">
                          <a:latin typeface="Calibri"/>
                          <a:cs typeface="Calibri"/>
                        </a:rPr>
                        <a:t>for</a:t>
                      </a:r>
                      <a:r>
                        <a:rPr sz="1600" b="1" spc="10" dirty="0">
                          <a:latin typeface="Calibri"/>
                          <a:cs typeface="Calibri"/>
                        </a:rPr>
                        <a:t> </a:t>
                      </a:r>
                      <a:r>
                        <a:rPr sz="1600" b="1" dirty="0">
                          <a:latin typeface="Calibri"/>
                          <a:cs typeface="Calibri"/>
                        </a:rPr>
                        <a:t>regular</a:t>
                      </a:r>
                      <a:r>
                        <a:rPr sz="1600" b="1" spc="20" dirty="0">
                          <a:latin typeface="Calibri"/>
                          <a:cs typeface="Calibri"/>
                        </a:rPr>
                        <a:t> </a:t>
                      </a:r>
                      <a:r>
                        <a:rPr sz="1600" b="1" spc="-5" dirty="0">
                          <a:latin typeface="Calibri"/>
                          <a:cs typeface="Calibri"/>
                        </a:rPr>
                        <a:t>registration</a:t>
                      </a:r>
                      <a:r>
                        <a:rPr sz="1600" b="1" spc="15" dirty="0">
                          <a:latin typeface="Calibri"/>
                          <a:cs typeface="Calibri"/>
                        </a:rPr>
                        <a:t> </a:t>
                      </a:r>
                      <a:r>
                        <a:rPr sz="1600" b="1" dirty="0">
                          <a:latin typeface="Calibri"/>
                          <a:cs typeface="Calibri"/>
                        </a:rPr>
                        <a:t>/</a:t>
                      </a:r>
                      <a:r>
                        <a:rPr sz="1600" b="1" spc="35" dirty="0">
                          <a:latin typeface="Calibri"/>
                          <a:cs typeface="Calibri"/>
                        </a:rPr>
                        <a:t> </a:t>
                      </a:r>
                      <a:r>
                        <a:rPr sz="1600" b="1" spc="-5" dirty="0">
                          <a:latin typeface="Calibri"/>
                          <a:cs typeface="Calibri"/>
                        </a:rPr>
                        <a:t>approval</a:t>
                      </a:r>
                      <a:r>
                        <a:rPr sz="1600" b="1" spc="10" dirty="0">
                          <a:latin typeface="Calibri"/>
                          <a:cs typeface="Calibri"/>
                        </a:rPr>
                        <a:t> </a:t>
                      </a:r>
                      <a:r>
                        <a:rPr sz="1600" b="1" dirty="0">
                          <a:latin typeface="Calibri"/>
                          <a:cs typeface="Calibri"/>
                        </a:rPr>
                        <a:t>or</a:t>
                      </a:r>
                      <a:r>
                        <a:rPr sz="1600" b="1" spc="35" dirty="0">
                          <a:latin typeface="Calibri"/>
                          <a:cs typeface="Calibri"/>
                        </a:rPr>
                        <a:t> </a:t>
                      </a:r>
                      <a:r>
                        <a:rPr sz="1600" b="1" dirty="0">
                          <a:latin typeface="Calibri"/>
                          <a:cs typeface="Calibri"/>
                        </a:rPr>
                        <a:t>re</a:t>
                      </a:r>
                      <a:r>
                        <a:rPr sz="1600" b="1" spc="10" dirty="0">
                          <a:latin typeface="Calibri"/>
                          <a:cs typeface="Calibri"/>
                        </a:rPr>
                        <a:t> </a:t>
                      </a:r>
                      <a:r>
                        <a:rPr sz="1600" b="1" dirty="0">
                          <a:latin typeface="Calibri"/>
                          <a:cs typeface="Calibri"/>
                        </a:rPr>
                        <a:t>registration</a:t>
                      </a:r>
                      <a:r>
                        <a:rPr sz="1600" b="1" spc="15" dirty="0">
                          <a:latin typeface="Calibri"/>
                          <a:cs typeface="Calibri"/>
                        </a:rPr>
                        <a:t> </a:t>
                      </a:r>
                      <a:r>
                        <a:rPr sz="1600" b="1" dirty="0">
                          <a:latin typeface="Calibri"/>
                          <a:cs typeface="Calibri"/>
                        </a:rPr>
                        <a:t>or</a:t>
                      </a:r>
                      <a:r>
                        <a:rPr sz="1600" b="1" spc="35" dirty="0">
                          <a:latin typeface="Calibri"/>
                          <a:cs typeface="Calibri"/>
                        </a:rPr>
                        <a:t> </a:t>
                      </a:r>
                      <a:r>
                        <a:rPr sz="1600" b="1" spc="-10" dirty="0">
                          <a:latin typeface="Calibri"/>
                          <a:cs typeface="Calibri"/>
                        </a:rPr>
                        <a:t>re</a:t>
                      </a:r>
                      <a:r>
                        <a:rPr sz="1600" b="1" spc="35" dirty="0">
                          <a:latin typeface="Calibri"/>
                          <a:cs typeface="Calibri"/>
                        </a:rPr>
                        <a:t> </a:t>
                      </a:r>
                      <a:r>
                        <a:rPr sz="1600" b="1" spc="-5" dirty="0">
                          <a:latin typeface="Calibri"/>
                          <a:cs typeface="Calibri"/>
                        </a:rPr>
                        <a:t>approval</a:t>
                      </a:r>
                      <a:r>
                        <a:rPr sz="1600" b="1" spc="10" dirty="0">
                          <a:latin typeface="Calibri"/>
                          <a:cs typeface="Calibri"/>
                        </a:rPr>
                        <a:t> </a:t>
                      </a:r>
                      <a:r>
                        <a:rPr sz="1600" b="1" dirty="0">
                          <a:latin typeface="Calibri"/>
                          <a:cs typeface="Calibri"/>
                        </a:rPr>
                        <a:t>the </a:t>
                      </a:r>
                      <a:r>
                        <a:rPr sz="1600" b="1" spc="-395" dirty="0">
                          <a:latin typeface="Calibri"/>
                          <a:cs typeface="Calibri"/>
                        </a:rPr>
                        <a:t> </a:t>
                      </a:r>
                      <a:r>
                        <a:rPr sz="1600" b="1" spc="-5" dirty="0">
                          <a:latin typeface="Calibri"/>
                          <a:cs typeface="Calibri"/>
                        </a:rPr>
                        <a:t>trust</a:t>
                      </a:r>
                      <a:r>
                        <a:rPr sz="1600" b="1" dirty="0">
                          <a:latin typeface="Calibri"/>
                          <a:cs typeface="Calibri"/>
                        </a:rPr>
                        <a:t> gets and</a:t>
                      </a:r>
                      <a:r>
                        <a:rPr sz="1600" b="1" spc="-15" dirty="0">
                          <a:latin typeface="Calibri"/>
                          <a:cs typeface="Calibri"/>
                        </a:rPr>
                        <a:t> </a:t>
                      </a:r>
                      <a:r>
                        <a:rPr sz="1600" b="1" dirty="0">
                          <a:latin typeface="Calibri"/>
                          <a:cs typeface="Calibri"/>
                        </a:rPr>
                        <a:t>easy</a:t>
                      </a:r>
                      <a:r>
                        <a:rPr sz="1600" b="1" spc="-15" dirty="0">
                          <a:latin typeface="Calibri"/>
                          <a:cs typeface="Calibri"/>
                        </a:rPr>
                        <a:t> </a:t>
                      </a:r>
                      <a:r>
                        <a:rPr sz="1600" b="1" dirty="0">
                          <a:latin typeface="Calibri"/>
                          <a:cs typeface="Calibri"/>
                        </a:rPr>
                        <a:t>route</a:t>
                      </a:r>
                      <a:r>
                        <a:rPr sz="1600" b="1" spc="-15" dirty="0">
                          <a:latin typeface="Calibri"/>
                          <a:cs typeface="Calibri"/>
                        </a:rPr>
                        <a:t> </a:t>
                      </a:r>
                      <a:r>
                        <a:rPr sz="1600" b="1" dirty="0">
                          <a:latin typeface="Calibri"/>
                          <a:cs typeface="Calibri"/>
                        </a:rPr>
                        <a:t>to</a:t>
                      </a:r>
                      <a:r>
                        <a:rPr sz="1600" b="1" spc="-15" dirty="0">
                          <a:latin typeface="Calibri"/>
                          <a:cs typeface="Calibri"/>
                        </a:rPr>
                        <a:t> </a:t>
                      </a:r>
                      <a:r>
                        <a:rPr sz="1600" b="1" spc="-5" dirty="0">
                          <a:latin typeface="Calibri"/>
                          <a:cs typeface="Calibri"/>
                        </a:rPr>
                        <a:t>exit</a:t>
                      </a:r>
                      <a:r>
                        <a:rPr sz="1600" b="1" dirty="0">
                          <a:latin typeface="Calibri"/>
                          <a:cs typeface="Calibri"/>
                        </a:rPr>
                        <a:t> </a:t>
                      </a:r>
                      <a:r>
                        <a:rPr sz="1600" b="1" spc="-5" dirty="0">
                          <a:latin typeface="Calibri"/>
                          <a:cs typeface="Calibri"/>
                        </a:rPr>
                        <a:t>without</a:t>
                      </a:r>
                      <a:r>
                        <a:rPr sz="1600" b="1" spc="-15" dirty="0">
                          <a:latin typeface="Calibri"/>
                          <a:cs typeface="Calibri"/>
                        </a:rPr>
                        <a:t> </a:t>
                      </a:r>
                      <a:r>
                        <a:rPr sz="1600" b="1" dirty="0">
                          <a:latin typeface="Calibri"/>
                          <a:cs typeface="Calibri"/>
                        </a:rPr>
                        <a:t>payment</a:t>
                      </a:r>
                      <a:r>
                        <a:rPr sz="1600" b="1" spc="-15" dirty="0">
                          <a:latin typeface="Calibri"/>
                          <a:cs typeface="Calibri"/>
                        </a:rPr>
                        <a:t> </a:t>
                      </a:r>
                      <a:r>
                        <a:rPr sz="1600" b="1" dirty="0">
                          <a:latin typeface="Calibri"/>
                          <a:cs typeface="Calibri"/>
                        </a:rPr>
                        <a:t>of</a:t>
                      </a:r>
                      <a:r>
                        <a:rPr sz="1600" b="1" spc="-5" dirty="0">
                          <a:latin typeface="Calibri"/>
                          <a:cs typeface="Calibri"/>
                        </a:rPr>
                        <a:t> </a:t>
                      </a:r>
                      <a:r>
                        <a:rPr sz="1600" b="1" dirty="0">
                          <a:latin typeface="Calibri"/>
                          <a:cs typeface="Calibri"/>
                        </a:rPr>
                        <a:t>exit</a:t>
                      </a:r>
                      <a:r>
                        <a:rPr sz="1600" b="1" spc="-15" dirty="0">
                          <a:latin typeface="Calibri"/>
                          <a:cs typeface="Calibri"/>
                        </a:rPr>
                        <a:t> </a:t>
                      </a:r>
                      <a:r>
                        <a:rPr sz="1600" b="1" dirty="0">
                          <a:latin typeface="Calibri"/>
                          <a:cs typeface="Calibri"/>
                        </a:rPr>
                        <a:t>tax.</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7"/>
          </p:nvPr>
        </p:nvSpPr>
        <p:spPr>
          <a:xfrm>
            <a:off x="8408491" y="6467728"/>
            <a:ext cx="230504" cy="184666"/>
          </a:xfrm>
        </p:spPr>
        <p:txBody>
          <a:bodyPr/>
          <a:lstStyle/>
          <a:p>
            <a:fld id="{B6F15528-21DE-4FAA-801E-634DDDAF4B2B}" type="slidenum">
              <a:rPr lang="en-US" smtClean="0"/>
              <a:pPr/>
              <a:t>47</a:t>
            </a:fld>
            <a:endParaRPr lang="en-US"/>
          </a:p>
        </p:txBody>
      </p:sp>
    </p:spTree>
    <p:extLst>
      <p:ext uri="{BB962C8B-B14F-4D97-AF65-F5344CB8AC3E}">
        <p14:creationId xmlns:p14="http://schemas.microsoft.com/office/powerpoint/2010/main" val="3015573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781" y="718073"/>
            <a:ext cx="7367868" cy="3270639"/>
          </a:xfrm>
          <a:prstGeom prst="rect">
            <a:avLst/>
          </a:prstGeom>
          <a:ln w="6096">
            <a:solidFill>
              <a:srgbClr val="000000"/>
            </a:solidFill>
          </a:ln>
        </p:spPr>
        <p:txBody>
          <a:bodyPr vert="horz" wrap="square" lIns="0" tIns="0" rIns="0" bIns="0" rtlCol="0">
            <a:spAutoFit/>
          </a:bodyPr>
          <a:lstStyle/>
          <a:p>
            <a:pPr marL="59955">
              <a:lnSpc>
                <a:spcPts val="1844"/>
              </a:lnSpc>
            </a:pPr>
            <a:r>
              <a:rPr sz="1588" b="1" u="heavy" spc="-4" dirty="0">
                <a:uFill>
                  <a:solidFill>
                    <a:srgbClr val="000000"/>
                  </a:solidFill>
                </a:uFill>
                <a:latin typeface="Calibri"/>
                <a:cs typeface="Calibri"/>
              </a:rPr>
              <a:t>Proposal</a:t>
            </a:r>
            <a:endParaRPr sz="1588" b="1" dirty="0">
              <a:latin typeface="Calibri"/>
              <a:cs typeface="Calibri"/>
            </a:endParaRPr>
          </a:p>
          <a:p>
            <a:pPr marL="262232" indent="-202277" algn="just">
              <a:spcBef>
                <a:spcPts val="1081"/>
              </a:spcBef>
              <a:buFont typeface="Symbol"/>
              <a:buChar char=""/>
              <a:tabLst>
                <a:tab pos="262232" algn="l"/>
              </a:tabLst>
            </a:pPr>
            <a:r>
              <a:rPr sz="1588" b="1" dirty="0">
                <a:latin typeface="Calibri"/>
                <a:cs typeface="Calibri"/>
              </a:rPr>
              <a:t>Amendment</a:t>
            </a:r>
            <a:r>
              <a:rPr sz="1588" b="1" spc="-18" dirty="0">
                <a:latin typeface="Calibri"/>
                <a:cs typeface="Calibri"/>
              </a:rPr>
              <a:t> </a:t>
            </a:r>
            <a:r>
              <a:rPr sz="1588" b="1" dirty="0">
                <a:latin typeface="Calibri"/>
                <a:cs typeface="Calibri"/>
              </a:rPr>
              <a:t>is </a:t>
            </a:r>
            <a:r>
              <a:rPr sz="1588" b="1" spc="-4" dirty="0">
                <a:latin typeface="Calibri"/>
                <a:cs typeface="Calibri"/>
              </a:rPr>
              <a:t>proposed</a:t>
            </a:r>
            <a:r>
              <a:rPr sz="1588" b="1" spc="4" dirty="0">
                <a:latin typeface="Calibri"/>
                <a:cs typeface="Calibri"/>
              </a:rPr>
              <a:t> </a:t>
            </a:r>
            <a:r>
              <a:rPr sz="1588" b="1" dirty="0">
                <a:latin typeface="Calibri"/>
                <a:cs typeface="Calibri"/>
              </a:rPr>
              <a:t>in</a:t>
            </a:r>
            <a:r>
              <a:rPr sz="1588" b="1" spc="-9" dirty="0">
                <a:latin typeface="Calibri"/>
                <a:cs typeface="Calibri"/>
              </a:rPr>
              <a:t> </a:t>
            </a:r>
            <a:r>
              <a:rPr sz="1588" b="1" spc="-4" dirty="0">
                <a:latin typeface="Calibri"/>
                <a:cs typeface="Calibri"/>
              </a:rPr>
              <a:t>Section</a:t>
            </a:r>
            <a:r>
              <a:rPr sz="1588" b="1" spc="4" dirty="0">
                <a:latin typeface="Calibri"/>
                <a:cs typeface="Calibri"/>
              </a:rPr>
              <a:t> </a:t>
            </a:r>
            <a:r>
              <a:rPr sz="1588" b="1" spc="-4" dirty="0">
                <a:latin typeface="Calibri"/>
                <a:cs typeface="Calibri"/>
              </a:rPr>
              <a:t>115TD</a:t>
            </a:r>
            <a:endParaRPr sz="1588" b="1" dirty="0">
              <a:latin typeface="Calibri"/>
              <a:cs typeface="Calibri"/>
            </a:endParaRPr>
          </a:p>
          <a:p>
            <a:pPr marL="261671" marR="45946" indent="-201717" algn="just">
              <a:lnSpc>
                <a:spcPct val="152600"/>
              </a:lnSpc>
              <a:spcBef>
                <a:spcPts val="84"/>
              </a:spcBef>
              <a:buFont typeface="Symbol"/>
              <a:buChar char=""/>
              <a:tabLst>
                <a:tab pos="262232" algn="l"/>
              </a:tabLst>
            </a:pPr>
            <a:r>
              <a:rPr sz="1588" b="1" dirty="0">
                <a:latin typeface="Calibri"/>
                <a:cs typeface="Calibri"/>
              </a:rPr>
              <a:t>If</a:t>
            </a:r>
            <a:r>
              <a:rPr sz="1588" b="1" spc="4" dirty="0">
                <a:latin typeface="Calibri"/>
                <a:cs typeface="Calibri"/>
              </a:rPr>
              <a:t> </a:t>
            </a:r>
            <a:r>
              <a:rPr sz="1588" b="1" dirty="0">
                <a:latin typeface="Calibri"/>
                <a:cs typeface="Calibri"/>
              </a:rPr>
              <a:t>the </a:t>
            </a:r>
            <a:r>
              <a:rPr sz="1588" b="1" spc="-4" dirty="0">
                <a:latin typeface="Calibri"/>
                <a:cs typeface="Calibri"/>
              </a:rPr>
              <a:t>trust</a:t>
            </a:r>
            <a:r>
              <a:rPr sz="1588" b="1" dirty="0">
                <a:latin typeface="Calibri"/>
                <a:cs typeface="Calibri"/>
              </a:rPr>
              <a:t> </a:t>
            </a:r>
            <a:r>
              <a:rPr sz="1588" b="1" spc="-4" dirty="0">
                <a:latin typeface="Calibri"/>
                <a:cs typeface="Calibri"/>
              </a:rPr>
              <a:t>fails</a:t>
            </a:r>
            <a:r>
              <a:rPr sz="1588" b="1" dirty="0">
                <a:latin typeface="Calibri"/>
                <a:cs typeface="Calibri"/>
              </a:rPr>
              <a:t> to make </a:t>
            </a:r>
            <a:r>
              <a:rPr sz="1588" b="1" spc="-4" dirty="0">
                <a:latin typeface="Calibri"/>
                <a:cs typeface="Calibri"/>
              </a:rPr>
              <a:t>application</a:t>
            </a:r>
            <a:r>
              <a:rPr sz="1588" b="1" dirty="0">
                <a:latin typeface="Calibri"/>
                <a:cs typeface="Calibri"/>
              </a:rPr>
              <a:t> </a:t>
            </a:r>
            <a:r>
              <a:rPr sz="1588" b="1" spc="-4" dirty="0">
                <a:latin typeface="Calibri"/>
                <a:cs typeface="Calibri"/>
              </a:rPr>
              <a:t>for</a:t>
            </a:r>
            <a:r>
              <a:rPr sz="1588" b="1" dirty="0">
                <a:latin typeface="Calibri"/>
                <a:cs typeface="Calibri"/>
              </a:rPr>
              <a:t> re</a:t>
            </a:r>
            <a:r>
              <a:rPr sz="1588" b="1" spc="4" dirty="0">
                <a:latin typeface="Calibri"/>
                <a:cs typeface="Calibri"/>
              </a:rPr>
              <a:t> </a:t>
            </a:r>
            <a:r>
              <a:rPr sz="1588" b="1" spc="-4" dirty="0">
                <a:latin typeface="Calibri"/>
                <a:cs typeface="Calibri"/>
              </a:rPr>
              <a:t>registration</a:t>
            </a:r>
            <a:r>
              <a:rPr sz="1588" b="1" dirty="0">
                <a:latin typeface="Calibri"/>
                <a:cs typeface="Calibri"/>
              </a:rPr>
              <a:t> or re approval or </a:t>
            </a:r>
            <a:r>
              <a:rPr sz="1588" b="1" spc="-4" dirty="0">
                <a:latin typeface="Calibri"/>
                <a:cs typeface="Calibri"/>
              </a:rPr>
              <a:t>regular </a:t>
            </a:r>
            <a:r>
              <a:rPr sz="1588" b="1" dirty="0">
                <a:latin typeface="Calibri"/>
                <a:cs typeface="Calibri"/>
              </a:rPr>
              <a:t> </a:t>
            </a:r>
            <a:r>
              <a:rPr sz="1588" b="1" spc="-4" dirty="0">
                <a:latin typeface="Calibri"/>
                <a:cs typeface="Calibri"/>
              </a:rPr>
              <a:t>registration </a:t>
            </a:r>
            <a:r>
              <a:rPr sz="1588" b="1" spc="-9" dirty="0">
                <a:latin typeface="Calibri"/>
                <a:cs typeface="Calibri"/>
              </a:rPr>
              <a:t>or </a:t>
            </a:r>
            <a:r>
              <a:rPr sz="1588" b="1" spc="-4" dirty="0">
                <a:latin typeface="Calibri"/>
                <a:cs typeface="Calibri"/>
              </a:rPr>
              <a:t>regular approval within </a:t>
            </a:r>
            <a:r>
              <a:rPr sz="1588" b="1" dirty="0">
                <a:latin typeface="Calibri"/>
                <a:cs typeface="Calibri"/>
              </a:rPr>
              <a:t>the </a:t>
            </a:r>
            <a:r>
              <a:rPr sz="1588" b="1" spc="-4" dirty="0">
                <a:latin typeface="Calibri"/>
                <a:cs typeface="Calibri"/>
              </a:rPr>
              <a:t>stipulated time, </a:t>
            </a:r>
            <a:r>
              <a:rPr sz="1588" b="1" spc="-9" dirty="0">
                <a:latin typeface="Calibri"/>
                <a:cs typeface="Calibri"/>
              </a:rPr>
              <a:t>it </a:t>
            </a:r>
            <a:r>
              <a:rPr sz="1588" b="1" dirty="0">
                <a:latin typeface="Calibri"/>
                <a:cs typeface="Calibri"/>
              </a:rPr>
              <a:t>shall be deemed to have </a:t>
            </a:r>
            <a:r>
              <a:rPr sz="1588" b="1" spc="4" dirty="0">
                <a:latin typeface="Calibri"/>
                <a:cs typeface="Calibri"/>
              </a:rPr>
              <a:t> </a:t>
            </a:r>
            <a:r>
              <a:rPr sz="1588" b="1" spc="-4" dirty="0">
                <a:latin typeface="Calibri"/>
                <a:cs typeface="Calibri"/>
              </a:rPr>
              <a:t>been </a:t>
            </a:r>
            <a:r>
              <a:rPr sz="1588" b="1" dirty="0">
                <a:latin typeface="Calibri"/>
                <a:cs typeface="Calibri"/>
              </a:rPr>
              <a:t>converted </a:t>
            </a:r>
            <a:r>
              <a:rPr sz="1588" b="1" spc="-4" dirty="0">
                <a:latin typeface="Calibri"/>
                <a:cs typeface="Calibri"/>
              </a:rPr>
              <a:t>into </a:t>
            </a:r>
            <a:r>
              <a:rPr sz="1588" b="1" dirty="0">
                <a:latin typeface="Calibri"/>
                <a:cs typeface="Calibri"/>
              </a:rPr>
              <a:t>any </a:t>
            </a:r>
            <a:r>
              <a:rPr sz="1588" b="1" spc="-4" dirty="0">
                <a:latin typeface="Calibri"/>
                <a:cs typeface="Calibri"/>
              </a:rPr>
              <a:t>form </a:t>
            </a:r>
            <a:r>
              <a:rPr sz="1588" b="1" dirty="0">
                <a:latin typeface="Calibri"/>
                <a:cs typeface="Calibri"/>
              </a:rPr>
              <a:t>that </a:t>
            </a:r>
            <a:r>
              <a:rPr sz="1588" b="1" spc="-9" dirty="0">
                <a:latin typeface="Calibri"/>
                <a:cs typeface="Calibri"/>
              </a:rPr>
              <a:t>is </a:t>
            </a:r>
            <a:r>
              <a:rPr sz="1588" b="1" spc="-4" dirty="0">
                <a:latin typeface="Calibri"/>
                <a:cs typeface="Calibri"/>
              </a:rPr>
              <a:t>not eligible </a:t>
            </a:r>
            <a:r>
              <a:rPr sz="1588" b="1" dirty="0">
                <a:latin typeface="Calibri"/>
                <a:cs typeface="Calibri"/>
              </a:rPr>
              <a:t>for </a:t>
            </a:r>
            <a:r>
              <a:rPr sz="1588" b="1" spc="-4" dirty="0">
                <a:latin typeface="Calibri"/>
                <a:cs typeface="Calibri"/>
              </a:rPr>
              <a:t>registration </a:t>
            </a:r>
            <a:r>
              <a:rPr sz="1588" b="1" dirty="0">
                <a:latin typeface="Calibri"/>
                <a:cs typeface="Calibri"/>
              </a:rPr>
              <a:t>or </a:t>
            </a:r>
            <a:r>
              <a:rPr sz="1588" b="1" spc="-4" dirty="0">
                <a:latin typeface="Calibri"/>
                <a:cs typeface="Calibri"/>
              </a:rPr>
              <a:t>approval. </a:t>
            </a:r>
            <a:r>
              <a:rPr sz="1588" b="1" dirty="0">
                <a:latin typeface="Calibri"/>
                <a:cs typeface="Calibri"/>
              </a:rPr>
              <a:t>It </a:t>
            </a:r>
            <a:r>
              <a:rPr sz="1588" b="1" spc="-4" dirty="0">
                <a:latin typeface="Calibri"/>
                <a:cs typeface="Calibri"/>
              </a:rPr>
              <a:t>will </a:t>
            </a:r>
            <a:r>
              <a:rPr sz="1588" b="1" dirty="0">
                <a:latin typeface="Calibri"/>
                <a:cs typeface="Calibri"/>
              </a:rPr>
              <a:t> </a:t>
            </a:r>
            <a:r>
              <a:rPr sz="1588" b="1" spc="-4" dirty="0">
                <a:latin typeface="Calibri"/>
                <a:cs typeface="Calibri"/>
              </a:rPr>
              <a:t>attract exit</a:t>
            </a:r>
            <a:r>
              <a:rPr sz="1588" b="1" dirty="0">
                <a:latin typeface="Calibri"/>
                <a:cs typeface="Calibri"/>
              </a:rPr>
              <a:t> tax.</a:t>
            </a:r>
            <a:endParaRPr lang="en-US" sz="1588" b="1" dirty="0">
              <a:latin typeface="Calibri"/>
              <a:cs typeface="Calibri"/>
            </a:endParaRPr>
          </a:p>
          <a:p>
            <a:pPr marL="261671" marR="45946" indent="-201717" algn="just">
              <a:lnSpc>
                <a:spcPct val="152600"/>
              </a:lnSpc>
              <a:spcBef>
                <a:spcPts val="84"/>
              </a:spcBef>
              <a:buFont typeface="Symbol"/>
              <a:buChar char=""/>
              <a:tabLst>
                <a:tab pos="262232" algn="l"/>
              </a:tabLst>
            </a:pPr>
            <a:r>
              <a:rPr lang="en-IN" sz="1588" b="1" dirty="0">
                <a:latin typeface="Calibri"/>
                <a:cs typeface="Calibri"/>
              </a:rPr>
              <a:t>Time limits for re-registration etc. are extended </a:t>
            </a:r>
            <a:r>
              <a:rPr lang="en-IN" sz="1588" b="1" dirty="0" err="1">
                <a:latin typeface="Calibri"/>
                <a:cs typeface="Calibri"/>
              </a:rPr>
              <a:t>upto</a:t>
            </a:r>
            <a:r>
              <a:rPr lang="en-IN" sz="1588" b="1" dirty="0">
                <a:latin typeface="Calibri"/>
                <a:cs typeface="Calibri"/>
              </a:rPr>
              <a:t> 30.09.2023 (refer Circular 6 /2023)</a:t>
            </a:r>
            <a:endParaRPr sz="1588" b="1" dirty="0">
              <a:latin typeface="Calibri"/>
              <a:cs typeface="Calibri"/>
            </a:endParaRPr>
          </a:p>
          <a:p>
            <a:pPr marL="262232" indent="-202277" algn="just">
              <a:spcBef>
                <a:spcPts val="1094"/>
              </a:spcBef>
              <a:buFont typeface="Symbol"/>
              <a:buChar char=""/>
              <a:tabLst>
                <a:tab pos="262232" algn="l"/>
              </a:tabLst>
            </a:pPr>
            <a:r>
              <a:rPr sz="1588" b="1" spc="-4" dirty="0">
                <a:latin typeface="Calibri"/>
                <a:cs typeface="Calibri"/>
              </a:rPr>
              <a:t>Procedural</a:t>
            </a:r>
            <a:r>
              <a:rPr sz="1588" b="1" dirty="0">
                <a:latin typeface="Calibri"/>
                <a:cs typeface="Calibri"/>
              </a:rPr>
              <a:t> </a:t>
            </a:r>
            <a:r>
              <a:rPr sz="1588" b="1" spc="-4" dirty="0">
                <a:latin typeface="Calibri"/>
                <a:cs typeface="Calibri"/>
              </a:rPr>
              <a:t>part</a:t>
            </a:r>
            <a:r>
              <a:rPr sz="1588" b="1" spc="4" dirty="0">
                <a:latin typeface="Calibri"/>
                <a:cs typeface="Calibri"/>
              </a:rPr>
              <a:t> </a:t>
            </a:r>
            <a:r>
              <a:rPr sz="1588" b="1" dirty="0">
                <a:latin typeface="Calibri"/>
                <a:cs typeface="Calibri"/>
              </a:rPr>
              <a:t>and </a:t>
            </a:r>
            <a:r>
              <a:rPr sz="1588" b="1" spc="-4" dirty="0">
                <a:latin typeface="Calibri"/>
                <a:cs typeface="Calibri"/>
              </a:rPr>
              <a:t>definition </a:t>
            </a:r>
            <a:r>
              <a:rPr sz="1588" b="1" dirty="0">
                <a:latin typeface="Calibri"/>
                <a:cs typeface="Calibri"/>
              </a:rPr>
              <a:t>part</a:t>
            </a:r>
            <a:r>
              <a:rPr sz="1588" b="1" spc="-9" dirty="0">
                <a:latin typeface="Calibri"/>
                <a:cs typeface="Calibri"/>
              </a:rPr>
              <a:t> </a:t>
            </a:r>
            <a:r>
              <a:rPr sz="1588" b="1" dirty="0">
                <a:latin typeface="Calibri"/>
                <a:cs typeface="Calibri"/>
              </a:rPr>
              <a:t>are also</a:t>
            </a:r>
            <a:r>
              <a:rPr sz="1588" b="1" spc="4" dirty="0">
                <a:latin typeface="Calibri"/>
                <a:cs typeface="Calibri"/>
              </a:rPr>
              <a:t> </a:t>
            </a:r>
            <a:r>
              <a:rPr sz="1588" b="1" dirty="0">
                <a:latin typeface="Calibri"/>
                <a:cs typeface="Calibri"/>
              </a:rPr>
              <a:t>amended.</a:t>
            </a:r>
          </a:p>
        </p:txBody>
      </p:sp>
      <p:sp>
        <p:nvSpPr>
          <p:cNvPr id="3" name="Slide Number Placeholder 2"/>
          <p:cNvSpPr>
            <a:spLocks noGrp="1"/>
          </p:cNvSpPr>
          <p:nvPr>
            <p:ph type="sldNum" sz="quarter" idx="7"/>
          </p:nvPr>
        </p:nvSpPr>
        <p:spPr>
          <a:xfrm>
            <a:off x="8408491" y="6467728"/>
            <a:ext cx="230504" cy="184666"/>
          </a:xfrm>
        </p:spPr>
        <p:txBody>
          <a:bodyPr/>
          <a:lstStyle/>
          <a:p>
            <a:fld id="{B6F15528-21DE-4FAA-801E-634DDDAF4B2B}" type="slidenum">
              <a:rPr lang="en-US" smtClean="0"/>
              <a:pPr/>
              <a:t>48</a:t>
            </a:fld>
            <a:endParaRPr lang="en-US"/>
          </a:p>
        </p:txBody>
      </p:sp>
    </p:spTree>
    <p:extLst>
      <p:ext uri="{BB962C8B-B14F-4D97-AF65-F5344CB8AC3E}">
        <p14:creationId xmlns:p14="http://schemas.microsoft.com/office/powerpoint/2010/main" val="27432613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2C75-6F68-42B1-B5A0-6B3FFAC9046B}"/>
              </a:ext>
            </a:extLst>
          </p:cNvPr>
          <p:cNvSpPr>
            <a:spLocks noGrp="1"/>
          </p:cNvSpPr>
          <p:nvPr>
            <p:ph type="title"/>
          </p:nvPr>
        </p:nvSpPr>
        <p:spPr>
          <a:xfrm>
            <a:off x="228599" y="1131094"/>
            <a:ext cx="8756073" cy="391175"/>
          </a:xfrm>
        </p:spPr>
        <p:txBody>
          <a:bodyPr>
            <a:noAutofit/>
          </a:bodyPr>
          <a:lstStyle/>
          <a:p>
            <a:r>
              <a:rPr lang="en-US" sz="2400" dirty="0"/>
              <a:t>Limited merger of Section 10(23C) into Sections 11 to 13</a:t>
            </a:r>
            <a:endParaRPr lang="en-IN" sz="2400" dirty="0"/>
          </a:p>
        </p:txBody>
      </p:sp>
      <p:graphicFrame>
        <p:nvGraphicFramePr>
          <p:cNvPr id="4" name="Table 4">
            <a:extLst>
              <a:ext uri="{FF2B5EF4-FFF2-40B4-BE49-F238E27FC236}">
                <a16:creationId xmlns:a16="http://schemas.microsoft.com/office/drawing/2014/main" id="{1F982B5D-F17A-442A-89F1-474B998FC1EB}"/>
              </a:ext>
            </a:extLst>
          </p:cNvPr>
          <p:cNvGraphicFramePr>
            <a:graphicFrameLocks noGrp="1"/>
          </p:cNvGraphicFramePr>
          <p:nvPr>
            <p:ph idx="1"/>
          </p:nvPr>
        </p:nvGraphicFramePr>
        <p:xfrm>
          <a:off x="228600" y="1512963"/>
          <a:ext cx="8756074" cy="342900"/>
        </p:xfrm>
        <a:graphic>
          <a:graphicData uri="http://schemas.openxmlformats.org/drawingml/2006/table">
            <a:tbl>
              <a:tblPr firstRow="1" bandRow="1">
                <a:tableStyleId>{5C22544A-7EE6-4342-B048-85BDC9FD1C3A}</a:tableStyleId>
              </a:tblPr>
              <a:tblGrid>
                <a:gridCol w="4378037">
                  <a:extLst>
                    <a:ext uri="{9D8B030D-6E8A-4147-A177-3AD203B41FA5}">
                      <a16:colId xmlns:a16="http://schemas.microsoft.com/office/drawing/2014/main" val="2033379409"/>
                    </a:ext>
                  </a:extLst>
                </a:gridCol>
                <a:gridCol w="4378037">
                  <a:extLst>
                    <a:ext uri="{9D8B030D-6E8A-4147-A177-3AD203B41FA5}">
                      <a16:colId xmlns:a16="http://schemas.microsoft.com/office/drawing/2014/main" val="869859305"/>
                    </a:ext>
                  </a:extLst>
                </a:gridCol>
              </a:tblGrid>
              <a:tr h="342900">
                <a:tc>
                  <a:txBody>
                    <a:bodyPr/>
                    <a:lstStyle/>
                    <a:p>
                      <a:pPr algn="ctr"/>
                      <a:r>
                        <a:rPr lang="en-US" sz="1700" dirty="0"/>
                        <a:t>Effective</a:t>
                      </a:r>
                      <a:r>
                        <a:rPr lang="en-US" sz="1800" dirty="0"/>
                        <a:t> Date:  0</a:t>
                      </a:r>
                      <a:r>
                        <a:rPr lang="en-US" sz="1800" b="1" kern="1200" dirty="0">
                          <a:solidFill>
                            <a:schemeClr val="lt1"/>
                          </a:solidFill>
                          <a:effectLst/>
                          <a:latin typeface="+mn-lt"/>
                          <a:ea typeface="+mn-ea"/>
                          <a:cs typeface="+mn-cs"/>
                        </a:rPr>
                        <a:t>1.10.2024</a:t>
                      </a:r>
                      <a:endParaRPr lang="en-IN" sz="1800" dirty="0"/>
                    </a:p>
                  </a:txBody>
                  <a:tcPr marL="68580" marR="68580" marT="34290" marB="34290"/>
                </a:tc>
                <a:tc>
                  <a:txBody>
                    <a:bodyPr/>
                    <a:lstStyle/>
                    <a:p>
                      <a:pPr algn="ctr"/>
                      <a:r>
                        <a:rPr lang="en-US" sz="1800" dirty="0"/>
                        <a:t>Clause of FB: 4, 6 &amp; 9</a:t>
                      </a:r>
                      <a:endParaRPr lang="en-IN" sz="1800" dirty="0"/>
                    </a:p>
                  </a:txBody>
                  <a:tcPr marL="68580" marR="68580" marT="34290" marB="34290"/>
                </a:tc>
                <a:extLst>
                  <a:ext uri="{0D108BD9-81ED-4DB2-BD59-A6C34878D82A}">
                    <a16:rowId xmlns:a16="http://schemas.microsoft.com/office/drawing/2014/main" val="1829955815"/>
                  </a:ext>
                </a:extLst>
              </a:tr>
            </a:tbl>
          </a:graphicData>
        </a:graphic>
      </p:graphicFrame>
      <p:sp>
        <p:nvSpPr>
          <p:cNvPr id="5" name="TextBox 4">
            <a:extLst>
              <a:ext uri="{FF2B5EF4-FFF2-40B4-BE49-F238E27FC236}">
                <a16:creationId xmlns:a16="http://schemas.microsoft.com/office/drawing/2014/main" id="{C61024BB-450A-45C5-9C2A-45DB99B790AA}"/>
              </a:ext>
            </a:extLst>
          </p:cNvPr>
          <p:cNvSpPr txBox="1"/>
          <p:nvPr/>
        </p:nvSpPr>
        <p:spPr>
          <a:xfrm>
            <a:off x="235527" y="1903271"/>
            <a:ext cx="8707582" cy="3785652"/>
          </a:xfrm>
          <a:prstGeom prst="rect">
            <a:avLst/>
          </a:prstGeom>
          <a:noFill/>
        </p:spPr>
        <p:txBody>
          <a:bodyPr wrap="square" rtlCol="0">
            <a:spAutoFit/>
          </a:bodyPr>
          <a:lstStyle/>
          <a:p>
            <a:pPr marL="214313" indent="-214313">
              <a:buFont typeface="Arial" panose="020B0604020202020204" pitchFamily="34" charset="0"/>
              <a:buChar char="•"/>
            </a:pPr>
            <a:r>
              <a:rPr lang="en-US" b="1" dirty="0">
                <a:solidFill>
                  <a:srgbClr val="002060"/>
                </a:solidFill>
              </a:rPr>
              <a:t>Existing provision</a:t>
            </a:r>
          </a:p>
          <a:p>
            <a:pPr lvl="1" algn="just"/>
            <a:r>
              <a:rPr lang="en-US" sz="1500" dirty="0"/>
              <a:t>Many provisions in Section 10(23C)(iv)(v)(vi) &amp; (via) are almost identical to Sections 11 to 13. Year to year amendments are made to synchronize both. Now they are proposed to be integrated to avoid duplication and to bring simplicity.</a:t>
            </a:r>
          </a:p>
          <a:p>
            <a:pPr marL="214313" indent="-214313">
              <a:buFont typeface="Arial" panose="020B0604020202020204" pitchFamily="34" charset="0"/>
              <a:buChar char="•"/>
            </a:pPr>
            <a:r>
              <a:rPr lang="en-US" b="1" dirty="0">
                <a:solidFill>
                  <a:srgbClr val="002060"/>
                </a:solidFill>
              </a:rPr>
              <a:t>Proposal</a:t>
            </a:r>
          </a:p>
          <a:p>
            <a:pPr marL="557213" lvl="1" indent="-214313" algn="just">
              <a:buFont typeface="Arial" panose="020B0604020202020204" pitchFamily="34" charset="0"/>
              <a:buChar char="•"/>
            </a:pPr>
            <a:r>
              <a:rPr lang="en-US" sz="1350" dirty="0">
                <a:latin typeface="Arial MT"/>
                <a:ea typeface="Symbol" panose="05050102010706020507" pitchFamily="18" charset="2"/>
                <a:cs typeface="Symbol" panose="05050102010706020507" pitchFamily="18" charset="2"/>
              </a:rPr>
              <a:t>Applications seeking approval or provisional approval u/s 10(23C)(iv), (v), (vi)</a:t>
            </a:r>
            <a:r>
              <a:rPr lang="en-US" sz="1350" spc="-4"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or (via) filed on</a:t>
            </a:r>
            <a:r>
              <a:rPr lang="en-US" sz="1350" spc="-8"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or</a:t>
            </a:r>
            <a:r>
              <a:rPr lang="en-US" sz="1350" spc="-4"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after</a:t>
            </a:r>
            <a:r>
              <a:rPr lang="en-US" sz="1350" spc="-4" dirty="0">
                <a:latin typeface="Arial MT"/>
                <a:ea typeface="Symbol" panose="05050102010706020507" pitchFamily="18" charset="2"/>
                <a:cs typeface="Symbol" panose="05050102010706020507" pitchFamily="18" charset="2"/>
              </a:rPr>
              <a:t> 01.10.2024</a:t>
            </a:r>
            <a:r>
              <a:rPr lang="en-US" sz="1350" dirty="0">
                <a:latin typeface="Arial MT"/>
                <a:ea typeface="Symbol" panose="05050102010706020507" pitchFamily="18" charset="2"/>
                <a:cs typeface="Symbol" panose="05050102010706020507" pitchFamily="18" charset="2"/>
              </a:rPr>
              <a:t> shall not be considered.</a:t>
            </a:r>
          </a:p>
          <a:p>
            <a:pPr lvl="1" algn="just"/>
            <a:endParaRPr lang="en-IN" sz="600" dirty="0">
              <a:latin typeface="Arial MT"/>
              <a:ea typeface="Symbol" panose="05050102010706020507" pitchFamily="18" charset="2"/>
              <a:cs typeface="Symbol" panose="05050102010706020507" pitchFamily="18" charset="2"/>
            </a:endParaRPr>
          </a:p>
          <a:p>
            <a:pPr marL="557213" marR="104299" lvl="1" indent="-214313" algn="just">
              <a:spcBef>
                <a:spcPts val="23"/>
              </a:spcBef>
              <a:buSzPts val="1200"/>
              <a:buFont typeface="Symbol" panose="05050102010706020507" pitchFamily="18" charset="2"/>
              <a:buChar char=""/>
              <a:tabLst>
                <a:tab pos="400050" algn="l"/>
              </a:tabLst>
            </a:pPr>
            <a:r>
              <a:rPr lang="en-US" sz="1350" dirty="0">
                <a:latin typeface="Arial MT"/>
                <a:ea typeface="Symbol" panose="05050102010706020507" pitchFamily="18" charset="2"/>
                <a:cs typeface="Symbol" panose="05050102010706020507" pitchFamily="18" charset="2"/>
              </a:rPr>
              <a:t>Applications filed under these sub-clauses before 01.10.2024, and which are pending would be processed and considered under those provisions itself.</a:t>
            </a:r>
            <a:endParaRPr lang="en-IN" sz="1350" dirty="0">
              <a:latin typeface="Arial MT"/>
              <a:ea typeface="Symbol" panose="05050102010706020507" pitchFamily="18" charset="2"/>
              <a:cs typeface="Symbol" panose="05050102010706020507" pitchFamily="18" charset="2"/>
            </a:endParaRPr>
          </a:p>
          <a:p>
            <a:pPr marR="102870" lvl="1" algn="just">
              <a:spcBef>
                <a:spcPts val="23"/>
              </a:spcBef>
              <a:buSzPts val="1200"/>
              <a:tabLst>
                <a:tab pos="400050" algn="l"/>
              </a:tabLst>
            </a:pPr>
            <a:endParaRPr lang="en-US" sz="600" dirty="0">
              <a:latin typeface="Arial MT"/>
              <a:ea typeface="Symbol" panose="05050102010706020507" pitchFamily="18" charset="2"/>
              <a:cs typeface="Symbol" panose="05050102010706020507" pitchFamily="18" charset="2"/>
            </a:endParaRPr>
          </a:p>
          <a:p>
            <a:pPr marL="557213" marR="102870" lvl="1" indent="-214313" algn="just">
              <a:spcBef>
                <a:spcPts val="23"/>
              </a:spcBef>
              <a:buSzPts val="1200"/>
              <a:buFont typeface="Symbol" panose="05050102010706020507" pitchFamily="18" charset="2"/>
              <a:buChar char=""/>
              <a:tabLst>
                <a:tab pos="400050" algn="l"/>
              </a:tabLst>
            </a:pPr>
            <a:r>
              <a:rPr lang="en-US" sz="1350" dirty="0">
                <a:latin typeface="Arial MT"/>
                <a:ea typeface="Symbol" panose="05050102010706020507" pitchFamily="18" charset="2"/>
                <a:cs typeface="Symbol" panose="05050102010706020507" pitchFamily="18" charset="2"/>
              </a:rPr>
              <a:t>Approved trusts, funds or institutions would continue to get the benefit of exemption, as per the provisions of 10(23C)(iv), (v), (vi)</a:t>
            </a:r>
            <a:r>
              <a:rPr lang="en-US" sz="1350" spc="-4"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or (via), till the validity of the said approval.</a:t>
            </a:r>
            <a:endParaRPr lang="en-IN" sz="1350" dirty="0">
              <a:latin typeface="Arial MT"/>
              <a:ea typeface="Symbol" panose="05050102010706020507" pitchFamily="18" charset="2"/>
              <a:cs typeface="Symbol" panose="05050102010706020507" pitchFamily="18" charset="2"/>
            </a:endParaRPr>
          </a:p>
          <a:p>
            <a:pPr marR="106680" lvl="1" algn="just">
              <a:spcBef>
                <a:spcPts val="19"/>
              </a:spcBef>
              <a:buSzPts val="1200"/>
              <a:tabLst>
                <a:tab pos="400050" algn="l"/>
              </a:tabLst>
            </a:pPr>
            <a:endParaRPr lang="en-US" sz="600" dirty="0">
              <a:latin typeface="Arial MT"/>
              <a:ea typeface="Symbol" panose="05050102010706020507" pitchFamily="18" charset="2"/>
              <a:cs typeface="Symbol" panose="05050102010706020507" pitchFamily="18" charset="2"/>
            </a:endParaRPr>
          </a:p>
          <a:p>
            <a:pPr marL="557213" marR="106680" lvl="1" indent="-214313" algn="just">
              <a:spcBef>
                <a:spcPts val="19"/>
              </a:spcBef>
              <a:buSzPts val="1200"/>
              <a:buFont typeface="Symbol" panose="05050102010706020507" pitchFamily="18" charset="2"/>
              <a:buChar char=""/>
              <a:tabLst>
                <a:tab pos="400050" algn="l"/>
              </a:tabLst>
            </a:pPr>
            <a:r>
              <a:rPr lang="en-US" sz="1350" dirty="0">
                <a:latin typeface="Arial MT"/>
                <a:ea typeface="Symbol" panose="05050102010706020507" pitchFamily="18" charset="2"/>
                <a:cs typeface="Symbol" panose="05050102010706020507" pitchFamily="18" charset="2"/>
              </a:rPr>
              <a:t>They would be eligible to apply for registration, subsequently, under sections 11 to 13.</a:t>
            </a:r>
            <a:r>
              <a:rPr lang="en-US" sz="1350" spc="-19"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Amendments</a:t>
            </a:r>
            <a:r>
              <a:rPr lang="en-US" sz="1350" spc="-19"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have</a:t>
            </a:r>
            <a:r>
              <a:rPr lang="en-US" sz="1350" spc="-11"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accordingly</a:t>
            </a:r>
            <a:r>
              <a:rPr lang="en-US" sz="1350" spc="-23"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been</a:t>
            </a:r>
            <a:r>
              <a:rPr lang="en-US" sz="1350" spc="-11"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proposed</a:t>
            </a:r>
            <a:r>
              <a:rPr lang="en-US" sz="1350" spc="-11"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in</a:t>
            </a:r>
            <a:r>
              <a:rPr lang="en-US" sz="1350" spc="-19"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section</a:t>
            </a:r>
            <a:r>
              <a:rPr lang="en-US" sz="1350" spc="-19" dirty="0">
                <a:latin typeface="Arial MT"/>
                <a:ea typeface="Symbol" panose="05050102010706020507" pitchFamily="18" charset="2"/>
                <a:cs typeface="Symbol" panose="05050102010706020507" pitchFamily="18" charset="2"/>
              </a:rPr>
              <a:t> </a:t>
            </a:r>
            <a:r>
              <a:rPr lang="en-US" sz="1350" dirty="0">
                <a:latin typeface="Arial MT"/>
                <a:ea typeface="Symbol" panose="05050102010706020507" pitchFamily="18" charset="2"/>
                <a:cs typeface="Symbol" panose="05050102010706020507" pitchFamily="18" charset="2"/>
              </a:rPr>
              <a:t>12A.</a:t>
            </a:r>
            <a:endParaRPr lang="en-IN" sz="1350" dirty="0">
              <a:latin typeface="Arial MT"/>
              <a:ea typeface="Symbol" panose="05050102010706020507" pitchFamily="18" charset="2"/>
              <a:cs typeface="Symbol" panose="05050102010706020507" pitchFamily="18" charset="2"/>
            </a:endParaRPr>
          </a:p>
          <a:p>
            <a:pPr marR="104299" lvl="1" algn="just">
              <a:spcBef>
                <a:spcPts val="19"/>
              </a:spcBef>
              <a:buSzPts val="1200"/>
              <a:tabLst>
                <a:tab pos="400050" algn="l"/>
              </a:tabLst>
            </a:pPr>
            <a:endParaRPr lang="en-US" sz="600" dirty="0">
              <a:latin typeface="Arial MT"/>
              <a:ea typeface="Symbol" panose="05050102010706020507" pitchFamily="18" charset="2"/>
              <a:cs typeface="Symbol" panose="05050102010706020507" pitchFamily="18" charset="2"/>
            </a:endParaRPr>
          </a:p>
          <a:p>
            <a:pPr marL="557213" marR="104299" lvl="1" indent="-214313" algn="just">
              <a:spcBef>
                <a:spcPts val="19"/>
              </a:spcBef>
              <a:buSzPts val="1200"/>
              <a:buFont typeface="Symbol" panose="05050102010706020507" pitchFamily="18" charset="2"/>
              <a:buChar char=""/>
              <a:tabLst>
                <a:tab pos="400050" algn="l"/>
              </a:tabLst>
            </a:pPr>
            <a:r>
              <a:rPr lang="en-US" sz="1350" dirty="0">
                <a:latin typeface="Arial MT"/>
                <a:ea typeface="Symbol" panose="05050102010706020507" pitchFamily="18" charset="2"/>
                <a:cs typeface="Symbol" panose="05050102010706020507" pitchFamily="18" charset="2"/>
              </a:rPr>
              <a:t>Certain eligible modes of investment, specified in clause (b) of third proviso to S 10(23C) shall be protected in the second regime, by way of amendment in section 13.</a:t>
            </a:r>
            <a:endParaRPr lang="en-US" dirty="0"/>
          </a:p>
        </p:txBody>
      </p:sp>
      <p:sp>
        <p:nvSpPr>
          <p:cNvPr id="3" name="Slide Number Placeholder 2">
            <a:extLst>
              <a:ext uri="{FF2B5EF4-FFF2-40B4-BE49-F238E27FC236}">
                <a16:creationId xmlns:a16="http://schemas.microsoft.com/office/drawing/2014/main" id="{AF34747D-2127-4E4D-824F-7AFF069BD2D1}"/>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49</a:t>
            </a:fld>
            <a:endParaRPr lang="en-IN"/>
          </a:p>
        </p:txBody>
      </p:sp>
    </p:spTree>
    <p:extLst>
      <p:ext uri="{BB962C8B-B14F-4D97-AF65-F5344CB8AC3E}">
        <p14:creationId xmlns:p14="http://schemas.microsoft.com/office/powerpoint/2010/main" val="1143713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2C75-6F68-42B1-B5A0-6B3FFAC9046B}"/>
              </a:ext>
            </a:extLst>
          </p:cNvPr>
          <p:cNvSpPr>
            <a:spLocks noGrp="1"/>
          </p:cNvSpPr>
          <p:nvPr>
            <p:ph type="title"/>
          </p:nvPr>
        </p:nvSpPr>
        <p:spPr>
          <a:xfrm>
            <a:off x="228599" y="1131094"/>
            <a:ext cx="8756073" cy="391175"/>
          </a:xfrm>
        </p:spPr>
        <p:txBody>
          <a:bodyPr>
            <a:noAutofit/>
          </a:bodyPr>
          <a:lstStyle/>
          <a:p>
            <a:r>
              <a:rPr lang="en-US" sz="2100" dirty="0"/>
              <a:t>Condonation of delay in filing application for registration (S 12A proviso)</a:t>
            </a:r>
            <a:endParaRPr lang="en-IN" sz="2400" dirty="0"/>
          </a:p>
        </p:txBody>
      </p:sp>
      <p:graphicFrame>
        <p:nvGraphicFramePr>
          <p:cNvPr id="4" name="Table 4">
            <a:extLst>
              <a:ext uri="{FF2B5EF4-FFF2-40B4-BE49-F238E27FC236}">
                <a16:creationId xmlns:a16="http://schemas.microsoft.com/office/drawing/2014/main" id="{1F982B5D-F17A-442A-89F1-474B998FC1EB}"/>
              </a:ext>
            </a:extLst>
          </p:cNvPr>
          <p:cNvGraphicFramePr>
            <a:graphicFrameLocks noGrp="1"/>
          </p:cNvGraphicFramePr>
          <p:nvPr>
            <p:ph idx="1"/>
          </p:nvPr>
        </p:nvGraphicFramePr>
        <p:xfrm>
          <a:off x="228600" y="1512963"/>
          <a:ext cx="8756074" cy="342900"/>
        </p:xfrm>
        <a:graphic>
          <a:graphicData uri="http://schemas.openxmlformats.org/drawingml/2006/table">
            <a:tbl>
              <a:tblPr firstRow="1" bandRow="1">
                <a:tableStyleId>{5C22544A-7EE6-4342-B048-85BDC9FD1C3A}</a:tableStyleId>
              </a:tblPr>
              <a:tblGrid>
                <a:gridCol w="4378037">
                  <a:extLst>
                    <a:ext uri="{9D8B030D-6E8A-4147-A177-3AD203B41FA5}">
                      <a16:colId xmlns:a16="http://schemas.microsoft.com/office/drawing/2014/main" val="2033379409"/>
                    </a:ext>
                  </a:extLst>
                </a:gridCol>
                <a:gridCol w="4378037">
                  <a:extLst>
                    <a:ext uri="{9D8B030D-6E8A-4147-A177-3AD203B41FA5}">
                      <a16:colId xmlns:a16="http://schemas.microsoft.com/office/drawing/2014/main" val="869859305"/>
                    </a:ext>
                  </a:extLst>
                </a:gridCol>
              </a:tblGrid>
              <a:tr h="342900">
                <a:tc>
                  <a:txBody>
                    <a:bodyPr/>
                    <a:lstStyle/>
                    <a:p>
                      <a:pPr algn="ctr"/>
                      <a:r>
                        <a:rPr lang="en-US" sz="1700" dirty="0"/>
                        <a:t>Effective</a:t>
                      </a:r>
                      <a:r>
                        <a:rPr lang="en-US" sz="1800" dirty="0"/>
                        <a:t> Date:  0</a:t>
                      </a:r>
                      <a:r>
                        <a:rPr lang="en-US" sz="1800" b="1" kern="1200" dirty="0">
                          <a:solidFill>
                            <a:schemeClr val="lt1"/>
                          </a:solidFill>
                          <a:effectLst/>
                          <a:latin typeface="+mn-lt"/>
                          <a:ea typeface="+mn-ea"/>
                          <a:cs typeface="+mn-cs"/>
                        </a:rPr>
                        <a:t>1.10.2024</a:t>
                      </a:r>
                      <a:endParaRPr lang="en-IN" sz="1800" dirty="0"/>
                    </a:p>
                  </a:txBody>
                  <a:tcPr marL="68580" marR="68580" marT="34290" marB="34290"/>
                </a:tc>
                <a:tc>
                  <a:txBody>
                    <a:bodyPr/>
                    <a:lstStyle/>
                    <a:p>
                      <a:pPr algn="ctr"/>
                      <a:r>
                        <a:rPr lang="en-US" sz="1800" dirty="0"/>
                        <a:t>Clause of FB: 6</a:t>
                      </a:r>
                      <a:endParaRPr lang="en-IN" sz="1800" dirty="0"/>
                    </a:p>
                  </a:txBody>
                  <a:tcPr marL="68580" marR="68580" marT="34290" marB="34290"/>
                </a:tc>
                <a:extLst>
                  <a:ext uri="{0D108BD9-81ED-4DB2-BD59-A6C34878D82A}">
                    <a16:rowId xmlns:a16="http://schemas.microsoft.com/office/drawing/2014/main" val="1829955815"/>
                  </a:ext>
                </a:extLst>
              </a:tr>
            </a:tbl>
          </a:graphicData>
        </a:graphic>
      </p:graphicFrame>
      <p:sp>
        <p:nvSpPr>
          <p:cNvPr id="5" name="TextBox 4">
            <a:extLst>
              <a:ext uri="{FF2B5EF4-FFF2-40B4-BE49-F238E27FC236}">
                <a16:creationId xmlns:a16="http://schemas.microsoft.com/office/drawing/2014/main" id="{C61024BB-450A-45C5-9C2A-45DB99B790AA}"/>
              </a:ext>
            </a:extLst>
          </p:cNvPr>
          <p:cNvSpPr txBox="1"/>
          <p:nvPr/>
        </p:nvSpPr>
        <p:spPr>
          <a:xfrm>
            <a:off x="235527" y="1903272"/>
            <a:ext cx="8707582" cy="3831818"/>
          </a:xfrm>
          <a:prstGeom prst="rect">
            <a:avLst/>
          </a:prstGeom>
          <a:noFill/>
        </p:spPr>
        <p:txBody>
          <a:bodyPr wrap="square" rtlCol="0">
            <a:spAutoFit/>
          </a:bodyPr>
          <a:lstStyle/>
          <a:p>
            <a:pPr marL="214313" indent="-214313">
              <a:buFont typeface="Arial" panose="020B0604020202020204" pitchFamily="34" charset="0"/>
              <a:buChar char="•"/>
            </a:pPr>
            <a:r>
              <a:rPr lang="en-US" sz="2700" b="1" dirty="0">
                <a:solidFill>
                  <a:srgbClr val="002060"/>
                </a:solidFill>
              </a:rPr>
              <a:t>Existing provision</a:t>
            </a:r>
          </a:p>
          <a:p>
            <a:pPr lvl="1"/>
            <a:r>
              <a:rPr lang="en-US" sz="2100" dirty="0">
                <a:latin typeface="Arial MT"/>
                <a:ea typeface="Arial MT"/>
                <a:cs typeface="Arial MT"/>
              </a:rPr>
              <a:t>A trust seeking registration under section 12AB must apply for registration / renewal etc. within the timelines specified in clause (ac) of sub-section (1) of section 12A. Failing which, it may lose exemption, it may be subject to exit tax u/s 115TD etc.</a:t>
            </a:r>
          </a:p>
          <a:p>
            <a:pPr lvl="1"/>
            <a:endParaRPr lang="en-IN" sz="2100" dirty="0">
              <a:latin typeface="Arial MT"/>
              <a:ea typeface="Arial MT"/>
              <a:cs typeface="Arial MT"/>
            </a:endParaRPr>
          </a:p>
          <a:p>
            <a:pPr marL="214313" indent="-214313">
              <a:buFont typeface="Arial" panose="020B0604020202020204" pitchFamily="34" charset="0"/>
              <a:buChar char="•"/>
            </a:pPr>
            <a:r>
              <a:rPr lang="en-US" sz="2700" b="1" dirty="0">
                <a:solidFill>
                  <a:srgbClr val="002060"/>
                </a:solidFill>
              </a:rPr>
              <a:t>Proposal</a:t>
            </a:r>
          </a:p>
          <a:p>
            <a:pPr lvl="1"/>
            <a:r>
              <a:rPr lang="en-US" sz="2100" dirty="0">
                <a:latin typeface="Arial MT"/>
              </a:rPr>
              <a:t>It is proposed that the Principal Commissioner/ Commissioner may be enabled to condone the delay in filing application and treat such application as filed within time. The delay may be condoned if he considers that there is a reasonable cause for the same.</a:t>
            </a:r>
          </a:p>
        </p:txBody>
      </p:sp>
      <p:sp>
        <p:nvSpPr>
          <p:cNvPr id="3" name="Slide Number Placeholder 2">
            <a:extLst>
              <a:ext uri="{FF2B5EF4-FFF2-40B4-BE49-F238E27FC236}">
                <a16:creationId xmlns:a16="http://schemas.microsoft.com/office/drawing/2014/main" id="{DA135EF9-E3DA-4ABC-AC18-B859D1DCACA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50</a:t>
            </a:fld>
            <a:endParaRPr lang="en-IN"/>
          </a:p>
        </p:txBody>
      </p:sp>
    </p:spTree>
    <p:extLst>
      <p:ext uri="{BB962C8B-B14F-4D97-AF65-F5344CB8AC3E}">
        <p14:creationId xmlns:p14="http://schemas.microsoft.com/office/powerpoint/2010/main" val="2371761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2C75-6F68-42B1-B5A0-6B3FFAC9046B}"/>
              </a:ext>
            </a:extLst>
          </p:cNvPr>
          <p:cNvSpPr>
            <a:spLocks noGrp="1"/>
          </p:cNvSpPr>
          <p:nvPr>
            <p:ph type="title"/>
          </p:nvPr>
        </p:nvSpPr>
        <p:spPr>
          <a:xfrm>
            <a:off x="228599" y="1131094"/>
            <a:ext cx="8756073" cy="391175"/>
          </a:xfrm>
        </p:spPr>
        <p:txBody>
          <a:bodyPr>
            <a:noAutofit/>
          </a:bodyPr>
          <a:lstStyle/>
          <a:p>
            <a:r>
              <a:rPr lang="en-US" sz="2100" dirty="0"/>
              <a:t>Correcting Anomaly in proviso – clause iv(B) to Section 80G(5)</a:t>
            </a:r>
            <a:endParaRPr lang="en-IN" sz="2400" dirty="0"/>
          </a:p>
        </p:txBody>
      </p:sp>
      <p:graphicFrame>
        <p:nvGraphicFramePr>
          <p:cNvPr id="4" name="Table 4">
            <a:extLst>
              <a:ext uri="{FF2B5EF4-FFF2-40B4-BE49-F238E27FC236}">
                <a16:creationId xmlns:a16="http://schemas.microsoft.com/office/drawing/2014/main" id="{1F982B5D-F17A-442A-89F1-474B998FC1EB}"/>
              </a:ext>
            </a:extLst>
          </p:cNvPr>
          <p:cNvGraphicFramePr>
            <a:graphicFrameLocks noGrp="1"/>
          </p:cNvGraphicFramePr>
          <p:nvPr>
            <p:ph idx="1"/>
          </p:nvPr>
        </p:nvGraphicFramePr>
        <p:xfrm>
          <a:off x="228600" y="1512963"/>
          <a:ext cx="8756074" cy="342900"/>
        </p:xfrm>
        <a:graphic>
          <a:graphicData uri="http://schemas.openxmlformats.org/drawingml/2006/table">
            <a:tbl>
              <a:tblPr firstRow="1" bandRow="1">
                <a:tableStyleId>{5C22544A-7EE6-4342-B048-85BDC9FD1C3A}</a:tableStyleId>
              </a:tblPr>
              <a:tblGrid>
                <a:gridCol w="4378037">
                  <a:extLst>
                    <a:ext uri="{9D8B030D-6E8A-4147-A177-3AD203B41FA5}">
                      <a16:colId xmlns:a16="http://schemas.microsoft.com/office/drawing/2014/main" val="2033379409"/>
                    </a:ext>
                  </a:extLst>
                </a:gridCol>
                <a:gridCol w="4378037">
                  <a:extLst>
                    <a:ext uri="{9D8B030D-6E8A-4147-A177-3AD203B41FA5}">
                      <a16:colId xmlns:a16="http://schemas.microsoft.com/office/drawing/2014/main" val="869859305"/>
                    </a:ext>
                  </a:extLst>
                </a:gridCol>
              </a:tblGrid>
              <a:tr h="342900">
                <a:tc>
                  <a:txBody>
                    <a:bodyPr/>
                    <a:lstStyle/>
                    <a:p>
                      <a:pPr algn="ctr"/>
                      <a:r>
                        <a:rPr lang="en-US" sz="1700" dirty="0"/>
                        <a:t>Effective</a:t>
                      </a:r>
                      <a:r>
                        <a:rPr lang="en-US" sz="1800" dirty="0"/>
                        <a:t> Date:  0</a:t>
                      </a:r>
                      <a:r>
                        <a:rPr lang="en-US" sz="1800" b="1" kern="1200" dirty="0">
                          <a:solidFill>
                            <a:schemeClr val="lt1"/>
                          </a:solidFill>
                          <a:effectLst/>
                          <a:latin typeface="+mn-lt"/>
                          <a:ea typeface="+mn-ea"/>
                          <a:cs typeface="+mn-cs"/>
                        </a:rPr>
                        <a:t>1.10.2024</a:t>
                      </a:r>
                      <a:endParaRPr lang="en-IN" sz="1800" dirty="0"/>
                    </a:p>
                  </a:txBody>
                  <a:tcPr marL="68580" marR="68580" marT="34290" marB="34290"/>
                </a:tc>
                <a:tc>
                  <a:txBody>
                    <a:bodyPr/>
                    <a:lstStyle/>
                    <a:p>
                      <a:pPr algn="ctr"/>
                      <a:r>
                        <a:rPr lang="en-US" sz="1800" dirty="0"/>
                        <a:t>Clause of FB: 26</a:t>
                      </a:r>
                      <a:endParaRPr lang="en-IN" sz="1800" dirty="0"/>
                    </a:p>
                  </a:txBody>
                  <a:tcPr marL="68580" marR="68580" marT="34290" marB="34290"/>
                </a:tc>
                <a:extLst>
                  <a:ext uri="{0D108BD9-81ED-4DB2-BD59-A6C34878D82A}">
                    <a16:rowId xmlns:a16="http://schemas.microsoft.com/office/drawing/2014/main" val="1829955815"/>
                  </a:ext>
                </a:extLst>
              </a:tr>
            </a:tbl>
          </a:graphicData>
        </a:graphic>
      </p:graphicFrame>
      <p:sp>
        <p:nvSpPr>
          <p:cNvPr id="5" name="TextBox 4">
            <a:extLst>
              <a:ext uri="{FF2B5EF4-FFF2-40B4-BE49-F238E27FC236}">
                <a16:creationId xmlns:a16="http://schemas.microsoft.com/office/drawing/2014/main" id="{C61024BB-450A-45C5-9C2A-45DB99B790AA}"/>
              </a:ext>
            </a:extLst>
          </p:cNvPr>
          <p:cNvSpPr txBox="1"/>
          <p:nvPr/>
        </p:nvSpPr>
        <p:spPr>
          <a:xfrm>
            <a:off x="235527" y="1903272"/>
            <a:ext cx="8707582" cy="3831818"/>
          </a:xfrm>
          <a:prstGeom prst="rect">
            <a:avLst/>
          </a:prstGeom>
          <a:noFill/>
        </p:spPr>
        <p:txBody>
          <a:bodyPr wrap="square" rtlCol="0">
            <a:spAutoFit/>
          </a:bodyPr>
          <a:lstStyle/>
          <a:p>
            <a:pPr marL="214313" indent="-214313">
              <a:buFont typeface="Arial" panose="020B0604020202020204" pitchFamily="34" charset="0"/>
              <a:buChar char="•"/>
            </a:pPr>
            <a:r>
              <a:rPr lang="en-US" sz="2700" b="1" dirty="0">
                <a:solidFill>
                  <a:srgbClr val="002060"/>
                </a:solidFill>
              </a:rPr>
              <a:t>Existing provision</a:t>
            </a:r>
          </a:p>
          <a:p>
            <a:pPr lvl="1"/>
            <a:r>
              <a:rPr lang="en-US" sz="2100" dirty="0">
                <a:latin typeface="Arial MT"/>
                <a:ea typeface="Arial MT"/>
                <a:cs typeface="Arial MT"/>
              </a:rPr>
              <a:t>Vide amendment effective from 01.10.2023, a trust, which had claimed exemption u/s 10(23C) or Section 11, could not make an application for approval u/s 80G. If applied, CITs rejected the applications. This was an unintended anomaly.</a:t>
            </a:r>
          </a:p>
          <a:p>
            <a:pPr lvl="1"/>
            <a:endParaRPr lang="en-IN" sz="2100" dirty="0">
              <a:latin typeface="Arial MT"/>
              <a:ea typeface="Arial MT"/>
              <a:cs typeface="Arial MT"/>
            </a:endParaRPr>
          </a:p>
          <a:p>
            <a:pPr marL="214313" indent="-214313">
              <a:buFont typeface="Arial" panose="020B0604020202020204" pitchFamily="34" charset="0"/>
              <a:buChar char="•"/>
            </a:pPr>
            <a:r>
              <a:rPr lang="en-US" sz="2700" b="1" dirty="0">
                <a:solidFill>
                  <a:srgbClr val="002060"/>
                </a:solidFill>
              </a:rPr>
              <a:t>Proposal</a:t>
            </a:r>
          </a:p>
          <a:p>
            <a:pPr lvl="1"/>
            <a:r>
              <a:rPr lang="en-US" sz="2100" dirty="0">
                <a:latin typeface="Arial MT"/>
              </a:rPr>
              <a:t>Clause B referred to above is proposed to be amended so that trusts that have claimed exemption u/s 10(23C) or 11 could also apply for approval u/s 80G. </a:t>
            </a:r>
            <a:r>
              <a:rPr lang="en-US" sz="2100" b="1" i="1" dirty="0">
                <a:solidFill>
                  <a:srgbClr val="FF0000"/>
                </a:solidFill>
                <a:latin typeface="Arial MT"/>
              </a:rPr>
              <a:t>However this should have been proposed </a:t>
            </a:r>
            <a:r>
              <a:rPr lang="en-US" sz="2100" b="1" i="1" dirty="0" err="1">
                <a:solidFill>
                  <a:srgbClr val="FF0000"/>
                </a:solidFill>
                <a:latin typeface="Arial MT"/>
              </a:rPr>
              <a:t>wef</a:t>
            </a:r>
            <a:r>
              <a:rPr lang="en-US" sz="2100" b="1" i="1" dirty="0">
                <a:solidFill>
                  <a:srgbClr val="FF0000"/>
                </a:solidFill>
                <a:latin typeface="Arial MT"/>
              </a:rPr>
              <a:t> 01.10.2023 instead of 01.10.2024.</a:t>
            </a:r>
            <a:endParaRPr lang="en-US" sz="2100" b="1" dirty="0">
              <a:solidFill>
                <a:srgbClr val="FF0000"/>
              </a:solidFill>
              <a:latin typeface="Arial MT"/>
            </a:endParaRPr>
          </a:p>
        </p:txBody>
      </p:sp>
      <p:sp>
        <p:nvSpPr>
          <p:cNvPr id="3" name="Slide Number Placeholder 2">
            <a:extLst>
              <a:ext uri="{FF2B5EF4-FFF2-40B4-BE49-F238E27FC236}">
                <a16:creationId xmlns:a16="http://schemas.microsoft.com/office/drawing/2014/main" id="{E3159E12-54E5-4474-B7BA-BB142C37DCA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51</a:t>
            </a:fld>
            <a:endParaRPr lang="en-IN"/>
          </a:p>
        </p:txBody>
      </p:sp>
    </p:spTree>
    <p:extLst>
      <p:ext uri="{BB962C8B-B14F-4D97-AF65-F5344CB8AC3E}">
        <p14:creationId xmlns:p14="http://schemas.microsoft.com/office/powerpoint/2010/main" val="2871369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2C75-6F68-42B1-B5A0-6B3FFAC9046B}"/>
              </a:ext>
            </a:extLst>
          </p:cNvPr>
          <p:cNvSpPr>
            <a:spLocks noGrp="1"/>
          </p:cNvSpPr>
          <p:nvPr>
            <p:ph type="title"/>
          </p:nvPr>
        </p:nvSpPr>
        <p:spPr>
          <a:xfrm>
            <a:off x="228599" y="1131094"/>
            <a:ext cx="8756073" cy="391175"/>
          </a:xfrm>
        </p:spPr>
        <p:txBody>
          <a:bodyPr>
            <a:noAutofit/>
          </a:bodyPr>
          <a:lstStyle/>
          <a:p>
            <a:r>
              <a:rPr lang="en-US" sz="2100" dirty="0"/>
              <a:t>Rationalizing timelines for disposing off applications u/s 12AB / 80G </a:t>
            </a:r>
            <a:endParaRPr lang="en-IN" sz="2400" dirty="0"/>
          </a:p>
        </p:txBody>
      </p:sp>
      <p:graphicFrame>
        <p:nvGraphicFramePr>
          <p:cNvPr id="4" name="Table 4">
            <a:extLst>
              <a:ext uri="{FF2B5EF4-FFF2-40B4-BE49-F238E27FC236}">
                <a16:creationId xmlns:a16="http://schemas.microsoft.com/office/drawing/2014/main" id="{1F982B5D-F17A-442A-89F1-474B998FC1EB}"/>
              </a:ext>
            </a:extLst>
          </p:cNvPr>
          <p:cNvGraphicFramePr>
            <a:graphicFrameLocks noGrp="1"/>
          </p:cNvGraphicFramePr>
          <p:nvPr>
            <p:ph idx="1"/>
          </p:nvPr>
        </p:nvGraphicFramePr>
        <p:xfrm>
          <a:off x="228600" y="1512963"/>
          <a:ext cx="8756074" cy="342900"/>
        </p:xfrm>
        <a:graphic>
          <a:graphicData uri="http://schemas.openxmlformats.org/drawingml/2006/table">
            <a:tbl>
              <a:tblPr firstRow="1" bandRow="1">
                <a:tableStyleId>{5C22544A-7EE6-4342-B048-85BDC9FD1C3A}</a:tableStyleId>
              </a:tblPr>
              <a:tblGrid>
                <a:gridCol w="4378037">
                  <a:extLst>
                    <a:ext uri="{9D8B030D-6E8A-4147-A177-3AD203B41FA5}">
                      <a16:colId xmlns:a16="http://schemas.microsoft.com/office/drawing/2014/main" val="2033379409"/>
                    </a:ext>
                  </a:extLst>
                </a:gridCol>
                <a:gridCol w="4378037">
                  <a:extLst>
                    <a:ext uri="{9D8B030D-6E8A-4147-A177-3AD203B41FA5}">
                      <a16:colId xmlns:a16="http://schemas.microsoft.com/office/drawing/2014/main" val="869859305"/>
                    </a:ext>
                  </a:extLst>
                </a:gridCol>
              </a:tblGrid>
              <a:tr h="342900">
                <a:tc>
                  <a:txBody>
                    <a:bodyPr/>
                    <a:lstStyle/>
                    <a:p>
                      <a:pPr algn="ctr"/>
                      <a:r>
                        <a:rPr lang="en-US" sz="1700" dirty="0"/>
                        <a:t>Effective</a:t>
                      </a:r>
                      <a:r>
                        <a:rPr lang="en-US" sz="1800" dirty="0"/>
                        <a:t> Date:  0</a:t>
                      </a:r>
                      <a:r>
                        <a:rPr lang="en-US" sz="1800" b="1" kern="1200" dirty="0">
                          <a:solidFill>
                            <a:schemeClr val="lt1"/>
                          </a:solidFill>
                          <a:effectLst/>
                          <a:latin typeface="+mn-lt"/>
                          <a:ea typeface="+mn-ea"/>
                          <a:cs typeface="+mn-cs"/>
                        </a:rPr>
                        <a:t>1.10.2024</a:t>
                      </a:r>
                      <a:endParaRPr lang="en-IN" sz="1800" dirty="0"/>
                    </a:p>
                  </a:txBody>
                  <a:tcPr marL="68580" marR="68580" marT="34290" marB="34290"/>
                </a:tc>
                <a:tc>
                  <a:txBody>
                    <a:bodyPr/>
                    <a:lstStyle/>
                    <a:p>
                      <a:pPr algn="ctr"/>
                      <a:r>
                        <a:rPr lang="en-US" sz="1800" dirty="0"/>
                        <a:t>Clause of FB: 7 &amp; 26</a:t>
                      </a:r>
                      <a:endParaRPr lang="en-IN" sz="1800" dirty="0"/>
                    </a:p>
                  </a:txBody>
                  <a:tcPr marL="68580" marR="68580" marT="34290" marB="34290"/>
                </a:tc>
                <a:extLst>
                  <a:ext uri="{0D108BD9-81ED-4DB2-BD59-A6C34878D82A}">
                    <a16:rowId xmlns:a16="http://schemas.microsoft.com/office/drawing/2014/main" val="1829955815"/>
                  </a:ext>
                </a:extLst>
              </a:tr>
            </a:tbl>
          </a:graphicData>
        </a:graphic>
      </p:graphicFrame>
      <p:sp>
        <p:nvSpPr>
          <p:cNvPr id="5" name="TextBox 4">
            <a:extLst>
              <a:ext uri="{FF2B5EF4-FFF2-40B4-BE49-F238E27FC236}">
                <a16:creationId xmlns:a16="http://schemas.microsoft.com/office/drawing/2014/main" id="{C61024BB-450A-45C5-9C2A-45DB99B790AA}"/>
              </a:ext>
            </a:extLst>
          </p:cNvPr>
          <p:cNvSpPr txBox="1"/>
          <p:nvPr/>
        </p:nvSpPr>
        <p:spPr>
          <a:xfrm>
            <a:off x="235527" y="1903271"/>
            <a:ext cx="8707582" cy="3652923"/>
          </a:xfrm>
          <a:prstGeom prst="rect">
            <a:avLst/>
          </a:prstGeom>
          <a:noFill/>
        </p:spPr>
        <p:txBody>
          <a:bodyPr wrap="square" rtlCol="0">
            <a:spAutoFit/>
          </a:bodyPr>
          <a:lstStyle/>
          <a:p>
            <a:pPr marL="214313" indent="-214313">
              <a:buFont typeface="Arial" panose="020B0604020202020204" pitchFamily="34" charset="0"/>
              <a:buChar char="•"/>
            </a:pPr>
            <a:r>
              <a:rPr lang="en-US" sz="2700" b="1" dirty="0">
                <a:solidFill>
                  <a:srgbClr val="002060"/>
                </a:solidFill>
              </a:rPr>
              <a:t>Existing provision</a:t>
            </a:r>
          </a:p>
          <a:p>
            <a:pPr lvl="1"/>
            <a:r>
              <a:rPr lang="en-US" sz="2100" dirty="0">
                <a:latin typeface="Arial MT"/>
                <a:ea typeface="Arial MT"/>
                <a:cs typeface="Arial MT"/>
              </a:rPr>
              <a:t>In both cases, applications are to be disposed off by the PCIT/CIT within 6 months from the end of the month in which they are filed.</a:t>
            </a:r>
          </a:p>
          <a:p>
            <a:pPr lvl="1"/>
            <a:endParaRPr lang="en-IN" sz="2100" dirty="0">
              <a:latin typeface="Arial MT"/>
              <a:ea typeface="Arial MT"/>
              <a:cs typeface="Arial MT"/>
            </a:endParaRPr>
          </a:p>
          <a:p>
            <a:pPr marL="214313" indent="-214313">
              <a:buFont typeface="Arial" panose="020B0604020202020204" pitchFamily="34" charset="0"/>
              <a:buChar char="•"/>
            </a:pPr>
            <a:r>
              <a:rPr lang="en-US" sz="2700" b="1" dirty="0">
                <a:solidFill>
                  <a:srgbClr val="002060"/>
                </a:solidFill>
              </a:rPr>
              <a:t>Proposal</a:t>
            </a:r>
          </a:p>
          <a:p>
            <a:pPr marL="428625" marR="106680" lvl="2" algn="just">
              <a:lnSpc>
                <a:spcPct val="137000"/>
              </a:lnSpc>
              <a:spcBef>
                <a:spcPts val="281"/>
              </a:spcBef>
              <a:buSzPts val="1200"/>
              <a:tabLst>
                <a:tab pos="399098" algn="l"/>
              </a:tabLst>
            </a:pPr>
            <a:r>
              <a:rPr lang="en-US" sz="2100" dirty="0">
                <a:latin typeface="Arial MT"/>
              </a:rPr>
              <a:t>For better administration and monitoring, it is proposed to </a:t>
            </a:r>
            <a:r>
              <a:rPr lang="en-US" sz="2100" dirty="0" err="1">
                <a:latin typeface="Arial MT"/>
              </a:rPr>
              <a:t>rationalise</a:t>
            </a:r>
            <a:r>
              <a:rPr lang="en-US" sz="2100" dirty="0">
                <a:latin typeface="Arial MT"/>
              </a:rPr>
              <a:t> timelines for disposing applications made by trusts or funds or institutions to </a:t>
            </a:r>
            <a:r>
              <a:rPr lang="en-US" sz="2100" b="1" dirty="0">
                <a:solidFill>
                  <a:srgbClr val="FF0000"/>
                </a:solidFill>
                <a:latin typeface="Arial MT"/>
              </a:rPr>
              <a:t>six months from the end of the quarter in which the application was received.</a:t>
            </a:r>
            <a:endParaRPr lang="en-IN" sz="2100" b="1" dirty="0">
              <a:solidFill>
                <a:srgbClr val="FF0000"/>
              </a:solidFill>
              <a:latin typeface="Arial MT"/>
            </a:endParaRPr>
          </a:p>
        </p:txBody>
      </p:sp>
      <p:sp>
        <p:nvSpPr>
          <p:cNvPr id="3" name="Slide Number Placeholder 2">
            <a:extLst>
              <a:ext uri="{FF2B5EF4-FFF2-40B4-BE49-F238E27FC236}">
                <a16:creationId xmlns:a16="http://schemas.microsoft.com/office/drawing/2014/main" id="{16575675-6B11-4F1C-A5E8-DABDA2BB761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52</a:t>
            </a:fld>
            <a:endParaRPr lang="en-IN"/>
          </a:p>
        </p:txBody>
      </p:sp>
    </p:spTree>
    <p:extLst>
      <p:ext uri="{BB962C8B-B14F-4D97-AF65-F5344CB8AC3E}">
        <p14:creationId xmlns:p14="http://schemas.microsoft.com/office/powerpoint/2010/main" val="2327935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2C75-6F68-42B1-B5A0-6B3FFAC9046B}"/>
              </a:ext>
            </a:extLst>
          </p:cNvPr>
          <p:cNvSpPr>
            <a:spLocks noGrp="1"/>
          </p:cNvSpPr>
          <p:nvPr>
            <p:ph type="title"/>
          </p:nvPr>
        </p:nvSpPr>
        <p:spPr>
          <a:xfrm>
            <a:off x="228599" y="1131094"/>
            <a:ext cx="8756073" cy="391175"/>
          </a:xfrm>
        </p:spPr>
        <p:txBody>
          <a:bodyPr>
            <a:noAutofit/>
          </a:bodyPr>
          <a:lstStyle/>
          <a:p>
            <a:r>
              <a:rPr lang="en-US" sz="2100" dirty="0"/>
              <a:t>Merger of a trust covered u/s 10(23C) with one u/s 11 &amp; vice versa</a:t>
            </a:r>
            <a:endParaRPr lang="en-IN" sz="2400" dirty="0"/>
          </a:p>
        </p:txBody>
      </p:sp>
      <p:graphicFrame>
        <p:nvGraphicFramePr>
          <p:cNvPr id="4" name="Table 4">
            <a:extLst>
              <a:ext uri="{FF2B5EF4-FFF2-40B4-BE49-F238E27FC236}">
                <a16:creationId xmlns:a16="http://schemas.microsoft.com/office/drawing/2014/main" id="{1F982B5D-F17A-442A-89F1-474B998FC1EB}"/>
              </a:ext>
            </a:extLst>
          </p:cNvPr>
          <p:cNvGraphicFramePr>
            <a:graphicFrameLocks noGrp="1"/>
          </p:cNvGraphicFramePr>
          <p:nvPr>
            <p:ph idx="1"/>
          </p:nvPr>
        </p:nvGraphicFramePr>
        <p:xfrm>
          <a:off x="228600" y="1512963"/>
          <a:ext cx="8756074" cy="342900"/>
        </p:xfrm>
        <a:graphic>
          <a:graphicData uri="http://schemas.openxmlformats.org/drawingml/2006/table">
            <a:tbl>
              <a:tblPr firstRow="1" bandRow="1">
                <a:tableStyleId>{5C22544A-7EE6-4342-B048-85BDC9FD1C3A}</a:tableStyleId>
              </a:tblPr>
              <a:tblGrid>
                <a:gridCol w="4378037">
                  <a:extLst>
                    <a:ext uri="{9D8B030D-6E8A-4147-A177-3AD203B41FA5}">
                      <a16:colId xmlns:a16="http://schemas.microsoft.com/office/drawing/2014/main" val="2033379409"/>
                    </a:ext>
                  </a:extLst>
                </a:gridCol>
                <a:gridCol w="4378037">
                  <a:extLst>
                    <a:ext uri="{9D8B030D-6E8A-4147-A177-3AD203B41FA5}">
                      <a16:colId xmlns:a16="http://schemas.microsoft.com/office/drawing/2014/main" val="869859305"/>
                    </a:ext>
                  </a:extLst>
                </a:gridCol>
              </a:tblGrid>
              <a:tr h="342900">
                <a:tc>
                  <a:txBody>
                    <a:bodyPr/>
                    <a:lstStyle/>
                    <a:p>
                      <a:pPr algn="ctr"/>
                      <a:r>
                        <a:rPr lang="en-US" sz="1700" dirty="0"/>
                        <a:t>Effective</a:t>
                      </a:r>
                      <a:r>
                        <a:rPr lang="en-US" sz="1800" dirty="0"/>
                        <a:t> Date:  0</a:t>
                      </a:r>
                      <a:r>
                        <a:rPr lang="en-US" sz="1800" b="1" kern="1200" dirty="0">
                          <a:solidFill>
                            <a:schemeClr val="lt1"/>
                          </a:solidFill>
                          <a:effectLst/>
                          <a:latin typeface="+mn-lt"/>
                          <a:ea typeface="+mn-ea"/>
                          <a:cs typeface="+mn-cs"/>
                        </a:rPr>
                        <a:t>1.10.2024</a:t>
                      </a:r>
                      <a:endParaRPr lang="en-IN" sz="1800" dirty="0"/>
                    </a:p>
                  </a:txBody>
                  <a:tcPr marL="68580" marR="68580" marT="34290" marB="34290"/>
                </a:tc>
                <a:tc>
                  <a:txBody>
                    <a:bodyPr/>
                    <a:lstStyle/>
                    <a:p>
                      <a:pPr algn="ctr"/>
                      <a:r>
                        <a:rPr lang="en-US" sz="1800" dirty="0"/>
                        <a:t>Clause of FB: 7 &amp; 26</a:t>
                      </a:r>
                      <a:endParaRPr lang="en-IN" sz="1800" dirty="0"/>
                    </a:p>
                  </a:txBody>
                  <a:tcPr marL="68580" marR="68580" marT="34290" marB="34290"/>
                </a:tc>
                <a:extLst>
                  <a:ext uri="{0D108BD9-81ED-4DB2-BD59-A6C34878D82A}">
                    <a16:rowId xmlns:a16="http://schemas.microsoft.com/office/drawing/2014/main" val="1829955815"/>
                  </a:ext>
                </a:extLst>
              </a:tr>
            </a:tbl>
          </a:graphicData>
        </a:graphic>
      </p:graphicFrame>
      <p:sp>
        <p:nvSpPr>
          <p:cNvPr id="5" name="TextBox 4">
            <a:extLst>
              <a:ext uri="{FF2B5EF4-FFF2-40B4-BE49-F238E27FC236}">
                <a16:creationId xmlns:a16="http://schemas.microsoft.com/office/drawing/2014/main" id="{C61024BB-450A-45C5-9C2A-45DB99B790AA}"/>
              </a:ext>
            </a:extLst>
          </p:cNvPr>
          <p:cNvSpPr txBox="1"/>
          <p:nvPr/>
        </p:nvSpPr>
        <p:spPr>
          <a:xfrm>
            <a:off x="235527" y="1903272"/>
            <a:ext cx="8707582" cy="3901389"/>
          </a:xfrm>
          <a:prstGeom prst="rect">
            <a:avLst/>
          </a:prstGeom>
          <a:noFill/>
        </p:spPr>
        <p:txBody>
          <a:bodyPr wrap="square" rtlCol="0">
            <a:spAutoFit/>
          </a:bodyPr>
          <a:lstStyle/>
          <a:p>
            <a:pPr marL="214313" indent="-214313">
              <a:buFont typeface="Arial" panose="020B0604020202020204" pitchFamily="34" charset="0"/>
              <a:buChar char="•"/>
            </a:pPr>
            <a:r>
              <a:rPr lang="en-US" sz="2400" b="1" dirty="0">
                <a:solidFill>
                  <a:srgbClr val="002060"/>
                </a:solidFill>
              </a:rPr>
              <a:t>Existing provision</a:t>
            </a:r>
          </a:p>
          <a:p>
            <a:pPr marL="428625" marR="106680" lvl="2" algn="just">
              <a:lnSpc>
                <a:spcPct val="137000"/>
              </a:lnSpc>
              <a:spcBef>
                <a:spcPts val="281"/>
              </a:spcBef>
              <a:buSzPts val="1200"/>
              <a:tabLst>
                <a:tab pos="399098" algn="l"/>
              </a:tabLst>
            </a:pPr>
            <a:r>
              <a:rPr lang="en-US" dirty="0">
                <a:latin typeface="Arial MT"/>
              </a:rPr>
              <a:t>When a trust or institution which is approved / registered under the first or second regime, as the case may merges with another approved / registered entity under either regime, it may attract the provisions of Chapter XII-EB, relating exit tax in certain circumstances.</a:t>
            </a:r>
            <a:endParaRPr lang="en-IN" dirty="0">
              <a:latin typeface="Arial MT"/>
            </a:endParaRPr>
          </a:p>
          <a:p>
            <a:pPr marL="214313" indent="-214313">
              <a:buFont typeface="Arial" panose="020B0604020202020204" pitchFamily="34" charset="0"/>
              <a:buChar char="•"/>
            </a:pPr>
            <a:r>
              <a:rPr lang="en-US" sz="2400" b="1" dirty="0">
                <a:solidFill>
                  <a:srgbClr val="002060"/>
                </a:solidFill>
              </a:rPr>
              <a:t>Proposal</a:t>
            </a:r>
          </a:p>
          <a:p>
            <a:pPr marL="514350" marR="106680" lvl="3" algn="just">
              <a:lnSpc>
                <a:spcPct val="137000"/>
              </a:lnSpc>
              <a:spcBef>
                <a:spcPts val="281"/>
              </a:spcBef>
              <a:buSzPts val="1200"/>
              <a:tabLst>
                <a:tab pos="399098" algn="l"/>
              </a:tabLst>
            </a:pPr>
            <a:r>
              <a:rPr lang="en-US" dirty="0">
                <a:latin typeface="Arial MT"/>
              </a:rPr>
              <a:t>It is proposed that conditions under which the said merger shall not attract provisions of Chapter XII-EB, may be prescribed, to provide greater clarity and certainty to taxpayers. </a:t>
            </a:r>
            <a:r>
              <a:rPr lang="en-US" b="1" dirty="0">
                <a:solidFill>
                  <a:srgbClr val="FF0000"/>
                </a:solidFill>
                <a:latin typeface="Arial MT"/>
              </a:rPr>
              <a:t>A new section 12AC is proposed to be inserted </a:t>
            </a:r>
            <a:r>
              <a:rPr lang="en-US" dirty="0">
                <a:latin typeface="Arial MT"/>
              </a:rPr>
              <a:t>for this purpose.</a:t>
            </a:r>
            <a:endParaRPr lang="en-IN" dirty="0">
              <a:latin typeface="Arial MT"/>
            </a:endParaRPr>
          </a:p>
        </p:txBody>
      </p:sp>
      <p:sp>
        <p:nvSpPr>
          <p:cNvPr id="3" name="Slide Number Placeholder 2">
            <a:extLst>
              <a:ext uri="{FF2B5EF4-FFF2-40B4-BE49-F238E27FC236}">
                <a16:creationId xmlns:a16="http://schemas.microsoft.com/office/drawing/2014/main" id="{DF768E67-1655-4DE2-8076-0BC3A1C4047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CA4063-A97C-4EB8-B8CC-C67DE167C89F}" type="slidenum">
              <a:rPr lang="en-IN" smtClean="0"/>
              <a:pPr/>
              <a:t>53</a:t>
            </a:fld>
            <a:endParaRPr lang="en-IN"/>
          </a:p>
        </p:txBody>
      </p:sp>
    </p:spTree>
    <p:extLst>
      <p:ext uri="{BB962C8B-B14F-4D97-AF65-F5344CB8AC3E}">
        <p14:creationId xmlns:p14="http://schemas.microsoft.com/office/powerpoint/2010/main" val="7669056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54</a:t>
            </a:fld>
            <a:endParaRPr dirty="0"/>
          </a:p>
        </p:txBody>
      </p:sp>
      <p:sp>
        <p:nvSpPr>
          <p:cNvPr id="2" name="object 2"/>
          <p:cNvSpPr txBox="1"/>
          <p:nvPr/>
        </p:nvSpPr>
        <p:spPr>
          <a:xfrm>
            <a:off x="530225" y="835405"/>
            <a:ext cx="7424420" cy="871219"/>
          </a:xfrm>
          <a:prstGeom prst="rect">
            <a:avLst/>
          </a:prstGeom>
        </p:spPr>
        <p:txBody>
          <a:bodyPr vert="horz" wrap="square" lIns="0" tIns="12700" rIns="0" bIns="0" rtlCol="0">
            <a:spAutoFit/>
          </a:bodyPr>
          <a:lstStyle/>
          <a:p>
            <a:pPr marL="12700">
              <a:lnSpc>
                <a:spcPct val="100000"/>
              </a:lnSpc>
              <a:spcBef>
                <a:spcPts val="100"/>
              </a:spcBef>
            </a:pPr>
            <a:r>
              <a:rPr sz="5550" spc="-10" dirty="0">
                <a:solidFill>
                  <a:srgbClr val="C00000"/>
                </a:solidFill>
                <a:latin typeface="Arial MT"/>
                <a:cs typeface="Arial MT"/>
              </a:rPr>
              <a:t>For</a:t>
            </a:r>
            <a:r>
              <a:rPr sz="5550" spc="-45" dirty="0">
                <a:solidFill>
                  <a:srgbClr val="C00000"/>
                </a:solidFill>
                <a:latin typeface="Arial MT"/>
                <a:cs typeface="Arial MT"/>
              </a:rPr>
              <a:t> </a:t>
            </a:r>
            <a:r>
              <a:rPr sz="5550" dirty="0">
                <a:solidFill>
                  <a:srgbClr val="C00000"/>
                </a:solidFill>
                <a:latin typeface="Arial MT"/>
                <a:cs typeface="Arial MT"/>
              </a:rPr>
              <a:t>your</a:t>
            </a:r>
            <a:r>
              <a:rPr sz="5550" spc="-35" dirty="0">
                <a:solidFill>
                  <a:srgbClr val="C00000"/>
                </a:solidFill>
                <a:latin typeface="Arial MT"/>
                <a:cs typeface="Arial MT"/>
              </a:rPr>
              <a:t> </a:t>
            </a:r>
            <a:r>
              <a:rPr sz="5550" dirty="0">
                <a:solidFill>
                  <a:srgbClr val="C00000"/>
                </a:solidFill>
                <a:latin typeface="Arial MT"/>
                <a:cs typeface="Arial MT"/>
              </a:rPr>
              <a:t>valuable</a:t>
            </a:r>
            <a:r>
              <a:rPr sz="5550" spc="-35" dirty="0">
                <a:solidFill>
                  <a:srgbClr val="C00000"/>
                </a:solidFill>
                <a:latin typeface="Arial MT"/>
                <a:cs typeface="Arial MT"/>
              </a:rPr>
              <a:t> </a:t>
            </a:r>
            <a:r>
              <a:rPr sz="5550" dirty="0">
                <a:solidFill>
                  <a:srgbClr val="C00000"/>
                </a:solidFill>
                <a:latin typeface="Arial MT"/>
                <a:cs typeface="Arial MT"/>
              </a:rPr>
              <a:t>views</a:t>
            </a:r>
            <a:endParaRPr sz="5550" dirty="0">
              <a:latin typeface="Arial MT"/>
              <a:cs typeface="Arial MT"/>
            </a:endParaRPr>
          </a:p>
        </p:txBody>
      </p:sp>
      <p:sp>
        <p:nvSpPr>
          <p:cNvPr id="3" name="object 3"/>
          <p:cNvSpPr txBox="1">
            <a:spLocks noGrp="1"/>
          </p:cNvSpPr>
          <p:nvPr>
            <p:ph type="subTitle" idx="4"/>
          </p:nvPr>
        </p:nvSpPr>
        <p:spPr>
          <a:xfrm>
            <a:off x="538858" y="3615690"/>
            <a:ext cx="8066282" cy="956310"/>
          </a:xfrm>
          <a:prstGeom prst="rect">
            <a:avLst/>
          </a:prstGeom>
        </p:spPr>
        <p:txBody>
          <a:bodyPr vert="horz" wrap="square" lIns="0" tIns="13335" rIns="0" bIns="0" rtlCol="0">
            <a:spAutoFit/>
          </a:bodyPr>
          <a:lstStyle/>
          <a:p>
            <a:pPr marL="4312285">
              <a:lnSpc>
                <a:spcPct val="100000"/>
              </a:lnSpc>
              <a:spcBef>
                <a:spcPts val="105"/>
              </a:spcBef>
            </a:pPr>
            <a:r>
              <a:rPr spc="-10" dirty="0"/>
              <a:t>Thank</a:t>
            </a:r>
            <a:r>
              <a:rPr spc="-100" dirty="0"/>
              <a:t> </a:t>
            </a:r>
            <a:r>
              <a:rPr spc="-10" dirty="0"/>
              <a:t>You</a:t>
            </a:r>
          </a:p>
        </p:txBody>
      </p:sp>
      <p:sp>
        <p:nvSpPr>
          <p:cNvPr id="6" name="object 2">
            <a:extLst>
              <a:ext uri="{FF2B5EF4-FFF2-40B4-BE49-F238E27FC236}">
                <a16:creationId xmlns:a16="http://schemas.microsoft.com/office/drawing/2014/main" id="{E8536AF1-3859-4C28-A5D0-BAA54D2D838E}"/>
              </a:ext>
            </a:extLst>
          </p:cNvPr>
          <p:cNvSpPr txBox="1"/>
          <p:nvPr/>
        </p:nvSpPr>
        <p:spPr>
          <a:xfrm>
            <a:off x="990600" y="5257800"/>
            <a:ext cx="8066282" cy="1269578"/>
          </a:xfrm>
          <a:prstGeom prst="rect">
            <a:avLst/>
          </a:prstGeom>
        </p:spPr>
        <p:txBody>
          <a:bodyPr vert="horz" wrap="square" lIns="0" tIns="12700" rIns="0" bIns="0" rtlCol="0">
            <a:spAutoFit/>
          </a:bodyPr>
          <a:lstStyle/>
          <a:p>
            <a:pPr marL="12700">
              <a:lnSpc>
                <a:spcPct val="100000"/>
              </a:lnSpc>
              <a:spcBef>
                <a:spcPts val="100"/>
              </a:spcBef>
            </a:pPr>
            <a:r>
              <a:rPr lang="en-US" sz="2000" b="1" i="1" spc="-10" dirty="0">
                <a:solidFill>
                  <a:schemeClr val="accent1">
                    <a:lumMod val="50000"/>
                  </a:schemeClr>
                </a:solidFill>
                <a:latin typeface="Arial MT"/>
                <a:cs typeface="Arial MT"/>
              </a:rPr>
              <a:t>Additional reference – Handbook of ICAI on Registration of Charitable and Religious Institutions</a:t>
            </a:r>
          </a:p>
          <a:p>
            <a:pPr marL="12700">
              <a:lnSpc>
                <a:spcPct val="100000"/>
              </a:lnSpc>
              <a:spcBef>
                <a:spcPts val="100"/>
              </a:spcBef>
            </a:pPr>
            <a:endParaRPr lang="en-US" sz="2000" b="1" i="1" spc="-10" dirty="0">
              <a:solidFill>
                <a:schemeClr val="accent1">
                  <a:lumMod val="50000"/>
                </a:schemeClr>
              </a:solidFill>
              <a:latin typeface="Arial MT"/>
              <a:cs typeface="Arial MT"/>
            </a:endParaRPr>
          </a:p>
          <a:p>
            <a:pPr marL="12700">
              <a:lnSpc>
                <a:spcPct val="100000"/>
              </a:lnSpc>
              <a:spcBef>
                <a:spcPts val="100"/>
              </a:spcBef>
            </a:pPr>
            <a:r>
              <a:rPr lang="en-US" sz="2000" b="1" i="1" spc="-10" dirty="0">
                <a:solidFill>
                  <a:schemeClr val="accent1">
                    <a:lumMod val="50000"/>
                  </a:schemeClr>
                </a:solidFill>
                <a:latin typeface="Arial MT"/>
                <a:cs typeface="Arial MT"/>
              </a:rPr>
              <a:t>Article on section codes also </a:t>
            </a:r>
            <a:r>
              <a:rPr lang="en-US" sz="2000" b="1" i="1" spc="-10">
                <a:solidFill>
                  <a:schemeClr val="accent1">
                    <a:lumMod val="50000"/>
                  </a:schemeClr>
                </a:solidFill>
                <a:latin typeface="Arial MT"/>
                <a:cs typeface="Arial MT"/>
              </a:rPr>
              <a:t>separately kept</a:t>
            </a:r>
            <a:endParaRPr lang="en-US" sz="2000" b="1" i="1" spc="-10" dirty="0">
              <a:solidFill>
                <a:schemeClr val="accent1">
                  <a:lumMod val="50000"/>
                </a:schemeClr>
              </a:solidFill>
              <a:latin typeface="Arial MT"/>
              <a:cs typeface="Arial M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1190</TotalTime>
  <Words>5643</Words>
  <Application>Microsoft Office PowerPoint</Application>
  <PresentationFormat>On-screen Show (4:3)</PresentationFormat>
  <Paragraphs>488</Paragraphs>
  <Slides>54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vt:lpstr>
      <vt:lpstr>Arial MT</vt:lpstr>
      <vt:lpstr>Calibri</vt:lpstr>
      <vt:lpstr>Faustina</vt:lpstr>
      <vt:lpstr>inherit</vt:lpstr>
      <vt:lpstr>Lato</vt:lpstr>
      <vt:lpstr>Symbol</vt:lpstr>
      <vt:lpstr>Times New Roman</vt:lpstr>
      <vt:lpstr>Office Theme</vt:lpstr>
      <vt:lpstr>PowerPoint Presentation</vt:lpstr>
      <vt:lpstr>Coverage</vt:lpstr>
      <vt:lpstr>BASICS</vt:lpstr>
      <vt:lpstr>Type of Entity / Registration  under parent law / PAN</vt:lpstr>
      <vt:lpstr>Type of Entity / Registration under parent law / PAN</vt:lpstr>
      <vt:lpstr>Choice of the entity</vt:lpstr>
      <vt:lpstr>Choice of the entity</vt:lpstr>
      <vt:lpstr>Choice of the exemption sections and Requirements under Income Tax Law</vt:lpstr>
      <vt:lpstr>Overview</vt:lpstr>
      <vt:lpstr>Exemption provisions requiring registration / approval</vt:lpstr>
      <vt:lpstr>Types of Registration </vt:lpstr>
      <vt:lpstr>Re-registration of old registration</vt:lpstr>
      <vt:lpstr>Registration of an unregistered trust</vt:lpstr>
      <vt:lpstr>Registration of an unregistered trust</vt:lpstr>
      <vt:lpstr>Unintended anomaly –Section 80G(5)</vt:lpstr>
      <vt:lpstr>Regularisation of provisional registration</vt:lpstr>
      <vt:lpstr>Circular No. ­­­07/2024 dated 25.04.2024</vt:lpstr>
      <vt:lpstr>Sri Nrisimha Priya Charitable Trust vs. Central Board of Direct Taxes [2024] 161 taxmann.com 209 (Madras) </vt:lpstr>
      <vt:lpstr>PowerPoint Presentation</vt:lpstr>
      <vt:lpstr>Renewal of regular registration</vt:lpstr>
      <vt:lpstr>Procedures / conditions for registration</vt:lpstr>
      <vt:lpstr>CITs power to cancel registration</vt:lpstr>
      <vt:lpstr>PowerPoint Presentation</vt:lpstr>
      <vt:lpstr>Conditions vis-à-vis 80 G (5)</vt:lpstr>
      <vt:lpstr>Conditions vis-à-vis 80 G (5)</vt:lpstr>
      <vt:lpstr>Enquiry by CIT – mandatory clauses</vt:lpstr>
      <vt:lpstr>Enquiry by CIT – mandatory clauses</vt:lpstr>
      <vt:lpstr>Enquiry by CIT – mandatory clauses</vt:lpstr>
      <vt:lpstr>Enquiry by CIT – mandatory clauses</vt:lpstr>
      <vt:lpstr>Enquiry by CIT – mandatory clauses</vt:lpstr>
      <vt:lpstr>Enquiry by CIT – mandatory clauses</vt:lpstr>
      <vt:lpstr>Enquiry by CIT – mandatory clauses</vt:lpstr>
      <vt:lpstr>Enquiry by CIT – mandatory clauses</vt:lpstr>
      <vt:lpstr>Enquiry by CIT – Other requirements</vt:lpstr>
      <vt:lpstr>Enquiry by CIT – Other requirements</vt:lpstr>
      <vt:lpstr>Enquiry by CIT – Other requirements</vt:lpstr>
      <vt:lpstr>Analysis of Form 10 AC (12 A, 10 (23C) &amp; 80G cases)</vt:lpstr>
      <vt:lpstr>Analysis of Form 10 AD (12 A, 10 (23C) &amp; 80G cases)</vt:lpstr>
      <vt:lpstr>Amendments brought in by Finance Acts 2020, 2022, 2023 &amp; 2024 having bearing on registration </vt:lpstr>
      <vt:lpstr>Finance Act 2020</vt:lpstr>
      <vt:lpstr>FA : 2022 – Withdrawal of  registration/approval provisions revamped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Limited merger of Section 10(23C) into Sections 11 to 13</vt:lpstr>
      <vt:lpstr>Condonation of delay in filing application for registration (S 12A proviso)</vt:lpstr>
      <vt:lpstr>Correcting Anomaly in proviso – clause iv(B) to Section 80G(5)</vt:lpstr>
      <vt:lpstr>Rationalizing timelines for disposing off applications u/s 12AB / 80G </vt:lpstr>
      <vt:lpstr>Merger of a trust covered u/s 10(23C) with one u/s 11 &amp; vice versa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Admin</cp:lastModifiedBy>
  <cp:revision>132</cp:revision>
  <dcterms:created xsi:type="dcterms:W3CDTF">2023-05-28T13:22:07Z</dcterms:created>
  <dcterms:modified xsi:type="dcterms:W3CDTF">2024-12-11T09:13:23Z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2023-05-28T00:00:00Z</vt:filetime>
  </property>
  <property fmtid="{D5CDD505-2E9C-101B-9397-08002B2CF9AE}" pid="3" name="Creator">
    <vt:lpwstr>PDFium</vt:lpwstr>
  </property>
  <property fmtid="{D5CDD505-2E9C-101B-9397-08002B2CF9AE}" pid="4" name="LastSaved">
    <vt:filetime>2023-05-28T00:00:00Z</vt:filetime>
  </property>
</Properties>
</file>