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9"/>
  </p:notesMasterIdLst>
  <p:sldIdLst>
    <p:sldId id="256" r:id="rId2"/>
    <p:sldId id="257" r:id="rId3"/>
    <p:sldId id="260" r:id="rId4"/>
    <p:sldId id="370" r:id="rId5"/>
    <p:sldId id="271" r:id="rId6"/>
    <p:sldId id="258" r:id="rId7"/>
    <p:sldId id="259" r:id="rId8"/>
    <p:sldId id="261" r:id="rId9"/>
    <p:sldId id="262" r:id="rId10"/>
    <p:sldId id="328" r:id="rId11"/>
    <p:sldId id="329" r:id="rId12"/>
    <p:sldId id="371" r:id="rId13"/>
    <p:sldId id="264" r:id="rId14"/>
    <p:sldId id="265" r:id="rId15"/>
    <p:sldId id="263" r:id="rId16"/>
    <p:sldId id="330" r:id="rId17"/>
    <p:sldId id="266" r:id="rId18"/>
    <p:sldId id="268" r:id="rId19"/>
    <p:sldId id="269" r:id="rId20"/>
    <p:sldId id="267" r:id="rId21"/>
    <p:sldId id="290" r:id="rId22"/>
    <p:sldId id="291" r:id="rId23"/>
    <p:sldId id="292" r:id="rId24"/>
    <p:sldId id="372" r:id="rId25"/>
    <p:sldId id="293" r:id="rId26"/>
    <p:sldId id="375" r:id="rId27"/>
    <p:sldId id="373" r:id="rId28"/>
    <p:sldId id="374" r:id="rId29"/>
    <p:sldId id="295" r:id="rId30"/>
    <p:sldId id="294" r:id="rId31"/>
    <p:sldId id="296" r:id="rId32"/>
    <p:sldId id="331" r:id="rId33"/>
    <p:sldId id="332" r:id="rId34"/>
    <p:sldId id="327" r:id="rId35"/>
    <p:sldId id="298" r:id="rId36"/>
    <p:sldId id="297" r:id="rId37"/>
    <p:sldId id="299" r:id="rId38"/>
    <p:sldId id="376" r:id="rId39"/>
    <p:sldId id="300" r:id="rId40"/>
    <p:sldId id="301" r:id="rId41"/>
    <p:sldId id="302" r:id="rId42"/>
    <p:sldId id="303" r:id="rId43"/>
    <p:sldId id="385" r:id="rId44"/>
    <p:sldId id="387" r:id="rId45"/>
    <p:sldId id="386" r:id="rId46"/>
    <p:sldId id="390" r:id="rId47"/>
    <p:sldId id="391" r:id="rId48"/>
    <p:sldId id="388" r:id="rId49"/>
    <p:sldId id="389" r:id="rId50"/>
    <p:sldId id="402" r:id="rId51"/>
    <p:sldId id="403" r:id="rId52"/>
    <p:sldId id="404" r:id="rId53"/>
    <p:sldId id="377" r:id="rId54"/>
    <p:sldId id="378" r:id="rId55"/>
    <p:sldId id="392" r:id="rId56"/>
    <p:sldId id="393" r:id="rId57"/>
    <p:sldId id="395" r:id="rId58"/>
    <p:sldId id="396" r:id="rId59"/>
    <p:sldId id="397" r:id="rId60"/>
    <p:sldId id="398" r:id="rId61"/>
    <p:sldId id="399" r:id="rId62"/>
    <p:sldId id="400" r:id="rId63"/>
    <p:sldId id="401" r:id="rId64"/>
    <p:sldId id="379" r:id="rId65"/>
    <p:sldId id="380" r:id="rId66"/>
    <p:sldId id="273" r:id="rId67"/>
    <p:sldId id="361" r:id="rId68"/>
    <p:sldId id="275" r:id="rId69"/>
    <p:sldId id="434" r:id="rId70"/>
    <p:sldId id="436" r:id="rId71"/>
    <p:sldId id="433" r:id="rId72"/>
    <p:sldId id="435" r:id="rId73"/>
    <p:sldId id="437" r:id="rId74"/>
    <p:sldId id="445" r:id="rId75"/>
    <p:sldId id="407" r:id="rId76"/>
    <p:sldId id="444" r:id="rId77"/>
    <p:sldId id="446" r:id="rId78"/>
    <p:sldId id="413" r:id="rId79"/>
    <p:sldId id="447" r:id="rId80"/>
    <p:sldId id="449" r:id="rId81"/>
    <p:sldId id="450" r:id="rId82"/>
    <p:sldId id="451" r:id="rId83"/>
    <p:sldId id="448" r:id="rId84"/>
    <p:sldId id="443" r:id="rId85"/>
    <p:sldId id="410" r:id="rId86"/>
    <p:sldId id="411" r:id="rId87"/>
    <p:sldId id="441" r:id="rId88"/>
    <p:sldId id="442" r:id="rId89"/>
    <p:sldId id="412" r:id="rId90"/>
    <p:sldId id="438" r:id="rId91"/>
    <p:sldId id="439" r:id="rId92"/>
    <p:sldId id="440" r:id="rId93"/>
    <p:sldId id="418" r:id="rId94"/>
    <p:sldId id="318" r:id="rId95"/>
    <p:sldId id="320" r:id="rId96"/>
    <p:sldId id="319" r:id="rId97"/>
    <p:sldId id="317" r:id="rId98"/>
    <p:sldId id="321" r:id="rId99"/>
    <p:sldId id="323" r:id="rId100"/>
    <p:sldId id="322" r:id="rId101"/>
    <p:sldId id="324" r:id="rId102"/>
    <p:sldId id="316" r:id="rId103"/>
    <p:sldId id="419" r:id="rId104"/>
    <p:sldId id="420" r:id="rId105"/>
    <p:sldId id="313" r:id="rId106"/>
    <p:sldId id="310" r:id="rId107"/>
    <p:sldId id="325" r:id="rId108"/>
    <p:sldId id="326" r:id="rId109"/>
    <p:sldId id="423" r:id="rId110"/>
    <p:sldId id="336" r:id="rId111"/>
    <p:sldId id="340" r:id="rId112"/>
    <p:sldId id="338" r:id="rId113"/>
    <p:sldId id="335" r:id="rId114"/>
    <p:sldId id="339" r:id="rId115"/>
    <p:sldId id="342" r:id="rId116"/>
    <p:sldId id="341" r:id="rId117"/>
    <p:sldId id="421" r:id="rId118"/>
    <p:sldId id="424" r:id="rId119"/>
    <p:sldId id="425" r:id="rId120"/>
    <p:sldId id="426" r:id="rId121"/>
    <p:sldId id="312" r:id="rId122"/>
    <p:sldId id="427" r:id="rId123"/>
    <p:sldId id="355" r:id="rId124"/>
    <p:sldId id="344" r:id="rId125"/>
    <p:sldId id="345" r:id="rId126"/>
    <p:sldId id="348" r:id="rId127"/>
    <p:sldId id="349" r:id="rId128"/>
    <p:sldId id="350" r:id="rId129"/>
    <p:sldId id="428" r:id="rId130"/>
    <p:sldId id="430" r:id="rId131"/>
    <p:sldId id="431" r:id="rId132"/>
    <p:sldId id="351" r:id="rId133"/>
    <p:sldId id="352" r:id="rId134"/>
    <p:sldId id="353" r:id="rId135"/>
    <p:sldId id="354" r:id="rId136"/>
    <p:sldId id="382" r:id="rId137"/>
    <p:sldId id="383" r:id="rId138"/>
    <p:sldId id="306" r:id="rId139"/>
    <p:sldId id="274" r:id="rId140"/>
    <p:sldId id="415" r:id="rId141"/>
    <p:sldId id="414" r:id="rId142"/>
    <p:sldId id="432" r:id="rId143"/>
    <p:sldId id="416" r:id="rId144"/>
    <p:sldId id="384" r:id="rId145"/>
    <p:sldId id="417" r:id="rId146"/>
    <p:sldId id="278" r:id="rId147"/>
    <p:sldId id="283" r:id="rId148"/>
    <p:sldId id="286" r:id="rId149"/>
    <p:sldId id="287" r:id="rId150"/>
    <p:sldId id="288" r:id="rId151"/>
    <p:sldId id="282" r:id="rId152"/>
    <p:sldId id="333" r:id="rId153"/>
    <p:sldId id="289" r:id="rId154"/>
    <p:sldId id="284" r:id="rId155"/>
    <p:sldId id="285" r:id="rId156"/>
    <p:sldId id="359" r:id="rId157"/>
    <p:sldId id="358" r:id="rId158"/>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506" autoAdjust="0"/>
  </p:normalViewPr>
  <p:slideViewPr>
    <p:cSldViewPr snapToGrid="0">
      <p:cViewPr varScale="1">
        <p:scale>
          <a:sx n="61" d="100"/>
          <a:sy n="61" d="100"/>
        </p:scale>
        <p:origin x="9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 /><Relationship Id="rId117" Type="http://schemas.openxmlformats.org/officeDocument/2006/relationships/slide" Target="slides/slide116.xml" /><Relationship Id="rId21" Type="http://schemas.openxmlformats.org/officeDocument/2006/relationships/slide" Target="slides/slide20.xml" /><Relationship Id="rId42" Type="http://schemas.openxmlformats.org/officeDocument/2006/relationships/slide" Target="slides/slide41.xml" /><Relationship Id="rId47" Type="http://schemas.openxmlformats.org/officeDocument/2006/relationships/slide" Target="slides/slide46.xml" /><Relationship Id="rId63" Type="http://schemas.openxmlformats.org/officeDocument/2006/relationships/slide" Target="slides/slide62.xml" /><Relationship Id="rId68" Type="http://schemas.openxmlformats.org/officeDocument/2006/relationships/slide" Target="slides/slide67.xml" /><Relationship Id="rId84" Type="http://schemas.openxmlformats.org/officeDocument/2006/relationships/slide" Target="slides/slide83.xml" /><Relationship Id="rId89" Type="http://schemas.openxmlformats.org/officeDocument/2006/relationships/slide" Target="slides/slide88.xml" /><Relationship Id="rId112" Type="http://schemas.openxmlformats.org/officeDocument/2006/relationships/slide" Target="slides/slide111.xml" /><Relationship Id="rId133" Type="http://schemas.openxmlformats.org/officeDocument/2006/relationships/slide" Target="slides/slide132.xml" /><Relationship Id="rId138" Type="http://schemas.openxmlformats.org/officeDocument/2006/relationships/slide" Target="slides/slide137.xml" /><Relationship Id="rId154" Type="http://schemas.openxmlformats.org/officeDocument/2006/relationships/slide" Target="slides/slide153.xml" /><Relationship Id="rId159" Type="http://schemas.openxmlformats.org/officeDocument/2006/relationships/notesMaster" Target="notesMasters/notesMaster1.xml" /><Relationship Id="rId16" Type="http://schemas.openxmlformats.org/officeDocument/2006/relationships/slide" Target="slides/slide15.xml" /><Relationship Id="rId107" Type="http://schemas.openxmlformats.org/officeDocument/2006/relationships/slide" Target="slides/slide106.xml" /><Relationship Id="rId11" Type="http://schemas.openxmlformats.org/officeDocument/2006/relationships/slide" Target="slides/slide10.xml" /><Relationship Id="rId32" Type="http://schemas.openxmlformats.org/officeDocument/2006/relationships/slide" Target="slides/slide31.xml" /><Relationship Id="rId37" Type="http://schemas.openxmlformats.org/officeDocument/2006/relationships/slide" Target="slides/slide36.xml" /><Relationship Id="rId53" Type="http://schemas.openxmlformats.org/officeDocument/2006/relationships/slide" Target="slides/slide52.xml" /><Relationship Id="rId58" Type="http://schemas.openxmlformats.org/officeDocument/2006/relationships/slide" Target="slides/slide57.xml" /><Relationship Id="rId74" Type="http://schemas.openxmlformats.org/officeDocument/2006/relationships/slide" Target="slides/slide73.xml" /><Relationship Id="rId79" Type="http://schemas.openxmlformats.org/officeDocument/2006/relationships/slide" Target="slides/slide78.xml" /><Relationship Id="rId102" Type="http://schemas.openxmlformats.org/officeDocument/2006/relationships/slide" Target="slides/slide101.xml" /><Relationship Id="rId123" Type="http://schemas.openxmlformats.org/officeDocument/2006/relationships/slide" Target="slides/slide122.xml" /><Relationship Id="rId128" Type="http://schemas.openxmlformats.org/officeDocument/2006/relationships/slide" Target="slides/slide127.xml" /><Relationship Id="rId144" Type="http://schemas.openxmlformats.org/officeDocument/2006/relationships/slide" Target="slides/slide143.xml" /><Relationship Id="rId149" Type="http://schemas.openxmlformats.org/officeDocument/2006/relationships/slide" Target="slides/slide148.xml" /><Relationship Id="rId5" Type="http://schemas.openxmlformats.org/officeDocument/2006/relationships/slide" Target="slides/slide4.xml" /><Relationship Id="rId90" Type="http://schemas.openxmlformats.org/officeDocument/2006/relationships/slide" Target="slides/slide89.xml" /><Relationship Id="rId95" Type="http://schemas.openxmlformats.org/officeDocument/2006/relationships/slide" Target="slides/slide94.xml" /><Relationship Id="rId160" Type="http://schemas.openxmlformats.org/officeDocument/2006/relationships/presProps" Target="presProps.xml" /><Relationship Id="rId22" Type="http://schemas.openxmlformats.org/officeDocument/2006/relationships/slide" Target="slides/slide21.xml" /><Relationship Id="rId27" Type="http://schemas.openxmlformats.org/officeDocument/2006/relationships/slide" Target="slides/slide26.xml" /><Relationship Id="rId43" Type="http://schemas.openxmlformats.org/officeDocument/2006/relationships/slide" Target="slides/slide42.xml" /><Relationship Id="rId48" Type="http://schemas.openxmlformats.org/officeDocument/2006/relationships/slide" Target="slides/slide47.xml" /><Relationship Id="rId64" Type="http://schemas.openxmlformats.org/officeDocument/2006/relationships/slide" Target="slides/slide63.xml" /><Relationship Id="rId69" Type="http://schemas.openxmlformats.org/officeDocument/2006/relationships/slide" Target="slides/slide68.xml" /><Relationship Id="rId113" Type="http://schemas.openxmlformats.org/officeDocument/2006/relationships/slide" Target="slides/slide112.xml" /><Relationship Id="rId118" Type="http://schemas.openxmlformats.org/officeDocument/2006/relationships/slide" Target="slides/slide117.xml" /><Relationship Id="rId134" Type="http://schemas.openxmlformats.org/officeDocument/2006/relationships/slide" Target="slides/slide133.xml" /><Relationship Id="rId139" Type="http://schemas.openxmlformats.org/officeDocument/2006/relationships/slide" Target="slides/slide138.xml" /><Relationship Id="rId80" Type="http://schemas.openxmlformats.org/officeDocument/2006/relationships/slide" Target="slides/slide79.xml" /><Relationship Id="rId85" Type="http://schemas.openxmlformats.org/officeDocument/2006/relationships/slide" Target="slides/slide84.xml" /><Relationship Id="rId150" Type="http://schemas.openxmlformats.org/officeDocument/2006/relationships/slide" Target="slides/slide149.xml" /><Relationship Id="rId155" Type="http://schemas.openxmlformats.org/officeDocument/2006/relationships/slide" Target="slides/slide154.xml" /><Relationship Id="rId12" Type="http://schemas.openxmlformats.org/officeDocument/2006/relationships/slide" Target="slides/slide11.xml" /><Relationship Id="rId17" Type="http://schemas.openxmlformats.org/officeDocument/2006/relationships/slide" Target="slides/slide16.xml" /><Relationship Id="rId33" Type="http://schemas.openxmlformats.org/officeDocument/2006/relationships/slide" Target="slides/slide32.xml" /><Relationship Id="rId38" Type="http://schemas.openxmlformats.org/officeDocument/2006/relationships/slide" Target="slides/slide37.xml" /><Relationship Id="rId59" Type="http://schemas.openxmlformats.org/officeDocument/2006/relationships/slide" Target="slides/slide58.xml" /><Relationship Id="rId103" Type="http://schemas.openxmlformats.org/officeDocument/2006/relationships/slide" Target="slides/slide102.xml" /><Relationship Id="rId108" Type="http://schemas.openxmlformats.org/officeDocument/2006/relationships/slide" Target="slides/slide107.xml" /><Relationship Id="rId124" Type="http://schemas.openxmlformats.org/officeDocument/2006/relationships/slide" Target="slides/slide123.xml" /><Relationship Id="rId129" Type="http://schemas.openxmlformats.org/officeDocument/2006/relationships/slide" Target="slides/slide128.xml" /><Relationship Id="rId54" Type="http://schemas.openxmlformats.org/officeDocument/2006/relationships/slide" Target="slides/slide53.xml" /><Relationship Id="rId70" Type="http://schemas.openxmlformats.org/officeDocument/2006/relationships/slide" Target="slides/slide69.xml" /><Relationship Id="rId75" Type="http://schemas.openxmlformats.org/officeDocument/2006/relationships/slide" Target="slides/slide74.xml" /><Relationship Id="rId91" Type="http://schemas.openxmlformats.org/officeDocument/2006/relationships/slide" Target="slides/slide90.xml" /><Relationship Id="rId96" Type="http://schemas.openxmlformats.org/officeDocument/2006/relationships/slide" Target="slides/slide95.xml" /><Relationship Id="rId140" Type="http://schemas.openxmlformats.org/officeDocument/2006/relationships/slide" Target="slides/slide139.xml" /><Relationship Id="rId145" Type="http://schemas.openxmlformats.org/officeDocument/2006/relationships/slide" Target="slides/slide144.xml" /><Relationship Id="rId161"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 Id="rId106" Type="http://schemas.openxmlformats.org/officeDocument/2006/relationships/slide" Target="slides/slide105.xml" /><Relationship Id="rId114" Type="http://schemas.openxmlformats.org/officeDocument/2006/relationships/slide" Target="slides/slide113.xml" /><Relationship Id="rId119" Type="http://schemas.openxmlformats.org/officeDocument/2006/relationships/slide" Target="slides/slide118.xml" /><Relationship Id="rId127" Type="http://schemas.openxmlformats.org/officeDocument/2006/relationships/slide" Target="slides/slide126.xml" /><Relationship Id="rId10" Type="http://schemas.openxmlformats.org/officeDocument/2006/relationships/slide" Target="slides/slide9.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65" Type="http://schemas.openxmlformats.org/officeDocument/2006/relationships/slide" Target="slides/slide64.xml" /><Relationship Id="rId73" Type="http://schemas.openxmlformats.org/officeDocument/2006/relationships/slide" Target="slides/slide72.xml" /><Relationship Id="rId78" Type="http://schemas.openxmlformats.org/officeDocument/2006/relationships/slide" Target="slides/slide77.xml" /><Relationship Id="rId81" Type="http://schemas.openxmlformats.org/officeDocument/2006/relationships/slide" Target="slides/slide80.xml" /><Relationship Id="rId86" Type="http://schemas.openxmlformats.org/officeDocument/2006/relationships/slide" Target="slides/slide85.xml" /><Relationship Id="rId94" Type="http://schemas.openxmlformats.org/officeDocument/2006/relationships/slide" Target="slides/slide93.xml" /><Relationship Id="rId99" Type="http://schemas.openxmlformats.org/officeDocument/2006/relationships/slide" Target="slides/slide98.xml" /><Relationship Id="rId101" Type="http://schemas.openxmlformats.org/officeDocument/2006/relationships/slide" Target="slides/slide100.xml" /><Relationship Id="rId122" Type="http://schemas.openxmlformats.org/officeDocument/2006/relationships/slide" Target="slides/slide121.xml" /><Relationship Id="rId130" Type="http://schemas.openxmlformats.org/officeDocument/2006/relationships/slide" Target="slides/slide129.xml" /><Relationship Id="rId135" Type="http://schemas.openxmlformats.org/officeDocument/2006/relationships/slide" Target="slides/slide134.xml" /><Relationship Id="rId143" Type="http://schemas.openxmlformats.org/officeDocument/2006/relationships/slide" Target="slides/slide142.xml" /><Relationship Id="rId148" Type="http://schemas.openxmlformats.org/officeDocument/2006/relationships/slide" Target="slides/slide147.xml" /><Relationship Id="rId151" Type="http://schemas.openxmlformats.org/officeDocument/2006/relationships/slide" Target="slides/slide150.xml" /><Relationship Id="rId156" Type="http://schemas.openxmlformats.org/officeDocument/2006/relationships/slide" Target="slides/slide155.xml" /><Relationship Id="rId4" Type="http://schemas.openxmlformats.org/officeDocument/2006/relationships/slide" Target="slides/slide3.xml" /><Relationship Id="rId9" Type="http://schemas.openxmlformats.org/officeDocument/2006/relationships/slide" Target="slides/slide8.xml" /><Relationship Id="rId13" Type="http://schemas.openxmlformats.org/officeDocument/2006/relationships/slide" Target="slides/slide12.xml" /><Relationship Id="rId18" Type="http://schemas.openxmlformats.org/officeDocument/2006/relationships/slide" Target="slides/slide17.xml" /><Relationship Id="rId39" Type="http://schemas.openxmlformats.org/officeDocument/2006/relationships/slide" Target="slides/slide38.xml" /><Relationship Id="rId109" Type="http://schemas.openxmlformats.org/officeDocument/2006/relationships/slide" Target="slides/slide108.xml" /><Relationship Id="rId34" Type="http://schemas.openxmlformats.org/officeDocument/2006/relationships/slide" Target="slides/slide33.xml" /><Relationship Id="rId50" Type="http://schemas.openxmlformats.org/officeDocument/2006/relationships/slide" Target="slides/slide49.xml" /><Relationship Id="rId55" Type="http://schemas.openxmlformats.org/officeDocument/2006/relationships/slide" Target="slides/slide54.xml" /><Relationship Id="rId76" Type="http://schemas.openxmlformats.org/officeDocument/2006/relationships/slide" Target="slides/slide75.xml" /><Relationship Id="rId97" Type="http://schemas.openxmlformats.org/officeDocument/2006/relationships/slide" Target="slides/slide96.xml" /><Relationship Id="rId104" Type="http://schemas.openxmlformats.org/officeDocument/2006/relationships/slide" Target="slides/slide103.xml" /><Relationship Id="rId120" Type="http://schemas.openxmlformats.org/officeDocument/2006/relationships/slide" Target="slides/slide119.xml" /><Relationship Id="rId125" Type="http://schemas.openxmlformats.org/officeDocument/2006/relationships/slide" Target="slides/slide124.xml" /><Relationship Id="rId141" Type="http://schemas.openxmlformats.org/officeDocument/2006/relationships/slide" Target="slides/slide140.xml" /><Relationship Id="rId146" Type="http://schemas.openxmlformats.org/officeDocument/2006/relationships/slide" Target="slides/slide145.xml" /><Relationship Id="rId7" Type="http://schemas.openxmlformats.org/officeDocument/2006/relationships/slide" Target="slides/slide6.xml" /><Relationship Id="rId71" Type="http://schemas.openxmlformats.org/officeDocument/2006/relationships/slide" Target="slides/slide70.xml" /><Relationship Id="rId92" Type="http://schemas.openxmlformats.org/officeDocument/2006/relationships/slide" Target="slides/slide91.xml" /><Relationship Id="rId162" Type="http://schemas.openxmlformats.org/officeDocument/2006/relationships/theme" Target="theme/theme1.xml" /><Relationship Id="rId2" Type="http://schemas.openxmlformats.org/officeDocument/2006/relationships/slide" Target="slides/slide1.xml" /><Relationship Id="rId29" Type="http://schemas.openxmlformats.org/officeDocument/2006/relationships/slide" Target="slides/slide28.xml" /><Relationship Id="rId24" Type="http://schemas.openxmlformats.org/officeDocument/2006/relationships/slide" Target="slides/slide23.xml" /><Relationship Id="rId40" Type="http://schemas.openxmlformats.org/officeDocument/2006/relationships/slide" Target="slides/slide39.xml" /><Relationship Id="rId45" Type="http://schemas.openxmlformats.org/officeDocument/2006/relationships/slide" Target="slides/slide44.xml" /><Relationship Id="rId66" Type="http://schemas.openxmlformats.org/officeDocument/2006/relationships/slide" Target="slides/slide65.xml" /><Relationship Id="rId87" Type="http://schemas.openxmlformats.org/officeDocument/2006/relationships/slide" Target="slides/slide86.xml" /><Relationship Id="rId110" Type="http://schemas.openxmlformats.org/officeDocument/2006/relationships/slide" Target="slides/slide109.xml" /><Relationship Id="rId115" Type="http://schemas.openxmlformats.org/officeDocument/2006/relationships/slide" Target="slides/slide114.xml" /><Relationship Id="rId131" Type="http://schemas.openxmlformats.org/officeDocument/2006/relationships/slide" Target="slides/slide130.xml" /><Relationship Id="rId136" Type="http://schemas.openxmlformats.org/officeDocument/2006/relationships/slide" Target="slides/slide135.xml" /><Relationship Id="rId157" Type="http://schemas.openxmlformats.org/officeDocument/2006/relationships/slide" Target="slides/slide156.xml" /><Relationship Id="rId61" Type="http://schemas.openxmlformats.org/officeDocument/2006/relationships/slide" Target="slides/slide60.xml" /><Relationship Id="rId82" Type="http://schemas.openxmlformats.org/officeDocument/2006/relationships/slide" Target="slides/slide81.xml" /><Relationship Id="rId152" Type="http://schemas.openxmlformats.org/officeDocument/2006/relationships/slide" Target="slides/slide151.xml" /><Relationship Id="rId19" Type="http://schemas.openxmlformats.org/officeDocument/2006/relationships/slide" Target="slides/slide18.xml" /><Relationship Id="rId14" Type="http://schemas.openxmlformats.org/officeDocument/2006/relationships/slide" Target="slides/slide13.xml" /><Relationship Id="rId30" Type="http://schemas.openxmlformats.org/officeDocument/2006/relationships/slide" Target="slides/slide29.xml" /><Relationship Id="rId35" Type="http://schemas.openxmlformats.org/officeDocument/2006/relationships/slide" Target="slides/slide34.xml" /><Relationship Id="rId56" Type="http://schemas.openxmlformats.org/officeDocument/2006/relationships/slide" Target="slides/slide55.xml" /><Relationship Id="rId77" Type="http://schemas.openxmlformats.org/officeDocument/2006/relationships/slide" Target="slides/slide76.xml" /><Relationship Id="rId100" Type="http://schemas.openxmlformats.org/officeDocument/2006/relationships/slide" Target="slides/slide99.xml" /><Relationship Id="rId105" Type="http://schemas.openxmlformats.org/officeDocument/2006/relationships/slide" Target="slides/slide104.xml" /><Relationship Id="rId126" Type="http://schemas.openxmlformats.org/officeDocument/2006/relationships/slide" Target="slides/slide125.xml" /><Relationship Id="rId147" Type="http://schemas.openxmlformats.org/officeDocument/2006/relationships/slide" Target="slides/slide146.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slide" Target="slides/slide71.xml" /><Relationship Id="rId93" Type="http://schemas.openxmlformats.org/officeDocument/2006/relationships/slide" Target="slides/slide92.xml" /><Relationship Id="rId98" Type="http://schemas.openxmlformats.org/officeDocument/2006/relationships/slide" Target="slides/slide97.xml" /><Relationship Id="rId121" Type="http://schemas.openxmlformats.org/officeDocument/2006/relationships/slide" Target="slides/slide120.xml" /><Relationship Id="rId142" Type="http://schemas.openxmlformats.org/officeDocument/2006/relationships/slide" Target="slides/slide141.xml" /><Relationship Id="rId163" Type="http://schemas.openxmlformats.org/officeDocument/2006/relationships/tableStyles" Target="tableStyles.xml" /><Relationship Id="rId3" Type="http://schemas.openxmlformats.org/officeDocument/2006/relationships/slide" Target="slides/slide2.xml" /><Relationship Id="rId25" Type="http://schemas.openxmlformats.org/officeDocument/2006/relationships/slide" Target="slides/slide24.xml" /><Relationship Id="rId46" Type="http://schemas.openxmlformats.org/officeDocument/2006/relationships/slide" Target="slides/slide45.xml" /><Relationship Id="rId67" Type="http://schemas.openxmlformats.org/officeDocument/2006/relationships/slide" Target="slides/slide66.xml" /><Relationship Id="rId116" Type="http://schemas.openxmlformats.org/officeDocument/2006/relationships/slide" Target="slides/slide115.xml" /><Relationship Id="rId137" Type="http://schemas.openxmlformats.org/officeDocument/2006/relationships/slide" Target="slides/slide136.xml" /><Relationship Id="rId158" Type="http://schemas.openxmlformats.org/officeDocument/2006/relationships/slide" Target="slides/slide157.xml" /><Relationship Id="rId20" Type="http://schemas.openxmlformats.org/officeDocument/2006/relationships/slide" Target="slides/slide19.xml" /><Relationship Id="rId41" Type="http://schemas.openxmlformats.org/officeDocument/2006/relationships/slide" Target="slides/slide40.xml" /><Relationship Id="rId62" Type="http://schemas.openxmlformats.org/officeDocument/2006/relationships/slide" Target="slides/slide61.xml" /><Relationship Id="rId83" Type="http://schemas.openxmlformats.org/officeDocument/2006/relationships/slide" Target="slides/slide82.xml" /><Relationship Id="rId88" Type="http://schemas.openxmlformats.org/officeDocument/2006/relationships/slide" Target="slides/slide87.xml" /><Relationship Id="rId111" Type="http://schemas.openxmlformats.org/officeDocument/2006/relationships/slide" Target="slides/slide110.xml" /><Relationship Id="rId132" Type="http://schemas.openxmlformats.org/officeDocument/2006/relationships/slide" Target="slides/slide131.xml" /><Relationship Id="rId153" Type="http://schemas.openxmlformats.org/officeDocument/2006/relationships/slide" Target="slides/slide152.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IN" dirty="0"/>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959649FB-1624-491A-A550-7F7303145381}" type="datetimeFigureOut">
              <a:rPr lang="en-IN" smtClean="0"/>
              <a:t>09-09-2024</a:t>
            </a:fld>
            <a:endParaRPr lang="en-IN" dirty="0"/>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IN" dirty="0"/>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IN" dirty="0"/>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E9041BDB-F4BB-4FC0-84AC-7733395BD3F1}" type="slidenum">
              <a:rPr lang="en-IN" smtClean="0"/>
              <a:t>‹#›</a:t>
            </a:fld>
            <a:endParaRPr lang="en-IN" dirty="0"/>
          </a:p>
        </p:txBody>
      </p:sp>
    </p:spTree>
    <p:extLst>
      <p:ext uri="{BB962C8B-B14F-4D97-AF65-F5344CB8AC3E}">
        <p14:creationId xmlns:p14="http://schemas.microsoft.com/office/powerpoint/2010/main" val="1783341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 /><Relationship Id="rId1" Type="http://schemas.openxmlformats.org/officeDocument/2006/relationships/notesMaster" Target="../notesMasters/notesMaster1.xml" /></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 /><Relationship Id="rId1" Type="http://schemas.openxmlformats.org/officeDocument/2006/relationships/notesMaster" Target="../notesMasters/notesMaster1.xml" /></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 /><Relationship Id="rId1" Type="http://schemas.openxmlformats.org/officeDocument/2006/relationships/notesMaster" Target="../notesMasters/notesMaster1.xml" /></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 /><Relationship Id="rId1" Type="http://schemas.openxmlformats.org/officeDocument/2006/relationships/notesMaster" Target="../notesMasters/notesMaster1.xml" /></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 /><Relationship Id="rId1" Type="http://schemas.openxmlformats.org/officeDocument/2006/relationships/notesMaster" Target="../notesMasters/notesMaster1.xml" /></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 /><Relationship Id="rId1" Type="http://schemas.openxmlformats.org/officeDocument/2006/relationships/notesMaster" Target="../notesMasters/notesMaster1.xml" /></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 /><Relationship Id="rId1" Type="http://schemas.openxmlformats.org/officeDocument/2006/relationships/notesMaster" Target="../notesMasters/notesMaster1.xml" /></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 /><Relationship Id="rId1" Type="http://schemas.openxmlformats.org/officeDocument/2006/relationships/notesMaster" Target="../notesMasters/notesMaster1.xml" /></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 /><Relationship Id="rId1" Type="http://schemas.openxmlformats.org/officeDocument/2006/relationships/notesMaster" Target="../notesMasters/notesMaster1.xml" /></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 /><Relationship Id="rId1" Type="http://schemas.openxmlformats.org/officeDocument/2006/relationships/notesMaster" Target="../notesMasters/notesMaster1.xml" /></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 /><Relationship Id="rId1" Type="http://schemas.openxmlformats.org/officeDocument/2006/relationships/notesMaster" Target="../notesMasters/notesMaster1.xml" /></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 /><Relationship Id="rId1" Type="http://schemas.openxmlformats.org/officeDocument/2006/relationships/notesMaster" Target="../notesMasters/notesMaster1.xml" /></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 /><Relationship Id="rId1" Type="http://schemas.openxmlformats.org/officeDocument/2006/relationships/notesMaster" Target="../notesMasters/notesMaster1.xml" /></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 /><Relationship Id="rId1" Type="http://schemas.openxmlformats.org/officeDocument/2006/relationships/notesMaster" Target="../notesMasters/notesMaster1.xml" /></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 /><Relationship Id="rId1" Type="http://schemas.openxmlformats.org/officeDocument/2006/relationships/notesMaster" Target="../notesMasters/notesMaster1.xml" /></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 /><Relationship Id="rId1" Type="http://schemas.openxmlformats.org/officeDocument/2006/relationships/notesMaster" Target="../notesMasters/notesMaster1.xml" /></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 /><Relationship Id="rId1" Type="http://schemas.openxmlformats.org/officeDocument/2006/relationships/notesMaster" Target="../notesMasters/notesMaster1.xml" /></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 /><Relationship Id="rId1" Type="http://schemas.openxmlformats.org/officeDocument/2006/relationships/notesMaster" Target="../notesMasters/notesMaster1.xml" /></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 /><Relationship Id="rId1" Type="http://schemas.openxmlformats.org/officeDocument/2006/relationships/notesMaster" Target="../notesMasters/notesMaster1.xml" /></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 /><Relationship Id="rId1" Type="http://schemas.openxmlformats.org/officeDocument/2006/relationships/notesMaster" Target="../notesMasters/notesMaster1.xml" /></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 /><Relationship Id="rId1" Type="http://schemas.openxmlformats.org/officeDocument/2006/relationships/notesMaster" Target="../notesMasters/notesMaster1.xml" /></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 /><Relationship Id="rId1" Type="http://schemas.openxmlformats.org/officeDocument/2006/relationships/notesMaster" Target="../notesMasters/notesMaster1.xml" /></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 /><Relationship Id="rId1" Type="http://schemas.openxmlformats.org/officeDocument/2006/relationships/notesMaster" Target="../notesMasters/notesMaster1.xml" /></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 /><Relationship Id="rId1" Type="http://schemas.openxmlformats.org/officeDocument/2006/relationships/notesMaster" Target="../notesMasters/notesMaster1.xml" /></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 /><Relationship Id="rId1" Type="http://schemas.openxmlformats.org/officeDocument/2006/relationships/notesMaster" Target="../notesMasters/notesMaster1.xml" /></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 /><Relationship Id="rId1" Type="http://schemas.openxmlformats.org/officeDocument/2006/relationships/notesMaster" Target="../notesMasters/notesMaster1.xml" /></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 /><Relationship Id="rId1" Type="http://schemas.openxmlformats.org/officeDocument/2006/relationships/notesMaster" Target="../notesMasters/notesMaster1.xml" /></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 /><Relationship Id="rId1" Type="http://schemas.openxmlformats.org/officeDocument/2006/relationships/notesMaster" Target="../notesMasters/notesMaster1.xml" /></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 /><Relationship Id="rId1" Type="http://schemas.openxmlformats.org/officeDocument/2006/relationships/notesMaster" Target="../notesMasters/notesMaster1.xml" /></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 /><Relationship Id="rId1" Type="http://schemas.openxmlformats.org/officeDocument/2006/relationships/notesMaster" Target="../notesMasters/notesMaster1.xml" /></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 /><Relationship Id="rId1" Type="http://schemas.openxmlformats.org/officeDocument/2006/relationships/notesMaster" Target="../notesMasters/notesMaster1.xml" /></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 /><Relationship Id="rId1" Type="http://schemas.openxmlformats.org/officeDocument/2006/relationships/notesMaster" Target="../notesMasters/notesMaster1.xml" /></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 /><Relationship Id="rId1" Type="http://schemas.openxmlformats.org/officeDocument/2006/relationships/notesMaster" Target="../notesMasters/notesMaster1.xml" /></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 /><Relationship Id="rId1" Type="http://schemas.openxmlformats.org/officeDocument/2006/relationships/notesMaster" Target="../notesMasters/notesMaster1.xml" /></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 /><Relationship Id="rId1" Type="http://schemas.openxmlformats.org/officeDocument/2006/relationships/notesMaster" Target="../notesMasters/notesMaster1.xml" /></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 /><Relationship Id="rId1" Type="http://schemas.openxmlformats.org/officeDocument/2006/relationships/notesMaster" Target="../notesMasters/notesMaster1.xml" /></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 /><Relationship Id="rId1" Type="http://schemas.openxmlformats.org/officeDocument/2006/relationships/notesMaster" Target="../notesMasters/notesMaster1.xml" /></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 /><Relationship Id="rId1" Type="http://schemas.openxmlformats.org/officeDocument/2006/relationships/notesMaster" Target="../notesMasters/notesMaster1.xml" /></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 /><Relationship Id="rId1" Type="http://schemas.openxmlformats.org/officeDocument/2006/relationships/notesMaster" Target="../notesMasters/notesMaster1.xml" /></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 /><Relationship Id="rId1" Type="http://schemas.openxmlformats.org/officeDocument/2006/relationships/notesMaster" Target="../notesMasters/notesMaster1.xml" /></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 /><Relationship Id="rId1" Type="http://schemas.openxmlformats.org/officeDocument/2006/relationships/notesMaster" Target="../notesMasters/notesMaster1.xml" /></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 /><Relationship Id="rId1" Type="http://schemas.openxmlformats.org/officeDocument/2006/relationships/notesMaster" Target="../notesMasters/notesMaster1.xml" /></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 /><Relationship Id="rId1" Type="http://schemas.openxmlformats.org/officeDocument/2006/relationships/notesMaster" Target="../notesMasters/notesMaster1.xml" /></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 /><Relationship Id="rId1" Type="http://schemas.openxmlformats.org/officeDocument/2006/relationships/notesMaster" Target="../notesMasters/notesMaster1.xml" /></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 /><Relationship Id="rId1" Type="http://schemas.openxmlformats.org/officeDocument/2006/relationships/notesMaster" Target="../notesMasters/notesMaster1.xml" /></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 /><Relationship Id="rId1" Type="http://schemas.openxmlformats.org/officeDocument/2006/relationships/notesMaster" Target="../notesMasters/notesMaster1.xml" /></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 /><Relationship Id="rId1" Type="http://schemas.openxmlformats.org/officeDocument/2006/relationships/notesMaster" Target="../notesMasters/notesMaster1.xml" /></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 /><Relationship Id="rId1" Type="http://schemas.openxmlformats.org/officeDocument/2006/relationships/notesMaster" Target="../notesMasters/notesMaster1.xml" /></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 /><Relationship Id="rId1" Type="http://schemas.openxmlformats.org/officeDocument/2006/relationships/notesMaster" Target="../notesMasters/notesMaster1.xml" /></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 /><Relationship Id="rId1" Type="http://schemas.openxmlformats.org/officeDocument/2006/relationships/notesMaster" Target="../notesMasters/notesMaster1.xml" /></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 /><Relationship Id="rId1" Type="http://schemas.openxmlformats.org/officeDocument/2006/relationships/notesMaster" Target="../notesMasters/notesMaster1.xml" /></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 /><Relationship Id="rId1" Type="http://schemas.openxmlformats.org/officeDocument/2006/relationships/notesMaster" Target="../notesMasters/notesMaster1.xml" /></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 /><Relationship Id="rId1" Type="http://schemas.openxmlformats.org/officeDocument/2006/relationships/notesMaster" Target="../notesMasters/notesMaster1.xml" /></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 /><Relationship Id="rId1" Type="http://schemas.openxmlformats.org/officeDocument/2006/relationships/notesMaster" Target="../notesMasters/notesMaster1.xml" /></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 /><Relationship Id="rId1" Type="http://schemas.openxmlformats.org/officeDocument/2006/relationships/notesMaster" Target="../notesMasters/notesMaster1.xml" /></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 /><Relationship Id="rId1" Type="http://schemas.openxmlformats.org/officeDocument/2006/relationships/notesMaster" Target="../notesMasters/notesMaster1.xml" /></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 /><Relationship Id="rId1" Type="http://schemas.openxmlformats.org/officeDocument/2006/relationships/notesMaster" Target="../notesMasters/notesMaster1.xml" /></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 /><Relationship Id="rId1" Type="http://schemas.openxmlformats.org/officeDocument/2006/relationships/notesMaster" Target="../notesMasters/notesMaster1.xml" /></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 /><Relationship Id="rId1" Type="http://schemas.openxmlformats.org/officeDocument/2006/relationships/notesMaster" Target="../notesMasters/notesMaster1.xml" /></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 /><Relationship Id="rId1" Type="http://schemas.openxmlformats.org/officeDocument/2006/relationships/notesMaster" Target="../notesMasters/notesMaster1.xml" /></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 /><Relationship Id="rId1" Type="http://schemas.openxmlformats.org/officeDocument/2006/relationships/notesMaster" Target="../notesMasters/notesMaster1.xml" /></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 /><Relationship Id="rId1" Type="http://schemas.openxmlformats.org/officeDocument/2006/relationships/notesMaster" Target="../notesMasters/notesMaster1.xml" /></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 /><Relationship Id="rId1" Type="http://schemas.openxmlformats.org/officeDocument/2006/relationships/notesMaster" Target="../notesMasters/notesMaster1.xml" /></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 /><Relationship Id="rId1" Type="http://schemas.openxmlformats.org/officeDocument/2006/relationships/notesMaster" Target="../notesMasters/notesMaster1.xml" /></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 /><Relationship Id="rId1" Type="http://schemas.openxmlformats.org/officeDocument/2006/relationships/notesMaster" Target="../notesMasters/notesMaster1.xml" /></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 /><Relationship Id="rId1" Type="http://schemas.openxmlformats.org/officeDocument/2006/relationships/notesMaster" Target="../notesMasters/notesMaster1.xml" /></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 /><Relationship Id="rId1" Type="http://schemas.openxmlformats.org/officeDocument/2006/relationships/notesMaster" Target="../notesMasters/notesMaster1.xml" /></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 /><Relationship Id="rId1" Type="http://schemas.openxmlformats.org/officeDocument/2006/relationships/notesMaster" Target="../notesMasters/notesMaster1.xml" /></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 /><Relationship Id="rId1" Type="http://schemas.openxmlformats.org/officeDocument/2006/relationships/notesMaster" Target="../notesMasters/notesMaster1.xml" /></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 /><Relationship Id="rId1" Type="http://schemas.openxmlformats.org/officeDocument/2006/relationships/notesMaster" Target="../notesMasters/notesMaster1.xml" /></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 /><Relationship Id="rId1" Type="http://schemas.openxmlformats.org/officeDocument/2006/relationships/notesMaster" Target="../notesMasters/notesMaster1.xml" /></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 /><Relationship Id="rId1" Type="http://schemas.openxmlformats.org/officeDocument/2006/relationships/notesMaster" Target="../notesMasters/notesMaster1.xml" /></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 /><Relationship Id="rId1" Type="http://schemas.openxmlformats.org/officeDocument/2006/relationships/notesMaster" Target="../notesMasters/notesMaster1.xml" /></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 /><Relationship Id="rId1" Type="http://schemas.openxmlformats.org/officeDocument/2006/relationships/notesMaster" Target="../notesMasters/notesMaster1.xml" /></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 /><Relationship Id="rId1" Type="http://schemas.openxmlformats.org/officeDocument/2006/relationships/notesMaster" Target="../notesMasters/notesMaster1.xml" /></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 /><Relationship Id="rId1" Type="http://schemas.openxmlformats.org/officeDocument/2006/relationships/notesMaster" Target="../notesMasters/notesMaster1.xml" /></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 /><Relationship Id="rId1" Type="http://schemas.openxmlformats.org/officeDocument/2006/relationships/notesMaster" Target="../notesMasters/notesMaster1.xml" /></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 /><Relationship Id="rId1" Type="http://schemas.openxmlformats.org/officeDocument/2006/relationships/notesMaster" Target="../notesMasters/notesMaster1.xml" /></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 /><Relationship Id="rId1" Type="http://schemas.openxmlformats.org/officeDocument/2006/relationships/notesMaster" Target="../notesMasters/notesMaster1.xml" /></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 /><Relationship Id="rId1" Type="http://schemas.openxmlformats.org/officeDocument/2006/relationships/notesMaster" Target="../notesMasters/notesMaster1.xml" /></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 /><Relationship Id="rId1" Type="http://schemas.openxmlformats.org/officeDocument/2006/relationships/notesMaster" Target="../notesMasters/notesMaster1.xml" /></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 /><Relationship Id="rId1" Type="http://schemas.openxmlformats.org/officeDocument/2006/relationships/notesMaster" Target="../notesMasters/notesMaster1.xml" /></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 /><Relationship Id="rId1" Type="http://schemas.openxmlformats.org/officeDocument/2006/relationships/notesMaster" Target="../notesMasters/notesMaster1.xml" /></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 /><Relationship Id="rId1" Type="http://schemas.openxmlformats.org/officeDocument/2006/relationships/notesMaster" Target="../notesMasters/notesMaster1.xml" /></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 /><Relationship Id="rId1" Type="http://schemas.openxmlformats.org/officeDocument/2006/relationships/notesMaster" Target="../notesMasters/notesMaster1.xml" /></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 /><Relationship Id="rId1" Type="http://schemas.openxmlformats.org/officeDocument/2006/relationships/notesMaster" Target="../notesMasters/notesMaster1.xml" /></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 /><Relationship Id="rId1" Type="http://schemas.openxmlformats.org/officeDocument/2006/relationships/notesMaster" Target="../notesMasters/notesMaster1.xml" /></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 /><Relationship Id="rId1" Type="http://schemas.openxmlformats.org/officeDocument/2006/relationships/notesMaster" Target="../notesMasters/notesMaster1.xml" /></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 /><Relationship Id="rId1" Type="http://schemas.openxmlformats.org/officeDocument/2006/relationships/notesMaster" Target="../notesMasters/notesMaster1.xml" /></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 /><Relationship Id="rId1" Type="http://schemas.openxmlformats.org/officeDocument/2006/relationships/notesMaster" Target="../notesMasters/notesMaster1.xml" /></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 /><Relationship Id="rId1" Type="http://schemas.openxmlformats.org/officeDocument/2006/relationships/notesMaster" Target="../notesMasters/notesMaster1.xml" /></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 /><Relationship Id="rId1" Type="http://schemas.openxmlformats.org/officeDocument/2006/relationships/notesMaster" Target="../notesMasters/notesMaster1.xml" /></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 /><Relationship Id="rId1" Type="http://schemas.openxmlformats.org/officeDocument/2006/relationships/notesMaster" Target="../notesMasters/notesMaster1.xml" /></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 /><Relationship Id="rId1" Type="http://schemas.openxmlformats.org/officeDocument/2006/relationships/notesMaster" Target="../notesMasters/notesMaster1.xml" /></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 /><Relationship Id="rId1" Type="http://schemas.openxmlformats.org/officeDocument/2006/relationships/notesMaster" Target="../notesMasters/notesMaster1.xml" /></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 /><Relationship Id="rId1" Type="http://schemas.openxmlformats.org/officeDocument/2006/relationships/notesMaster" Target="../notesMasters/notesMaster1.xml" /></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 /><Relationship Id="rId1" Type="http://schemas.openxmlformats.org/officeDocument/2006/relationships/notesMaster" Target="../notesMasters/notesMaster1.xml" /></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 /><Relationship Id="rId1" Type="http://schemas.openxmlformats.org/officeDocument/2006/relationships/notesMaster" Target="../notesMasters/notesMaster1.xml" /></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 /><Relationship Id="rId1" Type="http://schemas.openxmlformats.org/officeDocument/2006/relationships/notesMaster" Target="../notesMasters/notesMaster1.xml" /></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 /><Relationship Id="rId1" Type="http://schemas.openxmlformats.org/officeDocument/2006/relationships/notesMaster" Target="../notesMasters/notesMaster1.xml" /></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 /><Relationship Id="rId1" Type="http://schemas.openxmlformats.org/officeDocument/2006/relationships/notesMaster" Target="../notesMasters/notesMaster1.xml" /></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 /><Relationship Id="rId1" Type="http://schemas.openxmlformats.org/officeDocument/2006/relationships/notesMaster" Target="../notesMasters/notesMaster1.xml" /></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 /><Relationship Id="rId1" Type="http://schemas.openxmlformats.org/officeDocument/2006/relationships/notesMaster" Target="../notesMasters/notesMaster1.xml" /></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 /><Relationship Id="rId1" Type="http://schemas.openxmlformats.org/officeDocument/2006/relationships/notesMaster" Target="../notesMasters/notesMaster1.xml" /></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 /><Relationship Id="rId1" Type="http://schemas.openxmlformats.org/officeDocument/2006/relationships/notesMaster" Target="../notesMasters/notesMaster1.xml" /></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 /><Relationship Id="rId1" Type="http://schemas.openxmlformats.org/officeDocument/2006/relationships/notesMaster" Target="../notesMasters/notesMaster1.xml" /></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 /><Relationship Id="rId1" Type="http://schemas.openxmlformats.org/officeDocument/2006/relationships/notesMaster" Target="../notesMasters/notesMaster1.xml" /></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 /><Relationship Id="rId1" Type="http://schemas.openxmlformats.org/officeDocument/2006/relationships/notesMaster" Target="../notesMasters/notesMaster1.xml" /></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 /><Relationship Id="rId1" Type="http://schemas.openxmlformats.org/officeDocument/2006/relationships/notesMaster" Target="../notesMasters/notesMaster1.xml" /></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 /><Relationship Id="rId1" Type="http://schemas.openxmlformats.org/officeDocument/2006/relationships/notesMaster" Target="../notesMasters/notesMaster1.xml" /></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 /><Relationship Id="rId1" Type="http://schemas.openxmlformats.org/officeDocument/2006/relationships/notesMaster" Target="../notesMasters/notesMaster1.xml" /></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 /><Relationship Id="rId1" Type="http://schemas.openxmlformats.org/officeDocument/2006/relationships/notesMaster" Target="../notesMasters/notesMaster1.xml" /></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 /><Relationship Id="rId1" Type="http://schemas.openxmlformats.org/officeDocument/2006/relationships/notesMaster" Target="../notesMasters/notesMaster1.xml" /></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 /><Relationship Id="rId1" Type="http://schemas.openxmlformats.org/officeDocument/2006/relationships/notesMaster" Target="../notesMasters/notesMaster1.xml" /></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 /><Relationship Id="rId1" Type="http://schemas.openxmlformats.org/officeDocument/2006/relationships/notesMaster" Target="../notesMasters/notesMaster1.xml" /></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 /><Relationship Id="rId1" Type="http://schemas.openxmlformats.org/officeDocument/2006/relationships/notesMaster" Target="../notesMasters/notesMaster1.xml" /></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 /><Relationship Id="rId1" Type="http://schemas.openxmlformats.org/officeDocument/2006/relationships/notesMaster" Target="../notesMasters/notesMaster1.xml" /></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 /><Relationship Id="rId1" Type="http://schemas.openxmlformats.org/officeDocument/2006/relationships/notesMaster" Target="../notesMasters/notesMaster1.xml" /></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 /><Relationship Id="rId1" Type="http://schemas.openxmlformats.org/officeDocument/2006/relationships/notesMaster" Target="../notesMasters/notesMaster1.xml" /></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 /><Relationship Id="rId1" Type="http://schemas.openxmlformats.org/officeDocument/2006/relationships/notesMaster" Target="../notesMasters/notesMaster1.xml" /></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 /><Relationship Id="rId1" Type="http://schemas.openxmlformats.org/officeDocument/2006/relationships/notesMaster" Target="../notesMasters/notesMaster1.xml" /></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a:t>
            </a:fld>
            <a:endParaRPr lang="en-IN" dirty="0"/>
          </a:p>
        </p:txBody>
      </p:sp>
    </p:spTree>
    <p:extLst>
      <p:ext uri="{BB962C8B-B14F-4D97-AF65-F5344CB8AC3E}">
        <p14:creationId xmlns:p14="http://schemas.microsoft.com/office/powerpoint/2010/main" val="3959215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 Rules, Notifications, Circulars, Press Releases, Judicial precedents from various Courts and Tribunals in India ….</a:t>
            </a:r>
          </a:p>
          <a:p>
            <a:r>
              <a:rPr lang="en-US" dirty="0"/>
              <a:t>GST law – innumerable amendments, notifications, circulars ….</a:t>
            </a:r>
          </a:p>
          <a:p>
            <a:r>
              <a:rPr lang="en-US" dirty="0"/>
              <a:t>CAs are specialists in bridging the gap between the Dept and taxpayers</a:t>
            </a:r>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2</a:t>
            </a:fld>
            <a:endParaRPr lang="en-IN" dirty="0"/>
          </a:p>
        </p:txBody>
      </p:sp>
    </p:spTree>
    <p:extLst>
      <p:ext uri="{BB962C8B-B14F-4D97-AF65-F5344CB8AC3E}">
        <p14:creationId xmlns:p14="http://schemas.microsoft.com/office/powerpoint/2010/main" val="104403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3</a:t>
            </a:fld>
            <a:endParaRPr lang="en-IN" dirty="0"/>
          </a:p>
        </p:txBody>
      </p:sp>
    </p:spTree>
    <p:extLst>
      <p:ext uri="{BB962C8B-B14F-4D97-AF65-F5344CB8AC3E}">
        <p14:creationId xmlns:p14="http://schemas.microsoft.com/office/powerpoint/2010/main" val="2322418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4</a:t>
            </a:fld>
            <a:endParaRPr lang="en-IN" dirty="0"/>
          </a:p>
        </p:txBody>
      </p:sp>
    </p:spTree>
    <p:extLst>
      <p:ext uri="{BB962C8B-B14F-4D97-AF65-F5344CB8AC3E}">
        <p14:creationId xmlns:p14="http://schemas.microsoft.com/office/powerpoint/2010/main" val="877970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5</a:t>
            </a:fld>
            <a:endParaRPr lang="en-IN" dirty="0"/>
          </a:p>
        </p:txBody>
      </p:sp>
    </p:spTree>
    <p:extLst>
      <p:ext uri="{BB962C8B-B14F-4D97-AF65-F5344CB8AC3E}">
        <p14:creationId xmlns:p14="http://schemas.microsoft.com/office/powerpoint/2010/main" val="3489029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6</a:t>
            </a:fld>
            <a:endParaRPr lang="en-IN" dirty="0"/>
          </a:p>
        </p:txBody>
      </p:sp>
    </p:spTree>
    <p:extLst>
      <p:ext uri="{BB962C8B-B14F-4D97-AF65-F5344CB8AC3E}">
        <p14:creationId xmlns:p14="http://schemas.microsoft.com/office/powerpoint/2010/main" val="752499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7</a:t>
            </a:fld>
            <a:endParaRPr lang="en-IN" dirty="0"/>
          </a:p>
        </p:txBody>
      </p:sp>
    </p:spTree>
    <p:extLst>
      <p:ext uri="{BB962C8B-B14F-4D97-AF65-F5344CB8AC3E}">
        <p14:creationId xmlns:p14="http://schemas.microsoft.com/office/powerpoint/2010/main" val="385623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of physical books – no computers – Manual process</a:t>
            </a:r>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8</a:t>
            </a:fld>
            <a:endParaRPr lang="en-IN" dirty="0"/>
          </a:p>
        </p:txBody>
      </p:sp>
    </p:spTree>
    <p:extLst>
      <p:ext uri="{BB962C8B-B14F-4D97-AF65-F5344CB8AC3E}">
        <p14:creationId xmlns:p14="http://schemas.microsoft.com/office/powerpoint/2010/main" val="683652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Lot of jurisprudence of definition of business, activities in the nature of business, adventure in the nature of trade etc.</a:t>
            </a:r>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9</a:t>
            </a:fld>
            <a:endParaRPr lang="en-IN" dirty="0"/>
          </a:p>
        </p:txBody>
      </p:sp>
    </p:spTree>
    <p:extLst>
      <p:ext uri="{BB962C8B-B14F-4D97-AF65-F5344CB8AC3E}">
        <p14:creationId xmlns:p14="http://schemas.microsoft.com/office/powerpoint/2010/main" val="3658213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Clause </a:t>
            </a:r>
            <a:r>
              <a:rPr lang="en-US" dirty="0"/>
              <a:t>11 of TAR – reporting requirement</a:t>
            </a:r>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10</a:t>
            </a:fld>
            <a:endParaRPr lang="en-IN" dirty="0"/>
          </a:p>
        </p:txBody>
      </p:sp>
    </p:spTree>
    <p:extLst>
      <p:ext uri="{BB962C8B-B14F-4D97-AF65-F5344CB8AC3E}">
        <p14:creationId xmlns:p14="http://schemas.microsoft.com/office/powerpoint/2010/main" val="3644453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11</a:t>
            </a:fld>
            <a:endParaRPr lang="en-IN" dirty="0"/>
          </a:p>
        </p:txBody>
      </p:sp>
    </p:spTree>
    <p:extLst>
      <p:ext uri="{BB962C8B-B14F-4D97-AF65-F5344CB8AC3E}">
        <p14:creationId xmlns:p14="http://schemas.microsoft.com/office/powerpoint/2010/main" val="1702974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44AE - </a:t>
            </a:r>
            <a:r>
              <a:rPr lang="en-US" b="0" i="0" dirty="0">
                <a:solidFill>
                  <a:srgbClr val="444444"/>
                </a:solidFill>
                <a:effectLst/>
                <a:latin typeface="Times New Roman" panose="02020603050405020304" pitchFamily="18" charset="0"/>
              </a:rPr>
              <a:t>business of plying, hiring or leasing goods carriages</a:t>
            </a:r>
          </a:p>
          <a:p>
            <a:r>
              <a:rPr lang="en-US" b="0" i="0" dirty="0">
                <a:solidFill>
                  <a:srgbClr val="444444"/>
                </a:solidFill>
                <a:effectLst/>
                <a:latin typeface="Times New Roman" panose="02020603050405020304" pitchFamily="18" charset="0"/>
              </a:rPr>
              <a:t>44BB - business of exploration, etc., of mineral oils</a:t>
            </a:r>
          </a:p>
          <a:p>
            <a:r>
              <a:rPr lang="en-IN" b="0" dirty="0"/>
              <a:t>44BBB - </a:t>
            </a:r>
            <a:r>
              <a:rPr lang="en-US" b="0" i="0" dirty="0">
                <a:solidFill>
                  <a:srgbClr val="444444"/>
                </a:solidFill>
                <a:effectLst/>
                <a:latin typeface="Times New Roman" panose="02020603050405020304" pitchFamily="18" charset="0"/>
              </a:rPr>
              <a:t>foreign companies engaged in the business of civil construction, etc., in certain turnkey power projects.</a:t>
            </a:r>
            <a:endParaRPr lang="en-IN" b="0" dirty="0"/>
          </a:p>
        </p:txBody>
      </p:sp>
      <p:sp>
        <p:nvSpPr>
          <p:cNvPr id="4" name="Slide Number Placeholder 3"/>
          <p:cNvSpPr>
            <a:spLocks noGrp="1"/>
          </p:cNvSpPr>
          <p:nvPr>
            <p:ph type="sldNum" sz="quarter" idx="5"/>
          </p:nvPr>
        </p:nvSpPr>
        <p:spPr/>
        <p:txBody>
          <a:bodyPr/>
          <a:lstStyle/>
          <a:p>
            <a:fld id="{E9041BDB-F4BB-4FC0-84AC-7733395BD3F1}" type="slidenum">
              <a:rPr lang="en-IN" smtClean="0"/>
              <a:t>12</a:t>
            </a:fld>
            <a:endParaRPr lang="en-IN" dirty="0"/>
          </a:p>
        </p:txBody>
      </p:sp>
    </p:spTree>
    <p:extLst>
      <p:ext uri="{BB962C8B-B14F-4D97-AF65-F5344CB8AC3E}">
        <p14:creationId xmlns:p14="http://schemas.microsoft.com/office/powerpoint/2010/main" val="27770297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13</a:t>
            </a:fld>
            <a:endParaRPr lang="en-IN" dirty="0"/>
          </a:p>
        </p:txBody>
      </p:sp>
    </p:spTree>
    <p:extLst>
      <p:ext uri="{BB962C8B-B14F-4D97-AF65-F5344CB8AC3E}">
        <p14:creationId xmlns:p14="http://schemas.microsoft.com/office/powerpoint/2010/main" val="28095266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14</a:t>
            </a:fld>
            <a:endParaRPr lang="en-IN" dirty="0"/>
          </a:p>
        </p:txBody>
      </p:sp>
    </p:spTree>
    <p:extLst>
      <p:ext uri="{BB962C8B-B14F-4D97-AF65-F5344CB8AC3E}">
        <p14:creationId xmlns:p14="http://schemas.microsoft.com/office/powerpoint/2010/main" val="14431711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15</a:t>
            </a:fld>
            <a:endParaRPr lang="en-IN" dirty="0"/>
          </a:p>
        </p:txBody>
      </p:sp>
    </p:spTree>
    <p:extLst>
      <p:ext uri="{BB962C8B-B14F-4D97-AF65-F5344CB8AC3E}">
        <p14:creationId xmlns:p14="http://schemas.microsoft.com/office/powerpoint/2010/main" val="10859834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16</a:t>
            </a:fld>
            <a:endParaRPr lang="en-IN" dirty="0"/>
          </a:p>
        </p:txBody>
      </p:sp>
    </p:spTree>
    <p:extLst>
      <p:ext uri="{BB962C8B-B14F-4D97-AF65-F5344CB8AC3E}">
        <p14:creationId xmlns:p14="http://schemas.microsoft.com/office/powerpoint/2010/main" val="25345057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17</a:t>
            </a:fld>
            <a:endParaRPr lang="en-IN" dirty="0"/>
          </a:p>
        </p:txBody>
      </p:sp>
    </p:spTree>
    <p:extLst>
      <p:ext uri="{BB962C8B-B14F-4D97-AF65-F5344CB8AC3E}">
        <p14:creationId xmlns:p14="http://schemas.microsoft.com/office/powerpoint/2010/main" val="1968453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18</a:t>
            </a:fld>
            <a:endParaRPr lang="en-IN" dirty="0"/>
          </a:p>
        </p:txBody>
      </p:sp>
    </p:spTree>
    <p:extLst>
      <p:ext uri="{BB962C8B-B14F-4D97-AF65-F5344CB8AC3E}">
        <p14:creationId xmlns:p14="http://schemas.microsoft.com/office/powerpoint/2010/main" val="6467076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19</a:t>
            </a:fld>
            <a:endParaRPr lang="en-IN" dirty="0"/>
          </a:p>
        </p:txBody>
      </p:sp>
    </p:spTree>
    <p:extLst>
      <p:ext uri="{BB962C8B-B14F-4D97-AF65-F5344CB8AC3E}">
        <p14:creationId xmlns:p14="http://schemas.microsoft.com/office/powerpoint/2010/main" val="41884826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20</a:t>
            </a:fld>
            <a:endParaRPr lang="en-IN" dirty="0"/>
          </a:p>
        </p:txBody>
      </p:sp>
    </p:spTree>
    <p:extLst>
      <p:ext uri="{BB962C8B-B14F-4D97-AF65-F5344CB8AC3E}">
        <p14:creationId xmlns:p14="http://schemas.microsoft.com/office/powerpoint/2010/main" val="30632722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21</a:t>
            </a:fld>
            <a:endParaRPr lang="en-IN" dirty="0"/>
          </a:p>
        </p:txBody>
      </p:sp>
    </p:spTree>
    <p:extLst>
      <p:ext uri="{BB962C8B-B14F-4D97-AF65-F5344CB8AC3E}">
        <p14:creationId xmlns:p14="http://schemas.microsoft.com/office/powerpoint/2010/main" val="40603843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22</a:t>
            </a:fld>
            <a:endParaRPr lang="en-IN" dirty="0"/>
          </a:p>
        </p:txBody>
      </p:sp>
    </p:spTree>
    <p:extLst>
      <p:ext uri="{BB962C8B-B14F-4D97-AF65-F5344CB8AC3E}">
        <p14:creationId xmlns:p14="http://schemas.microsoft.com/office/powerpoint/2010/main" val="16211710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23</a:t>
            </a:fld>
            <a:endParaRPr lang="en-IN" dirty="0"/>
          </a:p>
        </p:txBody>
      </p:sp>
    </p:spTree>
    <p:extLst>
      <p:ext uri="{BB962C8B-B14F-4D97-AF65-F5344CB8AC3E}">
        <p14:creationId xmlns:p14="http://schemas.microsoft.com/office/powerpoint/2010/main" val="35174049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24</a:t>
            </a:fld>
            <a:endParaRPr lang="en-IN" dirty="0"/>
          </a:p>
        </p:txBody>
      </p:sp>
    </p:spTree>
    <p:extLst>
      <p:ext uri="{BB962C8B-B14F-4D97-AF65-F5344CB8AC3E}">
        <p14:creationId xmlns:p14="http://schemas.microsoft.com/office/powerpoint/2010/main" val="5741619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for Residents</a:t>
            </a:r>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25</a:t>
            </a:fld>
            <a:endParaRPr lang="en-IN" dirty="0"/>
          </a:p>
        </p:txBody>
      </p:sp>
    </p:spTree>
    <p:extLst>
      <p:ext uri="{BB962C8B-B14F-4D97-AF65-F5344CB8AC3E}">
        <p14:creationId xmlns:p14="http://schemas.microsoft.com/office/powerpoint/2010/main" val="42762100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for Residents</a:t>
            </a:r>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26</a:t>
            </a:fld>
            <a:endParaRPr lang="en-IN" dirty="0"/>
          </a:p>
        </p:txBody>
      </p:sp>
    </p:spTree>
    <p:extLst>
      <p:ext uri="{BB962C8B-B14F-4D97-AF65-F5344CB8AC3E}">
        <p14:creationId xmlns:p14="http://schemas.microsoft.com/office/powerpoint/2010/main" val="20336640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for Residents</a:t>
            </a:r>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27</a:t>
            </a:fld>
            <a:endParaRPr lang="en-IN" dirty="0"/>
          </a:p>
        </p:txBody>
      </p:sp>
    </p:spTree>
    <p:extLst>
      <p:ext uri="{BB962C8B-B14F-4D97-AF65-F5344CB8AC3E}">
        <p14:creationId xmlns:p14="http://schemas.microsoft.com/office/powerpoint/2010/main" val="9122469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for Residents</a:t>
            </a:r>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28</a:t>
            </a:fld>
            <a:endParaRPr lang="en-IN" dirty="0"/>
          </a:p>
        </p:txBody>
      </p:sp>
    </p:spTree>
    <p:extLst>
      <p:ext uri="{BB962C8B-B14F-4D97-AF65-F5344CB8AC3E}">
        <p14:creationId xmlns:p14="http://schemas.microsoft.com/office/powerpoint/2010/main" val="25081190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29</a:t>
            </a:fld>
            <a:endParaRPr lang="en-IN" dirty="0"/>
          </a:p>
        </p:txBody>
      </p:sp>
    </p:spTree>
    <p:extLst>
      <p:ext uri="{BB962C8B-B14F-4D97-AF65-F5344CB8AC3E}">
        <p14:creationId xmlns:p14="http://schemas.microsoft.com/office/powerpoint/2010/main" val="38236204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30</a:t>
            </a:fld>
            <a:endParaRPr lang="en-IN" dirty="0"/>
          </a:p>
        </p:txBody>
      </p:sp>
    </p:spTree>
    <p:extLst>
      <p:ext uri="{BB962C8B-B14F-4D97-AF65-F5344CB8AC3E}">
        <p14:creationId xmlns:p14="http://schemas.microsoft.com/office/powerpoint/2010/main" val="21736653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31</a:t>
            </a:fld>
            <a:endParaRPr lang="en-IN" dirty="0"/>
          </a:p>
        </p:txBody>
      </p:sp>
    </p:spTree>
    <p:extLst>
      <p:ext uri="{BB962C8B-B14F-4D97-AF65-F5344CB8AC3E}">
        <p14:creationId xmlns:p14="http://schemas.microsoft.com/office/powerpoint/2010/main" val="39540523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32</a:t>
            </a:fld>
            <a:endParaRPr lang="en-IN" dirty="0"/>
          </a:p>
        </p:txBody>
      </p:sp>
    </p:spTree>
    <p:extLst>
      <p:ext uri="{BB962C8B-B14F-4D97-AF65-F5344CB8AC3E}">
        <p14:creationId xmlns:p14="http://schemas.microsoft.com/office/powerpoint/2010/main" val="11418415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33</a:t>
            </a:fld>
            <a:endParaRPr lang="en-IN" dirty="0"/>
          </a:p>
        </p:txBody>
      </p:sp>
    </p:spTree>
    <p:extLst>
      <p:ext uri="{BB962C8B-B14F-4D97-AF65-F5344CB8AC3E}">
        <p14:creationId xmlns:p14="http://schemas.microsoft.com/office/powerpoint/2010/main" val="28649867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filling the ITR, for the question – Are your required to maintain books of accounts – answer is YES</a:t>
            </a:r>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34</a:t>
            </a:fld>
            <a:endParaRPr lang="en-IN" dirty="0"/>
          </a:p>
        </p:txBody>
      </p:sp>
    </p:spTree>
    <p:extLst>
      <p:ext uri="{BB962C8B-B14F-4D97-AF65-F5344CB8AC3E}">
        <p14:creationId xmlns:p14="http://schemas.microsoft.com/office/powerpoint/2010/main" val="12872854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35</a:t>
            </a:fld>
            <a:endParaRPr lang="en-IN" dirty="0"/>
          </a:p>
        </p:txBody>
      </p:sp>
    </p:spTree>
    <p:extLst>
      <p:ext uri="{BB962C8B-B14F-4D97-AF65-F5344CB8AC3E}">
        <p14:creationId xmlns:p14="http://schemas.microsoft.com/office/powerpoint/2010/main" val="2155783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36</a:t>
            </a:fld>
            <a:endParaRPr lang="en-IN" dirty="0"/>
          </a:p>
        </p:txBody>
      </p:sp>
    </p:spTree>
    <p:extLst>
      <p:ext uri="{BB962C8B-B14F-4D97-AF65-F5344CB8AC3E}">
        <p14:creationId xmlns:p14="http://schemas.microsoft.com/office/powerpoint/2010/main" val="10536476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37</a:t>
            </a:fld>
            <a:endParaRPr lang="en-IN" dirty="0"/>
          </a:p>
        </p:txBody>
      </p:sp>
    </p:spTree>
    <p:extLst>
      <p:ext uri="{BB962C8B-B14F-4D97-AF65-F5344CB8AC3E}">
        <p14:creationId xmlns:p14="http://schemas.microsoft.com/office/powerpoint/2010/main" val="15640996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38</a:t>
            </a:fld>
            <a:endParaRPr lang="en-IN" dirty="0"/>
          </a:p>
        </p:txBody>
      </p:sp>
    </p:spTree>
    <p:extLst>
      <p:ext uri="{BB962C8B-B14F-4D97-AF65-F5344CB8AC3E}">
        <p14:creationId xmlns:p14="http://schemas.microsoft.com/office/powerpoint/2010/main" val="29163441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39</a:t>
            </a:fld>
            <a:endParaRPr lang="en-IN" dirty="0"/>
          </a:p>
        </p:txBody>
      </p:sp>
    </p:spTree>
    <p:extLst>
      <p:ext uri="{BB962C8B-B14F-4D97-AF65-F5344CB8AC3E}">
        <p14:creationId xmlns:p14="http://schemas.microsoft.com/office/powerpoint/2010/main" val="11992360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40</a:t>
            </a:fld>
            <a:endParaRPr lang="en-IN" dirty="0"/>
          </a:p>
        </p:txBody>
      </p:sp>
    </p:spTree>
    <p:extLst>
      <p:ext uri="{BB962C8B-B14F-4D97-AF65-F5344CB8AC3E}">
        <p14:creationId xmlns:p14="http://schemas.microsoft.com/office/powerpoint/2010/main" val="30887068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41</a:t>
            </a:fld>
            <a:endParaRPr lang="en-IN" dirty="0"/>
          </a:p>
        </p:txBody>
      </p:sp>
    </p:spTree>
    <p:extLst>
      <p:ext uri="{BB962C8B-B14F-4D97-AF65-F5344CB8AC3E}">
        <p14:creationId xmlns:p14="http://schemas.microsoft.com/office/powerpoint/2010/main" val="35036978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42</a:t>
            </a:fld>
            <a:endParaRPr lang="en-IN" dirty="0"/>
          </a:p>
        </p:txBody>
      </p:sp>
    </p:spTree>
    <p:extLst>
      <p:ext uri="{BB962C8B-B14F-4D97-AF65-F5344CB8AC3E}">
        <p14:creationId xmlns:p14="http://schemas.microsoft.com/office/powerpoint/2010/main" val="11896113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43</a:t>
            </a:fld>
            <a:endParaRPr lang="en-IN" dirty="0"/>
          </a:p>
        </p:txBody>
      </p:sp>
    </p:spTree>
    <p:extLst>
      <p:ext uri="{BB962C8B-B14F-4D97-AF65-F5344CB8AC3E}">
        <p14:creationId xmlns:p14="http://schemas.microsoft.com/office/powerpoint/2010/main" val="5716473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44</a:t>
            </a:fld>
            <a:endParaRPr lang="en-IN" dirty="0"/>
          </a:p>
        </p:txBody>
      </p:sp>
    </p:spTree>
    <p:extLst>
      <p:ext uri="{BB962C8B-B14F-4D97-AF65-F5344CB8AC3E}">
        <p14:creationId xmlns:p14="http://schemas.microsoft.com/office/powerpoint/2010/main" val="6736241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45</a:t>
            </a:fld>
            <a:endParaRPr lang="en-IN" dirty="0"/>
          </a:p>
        </p:txBody>
      </p:sp>
    </p:spTree>
    <p:extLst>
      <p:ext uri="{BB962C8B-B14F-4D97-AF65-F5344CB8AC3E}">
        <p14:creationId xmlns:p14="http://schemas.microsoft.com/office/powerpoint/2010/main" val="38396687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46</a:t>
            </a:fld>
            <a:endParaRPr lang="en-IN" dirty="0"/>
          </a:p>
        </p:txBody>
      </p:sp>
    </p:spTree>
    <p:extLst>
      <p:ext uri="{BB962C8B-B14F-4D97-AF65-F5344CB8AC3E}">
        <p14:creationId xmlns:p14="http://schemas.microsoft.com/office/powerpoint/2010/main" val="20313486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47</a:t>
            </a:fld>
            <a:endParaRPr lang="en-IN" dirty="0"/>
          </a:p>
        </p:txBody>
      </p:sp>
    </p:spTree>
    <p:extLst>
      <p:ext uri="{BB962C8B-B14F-4D97-AF65-F5344CB8AC3E}">
        <p14:creationId xmlns:p14="http://schemas.microsoft.com/office/powerpoint/2010/main" val="18487059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48</a:t>
            </a:fld>
            <a:endParaRPr lang="en-IN" dirty="0"/>
          </a:p>
        </p:txBody>
      </p:sp>
    </p:spTree>
    <p:extLst>
      <p:ext uri="{BB962C8B-B14F-4D97-AF65-F5344CB8AC3E}">
        <p14:creationId xmlns:p14="http://schemas.microsoft.com/office/powerpoint/2010/main" val="19204958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49</a:t>
            </a:fld>
            <a:endParaRPr lang="en-IN" dirty="0"/>
          </a:p>
        </p:txBody>
      </p:sp>
    </p:spTree>
    <p:extLst>
      <p:ext uri="{BB962C8B-B14F-4D97-AF65-F5344CB8AC3E}">
        <p14:creationId xmlns:p14="http://schemas.microsoft.com/office/powerpoint/2010/main" val="25229414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50</a:t>
            </a:fld>
            <a:endParaRPr lang="en-IN" dirty="0"/>
          </a:p>
        </p:txBody>
      </p:sp>
    </p:spTree>
    <p:extLst>
      <p:ext uri="{BB962C8B-B14F-4D97-AF65-F5344CB8AC3E}">
        <p14:creationId xmlns:p14="http://schemas.microsoft.com/office/powerpoint/2010/main" val="32288296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51</a:t>
            </a:fld>
            <a:endParaRPr lang="en-IN" dirty="0"/>
          </a:p>
        </p:txBody>
      </p:sp>
    </p:spTree>
    <p:extLst>
      <p:ext uri="{BB962C8B-B14F-4D97-AF65-F5344CB8AC3E}">
        <p14:creationId xmlns:p14="http://schemas.microsoft.com/office/powerpoint/2010/main" val="39123289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twelve thousand Chartered Accountants who had breached the Guideline and had undertaken tax audits over and above the specified number but no action whatsoever was initiated against of them.</a:t>
            </a:r>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52</a:t>
            </a:fld>
            <a:endParaRPr lang="en-IN" dirty="0"/>
          </a:p>
        </p:txBody>
      </p:sp>
    </p:spTree>
    <p:extLst>
      <p:ext uri="{BB962C8B-B14F-4D97-AF65-F5344CB8AC3E}">
        <p14:creationId xmlns:p14="http://schemas.microsoft.com/office/powerpoint/2010/main" val="9691336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53</a:t>
            </a:fld>
            <a:endParaRPr lang="en-IN" dirty="0"/>
          </a:p>
        </p:txBody>
      </p:sp>
    </p:spTree>
    <p:extLst>
      <p:ext uri="{BB962C8B-B14F-4D97-AF65-F5344CB8AC3E}">
        <p14:creationId xmlns:p14="http://schemas.microsoft.com/office/powerpoint/2010/main" val="29297492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54</a:t>
            </a:fld>
            <a:endParaRPr lang="en-IN" dirty="0"/>
          </a:p>
        </p:txBody>
      </p:sp>
    </p:spTree>
    <p:extLst>
      <p:ext uri="{BB962C8B-B14F-4D97-AF65-F5344CB8AC3E}">
        <p14:creationId xmlns:p14="http://schemas.microsoft.com/office/powerpoint/2010/main" val="40596185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55</a:t>
            </a:fld>
            <a:endParaRPr lang="en-IN" dirty="0"/>
          </a:p>
        </p:txBody>
      </p:sp>
    </p:spTree>
    <p:extLst>
      <p:ext uri="{BB962C8B-B14F-4D97-AF65-F5344CB8AC3E}">
        <p14:creationId xmlns:p14="http://schemas.microsoft.com/office/powerpoint/2010/main" val="374463668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56</a:t>
            </a:fld>
            <a:endParaRPr lang="en-IN" dirty="0"/>
          </a:p>
        </p:txBody>
      </p:sp>
    </p:spTree>
    <p:extLst>
      <p:ext uri="{BB962C8B-B14F-4D97-AF65-F5344CB8AC3E}">
        <p14:creationId xmlns:p14="http://schemas.microsoft.com/office/powerpoint/2010/main" val="12456087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57</a:t>
            </a:fld>
            <a:endParaRPr lang="en-IN" dirty="0"/>
          </a:p>
        </p:txBody>
      </p:sp>
    </p:spTree>
    <p:extLst>
      <p:ext uri="{BB962C8B-B14F-4D97-AF65-F5344CB8AC3E}">
        <p14:creationId xmlns:p14="http://schemas.microsoft.com/office/powerpoint/2010/main" val="26233328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58</a:t>
            </a:fld>
            <a:endParaRPr lang="en-IN" dirty="0"/>
          </a:p>
        </p:txBody>
      </p:sp>
    </p:spTree>
    <p:extLst>
      <p:ext uri="{BB962C8B-B14F-4D97-AF65-F5344CB8AC3E}">
        <p14:creationId xmlns:p14="http://schemas.microsoft.com/office/powerpoint/2010/main" val="4163977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59</a:t>
            </a:fld>
            <a:endParaRPr lang="en-IN" dirty="0"/>
          </a:p>
        </p:txBody>
      </p:sp>
    </p:spTree>
    <p:extLst>
      <p:ext uri="{BB962C8B-B14F-4D97-AF65-F5344CB8AC3E}">
        <p14:creationId xmlns:p14="http://schemas.microsoft.com/office/powerpoint/2010/main" val="84640490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60</a:t>
            </a:fld>
            <a:endParaRPr lang="en-IN" dirty="0"/>
          </a:p>
        </p:txBody>
      </p:sp>
    </p:spTree>
    <p:extLst>
      <p:ext uri="{BB962C8B-B14F-4D97-AF65-F5344CB8AC3E}">
        <p14:creationId xmlns:p14="http://schemas.microsoft.com/office/powerpoint/2010/main" val="11502623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61</a:t>
            </a:fld>
            <a:endParaRPr lang="en-IN" dirty="0"/>
          </a:p>
        </p:txBody>
      </p:sp>
    </p:spTree>
    <p:extLst>
      <p:ext uri="{BB962C8B-B14F-4D97-AF65-F5344CB8AC3E}">
        <p14:creationId xmlns:p14="http://schemas.microsoft.com/office/powerpoint/2010/main" val="5665879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62</a:t>
            </a:fld>
            <a:endParaRPr lang="en-IN" dirty="0"/>
          </a:p>
        </p:txBody>
      </p:sp>
    </p:spTree>
    <p:extLst>
      <p:ext uri="{BB962C8B-B14F-4D97-AF65-F5344CB8AC3E}">
        <p14:creationId xmlns:p14="http://schemas.microsoft.com/office/powerpoint/2010/main" val="418349761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63</a:t>
            </a:fld>
            <a:endParaRPr lang="en-IN" dirty="0"/>
          </a:p>
        </p:txBody>
      </p:sp>
    </p:spTree>
    <p:extLst>
      <p:ext uri="{BB962C8B-B14F-4D97-AF65-F5344CB8AC3E}">
        <p14:creationId xmlns:p14="http://schemas.microsoft.com/office/powerpoint/2010/main" val="19351636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64</a:t>
            </a:fld>
            <a:endParaRPr lang="en-IN" dirty="0"/>
          </a:p>
        </p:txBody>
      </p:sp>
    </p:spTree>
    <p:extLst>
      <p:ext uri="{BB962C8B-B14F-4D97-AF65-F5344CB8AC3E}">
        <p14:creationId xmlns:p14="http://schemas.microsoft.com/office/powerpoint/2010/main" val="56835290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65</a:t>
            </a:fld>
            <a:endParaRPr lang="en-IN" dirty="0"/>
          </a:p>
        </p:txBody>
      </p:sp>
    </p:spTree>
    <p:extLst>
      <p:ext uri="{BB962C8B-B14F-4D97-AF65-F5344CB8AC3E}">
        <p14:creationId xmlns:p14="http://schemas.microsoft.com/office/powerpoint/2010/main" val="283314061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66</a:t>
            </a:fld>
            <a:endParaRPr lang="en-IN" dirty="0"/>
          </a:p>
        </p:txBody>
      </p:sp>
    </p:spTree>
    <p:extLst>
      <p:ext uri="{BB962C8B-B14F-4D97-AF65-F5344CB8AC3E}">
        <p14:creationId xmlns:p14="http://schemas.microsoft.com/office/powerpoint/2010/main" val="14134130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67</a:t>
            </a:fld>
            <a:endParaRPr lang="en-IN" dirty="0"/>
          </a:p>
        </p:txBody>
      </p:sp>
    </p:spTree>
    <p:extLst>
      <p:ext uri="{BB962C8B-B14F-4D97-AF65-F5344CB8AC3E}">
        <p14:creationId xmlns:p14="http://schemas.microsoft.com/office/powerpoint/2010/main" val="198874683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68</a:t>
            </a:fld>
            <a:endParaRPr lang="en-IN" dirty="0"/>
          </a:p>
        </p:txBody>
      </p:sp>
    </p:spTree>
    <p:extLst>
      <p:ext uri="{BB962C8B-B14F-4D97-AF65-F5344CB8AC3E}">
        <p14:creationId xmlns:p14="http://schemas.microsoft.com/office/powerpoint/2010/main" val="25973530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69</a:t>
            </a:fld>
            <a:endParaRPr lang="en-IN" dirty="0"/>
          </a:p>
        </p:txBody>
      </p:sp>
    </p:spTree>
    <p:extLst>
      <p:ext uri="{BB962C8B-B14F-4D97-AF65-F5344CB8AC3E}">
        <p14:creationId xmlns:p14="http://schemas.microsoft.com/office/powerpoint/2010/main" val="331624513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70</a:t>
            </a:fld>
            <a:endParaRPr lang="en-IN" dirty="0"/>
          </a:p>
        </p:txBody>
      </p:sp>
    </p:spTree>
    <p:extLst>
      <p:ext uri="{BB962C8B-B14F-4D97-AF65-F5344CB8AC3E}">
        <p14:creationId xmlns:p14="http://schemas.microsoft.com/office/powerpoint/2010/main" val="188877688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71</a:t>
            </a:fld>
            <a:endParaRPr lang="en-IN" dirty="0"/>
          </a:p>
        </p:txBody>
      </p:sp>
    </p:spTree>
    <p:extLst>
      <p:ext uri="{BB962C8B-B14F-4D97-AF65-F5344CB8AC3E}">
        <p14:creationId xmlns:p14="http://schemas.microsoft.com/office/powerpoint/2010/main" val="155551541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72</a:t>
            </a:fld>
            <a:endParaRPr lang="en-IN" dirty="0"/>
          </a:p>
        </p:txBody>
      </p:sp>
    </p:spTree>
    <p:extLst>
      <p:ext uri="{BB962C8B-B14F-4D97-AF65-F5344CB8AC3E}">
        <p14:creationId xmlns:p14="http://schemas.microsoft.com/office/powerpoint/2010/main" val="57469390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73</a:t>
            </a:fld>
            <a:endParaRPr lang="en-IN" dirty="0"/>
          </a:p>
        </p:txBody>
      </p:sp>
    </p:spTree>
    <p:extLst>
      <p:ext uri="{BB962C8B-B14F-4D97-AF65-F5344CB8AC3E}">
        <p14:creationId xmlns:p14="http://schemas.microsoft.com/office/powerpoint/2010/main" val="292199326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74</a:t>
            </a:fld>
            <a:endParaRPr lang="en-IN" dirty="0"/>
          </a:p>
        </p:txBody>
      </p:sp>
    </p:spTree>
    <p:extLst>
      <p:ext uri="{BB962C8B-B14F-4D97-AF65-F5344CB8AC3E}">
        <p14:creationId xmlns:p14="http://schemas.microsoft.com/office/powerpoint/2010/main" val="156935343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75</a:t>
            </a:fld>
            <a:endParaRPr lang="en-IN" dirty="0"/>
          </a:p>
        </p:txBody>
      </p:sp>
    </p:spTree>
    <p:extLst>
      <p:ext uri="{BB962C8B-B14F-4D97-AF65-F5344CB8AC3E}">
        <p14:creationId xmlns:p14="http://schemas.microsoft.com/office/powerpoint/2010/main" val="320116406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76</a:t>
            </a:fld>
            <a:endParaRPr lang="en-IN" dirty="0"/>
          </a:p>
        </p:txBody>
      </p:sp>
    </p:spTree>
    <p:extLst>
      <p:ext uri="{BB962C8B-B14F-4D97-AF65-F5344CB8AC3E}">
        <p14:creationId xmlns:p14="http://schemas.microsoft.com/office/powerpoint/2010/main" val="328332449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77</a:t>
            </a:fld>
            <a:endParaRPr lang="en-IN" dirty="0"/>
          </a:p>
        </p:txBody>
      </p:sp>
    </p:spTree>
    <p:extLst>
      <p:ext uri="{BB962C8B-B14F-4D97-AF65-F5344CB8AC3E}">
        <p14:creationId xmlns:p14="http://schemas.microsoft.com/office/powerpoint/2010/main" val="69435841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78</a:t>
            </a:fld>
            <a:endParaRPr lang="en-IN" dirty="0"/>
          </a:p>
        </p:txBody>
      </p:sp>
    </p:spTree>
    <p:extLst>
      <p:ext uri="{BB962C8B-B14F-4D97-AF65-F5344CB8AC3E}">
        <p14:creationId xmlns:p14="http://schemas.microsoft.com/office/powerpoint/2010/main" val="105384921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79</a:t>
            </a:fld>
            <a:endParaRPr lang="en-IN" dirty="0"/>
          </a:p>
        </p:txBody>
      </p:sp>
    </p:spTree>
    <p:extLst>
      <p:ext uri="{BB962C8B-B14F-4D97-AF65-F5344CB8AC3E}">
        <p14:creationId xmlns:p14="http://schemas.microsoft.com/office/powerpoint/2010/main" val="212646817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80</a:t>
            </a:fld>
            <a:endParaRPr lang="en-IN" dirty="0"/>
          </a:p>
        </p:txBody>
      </p:sp>
    </p:spTree>
    <p:extLst>
      <p:ext uri="{BB962C8B-B14F-4D97-AF65-F5344CB8AC3E}">
        <p14:creationId xmlns:p14="http://schemas.microsoft.com/office/powerpoint/2010/main" val="154789402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81</a:t>
            </a:fld>
            <a:endParaRPr lang="en-IN" dirty="0"/>
          </a:p>
        </p:txBody>
      </p:sp>
    </p:spTree>
    <p:extLst>
      <p:ext uri="{BB962C8B-B14F-4D97-AF65-F5344CB8AC3E}">
        <p14:creationId xmlns:p14="http://schemas.microsoft.com/office/powerpoint/2010/main" val="331275315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82</a:t>
            </a:fld>
            <a:endParaRPr lang="en-IN" dirty="0"/>
          </a:p>
        </p:txBody>
      </p:sp>
    </p:spTree>
    <p:extLst>
      <p:ext uri="{BB962C8B-B14F-4D97-AF65-F5344CB8AC3E}">
        <p14:creationId xmlns:p14="http://schemas.microsoft.com/office/powerpoint/2010/main" val="179963305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83</a:t>
            </a:fld>
            <a:endParaRPr lang="en-IN" dirty="0"/>
          </a:p>
        </p:txBody>
      </p:sp>
    </p:spTree>
    <p:extLst>
      <p:ext uri="{BB962C8B-B14F-4D97-AF65-F5344CB8AC3E}">
        <p14:creationId xmlns:p14="http://schemas.microsoft.com/office/powerpoint/2010/main" val="12555967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84</a:t>
            </a:fld>
            <a:endParaRPr lang="en-IN" dirty="0"/>
          </a:p>
        </p:txBody>
      </p:sp>
    </p:spTree>
    <p:extLst>
      <p:ext uri="{BB962C8B-B14F-4D97-AF65-F5344CB8AC3E}">
        <p14:creationId xmlns:p14="http://schemas.microsoft.com/office/powerpoint/2010/main" val="44367274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85</a:t>
            </a:fld>
            <a:endParaRPr lang="en-IN" dirty="0"/>
          </a:p>
        </p:txBody>
      </p:sp>
    </p:spTree>
    <p:extLst>
      <p:ext uri="{BB962C8B-B14F-4D97-AF65-F5344CB8AC3E}">
        <p14:creationId xmlns:p14="http://schemas.microsoft.com/office/powerpoint/2010/main" val="229895974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86</a:t>
            </a:fld>
            <a:endParaRPr lang="en-IN" dirty="0"/>
          </a:p>
        </p:txBody>
      </p:sp>
    </p:spTree>
    <p:extLst>
      <p:ext uri="{BB962C8B-B14F-4D97-AF65-F5344CB8AC3E}">
        <p14:creationId xmlns:p14="http://schemas.microsoft.com/office/powerpoint/2010/main" val="329779033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87</a:t>
            </a:fld>
            <a:endParaRPr lang="en-IN" dirty="0"/>
          </a:p>
        </p:txBody>
      </p:sp>
    </p:spTree>
    <p:extLst>
      <p:ext uri="{BB962C8B-B14F-4D97-AF65-F5344CB8AC3E}">
        <p14:creationId xmlns:p14="http://schemas.microsoft.com/office/powerpoint/2010/main" val="96265711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88</a:t>
            </a:fld>
            <a:endParaRPr lang="en-IN" dirty="0"/>
          </a:p>
        </p:txBody>
      </p:sp>
    </p:spTree>
    <p:extLst>
      <p:ext uri="{BB962C8B-B14F-4D97-AF65-F5344CB8AC3E}">
        <p14:creationId xmlns:p14="http://schemas.microsoft.com/office/powerpoint/2010/main" val="287887456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89</a:t>
            </a:fld>
            <a:endParaRPr lang="en-IN" dirty="0"/>
          </a:p>
        </p:txBody>
      </p:sp>
    </p:spTree>
    <p:extLst>
      <p:ext uri="{BB962C8B-B14F-4D97-AF65-F5344CB8AC3E}">
        <p14:creationId xmlns:p14="http://schemas.microsoft.com/office/powerpoint/2010/main" val="227851582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90</a:t>
            </a:fld>
            <a:endParaRPr lang="en-IN" dirty="0"/>
          </a:p>
        </p:txBody>
      </p:sp>
    </p:spTree>
    <p:extLst>
      <p:ext uri="{BB962C8B-B14F-4D97-AF65-F5344CB8AC3E}">
        <p14:creationId xmlns:p14="http://schemas.microsoft.com/office/powerpoint/2010/main" val="291860678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91</a:t>
            </a:fld>
            <a:endParaRPr lang="en-IN" dirty="0"/>
          </a:p>
        </p:txBody>
      </p:sp>
    </p:spTree>
    <p:extLst>
      <p:ext uri="{BB962C8B-B14F-4D97-AF65-F5344CB8AC3E}">
        <p14:creationId xmlns:p14="http://schemas.microsoft.com/office/powerpoint/2010/main" val="396966351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92</a:t>
            </a:fld>
            <a:endParaRPr lang="en-IN" dirty="0"/>
          </a:p>
        </p:txBody>
      </p:sp>
    </p:spTree>
    <p:extLst>
      <p:ext uri="{BB962C8B-B14F-4D97-AF65-F5344CB8AC3E}">
        <p14:creationId xmlns:p14="http://schemas.microsoft.com/office/powerpoint/2010/main" val="322846784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93</a:t>
            </a:fld>
            <a:endParaRPr lang="en-IN" dirty="0"/>
          </a:p>
        </p:txBody>
      </p:sp>
    </p:spTree>
    <p:extLst>
      <p:ext uri="{BB962C8B-B14F-4D97-AF65-F5344CB8AC3E}">
        <p14:creationId xmlns:p14="http://schemas.microsoft.com/office/powerpoint/2010/main" val="371223364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94</a:t>
            </a:fld>
            <a:endParaRPr lang="en-IN" dirty="0"/>
          </a:p>
        </p:txBody>
      </p:sp>
    </p:spTree>
    <p:extLst>
      <p:ext uri="{BB962C8B-B14F-4D97-AF65-F5344CB8AC3E}">
        <p14:creationId xmlns:p14="http://schemas.microsoft.com/office/powerpoint/2010/main" val="142515391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95</a:t>
            </a:fld>
            <a:endParaRPr lang="en-IN" dirty="0"/>
          </a:p>
        </p:txBody>
      </p:sp>
    </p:spTree>
    <p:extLst>
      <p:ext uri="{BB962C8B-B14F-4D97-AF65-F5344CB8AC3E}">
        <p14:creationId xmlns:p14="http://schemas.microsoft.com/office/powerpoint/2010/main" val="180580768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96</a:t>
            </a:fld>
            <a:endParaRPr lang="en-IN" dirty="0"/>
          </a:p>
        </p:txBody>
      </p:sp>
    </p:spTree>
    <p:extLst>
      <p:ext uri="{BB962C8B-B14F-4D97-AF65-F5344CB8AC3E}">
        <p14:creationId xmlns:p14="http://schemas.microsoft.com/office/powerpoint/2010/main" val="243430371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97</a:t>
            </a:fld>
            <a:endParaRPr lang="en-IN" dirty="0"/>
          </a:p>
        </p:txBody>
      </p:sp>
    </p:spTree>
    <p:extLst>
      <p:ext uri="{BB962C8B-B14F-4D97-AF65-F5344CB8AC3E}">
        <p14:creationId xmlns:p14="http://schemas.microsoft.com/office/powerpoint/2010/main" val="181320325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98</a:t>
            </a:fld>
            <a:endParaRPr lang="en-IN" dirty="0"/>
          </a:p>
        </p:txBody>
      </p:sp>
    </p:spTree>
    <p:extLst>
      <p:ext uri="{BB962C8B-B14F-4D97-AF65-F5344CB8AC3E}">
        <p14:creationId xmlns:p14="http://schemas.microsoft.com/office/powerpoint/2010/main" val="43603811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99</a:t>
            </a:fld>
            <a:endParaRPr lang="en-IN" dirty="0"/>
          </a:p>
        </p:txBody>
      </p:sp>
    </p:spTree>
    <p:extLst>
      <p:ext uri="{BB962C8B-B14F-4D97-AF65-F5344CB8AC3E}">
        <p14:creationId xmlns:p14="http://schemas.microsoft.com/office/powerpoint/2010/main" val="281851787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100</a:t>
            </a:fld>
            <a:endParaRPr lang="en-IN" dirty="0"/>
          </a:p>
        </p:txBody>
      </p:sp>
    </p:spTree>
    <p:extLst>
      <p:ext uri="{BB962C8B-B14F-4D97-AF65-F5344CB8AC3E}">
        <p14:creationId xmlns:p14="http://schemas.microsoft.com/office/powerpoint/2010/main" val="29318827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101</a:t>
            </a:fld>
            <a:endParaRPr lang="en-IN" dirty="0"/>
          </a:p>
        </p:txBody>
      </p:sp>
    </p:spTree>
    <p:extLst>
      <p:ext uri="{BB962C8B-B14F-4D97-AF65-F5344CB8AC3E}">
        <p14:creationId xmlns:p14="http://schemas.microsoft.com/office/powerpoint/2010/main" val="411273544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102</a:t>
            </a:fld>
            <a:endParaRPr lang="en-IN" dirty="0"/>
          </a:p>
        </p:txBody>
      </p:sp>
    </p:spTree>
    <p:extLst>
      <p:ext uri="{BB962C8B-B14F-4D97-AF65-F5344CB8AC3E}">
        <p14:creationId xmlns:p14="http://schemas.microsoft.com/office/powerpoint/2010/main" val="97788820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103</a:t>
            </a:fld>
            <a:endParaRPr lang="en-IN" dirty="0"/>
          </a:p>
        </p:txBody>
      </p:sp>
    </p:spTree>
    <p:extLst>
      <p:ext uri="{BB962C8B-B14F-4D97-AF65-F5344CB8AC3E}">
        <p14:creationId xmlns:p14="http://schemas.microsoft.com/office/powerpoint/2010/main" val="342151483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104</a:t>
            </a:fld>
            <a:endParaRPr lang="en-IN" dirty="0"/>
          </a:p>
        </p:txBody>
      </p:sp>
    </p:spTree>
    <p:extLst>
      <p:ext uri="{BB962C8B-B14F-4D97-AF65-F5344CB8AC3E}">
        <p14:creationId xmlns:p14="http://schemas.microsoft.com/office/powerpoint/2010/main" val="402757123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105</a:t>
            </a:fld>
            <a:endParaRPr lang="en-IN" dirty="0"/>
          </a:p>
        </p:txBody>
      </p:sp>
    </p:spTree>
    <p:extLst>
      <p:ext uri="{BB962C8B-B14F-4D97-AF65-F5344CB8AC3E}">
        <p14:creationId xmlns:p14="http://schemas.microsoft.com/office/powerpoint/2010/main" val="223939868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106</a:t>
            </a:fld>
            <a:endParaRPr lang="en-IN" dirty="0"/>
          </a:p>
        </p:txBody>
      </p:sp>
    </p:spTree>
    <p:extLst>
      <p:ext uri="{BB962C8B-B14F-4D97-AF65-F5344CB8AC3E}">
        <p14:creationId xmlns:p14="http://schemas.microsoft.com/office/powerpoint/2010/main" val="262182176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107</a:t>
            </a:fld>
            <a:endParaRPr lang="en-IN" dirty="0"/>
          </a:p>
        </p:txBody>
      </p:sp>
    </p:spTree>
    <p:extLst>
      <p:ext uri="{BB962C8B-B14F-4D97-AF65-F5344CB8AC3E}">
        <p14:creationId xmlns:p14="http://schemas.microsoft.com/office/powerpoint/2010/main" val="14781841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108</a:t>
            </a:fld>
            <a:endParaRPr lang="en-IN" dirty="0"/>
          </a:p>
        </p:txBody>
      </p:sp>
    </p:spTree>
    <p:extLst>
      <p:ext uri="{BB962C8B-B14F-4D97-AF65-F5344CB8AC3E}">
        <p14:creationId xmlns:p14="http://schemas.microsoft.com/office/powerpoint/2010/main" val="333435785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109</a:t>
            </a:fld>
            <a:endParaRPr lang="en-IN" dirty="0"/>
          </a:p>
        </p:txBody>
      </p:sp>
    </p:spTree>
    <p:extLst>
      <p:ext uri="{BB962C8B-B14F-4D97-AF65-F5344CB8AC3E}">
        <p14:creationId xmlns:p14="http://schemas.microsoft.com/office/powerpoint/2010/main" val="397288856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110</a:t>
            </a:fld>
            <a:endParaRPr lang="en-IN" dirty="0"/>
          </a:p>
        </p:txBody>
      </p:sp>
    </p:spTree>
    <p:extLst>
      <p:ext uri="{BB962C8B-B14F-4D97-AF65-F5344CB8AC3E}">
        <p14:creationId xmlns:p14="http://schemas.microsoft.com/office/powerpoint/2010/main" val="36559475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111</a:t>
            </a:fld>
            <a:endParaRPr lang="en-IN" dirty="0"/>
          </a:p>
        </p:txBody>
      </p:sp>
    </p:spTree>
    <p:extLst>
      <p:ext uri="{BB962C8B-B14F-4D97-AF65-F5344CB8AC3E}">
        <p14:creationId xmlns:p14="http://schemas.microsoft.com/office/powerpoint/2010/main" val="247029304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112</a:t>
            </a:fld>
            <a:endParaRPr lang="en-IN" dirty="0"/>
          </a:p>
        </p:txBody>
      </p:sp>
    </p:spTree>
    <p:extLst>
      <p:ext uri="{BB962C8B-B14F-4D97-AF65-F5344CB8AC3E}">
        <p14:creationId xmlns:p14="http://schemas.microsoft.com/office/powerpoint/2010/main" val="210260921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113</a:t>
            </a:fld>
            <a:endParaRPr lang="en-IN" dirty="0"/>
          </a:p>
        </p:txBody>
      </p:sp>
    </p:spTree>
    <p:extLst>
      <p:ext uri="{BB962C8B-B14F-4D97-AF65-F5344CB8AC3E}">
        <p14:creationId xmlns:p14="http://schemas.microsoft.com/office/powerpoint/2010/main" val="401450856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114</a:t>
            </a:fld>
            <a:endParaRPr lang="en-IN" dirty="0"/>
          </a:p>
        </p:txBody>
      </p:sp>
    </p:spTree>
    <p:extLst>
      <p:ext uri="{BB962C8B-B14F-4D97-AF65-F5344CB8AC3E}">
        <p14:creationId xmlns:p14="http://schemas.microsoft.com/office/powerpoint/2010/main" val="126662714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115</a:t>
            </a:fld>
            <a:endParaRPr lang="en-IN" dirty="0"/>
          </a:p>
        </p:txBody>
      </p:sp>
    </p:spTree>
    <p:extLst>
      <p:ext uri="{BB962C8B-B14F-4D97-AF65-F5344CB8AC3E}">
        <p14:creationId xmlns:p14="http://schemas.microsoft.com/office/powerpoint/2010/main" val="325363089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116</a:t>
            </a:fld>
            <a:endParaRPr lang="en-IN" dirty="0"/>
          </a:p>
        </p:txBody>
      </p:sp>
    </p:spTree>
    <p:extLst>
      <p:ext uri="{BB962C8B-B14F-4D97-AF65-F5344CB8AC3E}">
        <p14:creationId xmlns:p14="http://schemas.microsoft.com/office/powerpoint/2010/main" val="152965568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117</a:t>
            </a:fld>
            <a:endParaRPr lang="en-IN" dirty="0"/>
          </a:p>
        </p:txBody>
      </p:sp>
    </p:spTree>
    <p:extLst>
      <p:ext uri="{BB962C8B-B14F-4D97-AF65-F5344CB8AC3E}">
        <p14:creationId xmlns:p14="http://schemas.microsoft.com/office/powerpoint/2010/main" val="128611696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118</a:t>
            </a:fld>
            <a:endParaRPr lang="en-IN" dirty="0"/>
          </a:p>
        </p:txBody>
      </p:sp>
    </p:spTree>
    <p:extLst>
      <p:ext uri="{BB962C8B-B14F-4D97-AF65-F5344CB8AC3E}">
        <p14:creationId xmlns:p14="http://schemas.microsoft.com/office/powerpoint/2010/main" val="8548154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119</a:t>
            </a:fld>
            <a:endParaRPr lang="en-IN" dirty="0"/>
          </a:p>
        </p:txBody>
      </p:sp>
    </p:spTree>
    <p:extLst>
      <p:ext uri="{BB962C8B-B14F-4D97-AF65-F5344CB8AC3E}">
        <p14:creationId xmlns:p14="http://schemas.microsoft.com/office/powerpoint/2010/main" val="316264462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120</a:t>
            </a:fld>
            <a:endParaRPr lang="en-IN" dirty="0"/>
          </a:p>
        </p:txBody>
      </p:sp>
    </p:spTree>
    <p:extLst>
      <p:ext uri="{BB962C8B-B14F-4D97-AF65-F5344CB8AC3E}">
        <p14:creationId xmlns:p14="http://schemas.microsoft.com/office/powerpoint/2010/main" val="44308776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121</a:t>
            </a:fld>
            <a:endParaRPr lang="en-IN" dirty="0"/>
          </a:p>
        </p:txBody>
      </p:sp>
    </p:spTree>
    <p:extLst>
      <p:ext uri="{BB962C8B-B14F-4D97-AF65-F5344CB8AC3E}">
        <p14:creationId xmlns:p14="http://schemas.microsoft.com/office/powerpoint/2010/main" val="23219305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122</a:t>
            </a:fld>
            <a:endParaRPr lang="en-IN" dirty="0"/>
          </a:p>
        </p:txBody>
      </p:sp>
    </p:spTree>
    <p:extLst>
      <p:ext uri="{BB962C8B-B14F-4D97-AF65-F5344CB8AC3E}">
        <p14:creationId xmlns:p14="http://schemas.microsoft.com/office/powerpoint/2010/main" val="243089690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123</a:t>
            </a:fld>
            <a:endParaRPr lang="en-IN" dirty="0"/>
          </a:p>
        </p:txBody>
      </p:sp>
    </p:spTree>
    <p:extLst>
      <p:ext uri="{BB962C8B-B14F-4D97-AF65-F5344CB8AC3E}">
        <p14:creationId xmlns:p14="http://schemas.microsoft.com/office/powerpoint/2010/main" val="378232138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124</a:t>
            </a:fld>
            <a:endParaRPr lang="en-IN" dirty="0"/>
          </a:p>
        </p:txBody>
      </p:sp>
    </p:spTree>
    <p:extLst>
      <p:ext uri="{BB962C8B-B14F-4D97-AF65-F5344CB8AC3E}">
        <p14:creationId xmlns:p14="http://schemas.microsoft.com/office/powerpoint/2010/main" val="194261123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125</a:t>
            </a:fld>
            <a:endParaRPr lang="en-IN" dirty="0"/>
          </a:p>
        </p:txBody>
      </p:sp>
    </p:spTree>
    <p:extLst>
      <p:ext uri="{BB962C8B-B14F-4D97-AF65-F5344CB8AC3E}">
        <p14:creationId xmlns:p14="http://schemas.microsoft.com/office/powerpoint/2010/main" val="272534961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126</a:t>
            </a:fld>
            <a:endParaRPr lang="en-IN" dirty="0"/>
          </a:p>
        </p:txBody>
      </p:sp>
    </p:spTree>
    <p:extLst>
      <p:ext uri="{BB962C8B-B14F-4D97-AF65-F5344CB8AC3E}">
        <p14:creationId xmlns:p14="http://schemas.microsoft.com/office/powerpoint/2010/main" val="237493948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127</a:t>
            </a:fld>
            <a:endParaRPr lang="en-IN" dirty="0"/>
          </a:p>
        </p:txBody>
      </p:sp>
    </p:spTree>
    <p:extLst>
      <p:ext uri="{BB962C8B-B14F-4D97-AF65-F5344CB8AC3E}">
        <p14:creationId xmlns:p14="http://schemas.microsoft.com/office/powerpoint/2010/main" val="67699568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128</a:t>
            </a:fld>
            <a:endParaRPr lang="en-IN" dirty="0"/>
          </a:p>
        </p:txBody>
      </p:sp>
    </p:spTree>
    <p:extLst>
      <p:ext uri="{BB962C8B-B14F-4D97-AF65-F5344CB8AC3E}">
        <p14:creationId xmlns:p14="http://schemas.microsoft.com/office/powerpoint/2010/main" val="209336585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129</a:t>
            </a:fld>
            <a:endParaRPr lang="en-IN" dirty="0"/>
          </a:p>
        </p:txBody>
      </p:sp>
    </p:spTree>
    <p:extLst>
      <p:ext uri="{BB962C8B-B14F-4D97-AF65-F5344CB8AC3E}">
        <p14:creationId xmlns:p14="http://schemas.microsoft.com/office/powerpoint/2010/main" val="120136001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130</a:t>
            </a:fld>
            <a:endParaRPr lang="en-IN" dirty="0"/>
          </a:p>
        </p:txBody>
      </p:sp>
    </p:spTree>
    <p:extLst>
      <p:ext uri="{BB962C8B-B14F-4D97-AF65-F5344CB8AC3E}">
        <p14:creationId xmlns:p14="http://schemas.microsoft.com/office/powerpoint/2010/main" val="234402116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131</a:t>
            </a:fld>
            <a:endParaRPr lang="en-IN" dirty="0"/>
          </a:p>
        </p:txBody>
      </p:sp>
    </p:spTree>
    <p:extLst>
      <p:ext uri="{BB962C8B-B14F-4D97-AF65-F5344CB8AC3E}">
        <p14:creationId xmlns:p14="http://schemas.microsoft.com/office/powerpoint/2010/main" val="358047558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132</a:t>
            </a:fld>
            <a:endParaRPr lang="en-IN" dirty="0"/>
          </a:p>
        </p:txBody>
      </p:sp>
    </p:spTree>
    <p:extLst>
      <p:ext uri="{BB962C8B-B14F-4D97-AF65-F5344CB8AC3E}">
        <p14:creationId xmlns:p14="http://schemas.microsoft.com/office/powerpoint/2010/main" val="10163992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133</a:t>
            </a:fld>
            <a:endParaRPr lang="en-IN" dirty="0"/>
          </a:p>
        </p:txBody>
      </p:sp>
    </p:spTree>
    <p:extLst>
      <p:ext uri="{BB962C8B-B14F-4D97-AF65-F5344CB8AC3E}">
        <p14:creationId xmlns:p14="http://schemas.microsoft.com/office/powerpoint/2010/main" val="41835980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134</a:t>
            </a:fld>
            <a:endParaRPr lang="en-IN" dirty="0"/>
          </a:p>
        </p:txBody>
      </p:sp>
    </p:spTree>
    <p:extLst>
      <p:ext uri="{BB962C8B-B14F-4D97-AF65-F5344CB8AC3E}">
        <p14:creationId xmlns:p14="http://schemas.microsoft.com/office/powerpoint/2010/main" val="298512310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135</a:t>
            </a:fld>
            <a:endParaRPr lang="en-IN" dirty="0"/>
          </a:p>
        </p:txBody>
      </p:sp>
    </p:spTree>
    <p:extLst>
      <p:ext uri="{BB962C8B-B14F-4D97-AF65-F5344CB8AC3E}">
        <p14:creationId xmlns:p14="http://schemas.microsoft.com/office/powerpoint/2010/main" val="395583448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136</a:t>
            </a:fld>
            <a:endParaRPr lang="en-IN" dirty="0"/>
          </a:p>
        </p:txBody>
      </p:sp>
    </p:spTree>
    <p:extLst>
      <p:ext uri="{BB962C8B-B14F-4D97-AF65-F5344CB8AC3E}">
        <p14:creationId xmlns:p14="http://schemas.microsoft.com/office/powerpoint/2010/main" val="350693757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137</a:t>
            </a:fld>
            <a:endParaRPr lang="en-IN" dirty="0"/>
          </a:p>
        </p:txBody>
      </p:sp>
    </p:spTree>
    <p:extLst>
      <p:ext uri="{BB962C8B-B14F-4D97-AF65-F5344CB8AC3E}">
        <p14:creationId xmlns:p14="http://schemas.microsoft.com/office/powerpoint/2010/main" val="19149496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138</a:t>
            </a:fld>
            <a:endParaRPr lang="en-IN" dirty="0"/>
          </a:p>
        </p:txBody>
      </p:sp>
    </p:spTree>
    <p:extLst>
      <p:ext uri="{BB962C8B-B14F-4D97-AF65-F5344CB8AC3E}">
        <p14:creationId xmlns:p14="http://schemas.microsoft.com/office/powerpoint/2010/main" val="1912379432"/>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Introduced with effect from 1 April 2020</a:t>
            </a:r>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139</a:t>
            </a:fld>
            <a:endParaRPr lang="en-IN" dirty="0"/>
          </a:p>
        </p:txBody>
      </p:sp>
    </p:spTree>
    <p:extLst>
      <p:ext uri="{BB962C8B-B14F-4D97-AF65-F5344CB8AC3E}">
        <p14:creationId xmlns:p14="http://schemas.microsoft.com/office/powerpoint/2010/main" val="251257750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Introduced with effect from 1 April 2020</a:t>
            </a:r>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140</a:t>
            </a:fld>
            <a:endParaRPr lang="en-IN" dirty="0"/>
          </a:p>
        </p:txBody>
      </p:sp>
    </p:spTree>
    <p:extLst>
      <p:ext uri="{BB962C8B-B14F-4D97-AF65-F5344CB8AC3E}">
        <p14:creationId xmlns:p14="http://schemas.microsoft.com/office/powerpoint/2010/main" val="397787378"/>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141</a:t>
            </a:fld>
            <a:endParaRPr lang="en-IN" dirty="0"/>
          </a:p>
        </p:txBody>
      </p:sp>
    </p:spTree>
    <p:extLst>
      <p:ext uri="{BB962C8B-B14F-4D97-AF65-F5344CB8AC3E}">
        <p14:creationId xmlns:p14="http://schemas.microsoft.com/office/powerpoint/2010/main" val="414285058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142</a:t>
            </a:fld>
            <a:endParaRPr lang="en-IN" dirty="0"/>
          </a:p>
        </p:txBody>
      </p:sp>
    </p:spTree>
    <p:extLst>
      <p:ext uri="{BB962C8B-B14F-4D97-AF65-F5344CB8AC3E}">
        <p14:creationId xmlns:p14="http://schemas.microsoft.com/office/powerpoint/2010/main" val="954540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477A of IPC</a:t>
            </a:r>
            <a:endParaRPr lang="en-IN" dirty="0"/>
          </a:p>
        </p:txBody>
      </p:sp>
      <p:sp>
        <p:nvSpPr>
          <p:cNvPr id="4" name="Slide Number Placeholder 3"/>
          <p:cNvSpPr>
            <a:spLocks noGrp="1"/>
          </p:cNvSpPr>
          <p:nvPr>
            <p:ph type="sldNum" sz="quarter" idx="5"/>
          </p:nvPr>
        </p:nvSpPr>
        <p:spPr/>
        <p:txBody>
          <a:bodyPr/>
          <a:lstStyle/>
          <a:p>
            <a:fld id="{E9041BDB-F4BB-4FC0-84AC-7733395BD3F1}" type="slidenum">
              <a:rPr lang="en-IN" smtClean="0"/>
              <a:t>143</a:t>
            </a:fld>
            <a:endParaRPr lang="en-IN" dirty="0"/>
          </a:p>
        </p:txBody>
      </p:sp>
    </p:spTree>
    <p:extLst>
      <p:ext uri="{BB962C8B-B14F-4D97-AF65-F5344CB8AC3E}">
        <p14:creationId xmlns:p14="http://schemas.microsoft.com/office/powerpoint/2010/main" val="1958325657"/>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144</a:t>
            </a:fld>
            <a:endParaRPr lang="en-IN" dirty="0"/>
          </a:p>
        </p:txBody>
      </p:sp>
    </p:spTree>
    <p:extLst>
      <p:ext uri="{BB962C8B-B14F-4D97-AF65-F5344CB8AC3E}">
        <p14:creationId xmlns:p14="http://schemas.microsoft.com/office/powerpoint/2010/main" val="310669496"/>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145</a:t>
            </a:fld>
            <a:endParaRPr lang="en-IN" dirty="0"/>
          </a:p>
        </p:txBody>
      </p:sp>
    </p:spTree>
    <p:extLst>
      <p:ext uri="{BB962C8B-B14F-4D97-AF65-F5344CB8AC3E}">
        <p14:creationId xmlns:p14="http://schemas.microsoft.com/office/powerpoint/2010/main" val="27225285"/>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146</a:t>
            </a:fld>
            <a:endParaRPr lang="en-IN" dirty="0"/>
          </a:p>
        </p:txBody>
      </p:sp>
    </p:spTree>
    <p:extLst>
      <p:ext uri="{BB962C8B-B14F-4D97-AF65-F5344CB8AC3E}">
        <p14:creationId xmlns:p14="http://schemas.microsoft.com/office/powerpoint/2010/main" val="51589450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147</a:t>
            </a:fld>
            <a:endParaRPr lang="en-IN" dirty="0"/>
          </a:p>
        </p:txBody>
      </p:sp>
    </p:spTree>
    <p:extLst>
      <p:ext uri="{BB962C8B-B14F-4D97-AF65-F5344CB8AC3E}">
        <p14:creationId xmlns:p14="http://schemas.microsoft.com/office/powerpoint/2010/main" val="1754295079"/>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148</a:t>
            </a:fld>
            <a:endParaRPr lang="en-IN" dirty="0"/>
          </a:p>
        </p:txBody>
      </p:sp>
    </p:spTree>
    <p:extLst>
      <p:ext uri="{BB962C8B-B14F-4D97-AF65-F5344CB8AC3E}">
        <p14:creationId xmlns:p14="http://schemas.microsoft.com/office/powerpoint/2010/main" val="2845759092"/>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149</a:t>
            </a:fld>
            <a:endParaRPr lang="en-IN" dirty="0"/>
          </a:p>
        </p:txBody>
      </p:sp>
    </p:spTree>
    <p:extLst>
      <p:ext uri="{BB962C8B-B14F-4D97-AF65-F5344CB8AC3E}">
        <p14:creationId xmlns:p14="http://schemas.microsoft.com/office/powerpoint/2010/main" val="655974717"/>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150</a:t>
            </a:fld>
            <a:endParaRPr lang="en-IN" dirty="0"/>
          </a:p>
        </p:txBody>
      </p:sp>
    </p:spTree>
    <p:extLst>
      <p:ext uri="{BB962C8B-B14F-4D97-AF65-F5344CB8AC3E}">
        <p14:creationId xmlns:p14="http://schemas.microsoft.com/office/powerpoint/2010/main" val="276695783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151</a:t>
            </a:fld>
            <a:endParaRPr lang="en-IN" dirty="0"/>
          </a:p>
        </p:txBody>
      </p:sp>
    </p:spTree>
    <p:extLst>
      <p:ext uri="{BB962C8B-B14F-4D97-AF65-F5344CB8AC3E}">
        <p14:creationId xmlns:p14="http://schemas.microsoft.com/office/powerpoint/2010/main" val="3878775753"/>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152</a:t>
            </a:fld>
            <a:endParaRPr lang="en-IN" dirty="0"/>
          </a:p>
        </p:txBody>
      </p:sp>
    </p:spTree>
    <p:extLst>
      <p:ext uri="{BB962C8B-B14F-4D97-AF65-F5344CB8AC3E}">
        <p14:creationId xmlns:p14="http://schemas.microsoft.com/office/powerpoint/2010/main" val="61963418"/>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153</a:t>
            </a:fld>
            <a:endParaRPr lang="en-IN" dirty="0"/>
          </a:p>
        </p:txBody>
      </p:sp>
    </p:spTree>
    <p:extLst>
      <p:ext uri="{BB962C8B-B14F-4D97-AF65-F5344CB8AC3E}">
        <p14:creationId xmlns:p14="http://schemas.microsoft.com/office/powerpoint/2010/main" val="32743752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154</a:t>
            </a:fld>
            <a:endParaRPr lang="en-IN" dirty="0"/>
          </a:p>
        </p:txBody>
      </p:sp>
    </p:spTree>
    <p:extLst>
      <p:ext uri="{BB962C8B-B14F-4D97-AF65-F5344CB8AC3E}">
        <p14:creationId xmlns:p14="http://schemas.microsoft.com/office/powerpoint/2010/main" val="1701032720"/>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155</a:t>
            </a:fld>
            <a:endParaRPr lang="en-IN" dirty="0"/>
          </a:p>
        </p:txBody>
      </p:sp>
    </p:spTree>
    <p:extLst>
      <p:ext uri="{BB962C8B-B14F-4D97-AF65-F5344CB8AC3E}">
        <p14:creationId xmlns:p14="http://schemas.microsoft.com/office/powerpoint/2010/main" val="4129926747"/>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156</a:t>
            </a:fld>
            <a:endParaRPr lang="en-IN" dirty="0"/>
          </a:p>
        </p:txBody>
      </p:sp>
    </p:spTree>
    <p:extLst>
      <p:ext uri="{BB962C8B-B14F-4D97-AF65-F5344CB8AC3E}">
        <p14:creationId xmlns:p14="http://schemas.microsoft.com/office/powerpoint/2010/main" val="1153228409"/>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E9041BDB-F4BB-4FC0-84AC-7733395BD3F1}" type="slidenum">
              <a:rPr lang="en-IN" smtClean="0"/>
              <a:t>157</a:t>
            </a:fld>
            <a:endParaRPr lang="en-IN" dirty="0"/>
          </a:p>
        </p:txBody>
      </p:sp>
    </p:spTree>
    <p:extLst>
      <p:ext uri="{BB962C8B-B14F-4D97-AF65-F5344CB8AC3E}">
        <p14:creationId xmlns:p14="http://schemas.microsoft.com/office/powerpoint/2010/main" val="2711468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BB295-36D6-DD9F-C296-3275D69B2D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7F1D642-62B7-E05F-7EB0-88A833F7EC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8CBB969-A7C7-8F52-7661-FB320F5A91F2}"/>
              </a:ext>
            </a:extLst>
          </p:cNvPr>
          <p:cNvSpPr>
            <a:spLocks noGrp="1"/>
          </p:cNvSpPr>
          <p:nvPr>
            <p:ph type="dt" sz="half" idx="10"/>
          </p:nvPr>
        </p:nvSpPr>
        <p:spPr/>
        <p:txBody>
          <a:bodyPr/>
          <a:lstStyle/>
          <a:p>
            <a:fld id="{56325296-B393-4624-9F49-7336C34E21CB}" type="datetimeFigureOut">
              <a:rPr lang="en-IN" smtClean="0"/>
              <a:t>09-09-2024</a:t>
            </a:fld>
            <a:endParaRPr lang="en-IN" dirty="0"/>
          </a:p>
        </p:txBody>
      </p:sp>
      <p:sp>
        <p:nvSpPr>
          <p:cNvPr id="5" name="Footer Placeholder 4">
            <a:extLst>
              <a:ext uri="{FF2B5EF4-FFF2-40B4-BE49-F238E27FC236}">
                <a16:creationId xmlns:a16="http://schemas.microsoft.com/office/drawing/2014/main" id="{644EAA1B-BC93-5CC4-83AA-DEF54A435A47}"/>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9D66D550-512C-7780-3379-1C9DDA8397E1}"/>
              </a:ext>
            </a:extLst>
          </p:cNvPr>
          <p:cNvSpPr>
            <a:spLocks noGrp="1"/>
          </p:cNvSpPr>
          <p:nvPr>
            <p:ph type="sldNum" sz="quarter" idx="12"/>
          </p:nvPr>
        </p:nvSpPr>
        <p:spPr/>
        <p:txBody>
          <a:bodyPr/>
          <a:lstStyle/>
          <a:p>
            <a:fld id="{1BFCB4F9-095D-44F2-9146-B336AF58E89B}" type="slidenum">
              <a:rPr lang="en-IN" smtClean="0"/>
              <a:t>‹#›</a:t>
            </a:fld>
            <a:endParaRPr lang="en-IN" dirty="0"/>
          </a:p>
        </p:txBody>
      </p:sp>
    </p:spTree>
    <p:extLst>
      <p:ext uri="{BB962C8B-B14F-4D97-AF65-F5344CB8AC3E}">
        <p14:creationId xmlns:p14="http://schemas.microsoft.com/office/powerpoint/2010/main" val="2480860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5586E-7998-0A9A-F5E6-67D5B261295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1A90ACA-970C-20B3-265C-27DFA27AB222}"/>
              </a:ext>
            </a:extLst>
          </p:cNvPr>
          <p:cNvSpPr>
            <a:spLocks noGrp="1"/>
          </p:cNvSpPr>
          <p:nvPr>
            <p:ph idx="1"/>
          </p:nvPr>
        </p:nvSpPr>
        <p:spPr/>
        <p:txBody>
          <a:bodyPr/>
          <a:lstStyle>
            <a:lvl1pPr>
              <a:lnSpc>
                <a:spcPct val="150000"/>
              </a:lnSpc>
              <a:spcBef>
                <a:spcPts val="300"/>
              </a:spcBef>
              <a:spcAft>
                <a:spcPts val="300"/>
              </a:spcAft>
              <a:defRPr/>
            </a:lvl1pPr>
            <a:lvl2pPr>
              <a:lnSpc>
                <a:spcPct val="150000"/>
              </a:lnSpc>
              <a:spcBef>
                <a:spcPts val="300"/>
              </a:spcBef>
              <a:spcAft>
                <a:spcPts val="300"/>
              </a:spcAft>
              <a:defRPr/>
            </a:lvl2pPr>
            <a:lvl3pPr>
              <a:lnSpc>
                <a:spcPct val="150000"/>
              </a:lnSpc>
              <a:spcBef>
                <a:spcPts val="300"/>
              </a:spcBef>
              <a:spcAft>
                <a:spcPts val="300"/>
              </a:spcAft>
              <a:defRPr/>
            </a:lvl3pPr>
            <a:lvl4pPr>
              <a:lnSpc>
                <a:spcPct val="150000"/>
              </a:lnSpc>
              <a:spcBef>
                <a:spcPts val="300"/>
              </a:spcBef>
              <a:spcAft>
                <a:spcPts val="300"/>
              </a:spcAft>
              <a:defRPr/>
            </a:lvl4pPr>
            <a:lvl5pPr>
              <a:lnSpc>
                <a:spcPct val="150000"/>
              </a:lnSpc>
              <a:spcBef>
                <a:spcPts val="300"/>
              </a:spcBef>
              <a:spcAft>
                <a:spcPts val="3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2CE93FD-1075-C810-0A80-61BDD88A1268}"/>
              </a:ext>
            </a:extLst>
          </p:cNvPr>
          <p:cNvSpPr>
            <a:spLocks noGrp="1"/>
          </p:cNvSpPr>
          <p:nvPr>
            <p:ph type="dt" sz="half" idx="10"/>
          </p:nvPr>
        </p:nvSpPr>
        <p:spPr/>
        <p:txBody>
          <a:bodyPr/>
          <a:lstStyle/>
          <a:p>
            <a:fld id="{56325296-B393-4624-9F49-7336C34E21CB}" type="datetimeFigureOut">
              <a:rPr lang="en-IN" smtClean="0"/>
              <a:t>09-09-2024</a:t>
            </a:fld>
            <a:endParaRPr lang="en-IN" dirty="0"/>
          </a:p>
        </p:txBody>
      </p:sp>
      <p:sp>
        <p:nvSpPr>
          <p:cNvPr id="5" name="Footer Placeholder 4">
            <a:extLst>
              <a:ext uri="{FF2B5EF4-FFF2-40B4-BE49-F238E27FC236}">
                <a16:creationId xmlns:a16="http://schemas.microsoft.com/office/drawing/2014/main" id="{78330967-EE7F-A721-EC0E-2A589BEDD03B}"/>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6380B64D-8890-569F-52B6-2CA825CBAF02}"/>
              </a:ext>
            </a:extLst>
          </p:cNvPr>
          <p:cNvSpPr>
            <a:spLocks noGrp="1"/>
          </p:cNvSpPr>
          <p:nvPr>
            <p:ph type="sldNum" sz="quarter" idx="12"/>
          </p:nvPr>
        </p:nvSpPr>
        <p:spPr/>
        <p:txBody>
          <a:bodyPr/>
          <a:lstStyle/>
          <a:p>
            <a:fld id="{1BFCB4F9-095D-44F2-9146-B336AF58E89B}" type="slidenum">
              <a:rPr lang="en-IN" smtClean="0"/>
              <a:t>‹#›</a:t>
            </a:fld>
            <a:endParaRPr lang="en-IN" dirty="0"/>
          </a:p>
        </p:txBody>
      </p:sp>
    </p:spTree>
    <p:extLst>
      <p:ext uri="{BB962C8B-B14F-4D97-AF65-F5344CB8AC3E}">
        <p14:creationId xmlns:p14="http://schemas.microsoft.com/office/powerpoint/2010/main" val="2345547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C79E4-AFD7-9E43-A638-27826B080D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279086F-A0CD-927A-CB65-4EF51FF9FD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23D94FF-0280-45BE-6F9E-11F935024579}"/>
              </a:ext>
            </a:extLst>
          </p:cNvPr>
          <p:cNvSpPr>
            <a:spLocks noGrp="1"/>
          </p:cNvSpPr>
          <p:nvPr>
            <p:ph type="dt" sz="half" idx="10"/>
          </p:nvPr>
        </p:nvSpPr>
        <p:spPr/>
        <p:txBody>
          <a:bodyPr/>
          <a:lstStyle/>
          <a:p>
            <a:fld id="{56325296-B393-4624-9F49-7336C34E21CB}" type="datetimeFigureOut">
              <a:rPr lang="en-IN" smtClean="0"/>
              <a:t>09-09-2024</a:t>
            </a:fld>
            <a:endParaRPr lang="en-IN" dirty="0"/>
          </a:p>
        </p:txBody>
      </p:sp>
      <p:sp>
        <p:nvSpPr>
          <p:cNvPr id="5" name="Footer Placeholder 4">
            <a:extLst>
              <a:ext uri="{FF2B5EF4-FFF2-40B4-BE49-F238E27FC236}">
                <a16:creationId xmlns:a16="http://schemas.microsoft.com/office/drawing/2014/main" id="{59EF4085-348F-5453-F7F4-2FA7DE100644}"/>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488FEEC1-AC8F-B99B-BCAB-ED55E0E2B832}"/>
              </a:ext>
            </a:extLst>
          </p:cNvPr>
          <p:cNvSpPr>
            <a:spLocks noGrp="1"/>
          </p:cNvSpPr>
          <p:nvPr>
            <p:ph type="sldNum" sz="quarter" idx="12"/>
          </p:nvPr>
        </p:nvSpPr>
        <p:spPr/>
        <p:txBody>
          <a:bodyPr/>
          <a:lstStyle/>
          <a:p>
            <a:fld id="{1BFCB4F9-095D-44F2-9146-B336AF58E89B}" type="slidenum">
              <a:rPr lang="en-IN" smtClean="0"/>
              <a:t>‹#›</a:t>
            </a:fld>
            <a:endParaRPr lang="en-IN" dirty="0"/>
          </a:p>
        </p:txBody>
      </p:sp>
    </p:spTree>
    <p:extLst>
      <p:ext uri="{BB962C8B-B14F-4D97-AF65-F5344CB8AC3E}">
        <p14:creationId xmlns:p14="http://schemas.microsoft.com/office/powerpoint/2010/main" val="2995574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D16F4-CE4D-B61D-9D11-399ACB44B81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8E66EA0-4DBC-F674-4EF5-E23A8FF57B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93EDE68-4970-2C91-265C-12B14D7CDD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E8DECDB-8A90-64DB-4537-49AAC644B3EC}"/>
              </a:ext>
            </a:extLst>
          </p:cNvPr>
          <p:cNvSpPr>
            <a:spLocks noGrp="1"/>
          </p:cNvSpPr>
          <p:nvPr>
            <p:ph type="dt" sz="half" idx="10"/>
          </p:nvPr>
        </p:nvSpPr>
        <p:spPr/>
        <p:txBody>
          <a:bodyPr/>
          <a:lstStyle/>
          <a:p>
            <a:fld id="{56325296-B393-4624-9F49-7336C34E21CB}" type="datetimeFigureOut">
              <a:rPr lang="en-IN" smtClean="0"/>
              <a:t>09-09-2024</a:t>
            </a:fld>
            <a:endParaRPr lang="en-IN" dirty="0"/>
          </a:p>
        </p:txBody>
      </p:sp>
      <p:sp>
        <p:nvSpPr>
          <p:cNvPr id="6" name="Footer Placeholder 5">
            <a:extLst>
              <a:ext uri="{FF2B5EF4-FFF2-40B4-BE49-F238E27FC236}">
                <a16:creationId xmlns:a16="http://schemas.microsoft.com/office/drawing/2014/main" id="{3844EBD0-2B69-86F9-FDDF-B5CDDB6209C6}"/>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209EBF53-4A6A-9053-81C6-2691790A36E7}"/>
              </a:ext>
            </a:extLst>
          </p:cNvPr>
          <p:cNvSpPr>
            <a:spLocks noGrp="1"/>
          </p:cNvSpPr>
          <p:nvPr>
            <p:ph type="sldNum" sz="quarter" idx="12"/>
          </p:nvPr>
        </p:nvSpPr>
        <p:spPr/>
        <p:txBody>
          <a:bodyPr/>
          <a:lstStyle/>
          <a:p>
            <a:fld id="{1BFCB4F9-095D-44F2-9146-B336AF58E89B}" type="slidenum">
              <a:rPr lang="en-IN" smtClean="0"/>
              <a:t>‹#›</a:t>
            </a:fld>
            <a:endParaRPr lang="en-IN" dirty="0"/>
          </a:p>
        </p:txBody>
      </p:sp>
    </p:spTree>
    <p:extLst>
      <p:ext uri="{BB962C8B-B14F-4D97-AF65-F5344CB8AC3E}">
        <p14:creationId xmlns:p14="http://schemas.microsoft.com/office/powerpoint/2010/main" val="1200227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9379E-6DBE-66BB-F0AB-31D5C0942EF9}"/>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52A793D-AECC-E4DA-0DB5-4929EA15B7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FC81D8-7DFA-0DC8-36FE-8DD2E60EDD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15E5EF99-CCE5-A4C5-BC72-19A5AF42A9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5D6864-D28D-1E14-CBAC-309762959F6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540FEF53-9808-8349-1F12-34E05B59669C}"/>
              </a:ext>
            </a:extLst>
          </p:cNvPr>
          <p:cNvSpPr>
            <a:spLocks noGrp="1"/>
          </p:cNvSpPr>
          <p:nvPr>
            <p:ph type="dt" sz="half" idx="10"/>
          </p:nvPr>
        </p:nvSpPr>
        <p:spPr/>
        <p:txBody>
          <a:bodyPr/>
          <a:lstStyle/>
          <a:p>
            <a:fld id="{56325296-B393-4624-9F49-7336C34E21CB}" type="datetimeFigureOut">
              <a:rPr lang="en-IN" smtClean="0"/>
              <a:t>09-09-2024</a:t>
            </a:fld>
            <a:endParaRPr lang="en-IN" dirty="0"/>
          </a:p>
        </p:txBody>
      </p:sp>
      <p:sp>
        <p:nvSpPr>
          <p:cNvPr id="8" name="Footer Placeholder 7">
            <a:extLst>
              <a:ext uri="{FF2B5EF4-FFF2-40B4-BE49-F238E27FC236}">
                <a16:creationId xmlns:a16="http://schemas.microsoft.com/office/drawing/2014/main" id="{F41C00F2-6FE7-BED4-C601-A360016DA9B0}"/>
              </a:ext>
            </a:extLst>
          </p:cNvPr>
          <p:cNvSpPr>
            <a:spLocks noGrp="1"/>
          </p:cNvSpPr>
          <p:nvPr>
            <p:ph type="ftr" sz="quarter" idx="11"/>
          </p:nvPr>
        </p:nvSpPr>
        <p:spPr/>
        <p:txBody>
          <a:bodyPr/>
          <a:lstStyle/>
          <a:p>
            <a:endParaRPr lang="en-IN" dirty="0"/>
          </a:p>
        </p:txBody>
      </p:sp>
      <p:sp>
        <p:nvSpPr>
          <p:cNvPr id="9" name="Slide Number Placeholder 8">
            <a:extLst>
              <a:ext uri="{FF2B5EF4-FFF2-40B4-BE49-F238E27FC236}">
                <a16:creationId xmlns:a16="http://schemas.microsoft.com/office/drawing/2014/main" id="{F66474A4-369B-A510-C700-17F89ADE5E81}"/>
              </a:ext>
            </a:extLst>
          </p:cNvPr>
          <p:cNvSpPr>
            <a:spLocks noGrp="1"/>
          </p:cNvSpPr>
          <p:nvPr>
            <p:ph type="sldNum" sz="quarter" idx="12"/>
          </p:nvPr>
        </p:nvSpPr>
        <p:spPr/>
        <p:txBody>
          <a:bodyPr/>
          <a:lstStyle/>
          <a:p>
            <a:fld id="{1BFCB4F9-095D-44F2-9146-B336AF58E89B}" type="slidenum">
              <a:rPr lang="en-IN" smtClean="0"/>
              <a:t>‹#›</a:t>
            </a:fld>
            <a:endParaRPr lang="en-IN" dirty="0"/>
          </a:p>
        </p:txBody>
      </p:sp>
    </p:spTree>
    <p:extLst>
      <p:ext uri="{BB962C8B-B14F-4D97-AF65-F5344CB8AC3E}">
        <p14:creationId xmlns:p14="http://schemas.microsoft.com/office/powerpoint/2010/main" val="3109313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27822-57AA-9E0D-AD76-9F5235EF7A4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356C141-EAB8-0FDF-BAE9-B6FF090C990B}"/>
              </a:ext>
            </a:extLst>
          </p:cNvPr>
          <p:cNvSpPr>
            <a:spLocks noGrp="1"/>
          </p:cNvSpPr>
          <p:nvPr>
            <p:ph type="dt" sz="half" idx="10"/>
          </p:nvPr>
        </p:nvSpPr>
        <p:spPr/>
        <p:txBody>
          <a:bodyPr/>
          <a:lstStyle/>
          <a:p>
            <a:fld id="{56325296-B393-4624-9F49-7336C34E21CB}" type="datetimeFigureOut">
              <a:rPr lang="en-IN" smtClean="0"/>
              <a:t>09-09-2024</a:t>
            </a:fld>
            <a:endParaRPr lang="en-IN" dirty="0"/>
          </a:p>
        </p:txBody>
      </p:sp>
      <p:sp>
        <p:nvSpPr>
          <p:cNvPr id="4" name="Footer Placeholder 3">
            <a:extLst>
              <a:ext uri="{FF2B5EF4-FFF2-40B4-BE49-F238E27FC236}">
                <a16:creationId xmlns:a16="http://schemas.microsoft.com/office/drawing/2014/main" id="{4D207905-4200-CDA7-C582-971637CDFCDC}"/>
              </a:ext>
            </a:extLst>
          </p:cNvPr>
          <p:cNvSpPr>
            <a:spLocks noGrp="1"/>
          </p:cNvSpPr>
          <p:nvPr>
            <p:ph type="ftr" sz="quarter" idx="11"/>
          </p:nvPr>
        </p:nvSpPr>
        <p:spPr/>
        <p:txBody>
          <a:bodyPr/>
          <a:lstStyle/>
          <a:p>
            <a:endParaRPr lang="en-IN" dirty="0"/>
          </a:p>
        </p:txBody>
      </p:sp>
      <p:sp>
        <p:nvSpPr>
          <p:cNvPr id="5" name="Slide Number Placeholder 4">
            <a:extLst>
              <a:ext uri="{FF2B5EF4-FFF2-40B4-BE49-F238E27FC236}">
                <a16:creationId xmlns:a16="http://schemas.microsoft.com/office/drawing/2014/main" id="{17D66DB1-8B08-DAEE-7095-76ADE1C5E9BD}"/>
              </a:ext>
            </a:extLst>
          </p:cNvPr>
          <p:cNvSpPr>
            <a:spLocks noGrp="1"/>
          </p:cNvSpPr>
          <p:nvPr>
            <p:ph type="sldNum" sz="quarter" idx="12"/>
          </p:nvPr>
        </p:nvSpPr>
        <p:spPr/>
        <p:txBody>
          <a:bodyPr/>
          <a:lstStyle/>
          <a:p>
            <a:fld id="{1BFCB4F9-095D-44F2-9146-B336AF58E89B}" type="slidenum">
              <a:rPr lang="en-IN" smtClean="0"/>
              <a:t>‹#›</a:t>
            </a:fld>
            <a:endParaRPr lang="en-IN" dirty="0"/>
          </a:p>
        </p:txBody>
      </p:sp>
    </p:spTree>
    <p:extLst>
      <p:ext uri="{BB962C8B-B14F-4D97-AF65-F5344CB8AC3E}">
        <p14:creationId xmlns:p14="http://schemas.microsoft.com/office/powerpoint/2010/main" val="1365100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800360-2A2B-8EE6-EFEA-5565C8600C78}"/>
              </a:ext>
            </a:extLst>
          </p:cNvPr>
          <p:cNvSpPr>
            <a:spLocks noGrp="1"/>
          </p:cNvSpPr>
          <p:nvPr>
            <p:ph type="dt" sz="half" idx="10"/>
          </p:nvPr>
        </p:nvSpPr>
        <p:spPr/>
        <p:txBody>
          <a:bodyPr/>
          <a:lstStyle/>
          <a:p>
            <a:fld id="{56325296-B393-4624-9F49-7336C34E21CB}" type="datetimeFigureOut">
              <a:rPr lang="en-IN" smtClean="0"/>
              <a:t>09-09-2024</a:t>
            </a:fld>
            <a:endParaRPr lang="en-IN" dirty="0"/>
          </a:p>
        </p:txBody>
      </p:sp>
      <p:sp>
        <p:nvSpPr>
          <p:cNvPr id="3" name="Footer Placeholder 2">
            <a:extLst>
              <a:ext uri="{FF2B5EF4-FFF2-40B4-BE49-F238E27FC236}">
                <a16:creationId xmlns:a16="http://schemas.microsoft.com/office/drawing/2014/main" id="{135057F0-F58A-FF6E-5CF4-3447ADEBB2E0}"/>
              </a:ext>
            </a:extLst>
          </p:cNvPr>
          <p:cNvSpPr>
            <a:spLocks noGrp="1"/>
          </p:cNvSpPr>
          <p:nvPr>
            <p:ph type="ftr" sz="quarter" idx="11"/>
          </p:nvPr>
        </p:nvSpPr>
        <p:spPr/>
        <p:txBody>
          <a:bodyPr/>
          <a:lstStyle/>
          <a:p>
            <a:endParaRPr lang="en-IN" dirty="0"/>
          </a:p>
        </p:txBody>
      </p:sp>
      <p:sp>
        <p:nvSpPr>
          <p:cNvPr id="4" name="Slide Number Placeholder 3">
            <a:extLst>
              <a:ext uri="{FF2B5EF4-FFF2-40B4-BE49-F238E27FC236}">
                <a16:creationId xmlns:a16="http://schemas.microsoft.com/office/drawing/2014/main" id="{E6AD7858-157B-9000-290F-475B060DA55B}"/>
              </a:ext>
            </a:extLst>
          </p:cNvPr>
          <p:cNvSpPr>
            <a:spLocks noGrp="1"/>
          </p:cNvSpPr>
          <p:nvPr>
            <p:ph type="sldNum" sz="quarter" idx="12"/>
          </p:nvPr>
        </p:nvSpPr>
        <p:spPr/>
        <p:txBody>
          <a:bodyPr/>
          <a:lstStyle/>
          <a:p>
            <a:fld id="{1BFCB4F9-095D-44F2-9146-B336AF58E89B}" type="slidenum">
              <a:rPr lang="en-IN" smtClean="0"/>
              <a:t>‹#›</a:t>
            </a:fld>
            <a:endParaRPr lang="en-IN" dirty="0"/>
          </a:p>
        </p:txBody>
      </p:sp>
    </p:spTree>
    <p:extLst>
      <p:ext uri="{BB962C8B-B14F-4D97-AF65-F5344CB8AC3E}">
        <p14:creationId xmlns:p14="http://schemas.microsoft.com/office/powerpoint/2010/main" val="3760696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2CC7-4B54-3B00-C9AC-8DBD58D9EC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23B760D0-5492-5694-1349-67DCBE47A6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5D7C7AB8-6324-65BE-6AD1-4C3F5B17B2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4FD798-8967-16A9-11FE-0F21AEB8B81B}"/>
              </a:ext>
            </a:extLst>
          </p:cNvPr>
          <p:cNvSpPr>
            <a:spLocks noGrp="1"/>
          </p:cNvSpPr>
          <p:nvPr>
            <p:ph type="dt" sz="half" idx="10"/>
          </p:nvPr>
        </p:nvSpPr>
        <p:spPr/>
        <p:txBody>
          <a:bodyPr/>
          <a:lstStyle/>
          <a:p>
            <a:fld id="{56325296-B393-4624-9F49-7336C34E21CB}" type="datetimeFigureOut">
              <a:rPr lang="en-IN" smtClean="0"/>
              <a:t>09-09-2024</a:t>
            </a:fld>
            <a:endParaRPr lang="en-IN" dirty="0"/>
          </a:p>
        </p:txBody>
      </p:sp>
      <p:sp>
        <p:nvSpPr>
          <p:cNvPr id="6" name="Footer Placeholder 5">
            <a:extLst>
              <a:ext uri="{FF2B5EF4-FFF2-40B4-BE49-F238E27FC236}">
                <a16:creationId xmlns:a16="http://schemas.microsoft.com/office/drawing/2014/main" id="{7F002250-28FB-7FDC-D7C6-3870E9A0F622}"/>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58B47616-830C-1B6A-F843-A5D0DA297553}"/>
              </a:ext>
            </a:extLst>
          </p:cNvPr>
          <p:cNvSpPr>
            <a:spLocks noGrp="1"/>
          </p:cNvSpPr>
          <p:nvPr>
            <p:ph type="sldNum" sz="quarter" idx="12"/>
          </p:nvPr>
        </p:nvSpPr>
        <p:spPr/>
        <p:txBody>
          <a:bodyPr/>
          <a:lstStyle/>
          <a:p>
            <a:fld id="{1BFCB4F9-095D-44F2-9146-B336AF58E89B}" type="slidenum">
              <a:rPr lang="en-IN" smtClean="0"/>
              <a:t>‹#›</a:t>
            </a:fld>
            <a:endParaRPr lang="en-IN" dirty="0"/>
          </a:p>
        </p:txBody>
      </p:sp>
    </p:spTree>
    <p:extLst>
      <p:ext uri="{BB962C8B-B14F-4D97-AF65-F5344CB8AC3E}">
        <p14:creationId xmlns:p14="http://schemas.microsoft.com/office/powerpoint/2010/main" val="1454809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7236F-9491-8166-6A24-472F812F2A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BF5A53A-016C-695A-7581-F90EE18767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a:extLst>
              <a:ext uri="{FF2B5EF4-FFF2-40B4-BE49-F238E27FC236}">
                <a16:creationId xmlns:a16="http://schemas.microsoft.com/office/drawing/2014/main" id="{DA9AEE08-2656-9926-4B76-F4E88498FF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FB0A8A-95FD-E572-9D7D-71732C6515A5}"/>
              </a:ext>
            </a:extLst>
          </p:cNvPr>
          <p:cNvSpPr>
            <a:spLocks noGrp="1"/>
          </p:cNvSpPr>
          <p:nvPr>
            <p:ph type="dt" sz="half" idx="10"/>
          </p:nvPr>
        </p:nvSpPr>
        <p:spPr/>
        <p:txBody>
          <a:bodyPr/>
          <a:lstStyle/>
          <a:p>
            <a:fld id="{56325296-B393-4624-9F49-7336C34E21CB}" type="datetimeFigureOut">
              <a:rPr lang="en-IN" smtClean="0"/>
              <a:t>09-09-2024</a:t>
            </a:fld>
            <a:endParaRPr lang="en-IN" dirty="0"/>
          </a:p>
        </p:txBody>
      </p:sp>
      <p:sp>
        <p:nvSpPr>
          <p:cNvPr id="6" name="Footer Placeholder 5">
            <a:extLst>
              <a:ext uri="{FF2B5EF4-FFF2-40B4-BE49-F238E27FC236}">
                <a16:creationId xmlns:a16="http://schemas.microsoft.com/office/drawing/2014/main" id="{14627862-8D81-41E6-9F3C-4026022AE5A9}"/>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72FE0117-9B6F-DD52-6596-D2C4D41C833C}"/>
              </a:ext>
            </a:extLst>
          </p:cNvPr>
          <p:cNvSpPr>
            <a:spLocks noGrp="1"/>
          </p:cNvSpPr>
          <p:nvPr>
            <p:ph type="sldNum" sz="quarter" idx="12"/>
          </p:nvPr>
        </p:nvSpPr>
        <p:spPr/>
        <p:txBody>
          <a:bodyPr/>
          <a:lstStyle/>
          <a:p>
            <a:fld id="{1BFCB4F9-095D-44F2-9146-B336AF58E89B}" type="slidenum">
              <a:rPr lang="en-IN" smtClean="0"/>
              <a:t>‹#›</a:t>
            </a:fld>
            <a:endParaRPr lang="en-IN" dirty="0"/>
          </a:p>
        </p:txBody>
      </p:sp>
    </p:spTree>
    <p:extLst>
      <p:ext uri="{BB962C8B-B14F-4D97-AF65-F5344CB8AC3E}">
        <p14:creationId xmlns:p14="http://schemas.microsoft.com/office/powerpoint/2010/main" val="293822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AD79C-F904-B7B4-A365-C2DE5AD1DAC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2339263-E31B-EA49-7146-9579475263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6443E25-7453-46A6-E429-EE765CDC112E}"/>
              </a:ext>
            </a:extLst>
          </p:cNvPr>
          <p:cNvSpPr>
            <a:spLocks noGrp="1"/>
          </p:cNvSpPr>
          <p:nvPr>
            <p:ph type="dt" sz="half" idx="10"/>
          </p:nvPr>
        </p:nvSpPr>
        <p:spPr/>
        <p:txBody>
          <a:bodyPr/>
          <a:lstStyle/>
          <a:p>
            <a:fld id="{56325296-B393-4624-9F49-7336C34E21CB}" type="datetimeFigureOut">
              <a:rPr lang="en-IN" smtClean="0"/>
              <a:t>09-09-2024</a:t>
            </a:fld>
            <a:endParaRPr lang="en-IN" dirty="0"/>
          </a:p>
        </p:txBody>
      </p:sp>
      <p:sp>
        <p:nvSpPr>
          <p:cNvPr id="5" name="Footer Placeholder 4">
            <a:extLst>
              <a:ext uri="{FF2B5EF4-FFF2-40B4-BE49-F238E27FC236}">
                <a16:creationId xmlns:a16="http://schemas.microsoft.com/office/drawing/2014/main" id="{0A3817A0-79A7-18B2-8E67-98BA32E9F883}"/>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A490EC81-87E9-3C1A-15F9-021F0238F1AA}"/>
              </a:ext>
            </a:extLst>
          </p:cNvPr>
          <p:cNvSpPr>
            <a:spLocks noGrp="1"/>
          </p:cNvSpPr>
          <p:nvPr>
            <p:ph type="sldNum" sz="quarter" idx="12"/>
          </p:nvPr>
        </p:nvSpPr>
        <p:spPr/>
        <p:txBody>
          <a:bodyPr/>
          <a:lstStyle/>
          <a:p>
            <a:fld id="{1BFCB4F9-095D-44F2-9146-B336AF58E89B}" type="slidenum">
              <a:rPr lang="en-IN" smtClean="0"/>
              <a:t>‹#›</a:t>
            </a:fld>
            <a:endParaRPr lang="en-IN" dirty="0"/>
          </a:p>
        </p:txBody>
      </p:sp>
    </p:spTree>
    <p:extLst>
      <p:ext uri="{BB962C8B-B14F-4D97-AF65-F5344CB8AC3E}">
        <p14:creationId xmlns:p14="http://schemas.microsoft.com/office/powerpoint/2010/main" val="3472920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205576-EBB9-8EEF-1330-2543116A1DA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9F48534-9BBA-6D75-77BE-D63D35264A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6302CA-CE23-7688-AC74-B399AF0EE092}"/>
              </a:ext>
            </a:extLst>
          </p:cNvPr>
          <p:cNvSpPr>
            <a:spLocks noGrp="1"/>
          </p:cNvSpPr>
          <p:nvPr>
            <p:ph type="dt" sz="half" idx="10"/>
          </p:nvPr>
        </p:nvSpPr>
        <p:spPr/>
        <p:txBody>
          <a:bodyPr/>
          <a:lstStyle/>
          <a:p>
            <a:fld id="{56325296-B393-4624-9F49-7336C34E21CB}" type="datetimeFigureOut">
              <a:rPr lang="en-IN" smtClean="0"/>
              <a:t>09-09-2024</a:t>
            </a:fld>
            <a:endParaRPr lang="en-IN" dirty="0"/>
          </a:p>
        </p:txBody>
      </p:sp>
      <p:sp>
        <p:nvSpPr>
          <p:cNvPr id="5" name="Footer Placeholder 4">
            <a:extLst>
              <a:ext uri="{FF2B5EF4-FFF2-40B4-BE49-F238E27FC236}">
                <a16:creationId xmlns:a16="http://schemas.microsoft.com/office/drawing/2014/main" id="{B8F309F6-7372-4845-0094-AC6BC8A25E30}"/>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0C70B309-D095-5325-CEA7-E3E1F125D92C}"/>
              </a:ext>
            </a:extLst>
          </p:cNvPr>
          <p:cNvSpPr>
            <a:spLocks noGrp="1"/>
          </p:cNvSpPr>
          <p:nvPr>
            <p:ph type="sldNum" sz="quarter" idx="12"/>
          </p:nvPr>
        </p:nvSpPr>
        <p:spPr/>
        <p:txBody>
          <a:bodyPr/>
          <a:lstStyle/>
          <a:p>
            <a:fld id="{1BFCB4F9-095D-44F2-9146-B336AF58E89B}" type="slidenum">
              <a:rPr lang="en-IN" smtClean="0"/>
              <a:t>‹#›</a:t>
            </a:fld>
            <a:endParaRPr lang="en-IN" dirty="0"/>
          </a:p>
        </p:txBody>
      </p:sp>
    </p:spTree>
    <p:extLst>
      <p:ext uri="{BB962C8B-B14F-4D97-AF65-F5344CB8AC3E}">
        <p14:creationId xmlns:p14="http://schemas.microsoft.com/office/powerpoint/2010/main" val="3845497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9178DF-D6D1-CF8D-4669-22ECDBE1C4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60E0E66-C1D3-B7E0-6EBF-0166B6A62D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3901F29-7256-9625-1279-72D8272E83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56325296-B393-4624-9F49-7336C34E21CB}" type="datetimeFigureOut">
              <a:rPr lang="en-IN" smtClean="0"/>
              <a:pPr/>
              <a:t>09-09-2024</a:t>
            </a:fld>
            <a:endParaRPr lang="en-IN" dirty="0"/>
          </a:p>
        </p:txBody>
      </p:sp>
      <p:sp>
        <p:nvSpPr>
          <p:cNvPr id="5" name="Footer Placeholder 4">
            <a:extLst>
              <a:ext uri="{FF2B5EF4-FFF2-40B4-BE49-F238E27FC236}">
                <a16:creationId xmlns:a16="http://schemas.microsoft.com/office/drawing/2014/main" id="{EE9F970B-E591-CF53-7D41-22DB1B482D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IN" dirty="0"/>
          </a:p>
        </p:txBody>
      </p:sp>
      <p:sp>
        <p:nvSpPr>
          <p:cNvPr id="6" name="Slide Number Placeholder 5">
            <a:extLst>
              <a:ext uri="{FF2B5EF4-FFF2-40B4-BE49-F238E27FC236}">
                <a16:creationId xmlns:a16="http://schemas.microsoft.com/office/drawing/2014/main" id="{7FDA7973-7B37-6C20-91A4-C64FDA6BDF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1BFCB4F9-095D-44F2-9146-B336AF58E89B}" type="slidenum">
              <a:rPr lang="en-IN" smtClean="0"/>
              <a:pPr/>
              <a:t>‹#›</a:t>
            </a:fld>
            <a:endParaRPr lang="en-IN" dirty="0"/>
          </a:p>
        </p:txBody>
      </p:sp>
    </p:spTree>
    <p:extLst>
      <p:ext uri="{BB962C8B-B14F-4D97-AF65-F5344CB8AC3E}">
        <p14:creationId xmlns:p14="http://schemas.microsoft.com/office/powerpoint/2010/main" val="2638057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50000"/>
        </a:lnSpc>
        <a:spcBef>
          <a:spcPts val="300"/>
        </a:spcBef>
        <a:spcAft>
          <a:spcPts val="30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50000"/>
        </a:lnSpc>
        <a:spcBef>
          <a:spcPts val="300"/>
        </a:spcBef>
        <a:spcAft>
          <a:spcPts val="30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50000"/>
        </a:lnSpc>
        <a:spcBef>
          <a:spcPts val="300"/>
        </a:spcBef>
        <a:spcAft>
          <a:spcPts val="30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50000"/>
        </a:lnSpc>
        <a:spcBef>
          <a:spcPts val="300"/>
        </a:spcBef>
        <a:spcAft>
          <a:spcPts val="3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50000"/>
        </a:lnSpc>
        <a:spcBef>
          <a:spcPts val="300"/>
        </a:spcBef>
        <a:spcAft>
          <a:spcPts val="3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ksantoshsagar@gmail.com" TargetMode="External" /><Relationship Id="rId2" Type="http://schemas.openxmlformats.org/officeDocument/2006/relationships/notesSlide" Target="../notesSlides/notesSlide1.xml" /><Relationship Id="rId1" Type="http://schemas.openxmlformats.org/officeDocument/2006/relationships/slideLayout" Target="../slideLayouts/slideLayout1.xml" /><Relationship Id="rId4" Type="http://schemas.openxmlformats.org/officeDocument/2006/relationships/hyperlink" Target="mailto:kss@saankhyaa.com" TargetMode="Externa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 /><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 /><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 /><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 /><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 /><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 /><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 /><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 /><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 /><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 /><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 /><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 /><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 /><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46.xml" /><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47.xml" /><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 /><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 /><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 /><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 /><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 /><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 /><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 /><Relationship Id="rId1" Type="http://schemas.openxmlformats.org/officeDocument/2006/relationships/slideLayout" Target="../slideLayouts/slideLayout2.xml" /></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 /><Relationship Id="rId1" Type="http://schemas.openxmlformats.org/officeDocument/2006/relationships/slideLayout" Target="../slideLayouts/slideLayout2.xml" /></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 /><Relationship Id="rId1" Type="http://schemas.openxmlformats.org/officeDocument/2006/relationships/slideLayout" Target="../slideLayouts/slideLayout2.xml" /></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 /><Relationship Id="rId1" Type="http://schemas.openxmlformats.org/officeDocument/2006/relationships/slideLayout" Target="../slideLayouts/slideLayout2.xml" /></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 /><Relationship Id="rId1" Type="http://schemas.openxmlformats.org/officeDocument/2006/relationships/slideLayout" Target="../slideLayouts/slideLayout2.xml" /></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 /><Relationship Id="rId1" Type="http://schemas.openxmlformats.org/officeDocument/2006/relationships/slideLayout" Target="../slideLayouts/slideLayout2.xml" /></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 /><Relationship Id="rId1" Type="http://schemas.openxmlformats.org/officeDocument/2006/relationships/slideLayout" Target="../slideLayouts/slideLayout2.xml" /></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 /><Relationship Id="rId1" Type="http://schemas.openxmlformats.org/officeDocument/2006/relationships/slideLayout" Target="../slideLayouts/slideLayout2.xml" /></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 /><Relationship Id="rId1" Type="http://schemas.openxmlformats.org/officeDocument/2006/relationships/slideLayout" Target="../slideLayouts/slideLayout2.xml" /></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 /><Relationship Id="rId1" Type="http://schemas.openxmlformats.org/officeDocument/2006/relationships/slideLayout" Target="../slideLayouts/slideLayout2.xml" /></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 /><Relationship Id="rId1" Type="http://schemas.openxmlformats.org/officeDocument/2006/relationships/slideLayout" Target="../slideLayouts/slideLayout2.xml" /></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 /><Relationship Id="rId1" Type="http://schemas.openxmlformats.org/officeDocument/2006/relationships/slideLayout" Target="../slideLayouts/slideLayout2.xml" /></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 /><Relationship Id="rId1" Type="http://schemas.openxmlformats.org/officeDocument/2006/relationships/slideLayout" Target="../slideLayouts/slideLayout2.xml" /></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 /><Relationship Id="rId1" Type="http://schemas.openxmlformats.org/officeDocument/2006/relationships/slideLayout" Target="../slideLayouts/slideLayout2.xml" /></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 /><Relationship Id="rId1" Type="http://schemas.openxmlformats.org/officeDocument/2006/relationships/slideLayout" Target="../slideLayouts/slideLayout2.xml" /></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 /><Relationship Id="rId1" Type="http://schemas.openxmlformats.org/officeDocument/2006/relationships/slideLayout" Target="../slideLayouts/slideLayout2.xml" /></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 /><Relationship Id="rId1" Type="http://schemas.openxmlformats.org/officeDocument/2006/relationships/slideLayout" Target="../slideLayouts/slideLayout2.xml" /></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 /><Relationship Id="rId1" Type="http://schemas.openxmlformats.org/officeDocument/2006/relationships/slideLayout" Target="../slideLayouts/slideLayout2.xml" /></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 /><Relationship Id="rId1" Type="http://schemas.openxmlformats.org/officeDocument/2006/relationships/slideLayout" Target="../slideLayouts/slideLayout2.xml" /></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 /><Relationship Id="rId1" Type="http://schemas.openxmlformats.org/officeDocument/2006/relationships/slideLayout" Target="../slideLayouts/slideLayout2.xml" /></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 /><Relationship Id="rId1" Type="http://schemas.openxmlformats.org/officeDocument/2006/relationships/slideLayout" Target="../slideLayouts/slideLayout2.xml" /></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 /><Relationship Id="rId1" Type="http://schemas.openxmlformats.org/officeDocument/2006/relationships/slideLayout" Target="../slideLayouts/slideLayout2.xml" /></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 /><Relationship Id="rId1" Type="http://schemas.openxmlformats.org/officeDocument/2006/relationships/slideLayout" Target="../slideLayouts/slideLayout2.xml" /></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 /><Relationship Id="rId1" Type="http://schemas.openxmlformats.org/officeDocument/2006/relationships/slideLayout" Target="../slideLayouts/slideLayout2.xml" /></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 /><Relationship Id="rId1" Type="http://schemas.openxmlformats.org/officeDocument/2006/relationships/slideLayout" Target="../slideLayouts/slideLayout2.xml" /></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 /><Relationship Id="rId1" Type="http://schemas.openxmlformats.org/officeDocument/2006/relationships/slideLayout" Target="../slideLayouts/slideLayout2.xml" /></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 /><Relationship Id="rId1" Type="http://schemas.openxmlformats.org/officeDocument/2006/relationships/slideLayout" Target="../slideLayouts/slideLayout2.xml" /></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 /><Relationship Id="rId1" Type="http://schemas.openxmlformats.org/officeDocument/2006/relationships/slideLayout" Target="../slideLayouts/slideLayout2.xml" /></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 /><Relationship Id="rId1" Type="http://schemas.openxmlformats.org/officeDocument/2006/relationships/slideLayout" Target="../slideLayouts/slideLayout2.xml" /></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 /><Relationship Id="rId1" Type="http://schemas.openxmlformats.org/officeDocument/2006/relationships/slideLayout" Target="../slideLayouts/slideLayout2.xml" /></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 /><Relationship Id="rId1" Type="http://schemas.openxmlformats.org/officeDocument/2006/relationships/slideLayout" Target="../slideLayouts/slideLayout2.xml" /></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 /><Relationship Id="rId1" Type="http://schemas.openxmlformats.org/officeDocument/2006/relationships/slideLayout" Target="../slideLayouts/slideLayout2.xml" /></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 /><Relationship Id="rId1" Type="http://schemas.openxmlformats.org/officeDocument/2006/relationships/slideLayout" Target="../slideLayouts/slideLayout2.xml" /></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 /><Relationship Id="rId1" Type="http://schemas.openxmlformats.org/officeDocument/2006/relationships/slideLayout" Target="../slideLayouts/slideLayout2.xml" /></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 /><Relationship Id="rId1" Type="http://schemas.openxmlformats.org/officeDocument/2006/relationships/slideLayout" Target="../slideLayouts/slideLayout2.xml" /></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 /><Relationship Id="rId1" Type="http://schemas.openxmlformats.org/officeDocument/2006/relationships/slideLayout" Target="../slideLayouts/slideLayout2.xml" /></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 /><Relationship Id="rId1" Type="http://schemas.openxmlformats.org/officeDocument/2006/relationships/slideLayout" Target="../slideLayouts/slideLayout2.xml" /></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 /><Relationship Id="rId1" Type="http://schemas.openxmlformats.org/officeDocument/2006/relationships/slideLayout" Target="../slideLayouts/slideLayout2.xml" /></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 /><Relationship Id="rId1" Type="http://schemas.openxmlformats.org/officeDocument/2006/relationships/slideLayout" Target="../slideLayouts/slideLayout2.xml" /></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 /><Relationship Id="rId1" Type="http://schemas.openxmlformats.org/officeDocument/2006/relationships/slideLayout" Target="../slideLayouts/slideLayout2.xml" /></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 /><Relationship Id="rId1" Type="http://schemas.openxmlformats.org/officeDocument/2006/relationships/slideLayout" Target="../slideLayouts/slideLayout2.xml" /></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 /><Relationship Id="rId1" Type="http://schemas.openxmlformats.org/officeDocument/2006/relationships/slideLayout" Target="../slideLayouts/slideLayout2.xml" /></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 /><Relationship Id="rId1" Type="http://schemas.openxmlformats.org/officeDocument/2006/relationships/slideLayout" Target="../slideLayouts/slideLayout2.xml" /></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 /><Relationship Id="rId1" Type="http://schemas.openxmlformats.org/officeDocument/2006/relationships/slideLayout" Target="../slideLayouts/slideLayout2.xml" /></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 /><Relationship Id="rId1" Type="http://schemas.openxmlformats.org/officeDocument/2006/relationships/slideLayout" Target="../slideLayouts/slideLayout2.xml" /></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 /><Relationship Id="rId1" Type="http://schemas.openxmlformats.org/officeDocument/2006/relationships/slideLayout" Target="../slideLayouts/slideLayout2.xml" /></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 /><Relationship Id="rId1" Type="http://schemas.openxmlformats.org/officeDocument/2006/relationships/slideLayout" Target="../slideLayouts/slideLayout2.xml" /></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 /><Relationship Id="rId1" Type="http://schemas.openxmlformats.org/officeDocument/2006/relationships/slideLayout" Target="../slideLayouts/slideLayout2.xml" /></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 /><Relationship Id="rId1" Type="http://schemas.openxmlformats.org/officeDocument/2006/relationships/slideLayout" Target="../slideLayouts/slideLayout2.xml" /></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 /><Relationship Id="rId1" Type="http://schemas.openxmlformats.org/officeDocument/2006/relationships/slideLayout" Target="../slideLayouts/slideLayout2.xml" /></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 /><Relationship Id="rId1" Type="http://schemas.openxmlformats.org/officeDocument/2006/relationships/slideLayout" Target="../slideLayouts/slideLayout2.xml" /></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 /><Relationship Id="rId1" Type="http://schemas.openxmlformats.org/officeDocument/2006/relationships/slideLayout" Target="../slideLayouts/slideLayout2.xml" /></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 /><Relationship Id="rId1" Type="http://schemas.openxmlformats.org/officeDocument/2006/relationships/slideLayout" Target="../slideLayouts/slideLayout2.xml" /></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 /><Relationship Id="rId1" Type="http://schemas.openxmlformats.org/officeDocument/2006/relationships/slideLayout" Target="../slideLayouts/slideLayout2.xml" /></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 /><Relationship Id="rId1" Type="http://schemas.openxmlformats.org/officeDocument/2006/relationships/slideLayout" Target="../slideLayouts/slideLayout2.xml" /></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 /><Relationship Id="rId1" Type="http://schemas.openxmlformats.org/officeDocument/2006/relationships/slideLayout" Target="../slideLayouts/slideLayout2.xml" /></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 /><Relationship Id="rId1" Type="http://schemas.openxmlformats.org/officeDocument/2006/relationships/slideLayout" Target="../slideLayouts/slideLayout2.xml" /></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 /><Relationship Id="rId1" Type="http://schemas.openxmlformats.org/officeDocument/2006/relationships/slideLayout" Target="../slideLayouts/slideLayout2.xml" /></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 /><Relationship Id="rId1" Type="http://schemas.openxmlformats.org/officeDocument/2006/relationships/slideLayout" Target="../slideLayouts/slideLayout2.xml" /></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 /><Relationship Id="rId1" Type="http://schemas.openxmlformats.org/officeDocument/2006/relationships/slideLayout" Target="../slideLayouts/slideLayout2.xml" /></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 /><Relationship Id="rId1" Type="http://schemas.openxmlformats.org/officeDocument/2006/relationships/slideLayout" Target="../slideLayouts/slideLayout2.xml" /></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 /><Relationship Id="rId1" Type="http://schemas.openxmlformats.org/officeDocument/2006/relationships/slideLayout" Target="../slideLayouts/slideLayout2.xml" /></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 /><Relationship Id="rId1" Type="http://schemas.openxmlformats.org/officeDocument/2006/relationships/slideLayout" Target="../slideLayouts/slideLayout2.xml" /></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 /><Relationship Id="rId1" Type="http://schemas.openxmlformats.org/officeDocument/2006/relationships/slideLayout" Target="../slideLayouts/slideLayout2.xml" /></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 /><Relationship Id="rId1" Type="http://schemas.openxmlformats.org/officeDocument/2006/relationships/slideLayout" Target="../slideLayouts/slideLayout2.xml" /></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 /><Relationship Id="rId1" Type="http://schemas.openxmlformats.org/officeDocument/2006/relationships/slideLayout" Target="../slideLayouts/slideLayout2.xml" /></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 /><Relationship Id="rId1" Type="http://schemas.openxmlformats.org/officeDocument/2006/relationships/slideLayout" Target="../slideLayouts/slideLayout2.xml" /></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 /><Relationship Id="rId1" Type="http://schemas.openxmlformats.org/officeDocument/2006/relationships/slideLayout" Target="../slideLayouts/slideLayout2.xml" /></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 /><Relationship Id="rId1" Type="http://schemas.openxmlformats.org/officeDocument/2006/relationships/slideLayout" Target="../slideLayouts/slideLayout2.xml" /></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 /><Relationship Id="rId1" Type="http://schemas.openxmlformats.org/officeDocument/2006/relationships/slideLayout" Target="../slideLayouts/slideLayout2.xml" /></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 /><Relationship Id="rId1" Type="http://schemas.openxmlformats.org/officeDocument/2006/relationships/slideLayout" Target="../slideLayouts/slideLayout2.xml" /></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 /><Relationship Id="rId1" Type="http://schemas.openxmlformats.org/officeDocument/2006/relationships/slideLayout" Target="../slideLayouts/slideLayout2.xml" /></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 /><Relationship Id="rId1" Type="http://schemas.openxmlformats.org/officeDocument/2006/relationships/slideLayout" Target="../slideLayouts/slideLayout2.xml" /></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 /><Relationship Id="rId1" Type="http://schemas.openxmlformats.org/officeDocument/2006/relationships/slideLayout" Target="../slideLayouts/slideLayout2.xml" /></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 /><Relationship Id="rId1" Type="http://schemas.openxmlformats.org/officeDocument/2006/relationships/slideLayout" Target="../slideLayouts/slideLayout2.xml" /></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 /><Relationship Id="rId1" Type="http://schemas.openxmlformats.org/officeDocument/2006/relationships/slideLayout" Target="../slideLayouts/slideLayout2.xml" /></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 /><Relationship Id="rId1" Type="http://schemas.openxmlformats.org/officeDocument/2006/relationships/slideLayout" Target="../slideLayouts/slideLayout2.xml" /></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 /><Relationship Id="rId1" Type="http://schemas.openxmlformats.org/officeDocument/2006/relationships/slideLayout" Target="../slideLayouts/slideLayout2.xml" /></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 /><Relationship Id="rId1" Type="http://schemas.openxmlformats.org/officeDocument/2006/relationships/slideLayout" Target="../slideLayouts/slideLayout2.xml" /></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 /><Relationship Id="rId1" Type="http://schemas.openxmlformats.org/officeDocument/2006/relationships/slideLayout" Target="../slideLayouts/slideLayout2.xml" /></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 /><Relationship Id="rId1" Type="http://schemas.openxmlformats.org/officeDocument/2006/relationships/slideLayout" Target="../slideLayouts/slideLayout2.xml" /></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 /><Relationship Id="rId1" Type="http://schemas.openxmlformats.org/officeDocument/2006/relationships/slideLayout" Target="../slideLayouts/slideLayout2.xml" /></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 /><Relationship Id="rId1" Type="http://schemas.openxmlformats.org/officeDocument/2006/relationships/slideLayout" Target="../slideLayouts/slideLayout2.xml" /></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 /><Relationship Id="rId1" Type="http://schemas.openxmlformats.org/officeDocument/2006/relationships/slideLayout" Target="../slideLayouts/slideLayout2.xml" /></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 /><Relationship Id="rId1" Type="http://schemas.openxmlformats.org/officeDocument/2006/relationships/slideLayout" Target="../slideLayouts/slideLayout2.xml" /></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 /><Relationship Id="rId1" Type="http://schemas.openxmlformats.org/officeDocument/2006/relationships/slideLayout" Target="../slideLayouts/slideLayout2.xml" /></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 /><Relationship Id="rId1" Type="http://schemas.openxmlformats.org/officeDocument/2006/relationships/slideLayout" Target="../slideLayouts/slideLayout2.xml" /></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 /><Relationship Id="rId1" Type="http://schemas.openxmlformats.org/officeDocument/2006/relationships/slideLayout" Target="../slideLayouts/slideLayout2.xml" /></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 /><Relationship Id="rId1" Type="http://schemas.openxmlformats.org/officeDocument/2006/relationships/slideLayout" Target="../slideLayouts/slideLayout2.xml" /></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 /><Relationship Id="rId1" Type="http://schemas.openxmlformats.org/officeDocument/2006/relationships/slideLayout" Target="../slideLayouts/slideLayout2.xml" /></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 /><Relationship Id="rId1" Type="http://schemas.openxmlformats.org/officeDocument/2006/relationships/slideLayout" Target="../slideLayouts/slideLayout2.xml" /></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 /><Relationship Id="rId1" Type="http://schemas.openxmlformats.org/officeDocument/2006/relationships/slideLayout" Target="../slideLayouts/slideLayout2.xml" /></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 /><Relationship Id="rId1" Type="http://schemas.openxmlformats.org/officeDocument/2006/relationships/slideLayout" Target="../slideLayouts/slideLayout2.xml" /></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 /><Relationship Id="rId1" Type="http://schemas.openxmlformats.org/officeDocument/2006/relationships/slideLayout" Target="../slideLayouts/slideLayout2.xml" /></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 /><Relationship Id="rId1" Type="http://schemas.openxmlformats.org/officeDocument/2006/relationships/slideLayout" Target="../slideLayouts/slideLayout2.xml" /></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 /><Relationship Id="rId1" Type="http://schemas.openxmlformats.org/officeDocument/2006/relationships/slideLayout" Target="../slideLayouts/slideLayout2.xml" /></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 /><Relationship Id="rId1" Type="http://schemas.openxmlformats.org/officeDocument/2006/relationships/slideLayout" Target="../slideLayouts/slideLayout2.xml" /></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 /><Relationship Id="rId1" Type="http://schemas.openxmlformats.org/officeDocument/2006/relationships/slideLayout" Target="../slideLayouts/slideLayout2.xml" /></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 /><Relationship Id="rId1" Type="http://schemas.openxmlformats.org/officeDocument/2006/relationships/slideLayout" Target="../slideLayouts/slideLayout2.xml" /></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 /><Relationship Id="rId1" Type="http://schemas.openxmlformats.org/officeDocument/2006/relationships/slideLayout" Target="../slideLayouts/slideLayout2.xml" /></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 /><Relationship Id="rId1" Type="http://schemas.openxmlformats.org/officeDocument/2006/relationships/slideLayout" Target="../slideLayouts/slideLayout2.xml" /></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 /><Relationship Id="rId1" Type="http://schemas.openxmlformats.org/officeDocument/2006/relationships/slideLayout" Target="../slideLayouts/slideLayout2.xml" /></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 /><Relationship Id="rId1" Type="http://schemas.openxmlformats.org/officeDocument/2006/relationships/slideLayout" Target="../slideLayouts/slideLayout1.xml" /></Relationships>
</file>

<file path=ppt/slides/_rels/slide157.xml.rels><?xml version="1.0" encoding="UTF-8" standalone="yes"?>
<Relationships xmlns="http://schemas.openxmlformats.org/package/2006/relationships"><Relationship Id="rId3" Type="http://schemas.openxmlformats.org/officeDocument/2006/relationships/hyperlink" Target="mailto:ksantoshsagar@gmail.com" TargetMode="External" /><Relationship Id="rId2" Type="http://schemas.openxmlformats.org/officeDocument/2006/relationships/notesSlide" Target="../notesSlides/notesSlide157.xml" /><Relationship Id="rId1" Type="http://schemas.openxmlformats.org/officeDocument/2006/relationships/slideLayout" Target="../slideLayouts/slideLayout1.xml" /><Relationship Id="rId4" Type="http://schemas.openxmlformats.org/officeDocument/2006/relationships/hyperlink" Target="mailto:kss@saankhyaa.com"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D3CF0-536A-DFDA-04EA-26FAB40B9883}"/>
              </a:ext>
            </a:extLst>
          </p:cNvPr>
          <p:cNvSpPr>
            <a:spLocks noGrp="1"/>
          </p:cNvSpPr>
          <p:nvPr>
            <p:ph type="ctrTitle"/>
          </p:nvPr>
        </p:nvSpPr>
        <p:spPr>
          <a:xfrm>
            <a:off x="1524000" y="412594"/>
            <a:ext cx="9144000" cy="3850003"/>
          </a:xfrm>
        </p:spPr>
        <p:txBody>
          <a:bodyPr>
            <a:normAutofit fontScale="90000"/>
          </a:bodyPr>
          <a:lstStyle/>
          <a:p>
            <a:pPr>
              <a:lnSpc>
                <a:spcPct val="100000"/>
              </a:lnSpc>
            </a:pPr>
            <a:r>
              <a:rPr lang="en-US" sz="5400" b="1" dirty="0"/>
              <a:t>Tax Audit:</a:t>
            </a:r>
            <a:br>
              <a:rPr lang="en-US" sz="5400" b="1" dirty="0"/>
            </a:br>
            <a:r>
              <a:rPr lang="en-US" sz="5400" b="1" dirty="0"/>
              <a:t>Applicability, Key Concepts and Recent Amendments</a:t>
            </a:r>
            <a:br>
              <a:rPr lang="en-US" sz="5400" dirty="0"/>
            </a:br>
            <a:br>
              <a:rPr lang="en-US" sz="1100" dirty="0"/>
            </a:br>
            <a:r>
              <a:rPr lang="en-US" sz="4000" dirty="0"/>
              <a:t>9</a:t>
            </a:r>
            <a:r>
              <a:rPr lang="en-US" sz="4000" baseline="30000" dirty="0"/>
              <a:t>th</a:t>
            </a:r>
            <a:r>
              <a:rPr lang="en-US" sz="4000" dirty="0"/>
              <a:t> September 2024</a:t>
            </a:r>
            <a:br>
              <a:rPr lang="en-US" sz="4000" dirty="0"/>
            </a:br>
            <a:br>
              <a:rPr lang="en-US" sz="2200" dirty="0"/>
            </a:br>
            <a:r>
              <a:rPr lang="en-US" sz="4000" dirty="0"/>
              <a:t>Thrissur Branch of SIRC of ICAI</a:t>
            </a:r>
            <a:endParaRPr lang="en-IN" dirty="0"/>
          </a:p>
        </p:txBody>
      </p:sp>
      <p:sp>
        <p:nvSpPr>
          <p:cNvPr id="3" name="Subtitle 2">
            <a:extLst>
              <a:ext uri="{FF2B5EF4-FFF2-40B4-BE49-F238E27FC236}">
                <a16:creationId xmlns:a16="http://schemas.microsoft.com/office/drawing/2014/main" id="{A7FD158A-9A78-1F3E-7F0C-90DAB272669B}"/>
              </a:ext>
            </a:extLst>
          </p:cNvPr>
          <p:cNvSpPr>
            <a:spLocks noGrp="1"/>
          </p:cNvSpPr>
          <p:nvPr>
            <p:ph type="subTitle" idx="1"/>
          </p:nvPr>
        </p:nvSpPr>
        <p:spPr>
          <a:xfrm>
            <a:off x="1523999" y="4638904"/>
            <a:ext cx="9390743" cy="1831808"/>
          </a:xfrm>
        </p:spPr>
        <p:txBody>
          <a:bodyPr>
            <a:normAutofit lnSpcReduction="10000"/>
          </a:bodyPr>
          <a:lstStyle/>
          <a:p>
            <a:pPr algn="l">
              <a:spcBef>
                <a:spcPts val="0"/>
              </a:spcBef>
              <a:spcAft>
                <a:spcPts val="0"/>
              </a:spcAft>
            </a:pPr>
            <a:r>
              <a:rPr lang="en-US" sz="2000" b="1" dirty="0"/>
              <a:t>Presentation by: </a:t>
            </a:r>
          </a:p>
          <a:p>
            <a:pPr algn="l">
              <a:spcBef>
                <a:spcPts val="0"/>
              </a:spcBef>
              <a:spcAft>
                <a:spcPts val="0"/>
              </a:spcAft>
            </a:pPr>
            <a:r>
              <a:rPr lang="en-US" sz="2000" b="1" dirty="0"/>
              <a:t>Adv. (CA) Santosh Sagar Kapilavai, Bengaluru</a:t>
            </a:r>
          </a:p>
          <a:p>
            <a:pPr algn="l">
              <a:spcBef>
                <a:spcPts val="0"/>
              </a:spcBef>
              <a:spcAft>
                <a:spcPts val="0"/>
              </a:spcAft>
            </a:pPr>
            <a:r>
              <a:rPr lang="en-US" sz="2000" b="1" dirty="0"/>
              <a:t>+91 98663 02429</a:t>
            </a:r>
          </a:p>
          <a:p>
            <a:pPr algn="l">
              <a:spcBef>
                <a:spcPts val="0"/>
              </a:spcBef>
              <a:spcAft>
                <a:spcPts val="0"/>
              </a:spcAft>
            </a:pPr>
            <a:r>
              <a:rPr lang="en-US" sz="2000" b="1" dirty="0">
                <a:hlinkClick r:id="rId3"/>
              </a:rPr>
              <a:t>ksantoshsagar@gmail.com</a:t>
            </a:r>
            <a:r>
              <a:rPr lang="en-US" sz="2000" b="1" dirty="0"/>
              <a:t>, </a:t>
            </a:r>
            <a:r>
              <a:rPr lang="en-US" sz="2000" b="1" dirty="0">
                <a:hlinkClick r:id="rId4"/>
              </a:rPr>
              <a:t>kss@saankhyaa.com</a:t>
            </a:r>
            <a:r>
              <a:rPr lang="en-US" sz="2000" b="1" dirty="0"/>
              <a:t> 	</a:t>
            </a:r>
          </a:p>
        </p:txBody>
      </p:sp>
    </p:spTree>
    <p:extLst>
      <p:ext uri="{BB962C8B-B14F-4D97-AF65-F5344CB8AC3E}">
        <p14:creationId xmlns:p14="http://schemas.microsoft.com/office/powerpoint/2010/main" val="1312027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2F2B5F-B462-7E0F-3340-90434F791A71}"/>
              </a:ext>
            </a:extLst>
          </p:cNvPr>
          <p:cNvSpPr>
            <a:spLocks noGrp="1"/>
          </p:cNvSpPr>
          <p:nvPr>
            <p:ph idx="1"/>
          </p:nvPr>
        </p:nvSpPr>
        <p:spPr>
          <a:xfrm>
            <a:off x="838200" y="2144938"/>
            <a:ext cx="10515600" cy="4351338"/>
          </a:xfrm>
        </p:spPr>
        <p:txBody>
          <a:bodyPr>
            <a:normAutofit/>
          </a:bodyPr>
          <a:lstStyle/>
          <a:p>
            <a:pPr marL="0" indent="0" algn="ctr">
              <a:buNone/>
            </a:pPr>
            <a:r>
              <a:rPr lang="en-US" sz="4400" i="1" dirty="0"/>
              <a:t>"The hardest thing to understand in the world is the Income Tax" </a:t>
            </a:r>
          </a:p>
          <a:p>
            <a:pPr marL="0" indent="0">
              <a:buNone/>
            </a:pPr>
            <a:endParaRPr lang="en-US" sz="4400" i="1" dirty="0"/>
          </a:p>
          <a:p>
            <a:pPr marL="0" indent="0" algn="r">
              <a:buNone/>
            </a:pPr>
            <a:r>
              <a:rPr lang="en-US" sz="4400" dirty="0"/>
              <a:t>- Albert Einstein</a:t>
            </a:r>
            <a:endParaRPr lang="en-IN" sz="4400" dirty="0"/>
          </a:p>
        </p:txBody>
      </p:sp>
      <p:sp>
        <p:nvSpPr>
          <p:cNvPr id="4" name="Title 1">
            <a:extLst>
              <a:ext uri="{FF2B5EF4-FFF2-40B4-BE49-F238E27FC236}">
                <a16:creationId xmlns:a16="http://schemas.microsoft.com/office/drawing/2014/main" id="{CE8C4C70-1423-A024-7077-246C1457AEBF}"/>
              </a:ext>
            </a:extLst>
          </p:cNvPr>
          <p:cNvSpPr>
            <a:spLocks noGrp="1"/>
          </p:cNvSpPr>
          <p:nvPr>
            <p:ph type="title"/>
          </p:nvPr>
        </p:nvSpPr>
        <p:spPr>
          <a:xfrm>
            <a:off x="838200" y="365125"/>
            <a:ext cx="10515600" cy="1325563"/>
          </a:xfrm>
        </p:spPr>
        <p:txBody>
          <a:bodyPr>
            <a:normAutofit/>
          </a:bodyPr>
          <a:lstStyle/>
          <a:p>
            <a:r>
              <a:rPr lang="en-US" sz="4800" b="1" dirty="0"/>
              <a:t>Words of Wisdom…</a:t>
            </a:r>
            <a:endParaRPr lang="en-IN" sz="4800" b="1" dirty="0"/>
          </a:p>
        </p:txBody>
      </p:sp>
    </p:spTree>
    <p:extLst>
      <p:ext uri="{BB962C8B-B14F-4D97-AF65-F5344CB8AC3E}">
        <p14:creationId xmlns:p14="http://schemas.microsoft.com/office/powerpoint/2010/main" val="293862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lstStyle/>
          <a:p>
            <a:r>
              <a:rPr lang="en-US" b="1" dirty="0"/>
              <a:t>Coverage</a:t>
            </a:r>
            <a:endParaRPr lang="en-IN" b="1"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a:normAutofit/>
          </a:bodyPr>
          <a:lstStyle/>
          <a:p>
            <a:pPr marL="514350" indent="-514350">
              <a:buFont typeface="+mj-lt"/>
              <a:buAutoNum type="arabicPeriod"/>
            </a:pPr>
            <a:r>
              <a:rPr lang="en-US" sz="3200" dirty="0"/>
              <a:t>Applicability of Tax Audit</a:t>
            </a:r>
          </a:p>
          <a:p>
            <a:pPr marL="514350" indent="-514350">
              <a:buFont typeface="+mj-lt"/>
              <a:buAutoNum type="arabicPeriod"/>
            </a:pPr>
            <a:r>
              <a:rPr lang="en-US" sz="3200" dirty="0"/>
              <a:t>Recent Amendments to Form 3CD </a:t>
            </a:r>
          </a:p>
          <a:p>
            <a:pPr marL="514350" indent="-514350">
              <a:buFont typeface="+mj-lt"/>
              <a:buAutoNum type="arabicPeriod"/>
            </a:pPr>
            <a:r>
              <a:rPr lang="en-US" sz="3200" dirty="0"/>
              <a:t>Key provisions in Tax Audit Report</a:t>
            </a:r>
            <a:endParaRPr lang="en-US" sz="1100" dirty="0"/>
          </a:p>
          <a:p>
            <a:pPr marL="514350" indent="-514350">
              <a:buFont typeface="+mj-lt"/>
              <a:buAutoNum type="arabicPeriod"/>
            </a:pPr>
            <a:r>
              <a:rPr lang="en-US" sz="3200" dirty="0"/>
              <a:t>Penalties</a:t>
            </a:r>
            <a:endParaRPr lang="en-IN" sz="3200" dirty="0"/>
          </a:p>
        </p:txBody>
      </p:sp>
    </p:spTree>
    <p:extLst>
      <p:ext uri="{BB962C8B-B14F-4D97-AF65-F5344CB8AC3E}">
        <p14:creationId xmlns:p14="http://schemas.microsoft.com/office/powerpoint/2010/main" val="1289054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lstStyle/>
          <a:p>
            <a:r>
              <a:rPr lang="en-US" b="1" dirty="0"/>
              <a:t>Coverage</a:t>
            </a:r>
            <a:endParaRPr lang="en-IN" b="1"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a:normAutofit/>
          </a:bodyPr>
          <a:lstStyle/>
          <a:p>
            <a:pPr marL="514350" indent="-514350">
              <a:buFont typeface="+mj-lt"/>
              <a:buAutoNum type="arabicPeriod"/>
            </a:pPr>
            <a:r>
              <a:rPr lang="en-US" sz="3200" b="1" dirty="0"/>
              <a:t>Applicability of Tax Audit</a:t>
            </a:r>
          </a:p>
          <a:p>
            <a:pPr marL="514350" indent="-514350">
              <a:buFont typeface="+mj-lt"/>
              <a:buAutoNum type="arabicPeriod"/>
            </a:pPr>
            <a:r>
              <a:rPr lang="en-US" sz="3200" dirty="0"/>
              <a:t>Recent Amendments to Form 3CD </a:t>
            </a:r>
          </a:p>
          <a:p>
            <a:pPr marL="514350" indent="-514350">
              <a:buFont typeface="+mj-lt"/>
              <a:buAutoNum type="arabicPeriod"/>
            </a:pPr>
            <a:r>
              <a:rPr lang="en-US" sz="3200" dirty="0"/>
              <a:t>Key provisions in Tax Audit Report</a:t>
            </a:r>
            <a:endParaRPr lang="en-US" sz="1100" dirty="0"/>
          </a:p>
          <a:p>
            <a:pPr marL="514350" indent="-514350">
              <a:buFont typeface="+mj-lt"/>
              <a:buAutoNum type="arabicPeriod"/>
            </a:pPr>
            <a:r>
              <a:rPr lang="en-US" sz="3200" dirty="0"/>
              <a:t>Penalties</a:t>
            </a:r>
            <a:endParaRPr lang="en-IN" sz="3200" dirty="0"/>
          </a:p>
        </p:txBody>
      </p:sp>
    </p:spTree>
    <p:extLst>
      <p:ext uri="{BB962C8B-B14F-4D97-AF65-F5344CB8AC3E}">
        <p14:creationId xmlns:p14="http://schemas.microsoft.com/office/powerpoint/2010/main" val="1775409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lstStyle/>
          <a:p>
            <a:pPr marL="514350" indent="-514350">
              <a:buFont typeface="+mj-lt"/>
              <a:buAutoNum type="arabicPeriod"/>
            </a:pPr>
            <a:r>
              <a:rPr lang="en-US" sz="4400" b="1" dirty="0"/>
              <a:t> Applicability of Tax Audit</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838200" y="1825625"/>
            <a:ext cx="10515600" cy="4667250"/>
          </a:xfrm>
        </p:spPr>
        <p:txBody>
          <a:bodyPr vert="horz" lIns="91440" tIns="45720" rIns="91440" bIns="45720" rtlCol="0">
            <a:normAutofit fontScale="85000" lnSpcReduction="10000"/>
          </a:bodyPr>
          <a:lstStyle/>
          <a:p>
            <a:r>
              <a:rPr lang="en-US" dirty="0"/>
              <a:t>Genesis and Objectives of Tax Audit</a:t>
            </a:r>
          </a:p>
          <a:p>
            <a:r>
              <a:rPr lang="en-US" dirty="0"/>
              <a:t>Categories</a:t>
            </a:r>
          </a:p>
          <a:p>
            <a:r>
              <a:rPr lang="en-US" b="1" dirty="0"/>
              <a:t>Section 44AA </a:t>
            </a:r>
            <a:r>
              <a:rPr lang="en-US" dirty="0"/>
              <a:t>– Maintenance of Books</a:t>
            </a:r>
          </a:p>
          <a:p>
            <a:r>
              <a:rPr lang="en-IN" b="1" dirty="0"/>
              <a:t>Section 44AB </a:t>
            </a:r>
            <a:r>
              <a:rPr lang="en-IN" dirty="0"/>
              <a:t>– Audit of accounts </a:t>
            </a:r>
          </a:p>
          <a:p>
            <a:r>
              <a:rPr lang="en-IN" b="1" dirty="0"/>
              <a:t>Section 44AD </a:t>
            </a:r>
            <a:r>
              <a:rPr lang="en-IN" dirty="0"/>
              <a:t>– </a:t>
            </a:r>
            <a:r>
              <a:rPr lang="en-US" sz="2800" dirty="0"/>
              <a:t>Presumptive Taxation for Specified Business</a:t>
            </a:r>
            <a:endParaRPr lang="en-IN" dirty="0"/>
          </a:p>
          <a:p>
            <a:r>
              <a:rPr lang="en-IN" b="1" dirty="0"/>
              <a:t>Section 44ADA </a:t>
            </a:r>
            <a:r>
              <a:rPr lang="en-IN" dirty="0"/>
              <a:t>– </a:t>
            </a:r>
            <a:r>
              <a:rPr lang="en-US" sz="2800" dirty="0"/>
              <a:t>Presumptive Taxation for Specified Profession</a:t>
            </a:r>
          </a:p>
          <a:p>
            <a:r>
              <a:rPr lang="en-IN" b="1" dirty="0"/>
              <a:t>Rule 6G</a:t>
            </a:r>
          </a:p>
          <a:p>
            <a:r>
              <a:rPr lang="en-IN" b="1" dirty="0"/>
              <a:t>Limits on number of Tax audits</a:t>
            </a:r>
          </a:p>
        </p:txBody>
      </p:sp>
    </p:spTree>
    <p:extLst>
      <p:ext uri="{BB962C8B-B14F-4D97-AF65-F5344CB8AC3E}">
        <p14:creationId xmlns:p14="http://schemas.microsoft.com/office/powerpoint/2010/main" val="939068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lstStyle/>
          <a:p>
            <a:r>
              <a:rPr lang="en-US" b="1" dirty="0"/>
              <a:t>Genesis of Tax audit</a:t>
            </a:r>
            <a:endParaRPr lang="en-IN" b="1"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a:normAutofit fontScale="92500" lnSpcReduction="10000"/>
          </a:bodyPr>
          <a:lstStyle/>
          <a:p>
            <a:r>
              <a:rPr lang="en-US" sz="3200" dirty="0"/>
              <a:t>Recommended by the Direct Taxes Enquiry Committee chaired by Sri. Justice K.N. Wanchoo (Retd. CJI) (1971)</a:t>
            </a:r>
          </a:p>
          <a:p>
            <a:pPr lvl="1"/>
            <a:r>
              <a:rPr lang="en-US" sz="2800" dirty="0"/>
              <a:t>Malpractices like </a:t>
            </a:r>
            <a:r>
              <a:rPr lang="en-US" sz="2800" b="1" u="sng" dirty="0"/>
              <a:t>presentation of false and misleading accounts </a:t>
            </a:r>
            <a:r>
              <a:rPr lang="en-US" sz="2800" dirty="0"/>
              <a:t>could be checked to a great extent </a:t>
            </a:r>
          </a:p>
          <a:p>
            <a:pPr lvl="1"/>
            <a:r>
              <a:rPr lang="en-US" sz="2800" dirty="0"/>
              <a:t>Not to cast </a:t>
            </a:r>
            <a:r>
              <a:rPr lang="en-US" sz="2800" i="1" dirty="0"/>
              <a:t>legal obligation </a:t>
            </a:r>
            <a:r>
              <a:rPr lang="en-US" sz="2800" dirty="0"/>
              <a:t>on all taxpayers to maintain accounts</a:t>
            </a:r>
          </a:p>
          <a:p>
            <a:pPr lvl="1"/>
            <a:r>
              <a:rPr lang="en-US" sz="2800" b="1" u="sng" dirty="0"/>
              <a:t>Compulsory audit </a:t>
            </a:r>
            <a:r>
              <a:rPr lang="en-US" sz="2800" dirty="0"/>
              <a:t>for businesses/ professions where income or property exceeds </a:t>
            </a:r>
            <a:r>
              <a:rPr lang="en-US" sz="2800" b="1" u="sng" dirty="0"/>
              <a:t>specified limits</a:t>
            </a:r>
            <a:endParaRPr lang="en-IN" sz="3200" b="1" u="sng" dirty="0"/>
          </a:p>
        </p:txBody>
      </p:sp>
    </p:spTree>
    <p:extLst>
      <p:ext uri="{BB962C8B-B14F-4D97-AF65-F5344CB8AC3E}">
        <p14:creationId xmlns:p14="http://schemas.microsoft.com/office/powerpoint/2010/main" val="541544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696D8-7BC1-3508-7AF2-49AFC662815E}"/>
              </a:ext>
            </a:extLst>
          </p:cNvPr>
          <p:cNvSpPr>
            <a:spLocks noGrp="1"/>
          </p:cNvSpPr>
          <p:nvPr>
            <p:ph type="title"/>
          </p:nvPr>
        </p:nvSpPr>
        <p:spPr/>
        <p:txBody>
          <a:bodyPr/>
          <a:lstStyle/>
          <a:p>
            <a:r>
              <a:rPr lang="en-US" b="1" dirty="0"/>
              <a:t>Tax Audit</a:t>
            </a:r>
            <a:endParaRPr lang="en-IN" b="1" dirty="0"/>
          </a:p>
        </p:txBody>
      </p:sp>
      <p:sp>
        <p:nvSpPr>
          <p:cNvPr id="3" name="Content Placeholder 2">
            <a:extLst>
              <a:ext uri="{FF2B5EF4-FFF2-40B4-BE49-F238E27FC236}">
                <a16:creationId xmlns:a16="http://schemas.microsoft.com/office/drawing/2014/main" id="{A8BD46CA-46CC-BAB7-D955-9AFDBDE0E496}"/>
              </a:ext>
            </a:extLst>
          </p:cNvPr>
          <p:cNvSpPr>
            <a:spLocks noGrp="1"/>
          </p:cNvSpPr>
          <p:nvPr>
            <p:ph idx="1"/>
          </p:nvPr>
        </p:nvSpPr>
        <p:spPr/>
        <p:txBody>
          <a:bodyPr>
            <a:normAutofit fontScale="92500" lnSpcReduction="20000"/>
          </a:bodyPr>
          <a:lstStyle/>
          <a:p>
            <a:r>
              <a:rPr lang="en-US" sz="2800" dirty="0"/>
              <a:t>Section 44AB introduced vide Finance Act, 1984</a:t>
            </a:r>
          </a:p>
          <a:p>
            <a:r>
              <a:rPr lang="en-US" dirty="0"/>
              <a:t>Effective Date </a:t>
            </a:r>
            <a:r>
              <a:rPr lang="en-US" sz="2800" dirty="0"/>
              <a:t>- 1st April 1985</a:t>
            </a:r>
          </a:p>
          <a:p>
            <a:r>
              <a:rPr lang="en-US" sz="2800" dirty="0"/>
              <a:t>Deliberations and planning from more than 13 years (1971 - 1984)</a:t>
            </a:r>
          </a:p>
          <a:p>
            <a:endParaRPr lang="en-US" sz="2800" dirty="0"/>
          </a:p>
          <a:p>
            <a:pPr marL="0" indent="0">
              <a:buNone/>
            </a:pPr>
            <a:endParaRPr lang="en-US" dirty="0"/>
          </a:p>
          <a:p>
            <a:pPr marL="0" indent="0">
              <a:buNone/>
            </a:pPr>
            <a:endParaRPr lang="en-US" dirty="0"/>
          </a:p>
          <a:p>
            <a:pPr marL="0" indent="0" algn="ctr">
              <a:buNone/>
            </a:pPr>
            <a:r>
              <a:rPr lang="en-US" b="1" dirty="0"/>
              <a:t>40 years and counting ……</a:t>
            </a:r>
            <a:endParaRPr lang="en-US" sz="2800" b="1" dirty="0"/>
          </a:p>
          <a:p>
            <a:endParaRPr lang="en-US" sz="2800" dirty="0"/>
          </a:p>
        </p:txBody>
      </p:sp>
    </p:spTree>
    <p:extLst>
      <p:ext uri="{BB962C8B-B14F-4D97-AF65-F5344CB8AC3E}">
        <p14:creationId xmlns:p14="http://schemas.microsoft.com/office/powerpoint/2010/main" val="2057071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E4E93-C197-12A0-12B7-CDA3772261A2}"/>
              </a:ext>
            </a:extLst>
          </p:cNvPr>
          <p:cNvSpPr>
            <a:spLocks noGrp="1"/>
          </p:cNvSpPr>
          <p:nvPr>
            <p:ph type="title"/>
          </p:nvPr>
        </p:nvSpPr>
        <p:spPr/>
        <p:txBody>
          <a:bodyPr>
            <a:normAutofit/>
          </a:bodyPr>
          <a:lstStyle/>
          <a:p>
            <a:r>
              <a:rPr lang="en-US" b="1" dirty="0"/>
              <a:t>Objectives - Explanatory Notes </a:t>
            </a:r>
            <a:br>
              <a:rPr lang="en-US" b="1" dirty="0"/>
            </a:br>
            <a:r>
              <a:rPr lang="en-US" sz="2200" b="1" dirty="0"/>
              <a:t>(CBDT Circular No. 387, dt. 6th July 1984)</a:t>
            </a:r>
            <a:endParaRPr lang="en-IN" b="1" dirty="0"/>
          </a:p>
        </p:txBody>
      </p:sp>
      <p:sp>
        <p:nvSpPr>
          <p:cNvPr id="3" name="Content Placeholder 2">
            <a:extLst>
              <a:ext uri="{FF2B5EF4-FFF2-40B4-BE49-F238E27FC236}">
                <a16:creationId xmlns:a16="http://schemas.microsoft.com/office/drawing/2014/main" id="{0EC7E6B5-C72D-7D74-27B8-EAC852BB60D9}"/>
              </a:ext>
            </a:extLst>
          </p:cNvPr>
          <p:cNvSpPr>
            <a:spLocks noGrp="1"/>
          </p:cNvSpPr>
          <p:nvPr>
            <p:ph idx="1"/>
          </p:nvPr>
        </p:nvSpPr>
        <p:spPr>
          <a:xfrm>
            <a:off x="551543" y="1564369"/>
            <a:ext cx="10987313" cy="4351338"/>
          </a:xfrm>
        </p:spPr>
        <p:txBody>
          <a:bodyPr>
            <a:noAutofit/>
          </a:bodyPr>
          <a:lstStyle/>
          <a:p>
            <a:pPr marL="0" indent="0">
              <a:lnSpc>
                <a:spcPct val="170000"/>
              </a:lnSpc>
              <a:buNone/>
            </a:pPr>
            <a:r>
              <a:rPr lang="en-IN" sz="2000" dirty="0"/>
              <a:t>A proper Tax Audit for taxpayers would ensure: </a:t>
            </a:r>
          </a:p>
          <a:p>
            <a:pPr>
              <a:lnSpc>
                <a:spcPct val="170000"/>
              </a:lnSpc>
            </a:pPr>
            <a:r>
              <a:rPr lang="en-IN" sz="2000" dirty="0"/>
              <a:t>Books of account and other records are properly maintained </a:t>
            </a:r>
          </a:p>
          <a:p>
            <a:pPr>
              <a:lnSpc>
                <a:spcPct val="170000"/>
              </a:lnSpc>
            </a:pPr>
            <a:r>
              <a:rPr lang="en-IN" sz="2000" dirty="0"/>
              <a:t>Records faithfully reflect the income and claims for deductions are correctly made </a:t>
            </a:r>
          </a:p>
          <a:p>
            <a:pPr>
              <a:lnSpc>
                <a:spcPct val="170000"/>
              </a:lnSpc>
            </a:pPr>
            <a:r>
              <a:rPr lang="en-IN" sz="2000" dirty="0"/>
              <a:t>Checking fraudulent practices </a:t>
            </a:r>
          </a:p>
          <a:p>
            <a:pPr>
              <a:lnSpc>
                <a:spcPct val="170000"/>
              </a:lnSpc>
            </a:pPr>
            <a:r>
              <a:rPr lang="en-IN" sz="2000" dirty="0"/>
              <a:t>Facilitate administration of tax laws by a proper presentation of the accounts before the tax authorities </a:t>
            </a:r>
            <a:r>
              <a:rPr lang="en-IN" sz="2000" b="1" u="sng" dirty="0"/>
              <a:t>and considerable saving in the time of AOs in carrying out routine verification like checking the correctness of totals and verifying if purchases and sales are properly vouched or not</a:t>
            </a:r>
            <a:endParaRPr lang="en-IN" sz="2000" dirty="0"/>
          </a:p>
          <a:p>
            <a:pPr>
              <a:lnSpc>
                <a:spcPct val="170000"/>
              </a:lnSpc>
            </a:pPr>
            <a:r>
              <a:rPr lang="en-IN" sz="2000" dirty="0"/>
              <a:t>Time of AO saved could be utilised in </a:t>
            </a:r>
            <a:r>
              <a:rPr lang="en-IN" sz="2000" b="1" u="sng" dirty="0"/>
              <a:t>investigation of more important aspects of a case</a:t>
            </a:r>
          </a:p>
        </p:txBody>
      </p:sp>
    </p:spTree>
    <p:extLst>
      <p:ext uri="{BB962C8B-B14F-4D97-AF65-F5344CB8AC3E}">
        <p14:creationId xmlns:p14="http://schemas.microsoft.com/office/powerpoint/2010/main" val="2540185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019DB-3074-ED4F-8BD2-9B19B5813D77}"/>
              </a:ext>
            </a:extLst>
          </p:cNvPr>
          <p:cNvSpPr>
            <a:spLocks noGrp="1"/>
          </p:cNvSpPr>
          <p:nvPr>
            <p:ph type="title"/>
          </p:nvPr>
        </p:nvSpPr>
        <p:spPr/>
        <p:txBody>
          <a:bodyPr/>
          <a:lstStyle/>
          <a:p>
            <a:r>
              <a:rPr lang="en-US" b="1" dirty="0"/>
              <a:t>Key Definitions</a:t>
            </a:r>
            <a:endParaRPr lang="en-IN" b="1" dirty="0"/>
          </a:p>
        </p:txBody>
      </p:sp>
      <p:sp>
        <p:nvSpPr>
          <p:cNvPr id="3" name="Content Placeholder 2">
            <a:extLst>
              <a:ext uri="{FF2B5EF4-FFF2-40B4-BE49-F238E27FC236}">
                <a16:creationId xmlns:a16="http://schemas.microsoft.com/office/drawing/2014/main" id="{610BCDC3-2F79-2384-FCD8-C8A34DD57902}"/>
              </a:ext>
            </a:extLst>
          </p:cNvPr>
          <p:cNvSpPr>
            <a:spLocks noGrp="1"/>
          </p:cNvSpPr>
          <p:nvPr>
            <p:ph idx="1"/>
          </p:nvPr>
        </p:nvSpPr>
        <p:spPr/>
        <p:txBody>
          <a:bodyPr>
            <a:normAutofit/>
          </a:bodyPr>
          <a:lstStyle/>
          <a:p>
            <a:r>
              <a:rPr lang="en-US" b="1" dirty="0"/>
              <a:t>Business – Section 2(13)</a:t>
            </a:r>
          </a:p>
          <a:p>
            <a:pPr marL="0" indent="0" algn="just">
              <a:buNone/>
            </a:pPr>
            <a:r>
              <a:rPr lang="en-US" i="1" dirty="0"/>
              <a:t>"business" </a:t>
            </a:r>
            <a:r>
              <a:rPr lang="en-US" b="1" i="1" u="sng" dirty="0"/>
              <a:t>includes </a:t>
            </a:r>
            <a:r>
              <a:rPr lang="en-US" i="1" dirty="0"/>
              <a:t>any trade, commerce or manufacture or any adventure or concern in the nature of trade, commerce or manufacture;</a:t>
            </a:r>
          </a:p>
          <a:p>
            <a:r>
              <a:rPr lang="en-US" b="1" dirty="0"/>
              <a:t>Profession – Section 2(36)</a:t>
            </a:r>
          </a:p>
          <a:p>
            <a:pPr marL="0" indent="0">
              <a:buNone/>
            </a:pPr>
            <a:r>
              <a:rPr lang="en-US" i="1" dirty="0"/>
              <a:t>"profession" </a:t>
            </a:r>
            <a:r>
              <a:rPr lang="en-US" b="1" i="1" u="sng" dirty="0"/>
              <a:t>includes</a:t>
            </a:r>
            <a:r>
              <a:rPr lang="en-US" i="1" dirty="0"/>
              <a:t> vocation</a:t>
            </a:r>
          </a:p>
        </p:txBody>
      </p:sp>
    </p:spTree>
    <p:extLst>
      <p:ext uri="{BB962C8B-B14F-4D97-AF65-F5344CB8AC3E}">
        <p14:creationId xmlns:p14="http://schemas.microsoft.com/office/powerpoint/2010/main" val="44236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019DB-3074-ED4F-8BD2-9B19B5813D77}"/>
              </a:ext>
            </a:extLst>
          </p:cNvPr>
          <p:cNvSpPr>
            <a:spLocks noGrp="1"/>
          </p:cNvSpPr>
          <p:nvPr>
            <p:ph type="title"/>
          </p:nvPr>
        </p:nvSpPr>
        <p:spPr/>
        <p:txBody>
          <a:bodyPr/>
          <a:lstStyle/>
          <a:p>
            <a:r>
              <a:rPr lang="en-US" b="1" dirty="0"/>
              <a:t>Key Definitions</a:t>
            </a:r>
            <a:endParaRPr lang="en-IN" b="1" dirty="0"/>
          </a:p>
        </p:txBody>
      </p:sp>
      <p:sp>
        <p:nvSpPr>
          <p:cNvPr id="3" name="Content Placeholder 2">
            <a:extLst>
              <a:ext uri="{FF2B5EF4-FFF2-40B4-BE49-F238E27FC236}">
                <a16:creationId xmlns:a16="http://schemas.microsoft.com/office/drawing/2014/main" id="{610BCDC3-2F79-2384-FCD8-C8A34DD57902}"/>
              </a:ext>
            </a:extLst>
          </p:cNvPr>
          <p:cNvSpPr>
            <a:spLocks noGrp="1"/>
          </p:cNvSpPr>
          <p:nvPr>
            <p:ph idx="1"/>
          </p:nvPr>
        </p:nvSpPr>
        <p:spPr/>
        <p:txBody>
          <a:bodyPr>
            <a:noAutofit/>
          </a:bodyPr>
          <a:lstStyle/>
          <a:p>
            <a:r>
              <a:rPr lang="en-US" b="1" dirty="0"/>
              <a:t>Books or Books of Account – Section 2(12A)</a:t>
            </a:r>
          </a:p>
          <a:p>
            <a:pPr marL="0" indent="0" algn="just">
              <a:buNone/>
            </a:pPr>
            <a:r>
              <a:rPr lang="en-US" i="1" dirty="0"/>
              <a:t>"books or books of account" </a:t>
            </a:r>
            <a:r>
              <a:rPr lang="en-US" b="1" i="1" u="sng" dirty="0"/>
              <a:t>includes</a:t>
            </a:r>
            <a:r>
              <a:rPr lang="en-US" b="1" i="1" dirty="0"/>
              <a:t> </a:t>
            </a:r>
            <a:r>
              <a:rPr lang="en-US" i="1" dirty="0"/>
              <a:t>ledgers, day-books, cash books, account-books and </a:t>
            </a:r>
            <a:r>
              <a:rPr lang="en-US" b="1" i="1" u="sng" dirty="0"/>
              <a:t>other books</a:t>
            </a:r>
            <a:r>
              <a:rPr lang="en-US" i="1" dirty="0"/>
              <a:t>, whether kept in the written form or in electronic form or in digital form or as print-outs of data stored in such electronic form or in digital form or in a floppy, disc, tape or any other form of electro-magnetic data storage device”</a:t>
            </a:r>
          </a:p>
        </p:txBody>
      </p:sp>
    </p:spTree>
    <p:extLst>
      <p:ext uri="{BB962C8B-B14F-4D97-AF65-F5344CB8AC3E}">
        <p14:creationId xmlns:p14="http://schemas.microsoft.com/office/powerpoint/2010/main" val="4044842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019DB-3074-ED4F-8BD2-9B19B5813D77}"/>
              </a:ext>
            </a:extLst>
          </p:cNvPr>
          <p:cNvSpPr>
            <a:spLocks noGrp="1"/>
          </p:cNvSpPr>
          <p:nvPr>
            <p:ph type="title"/>
          </p:nvPr>
        </p:nvSpPr>
        <p:spPr/>
        <p:txBody>
          <a:bodyPr/>
          <a:lstStyle/>
          <a:p>
            <a:r>
              <a:rPr lang="en-US" b="1" dirty="0"/>
              <a:t>44AA – Maintenance of Accounts</a:t>
            </a:r>
            <a:endParaRPr lang="en-IN" b="1" dirty="0"/>
          </a:p>
        </p:txBody>
      </p:sp>
      <p:sp>
        <p:nvSpPr>
          <p:cNvPr id="3" name="Content Placeholder 2">
            <a:extLst>
              <a:ext uri="{FF2B5EF4-FFF2-40B4-BE49-F238E27FC236}">
                <a16:creationId xmlns:a16="http://schemas.microsoft.com/office/drawing/2014/main" id="{610BCDC3-2F79-2384-FCD8-C8A34DD57902}"/>
              </a:ext>
            </a:extLst>
          </p:cNvPr>
          <p:cNvSpPr>
            <a:spLocks noGrp="1"/>
          </p:cNvSpPr>
          <p:nvPr>
            <p:ph idx="1"/>
          </p:nvPr>
        </p:nvSpPr>
        <p:spPr/>
        <p:txBody>
          <a:bodyPr>
            <a:noAutofit/>
          </a:bodyPr>
          <a:lstStyle/>
          <a:p>
            <a:r>
              <a:rPr lang="en-US" sz="2600" b="1" dirty="0"/>
              <a:t>Specified Professions - 2(12A) read with Rule 6F</a:t>
            </a:r>
          </a:p>
          <a:p>
            <a:r>
              <a:rPr lang="en-US" sz="2600" b="1" dirty="0"/>
              <a:t>Other Professions - 2(12A) read with Rule 6F</a:t>
            </a:r>
          </a:p>
          <a:p>
            <a:r>
              <a:rPr lang="en-US" sz="2600" b="1" dirty="0"/>
              <a:t>Business - 2(12A)</a:t>
            </a:r>
          </a:p>
          <a:p>
            <a:pPr marL="0" indent="0" algn="just">
              <a:buNone/>
            </a:pPr>
            <a:endParaRPr lang="en-US" sz="1400" dirty="0"/>
          </a:p>
          <a:p>
            <a:pPr marL="0" indent="0" algn="just">
              <a:buNone/>
            </a:pPr>
            <a:r>
              <a:rPr lang="en-US" sz="2600" dirty="0"/>
              <a:t>shall </a:t>
            </a:r>
            <a:r>
              <a:rPr lang="en-US" sz="2600" b="1" i="1" u="sng" dirty="0"/>
              <a:t>keep and maintain such books of account and other documents as may enable the Assessing Officer to compute his total income</a:t>
            </a:r>
            <a:r>
              <a:rPr lang="en-US" sz="2600" i="1" dirty="0"/>
              <a:t> in accordance with the provisions of this Act.</a:t>
            </a:r>
            <a:endParaRPr lang="en-IN" sz="2600" i="1" dirty="0"/>
          </a:p>
        </p:txBody>
      </p:sp>
    </p:spTree>
    <p:extLst>
      <p:ext uri="{BB962C8B-B14F-4D97-AF65-F5344CB8AC3E}">
        <p14:creationId xmlns:p14="http://schemas.microsoft.com/office/powerpoint/2010/main" val="734916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019DB-3074-ED4F-8BD2-9B19B5813D77}"/>
              </a:ext>
            </a:extLst>
          </p:cNvPr>
          <p:cNvSpPr>
            <a:spLocks noGrp="1"/>
          </p:cNvSpPr>
          <p:nvPr>
            <p:ph type="title"/>
          </p:nvPr>
        </p:nvSpPr>
        <p:spPr/>
        <p:txBody>
          <a:bodyPr/>
          <a:lstStyle/>
          <a:p>
            <a:r>
              <a:rPr lang="en-US" b="1" dirty="0"/>
              <a:t>44AA – Maintenance of Accounts</a:t>
            </a:r>
            <a:endParaRPr lang="en-IN" b="1" dirty="0"/>
          </a:p>
        </p:txBody>
      </p:sp>
      <p:sp>
        <p:nvSpPr>
          <p:cNvPr id="3" name="Content Placeholder 2">
            <a:extLst>
              <a:ext uri="{FF2B5EF4-FFF2-40B4-BE49-F238E27FC236}">
                <a16:creationId xmlns:a16="http://schemas.microsoft.com/office/drawing/2014/main" id="{610BCDC3-2F79-2384-FCD8-C8A34DD57902}"/>
              </a:ext>
            </a:extLst>
          </p:cNvPr>
          <p:cNvSpPr>
            <a:spLocks noGrp="1"/>
          </p:cNvSpPr>
          <p:nvPr>
            <p:ph idx="1"/>
          </p:nvPr>
        </p:nvSpPr>
        <p:spPr>
          <a:xfrm>
            <a:off x="838200" y="1825625"/>
            <a:ext cx="10515600" cy="4351338"/>
          </a:xfrm>
        </p:spPr>
        <p:txBody>
          <a:bodyPr>
            <a:normAutofit/>
          </a:bodyPr>
          <a:lstStyle/>
          <a:p>
            <a:r>
              <a:rPr lang="en-US" b="1" dirty="0"/>
              <a:t>Business or other professions (Individual/ HUF)</a:t>
            </a:r>
          </a:p>
          <a:p>
            <a:pPr lvl="1"/>
            <a:r>
              <a:rPr lang="en-US" dirty="0"/>
              <a:t>Income &gt; </a:t>
            </a:r>
            <a:r>
              <a:rPr lang="en-US" dirty="0">
                <a:solidFill>
                  <a:srgbClr val="0070C0"/>
                </a:solidFill>
              </a:rPr>
              <a:t>INR 2,50,000</a:t>
            </a:r>
          </a:p>
          <a:p>
            <a:pPr lvl="1"/>
            <a:r>
              <a:rPr lang="en-US" dirty="0"/>
              <a:t>Sales/ turnover/ gross receipts &gt; </a:t>
            </a:r>
            <a:r>
              <a:rPr lang="en-US" dirty="0">
                <a:solidFill>
                  <a:srgbClr val="0070C0"/>
                </a:solidFill>
              </a:rPr>
              <a:t>INR 25,00,000 </a:t>
            </a:r>
            <a:r>
              <a:rPr lang="en-US" dirty="0"/>
              <a:t>(any of last 3 years)</a:t>
            </a:r>
          </a:p>
          <a:p>
            <a:pPr lvl="1"/>
            <a:r>
              <a:rPr lang="en-US" dirty="0"/>
              <a:t>Actual Profits &lt; Presumptive taxation rates (44AE, 44BB, 44BBB)</a:t>
            </a:r>
          </a:p>
          <a:p>
            <a:pPr lvl="1"/>
            <a:r>
              <a:rPr lang="en-US" dirty="0"/>
              <a:t>Transition out of 44AD (for 5 years) and Income &gt; INR 2,50,000</a:t>
            </a:r>
            <a:endParaRPr lang="en-IN" dirty="0"/>
          </a:p>
        </p:txBody>
      </p:sp>
    </p:spTree>
    <p:extLst>
      <p:ext uri="{BB962C8B-B14F-4D97-AF65-F5344CB8AC3E}">
        <p14:creationId xmlns:p14="http://schemas.microsoft.com/office/powerpoint/2010/main" val="37706894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019DB-3074-ED4F-8BD2-9B19B5813D77}"/>
              </a:ext>
            </a:extLst>
          </p:cNvPr>
          <p:cNvSpPr>
            <a:spLocks noGrp="1"/>
          </p:cNvSpPr>
          <p:nvPr>
            <p:ph type="title"/>
          </p:nvPr>
        </p:nvSpPr>
        <p:spPr/>
        <p:txBody>
          <a:bodyPr/>
          <a:lstStyle/>
          <a:p>
            <a:r>
              <a:rPr lang="en-US" b="1" dirty="0"/>
              <a:t>44AA – Maintenance of Accounts</a:t>
            </a:r>
            <a:endParaRPr lang="en-IN" b="1" dirty="0"/>
          </a:p>
        </p:txBody>
      </p:sp>
      <p:sp>
        <p:nvSpPr>
          <p:cNvPr id="3" name="Content Placeholder 2">
            <a:extLst>
              <a:ext uri="{FF2B5EF4-FFF2-40B4-BE49-F238E27FC236}">
                <a16:creationId xmlns:a16="http://schemas.microsoft.com/office/drawing/2014/main" id="{610BCDC3-2F79-2384-FCD8-C8A34DD57902}"/>
              </a:ext>
            </a:extLst>
          </p:cNvPr>
          <p:cNvSpPr>
            <a:spLocks noGrp="1"/>
          </p:cNvSpPr>
          <p:nvPr>
            <p:ph idx="1"/>
          </p:nvPr>
        </p:nvSpPr>
        <p:spPr/>
        <p:txBody>
          <a:bodyPr>
            <a:normAutofit/>
          </a:bodyPr>
          <a:lstStyle/>
          <a:p>
            <a:r>
              <a:rPr lang="en-US" b="1" dirty="0"/>
              <a:t>Business or other professions (other than Individual/ HUF)</a:t>
            </a:r>
          </a:p>
          <a:p>
            <a:pPr lvl="1"/>
            <a:r>
              <a:rPr lang="en-US" dirty="0"/>
              <a:t>Income &gt; </a:t>
            </a:r>
            <a:r>
              <a:rPr lang="en-US" dirty="0">
                <a:solidFill>
                  <a:srgbClr val="0070C0"/>
                </a:solidFill>
              </a:rPr>
              <a:t>INR 1,20,000</a:t>
            </a:r>
          </a:p>
          <a:p>
            <a:pPr lvl="1"/>
            <a:r>
              <a:rPr lang="en-US" dirty="0"/>
              <a:t>Sales/ turnover/ gross receipts &gt; </a:t>
            </a:r>
            <a:r>
              <a:rPr lang="en-US" dirty="0">
                <a:solidFill>
                  <a:srgbClr val="0070C0"/>
                </a:solidFill>
              </a:rPr>
              <a:t>INR</a:t>
            </a:r>
            <a:r>
              <a:rPr lang="en-US" dirty="0"/>
              <a:t> </a:t>
            </a:r>
            <a:r>
              <a:rPr lang="en-US" dirty="0">
                <a:solidFill>
                  <a:srgbClr val="0070C0"/>
                </a:solidFill>
              </a:rPr>
              <a:t>10,00,000</a:t>
            </a:r>
            <a:r>
              <a:rPr lang="en-US" dirty="0"/>
              <a:t> (any of last 3 years)</a:t>
            </a:r>
          </a:p>
          <a:p>
            <a:pPr lvl="1"/>
            <a:r>
              <a:rPr lang="en-US" dirty="0"/>
              <a:t>Actual Profits &lt; Presumptive taxation rates (44AE, 44BB, 44BBB)</a:t>
            </a:r>
          </a:p>
          <a:p>
            <a:pPr lvl="1"/>
            <a:r>
              <a:rPr lang="en-US" dirty="0"/>
              <a:t>Transition out of 44AD (for 5 years) and Income &gt; INR 2,50,000</a:t>
            </a:r>
            <a:endParaRPr lang="en-IN" dirty="0"/>
          </a:p>
        </p:txBody>
      </p:sp>
    </p:spTree>
    <p:extLst>
      <p:ext uri="{BB962C8B-B14F-4D97-AF65-F5344CB8AC3E}">
        <p14:creationId xmlns:p14="http://schemas.microsoft.com/office/powerpoint/2010/main" val="1708729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019DB-3074-ED4F-8BD2-9B19B5813D77}"/>
              </a:ext>
            </a:extLst>
          </p:cNvPr>
          <p:cNvSpPr>
            <a:spLocks noGrp="1"/>
          </p:cNvSpPr>
          <p:nvPr>
            <p:ph type="title"/>
          </p:nvPr>
        </p:nvSpPr>
        <p:spPr/>
        <p:txBody>
          <a:bodyPr/>
          <a:lstStyle/>
          <a:p>
            <a:r>
              <a:rPr lang="en-US" b="1" dirty="0"/>
              <a:t>44AA – Maintenance of Accounts</a:t>
            </a:r>
            <a:endParaRPr lang="en-IN" b="1" dirty="0"/>
          </a:p>
        </p:txBody>
      </p:sp>
      <p:sp>
        <p:nvSpPr>
          <p:cNvPr id="3" name="Content Placeholder 2">
            <a:extLst>
              <a:ext uri="{FF2B5EF4-FFF2-40B4-BE49-F238E27FC236}">
                <a16:creationId xmlns:a16="http://schemas.microsoft.com/office/drawing/2014/main" id="{610BCDC3-2F79-2384-FCD8-C8A34DD57902}"/>
              </a:ext>
            </a:extLst>
          </p:cNvPr>
          <p:cNvSpPr>
            <a:spLocks noGrp="1"/>
          </p:cNvSpPr>
          <p:nvPr>
            <p:ph idx="1"/>
          </p:nvPr>
        </p:nvSpPr>
        <p:spPr>
          <a:xfrm>
            <a:off x="838200" y="1825625"/>
            <a:ext cx="10515600" cy="4351338"/>
          </a:xfrm>
        </p:spPr>
        <p:txBody>
          <a:bodyPr>
            <a:normAutofit/>
          </a:bodyPr>
          <a:lstStyle/>
          <a:p>
            <a:r>
              <a:rPr lang="en-US" b="1" dirty="0"/>
              <a:t>Specified Professions</a:t>
            </a:r>
          </a:p>
          <a:p>
            <a:pPr lvl="1"/>
            <a:r>
              <a:rPr lang="en-US" dirty="0"/>
              <a:t>Gross receipts &gt; INR 1,50,000 (PY or any of last 3 years) </a:t>
            </a:r>
            <a:r>
              <a:rPr lang="en-US" i="1" dirty="0"/>
              <a:t>(Per Rule 6F)</a:t>
            </a:r>
          </a:p>
        </p:txBody>
      </p:sp>
    </p:spTree>
    <p:extLst>
      <p:ext uri="{BB962C8B-B14F-4D97-AF65-F5344CB8AC3E}">
        <p14:creationId xmlns:p14="http://schemas.microsoft.com/office/powerpoint/2010/main" val="3303254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lstStyle/>
          <a:p>
            <a:r>
              <a:rPr lang="en-US" b="1" dirty="0"/>
              <a:t>Specified Professions</a:t>
            </a:r>
            <a:endParaRPr lang="en-IN"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566057" y="1825625"/>
            <a:ext cx="11059886" cy="4351338"/>
          </a:xfrm>
        </p:spPr>
        <p:txBody>
          <a:bodyPr numCol="2">
            <a:normAutofit/>
          </a:bodyPr>
          <a:lstStyle/>
          <a:p>
            <a:r>
              <a:rPr lang="en-IN" dirty="0"/>
              <a:t>Legal</a:t>
            </a:r>
          </a:p>
          <a:p>
            <a:r>
              <a:rPr lang="en-IN" dirty="0"/>
              <a:t>Medical</a:t>
            </a:r>
          </a:p>
          <a:p>
            <a:r>
              <a:rPr lang="en-IN" dirty="0"/>
              <a:t>Engineering</a:t>
            </a:r>
          </a:p>
          <a:p>
            <a:r>
              <a:rPr lang="en-IN" dirty="0"/>
              <a:t>Architecture</a:t>
            </a:r>
          </a:p>
          <a:p>
            <a:r>
              <a:rPr lang="en-IN" dirty="0"/>
              <a:t>Accountancy</a:t>
            </a:r>
          </a:p>
          <a:p>
            <a:r>
              <a:rPr lang="en-IN" dirty="0"/>
              <a:t>Company Secretary </a:t>
            </a:r>
          </a:p>
          <a:p>
            <a:r>
              <a:rPr lang="en-IN" dirty="0"/>
              <a:t>Interior decoration</a:t>
            </a:r>
          </a:p>
          <a:p>
            <a:r>
              <a:rPr lang="en-IN" dirty="0"/>
              <a:t>Technical consultancy</a:t>
            </a:r>
          </a:p>
          <a:p>
            <a:r>
              <a:rPr lang="en-IN" dirty="0"/>
              <a:t>Authorised representative</a:t>
            </a:r>
          </a:p>
          <a:p>
            <a:r>
              <a:rPr lang="en-IN" dirty="0"/>
              <a:t>Information Technology</a:t>
            </a:r>
          </a:p>
          <a:p>
            <a:r>
              <a:rPr lang="en-IN" dirty="0"/>
              <a:t>Film artist (13 categories)</a:t>
            </a:r>
          </a:p>
          <a:p>
            <a:endParaRPr lang="en-IN" dirty="0"/>
          </a:p>
        </p:txBody>
      </p:sp>
    </p:spTree>
    <p:extLst>
      <p:ext uri="{BB962C8B-B14F-4D97-AF65-F5344CB8AC3E}">
        <p14:creationId xmlns:p14="http://schemas.microsoft.com/office/powerpoint/2010/main" val="27790145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lstStyle/>
          <a:p>
            <a:r>
              <a:rPr lang="en-US" b="1" dirty="0"/>
              <a:t>Rule 6F</a:t>
            </a:r>
            <a:endParaRPr lang="en-IN"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566057" y="1825625"/>
            <a:ext cx="11059886" cy="4351338"/>
          </a:xfrm>
        </p:spPr>
        <p:txBody>
          <a:bodyPr numCol="1">
            <a:normAutofit fontScale="77500" lnSpcReduction="20000"/>
          </a:bodyPr>
          <a:lstStyle/>
          <a:p>
            <a:r>
              <a:rPr lang="en-US" dirty="0"/>
              <a:t>Cash book</a:t>
            </a:r>
          </a:p>
          <a:p>
            <a:r>
              <a:rPr lang="en-US" dirty="0"/>
              <a:t>Journal (Mercantile system)</a:t>
            </a:r>
          </a:p>
          <a:p>
            <a:r>
              <a:rPr lang="en-US" dirty="0"/>
              <a:t>Ledger</a:t>
            </a:r>
          </a:p>
          <a:p>
            <a:r>
              <a:rPr lang="en-US" dirty="0"/>
              <a:t>Carbon copies of bills issued and receipts issued with counterfoils (exceeding INR 25)</a:t>
            </a:r>
          </a:p>
          <a:p>
            <a:r>
              <a:rPr lang="en-US" dirty="0"/>
              <a:t>Original bills/ receipts for expenses (expenses exceeding INR 50) and signed payment vouchers (payments upto INR 50)</a:t>
            </a:r>
          </a:p>
          <a:p>
            <a:r>
              <a:rPr lang="en-US" dirty="0"/>
              <a:t>Additional requirements for a Doctor</a:t>
            </a:r>
          </a:p>
          <a:p>
            <a:r>
              <a:rPr lang="en-US" dirty="0"/>
              <a:t>Maintenance of Books - 6 years or completion of pending reassessment proceedings</a:t>
            </a:r>
          </a:p>
        </p:txBody>
      </p:sp>
    </p:spTree>
    <p:extLst>
      <p:ext uri="{BB962C8B-B14F-4D97-AF65-F5344CB8AC3E}">
        <p14:creationId xmlns:p14="http://schemas.microsoft.com/office/powerpoint/2010/main" val="4237856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pPr algn="ctr"/>
            <a:r>
              <a:rPr lang="en-US" sz="4000" b="1" dirty="0"/>
              <a:t>Specified Profession vs Non-specified Profession - Discriminatory requirements?</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566057" y="1825625"/>
            <a:ext cx="11059886" cy="4351338"/>
          </a:xfrm>
        </p:spPr>
        <p:txBody>
          <a:bodyPr numCol="1">
            <a:noAutofit/>
          </a:bodyPr>
          <a:lstStyle/>
          <a:p>
            <a:pPr marL="0" indent="0">
              <a:buNone/>
            </a:pPr>
            <a:endParaRPr lang="en-US" b="1" dirty="0"/>
          </a:p>
          <a:p>
            <a:pPr marL="0" indent="0">
              <a:buNone/>
            </a:pPr>
            <a:r>
              <a:rPr lang="en-US" b="1" dirty="0"/>
              <a:t>Challenge to Constitutional Validity of Section 44AA</a:t>
            </a:r>
          </a:p>
          <a:p>
            <a:endParaRPr lang="en-US" dirty="0"/>
          </a:p>
          <a:p>
            <a:pPr marL="0" indent="0">
              <a:buNone/>
            </a:pPr>
            <a:r>
              <a:rPr lang="en-US" dirty="0"/>
              <a:t>Is there any discrimination between Specified Professions and other Professions for maintenance of Books of Accounts?</a:t>
            </a:r>
          </a:p>
        </p:txBody>
      </p:sp>
    </p:spTree>
    <p:extLst>
      <p:ext uri="{BB962C8B-B14F-4D97-AF65-F5344CB8AC3E}">
        <p14:creationId xmlns:p14="http://schemas.microsoft.com/office/powerpoint/2010/main" val="155975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pPr algn="ctr"/>
            <a:r>
              <a:rPr lang="en-US" sz="4000" b="1" dirty="0"/>
              <a:t>Specified Profession vs Non-specified Profession - Discriminatory requirements?</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566057" y="1825625"/>
            <a:ext cx="11059886" cy="4876258"/>
          </a:xfrm>
        </p:spPr>
        <p:txBody>
          <a:bodyPr numCol="1">
            <a:noAutofit/>
          </a:bodyPr>
          <a:lstStyle/>
          <a:p>
            <a:pPr algn="just"/>
            <a:r>
              <a:rPr lang="en-US" b="1" dirty="0"/>
              <a:t>Observations of the Hon’ble Karnataka High Court:</a:t>
            </a:r>
          </a:p>
          <a:p>
            <a:pPr lvl="1" algn="just"/>
            <a:r>
              <a:rPr lang="en-US" dirty="0"/>
              <a:t>Specified Professions definitely fall into a category of </a:t>
            </a:r>
            <a:r>
              <a:rPr lang="en-US" i="1" dirty="0"/>
              <a:t>regulated professions - lawyers, chartered accountants, doctors, etc. </a:t>
            </a:r>
          </a:p>
          <a:p>
            <a:pPr lvl="1" algn="just"/>
            <a:r>
              <a:rPr lang="en-US" dirty="0"/>
              <a:t>Organised professions or professions like interior decorators </a:t>
            </a:r>
            <a:r>
              <a:rPr lang="en-US" b="1" u="sng" dirty="0"/>
              <a:t>who charge considerable fees for the services rendered</a:t>
            </a:r>
            <a:r>
              <a:rPr lang="en-US" dirty="0"/>
              <a:t>, perhaps are not regulated by any enactment to sub-serve the object of bringing to tax their income.</a:t>
            </a:r>
          </a:p>
          <a:p>
            <a:pPr lvl="1" algn="just"/>
            <a:r>
              <a:rPr lang="en-US" dirty="0"/>
              <a:t>What falls outside the enumerated class, </a:t>
            </a:r>
            <a:r>
              <a:rPr lang="en-US" i="1" dirty="0"/>
              <a:t>practicality</a:t>
            </a:r>
            <a:r>
              <a:rPr lang="en-US" dirty="0"/>
              <a:t> is the guiding force to prescribe a monetary limit which will compel them to maintain accounts. </a:t>
            </a:r>
          </a:p>
        </p:txBody>
      </p:sp>
    </p:spTree>
    <p:extLst>
      <p:ext uri="{BB962C8B-B14F-4D97-AF65-F5344CB8AC3E}">
        <p14:creationId xmlns:p14="http://schemas.microsoft.com/office/powerpoint/2010/main" val="4276281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pPr algn="ctr"/>
            <a:r>
              <a:rPr lang="en-US" sz="4000" b="1" dirty="0"/>
              <a:t>Specified Profession vs Non-specified Profession - Discriminatory requirements?</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566057" y="1825625"/>
            <a:ext cx="11059886" cy="4351338"/>
          </a:xfrm>
        </p:spPr>
        <p:txBody>
          <a:bodyPr numCol="1">
            <a:noAutofit/>
          </a:bodyPr>
          <a:lstStyle/>
          <a:p>
            <a:pPr algn="just"/>
            <a:r>
              <a:rPr lang="en-US" b="1" dirty="0"/>
              <a:t>Observations of the Hon’ble Karnataka High Court:</a:t>
            </a:r>
          </a:p>
          <a:p>
            <a:pPr lvl="1" algn="just"/>
            <a:r>
              <a:rPr lang="en-US" dirty="0"/>
              <a:t>It would be futile to call upon an </a:t>
            </a:r>
            <a:r>
              <a:rPr lang="en-US" b="1" u="sng" dirty="0"/>
              <a:t>Ordinary Pan Seller/ Street Vendor/ Roadside Hawker/ Cabin Shop Owner or Vegetable Vendor </a:t>
            </a:r>
            <a:r>
              <a:rPr lang="en-US" dirty="0"/>
              <a:t>and persons like those who also carry on profession </a:t>
            </a:r>
            <a:r>
              <a:rPr lang="en-US" b="1" u="sng" dirty="0"/>
              <a:t>to maintain books of account</a:t>
            </a:r>
            <a:r>
              <a:rPr lang="en-US" dirty="0"/>
              <a:t>. </a:t>
            </a:r>
          </a:p>
          <a:p>
            <a:pPr lvl="1" algn="just"/>
            <a:r>
              <a:rPr lang="en-US" dirty="0"/>
              <a:t>Professions such as street hawkers, ordinary pan sellers, etc., do not belong to the same category/ class as Advocates, Doctors and Engineers.</a:t>
            </a:r>
          </a:p>
        </p:txBody>
      </p:sp>
    </p:spTree>
    <p:extLst>
      <p:ext uri="{BB962C8B-B14F-4D97-AF65-F5344CB8AC3E}">
        <p14:creationId xmlns:p14="http://schemas.microsoft.com/office/powerpoint/2010/main" val="6749713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pPr algn="ctr"/>
            <a:r>
              <a:rPr lang="en-US" sz="4000" b="1" dirty="0"/>
              <a:t>Specified Profession vs Non-specified Profession - Discriminatory requirements?</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rmAutofit fontScale="92500"/>
          </a:bodyPr>
          <a:lstStyle/>
          <a:p>
            <a:pPr marL="0" indent="0">
              <a:buNone/>
            </a:pPr>
            <a:r>
              <a:rPr lang="en-US" b="1" dirty="0"/>
              <a:t>Conclusion:</a:t>
            </a:r>
          </a:p>
          <a:p>
            <a:r>
              <a:rPr lang="en-US" dirty="0"/>
              <a:t>No discrimination</a:t>
            </a:r>
          </a:p>
          <a:p>
            <a:r>
              <a:rPr lang="en-US" dirty="0"/>
              <a:t>Reasonable classification permissible under Article 14</a:t>
            </a:r>
          </a:p>
          <a:p>
            <a:r>
              <a:rPr lang="en-US" dirty="0"/>
              <a:t>No need to attract the equality assured under Article 14.</a:t>
            </a:r>
          </a:p>
          <a:p>
            <a:pPr marL="0" indent="0">
              <a:buNone/>
            </a:pPr>
            <a:endParaRPr lang="en-US" sz="1800" dirty="0"/>
          </a:p>
          <a:p>
            <a:pPr marL="0" indent="0" algn="r">
              <a:buNone/>
            </a:pPr>
            <a:r>
              <a:rPr lang="en-US" b="1" i="1" dirty="0"/>
              <a:t>Hon’ble Karnataka High Court in H.A.K. Rao vs. UOI (189 ITR 322)</a:t>
            </a:r>
          </a:p>
        </p:txBody>
      </p:sp>
    </p:spTree>
    <p:extLst>
      <p:ext uri="{BB962C8B-B14F-4D97-AF65-F5344CB8AC3E}">
        <p14:creationId xmlns:p14="http://schemas.microsoft.com/office/powerpoint/2010/main" val="25674717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fontScale="90000"/>
          </a:bodyPr>
          <a:lstStyle/>
          <a:p>
            <a:r>
              <a:rPr lang="en-US" sz="4000" b="1" dirty="0"/>
              <a:t>Section 44AB - Audit of accounts of certain persons carrying on business or profession</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rmAutofit fontScale="92500"/>
          </a:bodyPr>
          <a:lstStyle/>
          <a:p>
            <a:pPr marL="0" indent="0">
              <a:buNone/>
            </a:pPr>
            <a:r>
              <a:rPr lang="en-US" b="1" dirty="0"/>
              <a:t>When is Tax Audit Applicable? </a:t>
            </a:r>
          </a:p>
          <a:p>
            <a:r>
              <a:rPr lang="en-US" b="1" dirty="0"/>
              <a:t>Scenario 1: Section 44AB(a) </a:t>
            </a:r>
            <a:r>
              <a:rPr lang="en-US" dirty="0"/>
              <a:t>– Business, where total sales/ turnover/ gross receipts &gt; INR 1,00,00,000 in the PY</a:t>
            </a:r>
          </a:p>
          <a:p>
            <a:r>
              <a:rPr lang="en-US" b="1" dirty="0"/>
              <a:t>Scenario 2:</a:t>
            </a:r>
            <a:r>
              <a:rPr lang="en-US" dirty="0"/>
              <a:t> </a:t>
            </a:r>
            <a:r>
              <a:rPr lang="en-US" b="1" dirty="0"/>
              <a:t>Proviso to Section 44AB(a) </a:t>
            </a:r>
            <a:r>
              <a:rPr lang="en-US" dirty="0"/>
              <a:t>– Business, where total sales/ turnover/ gross receipts &gt; INR 10,00,00,000 in the PY</a:t>
            </a:r>
          </a:p>
          <a:p>
            <a:pPr lvl="1"/>
            <a:r>
              <a:rPr lang="en-US" dirty="0"/>
              <a:t>Aggregate cash receipts &lt;= 5% of Total sales/ turnover/ gross receipts; and</a:t>
            </a:r>
          </a:p>
          <a:p>
            <a:pPr lvl="1"/>
            <a:r>
              <a:rPr lang="en-US" dirty="0"/>
              <a:t>Aggregate cash payments &lt;= 5% of Total payments</a:t>
            </a:r>
          </a:p>
        </p:txBody>
      </p:sp>
    </p:spTree>
    <p:extLst>
      <p:ext uri="{BB962C8B-B14F-4D97-AF65-F5344CB8AC3E}">
        <p14:creationId xmlns:p14="http://schemas.microsoft.com/office/powerpoint/2010/main" val="24289992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fontScale="90000"/>
          </a:bodyPr>
          <a:lstStyle/>
          <a:p>
            <a:r>
              <a:rPr lang="en-US" sz="4000" b="1" dirty="0"/>
              <a:t>Section 44AB - Audit of accounts of certain persons carrying on business or profession</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rmAutofit fontScale="92500" lnSpcReduction="10000"/>
          </a:bodyPr>
          <a:lstStyle/>
          <a:p>
            <a:pPr marL="0" indent="0">
              <a:buNone/>
            </a:pPr>
            <a:r>
              <a:rPr lang="en-US" b="1" dirty="0"/>
              <a:t>When is Tax Audit Applicable? </a:t>
            </a:r>
          </a:p>
          <a:p>
            <a:r>
              <a:rPr lang="en-US" b="1" dirty="0"/>
              <a:t>Scenario 3: Section 44AB(b) </a:t>
            </a:r>
            <a:r>
              <a:rPr lang="en-US" dirty="0"/>
              <a:t>– Profession, where </a:t>
            </a:r>
            <a:br>
              <a:rPr lang="en-US" dirty="0"/>
            </a:br>
            <a:r>
              <a:rPr lang="en-US" dirty="0"/>
              <a:t>Gross receipts &gt; INR 50,00,000 in the PY and presumptive taxation under Section 44ADA(1) not opted for</a:t>
            </a:r>
          </a:p>
          <a:p>
            <a:r>
              <a:rPr lang="en-US" b="1" dirty="0"/>
              <a:t>Scenario 4:</a:t>
            </a:r>
            <a:r>
              <a:rPr lang="en-US" dirty="0"/>
              <a:t> </a:t>
            </a:r>
            <a:r>
              <a:rPr lang="en-US" b="1" dirty="0"/>
              <a:t>Section 44AB(c) </a:t>
            </a:r>
            <a:r>
              <a:rPr lang="en-US" dirty="0"/>
              <a:t>– Business (44AE, 44BB, 44BBB), where Actual income from presumptive business &lt; presumptive income</a:t>
            </a:r>
          </a:p>
          <a:p>
            <a:endParaRPr lang="en-US" dirty="0"/>
          </a:p>
        </p:txBody>
      </p:sp>
    </p:spTree>
    <p:extLst>
      <p:ext uri="{BB962C8B-B14F-4D97-AF65-F5344CB8AC3E}">
        <p14:creationId xmlns:p14="http://schemas.microsoft.com/office/powerpoint/2010/main" val="1056572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fontScale="90000"/>
          </a:bodyPr>
          <a:lstStyle/>
          <a:p>
            <a:r>
              <a:rPr lang="en-US" sz="4000" b="1" dirty="0"/>
              <a:t>Section 44AB - Audit of accounts of certain persons carrying on business or profession</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rmAutofit/>
          </a:bodyPr>
          <a:lstStyle/>
          <a:p>
            <a:pPr marL="0" indent="0">
              <a:buNone/>
            </a:pPr>
            <a:r>
              <a:rPr lang="en-US" b="1" dirty="0"/>
              <a:t>When is Tax Audit Applicable? </a:t>
            </a:r>
          </a:p>
          <a:p>
            <a:r>
              <a:rPr lang="en-US" b="1" dirty="0"/>
              <a:t>Scenario 5: Section 44AB(d) </a:t>
            </a:r>
            <a:r>
              <a:rPr lang="en-US" dirty="0"/>
              <a:t>– Profession, where </a:t>
            </a:r>
            <a:br>
              <a:rPr lang="en-US" dirty="0"/>
            </a:br>
            <a:r>
              <a:rPr lang="en-US" dirty="0"/>
              <a:t>Actual income &lt; presumptive income u/s 44ADA in the PY</a:t>
            </a:r>
          </a:p>
          <a:p>
            <a:r>
              <a:rPr lang="en-US" b="1" dirty="0"/>
              <a:t>Scenario 6:</a:t>
            </a:r>
            <a:r>
              <a:rPr lang="en-US" dirty="0"/>
              <a:t> </a:t>
            </a:r>
            <a:r>
              <a:rPr lang="en-US" b="1" dirty="0"/>
              <a:t>Section 44AB(e) </a:t>
            </a:r>
            <a:r>
              <a:rPr lang="en-US" dirty="0"/>
              <a:t>– Transition out of 44AD </a:t>
            </a:r>
            <a:br>
              <a:rPr lang="en-US" dirty="0"/>
            </a:br>
            <a:r>
              <a:rPr lang="en-US" dirty="0"/>
              <a:t>(for 5 years) and Income &gt; INR 2,50,000</a:t>
            </a:r>
            <a:endParaRPr lang="en-IN" dirty="0"/>
          </a:p>
        </p:txBody>
      </p:sp>
    </p:spTree>
    <p:extLst>
      <p:ext uri="{BB962C8B-B14F-4D97-AF65-F5344CB8AC3E}">
        <p14:creationId xmlns:p14="http://schemas.microsoft.com/office/powerpoint/2010/main" val="13480949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fontScale="90000"/>
          </a:bodyPr>
          <a:lstStyle/>
          <a:p>
            <a:r>
              <a:rPr lang="en-US" sz="4000" b="1" dirty="0"/>
              <a:t>Section 44AB - Audit of accounts of certain persons carrying on business or profession</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199" y="1825625"/>
            <a:ext cx="10781371" cy="4351338"/>
          </a:xfrm>
        </p:spPr>
        <p:txBody>
          <a:bodyPr numCol="1">
            <a:normAutofit/>
          </a:bodyPr>
          <a:lstStyle/>
          <a:p>
            <a:pPr marL="0" indent="0">
              <a:buNone/>
            </a:pPr>
            <a:r>
              <a:rPr lang="en-US" b="1" dirty="0"/>
              <a:t>Tax Audit not applicable </a:t>
            </a:r>
          </a:p>
          <a:p>
            <a:r>
              <a:rPr lang="en-US" b="1" dirty="0"/>
              <a:t>First proviso to Section 44AD </a:t>
            </a:r>
            <a:r>
              <a:rPr lang="en-US" dirty="0"/>
              <a:t>- Presumptive taxation u/s 44AD where TO/ GR &lt;= INR 2,00,00,000</a:t>
            </a:r>
          </a:p>
          <a:p>
            <a:r>
              <a:rPr lang="en-US" b="1" dirty="0"/>
              <a:t>Second proviso to Section 44AD </a:t>
            </a:r>
            <a:r>
              <a:rPr lang="en-US" dirty="0"/>
              <a:t>-</a:t>
            </a:r>
            <a:r>
              <a:rPr lang="en-US" b="1" dirty="0"/>
              <a:t> </a:t>
            </a:r>
            <a:r>
              <a:rPr lang="en-US" dirty="0"/>
              <a:t>Presumptive taxation u/s 44ADA(1)</a:t>
            </a:r>
            <a:endParaRPr lang="en-IN" dirty="0"/>
          </a:p>
        </p:txBody>
      </p:sp>
    </p:spTree>
    <p:extLst>
      <p:ext uri="{BB962C8B-B14F-4D97-AF65-F5344CB8AC3E}">
        <p14:creationId xmlns:p14="http://schemas.microsoft.com/office/powerpoint/2010/main" val="36595487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fontScale="90000"/>
          </a:bodyPr>
          <a:lstStyle/>
          <a:p>
            <a:pPr algn="ctr"/>
            <a:r>
              <a:rPr lang="en-US" sz="4000" b="1" dirty="0"/>
              <a:t>Section 44AD - Special provision for computing profits and gains of business on presumptive basis</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4"/>
            <a:ext cx="10515600" cy="4809351"/>
          </a:xfrm>
        </p:spPr>
        <p:txBody>
          <a:bodyPr numCol="1">
            <a:normAutofit fontScale="92500" lnSpcReduction="20000"/>
          </a:bodyPr>
          <a:lstStyle/>
          <a:p>
            <a:pPr marL="0" indent="0">
              <a:buNone/>
            </a:pPr>
            <a:r>
              <a:rPr lang="en-US" sz="2800" i="1" dirty="0"/>
              <a:t>44AD. (1) </a:t>
            </a:r>
            <a:r>
              <a:rPr lang="en-US" sz="2800" b="1" i="1" u="sng" dirty="0"/>
              <a:t>Notwithstanding anything to the contrary contained in sections 28 to 43C</a:t>
            </a:r>
            <a:r>
              <a:rPr lang="en-US" sz="2800" i="1" dirty="0"/>
              <a:t>, in the case of an </a:t>
            </a:r>
            <a:r>
              <a:rPr lang="en-US" sz="2800" b="1" i="1" u="sng" dirty="0"/>
              <a:t>eligible </a:t>
            </a:r>
            <a:r>
              <a:rPr lang="en-US" sz="2800" b="1" i="1" u="sng" dirty="0" err="1"/>
              <a:t>assessee</a:t>
            </a:r>
            <a:r>
              <a:rPr lang="en-US" sz="2800" b="1" i="1" u="sng" dirty="0"/>
              <a:t> </a:t>
            </a:r>
            <a:r>
              <a:rPr lang="en-US" sz="2800" i="1" dirty="0"/>
              <a:t>engaged in an </a:t>
            </a:r>
            <a:r>
              <a:rPr lang="en-US" sz="2800" b="1" i="1" u="sng" dirty="0"/>
              <a:t>eligible business</a:t>
            </a:r>
            <a:r>
              <a:rPr lang="en-US" sz="2800" i="1" dirty="0"/>
              <a:t>, a sum equal to </a:t>
            </a:r>
            <a:r>
              <a:rPr lang="en-US" sz="2800" b="1" i="1" u="sng" dirty="0"/>
              <a:t>eight per cent </a:t>
            </a:r>
            <a:r>
              <a:rPr lang="en-US" sz="2800" i="1" dirty="0"/>
              <a:t>of the total turnover or gross receipts of the </a:t>
            </a:r>
            <a:r>
              <a:rPr lang="en-US" sz="2800" i="1" dirty="0" err="1"/>
              <a:t>assessee</a:t>
            </a:r>
            <a:r>
              <a:rPr lang="en-US" sz="2800" i="1" dirty="0"/>
              <a:t> in the previous year on account of such business or, as the case may be, a sum higher than the aforesaid sum claimed to have been earned by the eligible </a:t>
            </a:r>
            <a:r>
              <a:rPr lang="en-US" sz="2800" i="1" dirty="0" err="1"/>
              <a:t>assessee</a:t>
            </a:r>
            <a:r>
              <a:rPr lang="en-US" sz="2800" i="1" dirty="0"/>
              <a:t>, shall be deemed to be the profits and gains of such business chargeable to tax under the head "Profits and gains of business or profession":</a:t>
            </a:r>
          </a:p>
        </p:txBody>
      </p:sp>
    </p:spTree>
    <p:extLst>
      <p:ext uri="{BB962C8B-B14F-4D97-AF65-F5344CB8AC3E}">
        <p14:creationId xmlns:p14="http://schemas.microsoft.com/office/powerpoint/2010/main" val="3663301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fontScale="90000"/>
          </a:bodyPr>
          <a:lstStyle/>
          <a:p>
            <a:pPr algn="ctr"/>
            <a:r>
              <a:rPr lang="en-US" sz="4000" b="1" dirty="0"/>
              <a:t>Section 44AD - Special provision for computing profits and gains of business on presumptive basis</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4"/>
            <a:ext cx="10515600" cy="4809351"/>
          </a:xfrm>
        </p:spPr>
        <p:txBody>
          <a:bodyPr numCol="1">
            <a:normAutofit fontScale="92500"/>
          </a:bodyPr>
          <a:lstStyle/>
          <a:p>
            <a:pPr marL="0" indent="0">
              <a:buNone/>
            </a:pPr>
            <a:r>
              <a:rPr lang="en-US" sz="2800" b="1" i="1" dirty="0"/>
              <a:t>Provided </a:t>
            </a:r>
            <a:r>
              <a:rPr lang="en-US" sz="2800" i="1" dirty="0"/>
              <a:t>that this sub-section shall have effect as if for the words </a:t>
            </a:r>
            <a:r>
              <a:rPr lang="en-US" sz="2800" b="1" i="1" u="sng" dirty="0"/>
              <a:t>"eight per cent", the words "six per cent“ </a:t>
            </a:r>
            <a:r>
              <a:rPr lang="en-US" sz="2800" i="1" dirty="0"/>
              <a:t>had been substituted, in respect of the amount of total turnover or gross receipts which is received by an account payee cheque or an account payee bank draft or use of electronic clearing system through a bank account or through such other electronic mode as may be prescribed during the previous year or before the due date specified in sub-section (1) of section 139 in respect of that previous year.</a:t>
            </a:r>
          </a:p>
        </p:txBody>
      </p:sp>
    </p:spTree>
    <p:extLst>
      <p:ext uri="{BB962C8B-B14F-4D97-AF65-F5344CB8AC3E}">
        <p14:creationId xmlns:p14="http://schemas.microsoft.com/office/powerpoint/2010/main" val="5537775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fontScale="90000"/>
          </a:bodyPr>
          <a:lstStyle/>
          <a:p>
            <a:pPr algn="ctr"/>
            <a:r>
              <a:rPr lang="en-US" sz="4000" b="1" dirty="0"/>
              <a:t>Section 44AD - Special provision for computing profits and gains of business on presumptive basis</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4"/>
            <a:ext cx="10515600" cy="4809351"/>
          </a:xfrm>
        </p:spPr>
        <p:txBody>
          <a:bodyPr numCol="1">
            <a:normAutofit/>
          </a:bodyPr>
          <a:lstStyle/>
          <a:p>
            <a:r>
              <a:rPr lang="en-US" b="1" dirty="0"/>
              <a:t>Eligible </a:t>
            </a:r>
            <a:r>
              <a:rPr lang="en-US" b="1" dirty="0" err="1"/>
              <a:t>assessee</a:t>
            </a:r>
            <a:endParaRPr lang="en-US" b="1" dirty="0"/>
          </a:p>
          <a:p>
            <a:pPr lvl="1"/>
            <a:r>
              <a:rPr lang="en-US" dirty="0"/>
              <a:t>Individual, HUF, Partnership Firm (excluding LLP); </a:t>
            </a:r>
            <a:r>
              <a:rPr lang="en-US" b="1" u="sng" dirty="0"/>
              <a:t>and</a:t>
            </a:r>
            <a:endParaRPr lang="en-US" dirty="0"/>
          </a:p>
          <a:p>
            <a:pPr lvl="1"/>
            <a:r>
              <a:rPr lang="en-US" dirty="0"/>
              <a:t>who has not claimed certain deductions (Section 10A, 10AA, 10B, 10BA, Chapter VIA)</a:t>
            </a:r>
          </a:p>
        </p:txBody>
      </p:sp>
    </p:spTree>
    <p:extLst>
      <p:ext uri="{BB962C8B-B14F-4D97-AF65-F5344CB8AC3E}">
        <p14:creationId xmlns:p14="http://schemas.microsoft.com/office/powerpoint/2010/main" val="101804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fontScale="90000"/>
          </a:bodyPr>
          <a:lstStyle/>
          <a:p>
            <a:pPr algn="ctr"/>
            <a:r>
              <a:rPr lang="en-US" sz="4000" b="1" dirty="0"/>
              <a:t>Section 44AD - Special provision for computing profits and gains of business on presumptive basis</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4"/>
            <a:ext cx="10515600" cy="4809351"/>
          </a:xfrm>
        </p:spPr>
        <p:txBody>
          <a:bodyPr numCol="1">
            <a:normAutofit fontScale="92500"/>
          </a:bodyPr>
          <a:lstStyle/>
          <a:p>
            <a:r>
              <a:rPr lang="en-US" b="1" dirty="0"/>
              <a:t>Eligible business: </a:t>
            </a:r>
          </a:p>
          <a:p>
            <a:pPr lvl="1">
              <a:lnSpc>
                <a:spcPct val="170000"/>
              </a:lnSpc>
            </a:pPr>
            <a:r>
              <a:rPr lang="en-US" sz="2600" dirty="0"/>
              <a:t>Any ‘business’ except 44AE</a:t>
            </a:r>
          </a:p>
          <a:p>
            <a:pPr lvl="1">
              <a:lnSpc>
                <a:spcPct val="170000"/>
              </a:lnSpc>
            </a:pPr>
            <a:r>
              <a:rPr lang="en-US" sz="2600" dirty="0"/>
              <a:t>INR 3,00,00,000 – Aggregate of cash received &lt;= 5% of Total sales/ turnover/ gross receipts; and (</a:t>
            </a:r>
            <a:r>
              <a:rPr lang="en-US" sz="2600" dirty="0" err="1"/>
              <a:t>wef</a:t>
            </a:r>
            <a:r>
              <a:rPr lang="en-US" sz="2600" dirty="0"/>
              <a:t> AY 2024-25)</a:t>
            </a:r>
          </a:p>
          <a:p>
            <a:pPr lvl="1">
              <a:lnSpc>
                <a:spcPct val="170000"/>
              </a:lnSpc>
            </a:pPr>
            <a:r>
              <a:rPr lang="en-US" sz="2600" dirty="0"/>
              <a:t>INR 2,00,00,000 – All other cases</a:t>
            </a:r>
          </a:p>
          <a:p>
            <a:pPr>
              <a:lnSpc>
                <a:spcPct val="170000"/>
              </a:lnSpc>
            </a:pPr>
            <a:r>
              <a:rPr lang="en-US" b="1" dirty="0"/>
              <a:t>Ineligible business</a:t>
            </a:r>
          </a:p>
          <a:p>
            <a:pPr lvl="1">
              <a:lnSpc>
                <a:spcPct val="170000"/>
              </a:lnSpc>
            </a:pPr>
            <a:r>
              <a:rPr lang="en-US" sz="2600" dirty="0"/>
              <a:t>Specified Professions, Commission/ brokerage receipts and Agency</a:t>
            </a:r>
          </a:p>
        </p:txBody>
      </p:sp>
    </p:spTree>
    <p:extLst>
      <p:ext uri="{BB962C8B-B14F-4D97-AF65-F5344CB8AC3E}">
        <p14:creationId xmlns:p14="http://schemas.microsoft.com/office/powerpoint/2010/main" val="1104965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fontScale="90000"/>
          </a:bodyPr>
          <a:lstStyle/>
          <a:p>
            <a:pPr algn="ctr"/>
            <a:r>
              <a:rPr lang="en-US" sz="4000" b="1" dirty="0"/>
              <a:t>Section 44AD - Special provision for computing profits and gains of business on presumptive basis</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rmAutofit/>
          </a:bodyPr>
          <a:lstStyle/>
          <a:p>
            <a:r>
              <a:rPr lang="en-US" b="1" dirty="0"/>
              <a:t>Expenses: </a:t>
            </a:r>
            <a:r>
              <a:rPr lang="en-US" dirty="0"/>
              <a:t>All deductions u/s 30 to 38 deemed to be allowed</a:t>
            </a:r>
          </a:p>
          <a:p>
            <a:r>
              <a:rPr lang="en-US" b="1" dirty="0"/>
              <a:t>Depreciation: </a:t>
            </a:r>
            <a:r>
              <a:rPr lang="en-US" dirty="0"/>
              <a:t>WDV computed as if depreciation was allowed</a:t>
            </a:r>
          </a:p>
          <a:p>
            <a:r>
              <a:rPr lang="en-US" b="1" dirty="0"/>
              <a:t>Presumptive income: </a:t>
            </a:r>
            <a:r>
              <a:rPr lang="en-US" dirty="0"/>
              <a:t>As a % of total turnover/ gross receipts </a:t>
            </a:r>
          </a:p>
          <a:p>
            <a:pPr lvl="1"/>
            <a:r>
              <a:rPr lang="en-US" dirty="0"/>
              <a:t>6% on non-cash transactions (Bank account, ECS, OEMs); and</a:t>
            </a:r>
          </a:p>
          <a:p>
            <a:pPr lvl="1"/>
            <a:r>
              <a:rPr lang="en-US" dirty="0"/>
              <a:t>8% on cash transactions; and</a:t>
            </a:r>
          </a:p>
        </p:txBody>
      </p:sp>
    </p:spTree>
    <p:extLst>
      <p:ext uri="{BB962C8B-B14F-4D97-AF65-F5344CB8AC3E}">
        <p14:creationId xmlns:p14="http://schemas.microsoft.com/office/powerpoint/2010/main" val="24366278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fontScale="90000"/>
          </a:bodyPr>
          <a:lstStyle/>
          <a:p>
            <a:pPr algn="ctr"/>
            <a:r>
              <a:rPr lang="en-US" sz="4000" b="1" dirty="0"/>
              <a:t>Section 44ADA - Special provision for computing profits and gains of profession on presumptive basis</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rmAutofit/>
          </a:bodyPr>
          <a:lstStyle/>
          <a:p>
            <a:r>
              <a:rPr lang="en-US" b="1" dirty="0"/>
              <a:t>Eligible assessee: </a:t>
            </a:r>
            <a:r>
              <a:rPr lang="en-US" dirty="0"/>
              <a:t>Individual, </a:t>
            </a:r>
            <a:r>
              <a:rPr lang="en-US" b="1" strike="sngStrike" dirty="0"/>
              <a:t>HUF</a:t>
            </a:r>
            <a:r>
              <a:rPr lang="en-US" dirty="0"/>
              <a:t>, Partnership Firm (excluding LLP), who has not claimed certain deductions (Section 19A, 10AA, 10B, 10BA, Chapter VIA)</a:t>
            </a:r>
          </a:p>
          <a:p>
            <a:r>
              <a:rPr lang="en-US" b="1" dirty="0"/>
              <a:t>Eligible profession: </a:t>
            </a:r>
            <a:r>
              <a:rPr lang="en-US" dirty="0"/>
              <a:t>Specified Professions u/s 44AA(1)</a:t>
            </a:r>
          </a:p>
          <a:p>
            <a:r>
              <a:rPr lang="en-US" b="1" dirty="0"/>
              <a:t>Expenses: </a:t>
            </a:r>
            <a:r>
              <a:rPr lang="en-US" dirty="0"/>
              <a:t>All deductions u/s 30 to 38 deemed to be allowed</a:t>
            </a:r>
          </a:p>
          <a:p>
            <a:r>
              <a:rPr lang="en-US" b="1" dirty="0"/>
              <a:t>Cool-off period:</a:t>
            </a:r>
            <a:r>
              <a:rPr lang="en-US" dirty="0"/>
              <a:t> 5 years </a:t>
            </a:r>
          </a:p>
        </p:txBody>
      </p:sp>
    </p:spTree>
    <p:extLst>
      <p:ext uri="{BB962C8B-B14F-4D97-AF65-F5344CB8AC3E}">
        <p14:creationId xmlns:p14="http://schemas.microsoft.com/office/powerpoint/2010/main" val="4177487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fontScale="90000"/>
          </a:bodyPr>
          <a:lstStyle/>
          <a:p>
            <a:pPr algn="ctr"/>
            <a:r>
              <a:rPr lang="en-US" sz="4000" b="1" dirty="0"/>
              <a:t>Section 44ADA - Special provision for computing profits and gains of profession on presumptive basis</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rmAutofit/>
          </a:bodyPr>
          <a:lstStyle/>
          <a:p>
            <a:r>
              <a:rPr lang="en-US" b="1" dirty="0"/>
              <a:t>Turnover cap:</a:t>
            </a:r>
          </a:p>
          <a:p>
            <a:pPr lvl="1"/>
            <a:r>
              <a:rPr lang="en-US" dirty="0"/>
              <a:t>INR 75,00,000 – Aggregate of cash received &lt;= 5% of Total sales/ turnover/ gross receipts; and</a:t>
            </a:r>
          </a:p>
          <a:p>
            <a:pPr lvl="1"/>
            <a:r>
              <a:rPr lang="en-US" dirty="0"/>
              <a:t>INR 50,00,000 – All other cases</a:t>
            </a:r>
          </a:p>
          <a:p>
            <a:r>
              <a:rPr lang="en-US" b="1" dirty="0"/>
              <a:t>Presumptive income: </a:t>
            </a:r>
            <a:r>
              <a:rPr lang="en-US" dirty="0"/>
              <a:t>50% of gross receipts</a:t>
            </a:r>
          </a:p>
        </p:txBody>
      </p:sp>
    </p:spTree>
    <p:extLst>
      <p:ext uri="{BB962C8B-B14F-4D97-AF65-F5344CB8AC3E}">
        <p14:creationId xmlns:p14="http://schemas.microsoft.com/office/powerpoint/2010/main" val="21812618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pPr algn="ctr"/>
            <a:r>
              <a:rPr lang="en-US" sz="4000" b="1" dirty="0"/>
              <a:t>Section 44ADA – Is maintenance of Books of Accounts mandatory?</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rmAutofit/>
          </a:bodyPr>
          <a:lstStyle/>
          <a:p>
            <a:pPr algn="just"/>
            <a:r>
              <a:rPr lang="en-US" sz="2000" dirty="0"/>
              <a:t>Section 44AA(1) reads </a:t>
            </a:r>
            <a:r>
              <a:rPr lang="en-US" sz="2000" b="1" i="1" u="sng" dirty="0"/>
              <a:t>Every person carrying on</a:t>
            </a:r>
            <a:r>
              <a:rPr lang="en-US" sz="2000" b="1" i="1" dirty="0"/>
              <a:t> </a:t>
            </a:r>
            <a:r>
              <a:rPr lang="en-US" sz="2000" i="1" dirty="0"/>
              <a:t>legal, medical, engineering or architectural profession or the profession of accountancy or technical consultancy or interior decoration or any other profession as is notified by the Board in the Official Gazette </a:t>
            </a:r>
            <a:r>
              <a:rPr lang="en-US" sz="2000" b="1" i="1" u="sng" dirty="0"/>
              <a:t>shall keep and maintain such books of account and other documents as may enable the Assessing Officer to compute his total income in accordance with the provisions of this Act</a:t>
            </a:r>
            <a:r>
              <a:rPr lang="en-US" sz="2000" i="1" dirty="0"/>
              <a:t>.</a:t>
            </a:r>
          </a:p>
        </p:txBody>
      </p:sp>
    </p:spTree>
    <p:extLst>
      <p:ext uri="{BB962C8B-B14F-4D97-AF65-F5344CB8AC3E}">
        <p14:creationId xmlns:p14="http://schemas.microsoft.com/office/powerpoint/2010/main" val="34842082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pPr algn="ctr"/>
            <a:r>
              <a:rPr lang="en-US" sz="4000" b="1" dirty="0"/>
              <a:t>Section 44ADA – Is maintenance of Books of Accounts mandatory?</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Autofit/>
          </a:bodyPr>
          <a:lstStyle/>
          <a:p>
            <a:pPr algn="just"/>
            <a:r>
              <a:rPr lang="en-US" sz="2000" dirty="0"/>
              <a:t>Section 44AA(3) reads</a:t>
            </a:r>
            <a:r>
              <a:rPr lang="en-US" sz="2000" i="1" dirty="0"/>
              <a:t> The Board may, having regard to the nature of the business or profession carried on by any class of persons, </a:t>
            </a:r>
            <a:r>
              <a:rPr lang="en-US" sz="2000" b="1" i="1" u="sng" dirty="0"/>
              <a:t>prescribe, by rules, the books of account and other documents (including inventories, wherever necessary) to be kept and maintained under sub-section (1) or sub-section (2)</a:t>
            </a:r>
            <a:r>
              <a:rPr lang="en-US" sz="2000" i="1" dirty="0"/>
              <a:t>, the particulars to be contained therein and the form and the manner in which and the place at which they shall be kept and maintained.</a:t>
            </a:r>
            <a:endParaRPr lang="en-US" sz="2000" dirty="0"/>
          </a:p>
          <a:p>
            <a:pPr algn="just"/>
            <a:r>
              <a:rPr lang="en-US" sz="2000" dirty="0"/>
              <a:t>Rule 6F(1) reads </a:t>
            </a:r>
            <a:r>
              <a:rPr lang="en-US" sz="2000" i="1" dirty="0"/>
              <a:t>Every person carrying on legal, medical, engineering or architectural profession or the profession of accountancy or technical consultancy or interior decoration or authorised representative or film artist </a:t>
            </a:r>
            <a:r>
              <a:rPr lang="en-US" sz="2000" b="1" i="1" u="sng" dirty="0"/>
              <a:t>shall keep and maintain the books of account and other documents</a:t>
            </a:r>
            <a:r>
              <a:rPr lang="en-US" sz="2000" i="1" dirty="0"/>
              <a:t> specified in sub-rule (2) …….</a:t>
            </a:r>
          </a:p>
        </p:txBody>
      </p:sp>
    </p:spTree>
    <p:extLst>
      <p:ext uri="{BB962C8B-B14F-4D97-AF65-F5344CB8AC3E}">
        <p14:creationId xmlns:p14="http://schemas.microsoft.com/office/powerpoint/2010/main" val="28660519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pPr algn="ctr"/>
            <a:r>
              <a:rPr lang="en-US" sz="4000" b="1" dirty="0"/>
              <a:t>Section 44ADA – Is maintenance of Books of Accounts mandatory?</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rmAutofit fontScale="85000" lnSpcReduction="10000"/>
          </a:bodyPr>
          <a:lstStyle/>
          <a:p>
            <a:pPr algn="just"/>
            <a:r>
              <a:rPr lang="en-US" dirty="0"/>
              <a:t>Section 44ADA(4) reads </a:t>
            </a:r>
            <a:r>
              <a:rPr lang="en-US" i="1" dirty="0"/>
              <a:t>“</a:t>
            </a:r>
            <a:r>
              <a:rPr lang="en-US" b="1" i="1" u="sng" dirty="0"/>
              <a:t>Notwithstanding anything contained in the foregoing provisions of this section</a:t>
            </a:r>
            <a:r>
              <a:rPr lang="en-US" i="1" dirty="0"/>
              <a:t>, an assessee who </a:t>
            </a:r>
            <a:r>
              <a:rPr lang="en-US" b="1" i="1" u="sng" dirty="0"/>
              <a:t>claims </a:t>
            </a:r>
            <a:r>
              <a:rPr lang="en-US" i="1" dirty="0"/>
              <a:t>that his profits and gains from the profession </a:t>
            </a:r>
            <a:r>
              <a:rPr lang="en-US" b="1" i="1" u="sng" dirty="0"/>
              <a:t>are lower </a:t>
            </a:r>
            <a:r>
              <a:rPr lang="en-US" i="1" dirty="0"/>
              <a:t>than the profits and gains specified in sub-section (1) and whose total income exceeds the maximum amount which is not chargeable to income-tax, </a:t>
            </a:r>
            <a:r>
              <a:rPr lang="en-US" b="1" i="1" u="sng" dirty="0"/>
              <a:t>shall be required to keep and maintain such books of account and other documents as required under sub-section (1) of section 44AA and get them audited and furnish a report of such audit as required under section 44AB</a:t>
            </a:r>
            <a:r>
              <a:rPr lang="en-US" i="1" dirty="0"/>
              <a:t>.</a:t>
            </a:r>
          </a:p>
        </p:txBody>
      </p:sp>
    </p:spTree>
    <p:extLst>
      <p:ext uri="{BB962C8B-B14F-4D97-AF65-F5344CB8AC3E}">
        <p14:creationId xmlns:p14="http://schemas.microsoft.com/office/powerpoint/2010/main" val="36531151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fontScale="90000"/>
          </a:bodyPr>
          <a:lstStyle/>
          <a:p>
            <a:r>
              <a:rPr lang="en-US" sz="4000" b="1" dirty="0"/>
              <a:t>Obligation to report income more than presumptive income in Section 44AD, 44ADA</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rmAutofit lnSpcReduction="10000"/>
          </a:bodyPr>
          <a:lstStyle/>
          <a:p>
            <a:r>
              <a:rPr lang="en-US" b="1" i="1" dirty="0"/>
              <a:t>Section 44AD(1) – </a:t>
            </a:r>
            <a:r>
              <a:rPr lang="en-US" i="1" dirty="0"/>
              <a:t>“…. , a </a:t>
            </a:r>
            <a:r>
              <a:rPr lang="en-US" b="1" i="1" u="sng" dirty="0"/>
              <a:t>sum equal to eight per cent of the total turnover or gross receipts </a:t>
            </a:r>
            <a:r>
              <a:rPr lang="en-US" i="1" dirty="0"/>
              <a:t>of the assessee in the previous year on account of such business </a:t>
            </a:r>
            <a:r>
              <a:rPr lang="en-US" b="1" i="1" u="sng" dirty="0"/>
              <a:t>or, as the case may be,</a:t>
            </a:r>
            <a:r>
              <a:rPr lang="en-US" i="1" dirty="0"/>
              <a:t> a </a:t>
            </a:r>
            <a:r>
              <a:rPr lang="en-US" b="1" i="1" u="sng" dirty="0"/>
              <a:t>sum higher than the aforesaid sum claimed to have been earned by the eligible assessee</a:t>
            </a:r>
            <a:r>
              <a:rPr lang="en-US" i="1" dirty="0"/>
              <a:t>, shall be deemed to be the profits and gains of such business chargeable to tax under the head "Profits and gains of business or profession"</a:t>
            </a:r>
          </a:p>
        </p:txBody>
      </p:sp>
    </p:spTree>
    <p:extLst>
      <p:ext uri="{BB962C8B-B14F-4D97-AF65-F5344CB8AC3E}">
        <p14:creationId xmlns:p14="http://schemas.microsoft.com/office/powerpoint/2010/main" val="38927587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fontScale="90000"/>
          </a:bodyPr>
          <a:lstStyle/>
          <a:p>
            <a:r>
              <a:rPr lang="en-US" sz="4000" b="1" dirty="0"/>
              <a:t>Obligation to report income more than presumptive income in Section 44AD, 44ADA</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rmAutofit lnSpcReduction="10000"/>
          </a:bodyPr>
          <a:lstStyle/>
          <a:p>
            <a:r>
              <a:rPr lang="en-US" b="1" i="1" dirty="0"/>
              <a:t>Section 44ADA(1) – </a:t>
            </a:r>
            <a:r>
              <a:rPr lang="en-US" i="1" dirty="0"/>
              <a:t>“…. a </a:t>
            </a:r>
            <a:r>
              <a:rPr lang="en-US" b="1" i="1" u="sng" dirty="0"/>
              <a:t>sum equal to fifty per cent of the total gross receipts</a:t>
            </a:r>
            <a:r>
              <a:rPr lang="en-US" i="1" dirty="0"/>
              <a:t> of the assessee in the previous year on account of such profession </a:t>
            </a:r>
            <a:r>
              <a:rPr lang="en-US" b="1" i="1" u="sng" dirty="0"/>
              <a:t>or, as the case may be,</a:t>
            </a:r>
            <a:r>
              <a:rPr lang="en-US" i="1" dirty="0"/>
              <a:t> a </a:t>
            </a:r>
            <a:r>
              <a:rPr lang="en-US" b="1" i="1" u="sng" dirty="0"/>
              <a:t>sum higher than the aforesaid sum claimed to have been earned by the assessee</a:t>
            </a:r>
            <a:r>
              <a:rPr lang="en-US" i="1" dirty="0"/>
              <a:t>, shall be deemed to be the profits and gains of such profession chargeable to tax under the head "Profits and gains of business or profession".</a:t>
            </a:r>
          </a:p>
        </p:txBody>
      </p:sp>
    </p:spTree>
    <p:extLst>
      <p:ext uri="{BB962C8B-B14F-4D97-AF65-F5344CB8AC3E}">
        <p14:creationId xmlns:p14="http://schemas.microsoft.com/office/powerpoint/2010/main" val="5224726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fontScale="90000"/>
          </a:bodyPr>
          <a:lstStyle/>
          <a:p>
            <a:r>
              <a:rPr lang="en-US" sz="4000" b="1" dirty="0"/>
              <a:t>Obligation to report income more than presumptive income in Section 44AD, 44ADA</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rmAutofit fontScale="70000" lnSpcReduction="20000"/>
          </a:bodyPr>
          <a:lstStyle/>
          <a:p>
            <a:r>
              <a:rPr lang="en-US" b="1" i="1" dirty="0"/>
              <a:t>Section 44AE(2) </a:t>
            </a:r>
            <a:r>
              <a:rPr lang="en-US" i="1" dirty="0"/>
              <a:t>– “………………., the profits and gains from each goods carriage,—</a:t>
            </a:r>
            <a:br>
              <a:rPr lang="en-US" i="1" dirty="0"/>
            </a:br>
            <a:r>
              <a:rPr lang="en-US" i="1" dirty="0"/>
              <a:t>(i) being a heavy goods vehicle, shall be an amount equal to one thousand rupees per ton of gross vehicle weight or unladen weight, as the case may be, for every month or part of a month during which the heavy goods vehicle is owned by the assessee in the previous year </a:t>
            </a:r>
            <a:r>
              <a:rPr lang="en-US" b="1" i="1" u="sng" dirty="0"/>
              <a:t>or </a:t>
            </a:r>
            <a:r>
              <a:rPr lang="en-US" i="1" dirty="0"/>
              <a:t>an </a:t>
            </a:r>
            <a:r>
              <a:rPr lang="en-US" b="1" i="1" u="sng" dirty="0"/>
              <a:t>amount claimed to have been actually earned from such vehicle</a:t>
            </a:r>
            <a:r>
              <a:rPr lang="en-US" i="1" dirty="0"/>
              <a:t>,</a:t>
            </a:r>
            <a:r>
              <a:rPr lang="en-US" b="1" i="1" dirty="0"/>
              <a:t> </a:t>
            </a:r>
            <a:r>
              <a:rPr lang="en-US" b="1" i="1" u="sng" dirty="0">
                <a:highlight>
                  <a:srgbClr val="FFFF00"/>
                </a:highlight>
              </a:rPr>
              <a:t>whichever is higher</a:t>
            </a:r>
            <a:r>
              <a:rPr lang="en-US" i="1" dirty="0"/>
              <a:t>;</a:t>
            </a:r>
            <a:br>
              <a:rPr lang="en-US" i="1" dirty="0"/>
            </a:br>
            <a:r>
              <a:rPr lang="en-US" i="1" dirty="0"/>
              <a:t>(ii) other than heavy goods vehicle, shall be an amount equal to seven thousand five hundred rupees for every month or part of a month during which the goods carriage is owned by the assessee in the previous year </a:t>
            </a:r>
            <a:r>
              <a:rPr lang="en-US" b="1" i="1" u="sng" dirty="0"/>
              <a:t>or </a:t>
            </a:r>
            <a:r>
              <a:rPr lang="en-US" i="1" dirty="0"/>
              <a:t>an </a:t>
            </a:r>
            <a:r>
              <a:rPr lang="en-US" b="1" i="1" u="sng" dirty="0"/>
              <a:t>amount claimed to have been actually earned from such goods carriage</a:t>
            </a:r>
            <a:r>
              <a:rPr lang="en-US" i="1" dirty="0"/>
              <a:t>, </a:t>
            </a:r>
            <a:r>
              <a:rPr lang="en-US" b="1" i="1" u="sng" dirty="0">
                <a:highlight>
                  <a:srgbClr val="FFFF00"/>
                </a:highlight>
              </a:rPr>
              <a:t>whichever is higher</a:t>
            </a:r>
            <a:r>
              <a:rPr lang="en-US" i="1" dirty="0"/>
              <a:t>.</a:t>
            </a:r>
          </a:p>
        </p:txBody>
      </p:sp>
    </p:spTree>
    <p:extLst>
      <p:ext uri="{BB962C8B-B14F-4D97-AF65-F5344CB8AC3E}">
        <p14:creationId xmlns:p14="http://schemas.microsoft.com/office/powerpoint/2010/main" val="28502755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fontScale="90000"/>
          </a:bodyPr>
          <a:lstStyle/>
          <a:p>
            <a:r>
              <a:rPr lang="en-US" sz="4000" b="1" dirty="0"/>
              <a:t>Obligation to report income more than presumptive income in Section 44AD, 44ADA</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rmAutofit/>
          </a:bodyPr>
          <a:lstStyle/>
          <a:p>
            <a:pPr marL="0" indent="0">
              <a:buNone/>
            </a:pPr>
            <a:r>
              <a:rPr lang="en-US" b="1" dirty="0"/>
              <a:t>Arguments in favour – No obligation to report higher income</a:t>
            </a:r>
          </a:p>
          <a:p>
            <a:r>
              <a:rPr lang="en-US" dirty="0"/>
              <a:t>Objective to help small business and professions</a:t>
            </a:r>
          </a:p>
          <a:p>
            <a:r>
              <a:rPr lang="en-US" dirty="0"/>
              <a:t>Use of the word </a:t>
            </a:r>
            <a:r>
              <a:rPr lang="en-US" i="1" dirty="0"/>
              <a:t>“shall” </a:t>
            </a:r>
            <a:r>
              <a:rPr lang="en-US" dirty="0"/>
              <a:t>for indicating a deeming fiction</a:t>
            </a:r>
          </a:p>
          <a:p>
            <a:r>
              <a:rPr lang="en-US" dirty="0"/>
              <a:t>No reference to </a:t>
            </a:r>
            <a:r>
              <a:rPr lang="en-US" i="1" dirty="0"/>
              <a:t>“whichever is higher” </a:t>
            </a:r>
            <a:r>
              <a:rPr lang="en-US" dirty="0"/>
              <a:t>in Section 44AD and 44ADA</a:t>
            </a:r>
          </a:p>
          <a:p>
            <a:endParaRPr lang="en-US" dirty="0"/>
          </a:p>
        </p:txBody>
      </p:sp>
    </p:spTree>
    <p:extLst>
      <p:ext uri="{BB962C8B-B14F-4D97-AF65-F5344CB8AC3E}">
        <p14:creationId xmlns:p14="http://schemas.microsoft.com/office/powerpoint/2010/main" val="16298070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fontScale="90000"/>
          </a:bodyPr>
          <a:lstStyle/>
          <a:p>
            <a:r>
              <a:rPr lang="en-US" sz="4000" b="1" dirty="0"/>
              <a:t>Obligation to report income more than presumptive income in Section 44AD, 44ADA</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rmAutofit fontScale="92500" lnSpcReduction="10000"/>
          </a:bodyPr>
          <a:lstStyle/>
          <a:p>
            <a:pPr marL="0" indent="0">
              <a:buNone/>
            </a:pPr>
            <a:r>
              <a:rPr lang="en-US" b="1" dirty="0"/>
              <a:t>Arguments against - Obligation to report higher income</a:t>
            </a:r>
          </a:p>
          <a:p>
            <a:r>
              <a:rPr lang="en-US" dirty="0"/>
              <a:t>Presumptive taxation is not a substitute for reporting ‘real income’</a:t>
            </a:r>
          </a:p>
          <a:p>
            <a:r>
              <a:rPr lang="en-US" dirty="0"/>
              <a:t>The Words, </a:t>
            </a:r>
            <a:r>
              <a:rPr lang="en-US" i="1" dirty="0"/>
              <a:t>“a sum higher than the aforesaid sum claimed to have been earned by the assessee” </a:t>
            </a:r>
            <a:r>
              <a:rPr lang="en-US" dirty="0"/>
              <a:t>indicate reporting of higher income earned</a:t>
            </a:r>
          </a:p>
          <a:p>
            <a:r>
              <a:rPr lang="en-US" dirty="0"/>
              <a:t>Reporting of a higher income defeats the intent and objective of presumptive taxation</a:t>
            </a:r>
          </a:p>
          <a:p>
            <a:endParaRPr lang="en-US" dirty="0"/>
          </a:p>
          <a:p>
            <a:endParaRPr lang="en-US" dirty="0"/>
          </a:p>
        </p:txBody>
      </p:sp>
    </p:spTree>
    <p:extLst>
      <p:ext uri="{BB962C8B-B14F-4D97-AF65-F5344CB8AC3E}">
        <p14:creationId xmlns:p14="http://schemas.microsoft.com/office/powerpoint/2010/main" val="22339816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fontScale="90000"/>
          </a:bodyPr>
          <a:lstStyle/>
          <a:p>
            <a:r>
              <a:rPr lang="en-US" sz="4000" b="1" dirty="0"/>
              <a:t>Obligation to report income more than presumptive income in Section 44AD, 44ADA</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rmAutofit fontScale="85000" lnSpcReduction="10000"/>
          </a:bodyPr>
          <a:lstStyle/>
          <a:p>
            <a:pPr marL="0" indent="0">
              <a:buNone/>
            </a:pPr>
            <a:r>
              <a:rPr lang="en-US" b="1" dirty="0"/>
              <a:t>Point of caution!</a:t>
            </a:r>
          </a:p>
          <a:p>
            <a:r>
              <a:rPr lang="en-US" dirty="0"/>
              <a:t>Presumptive taxation assumes that only those deductions u/s 30 to 38 and depreciation are deemed to have been allowed</a:t>
            </a:r>
          </a:p>
          <a:p>
            <a:r>
              <a:rPr lang="en-US" dirty="0"/>
              <a:t>Presumptive taxation does not obliviate responsibility to prove source of investments, expenses and receipts </a:t>
            </a:r>
            <a:r>
              <a:rPr lang="en-US" i="1" dirty="0"/>
              <a:t>(on a harmonious interpretation)</a:t>
            </a:r>
          </a:p>
          <a:p>
            <a:r>
              <a:rPr lang="en-US" dirty="0"/>
              <a:t>Presumptive taxation does not provide a blanket immunity from penalty and prosecution</a:t>
            </a:r>
          </a:p>
        </p:txBody>
      </p:sp>
    </p:spTree>
    <p:extLst>
      <p:ext uri="{BB962C8B-B14F-4D97-AF65-F5344CB8AC3E}">
        <p14:creationId xmlns:p14="http://schemas.microsoft.com/office/powerpoint/2010/main" val="32903607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r>
              <a:rPr lang="en-US" sz="4000" b="1" dirty="0"/>
              <a:t>Interplay of </a:t>
            </a:r>
            <a:r>
              <a:rPr lang="en-US" sz="4000" b="1"/>
              <a:t>Non-obstante clauses</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rmAutofit fontScale="85000" lnSpcReduction="20000"/>
          </a:bodyPr>
          <a:lstStyle/>
          <a:p>
            <a:pPr marL="0" indent="0">
              <a:buNone/>
            </a:pPr>
            <a:r>
              <a:rPr lang="en-US" b="1" i="1" dirty="0"/>
              <a:t>44AD(1) - </a:t>
            </a:r>
            <a:r>
              <a:rPr lang="en-US" i="1" dirty="0"/>
              <a:t>Notwithstanding anything </a:t>
            </a:r>
            <a:r>
              <a:rPr lang="en-US" b="1" i="1" u="sng" dirty="0"/>
              <a:t>to the contrary</a:t>
            </a:r>
            <a:r>
              <a:rPr lang="en-US" b="1" i="1" dirty="0"/>
              <a:t> </a:t>
            </a:r>
            <a:r>
              <a:rPr lang="en-US" i="1" dirty="0"/>
              <a:t>contained in </a:t>
            </a:r>
            <a:r>
              <a:rPr lang="en-US" b="1" i="1" u="sng" dirty="0"/>
              <a:t>sections 28 to 43C</a:t>
            </a:r>
            <a:r>
              <a:rPr lang="en-US" i="1" dirty="0"/>
              <a:t>….</a:t>
            </a:r>
          </a:p>
          <a:p>
            <a:pPr marL="0" indent="0">
              <a:buNone/>
            </a:pPr>
            <a:r>
              <a:rPr lang="en-US" b="1" i="1" dirty="0"/>
              <a:t>44ADA(1) </a:t>
            </a:r>
            <a:r>
              <a:rPr lang="en-US" i="1" dirty="0"/>
              <a:t>- Notwithstanding anything contained in </a:t>
            </a:r>
            <a:r>
              <a:rPr lang="en-US" b="1" i="1" u="sng" dirty="0"/>
              <a:t>sections 28 to 43C</a:t>
            </a:r>
            <a:r>
              <a:rPr lang="en-US" i="1" dirty="0"/>
              <a:t>……</a:t>
            </a:r>
          </a:p>
          <a:p>
            <a:pPr marL="0" indent="0">
              <a:buNone/>
            </a:pPr>
            <a:r>
              <a:rPr lang="en-US" b="1" i="1" dirty="0"/>
              <a:t>43B - </a:t>
            </a:r>
            <a:r>
              <a:rPr lang="en-US" i="1" dirty="0"/>
              <a:t>Notwithstanding anything contained </a:t>
            </a:r>
            <a:r>
              <a:rPr lang="en-US" b="1" i="1" u="sng" dirty="0"/>
              <a:t>in any other provision of this Act</a:t>
            </a:r>
            <a:r>
              <a:rPr lang="en-US" i="1" dirty="0"/>
              <a:t>, a deduction otherwise allowable under this Act in respect of ………</a:t>
            </a:r>
          </a:p>
          <a:p>
            <a:endParaRPr lang="en-US" dirty="0"/>
          </a:p>
          <a:p>
            <a:pPr marL="0" indent="0">
              <a:buNone/>
            </a:pPr>
            <a:r>
              <a:rPr lang="en-US" b="1" dirty="0"/>
              <a:t>Can the provisions of Section 43B override 44AD and 44ADA and result in disallowance over and above presumptive income?</a:t>
            </a:r>
          </a:p>
          <a:p>
            <a:endParaRPr lang="en-US" dirty="0"/>
          </a:p>
        </p:txBody>
      </p:sp>
    </p:spTree>
    <p:extLst>
      <p:ext uri="{BB962C8B-B14F-4D97-AF65-F5344CB8AC3E}">
        <p14:creationId xmlns:p14="http://schemas.microsoft.com/office/powerpoint/2010/main" val="29082344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r>
              <a:rPr lang="en-US" sz="4000" b="1" dirty="0"/>
              <a:t>Interplay of </a:t>
            </a:r>
            <a:r>
              <a:rPr lang="en-US" sz="4000" b="1"/>
              <a:t>Non-obstante clauses</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rmAutofit fontScale="77500" lnSpcReduction="20000"/>
          </a:bodyPr>
          <a:lstStyle/>
          <a:p>
            <a:pPr algn="just"/>
            <a:r>
              <a:rPr lang="en-US" dirty="0"/>
              <a:t>The provisions u/s 28 to 43C are pertain to </a:t>
            </a:r>
            <a:r>
              <a:rPr lang="en-US" b="1" u="sng" dirty="0"/>
              <a:t>computation of business income</a:t>
            </a:r>
            <a:r>
              <a:rPr lang="en-US" dirty="0"/>
              <a:t>. </a:t>
            </a:r>
          </a:p>
          <a:p>
            <a:pPr algn="just"/>
            <a:r>
              <a:rPr lang="en-US" dirty="0"/>
              <a:t>Provisions of Section 43B are </a:t>
            </a:r>
            <a:r>
              <a:rPr lang="en-US" b="1" u="sng" dirty="0"/>
              <a:t>"restrictions"</a:t>
            </a:r>
            <a:r>
              <a:rPr lang="en-US" dirty="0"/>
              <a:t> on the allowance of a particular expenditure representing statutory liability and such other expenses/ payments unless same have been paid before the due date of filing the return. </a:t>
            </a:r>
          </a:p>
          <a:p>
            <a:pPr algn="just"/>
            <a:r>
              <a:rPr lang="en-US"/>
              <a:t>Non-obstante clause </a:t>
            </a:r>
            <a:r>
              <a:rPr lang="en-US" dirty="0"/>
              <a:t>in Section 43B </a:t>
            </a:r>
            <a:r>
              <a:rPr lang="en-US" b="1" u="sng" dirty="0"/>
              <a:t>has a far wider amplitude because</a:t>
            </a:r>
            <a:r>
              <a:rPr lang="en-US" dirty="0"/>
              <a:t> </a:t>
            </a:r>
            <a:r>
              <a:rPr lang="en-US" i="1" dirty="0"/>
              <a:t>it uses the words "notwithstanding anything contained in any other provisions of this Act"</a:t>
            </a:r>
            <a:r>
              <a:rPr lang="en-US" dirty="0"/>
              <a:t>. However, </a:t>
            </a:r>
            <a:r>
              <a:rPr lang="en-US" b="1" u="sng" dirty="0"/>
              <a:t>Section 43B presupposes a deduction claimed under the Act</a:t>
            </a:r>
            <a:r>
              <a:rPr lang="en-US" dirty="0"/>
              <a:t>.</a:t>
            </a:r>
          </a:p>
        </p:txBody>
      </p:sp>
    </p:spTree>
    <p:extLst>
      <p:ext uri="{BB962C8B-B14F-4D97-AF65-F5344CB8AC3E}">
        <p14:creationId xmlns:p14="http://schemas.microsoft.com/office/powerpoint/2010/main" val="8801939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a:xfrm>
            <a:off x="838200" y="275915"/>
            <a:ext cx="10515600" cy="1325563"/>
          </a:xfrm>
        </p:spPr>
        <p:txBody>
          <a:bodyPr>
            <a:normAutofit/>
          </a:bodyPr>
          <a:lstStyle/>
          <a:p>
            <a:r>
              <a:rPr lang="en-US" sz="4000" b="1" dirty="0"/>
              <a:t>Rule 6G - Report of audit of accounts to be furnished under section 44AB</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199" y="1580305"/>
            <a:ext cx="10926337" cy="4731286"/>
          </a:xfrm>
        </p:spPr>
        <p:txBody>
          <a:bodyPr numCol="1">
            <a:noAutofit/>
          </a:bodyPr>
          <a:lstStyle/>
          <a:p>
            <a:pPr marL="457200" indent="-457200" algn="just">
              <a:lnSpc>
                <a:spcPct val="100000"/>
              </a:lnSpc>
              <a:buAutoNum type="arabicParenBoth"/>
            </a:pPr>
            <a:r>
              <a:rPr lang="en-US" sz="2400" i="1" dirty="0"/>
              <a:t>The </a:t>
            </a:r>
            <a:r>
              <a:rPr lang="en-US" sz="2400" b="1" i="1" u="sng" dirty="0"/>
              <a:t>report of audit of the accounts </a:t>
            </a:r>
            <a:r>
              <a:rPr lang="en-US" sz="2400" i="1" dirty="0"/>
              <a:t>of a person required to be furnished under section 44AB shall,—</a:t>
            </a:r>
          </a:p>
          <a:p>
            <a:pPr marL="457200" indent="-457200" algn="just">
              <a:lnSpc>
                <a:spcPct val="100000"/>
              </a:lnSpc>
              <a:buAutoNum type="arabicParenBoth"/>
            </a:pPr>
            <a:endParaRPr lang="en-US" sz="2400" i="1" dirty="0"/>
          </a:p>
          <a:p>
            <a:pPr marL="714375" indent="0" algn="just">
              <a:lnSpc>
                <a:spcPct val="100000"/>
              </a:lnSpc>
              <a:buNone/>
            </a:pPr>
            <a:r>
              <a:rPr lang="en-US" sz="2400" i="1" dirty="0"/>
              <a:t>(a) in the case of a person who carries on business or profession and </a:t>
            </a:r>
            <a:r>
              <a:rPr lang="en-US" sz="2400" b="1" i="1" u="sng" dirty="0"/>
              <a:t>who is required by or under any other law to get his accounts audited</a:t>
            </a:r>
            <a:r>
              <a:rPr lang="en-US" sz="2400" i="1" dirty="0"/>
              <a:t>, be in </a:t>
            </a:r>
            <a:r>
              <a:rPr lang="en-US" sz="2400" b="1" i="1" u="sng" dirty="0"/>
              <a:t>Form No. 3CA</a:t>
            </a:r>
            <a:r>
              <a:rPr lang="en-US" sz="2400" i="1" dirty="0"/>
              <a:t>;</a:t>
            </a:r>
          </a:p>
          <a:p>
            <a:pPr marL="714375" indent="0" algn="just">
              <a:lnSpc>
                <a:spcPct val="100000"/>
              </a:lnSpc>
              <a:buNone/>
            </a:pPr>
            <a:r>
              <a:rPr lang="en-US" sz="2400" i="1" dirty="0"/>
              <a:t>(b) in the case of a person who carries on business or profession, but </a:t>
            </a:r>
            <a:r>
              <a:rPr lang="en-US" sz="2400" b="1" i="1" u="sng" dirty="0"/>
              <a:t>not being a person referred to </a:t>
            </a:r>
            <a:r>
              <a:rPr lang="en-US" sz="2400" b="1" i="1" u="sng"/>
              <a:t>in clause </a:t>
            </a:r>
            <a:r>
              <a:rPr lang="en-US" sz="2400" b="1" i="1" u="sng" dirty="0"/>
              <a:t>(a)</a:t>
            </a:r>
            <a:r>
              <a:rPr lang="en-US" sz="2400" i="1" dirty="0"/>
              <a:t>, be in </a:t>
            </a:r>
            <a:r>
              <a:rPr lang="en-US" sz="2400" b="1" i="1" u="sng" dirty="0"/>
              <a:t>Form No. 3CB</a:t>
            </a:r>
            <a:r>
              <a:rPr lang="en-US" sz="2400" i="1" dirty="0"/>
              <a:t>.</a:t>
            </a:r>
          </a:p>
          <a:p>
            <a:pPr marL="0" indent="0" algn="just">
              <a:lnSpc>
                <a:spcPct val="100000"/>
              </a:lnSpc>
              <a:buNone/>
            </a:pPr>
            <a:endParaRPr lang="en-US" sz="2400" i="1" dirty="0"/>
          </a:p>
          <a:p>
            <a:pPr marL="0" indent="0" algn="just">
              <a:lnSpc>
                <a:spcPct val="100000"/>
              </a:lnSpc>
              <a:buNone/>
            </a:pPr>
            <a:r>
              <a:rPr lang="en-US" sz="2400" i="1" dirty="0"/>
              <a:t>(2) The </a:t>
            </a:r>
            <a:r>
              <a:rPr lang="en-US" sz="2400" b="1" i="1" u="sng" dirty="0"/>
              <a:t>particulars which are required to be furnished under section 44AB</a:t>
            </a:r>
            <a:r>
              <a:rPr lang="en-US" sz="2400" i="1" dirty="0"/>
              <a:t> shall be in </a:t>
            </a:r>
            <a:r>
              <a:rPr lang="en-US" sz="2400" b="1" i="1" u="sng" dirty="0"/>
              <a:t>Form No. 3CD</a:t>
            </a:r>
            <a:r>
              <a:rPr lang="en-US" sz="2400" i="1" dirty="0"/>
              <a:t>.</a:t>
            </a:r>
          </a:p>
          <a:p>
            <a:pPr marL="0" indent="0" algn="r">
              <a:lnSpc>
                <a:spcPct val="100000"/>
              </a:lnSpc>
              <a:buNone/>
            </a:pPr>
            <a:endParaRPr lang="en-US" sz="2400" b="1" i="1" dirty="0"/>
          </a:p>
        </p:txBody>
      </p:sp>
    </p:spTree>
    <p:extLst>
      <p:ext uri="{BB962C8B-B14F-4D97-AF65-F5344CB8AC3E}">
        <p14:creationId xmlns:p14="http://schemas.microsoft.com/office/powerpoint/2010/main" val="35244097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r>
              <a:rPr lang="en-US" sz="4000" b="1" dirty="0"/>
              <a:t>Tax Audit Report Forms</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rmAutofit/>
          </a:bodyPr>
          <a:lstStyle/>
          <a:p>
            <a:pPr algn="just"/>
            <a:r>
              <a:rPr lang="en-US" dirty="0"/>
              <a:t>Form No. 3CA - Person required to get accounts audited under any law (Companies, LLPs, Societies etc.)</a:t>
            </a:r>
          </a:p>
          <a:p>
            <a:pPr algn="just"/>
            <a:r>
              <a:rPr lang="en-US" dirty="0"/>
              <a:t>Form No. 3CB - All other persons where audit under any law is not mandatory</a:t>
            </a:r>
          </a:p>
          <a:p>
            <a:pPr algn="just"/>
            <a:r>
              <a:rPr lang="en-US" dirty="0"/>
              <a:t>Form 3CD - Statement of Particulars to be furnished u/s 44AB</a:t>
            </a:r>
          </a:p>
        </p:txBody>
      </p:sp>
    </p:spTree>
    <p:extLst>
      <p:ext uri="{BB962C8B-B14F-4D97-AF65-F5344CB8AC3E}">
        <p14:creationId xmlns:p14="http://schemas.microsoft.com/office/powerpoint/2010/main" val="1144805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a:xfrm>
            <a:off x="838200" y="130952"/>
            <a:ext cx="10515600" cy="1325563"/>
          </a:xfrm>
        </p:spPr>
        <p:txBody>
          <a:bodyPr>
            <a:normAutofit/>
          </a:bodyPr>
          <a:lstStyle/>
          <a:p>
            <a:r>
              <a:rPr lang="en-US" sz="4000" b="1" dirty="0"/>
              <a:t>Rule 6G - Report of audit of accounts to be furnished under section 44AB</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199" y="1334976"/>
            <a:ext cx="10926337" cy="5392071"/>
          </a:xfrm>
        </p:spPr>
        <p:txBody>
          <a:bodyPr numCol="1">
            <a:noAutofit/>
          </a:bodyPr>
          <a:lstStyle/>
          <a:p>
            <a:pPr marL="0" indent="0" algn="just">
              <a:lnSpc>
                <a:spcPct val="100000"/>
              </a:lnSpc>
              <a:buNone/>
            </a:pPr>
            <a:endParaRPr lang="en-US" sz="2400" i="1" dirty="0"/>
          </a:p>
          <a:p>
            <a:pPr marL="0" indent="0" algn="just">
              <a:lnSpc>
                <a:spcPct val="100000"/>
              </a:lnSpc>
              <a:buNone/>
            </a:pPr>
            <a:r>
              <a:rPr lang="en-US" sz="2400" i="1" dirty="0"/>
              <a:t>(3) The report of audit furnished under this rule may be </a:t>
            </a:r>
            <a:r>
              <a:rPr lang="en-US" sz="2400" b="1" i="1" dirty="0"/>
              <a:t>revised by the person</a:t>
            </a:r>
            <a:r>
              <a:rPr lang="en-US" sz="2400" i="1" dirty="0"/>
              <a:t> by </a:t>
            </a:r>
            <a:r>
              <a:rPr lang="en-US" sz="2400" b="1" i="1" u="sng" dirty="0"/>
              <a:t>getting revised report of audit from an accountant</a:t>
            </a:r>
            <a:r>
              <a:rPr lang="en-US" sz="2400" i="1" dirty="0"/>
              <a:t>, duly signed and verified by such accountant, </a:t>
            </a:r>
            <a:r>
              <a:rPr lang="en-US" sz="2400" b="1" i="1" u="sng" dirty="0"/>
              <a:t>and furnish it before the end of the relevant assessment year for which the report pertains</a:t>
            </a:r>
            <a:r>
              <a:rPr lang="en-US" sz="2400" i="1" dirty="0"/>
              <a:t>, </a:t>
            </a:r>
            <a:r>
              <a:rPr lang="en-US" sz="2400" b="1" i="1" u="sng" dirty="0"/>
              <a:t>if there is payment </a:t>
            </a:r>
            <a:r>
              <a:rPr lang="en-US" sz="2400" i="1" dirty="0"/>
              <a:t>by such person after furnishing of report under sub-rule (1) and (2) </a:t>
            </a:r>
            <a:r>
              <a:rPr lang="en-US" sz="2400" b="1" i="1" u="sng" dirty="0"/>
              <a:t>which necessitates recalculation of disallowance under section 40 or section 43B</a:t>
            </a:r>
            <a:r>
              <a:rPr lang="en-US" sz="2400" i="1" dirty="0"/>
              <a:t>.</a:t>
            </a:r>
          </a:p>
          <a:p>
            <a:pPr marL="0" indent="0" algn="r">
              <a:lnSpc>
                <a:spcPct val="100000"/>
              </a:lnSpc>
              <a:buNone/>
            </a:pPr>
            <a:endParaRPr lang="en-US" sz="2400" b="1" i="1" dirty="0"/>
          </a:p>
          <a:p>
            <a:pPr marL="0" indent="0" algn="r">
              <a:lnSpc>
                <a:spcPct val="100000"/>
              </a:lnSpc>
              <a:buNone/>
            </a:pPr>
            <a:endParaRPr lang="en-US" sz="2400" b="1" i="1" dirty="0"/>
          </a:p>
        </p:txBody>
      </p:sp>
    </p:spTree>
    <p:extLst>
      <p:ext uri="{BB962C8B-B14F-4D97-AF65-F5344CB8AC3E}">
        <p14:creationId xmlns:p14="http://schemas.microsoft.com/office/powerpoint/2010/main" val="9500829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Joseph Priestley">
            <a:extLst>
              <a:ext uri="{FF2B5EF4-FFF2-40B4-BE49-F238E27FC236}">
                <a16:creationId xmlns:a16="http://schemas.microsoft.com/office/drawing/2014/main" id="{77F15E93-1E46-4E95-D96C-7F708852D1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4255" y="1813352"/>
            <a:ext cx="3519604" cy="44475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CCA0494F-7BB7-1C48-5824-3908F7EA2277}"/>
              </a:ext>
            </a:extLst>
          </p:cNvPr>
          <p:cNvSpPr>
            <a:spLocks noGrp="1"/>
          </p:cNvSpPr>
          <p:nvPr>
            <p:ph type="title"/>
          </p:nvPr>
        </p:nvSpPr>
        <p:spPr/>
        <p:txBody>
          <a:bodyPr/>
          <a:lstStyle/>
          <a:p>
            <a:pPr algn="ctr"/>
            <a:r>
              <a:rPr lang="en-US" b="1" dirty="0"/>
              <a:t>Identify this person</a:t>
            </a:r>
            <a:endParaRPr lang="en-IN" b="1" dirty="0"/>
          </a:p>
        </p:txBody>
      </p:sp>
    </p:spTree>
    <p:extLst>
      <p:ext uri="{BB962C8B-B14F-4D97-AF65-F5344CB8AC3E}">
        <p14:creationId xmlns:p14="http://schemas.microsoft.com/office/powerpoint/2010/main" val="13960402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Joseph Priestley">
            <a:extLst>
              <a:ext uri="{FF2B5EF4-FFF2-40B4-BE49-F238E27FC236}">
                <a16:creationId xmlns:a16="http://schemas.microsoft.com/office/drawing/2014/main" id="{77F15E93-1E46-4E95-D96C-7F708852D1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7349" y="385998"/>
            <a:ext cx="3519604" cy="44475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CCA0494F-7BB7-1C48-5824-3908F7EA2277}"/>
              </a:ext>
            </a:extLst>
          </p:cNvPr>
          <p:cNvSpPr>
            <a:spLocks noGrp="1"/>
          </p:cNvSpPr>
          <p:nvPr>
            <p:ph type="title"/>
          </p:nvPr>
        </p:nvSpPr>
        <p:spPr>
          <a:xfrm>
            <a:off x="615176" y="5086397"/>
            <a:ext cx="11249722" cy="1325563"/>
          </a:xfrm>
        </p:spPr>
        <p:txBody>
          <a:bodyPr>
            <a:normAutofit/>
          </a:bodyPr>
          <a:lstStyle/>
          <a:p>
            <a:pPr algn="ctr"/>
            <a:r>
              <a:rPr lang="en-US" sz="3600" b="1" dirty="0"/>
              <a:t>Joseph Priestley </a:t>
            </a:r>
            <a:br>
              <a:rPr lang="en-US" sz="3600" b="1" dirty="0"/>
            </a:br>
            <a:r>
              <a:rPr lang="en-US" sz="3600" b="1" dirty="0"/>
              <a:t>Discovered Oxygen in 1774</a:t>
            </a:r>
            <a:endParaRPr lang="en-IN" sz="3600" b="1" dirty="0"/>
          </a:p>
        </p:txBody>
      </p:sp>
    </p:spTree>
    <p:extLst>
      <p:ext uri="{BB962C8B-B14F-4D97-AF65-F5344CB8AC3E}">
        <p14:creationId xmlns:p14="http://schemas.microsoft.com/office/powerpoint/2010/main" val="12115288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r>
              <a:rPr lang="en-US" sz="4000" b="1" dirty="0"/>
              <a:t>Revision of Tax Audit Report</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rmAutofit/>
          </a:bodyPr>
          <a:lstStyle/>
          <a:p>
            <a:pPr algn="just"/>
            <a:r>
              <a:rPr lang="en-US" dirty="0"/>
              <a:t>Introduced w.e.f. 1</a:t>
            </a:r>
            <a:r>
              <a:rPr lang="en-US" baseline="30000" dirty="0"/>
              <a:t>st</a:t>
            </a:r>
            <a:r>
              <a:rPr lang="en-US" dirty="0"/>
              <a:t> April 2021</a:t>
            </a:r>
          </a:p>
          <a:p>
            <a:pPr algn="just"/>
            <a:r>
              <a:rPr lang="en-US" dirty="0"/>
              <a:t>Applicable only for payments requiring recalculation of disallowance under section 40 or section 43B</a:t>
            </a:r>
          </a:p>
          <a:p>
            <a:pPr algn="just"/>
            <a:r>
              <a:rPr lang="en-US" dirty="0"/>
              <a:t>No other scenario prescribed</a:t>
            </a:r>
          </a:p>
          <a:p>
            <a:pPr algn="just"/>
            <a:endParaRPr lang="en-US" dirty="0"/>
          </a:p>
        </p:txBody>
      </p:sp>
    </p:spTree>
    <p:extLst>
      <p:ext uri="{BB962C8B-B14F-4D97-AF65-F5344CB8AC3E}">
        <p14:creationId xmlns:p14="http://schemas.microsoft.com/office/powerpoint/2010/main" val="37493753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r>
              <a:rPr lang="en-US" sz="4000" b="1" dirty="0"/>
              <a:t>Revision of TAR – Practical issues</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rmAutofit/>
          </a:bodyPr>
          <a:lstStyle/>
          <a:p>
            <a:pPr algn="just"/>
            <a:r>
              <a:rPr lang="en-US" dirty="0"/>
              <a:t>Revision of accounts of a company after its adoption in AGM</a:t>
            </a:r>
          </a:p>
          <a:p>
            <a:pPr algn="just"/>
            <a:r>
              <a:rPr lang="en-US" dirty="0"/>
              <a:t>Change of law e.g. retrospective amendment. </a:t>
            </a:r>
          </a:p>
          <a:p>
            <a:pPr algn="just"/>
            <a:r>
              <a:rPr lang="en-US" dirty="0"/>
              <a:t>Change in interpretation, e.g., CBDT Circulars, judgements, etc.</a:t>
            </a:r>
          </a:p>
          <a:p>
            <a:pPr algn="just"/>
            <a:r>
              <a:rPr lang="en-US" dirty="0"/>
              <a:t>Errors/ omissions</a:t>
            </a:r>
          </a:p>
          <a:p>
            <a:pPr algn="just"/>
            <a:endParaRPr lang="en-US" dirty="0"/>
          </a:p>
        </p:txBody>
      </p:sp>
    </p:spTree>
    <p:extLst>
      <p:ext uri="{BB962C8B-B14F-4D97-AF65-F5344CB8AC3E}">
        <p14:creationId xmlns:p14="http://schemas.microsoft.com/office/powerpoint/2010/main" val="13758445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r>
              <a:rPr lang="en-US" sz="4000" b="1" dirty="0"/>
              <a:t>Limits on number of Tax audits</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rmAutofit/>
          </a:bodyPr>
          <a:lstStyle/>
          <a:p>
            <a:pPr algn="just"/>
            <a:r>
              <a:rPr lang="en-US" dirty="0"/>
              <a:t>A CA in full-time practice can </a:t>
            </a:r>
            <a:r>
              <a:rPr lang="en-US" dirty="0" err="1"/>
              <a:t>can</a:t>
            </a:r>
            <a:r>
              <a:rPr lang="en-US" dirty="0"/>
              <a:t> only do 60 tax audit assignments every financial year, whether through his proprietary firm or by joining CA firms/CA LLPs as partners. </a:t>
            </a:r>
          </a:p>
          <a:p>
            <a:pPr lvl="1" algn="just"/>
            <a:r>
              <a:rPr lang="en-US" dirty="0"/>
              <a:t>Limit includes audits accepted individually and through all CA firms or LLPs in which the CA is a partner</a:t>
            </a:r>
          </a:p>
          <a:p>
            <a:pPr lvl="1" algn="just"/>
            <a:r>
              <a:rPr lang="en-US" dirty="0"/>
              <a:t>Limit excludes audits conducted under Sections 44AD, 44ADA, and 44AE (Presumptive Taxation Schemes)</a:t>
            </a:r>
          </a:p>
        </p:txBody>
      </p:sp>
    </p:spTree>
    <p:extLst>
      <p:ext uri="{BB962C8B-B14F-4D97-AF65-F5344CB8AC3E}">
        <p14:creationId xmlns:p14="http://schemas.microsoft.com/office/powerpoint/2010/main" val="40857366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r>
              <a:rPr lang="en-US" sz="4000" b="1" dirty="0"/>
              <a:t>Apex Court in </a:t>
            </a:r>
            <a:r>
              <a:rPr lang="en-US" sz="4000" b="1" dirty="0" err="1"/>
              <a:t>Shaji</a:t>
            </a:r>
            <a:r>
              <a:rPr lang="en-US" sz="4000" b="1" dirty="0"/>
              <a:t> </a:t>
            </a:r>
            <a:r>
              <a:rPr lang="en-US" sz="4000" b="1" dirty="0" err="1"/>
              <a:t>Poulose</a:t>
            </a:r>
            <a:r>
              <a:rPr lang="en-US" sz="4000" b="1" dirty="0"/>
              <a:t> v. ICAI</a:t>
            </a:r>
            <a:endParaRPr lang="en-IN" sz="40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482291"/>
            <a:ext cx="10515600" cy="5206376"/>
          </a:xfrm>
        </p:spPr>
        <p:txBody>
          <a:bodyPr numCol="1">
            <a:normAutofit lnSpcReduction="10000"/>
          </a:bodyPr>
          <a:lstStyle/>
          <a:p>
            <a:pPr marL="0" indent="0" algn="just">
              <a:buNone/>
            </a:pPr>
            <a:r>
              <a:rPr lang="en-US" sz="1800" b="1" dirty="0"/>
              <a:t>Whether the limit of 60 tax audits is constitutionally valid?</a:t>
            </a:r>
          </a:p>
          <a:p>
            <a:pPr algn="just"/>
            <a:r>
              <a:rPr lang="en-US" sz="1800" b="1" dirty="0"/>
              <a:t>Right vs. privilege</a:t>
            </a:r>
          </a:p>
          <a:p>
            <a:pPr lvl="1" algn="just"/>
            <a:r>
              <a:rPr lang="en-US" sz="1600" dirty="0"/>
              <a:t>Carrying out compulsory tax audit under Section 44AB is a 'privilege' &amp; not a 'right' of a CA</a:t>
            </a:r>
          </a:p>
          <a:p>
            <a:pPr lvl="1" algn="just"/>
            <a:r>
              <a:rPr lang="en-US" sz="1600" dirty="0"/>
              <a:t>The idea of compulsory tax audits was neither an </a:t>
            </a:r>
            <a:r>
              <a:rPr lang="en-US" sz="1600" b="1" u="sng" dirty="0"/>
              <a:t>inherent part of the practice of a Chartered Accountant</a:t>
            </a:r>
            <a:r>
              <a:rPr lang="en-US" sz="1600" dirty="0"/>
              <a:t> nor </a:t>
            </a:r>
            <a:r>
              <a:rPr lang="en-US" sz="1600" b="1" u="sng" dirty="0"/>
              <a:t>an essential function </a:t>
            </a:r>
            <a:r>
              <a:rPr lang="en-US" sz="1600" dirty="0"/>
              <a:t>that could be claimed as a fundamental right under Article 19(1)(g)</a:t>
            </a:r>
          </a:p>
          <a:p>
            <a:pPr lvl="1" algn="just"/>
            <a:r>
              <a:rPr lang="en-US" sz="1600" dirty="0"/>
              <a:t>Section 44AB was inserted to assist the Revenue Department in public</a:t>
            </a:r>
          </a:p>
          <a:p>
            <a:pPr lvl="1" algn="just"/>
            <a:r>
              <a:rPr lang="en-US" sz="1600" b="1" u="sng" dirty="0"/>
              <a:t>When a privilege by statute is granted, which could be effaced completely, a reasonable restriction could also be imposed, the latter being a restriction of a lesser degree than a complete ban on activity</a:t>
            </a:r>
            <a:r>
              <a:rPr lang="en-US" sz="1600" dirty="0"/>
              <a:t>.</a:t>
            </a:r>
          </a:p>
          <a:p>
            <a:pPr lvl="1" algn="just"/>
            <a:r>
              <a:rPr lang="en-US" sz="1600" dirty="0"/>
              <a:t>If the Parliament, in its wisdom, at a certain future date, due to technological developments or any other reason, finds that expeditious and accurate assessments can be ensured without imposing on </a:t>
            </a:r>
            <a:r>
              <a:rPr lang="en-US" sz="1600" dirty="0" err="1"/>
              <a:t>assessees</a:t>
            </a:r>
            <a:r>
              <a:rPr lang="en-US" sz="1600" dirty="0"/>
              <a:t> the burden of an additional requirement of the tax audit report and thereby deletes Section 44AB from the statute, it could not be possibly argued that the right under Article 19(1)(g) has been abridged. </a:t>
            </a:r>
          </a:p>
        </p:txBody>
      </p:sp>
    </p:spTree>
    <p:extLst>
      <p:ext uri="{BB962C8B-B14F-4D97-AF65-F5344CB8AC3E}">
        <p14:creationId xmlns:p14="http://schemas.microsoft.com/office/powerpoint/2010/main" val="3806222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r>
              <a:rPr lang="en-US" sz="4000" b="1" dirty="0"/>
              <a:t>Apex Court in </a:t>
            </a:r>
            <a:r>
              <a:rPr lang="en-US" sz="4000" b="1" dirty="0" err="1"/>
              <a:t>Shaji</a:t>
            </a:r>
            <a:r>
              <a:rPr lang="en-US" sz="4000" b="1" dirty="0"/>
              <a:t> </a:t>
            </a:r>
            <a:r>
              <a:rPr lang="en-US" sz="4000" b="1" dirty="0" err="1"/>
              <a:t>Poulose</a:t>
            </a:r>
            <a:r>
              <a:rPr lang="en-US" sz="4000" b="1" dirty="0"/>
              <a:t> v. ICAI</a:t>
            </a:r>
            <a:br>
              <a:rPr lang="en-US" sz="4000" b="1" dirty="0"/>
            </a:br>
            <a:r>
              <a:rPr lang="en-US" sz="2400" b="1" dirty="0"/>
              <a:t>[2024] 162 taxmann.com 685 (SC)</a:t>
            </a:r>
            <a:endParaRPr lang="en-IN" sz="3600" b="1" dirty="0"/>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825625"/>
            <a:ext cx="10515600" cy="4351338"/>
          </a:xfrm>
        </p:spPr>
        <p:txBody>
          <a:bodyPr numCol="1">
            <a:normAutofit fontScale="92500" lnSpcReduction="10000"/>
          </a:bodyPr>
          <a:lstStyle/>
          <a:p>
            <a:pPr algn="just"/>
            <a:r>
              <a:rPr lang="en-US" b="1" u="sng" dirty="0"/>
              <a:t>Limit of 60 Tax audits are valid</a:t>
            </a:r>
            <a:r>
              <a:rPr lang="en-US" dirty="0"/>
              <a:t> and </a:t>
            </a:r>
            <a:r>
              <a:rPr lang="en-US" b="1" u="sng" dirty="0"/>
              <a:t>do not violate Article 19(1)(g) of the Constitution</a:t>
            </a:r>
            <a:r>
              <a:rPr lang="en-US" dirty="0"/>
              <a:t> as they are </a:t>
            </a:r>
            <a:r>
              <a:rPr lang="en-US" b="1" u="sng" dirty="0"/>
              <a:t>reasonable restrictions</a:t>
            </a:r>
            <a:r>
              <a:rPr lang="en-US" dirty="0"/>
              <a:t> on the right to </a:t>
            </a:r>
            <a:r>
              <a:rPr lang="en-US" dirty="0" err="1"/>
              <a:t>practise</a:t>
            </a:r>
            <a:r>
              <a:rPr lang="en-US" dirty="0"/>
              <a:t> the profession by a Chartered Accountant and are protected or justifiable under Article 19(6) of the Constitution.</a:t>
            </a:r>
          </a:p>
          <a:p>
            <a:pPr algn="just"/>
            <a:r>
              <a:rPr lang="en-US" dirty="0"/>
              <a:t>Limit deemed not to have been given effect until </a:t>
            </a:r>
            <a:r>
              <a:rPr lang="en-US" b="1" u="sng" dirty="0"/>
              <a:t>1</a:t>
            </a:r>
            <a:r>
              <a:rPr lang="en-US" b="1" u="sng" baseline="30000" dirty="0"/>
              <a:t>st</a:t>
            </a:r>
            <a:r>
              <a:rPr lang="en-US" b="1" u="sng" dirty="0"/>
              <a:t> April 2024</a:t>
            </a:r>
          </a:p>
          <a:p>
            <a:pPr algn="just"/>
            <a:r>
              <a:rPr lang="en-US" dirty="0"/>
              <a:t>Relief to all pending proceedings</a:t>
            </a:r>
          </a:p>
          <a:p>
            <a:pPr algn="just"/>
            <a:r>
              <a:rPr lang="en-US" dirty="0"/>
              <a:t>Liberty provided to ICAI to </a:t>
            </a:r>
            <a:r>
              <a:rPr lang="en-US" b="1" u="sng" dirty="0"/>
              <a:t>enhance</a:t>
            </a:r>
            <a:r>
              <a:rPr lang="en-US" b="1" dirty="0"/>
              <a:t> </a:t>
            </a:r>
            <a:r>
              <a:rPr lang="en-US" dirty="0"/>
              <a:t>the limits from time to time</a:t>
            </a:r>
          </a:p>
          <a:p>
            <a:pPr algn="just"/>
            <a:endParaRPr lang="en-US" dirty="0"/>
          </a:p>
        </p:txBody>
      </p:sp>
    </p:spTree>
    <p:extLst>
      <p:ext uri="{BB962C8B-B14F-4D97-AF65-F5344CB8AC3E}">
        <p14:creationId xmlns:p14="http://schemas.microsoft.com/office/powerpoint/2010/main" val="4883849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lstStyle/>
          <a:p>
            <a:r>
              <a:rPr lang="en-US" b="1" dirty="0"/>
              <a:t>Coverage</a:t>
            </a:r>
            <a:endParaRPr lang="en-IN" b="1"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a:normAutofit/>
          </a:bodyPr>
          <a:lstStyle/>
          <a:p>
            <a:pPr marL="514350" indent="-514350">
              <a:buFont typeface="+mj-lt"/>
              <a:buAutoNum type="arabicPeriod"/>
            </a:pPr>
            <a:r>
              <a:rPr lang="en-US" sz="3200" b="1" dirty="0">
                <a:solidFill>
                  <a:srgbClr val="00B050"/>
                </a:solidFill>
              </a:rPr>
              <a:t>Applicability of Tax Audit</a:t>
            </a:r>
          </a:p>
          <a:p>
            <a:pPr marL="514350" indent="-514350">
              <a:buFont typeface="+mj-lt"/>
              <a:buAutoNum type="arabicPeriod"/>
            </a:pPr>
            <a:r>
              <a:rPr lang="en-US" sz="3200" dirty="0"/>
              <a:t>Recent Amendments to Form 3CD </a:t>
            </a:r>
          </a:p>
          <a:p>
            <a:pPr marL="514350" indent="-514350">
              <a:buFont typeface="+mj-lt"/>
              <a:buAutoNum type="arabicPeriod"/>
            </a:pPr>
            <a:r>
              <a:rPr lang="en-US" sz="3200" dirty="0"/>
              <a:t>Key provisions in Tax Audit Report</a:t>
            </a:r>
            <a:endParaRPr lang="en-US" sz="1100" dirty="0"/>
          </a:p>
          <a:p>
            <a:pPr marL="514350" indent="-514350">
              <a:buFont typeface="+mj-lt"/>
              <a:buAutoNum type="arabicPeriod"/>
            </a:pPr>
            <a:r>
              <a:rPr lang="en-US" sz="3200" dirty="0"/>
              <a:t>Penalties</a:t>
            </a:r>
            <a:endParaRPr lang="en-IN" sz="3200" dirty="0"/>
          </a:p>
        </p:txBody>
      </p:sp>
    </p:spTree>
    <p:extLst>
      <p:ext uri="{BB962C8B-B14F-4D97-AF65-F5344CB8AC3E}">
        <p14:creationId xmlns:p14="http://schemas.microsoft.com/office/powerpoint/2010/main" val="16062982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lstStyle/>
          <a:p>
            <a:r>
              <a:rPr lang="en-US" b="1" dirty="0"/>
              <a:t>Coverage</a:t>
            </a:r>
            <a:endParaRPr lang="en-IN" b="1"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a:normAutofit/>
          </a:bodyPr>
          <a:lstStyle/>
          <a:p>
            <a:pPr marL="514350" indent="-514350">
              <a:buFont typeface="+mj-lt"/>
              <a:buAutoNum type="arabicPeriod"/>
            </a:pPr>
            <a:r>
              <a:rPr lang="en-US" sz="3200" b="1" dirty="0">
                <a:solidFill>
                  <a:srgbClr val="00B050"/>
                </a:solidFill>
              </a:rPr>
              <a:t>Applicability of Tax Audit</a:t>
            </a:r>
          </a:p>
          <a:p>
            <a:pPr marL="514350" indent="-514350">
              <a:buFont typeface="+mj-lt"/>
              <a:buAutoNum type="arabicPeriod"/>
            </a:pPr>
            <a:r>
              <a:rPr lang="en-US" sz="3200" b="1" dirty="0"/>
              <a:t>Recent Amendments to Form 3CD</a:t>
            </a:r>
          </a:p>
          <a:p>
            <a:pPr marL="514350" indent="-514350">
              <a:buFont typeface="+mj-lt"/>
              <a:buAutoNum type="arabicPeriod"/>
            </a:pPr>
            <a:r>
              <a:rPr lang="en-US" sz="3200" dirty="0"/>
              <a:t>Key provisions in Tax Audit Report</a:t>
            </a:r>
            <a:endParaRPr lang="en-US" sz="1100" dirty="0"/>
          </a:p>
          <a:p>
            <a:pPr marL="514350" indent="-514350">
              <a:buFont typeface="+mj-lt"/>
              <a:buAutoNum type="arabicPeriod"/>
            </a:pPr>
            <a:r>
              <a:rPr lang="en-US" sz="3200" dirty="0"/>
              <a:t>Penalties</a:t>
            </a:r>
            <a:endParaRPr lang="en-IN" sz="3200" dirty="0"/>
          </a:p>
        </p:txBody>
      </p:sp>
    </p:spTree>
    <p:extLst>
      <p:ext uri="{BB962C8B-B14F-4D97-AF65-F5344CB8AC3E}">
        <p14:creationId xmlns:p14="http://schemas.microsoft.com/office/powerpoint/2010/main" val="20429302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r>
              <a:rPr lang="en-US" sz="4000" b="1" dirty="0"/>
              <a:t>2. Recent Amendments to Form 3CD </a:t>
            </a:r>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572322"/>
            <a:ext cx="10736766" cy="5006897"/>
          </a:xfrm>
        </p:spPr>
        <p:txBody>
          <a:bodyPr numCol="1">
            <a:normAutofit/>
          </a:bodyPr>
          <a:lstStyle/>
          <a:p>
            <a:pPr marL="0" indent="0" algn="just">
              <a:buNone/>
            </a:pPr>
            <a:r>
              <a:rPr lang="en-US" sz="2000" b="1" dirty="0"/>
              <a:t>CBDT Notification No. 27/2024/F. No. 370142/3/2024-TPL, dated 5</a:t>
            </a:r>
            <a:r>
              <a:rPr lang="en-US" sz="2000" b="1" baseline="30000" dirty="0"/>
              <a:t>th</a:t>
            </a:r>
            <a:r>
              <a:rPr lang="en-US" sz="2000" b="1" dirty="0"/>
              <a:t> March 2024</a:t>
            </a:r>
          </a:p>
          <a:p>
            <a:pPr algn="just"/>
            <a:r>
              <a:rPr lang="en-US" sz="2000" dirty="0"/>
              <a:t>Clause 8A - Whether company has opted for the special tax regime with lower tax rates</a:t>
            </a:r>
          </a:p>
          <a:p>
            <a:pPr algn="just"/>
            <a:r>
              <a:rPr lang="en-US" sz="2000" dirty="0"/>
              <a:t>Clause 12 - Reporting of profits assessable under presumptive tax schemes credited to P&amp;L</a:t>
            </a:r>
          </a:p>
          <a:p>
            <a:pPr algn="just"/>
            <a:r>
              <a:rPr lang="en-US" sz="2000" dirty="0"/>
              <a:t>Clause 18 - Depreciation admissible</a:t>
            </a:r>
          </a:p>
          <a:p>
            <a:pPr algn="just"/>
            <a:r>
              <a:rPr lang="en-US" sz="2000" dirty="0"/>
              <a:t>Clause 19 - Amount admissible as deduction under Sections 35, 35D, etc.</a:t>
            </a:r>
          </a:p>
          <a:p>
            <a:pPr algn="just"/>
            <a:r>
              <a:rPr lang="en-US" sz="2000" dirty="0"/>
              <a:t>Clause 21(a) - Amounts debited to P&amp;L covered by Explanation 3 to section 37(1)</a:t>
            </a:r>
          </a:p>
          <a:p>
            <a:pPr algn="just"/>
            <a:r>
              <a:rPr lang="en-US" sz="2000" dirty="0"/>
              <a:t>Clause 21(b) - Amounts inadmissible under Section 40(a)(</a:t>
            </a:r>
            <a:r>
              <a:rPr lang="en-US" sz="2000" dirty="0" err="1"/>
              <a:t>ia</a:t>
            </a:r>
            <a:r>
              <a:rPr lang="en-US" sz="2000" dirty="0"/>
              <a:t>)</a:t>
            </a:r>
          </a:p>
          <a:p>
            <a:pPr algn="just"/>
            <a:r>
              <a:rPr lang="en-US" sz="2000" dirty="0"/>
              <a:t>Clause 26 - Amounts covered Section 43B(h)</a:t>
            </a:r>
          </a:p>
          <a:p>
            <a:pPr algn="just"/>
            <a:r>
              <a:rPr lang="en-US" sz="2000" dirty="0"/>
              <a:t>Clause 32 - Brought forward loss or depreciation</a:t>
            </a:r>
          </a:p>
        </p:txBody>
      </p:sp>
    </p:spTree>
    <p:extLst>
      <p:ext uri="{BB962C8B-B14F-4D97-AF65-F5344CB8AC3E}">
        <p14:creationId xmlns:p14="http://schemas.microsoft.com/office/powerpoint/2010/main" val="18506892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r>
              <a:rPr lang="en-US" sz="4000" b="1"/>
              <a:t>Clause </a:t>
            </a:r>
            <a:r>
              <a:rPr lang="en-US" sz="4000" b="1" dirty="0"/>
              <a:t>8A – Special tax Regime</a:t>
            </a:r>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572322"/>
            <a:ext cx="10736766" cy="5006897"/>
          </a:xfrm>
        </p:spPr>
        <p:txBody>
          <a:bodyPr numCol="1">
            <a:normAutofit/>
          </a:bodyPr>
          <a:lstStyle/>
          <a:p>
            <a:pPr marL="0" indent="0" algn="just">
              <a:buNone/>
            </a:pPr>
            <a:r>
              <a:rPr lang="en-US" sz="2400" b="1" dirty="0"/>
              <a:t>8A </a:t>
            </a:r>
            <a:r>
              <a:rPr lang="en-US" sz="2400" dirty="0"/>
              <a:t>- Whether the </a:t>
            </a:r>
            <a:r>
              <a:rPr lang="en-US" sz="2400" dirty="0" err="1"/>
              <a:t>assessee</a:t>
            </a:r>
            <a:r>
              <a:rPr lang="en-US" sz="2400" dirty="0"/>
              <a:t> has opted for taxation under section 115BA/ 115BAA/ 115BAB/ 115BAC/ </a:t>
            </a:r>
            <a:r>
              <a:rPr lang="en-US" sz="2400" b="1" i="1" u="sng" dirty="0"/>
              <a:t>115BAD/ 115BAE</a:t>
            </a:r>
            <a:r>
              <a:rPr lang="en-US" sz="2400" b="1" dirty="0"/>
              <a:t>?</a:t>
            </a:r>
          </a:p>
          <a:p>
            <a:pPr marL="0" indent="0" algn="just">
              <a:buNone/>
            </a:pPr>
            <a:endParaRPr lang="en-US" sz="2400" dirty="0"/>
          </a:p>
          <a:p>
            <a:pPr algn="just"/>
            <a:r>
              <a:rPr lang="en-US" sz="2400" dirty="0"/>
              <a:t>Section 115BAD - Tax on income of certain resident co-operative societies </a:t>
            </a:r>
          </a:p>
          <a:p>
            <a:pPr lvl="1" algn="just"/>
            <a:r>
              <a:rPr lang="en-US" sz="2000" dirty="0"/>
              <a:t>Filing of Form 10-IFA, Tax @ 22%</a:t>
            </a:r>
          </a:p>
          <a:p>
            <a:pPr algn="just"/>
            <a:r>
              <a:rPr lang="en-US" sz="2400" dirty="0"/>
              <a:t>Section 115BAE - Tax on income of certain new manufacturing co-operative societies</a:t>
            </a:r>
          </a:p>
          <a:p>
            <a:pPr lvl="1" algn="just"/>
            <a:r>
              <a:rPr lang="en-US" sz="2000" dirty="0"/>
              <a:t>Filing of Form 10-IF, tax @ 15%</a:t>
            </a:r>
          </a:p>
          <a:p>
            <a:pPr algn="just"/>
            <a:endParaRPr lang="en-US" sz="2400" dirty="0"/>
          </a:p>
        </p:txBody>
      </p:sp>
    </p:spTree>
    <p:extLst>
      <p:ext uri="{BB962C8B-B14F-4D97-AF65-F5344CB8AC3E}">
        <p14:creationId xmlns:p14="http://schemas.microsoft.com/office/powerpoint/2010/main" val="11066651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pPr algn="just"/>
            <a:r>
              <a:rPr lang="en-US" sz="4000" b="1"/>
              <a:t>Clause </a:t>
            </a:r>
            <a:r>
              <a:rPr lang="en-US" sz="4000" b="1" dirty="0"/>
              <a:t>12 - Presumptive tax schemes</a:t>
            </a:r>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572322"/>
            <a:ext cx="10736766" cy="5006897"/>
          </a:xfrm>
        </p:spPr>
        <p:txBody>
          <a:bodyPr numCol="1">
            <a:normAutofit/>
          </a:bodyPr>
          <a:lstStyle/>
          <a:p>
            <a:pPr marL="0" indent="0" algn="just">
              <a:buNone/>
            </a:pPr>
            <a:r>
              <a:rPr lang="en-US" sz="2400" b="1" dirty="0"/>
              <a:t>12 </a:t>
            </a:r>
            <a:r>
              <a:rPr lang="en-US" sz="2400" dirty="0"/>
              <a:t>– </a:t>
            </a:r>
            <a:r>
              <a:rPr lang="en-US" sz="2400" i="1" dirty="0"/>
              <a:t>Whether the profit and loss account includes any profits and gains assessable on presumptive basis, if yes, indicate the amount and the relevant sections 44AD,</a:t>
            </a:r>
            <a:r>
              <a:rPr lang="en-US" sz="2400" b="1" i="1" u="sng" dirty="0"/>
              <a:t> 44ADA</a:t>
            </a:r>
            <a:r>
              <a:rPr lang="en-US" sz="2400" i="1" dirty="0"/>
              <a:t>, 44AE, 44AF, 44B, 44BB, 44BBA, 44BBB, Chapter XII-G, First Schedule or </a:t>
            </a:r>
            <a:r>
              <a:rPr lang="en-US" sz="2400" i="1" dirty="0">
                <a:highlight>
                  <a:srgbClr val="FFFF00"/>
                </a:highlight>
              </a:rPr>
              <a:t>any other relevant section</a:t>
            </a:r>
            <a:r>
              <a:rPr lang="en-US" sz="2400" i="1" dirty="0"/>
              <a:t>.</a:t>
            </a:r>
          </a:p>
          <a:p>
            <a:pPr algn="just"/>
            <a:endParaRPr lang="en-US" sz="2400" dirty="0"/>
          </a:p>
        </p:txBody>
      </p:sp>
    </p:spTree>
    <p:extLst>
      <p:ext uri="{BB962C8B-B14F-4D97-AF65-F5344CB8AC3E}">
        <p14:creationId xmlns:p14="http://schemas.microsoft.com/office/powerpoint/2010/main" val="7281630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r>
              <a:rPr lang="en-US" sz="4000" b="1"/>
              <a:t>Clause </a:t>
            </a:r>
            <a:r>
              <a:rPr lang="en-US" sz="4000" b="1" dirty="0"/>
              <a:t>18 – Depreciation</a:t>
            </a:r>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572322"/>
            <a:ext cx="10736766" cy="5006897"/>
          </a:xfrm>
        </p:spPr>
        <p:txBody>
          <a:bodyPr numCol="1">
            <a:normAutofit/>
          </a:bodyPr>
          <a:lstStyle/>
          <a:p>
            <a:pPr marL="0" indent="0" algn="just">
              <a:buNone/>
            </a:pPr>
            <a:r>
              <a:rPr lang="en-US" sz="2400" i="1" dirty="0"/>
              <a:t>Adjustment made to the written down value—</a:t>
            </a:r>
          </a:p>
          <a:p>
            <a:pPr marL="0" indent="0" algn="just">
              <a:buNone/>
            </a:pPr>
            <a:r>
              <a:rPr lang="en-US" sz="2400" i="1" dirty="0"/>
              <a:t>(</a:t>
            </a:r>
            <a:r>
              <a:rPr lang="en-US" sz="2400" i="1" dirty="0" err="1"/>
              <a:t>i</a:t>
            </a:r>
            <a:r>
              <a:rPr lang="en-US" sz="2400" i="1" dirty="0"/>
              <a:t>) under the proviso to sub-section (3) of section 115BAA (for assessment year 2020-21 only);</a:t>
            </a:r>
          </a:p>
          <a:p>
            <a:pPr marL="0" indent="0" algn="just">
              <a:buNone/>
            </a:pPr>
            <a:r>
              <a:rPr lang="en-US" sz="2400" i="1" dirty="0"/>
              <a:t>(ii) under the first proviso to sub-section (3) of section 115BAC or the proviso to sub-section (3) of section 115BAD (for assessment year 2021-22 only);</a:t>
            </a:r>
          </a:p>
          <a:p>
            <a:pPr marL="0" indent="0" algn="just">
              <a:buNone/>
            </a:pPr>
            <a:r>
              <a:rPr lang="en-US" sz="2400" b="1" i="1" u="sng" dirty="0"/>
              <a:t>(iii) under the second proviso to sub-section (3) of section 115BAC (for assessment year 2024-25 only).</a:t>
            </a:r>
          </a:p>
        </p:txBody>
      </p:sp>
    </p:spTree>
    <p:extLst>
      <p:ext uri="{BB962C8B-B14F-4D97-AF65-F5344CB8AC3E}">
        <p14:creationId xmlns:p14="http://schemas.microsoft.com/office/powerpoint/2010/main" val="11345596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r>
              <a:rPr lang="en-US" sz="4000" b="1"/>
              <a:t>Clause </a:t>
            </a:r>
            <a:r>
              <a:rPr lang="en-US" sz="4000" b="1" dirty="0"/>
              <a:t>19 - Specific deductions</a:t>
            </a:r>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572322"/>
            <a:ext cx="10736766" cy="5006897"/>
          </a:xfrm>
        </p:spPr>
        <p:txBody>
          <a:bodyPr numCol="1">
            <a:normAutofit/>
          </a:bodyPr>
          <a:lstStyle/>
          <a:p>
            <a:pPr marL="0" indent="0" algn="just">
              <a:buNone/>
            </a:pPr>
            <a:r>
              <a:rPr lang="en-US" sz="2400" i="1" dirty="0"/>
              <a:t>19 - Amounts admissible under Sections 32AC, 32AD, 33AB, 33ABA, 35(1)(</a:t>
            </a:r>
            <a:r>
              <a:rPr lang="en-US" sz="2400" i="1" dirty="0" err="1"/>
              <a:t>i</a:t>
            </a:r>
            <a:r>
              <a:rPr lang="en-US" sz="2400" i="1" dirty="0"/>
              <a:t>), 35(1)(ii), 35(1)(</a:t>
            </a:r>
            <a:r>
              <a:rPr lang="en-US" sz="2400" i="1" dirty="0" err="1"/>
              <a:t>iia</a:t>
            </a:r>
            <a:r>
              <a:rPr lang="en-US" sz="2400" i="1" dirty="0"/>
              <a:t>), 35(1)(iii), 35(1)(iv), 35(2AA), 35(2AB), </a:t>
            </a:r>
            <a:r>
              <a:rPr lang="en-US" sz="2400" b="1" i="1" u="sng" dirty="0"/>
              <a:t>35ABA</a:t>
            </a:r>
            <a:r>
              <a:rPr lang="en-US" sz="2400" i="1" dirty="0"/>
              <a:t>, 35ABB, 35AC, 35AD, 35CCA, 35CCB, 35CCC, 35CCD, 35D, 35DD, 35DDA, 35E and </a:t>
            </a:r>
            <a:r>
              <a:rPr lang="en-US" sz="2400" b="1" i="1" u="sng" dirty="0"/>
              <a:t>any other relevant section</a:t>
            </a:r>
            <a:r>
              <a:rPr lang="en-US" sz="2400" i="1" dirty="0"/>
              <a:t>. </a:t>
            </a:r>
          </a:p>
          <a:p>
            <a:pPr marL="0" indent="0" algn="just">
              <a:buNone/>
            </a:pPr>
            <a:endParaRPr lang="en-US" sz="2400" b="1" i="1" u="sng" dirty="0"/>
          </a:p>
          <a:p>
            <a:pPr marL="0" indent="0">
              <a:buNone/>
            </a:pPr>
            <a:r>
              <a:rPr lang="en-US" sz="2400" b="1" dirty="0"/>
              <a:t>Section 35ABA </a:t>
            </a:r>
            <a:r>
              <a:rPr lang="en-US" sz="2400" dirty="0"/>
              <a:t>- Expenditure for obtaining right to use spectrum for telecommunication services</a:t>
            </a:r>
          </a:p>
        </p:txBody>
      </p:sp>
    </p:spTree>
    <p:extLst>
      <p:ext uri="{BB962C8B-B14F-4D97-AF65-F5344CB8AC3E}">
        <p14:creationId xmlns:p14="http://schemas.microsoft.com/office/powerpoint/2010/main" val="18677072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r>
              <a:rPr lang="en-US" sz="4000" b="1"/>
              <a:t>Clause </a:t>
            </a:r>
            <a:r>
              <a:rPr lang="en-US" sz="4000" b="1" dirty="0"/>
              <a:t>21(a) - Amounts debited to P&amp;L covered by Explanation 3 to section 37(1)</a:t>
            </a:r>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572322"/>
            <a:ext cx="10736766" cy="5006897"/>
          </a:xfrm>
        </p:spPr>
        <p:txBody>
          <a:bodyPr numCol="1">
            <a:normAutofit/>
          </a:bodyPr>
          <a:lstStyle/>
          <a:p>
            <a:pPr algn="just"/>
            <a:r>
              <a:rPr lang="en-US" sz="2000" i="1" dirty="0"/>
              <a:t>Amendment to Entry 6 - Expenditure for any purpose which is an offence or is prohibited by law or expenditure by way of penalty or fine for violation of any law </a:t>
            </a:r>
            <a:r>
              <a:rPr lang="en-US" sz="2000" b="1" i="1" u="sng" dirty="0"/>
              <a:t>(enacted in India or outside India)</a:t>
            </a:r>
          </a:p>
          <a:p>
            <a:pPr algn="just"/>
            <a:r>
              <a:rPr lang="en-US" sz="2000" i="1" dirty="0"/>
              <a:t>New Entry 8 - </a:t>
            </a:r>
            <a:r>
              <a:rPr lang="en-US" sz="2000" b="1" i="1" u="sng" dirty="0"/>
              <a:t>Expenditure incurred to compound an offence under any law for the time being in force, in India or outside India</a:t>
            </a:r>
            <a:endParaRPr lang="en-US" sz="2000" i="1" dirty="0"/>
          </a:p>
          <a:p>
            <a:pPr algn="just"/>
            <a:r>
              <a:rPr lang="en-US" sz="2000" i="1" dirty="0"/>
              <a:t>Amendment to Entry 9, “</a:t>
            </a:r>
            <a:r>
              <a:rPr lang="en-US" sz="2000" b="1" i="1" u="sng" dirty="0"/>
              <a:t>Expenditure incurred to provide any benefit or perquisite, in whatever form, to a person, whether or not carrying on a business or exercising a profession, and acceptance of such benefit or perquisite by such person is in violation of any law or rule or regulation or guideline, as the case may be, for the time being in force, governing the conduct of such person</a:t>
            </a:r>
            <a:r>
              <a:rPr lang="en-US" sz="2000" i="1" dirty="0"/>
              <a:t>”.</a:t>
            </a:r>
            <a:endParaRPr lang="en-US" sz="2000" dirty="0"/>
          </a:p>
        </p:txBody>
      </p:sp>
    </p:spTree>
    <p:extLst>
      <p:ext uri="{BB962C8B-B14F-4D97-AF65-F5344CB8AC3E}">
        <p14:creationId xmlns:p14="http://schemas.microsoft.com/office/powerpoint/2010/main" val="9827880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r>
              <a:rPr lang="en-US" sz="4000" b="1"/>
              <a:t>Clause </a:t>
            </a:r>
            <a:r>
              <a:rPr lang="en-US" sz="4000" b="1" dirty="0"/>
              <a:t>21(b) - Amounts inadmissible under Section 40(a)(</a:t>
            </a:r>
            <a:r>
              <a:rPr lang="en-US" sz="4000" b="1" dirty="0" err="1"/>
              <a:t>ia</a:t>
            </a:r>
            <a:r>
              <a:rPr lang="en-US" sz="4000" b="1" dirty="0"/>
              <a:t>)</a:t>
            </a:r>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628077"/>
            <a:ext cx="10736766" cy="5006897"/>
          </a:xfrm>
        </p:spPr>
        <p:txBody>
          <a:bodyPr numCol="1">
            <a:normAutofit/>
          </a:bodyPr>
          <a:lstStyle/>
          <a:p>
            <a:pPr marL="0" indent="0" algn="just">
              <a:buNone/>
            </a:pPr>
            <a:r>
              <a:rPr lang="en-US" sz="2000" i="1" dirty="0"/>
              <a:t>(B) Details of payment on which tax has been deducted but has not been paid on or before the due date specified in sub-section (1) of section 139.</a:t>
            </a:r>
          </a:p>
          <a:p>
            <a:pPr marL="0" indent="0" algn="just">
              <a:buNone/>
            </a:pPr>
            <a:r>
              <a:rPr lang="en-US" sz="2000" i="1" dirty="0"/>
              <a:t>(I) date of payment</a:t>
            </a:r>
          </a:p>
          <a:p>
            <a:pPr marL="0" indent="0" algn="just">
              <a:buNone/>
            </a:pPr>
            <a:r>
              <a:rPr lang="en-US" sz="2000" i="1" dirty="0"/>
              <a:t>(II) amount of payment</a:t>
            </a:r>
          </a:p>
          <a:p>
            <a:pPr marL="0" indent="0" algn="just">
              <a:buNone/>
            </a:pPr>
            <a:r>
              <a:rPr lang="en-US" sz="2000" i="1" dirty="0"/>
              <a:t>(III) nature of payment</a:t>
            </a:r>
          </a:p>
          <a:p>
            <a:pPr marL="0" indent="0" algn="just">
              <a:buNone/>
            </a:pPr>
            <a:r>
              <a:rPr lang="en-US" sz="2000" i="1" dirty="0"/>
              <a:t>(IV) name and address of the </a:t>
            </a:r>
            <a:r>
              <a:rPr lang="en-US" sz="2000" b="1" i="1" strike="sngStrike" dirty="0"/>
              <a:t>payer </a:t>
            </a:r>
            <a:r>
              <a:rPr lang="en-US" sz="2000" b="1" i="1" u="sng" dirty="0"/>
              <a:t>payee</a:t>
            </a:r>
          </a:p>
          <a:p>
            <a:pPr marL="0" indent="0" algn="just">
              <a:buNone/>
            </a:pPr>
            <a:r>
              <a:rPr lang="en-US" sz="2000" i="1" dirty="0"/>
              <a:t>(V) amount of tax deducted</a:t>
            </a:r>
          </a:p>
          <a:p>
            <a:pPr marL="0" indent="0" algn="just">
              <a:buNone/>
            </a:pPr>
            <a:r>
              <a:rPr lang="en-US" sz="2000" i="1" dirty="0"/>
              <a:t>(VI) amount out of (V) deposited, if any</a:t>
            </a:r>
          </a:p>
        </p:txBody>
      </p:sp>
    </p:spTree>
    <p:extLst>
      <p:ext uri="{BB962C8B-B14F-4D97-AF65-F5344CB8AC3E}">
        <p14:creationId xmlns:p14="http://schemas.microsoft.com/office/powerpoint/2010/main" val="36957583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r>
              <a:rPr lang="en-US" sz="4000" b="1" dirty="0"/>
              <a:t>Clause 21(b) – Section 43B(h)</a:t>
            </a:r>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572322"/>
            <a:ext cx="10736766" cy="5006897"/>
          </a:xfrm>
        </p:spPr>
        <p:txBody>
          <a:bodyPr numCol="1">
            <a:normAutofit lnSpcReduction="10000"/>
          </a:bodyPr>
          <a:lstStyle/>
          <a:p>
            <a:pPr marL="0" indent="0" algn="just">
              <a:buNone/>
            </a:pPr>
            <a:r>
              <a:rPr lang="en-US" sz="2000" i="1" dirty="0"/>
              <a:t>In respect of any sum referred to </a:t>
            </a:r>
            <a:r>
              <a:rPr lang="en-US" sz="2000" i="1"/>
              <a:t>in clause </a:t>
            </a:r>
            <a:r>
              <a:rPr lang="en-US" sz="2000" i="1" dirty="0"/>
              <a:t>(a), (b), (c), (d), (e), (f), (g) </a:t>
            </a:r>
            <a:r>
              <a:rPr lang="en-US" sz="2000" b="1" i="1" u="sng" dirty="0"/>
              <a:t>or (h)</a:t>
            </a:r>
            <a:r>
              <a:rPr lang="en-US" sz="2000" i="1" dirty="0"/>
              <a:t> of section 43B, the liability for which:</a:t>
            </a:r>
          </a:p>
          <a:p>
            <a:pPr marL="0" indent="0" algn="just">
              <a:buNone/>
            </a:pPr>
            <a:r>
              <a:rPr lang="en-US" sz="2000" i="1" dirty="0"/>
              <a:t>(A) pre-existed on the first day of the previous year but was not allowed in the assessment of any preceding previous year and was</a:t>
            </a:r>
          </a:p>
          <a:p>
            <a:pPr marL="268288" indent="0" algn="just">
              <a:buNone/>
            </a:pPr>
            <a:r>
              <a:rPr lang="en-US" sz="2000" i="1" dirty="0"/>
              <a:t>(a) paid during the previous year;</a:t>
            </a:r>
          </a:p>
          <a:p>
            <a:pPr marL="268288" indent="0" algn="just">
              <a:buNone/>
            </a:pPr>
            <a:r>
              <a:rPr lang="en-US" sz="2000" i="1" dirty="0"/>
              <a:t>(b) not paid during the previous year;</a:t>
            </a:r>
          </a:p>
          <a:p>
            <a:pPr marL="0" indent="0" algn="just">
              <a:buNone/>
            </a:pPr>
            <a:r>
              <a:rPr lang="en-US" sz="2000" i="1" dirty="0"/>
              <a:t>(B) was incurred in the previous year and was</a:t>
            </a:r>
          </a:p>
          <a:p>
            <a:pPr marL="268288" indent="0" algn="just">
              <a:buNone/>
            </a:pPr>
            <a:r>
              <a:rPr lang="en-US" sz="2000" i="1" dirty="0"/>
              <a:t>(a) paid on or before the due date for furnishing the return of income of the previous year under section 139(1);</a:t>
            </a:r>
          </a:p>
          <a:p>
            <a:pPr marL="268288" indent="0" algn="just">
              <a:buNone/>
            </a:pPr>
            <a:r>
              <a:rPr lang="en-US" sz="2000" i="1" dirty="0"/>
              <a:t>(b) not paid on or before the aforesaid date.</a:t>
            </a:r>
            <a:endParaRPr lang="en-US" sz="2000" dirty="0"/>
          </a:p>
        </p:txBody>
      </p:sp>
    </p:spTree>
    <p:extLst>
      <p:ext uri="{BB962C8B-B14F-4D97-AF65-F5344CB8AC3E}">
        <p14:creationId xmlns:p14="http://schemas.microsoft.com/office/powerpoint/2010/main" val="33921775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4F5D-965B-5BA9-B9CE-7CDA8FFDF2E0}"/>
              </a:ext>
            </a:extLst>
          </p:cNvPr>
          <p:cNvSpPr>
            <a:spLocks noGrp="1"/>
          </p:cNvSpPr>
          <p:nvPr>
            <p:ph type="title"/>
          </p:nvPr>
        </p:nvSpPr>
        <p:spPr/>
        <p:txBody>
          <a:bodyPr>
            <a:normAutofit/>
          </a:bodyPr>
          <a:lstStyle/>
          <a:p>
            <a:r>
              <a:rPr lang="en-US" sz="4000" b="1"/>
              <a:t>Clause </a:t>
            </a:r>
            <a:r>
              <a:rPr lang="en-US" sz="4000" b="1" dirty="0"/>
              <a:t>32 - Brought forward loss or depreciation</a:t>
            </a:r>
          </a:p>
        </p:txBody>
      </p:sp>
      <p:sp>
        <p:nvSpPr>
          <p:cNvPr id="3" name="Content Placeholder 2">
            <a:extLst>
              <a:ext uri="{FF2B5EF4-FFF2-40B4-BE49-F238E27FC236}">
                <a16:creationId xmlns:a16="http://schemas.microsoft.com/office/drawing/2014/main" id="{476AA5BA-97DC-2FC1-6030-F01F252FB3F7}"/>
              </a:ext>
            </a:extLst>
          </p:cNvPr>
          <p:cNvSpPr>
            <a:spLocks noGrp="1"/>
          </p:cNvSpPr>
          <p:nvPr>
            <p:ph idx="1"/>
          </p:nvPr>
        </p:nvSpPr>
        <p:spPr>
          <a:xfrm>
            <a:off x="838200" y="1572322"/>
            <a:ext cx="10736766" cy="5006897"/>
          </a:xfrm>
        </p:spPr>
        <p:txBody>
          <a:bodyPr numCol="1">
            <a:noAutofit/>
          </a:bodyPr>
          <a:lstStyle/>
          <a:p>
            <a:pPr marL="0" indent="0" algn="just">
              <a:buNone/>
            </a:pPr>
            <a:r>
              <a:rPr lang="en-US" sz="2200" i="1" dirty="0"/>
              <a:t>32(a) Details of brought forward loss or depreciation allowance, in the following manner, to the extent available:</a:t>
            </a:r>
          </a:p>
          <a:p>
            <a:pPr marL="457200" lvl="1" indent="0" algn="just">
              <a:buNone/>
            </a:pPr>
            <a:r>
              <a:rPr lang="en-US" sz="2200" i="1" dirty="0"/>
              <a:t>All losses/ allowances not allowed under Section 115BAA/ 115BAC/ </a:t>
            </a:r>
            <a:r>
              <a:rPr lang="en-US" sz="2200" b="1" i="1" u="sng" dirty="0"/>
              <a:t>115BAD/ 115BAE</a:t>
            </a:r>
          </a:p>
          <a:p>
            <a:pPr marL="457200" lvl="1" indent="0" algn="just">
              <a:buNone/>
            </a:pPr>
            <a:r>
              <a:rPr lang="en-US" sz="2200" i="1" dirty="0"/>
              <a:t>Amount as adjusted by withdrawal of additional depreciation on account of opting for taxation under Section 115BAC/ </a:t>
            </a:r>
            <a:r>
              <a:rPr lang="en-US" sz="2200" b="1" i="1" u="sng" dirty="0"/>
              <a:t>115BAD/ 115BAE</a:t>
            </a:r>
          </a:p>
          <a:p>
            <a:pPr marL="457200" lvl="1" indent="0" algn="just">
              <a:buNone/>
            </a:pPr>
            <a:r>
              <a:rPr lang="en-US" sz="2200" i="1" dirty="0"/>
              <a:t>……….</a:t>
            </a:r>
          </a:p>
          <a:p>
            <a:pPr algn="just"/>
            <a:r>
              <a:rPr lang="en-US" sz="2200" dirty="0"/>
              <a:t>Section 115BAD - Tax on income of certain resident co-operative societies </a:t>
            </a:r>
          </a:p>
          <a:p>
            <a:r>
              <a:rPr lang="en-US" sz="2200" dirty="0"/>
              <a:t>Section 115BAE - Tax on income of certain new manufacturing co-op societies</a:t>
            </a:r>
          </a:p>
        </p:txBody>
      </p:sp>
    </p:spTree>
    <p:extLst>
      <p:ext uri="{BB962C8B-B14F-4D97-AF65-F5344CB8AC3E}">
        <p14:creationId xmlns:p14="http://schemas.microsoft.com/office/powerpoint/2010/main" val="25241649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lstStyle/>
          <a:p>
            <a:r>
              <a:rPr lang="en-US" b="1" dirty="0"/>
              <a:t>Coverage</a:t>
            </a:r>
            <a:endParaRPr lang="en-IN" b="1"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a:normAutofit/>
          </a:bodyPr>
          <a:lstStyle/>
          <a:p>
            <a:pPr marL="514350" indent="-514350">
              <a:buFont typeface="+mj-lt"/>
              <a:buAutoNum type="arabicPeriod"/>
            </a:pPr>
            <a:r>
              <a:rPr lang="en-US" sz="3200" b="1" dirty="0">
                <a:solidFill>
                  <a:srgbClr val="00B050"/>
                </a:solidFill>
              </a:rPr>
              <a:t>Applicability of Tax Audit</a:t>
            </a:r>
          </a:p>
          <a:p>
            <a:pPr marL="514350" indent="-514350">
              <a:buFont typeface="+mj-lt"/>
              <a:buAutoNum type="arabicPeriod"/>
            </a:pPr>
            <a:r>
              <a:rPr lang="en-US" sz="3200" b="1" dirty="0">
                <a:solidFill>
                  <a:srgbClr val="00B050"/>
                </a:solidFill>
              </a:rPr>
              <a:t>Recent Amendments to Form 3CD </a:t>
            </a:r>
          </a:p>
          <a:p>
            <a:pPr marL="514350" indent="-514350">
              <a:buFont typeface="+mj-lt"/>
              <a:buAutoNum type="arabicPeriod"/>
            </a:pPr>
            <a:r>
              <a:rPr lang="en-US" sz="3200" dirty="0"/>
              <a:t>Key provisions in Tax Audit Report</a:t>
            </a:r>
            <a:endParaRPr lang="en-US" sz="1100" dirty="0"/>
          </a:p>
          <a:p>
            <a:pPr marL="514350" indent="-514350">
              <a:buFont typeface="+mj-lt"/>
              <a:buAutoNum type="arabicPeriod"/>
            </a:pPr>
            <a:r>
              <a:rPr lang="en-US" sz="3200" dirty="0"/>
              <a:t>Penalties</a:t>
            </a:r>
            <a:endParaRPr lang="en-IN" sz="3200" dirty="0"/>
          </a:p>
        </p:txBody>
      </p:sp>
    </p:spTree>
    <p:extLst>
      <p:ext uri="{BB962C8B-B14F-4D97-AF65-F5344CB8AC3E}">
        <p14:creationId xmlns:p14="http://schemas.microsoft.com/office/powerpoint/2010/main" val="6826702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lstStyle/>
          <a:p>
            <a:r>
              <a:rPr lang="en-US" b="1" dirty="0"/>
              <a:t>Coverage</a:t>
            </a:r>
            <a:endParaRPr lang="en-IN" b="1"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a:normAutofit/>
          </a:bodyPr>
          <a:lstStyle/>
          <a:p>
            <a:pPr marL="514350" indent="-514350">
              <a:buFont typeface="+mj-lt"/>
              <a:buAutoNum type="arabicPeriod"/>
            </a:pPr>
            <a:r>
              <a:rPr lang="en-US" sz="3200" b="1" dirty="0">
                <a:solidFill>
                  <a:srgbClr val="00B050"/>
                </a:solidFill>
              </a:rPr>
              <a:t>Applicability of Tax Audit</a:t>
            </a:r>
          </a:p>
          <a:p>
            <a:pPr marL="514350" indent="-514350">
              <a:buFont typeface="+mj-lt"/>
              <a:buAutoNum type="arabicPeriod"/>
            </a:pPr>
            <a:r>
              <a:rPr lang="en-US" sz="3200" b="1" dirty="0">
                <a:solidFill>
                  <a:srgbClr val="00B050"/>
                </a:solidFill>
              </a:rPr>
              <a:t>Recent Amendments to Form 3CD </a:t>
            </a:r>
          </a:p>
          <a:p>
            <a:pPr marL="514350" indent="-514350">
              <a:buFont typeface="+mj-lt"/>
              <a:buAutoNum type="arabicPeriod"/>
            </a:pPr>
            <a:r>
              <a:rPr lang="en-US" sz="3200" b="1" dirty="0"/>
              <a:t>Key provisions in Tax Audit Report</a:t>
            </a:r>
            <a:endParaRPr lang="en-US" sz="1100" b="1" dirty="0"/>
          </a:p>
          <a:p>
            <a:pPr marL="514350" indent="-514350">
              <a:buFont typeface="+mj-lt"/>
              <a:buAutoNum type="arabicPeriod"/>
            </a:pPr>
            <a:r>
              <a:rPr lang="en-US" sz="3200" dirty="0"/>
              <a:t>Penalties</a:t>
            </a:r>
            <a:endParaRPr lang="en-IN" sz="3200" dirty="0"/>
          </a:p>
        </p:txBody>
      </p:sp>
    </p:spTree>
    <p:extLst>
      <p:ext uri="{BB962C8B-B14F-4D97-AF65-F5344CB8AC3E}">
        <p14:creationId xmlns:p14="http://schemas.microsoft.com/office/powerpoint/2010/main" val="31658920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3. Key provisions in Tax Audit Report</a:t>
            </a:r>
            <a:endParaRPr lang="en-US" sz="1600" b="1"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838200" y="1594624"/>
            <a:ext cx="10515600" cy="5006898"/>
          </a:xfrm>
        </p:spPr>
        <p:txBody>
          <a:bodyPr vert="horz" lIns="91440" tIns="45720" rIns="91440" bIns="45720" rtlCol="0">
            <a:normAutofit fontScale="92500" lnSpcReduction="10000"/>
          </a:bodyPr>
          <a:lstStyle/>
          <a:p>
            <a:r>
              <a:rPr lang="en-US" sz="2800" dirty="0"/>
              <a:t>Impact of disallowances reported in Tax Audit Report</a:t>
            </a:r>
          </a:p>
          <a:p>
            <a:r>
              <a:rPr lang="en-US" sz="2800" dirty="0"/>
              <a:t>Clause 17 - Section 43CA and 50C</a:t>
            </a:r>
          </a:p>
          <a:p>
            <a:r>
              <a:rPr lang="en-US" dirty="0"/>
              <a:t>Clause 21(a) - Section 37</a:t>
            </a:r>
          </a:p>
          <a:p>
            <a:r>
              <a:rPr lang="en-US" dirty="0"/>
              <a:t>Clause 21(h) - Section 14A</a:t>
            </a:r>
          </a:p>
          <a:p>
            <a:r>
              <a:rPr lang="en-US" dirty="0"/>
              <a:t>Clause 29 - Section 56(2)(</a:t>
            </a:r>
            <a:r>
              <a:rPr lang="en-US" dirty="0" err="1"/>
              <a:t>viib</a:t>
            </a:r>
            <a:r>
              <a:rPr lang="en-US" dirty="0"/>
              <a:t>)</a:t>
            </a:r>
          </a:p>
          <a:p>
            <a:r>
              <a:rPr lang="en-US" dirty="0"/>
              <a:t>Clause 29A - Section 56(2)(ix)</a:t>
            </a:r>
          </a:p>
          <a:p>
            <a:r>
              <a:rPr lang="en-US" dirty="0"/>
              <a:t>Clause 29B - Section 56(2)(x)</a:t>
            </a:r>
          </a:p>
          <a:p>
            <a:r>
              <a:rPr lang="en-US" dirty="0"/>
              <a:t>Clause 31 - Section 269SS, Section 269ST and Section 269T</a:t>
            </a:r>
          </a:p>
        </p:txBody>
      </p:sp>
    </p:spTree>
    <p:extLst>
      <p:ext uri="{BB962C8B-B14F-4D97-AF65-F5344CB8AC3E}">
        <p14:creationId xmlns:p14="http://schemas.microsoft.com/office/powerpoint/2010/main" val="12993621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Impact of disallowances reported in Tax Audit Report</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838200" y="1825625"/>
            <a:ext cx="10511971" cy="4351338"/>
          </a:xfrm>
        </p:spPr>
        <p:txBody>
          <a:bodyPr vert="horz" lIns="91440" tIns="45720" rIns="91440" bIns="45720" rtlCol="0">
            <a:noAutofit/>
          </a:bodyPr>
          <a:lstStyle/>
          <a:p>
            <a:pPr marL="0" indent="0" algn="just">
              <a:spcAft>
                <a:spcPts val="400"/>
              </a:spcAft>
              <a:buNone/>
            </a:pPr>
            <a:r>
              <a:rPr lang="en-IN" sz="1800" b="1" i="1" dirty="0">
                <a:effectLst/>
                <a:ea typeface="Times New Roman" panose="02020603050405020304" pitchFamily="18" charset="0"/>
              </a:rPr>
              <a:t>143.</a:t>
            </a:r>
            <a:r>
              <a:rPr lang="en-IN" sz="1800" i="1" dirty="0">
                <a:effectLst/>
                <a:ea typeface="Times New Roman" panose="02020603050405020304" pitchFamily="18" charset="0"/>
              </a:rPr>
              <a:t> (1) Where a return …….., such return shall be processed in the following manner, namely:—</a:t>
            </a:r>
          </a:p>
          <a:p>
            <a:pPr marL="0" indent="0" algn="just">
              <a:spcAft>
                <a:spcPts val="400"/>
              </a:spcAft>
              <a:buNone/>
            </a:pPr>
            <a:r>
              <a:rPr lang="en-IN" sz="1800" i="1" dirty="0">
                <a:effectLst/>
                <a:ea typeface="Times New Roman" panose="02020603050405020304" pitchFamily="18" charset="0"/>
              </a:rPr>
              <a:t> (a) the total income or loss shall be computed after making the following adjustments, namely:—</a:t>
            </a:r>
          </a:p>
          <a:p>
            <a:pPr marL="503555" indent="0" algn="just">
              <a:spcAft>
                <a:spcPts val="400"/>
              </a:spcAft>
              <a:buNone/>
            </a:pPr>
            <a:r>
              <a:rPr lang="en-IN" sz="1800" i="1" dirty="0">
                <a:effectLst/>
                <a:ea typeface="Times New Roman" panose="02020603050405020304" pitchFamily="18" charset="0"/>
              </a:rPr>
              <a:t>   (i) to (iii) …………</a:t>
            </a:r>
          </a:p>
          <a:p>
            <a:pPr marL="503555" indent="0" algn="just">
              <a:spcAft>
                <a:spcPts val="400"/>
              </a:spcAft>
              <a:buNone/>
            </a:pPr>
            <a:r>
              <a:rPr lang="en-IN" sz="1800" i="1" dirty="0">
                <a:effectLst/>
                <a:ea typeface="Times New Roman" panose="02020603050405020304" pitchFamily="18" charset="0"/>
              </a:rPr>
              <a:t>  (iv) disallowance of expenditure or increase in income </a:t>
            </a:r>
            <a:r>
              <a:rPr lang="en-IN" sz="1800" b="1" i="1" u="sng" dirty="0">
                <a:effectLst/>
                <a:ea typeface="Times New Roman" panose="02020603050405020304" pitchFamily="18" charset="0"/>
              </a:rPr>
              <a:t>indicated in the audit report but not taken into account in computing the total income in the return</a:t>
            </a:r>
            <a:r>
              <a:rPr lang="en-IN" sz="1800" i="1" dirty="0">
                <a:effectLst/>
                <a:ea typeface="Times New Roman" panose="02020603050405020304" pitchFamily="18" charset="0"/>
              </a:rPr>
              <a:t>;</a:t>
            </a:r>
          </a:p>
          <a:p>
            <a:pPr marL="503555" indent="0" algn="just">
              <a:spcAft>
                <a:spcPts val="400"/>
              </a:spcAft>
              <a:buNone/>
            </a:pPr>
            <a:r>
              <a:rPr lang="en-IN" sz="1800" i="1" dirty="0">
                <a:effectLst/>
                <a:ea typeface="Times New Roman" panose="02020603050405020304" pitchFamily="18" charset="0"/>
              </a:rPr>
              <a:t>  (v) and (vi) ………..</a:t>
            </a:r>
          </a:p>
          <a:p>
            <a:pPr marL="0" indent="0" algn="just">
              <a:spcAft>
                <a:spcPts val="400"/>
              </a:spcAft>
              <a:buNone/>
            </a:pPr>
            <a:r>
              <a:rPr lang="en-IN" sz="1800" b="1" i="1" dirty="0">
                <a:effectLst/>
                <a:ea typeface="Times New Roman" panose="02020603050405020304" pitchFamily="18" charset="0"/>
              </a:rPr>
              <a:t>Provided </a:t>
            </a:r>
            <a:r>
              <a:rPr lang="en-IN" sz="1800" i="1" dirty="0">
                <a:effectLst/>
                <a:ea typeface="Times New Roman" panose="02020603050405020304" pitchFamily="18" charset="0"/>
              </a:rPr>
              <a:t>that ………….</a:t>
            </a:r>
          </a:p>
          <a:p>
            <a:pPr marL="0" indent="0" algn="just">
              <a:spcAft>
                <a:spcPts val="400"/>
              </a:spcAft>
              <a:buNone/>
            </a:pPr>
            <a:r>
              <a:rPr lang="en-IN" sz="1800" b="1" i="1" dirty="0">
                <a:effectLst/>
                <a:ea typeface="Times New Roman" panose="02020603050405020304" pitchFamily="18" charset="0"/>
              </a:rPr>
              <a:t>Provided further </a:t>
            </a:r>
            <a:r>
              <a:rPr lang="en-IN" sz="1800" i="1" dirty="0">
                <a:effectLst/>
                <a:ea typeface="Times New Roman" panose="02020603050405020304" pitchFamily="18" charset="0"/>
              </a:rPr>
              <a:t>that the </a:t>
            </a:r>
            <a:r>
              <a:rPr lang="en-IN" sz="1800" b="1" i="1" u="sng" dirty="0">
                <a:effectLst/>
                <a:ea typeface="Times New Roman" panose="02020603050405020304" pitchFamily="18" charset="0"/>
              </a:rPr>
              <a:t>response received from the assessee, if any, shall be considered before making any adjustment</a:t>
            </a:r>
            <a:r>
              <a:rPr lang="en-IN" sz="1800" i="1" dirty="0">
                <a:effectLst/>
                <a:ea typeface="Times New Roman" panose="02020603050405020304" pitchFamily="18" charset="0"/>
              </a:rPr>
              <a:t>, and in a case where no response is received within thirty days of the issue of such intimation, such adjustments shall be made:</a:t>
            </a:r>
          </a:p>
        </p:txBody>
      </p:sp>
    </p:spTree>
    <p:extLst>
      <p:ext uri="{BB962C8B-B14F-4D97-AF65-F5344CB8AC3E}">
        <p14:creationId xmlns:p14="http://schemas.microsoft.com/office/powerpoint/2010/main" val="24189286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a:t>Clause </a:t>
            </a:r>
            <a:r>
              <a:rPr lang="en-US" sz="4300" b="1" dirty="0"/>
              <a:t>17 - Section 43CA and 50C</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497724"/>
            <a:ext cx="11128030" cy="4995151"/>
          </a:xfrm>
        </p:spPr>
        <p:txBody>
          <a:bodyPr vert="horz" lIns="91440" tIns="45720" rIns="91440" bIns="45720" rtlCol="0">
            <a:normAutofit fontScale="92500" lnSpcReduction="20000"/>
          </a:bodyPr>
          <a:lstStyle/>
          <a:p>
            <a:pPr marL="0" indent="0">
              <a:buNone/>
            </a:pPr>
            <a:r>
              <a:rPr lang="en-US" sz="2400" b="1" dirty="0"/>
              <a:t>Section 43CA - Special provision for full value of consideration for transfer of assets other than capital assets in certain cases.</a:t>
            </a:r>
          </a:p>
          <a:p>
            <a:r>
              <a:rPr lang="en-US" sz="2400" dirty="0"/>
              <a:t>Consideration received/ accruing as a result of the transfer &lt; Stamp Duty Valuation </a:t>
            </a:r>
          </a:p>
          <a:p>
            <a:r>
              <a:rPr lang="en-US" sz="2400" dirty="0"/>
              <a:t>Transfer of asset (other than a capital asset), being land or building or both</a:t>
            </a:r>
          </a:p>
          <a:p>
            <a:r>
              <a:rPr lang="en-US" sz="2400" dirty="0"/>
              <a:t>Stamp Duty Value deemed to be the full value of consideration </a:t>
            </a:r>
          </a:p>
          <a:p>
            <a:r>
              <a:rPr lang="en-US" sz="2400" dirty="0"/>
              <a:t>First proviso – Permitted variance </a:t>
            </a:r>
            <a:r>
              <a:rPr lang="en-US" sz="2400" dirty="0" err="1"/>
              <a:t>upto</a:t>
            </a:r>
            <a:r>
              <a:rPr lang="en-US" sz="2400" dirty="0"/>
              <a:t> 10% (Consideration * 110%) &lt; SDV</a:t>
            </a:r>
          </a:p>
          <a:p>
            <a:r>
              <a:rPr lang="en-US" sz="2400" dirty="0"/>
              <a:t>Date of agreement fixing the value of consideration  and Date of registration are </a:t>
            </a:r>
            <a:r>
              <a:rPr lang="en-US" sz="2400" b="1" u="sng" dirty="0"/>
              <a:t>different</a:t>
            </a:r>
            <a:r>
              <a:rPr lang="en-US" sz="2400" dirty="0"/>
              <a:t>, </a:t>
            </a:r>
            <a:r>
              <a:rPr lang="en-US" sz="2400" b="1" u="sng" dirty="0"/>
              <a:t>SDV on date of agreement to be considered</a:t>
            </a:r>
            <a:r>
              <a:rPr lang="en-US" sz="2400" dirty="0"/>
              <a:t>, only if consideration or </a:t>
            </a:r>
            <a:r>
              <a:rPr lang="en-US" sz="2400" b="1" u="sng" dirty="0"/>
              <a:t>part thereof </a:t>
            </a:r>
            <a:r>
              <a:rPr lang="en-US" sz="2400" dirty="0"/>
              <a:t>received in A/c Payee Cheque/ Draft/ ECS/ Electronic Modes on or before date of agreement for transfer</a:t>
            </a:r>
          </a:p>
        </p:txBody>
      </p:sp>
    </p:spTree>
    <p:extLst>
      <p:ext uri="{BB962C8B-B14F-4D97-AF65-F5344CB8AC3E}">
        <p14:creationId xmlns:p14="http://schemas.microsoft.com/office/powerpoint/2010/main" val="40344799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a:t>Clause </a:t>
            </a:r>
            <a:r>
              <a:rPr lang="en-US" sz="4300" b="1" dirty="0"/>
              <a:t>17 - Section 43CA and 50C</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497724"/>
            <a:ext cx="11128030" cy="4995151"/>
          </a:xfrm>
        </p:spPr>
        <p:txBody>
          <a:bodyPr vert="horz" lIns="91440" tIns="45720" rIns="91440" bIns="45720" rtlCol="0">
            <a:normAutofit fontScale="92500" lnSpcReduction="20000"/>
          </a:bodyPr>
          <a:lstStyle/>
          <a:p>
            <a:pPr marL="0" indent="0">
              <a:buNone/>
            </a:pPr>
            <a:r>
              <a:rPr lang="en-US" sz="2400" b="1" dirty="0"/>
              <a:t>Section 43CA - Special provision for full value of consideration for transfer of assets other than capital assets in certain cases.</a:t>
            </a:r>
          </a:p>
          <a:p>
            <a:r>
              <a:rPr lang="en-US" sz="2400" dirty="0"/>
              <a:t>Consideration received/ accruing as a result of the transfer &lt; Stamp Duty Valuation, Stamp Duty Value deemed to be the full value of consideration </a:t>
            </a:r>
          </a:p>
          <a:p>
            <a:r>
              <a:rPr lang="en-US" sz="2400" dirty="0"/>
              <a:t>Transfer of asset (other than a capital asset), being land or building or both</a:t>
            </a:r>
          </a:p>
          <a:p>
            <a:r>
              <a:rPr lang="en-US" sz="2400" dirty="0"/>
              <a:t>First proviso - Permitted variance </a:t>
            </a:r>
            <a:r>
              <a:rPr lang="en-US" sz="2400" dirty="0" err="1"/>
              <a:t>upto</a:t>
            </a:r>
            <a:r>
              <a:rPr lang="en-US" sz="2400" dirty="0"/>
              <a:t> 10% (Consideration * 110%) &lt; SDV</a:t>
            </a:r>
            <a:endParaRPr lang="en-US" sz="2000" dirty="0"/>
          </a:p>
          <a:p>
            <a:r>
              <a:rPr lang="en-US" sz="2400" dirty="0"/>
              <a:t>43CA(3) and (4) - Date of agreement fixing the value of consideration  and Date of registration are </a:t>
            </a:r>
            <a:r>
              <a:rPr lang="en-US" sz="2400" b="1" u="sng" dirty="0"/>
              <a:t>different</a:t>
            </a:r>
            <a:r>
              <a:rPr lang="en-US" sz="2400" dirty="0"/>
              <a:t>, </a:t>
            </a:r>
            <a:r>
              <a:rPr lang="en-US" sz="2400" b="1" u="sng" dirty="0"/>
              <a:t>SDV on date of agreement to be considered</a:t>
            </a:r>
            <a:r>
              <a:rPr lang="en-US" sz="2400" dirty="0"/>
              <a:t>, only if consideration or </a:t>
            </a:r>
            <a:r>
              <a:rPr lang="en-US" sz="2400" b="1" u="sng" dirty="0"/>
              <a:t>part thereof </a:t>
            </a:r>
            <a:r>
              <a:rPr lang="en-US" sz="2400" dirty="0"/>
              <a:t>received in A/c Payee Cheque/ Draft/ ECS/ Electronic Modes on or before date of agreement for transfer</a:t>
            </a:r>
          </a:p>
        </p:txBody>
      </p:sp>
    </p:spTree>
    <p:extLst>
      <p:ext uri="{BB962C8B-B14F-4D97-AF65-F5344CB8AC3E}">
        <p14:creationId xmlns:p14="http://schemas.microsoft.com/office/powerpoint/2010/main" val="42440246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a:t>Clause </a:t>
            </a:r>
            <a:r>
              <a:rPr lang="en-US" sz="4300" b="1" dirty="0"/>
              <a:t>17 - Section 43CA and 50C</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497724"/>
            <a:ext cx="11128030" cy="4995151"/>
          </a:xfrm>
        </p:spPr>
        <p:txBody>
          <a:bodyPr vert="horz" lIns="91440" tIns="45720" rIns="91440" bIns="45720" rtlCol="0">
            <a:normAutofit fontScale="92500"/>
          </a:bodyPr>
          <a:lstStyle/>
          <a:p>
            <a:pPr marL="0" indent="0">
              <a:buNone/>
            </a:pPr>
            <a:r>
              <a:rPr lang="en-US" sz="2400" b="1" dirty="0"/>
              <a:t>Section 50C - Special provision for full value of consideration in certain cases.</a:t>
            </a:r>
          </a:p>
          <a:p>
            <a:r>
              <a:rPr lang="en-US" sz="2400" dirty="0"/>
              <a:t>Consideration received/ accruing as a result of the transfer &lt; Stamp Duty Valuation, Stamp Duty Value deemed to be the full value of consideration </a:t>
            </a:r>
          </a:p>
          <a:p>
            <a:r>
              <a:rPr lang="en-US" sz="2400" dirty="0"/>
              <a:t>Transfer of capital asset being land or building or both</a:t>
            </a:r>
          </a:p>
          <a:p>
            <a:r>
              <a:rPr lang="en-US" sz="2400" dirty="0"/>
              <a:t>First/ second proviso – Date of agreement fixing the value of consideration  and Date of registration are </a:t>
            </a:r>
            <a:r>
              <a:rPr lang="en-US" sz="2400" b="1" u="sng" dirty="0"/>
              <a:t>different</a:t>
            </a:r>
            <a:r>
              <a:rPr lang="en-US" sz="2400" dirty="0"/>
              <a:t>, </a:t>
            </a:r>
            <a:r>
              <a:rPr lang="en-US" sz="2400" b="1" u="sng" dirty="0"/>
              <a:t>SDV on date of agreement to be considered</a:t>
            </a:r>
            <a:r>
              <a:rPr lang="en-US" sz="2400" dirty="0"/>
              <a:t>, only if consideration or </a:t>
            </a:r>
            <a:r>
              <a:rPr lang="en-US" sz="2400" b="1" u="sng" dirty="0"/>
              <a:t>part thereof </a:t>
            </a:r>
            <a:r>
              <a:rPr lang="en-US" sz="2400" dirty="0"/>
              <a:t>received in A/c Payee Cheque/ Draft/ ECS/ Electronic Modes on or before date of agreement for transfer</a:t>
            </a:r>
          </a:p>
          <a:p>
            <a:r>
              <a:rPr lang="en-US" sz="2400" dirty="0"/>
              <a:t>Third proviso – Permitted variance </a:t>
            </a:r>
            <a:r>
              <a:rPr lang="en-US" sz="2400" dirty="0" err="1"/>
              <a:t>upto</a:t>
            </a:r>
            <a:r>
              <a:rPr lang="en-US" sz="2400" dirty="0"/>
              <a:t> 10% (Consideration * 110%) &lt; SDV</a:t>
            </a:r>
            <a:endParaRPr lang="en-US" sz="2000" dirty="0"/>
          </a:p>
        </p:txBody>
      </p:sp>
    </p:spTree>
    <p:extLst>
      <p:ext uri="{BB962C8B-B14F-4D97-AF65-F5344CB8AC3E}">
        <p14:creationId xmlns:p14="http://schemas.microsoft.com/office/powerpoint/2010/main" val="29421124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a:t>Clause </a:t>
            </a:r>
            <a:r>
              <a:rPr lang="en-US" sz="4300" b="1" dirty="0"/>
              <a:t>17 - Section 43CA and 50C</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825625"/>
            <a:ext cx="10888394" cy="4351338"/>
          </a:xfrm>
        </p:spPr>
        <p:txBody>
          <a:bodyPr vert="horz" lIns="91440" tIns="45720" rIns="91440" bIns="45720" rtlCol="0">
            <a:normAutofit/>
          </a:bodyPr>
          <a:lstStyle/>
          <a:p>
            <a:pPr marL="0" indent="0">
              <a:buNone/>
            </a:pPr>
            <a:r>
              <a:rPr lang="en-US" sz="2100" i="1" dirty="0"/>
              <a:t>Where any land or building or both is transferred during the previous year for a consideration less than value adopted or assessed or assessable by any authority of a State Government referred to in section 43CA or 50C, please furnish:</a:t>
            </a:r>
          </a:p>
          <a:p>
            <a:r>
              <a:rPr lang="en-US" sz="2100" i="1" dirty="0"/>
              <a:t>Details of property</a:t>
            </a:r>
          </a:p>
          <a:p>
            <a:r>
              <a:rPr lang="en-US" sz="2100" i="1" dirty="0"/>
              <a:t>Consideration received or accrued</a:t>
            </a:r>
          </a:p>
          <a:p>
            <a:r>
              <a:rPr lang="en-US" sz="2100" i="1" dirty="0"/>
              <a:t>Value adopted or assessed or assessable</a:t>
            </a:r>
          </a:p>
          <a:p>
            <a:r>
              <a:rPr lang="en-US" sz="2100" i="1" dirty="0"/>
              <a:t>Whether provisions of </a:t>
            </a:r>
            <a:r>
              <a:rPr lang="en-US" sz="2100" i="1" dirty="0">
                <a:solidFill>
                  <a:srgbClr val="FF0000"/>
                </a:solidFill>
              </a:rPr>
              <a:t>second proviso to 43CA(1) </a:t>
            </a:r>
            <a:r>
              <a:rPr lang="en-US" sz="2100" i="1" dirty="0"/>
              <a:t>or fourth proviso to Section 56(2)(x)</a:t>
            </a:r>
            <a:r>
              <a:rPr lang="en-US" sz="2100" i="1" dirty="0">
                <a:solidFill>
                  <a:srgbClr val="FF0000"/>
                </a:solidFill>
              </a:rPr>
              <a:t>(b)</a:t>
            </a:r>
            <a:r>
              <a:rPr lang="en-US" sz="2100" i="1" dirty="0"/>
              <a:t> applicable? </a:t>
            </a:r>
            <a:r>
              <a:rPr lang="en-US" sz="2100" b="1" i="1" dirty="0"/>
              <a:t>(YES/ NO)</a:t>
            </a:r>
          </a:p>
          <a:p>
            <a:endParaRPr lang="en-US" sz="2100" dirty="0"/>
          </a:p>
        </p:txBody>
      </p:sp>
    </p:spTree>
    <p:extLst>
      <p:ext uri="{BB962C8B-B14F-4D97-AF65-F5344CB8AC3E}">
        <p14:creationId xmlns:p14="http://schemas.microsoft.com/office/powerpoint/2010/main" val="17159478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a:t>Clause </a:t>
            </a:r>
            <a:r>
              <a:rPr lang="en-US" sz="4300" b="1" dirty="0"/>
              <a:t>17 - Section 43CA and 50C</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825625"/>
            <a:ext cx="10888394" cy="4351338"/>
          </a:xfrm>
        </p:spPr>
        <p:txBody>
          <a:bodyPr vert="horz" lIns="91440" tIns="45720" rIns="91440" bIns="45720" rtlCol="0">
            <a:noAutofit/>
          </a:bodyPr>
          <a:lstStyle/>
          <a:p>
            <a:r>
              <a:rPr lang="en-US" sz="2200" dirty="0"/>
              <a:t>Second proviso to Section 43CA – Permitted variance </a:t>
            </a:r>
            <a:r>
              <a:rPr lang="en-US" sz="2200" dirty="0" err="1"/>
              <a:t>upto</a:t>
            </a:r>
            <a:r>
              <a:rPr lang="en-US" sz="2200" dirty="0"/>
              <a:t> 20% </a:t>
            </a:r>
            <a:br>
              <a:rPr lang="en-US" sz="2200" dirty="0"/>
            </a:br>
            <a:r>
              <a:rPr lang="en-US" sz="2200" dirty="0"/>
              <a:t>(Consideration * 120%) &lt; SDV, if:</a:t>
            </a:r>
          </a:p>
          <a:p>
            <a:pPr lvl="1"/>
            <a:r>
              <a:rPr lang="en-US" sz="2200" dirty="0"/>
              <a:t>Asset is a residential unit;</a:t>
            </a:r>
          </a:p>
          <a:p>
            <a:pPr lvl="1"/>
            <a:r>
              <a:rPr lang="en-US" sz="2200" dirty="0"/>
              <a:t>Transfer between 12th November 2020 and 30th June 2021;</a:t>
            </a:r>
          </a:p>
          <a:p>
            <a:pPr lvl="1"/>
            <a:r>
              <a:rPr lang="en-US" sz="2200" dirty="0"/>
              <a:t>First time allotment of the residential unit; and</a:t>
            </a:r>
          </a:p>
          <a:p>
            <a:pPr lvl="1"/>
            <a:r>
              <a:rPr lang="en-US" sz="2200" dirty="0"/>
              <a:t>Consideration &lt;= INR 2 crores </a:t>
            </a:r>
          </a:p>
          <a:p>
            <a:r>
              <a:rPr lang="en-US" sz="2200" dirty="0"/>
              <a:t>Fourth proviso to Section 56(2)(x)(b) - Permitted variance </a:t>
            </a:r>
            <a:r>
              <a:rPr lang="en-US" sz="2200" dirty="0" err="1"/>
              <a:t>upto</a:t>
            </a:r>
            <a:r>
              <a:rPr lang="en-US" sz="2200" dirty="0"/>
              <a:t> 20% </a:t>
            </a:r>
            <a:br>
              <a:rPr lang="en-US" sz="2200" dirty="0"/>
            </a:br>
            <a:r>
              <a:rPr lang="en-US" sz="2200" dirty="0"/>
              <a:t>(Consideration * 120%) &lt; SDV, for property referred to in second proviso to 43CA(1)</a:t>
            </a:r>
          </a:p>
        </p:txBody>
      </p:sp>
    </p:spTree>
    <p:extLst>
      <p:ext uri="{BB962C8B-B14F-4D97-AF65-F5344CB8AC3E}">
        <p14:creationId xmlns:p14="http://schemas.microsoft.com/office/powerpoint/2010/main" val="18015698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a:t>Clause </a:t>
            </a:r>
            <a:r>
              <a:rPr lang="en-US" sz="4300" b="1" dirty="0"/>
              <a:t>17 - Section 43CA and 50C</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825625"/>
            <a:ext cx="10888394" cy="4351338"/>
          </a:xfrm>
        </p:spPr>
        <p:txBody>
          <a:bodyPr vert="horz" lIns="91440" tIns="45720" rIns="91440" bIns="45720" rtlCol="0">
            <a:noAutofit/>
          </a:bodyPr>
          <a:lstStyle/>
          <a:p>
            <a:r>
              <a:rPr lang="en-US" sz="2200" dirty="0"/>
              <a:t>Transfer of asset being land/ building/ both </a:t>
            </a:r>
          </a:p>
          <a:p>
            <a:r>
              <a:rPr lang="en-US" sz="2200" dirty="0"/>
              <a:t>Agreement of sale not required to be reported </a:t>
            </a:r>
          </a:p>
          <a:p>
            <a:r>
              <a:rPr lang="en-US" sz="2200" dirty="0"/>
              <a:t>Properties outside India not specifically excluded, challenges in computing SDV</a:t>
            </a:r>
          </a:p>
          <a:p>
            <a:r>
              <a:rPr lang="en-US" sz="2200" dirty="0"/>
              <a:t>Benefit available for SDV on date of agreement not to be considered during reporting</a:t>
            </a:r>
          </a:p>
          <a:p>
            <a:r>
              <a:rPr lang="en-US" sz="2200" dirty="0"/>
              <a:t>Certificate from SRO (Stamp duty valuation authority) to be retained</a:t>
            </a:r>
          </a:p>
        </p:txBody>
      </p:sp>
    </p:spTree>
    <p:extLst>
      <p:ext uri="{BB962C8B-B14F-4D97-AF65-F5344CB8AC3E}">
        <p14:creationId xmlns:p14="http://schemas.microsoft.com/office/powerpoint/2010/main" val="28457148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a:t>Clause </a:t>
            </a:r>
            <a:r>
              <a:rPr lang="en-US" sz="4300" b="1" dirty="0"/>
              <a:t>21(a) - Section 37</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607910"/>
            <a:ext cx="11036440" cy="4351338"/>
          </a:xfrm>
        </p:spPr>
        <p:txBody>
          <a:bodyPr vert="horz" lIns="91440" tIns="45720" rIns="91440" bIns="45720" rtlCol="0">
            <a:noAutofit/>
          </a:bodyPr>
          <a:lstStyle/>
          <a:p>
            <a:pPr marL="0" indent="0">
              <a:buNone/>
            </a:pPr>
            <a:r>
              <a:rPr lang="en-US" sz="2200" i="1" dirty="0"/>
              <a:t>Please furnish the details of amounts debited to the profit and loss account, being in the nature of capital, personal, advertisement expenditure, etc.:</a:t>
            </a:r>
          </a:p>
          <a:p>
            <a:r>
              <a:rPr lang="en-US" sz="2200" i="1" dirty="0"/>
              <a:t>Capital expenditure</a:t>
            </a:r>
          </a:p>
          <a:p>
            <a:r>
              <a:rPr lang="en-US" sz="2200" i="1" dirty="0"/>
              <a:t>Personal expenditure</a:t>
            </a:r>
          </a:p>
          <a:p>
            <a:r>
              <a:rPr lang="en-US" sz="2200" i="1" dirty="0"/>
              <a:t>Advertisement expenditure in any souvenir, brochure, tract, pamphlet or the like published by a political party </a:t>
            </a:r>
          </a:p>
          <a:p>
            <a:r>
              <a:rPr lang="en-US" sz="2200" i="1" dirty="0"/>
              <a:t>Expenditure incurred at clubs being entrance fees and subscriptions</a:t>
            </a:r>
          </a:p>
          <a:p>
            <a:r>
              <a:rPr lang="en-US" sz="2200" i="1" dirty="0"/>
              <a:t>Expenditure incurred at clubs being cost for club services and facilities used</a:t>
            </a:r>
          </a:p>
        </p:txBody>
      </p:sp>
    </p:spTree>
    <p:extLst>
      <p:ext uri="{BB962C8B-B14F-4D97-AF65-F5344CB8AC3E}">
        <p14:creationId xmlns:p14="http://schemas.microsoft.com/office/powerpoint/2010/main" val="1397519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a:t>Clause </a:t>
            </a:r>
            <a:r>
              <a:rPr lang="en-US" sz="4300" b="1" dirty="0"/>
              <a:t>21(a) - Section 37</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607910"/>
            <a:ext cx="11036440" cy="4351338"/>
          </a:xfrm>
        </p:spPr>
        <p:txBody>
          <a:bodyPr vert="horz" lIns="91440" tIns="45720" rIns="91440" bIns="45720" rtlCol="0">
            <a:noAutofit/>
          </a:bodyPr>
          <a:lstStyle/>
          <a:p>
            <a:pPr marL="0" indent="0">
              <a:buNone/>
            </a:pPr>
            <a:r>
              <a:rPr lang="en-US" sz="2200" i="1" dirty="0"/>
              <a:t>Please furnish the details of amounts debited to the profit and loss account, being in the nature of capital, personal, advertisement expenditure, etc.:</a:t>
            </a:r>
          </a:p>
          <a:p>
            <a:r>
              <a:rPr lang="en-US" sz="2200" b="1" i="1" u="sng" dirty="0"/>
              <a:t>Expenditure for any purpose which is an offence or is prohibited by law or expenditure by way of penalty or fine for violation of any law (enacted in India or outside India)</a:t>
            </a:r>
          </a:p>
          <a:p>
            <a:r>
              <a:rPr lang="en-US" sz="2200" b="1" i="1" u="sng" dirty="0"/>
              <a:t>Expenditure by way of any other penalty or fine not covered above</a:t>
            </a:r>
          </a:p>
          <a:p>
            <a:r>
              <a:rPr lang="en-US" sz="2200" b="1" i="1" u="sng" dirty="0"/>
              <a:t>Expenditure incurred to compound an offence under any law for the time being in force, in India or outside India</a:t>
            </a:r>
          </a:p>
          <a:p>
            <a:endParaRPr lang="en-US" sz="2200" i="1" dirty="0"/>
          </a:p>
        </p:txBody>
      </p:sp>
    </p:spTree>
    <p:extLst>
      <p:ext uri="{BB962C8B-B14F-4D97-AF65-F5344CB8AC3E}">
        <p14:creationId xmlns:p14="http://schemas.microsoft.com/office/powerpoint/2010/main" val="35818685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a:t>Clause </a:t>
            </a:r>
            <a:r>
              <a:rPr lang="en-US" sz="4300" b="1" dirty="0"/>
              <a:t>21(a) - Section 37</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825625"/>
            <a:ext cx="10888394" cy="4351338"/>
          </a:xfrm>
        </p:spPr>
        <p:txBody>
          <a:bodyPr vert="horz" lIns="91440" tIns="45720" rIns="91440" bIns="45720" rtlCol="0">
            <a:normAutofit fontScale="85000" lnSpcReduction="20000"/>
          </a:bodyPr>
          <a:lstStyle/>
          <a:p>
            <a:pPr marL="0" indent="0">
              <a:buNone/>
            </a:pPr>
            <a:r>
              <a:rPr lang="en-US" sz="1400" i="1" dirty="0"/>
              <a:t>37. (1) Any expenditure (not being expenditure of the nature described in sections 30 to 36 and not being in the nature of capital expenditure or personal expenses of the </a:t>
            </a:r>
            <a:r>
              <a:rPr lang="en-US" sz="1400" i="1" dirty="0" err="1"/>
              <a:t>assessee</a:t>
            </a:r>
            <a:r>
              <a:rPr lang="en-US" sz="1400" i="1" dirty="0"/>
              <a:t>), laid out or expended wholly and exclusively for the purposes of the business or profession shall be allowed in computing the income chargeable under the head "Profits and gains of business or profession".</a:t>
            </a:r>
          </a:p>
          <a:p>
            <a:pPr marL="0" indent="0">
              <a:buNone/>
            </a:pPr>
            <a:r>
              <a:rPr lang="en-US" sz="1400" i="1" dirty="0"/>
              <a:t>Explanation 1.—For the removal of doubts, it is hereby declared that any expenditure incurred by an </a:t>
            </a:r>
            <a:r>
              <a:rPr lang="en-US" sz="1400" i="1" dirty="0" err="1"/>
              <a:t>assessee</a:t>
            </a:r>
            <a:r>
              <a:rPr lang="en-US" sz="1400" i="1" dirty="0"/>
              <a:t> for any purpose which is an offence or which is prohibited by law shall not be deemed to have been incurred for the purpose of business or profession and no deduction or allowance shall be made in respect of such expenditure.</a:t>
            </a:r>
          </a:p>
          <a:p>
            <a:pPr marL="0" indent="0">
              <a:buNone/>
            </a:pPr>
            <a:r>
              <a:rPr lang="en-US" sz="1400" i="1" dirty="0"/>
              <a:t>Explanation 2………</a:t>
            </a:r>
          </a:p>
          <a:p>
            <a:pPr marL="0" indent="0">
              <a:buNone/>
            </a:pPr>
            <a:r>
              <a:rPr lang="en-US" sz="1400" b="1" i="1" u="sng" dirty="0"/>
              <a:t>Explanation 3.—For the removal of doubts, it is hereby clarified that the expression "expenditure incurred by an </a:t>
            </a:r>
            <a:r>
              <a:rPr lang="en-US" sz="1400" b="1" i="1" u="sng" dirty="0" err="1"/>
              <a:t>assessee</a:t>
            </a:r>
            <a:r>
              <a:rPr lang="en-US" sz="1400" b="1" i="1" u="sng" dirty="0"/>
              <a:t> for any purpose which is an offence or which is prohibited by law" under Explanation 1, shall include and shall be deemed to have always included the expenditure incurred by an </a:t>
            </a:r>
            <a:r>
              <a:rPr lang="en-US" sz="1400" b="1" i="1" u="sng" dirty="0" err="1"/>
              <a:t>assessee</a:t>
            </a:r>
            <a:r>
              <a:rPr lang="en-US" sz="1400" b="1" i="1" u="sng" dirty="0"/>
              <a:t>,—</a:t>
            </a:r>
          </a:p>
          <a:p>
            <a:pPr marL="0" indent="0">
              <a:buNone/>
            </a:pPr>
            <a:r>
              <a:rPr lang="en-US" sz="1400" b="1" i="1" u="sng" dirty="0"/>
              <a:t>(</a:t>
            </a:r>
            <a:r>
              <a:rPr lang="en-US" sz="1400" b="1" i="1" u="sng" dirty="0" err="1"/>
              <a:t>i</a:t>
            </a:r>
            <a:r>
              <a:rPr lang="en-US" sz="1400" b="1" i="1" u="sng" dirty="0"/>
              <a:t>)  for any purpose which is an offence under, or which is prohibited by, any law for the time being in force, in India or outside India; or</a:t>
            </a:r>
          </a:p>
          <a:p>
            <a:pPr marL="0" indent="0">
              <a:buNone/>
            </a:pPr>
            <a:r>
              <a:rPr lang="en-US" sz="1400" b="1" i="1" u="sng" dirty="0"/>
              <a:t>(ii)  to provide any benefit or perquisite, in whatever form, to a person, whether or not carrying on a business or exercising a profession, and acceptance of such benefit or perquisite by such person is in violation of any law or rule or regulation or guideline, as the case may be, for the time being in force, governing the conduct of such person; or</a:t>
            </a:r>
          </a:p>
          <a:p>
            <a:pPr marL="0" indent="0">
              <a:buNone/>
            </a:pPr>
            <a:r>
              <a:rPr lang="en-US" sz="1400" b="1" i="1" u="sng" dirty="0"/>
              <a:t>(iii) to compound an offence under any law for the time being in force, in India or outside India.</a:t>
            </a:r>
          </a:p>
        </p:txBody>
      </p:sp>
    </p:spTree>
    <p:extLst>
      <p:ext uri="{BB962C8B-B14F-4D97-AF65-F5344CB8AC3E}">
        <p14:creationId xmlns:p14="http://schemas.microsoft.com/office/powerpoint/2010/main" val="25903925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a:t>Clause </a:t>
            </a:r>
            <a:r>
              <a:rPr lang="en-US" sz="4300" b="1" dirty="0"/>
              <a:t>21(a) - Section 37</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607910"/>
            <a:ext cx="11036440" cy="4351338"/>
          </a:xfrm>
        </p:spPr>
        <p:txBody>
          <a:bodyPr vert="horz" lIns="91440" tIns="45720" rIns="91440" bIns="45720" rtlCol="0">
            <a:noAutofit/>
          </a:bodyPr>
          <a:lstStyle/>
          <a:p>
            <a:r>
              <a:rPr lang="en-US" sz="2200" dirty="0"/>
              <a:t>Offence </a:t>
            </a:r>
          </a:p>
          <a:p>
            <a:r>
              <a:rPr lang="en-US" sz="2200" dirty="0"/>
              <a:t>Prohibited by law </a:t>
            </a:r>
          </a:p>
          <a:p>
            <a:r>
              <a:rPr lang="en-US" sz="2200" dirty="0"/>
              <a:t>Penalty/ fine for violation of any law (in India or outside India)</a:t>
            </a:r>
          </a:p>
          <a:p>
            <a:r>
              <a:rPr lang="en-US" sz="2200" dirty="0"/>
              <a:t>Any other penalty or fine not covered above</a:t>
            </a:r>
          </a:p>
          <a:p>
            <a:r>
              <a:rPr lang="en-US" sz="2200" dirty="0"/>
              <a:t>Compound an offence under any law (in India or outside India)</a:t>
            </a:r>
          </a:p>
        </p:txBody>
      </p:sp>
    </p:spTree>
    <p:extLst>
      <p:ext uri="{BB962C8B-B14F-4D97-AF65-F5344CB8AC3E}">
        <p14:creationId xmlns:p14="http://schemas.microsoft.com/office/powerpoint/2010/main" val="25203886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a:t>Clause </a:t>
            </a:r>
            <a:r>
              <a:rPr lang="en-US" sz="4300" b="1" dirty="0"/>
              <a:t>21(h) - Section 14A</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825625"/>
            <a:ext cx="10888394" cy="4351338"/>
          </a:xfrm>
        </p:spPr>
        <p:txBody>
          <a:bodyPr vert="horz" lIns="91440" tIns="45720" rIns="91440" bIns="45720" rtlCol="0">
            <a:normAutofit/>
          </a:bodyPr>
          <a:lstStyle/>
          <a:p>
            <a:pPr marL="0" indent="0">
              <a:buNone/>
            </a:pPr>
            <a:r>
              <a:rPr lang="en-US" sz="2100" i="1" dirty="0"/>
              <a:t>21(h) - Amount of deduction inadmissible in terms of section 14A in respect of the expenditure incurred in relation to income which does not form part of the total income</a:t>
            </a:r>
          </a:p>
          <a:p>
            <a:endParaRPr lang="en-US" sz="2100" dirty="0"/>
          </a:p>
        </p:txBody>
      </p:sp>
    </p:spTree>
    <p:extLst>
      <p:ext uri="{BB962C8B-B14F-4D97-AF65-F5344CB8AC3E}">
        <p14:creationId xmlns:p14="http://schemas.microsoft.com/office/powerpoint/2010/main" val="69053928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dirty="0"/>
              <a:t>Clause 21(h) - Section 14A</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451429"/>
            <a:ext cx="10888394" cy="4891314"/>
          </a:xfrm>
        </p:spPr>
        <p:txBody>
          <a:bodyPr vert="horz" lIns="91440" tIns="45720" rIns="91440" bIns="45720" rtlCol="0">
            <a:normAutofit fontScale="92500"/>
          </a:bodyPr>
          <a:lstStyle/>
          <a:p>
            <a:pPr marL="0" indent="0">
              <a:buNone/>
            </a:pPr>
            <a:r>
              <a:rPr lang="en-US" sz="2100" b="1" i="1" dirty="0"/>
              <a:t>14A. Expenditure incurred in relation to income not includible in total income.</a:t>
            </a:r>
          </a:p>
          <a:p>
            <a:pPr marL="0" indent="0">
              <a:buNone/>
            </a:pPr>
            <a:r>
              <a:rPr lang="en-US" sz="2100" i="1" dirty="0"/>
              <a:t>(1) </a:t>
            </a:r>
            <a:r>
              <a:rPr lang="en-US" sz="2100" b="1" i="1" u="sng" dirty="0"/>
              <a:t>Notwithstanding anything to the contrary contained in this Act</a:t>
            </a:r>
            <a:r>
              <a:rPr lang="en-US" sz="2100" i="1" dirty="0"/>
              <a:t>, for the purposes of </a:t>
            </a:r>
            <a:r>
              <a:rPr lang="en-US" sz="2100" b="1" i="1" u="sng" dirty="0"/>
              <a:t>computing the total income under this Chapter</a:t>
            </a:r>
            <a:r>
              <a:rPr lang="en-US" sz="2100" i="1" dirty="0"/>
              <a:t>, </a:t>
            </a:r>
            <a:r>
              <a:rPr lang="en-US" sz="2100" b="1" i="1" u="sng" dirty="0"/>
              <a:t>no deduction shall be allowed </a:t>
            </a:r>
            <a:r>
              <a:rPr lang="en-US" sz="2100" i="1" dirty="0"/>
              <a:t>in respect of </a:t>
            </a:r>
            <a:r>
              <a:rPr lang="en-US" sz="2100" b="1" i="1" u="sng" dirty="0"/>
              <a:t>expenditure incurred by the </a:t>
            </a:r>
            <a:r>
              <a:rPr lang="en-US" sz="2100" b="1" i="1" u="sng" dirty="0" err="1"/>
              <a:t>assessee</a:t>
            </a:r>
            <a:r>
              <a:rPr lang="en-US" sz="2100" b="1" i="1" u="sng" dirty="0"/>
              <a:t> in relation to income </a:t>
            </a:r>
            <a:r>
              <a:rPr lang="en-US" sz="2100" i="1" dirty="0"/>
              <a:t>which does not form part of the total income under this Act.</a:t>
            </a:r>
          </a:p>
          <a:p>
            <a:pPr marL="0" indent="0">
              <a:buNone/>
            </a:pPr>
            <a:r>
              <a:rPr lang="en-US" sz="2100" i="1" dirty="0"/>
              <a:t>(2) The Assessing Officer </a:t>
            </a:r>
            <a:r>
              <a:rPr lang="en-US" sz="2100" b="1" i="1" u="sng" dirty="0"/>
              <a:t>shall determine the amount of expenditure incurred in relation to such income </a:t>
            </a:r>
            <a:r>
              <a:rPr lang="en-US" sz="2100" i="1" dirty="0"/>
              <a:t>which does not form part of the total income under this Act </a:t>
            </a:r>
            <a:r>
              <a:rPr lang="en-US" sz="2100" b="1" i="1" u="sng" dirty="0"/>
              <a:t>in accordance with such method as may be prescribed</a:t>
            </a:r>
            <a:r>
              <a:rPr lang="en-US" sz="2100" i="1" dirty="0"/>
              <a:t>, if the Assessing Officer, having regard to the accounts of the </a:t>
            </a:r>
            <a:r>
              <a:rPr lang="en-US" sz="2100" i="1" dirty="0" err="1"/>
              <a:t>assessee</a:t>
            </a:r>
            <a:r>
              <a:rPr lang="en-US" sz="2100" i="1" dirty="0"/>
              <a:t>, </a:t>
            </a:r>
            <a:r>
              <a:rPr lang="en-US" sz="2100" b="1" i="1" u="sng" dirty="0"/>
              <a:t>is not satisfied with the correctness of the claim of the </a:t>
            </a:r>
            <a:r>
              <a:rPr lang="en-US" sz="2100" b="1" i="1" u="sng" dirty="0" err="1"/>
              <a:t>assessee</a:t>
            </a:r>
            <a:r>
              <a:rPr lang="en-US" sz="2100" b="1" i="1" u="sng" dirty="0"/>
              <a:t> </a:t>
            </a:r>
            <a:r>
              <a:rPr lang="en-US" sz="2100" i="1" dirty="0"/>
              <a:t>in respect of such expenditure in relation to income which does not form part of the total income under this Act.</a:t>
            </a:r>
          </a:p>
        </p:txBody>
      </p:sp>
    </p:spTree>
    <p:extLst>
      <p:ext uri="{BB962C8B-B14F-4D97-AF65-F5344CB8AC3E}">
        <p14:creationId xmlns:p14="http://schemas.microsoft.com/office/powerpoint/2010/main" val="5381167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a:xfrm>
            <a:off x="838200" y="263526"/>
            <a:ext cx="10515600" cy="1325563"/>
          </a:xfrm>
        </p:spPr>
        <p:txBody>
          <a:bodyPr>
            <a:normAutofit/>
          </a:bodyPr>
          <a:lstStyle/>
          <a:p>
            <a:r>
              <a:rPr lang="en-US" sz="4300" b="1" dirty="0"/>
              <a:t>Clause 21(h) - Section 14A</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320801"/>
            <a:ext cx="10888394" cy="4891314"/>
          </a:xfrm>
        </p:spPr>
        <p:txBody>
          <a:bodyPr vert="horz" lIns="91440" tIns="45720" rIns="91440" bIns="45720" rtlCol="0">
            <a:noAutofit/>
          </a:bodyPr>
          <a:lstStyle/>
          <a:p>
            <a:pPr marL="0" indent="0">
              <a:buNone/>
            </a:pPr>
            <a:r>
              <a:rPr lang="en-US" sz="1900" b="1" i="1" dirty="0"/>
              <a:t>14A. Expenditure incurred in relation to income not includible in total income.</a:t>
            </a:r>
          </a:p>
          <a:p>
            <a:pPr marL="0" indent="0">
              <a:buNone/>
            </a:pPr>
            <a:r>
              <a:rPr lang="en-US" sz="1900" i="1" dirty="0"/>
              <a:t>(3) The provisions of sub-section (2) shall </a:t>
            </a:r>
            <a:r>
              <a:rPr lang="en-US" sz="1900" b="1" i="1" u="sng" dirty="0"/>
              <a:t>also apply </a:t>
            </a:r>
            <a:r>
              <a:rPr lang="en-US" sz="1900" i="1" dirty="0"/>
              <a:t>in relation to a case where an </a:t>
            </a:r>
            <a:r>
              <a:rPr lang="en-US" sz="1900" b="1" i="1" u="sng" dirty="0" err="1"/>
              <a:t>assessee</a:t>
            </a:r>
            <a:r>
              <a:rPr lang="en-US" sz="1900" b="1" i="1" u="sng" dirty="0"/>
              <a:t> claims that no expenditure has been incurred by </a:t>
            </a:r>
            <a:r>
              <a:rPr lang="en-US" sz="1900" i="1" dirty="0"/>
              <a:t>him in relation to income which does not form part of the total income under this Act :</a:t>
            </a:r>
          </a:p>
          <a:p>
            <a:pPr marL="361950" indent="0">
              <a:buNone/>
            </a:pPr>
            <a:r>
              <a:rPr lang="en-US" sz="1900" b="1" i="1" dirty="0"/>
              <a:t>Provided </a:t>
            </a:r>
            <a:r>
              <a:rPr lang="en-US" sz="1900" i="1" dirty="0"/>
              <a:t>that …………….. </a:t>
            </a:r>
          </a:p>
          <a:p>
            <a:pPr marL="361950" indent="0">
              <a:buNone/>
            </a:pPr>
            <a:r>
              <a:rPr lang="en-US" sz="1900" b="1" i="1" dirty="0"/>
              <a:t>Explanation.— </a:t>
            </a:r>
            <a:r>
              <a:rPr lang="en-US" sz="1900" i="1" dirty="0"/>
              <a:t>For the removal of doubts, it is hereby clarified that notwithstanding anything to the contrary contained in this Act, the provisions of this section shall apply and shall be deemed to have always applied in a case where the income, not forming part of the total income under this Act, has not accrued or arisen or has not been received during the previous year relevant to an assessment year and the expenditure has been incurred during the said previous year in relation to such income not forming part of the total income.</a:t>
            </a:r>
          </a:p>
        </p:txBody>
      </p:sp>
    </p:spTree>
    <p:extLst>
      <p:ext uri="{BB962C8B-B14F-4D97-AF65-F5344CB8AC3E}">
        <p14:creationId xmlns:p14="http://schemas.microsoft.com/office/powerpoint/2010/main" val="36569491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a:xfrm>
            <a:off x="838200" y="263526"/>
            <a:ext cx="10515600" cy="1325563"/>
          </a:xfrm>
        </p:spPr>
        <p:txBody>
          <a:bodyPr>
            <a:normAutofit/>
          </a:bodyPr>
          <a:lstStyle/>
          <a:p>
            <a:r>
              <a:rPr lang="en-US" sz="4300" b="1" dirty="0"/>
              <a:t>Clause 21(h) - Section 14A</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320801"/>
            <a:ext cx="10888394" cy="4891314"/>
          </a:xfrm>
        </p:spPr>
        <p:txBody>
          <a:bodyPr vert="horz" lIns="91440" tIns="45720" rIns="91440" bIns="45720" rtlCol="0">
            <a:noAutofit/>
          </a:bodyPr>
          <a:lstStyle/>
          <a:p>
            <a:pPr marL="0" indent="0">
              <a:buNone/>
            </a:pPr>
            <a:r>
              <a:rPr lang="en-US" sz="1900" b="1" i="1" dirty="0"/>
              <a:t>8D. Method for determining amount of expenditure in relation to income not includible in total income.</a:t>
            </a:r>
          </a:p>
          <a:p>
            <a:pPr marL="0" indent="0">
              <a:buNone/>
            </a:pPr>
            <a:r>
              <a:rPr lang="en-US" sz="1900" i="1" dirty="0"/>
              <a:t>(1) Where the Assessing Officer, having regard to the accounts of the </a:t>
            </a:r>
            <a:r>
              <a:rPr lang="en-US" sz="1900" i="1" dirty="0" err="1"/>
              <a:t>assessee</a:t>
            </a:r>
            <a:r>
              <a:rPr lang="en-US" sz="1900" i="1" dirty="0"/>
              <a:t> of a previous year, is not satisfied with—</a:t>
            </a:r>
          </a:p>
          <a:p>
            <a:pPr marL="0" indent="0">
              <a:buNone/>
            </a:pPr>
            <a:r>
              <a:rPr lang="en-US" sz="1900" i="1" dirty="0"/>
              <a:t>(a) the correctness of the claim of expenditure made by the </a:t>
            </a:r>
            <a:r>
              <a:rPr lang="en-US" sz="1900" i="1" dirty="0" err="1"/>
              <a:t>assessee</a:t>
            </a:r>
            <a:r>
              <a:rPr lang="en-US" sz="1900" i="1" dirty="0"/>
              <a:t>; or</a:t>
            </a:r>
          </a:p>
          <a:p>
            <a:pPr marL="0" indent="0">
              <a:buNone/>
            </a:pPr>
            <a:r>
              <a:rPr lang="en-US" sz="1900" i="1" dirty="0"/>
              <a:t>(b) the claim made by the </a:t>
            </a:r>
            <a:r>
              <a:rPr lang="en-US" sz="1900" i="1" dirty="0" err="1"/>
              <a:t>assessee</a:t>
            </a:r>
            <a:r>
              <a:rPr lang="en-US" sz="1900" i="1" dirty="0"/>
              <a:t> that no expenditure has been incurred,</a:t>
            </a:r>
          </a:p>
          <a:p>
            <a:pPr marL="0" indent="0">
              <a:buNone/>
            </a:pPr>
            <a:r>
              <a:rPr lang="en-US" sz="1900" i="1" dirty="0"/>
              <a:t>in relation to income which does not form part of the total income under the Act for such previous year, he shall determine the amount of expenditure in relation to such income in accordance with the provisions of sub-rule (2).</a:t>
            </a:r>
          </a:p>
        </p:txBody>
      </p:sp>
    </p:spTree>
    <p:extLst>
      <p:ext uri="{BB962C8B-B14F-4D97-AF65-F5344CB8AC3E}">
        <p14:creationId xmlns:p14="http://schemas.microsoft.com/office/powerpoint/2010/main" val="42208857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a:xfrm>
            <a:off x="838200" y="263526"/>
            <a:ext cx="10515600" cy="1325563"/>
          </a:xfrm>
        </p:spPr>
        <p:txBody>
          <a:bodyPr>
            <a:normAutofit/>
          </a:bodyPr>
          <a:lstStyle/>
          <a:p>
            <a:r>
              <a:rPr lang="en-US" sz="4300" b="1" dirty="0"/>
              <a:t>Clause 21(h) - Section 14A</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320801"/>
            <a:ext cx="10888394" cy="4891314"/>
          </a:xfrm>
        </p:spPr>
        <p:txBody>
          <a:bodyPr vert="horz" lIns="91440" tIns="45720" rIns="91440" bIns="45720" rtlCol="0">
            <a:noAutofit/>
          </a:bodyPr>
          <a:lstStyle/>
          <a:p>
            <a:pPr marL="0" indent="0">
              <a:buNone/>
            </a:pPr>
            <a:r>
              <a:rPr lang="en-US" sz="1900" b="1" i="1" dirty="0"/>
              <a:t>8D. Method for determining amount of expenditure in relation to income not includible in total income.</a:t>
            </a:r>
          </a:p>
          <a:p>
            <a:pPr marL="0" indent="0">
              <a:buNone/>
            </a:pPr>
            <a:r>
              <a:rPr lang="en-US" sz="1900" i="1" dirty="0"/>
              <a:t>(2) The expenditure in relation to income which does not form part of the total income shall be the aggregate of following amounts, namely:—</a:t>
            </a:r>
          </a:p>
          <a:p>
            <a:pPr marL="361950" indent="0">
              <a:buNone/>
            </a:pPr>
            <a:r>
              <a:rPr lang="en-US" sz="1900" i="1" dirty="0"/>
              <a:t>(</a:t>
            </a:r>
            <a:r>
              <a:rPr lang="en-US" sz="1900" i="1" dirty="0" err="1"/>
              <a:t>i</a:t>
            </a:r>
            <a:r>
              <a:rPr lang="en-US" sz="1900" i="1" dirty="0"/>
              <a:t>) the </a:t>
            </a:r>
            <a:r>
              <a:rPr lang="en-US" sz="1900" b="1" i="1" u="sng" dirty="0"/>
              <a:t>amount of expenditure directly relating to income </a:t>
            </a:r>
            <a:r>
              <a:rPr lang="en-US" sz="1900" i="1" dirty="0"/>
              <a:t>which does not form part of total income; and</a:t>
            </a:r>
          </a:p>
          <a:p>
            <a:pPr marL="361950" indent="0">
              <a:buNone/>
            </a:pPr>
            <a:r>
              <a:rPr lang="en-US" sz="1900" i="1" dirty="0"/>
              <a:t>(ii) an </a:t>
            </a:r>
            <a:r>
              <a:rPr lang="en-US" sz="1900" b="1" i="1" u="sng" dirty="0"/>
              <a:t>amount equal to one per cent of the annual average of the monthly average of the opening and closing balances of the value of investment</a:t>
            </a:r>
            <a:r>
              <a:rPr lang="en-US" sz="1900" i="1" dirty="0"/>
              <a:t>, income from which does not or shall not form part of total income:</a:t>
            </a:r>
          </a:p>
          <a:p>
            <a:pPr marL="0" indent="0">
              <a:buNone/>
            </a:pPr>
            <a:r>
              <a:rPr lang="en-US" sz="1900" i="1" dirty="0"/>
              <a:t>Provided that the amount referred to in clause (</a:t>
            </a:r>
            <a:r>
              <a:rPr lang="en-US" sz="1900" i="1" dirty="0" err="1"/>
              <a:t>i</a:t>
            </a:r>
            <a:r>
              <a:rPr lang="en-US" sz="1900" i="1" dirty="0"/>
              <a:t>) and clause (ii) shall not exceed the total expenditure claimed by the </a:t>
            </a:r>
            <a:r>
              <a:rPr lang="en-US" sz="1900" i="1" dirty="0" err="1"/>
              <a:t>assessee</a:t>
            </a:r>
            <a:r>
              <a:rPr lang="en-US" sz="1900" i="1" dirty="0"/>
              <a:t>.</a:t>
            </a:r>
          </a:p>
        </p:txBody>
      </p:sp>
    </p:spTree>
    <p:extLst>
      <p:ext uri="{BB962C8B-B14F-4D97-AF65-F5344CB8AC3E}">
        <p14:creationId xmlns:p14="http://schemas.microsoft.com/office/powerpoint/2010/main" val="5212855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dirty="0"/>
              <a:t>Clause 21(h) - Section 14A</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607910"/>
            <a:ext cx="11036440" cy="4351338"/>
          </a:xfrm>
        </p:spPr>
        <p:txBody>
          <a:bodyPr vert="horz" lIns="91440" tIns="45720" rIns="91440" bIns="45720" rtlCol="0">
            <a:noAutofit/>
          </a:bodyPr>
          <a:lstStyle/>
          <a:p>
            <a:r>
              <a:rPr lang="en-US" sz="2200" dirty="0" err="1"/>
              <a:t>Assessee</a:t>
            </a:r>
            <a:r>
              <a:rPr lang="en-US" sz="2200" dirty="0"/>
              <a:t> is required to compute and report</a:t>
            </a:r>
          </a:p>
          <a:p>
            <a:r>
              <a:rPr lang="en-US" sz="2200" dirty="0"/>
              <a:t>If AO is not satisfied, then AO can make disallowance in terms of Rule 8D</a:t>
            </a:r>
          </a:p>
          <a:p>
            <a:r>
              <a:rPr lang="en-US" sz="2200" dirty="0"/>
              <a:t>Quantification of disallowance:</a:t>
            </a:r>
          </a:p>
          <a:p>
            <a:pPr lvl="1"/>
            <a:r>
              <a:rPr lang="en-US" sz="2200" dirty="0"/>
              <a:t>Actual expenditure; or</a:t>
            </a:r>
          </a:p>
          <a:p>
            <a:pPr lvl="1"/>
            <a:r>
              <a:rPr lang="en-US" sz="2200" dirty="0"/>
              <a:t>1% of Annual average </a:t>
            </a:r>
            <a:br>
              <a:rPr lang="en-US" sz="2200" dirty="0"/>
            </a:br>
            <a:r>
              <a:rPr lang="en-US" sz="2200" dirty="0"/>
              <a:t>(of the monthly average of the opening and closing balances of the value of investment)</a:t>
            </a:r>
          </a:p>
        </p:txBody>
      </p:sp>
    </p:spTree>
    <p:extLst>
      <p:ext uri="{BB962C8B-B14F-4D97-AF65-F5344CB8AC3E}">
        <p14:creationId xmlns:p14="http://schemas.microsoft.com/office/powerpoint/2010/main" val="365773615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a:t>Clause </a:t>
            </a:r>
            <a:r>
              <a:rPr lang="en-US" sz="4300" b="1" dirty="0"/>
              <a:t>29 - Section 56(2)(</a:t>
            </a:r>
            <a:r>
              <a:rPr lang="en-US" sz="4300" b="1" dirty="0" err="1"/>
              <a:t>viib</a:t>
            </a:r>
            <a:r>
              <a:rPr lang="en-US" sz="4300" b="1" dirty="0"/>
              <a:t>)</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825625"/>
            <a:ext cx="10888394" cy="4351338"/>
          </a:xfrm>
        </p:spPr>
        <p:txBody>
          <a:bodyPr vert="horz" lIns="91440" tIns="45720" rIns="91440" bIns="45720" rtlCol="0">
            <a:normAutofit/>
          </a:bodyPr>
          <a:lstStyle/>
          <a:p>
            <a:pPr marL="0" indent="0">
              <a:buNone/>
            </a:pPr>
            <a:r>
              <a:rPr lang="en-US" sz="2100" i="1" dirty="0"/>
              <a:t>Whether during the previous year the </a:t>
            </a:r>
            <a:r>
              <a:rPr lang="en-US" sz="2100" i="1" dirty="0" err="1"/>
              <a:t>assessee</a:t>
            </a:r>
            <a:r>
              <a:rPr lang="en-US" sz="2100" i="1" dirty="0"/>
              <a:t> received </a:t>
            </a:r>
            <a:r>
              <a:rPr lang="en-US" sz="2100" b="1" i="1" u="sng" dirty="0"/>
              <a:t>any consideration for issue of shares which exceeds the fair market value of the shares </a:t>
            </a:r>
            <a:r>
              <a:rPr lang="en-US" sz="2100" i="1" dirty="0"/>
              <a:t>as referred to in section 56(2)(</a:t>
            </a:r>
            <a:r>
              <a:rPr lang="en-US" sz="2100" i="1" dirty="0" err="1"/>
              <a:t>viib</a:t>
            </a:r>
            <a:r>
              <a:rPr lang="en-US" sz="2100" i="1" dirty="0"/>
              <a:t>), if yes, please furnish the details of the same.</a:t>
            </a:r>
          </a:p>
          <a:p>
            <a:endParaRPr lang="en-US" sz="2100" i="1" dirty="0"/>
          </a:p>
        </p:txBody>
      </p:sp>
    </p:spTree>
    <p:extLst>
      <p:ext uri="{BB962C8B-B14F-4D97-AF65-F5344CB8AC3E}">
        <p14:creationId xmlns:p14="http://schemas.microsoft.com/office/powerpoint/2010/main" val="21097552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a:t>Clause </a:t>
            </a:r>
            <a:r>
              <a:rPr lang="en-US" sz="4300" b="1" dirty="0"/>
              <a:t>29 - Section 56(2)(</a:t>
            </a:r>
            <a:r>
              <a:rPr lang="en-US" sz="4300" b="1" dirty="0" err="1"/>
              <a:t>viib</a:t>
            </a:r>
            <a:r>
              <a:rPr lang="en-US" sz="4300" b="1" dirty="0"/>
              <a:t>)</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825625"/>
            <a:ext cx="10888394" cy="4351338"/>
          </a:xfrm>
        </p:spPr>
        <p:txBody>
          <a:bodyPr vert="horz" lIns="91440" tIns="45720" rIns="91440" bIns="45720" rtlCol="0">
            <a:normAutofit/>
          </a:bodyPr>
          <a:lstStyle/>
          <a:p>
            <a:r>
              <a:rPr lang="en-US" sz="2100" dirty="0"/>
              <a:t>Section 56(2)(</a:t>
            </a:r>
            <a:r>
              <a:rPr lang="en-US" sz="2100" dirty="0" err="1"/>
              <a:t>viib</a:t>
            </a:r>
            <a:r>
              <a:rPr lang="en-US" sz="2100" dirty="0"/>
              <a:t>) not applicable with effect from Assessment Year 2025-26, vide amendments made by the Finance (No. 2) Act, 2024 </a:t>
            </a:r>
          </a:p>
          <a:p>
            <a:r>
              <a:rPr lang="en-US" sz="2100" dirty="0"/>
              <a:t>Shares issued on or before 31 March 2024 to be reported</a:t>
            </a:r>
          </a:p>
          <a:p>
            <a:r>
              <a:rPr lang="en-US" sz="2100" dirty="0"/>
              <a:t>Reporting obligation only if a closely held company issues unquoted shares at a premium</a:t>
            </a:r>
          </a:p>
          <a:p>
            <a:r>
              <a:rPr lang="en-US" sz="2100" dirty="0"/>
              <a:t>Premium in excess of FMV considered as income for the Company </a:t>
            </a:r>
          </a:p>
          <a:p>
            <a:r>
              <a:rPr lang="en-US" sz="2100" dirty="0"/>
              <a:t>Specific exceptions carved out - DPIIT </a:t>
            </a:r>
            <a:r>
              <a:rPr lang="en-US" sz="2100" dirty="0" err="1"/>
              <a:t>Recognised</a:t>
            </a:r>
            <a:r>
              <a:rPr lang="en-US" sz="2100" dirty="0"/>
              <a:t> Start-ups, specified funds, VCs</a:t>
            </a:r>
          </a:p>
        </p:txBody>
      </p:sp>
    </p:spTree>
    <p:extLst>
      <p:ext uri="{BB962C8B-B14F-4D97-AF65-F5344CB8AC3E}">
        <p14:creationId xmlns:p14="http://schemas.microsoft.com/office/powerpoint/2010/main" val="27794156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a:t>Clause </a:t>
            </a:r>
            <a:r>
              <a:rPr lang="en-US" sz="4300" b="1" dirty="0"/>
              <a:t>29A - Section 56(2)(ix)</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825625"/>
            <a:ext cx="10888394" cy="4351338"/>
          </a:xfrm>
        </p:spPr>
        <p:txBody>
          <a:bodyPr vert="horz" lIns="91440" tIns="45720" rIns="91440" bIns="45720" rtlCol="0">
            <a:normAutofit/>
          </a:bodyPr>
          <a:lstStyle/>
          <a:p>
            <a:pPr marL="0" indent="0">
              <a:buNone/>
            </a:pPr>
            <a:r>
              <a:rPr lang="en-US" sz="2100" i="1" dirty="0"/>
              <a:t>(a) Whether any amount is to be included as income chargeable under the head ‘income from other sources’ as referred to in clause (ix) of sub-section (2) of section 56? </a:t>
            </a:r>
            <a:r>
              <a:rPr lang="en-US" sz="2100" b="1" i="1" dirty="0"/>
              <a:t>(Yes/No)</a:t>
            </a:r>
          </a:p>
          <a:p>
            <a:pPr marL="0" indent="0">
              <a:buNone/>
            </a:pPr>
            <a:r>
              <a:rPr lang="en-US" sz="2100" i="1" dirty="0"/>
              <a:t>(b) If yes, please furnish the following details:</a:t>
            </a:r>
          </a:p>
          <a:p>
            <a:pPr marL="0" indent="0">
              <a:buNone/>
            </a:pPr>
            <a:r>
              <a:rPr lang="en-US" sz="2100" i="1" dirty="0"/>
              <a:t>    (</a:t>
            </a:r>
            <a:r>
              <a:rPr lang="en-US" sz="2100" i="1" dirty="0" err="1"/>
              <a:t>i</a:t>
            </a:r>
            <a:r>
              <a:rPr lang="en-US" sz="2100" i="1" dirty="0"/>
              <a:t>) Nature of income:</a:t>
            </a:r>
          </a:p>
          <a:p>
            <a:pPr marL="0" indent="0">
              <a:buNone/>
            </a:pPr>
            <a:r>
              <a:rPr lang="en-US" sz="2100" i="1" dirty="0"/>
              <a:t>    (ii) Amount thereof:</a:t>
            </a:r>
          </a:p>
          <a:p>
            <a:endParaRPr lang="en-US" sz="2100" i="1" dirty="0"/>
          </a:p>
        </p:txBody>
      </p:sp>
    </p:spTree>
    <p:extLst>
      <p:ext uri="{BB962C8B-B14F-4D97-AF65-F5344CB8AC3E}">
        <p14:creationId xmlns:p14="http://schemas.microsoft.com/office/powerpoint/2010/main" val="59802704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dirty="0"/>
              <a:t>Clause 29A - Section 56(2)(ix)</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825625"/>
            <a:ext cx="10888394" cy="4351338"/>
          </a:xfrm>
        </p:spPr>
        <p:txBody>
          <a:bodyPr vert="horz" lIns="91440" tIns="45720" rIns="91440" bIns="45720" rtlCol="0">
            <a:normAutofit/>
          </a:bodyPr>
          <a:lstStyle/>
          <a:p>
            <a:pPr marL="0" indent="0">
              <a:buNone/>
            </a:pPr>
            <a:r>
              <a:rPr lang="en-US" sz="2100" b="1" dirty="0"/>
              <a:t>Section 56(2)(ix)</a:t>
            </a:r>
          </a:p>
          <a:p>
            <a:pPr marL="0" indent="0">
              <a:buNone/>
            </a:pPr>
            <a:r>
              <a:rPr lang="en-US" sz="2100" i="1" dirty="0"/>
              <a:t>any sum of money received as an advance or otherwise in the course of negotiations for transfer of a capital asset, if,—</a:t>
            </a:r>
          </a:p>
          <a:p>
            <a:pPr marL="0" indent="0">
              <a:buNone/>
            </a:pPr>
            <a:r>
              <a:rPr lang="en-US" sz="2100" i="1" dirty="0"/>
              <a:t>  (a) such sum is forfeited; and</a:t>
            </a:r>
          </a:p>
          <a:p>
            <a:pPr marL="0" indent="0">
              <a:buNone/>
            </a:pPr>
            <a:r>
              <a:rPr lang="en-US" sz="2100" i="1" dirty="0"/>
              <a:t>  (b) the negotiations do not result in transfer of such capital asset;</a:t>
            </a:r>
          </a:p>
          <a:p>
            <a:endParaRPr lang="en-US" sz="2100" dirty="0"/>
          </a:p>
        </p:txBody>
      </p:sp>
    </p:spTree>
    <p:extLst>
      <p:ext uri="{BB962C8B-B14F-4D97-AF65-F5344CB8AC3E}">
        <p14:creationId xmlns:p14="http://schemas.microsoft.com/office/powerpoint/2010/main" val="338787509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dirty="0"/>
              <a:t>Clause 29A - Section 56(2)(ix)</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825625"/>
            <a:ext cx="10888394" cy="4351338"/>
          </a:xfrm>
        </p:spPr>
        <p:txBody>
          <a:bodyPr vert="horz" lIns="91440" tIns="45720" rIns="91440" bIns="45720" rtlCol="0">
            <a:noAutofit/>
          </a:bodyPr>
          <a:lstStyle/>
          <a:p>
            <a:r>
              <a:rPr lang="en-US" sz="2200" dirty="0"/>
              <a:t>Applicable only for business assets, not personal assets</a:t>
            </a:r>
          </a:p>
          <a:p>
            <a:r>
              <a:rPr lang="en-US" sz="2200" dirty="0"/>
              <a:t>Applicable only if advance received and subsequently forfeited</a:t>
            </a:r>
          </a:p>
          <a:p>
            <a:r>
              <a:rPr lang="en-US" sz="2200" dirty="0"/>
              <a:t>Forfeiture of advance should not result in transfer u/s 2(47) of the Act</a:t>
            </a:r>
          </a:p>
          <a:p>
            <a:r>
              <a:rPr lang="en-US" sz="2200" dirty="0"/>
              <a:t>Actual act of forfeiture, mere long pendency does not trigger reporting</a:t>
            </a:r>
          </a:p>
          <a:p>
            <a:r>
              <a:rPr lang="en-US" sz="2200" dirty="0"/>
              <a:t>Does not apply to Registered Cancellation Agreements</a:t>
            </a:r>
          </a:p>
          <a:p>
            <a:endParaRPr lang="en-US" sz="2200" dirty="0"/>
          </a:p>
          <a:p>
            <a:endParaRPr lang="en-US" sz="2200" dirty="0"/>
          </a:p>
        </p:txBody>
      </p:sp>
    </p:spTree>
    <p:extLst>
      <p:ext uri="{BB962C8B-B14F-4D97-AF65-F5344CB8AC3E}">
        <p14:creationId xmlns:p14="http://schemas.microsoft.com/office/powerpoint/2010/main" val="39637716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a:t>Clause </a:t>
            </a:r>
            <a:r>
              <a:rPr lang="en-US" sz="4300" b="1" dirty="0"/>
              <a:t>29B - Section 56(2)(x)</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825625"/>
            <a:ext cx="10888394" cy="4351338"/>
          </a:xfrm>
        </p:spPr>
        <p:txBody>
          <a:bodyPr vert="horz" lIns="91440" tIns="45720" rIns="91440" bIns="45720" rtlCol="0">
            <a:normAutofit/>
          </a:bodyPr>
          <a:lstStyle/>
          <a:p>
            <a:pPr marL="0" indent="0">
              <a:buNone/>
            </a:pPr>
            <a:r>
              <a:rPr lang="en-US" sz="2100" i="1" dirty="0"/>
              <a:t>(a) Whether </a:t>
            </a:r>
            <a:r>
              <a:rPr lang="en-US" sz="2100" b="1" i="1" u="sng" dirty="0"/>
              <a:t>any amount is to be included </a:t>
            </a:r>
            <a:r>
              <a:rPr lang="en-US" sz="2100" i="1" dirty="0"/>
              <a:t>as income chargeable under the head ‘income from other sources’ as referred to in clause (x) of sub-section (2) of section 56? (Yes/No)</a:t>
            </a:r>
          </a:p>
          <a:p>
            <a:pPr marL="0" indent="0">
              <a:buNone/>
            </a:pPr>
            <a:r>
              <a:rPr lang="en-US" sz="2100" i="1" dirty="0"/>
              <a:t>(b) If yes, please furnish the following details:</a:t>
            </a:r>
          </a:p>
          <a:p>
            <a:pPr marL="0" indent="0">
              <a:buNone/>
            </a:pPr>
            <a:r>
              <a:rPr lang="en-US" sz="2100" i="1" dirty="0"/>
              <a:t>   (</a:t>
            </a:r>
            <a:r>
              <a:rPr lang="en-US" sz="2100" i="1" dirty="0" err="1"/>
              <a:t>i</a:t>
            </a:r>
            <a:r>
              <a:rPr lang="en-US" sz="2100" i="1" dirty="0"/>
              <a:t>) Nature of income:</a:t>
            </a:r>
          </a:p>
          <a:p>
            <a:pPr marL="0" indent="0">
              <a:buNone/>
            </a:pPr>
            <a:r>
              <a:rPr lang="en-US" sz="2100" i="1" dirty="0"/>
              <a:t>   (ii) Amount (in Rs.) thereof</a:t>
            </a:r>
          </a:p>
        </p:txBody>
      </p:sp>
      <p:sp>
        <p:nvSpPr>
          <p:cNvPr id="4" name="Rectangle: Rounded Corners 3">
            <a:extLst>
              <a:ext uri="{FF2B5EF4-FFF2-40B4-BE49-F238E27FC236}">
                <a16:creationId xmlns:a16="http://schemas.microsoft.com/office/drawing/2014/main" id="{D5FDA5A2-4C29-E000-949A-1E7792CC5056}"/>
              </a:ext>
            </a:extLst>
          </p:cNvPr>
          <p:cNvSpPr/>
          <p:nvPr/>
        </p:nvSpPr>
        <p:spPr>
          <a:xfrm>
            <a:off x="838200" y="5297214"/>
            <a:ext cx="10197662" cy="101468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i="1" dirty="0">
                <a:solidFill>
                  <a:sysClr val="windowText" lastClr="000000"/>
                </a:solidFill>
                <a:latin typeface="Arial" panose="020B0604020202020204" pitchFamily="34" charset="0"/>
                <a:cs typeface="Arial" panose="020B0604020202020204" pitchFamily="34" charset="0"/>
              </a:rPr>
              <a:t>Exceptions and conditions u/s 56(2)(x) to be validated and considered</a:t>
            </a:r>
            <a:endParaRPr lang="en-IN" sz="2000" b="1" i="1" dirty="0">
              <a:solidFill>
                <a:sysClr val="windowText" lastClr="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915640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a:t>Clause </a:t>
            </a:r>
            <a:r>
              <a:rPr lang="en-US" sz="4300" b="1" dirty="0"/>
              <a:t>29B - Section 56(2)(x)</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825625"/>
            <a:ext cx="10888394" cy="4351338"/>
          </a:xfrm>
        </p:spPr>
        <p:txBody>
          <a:bodyPr vert="horz" lIns="91440" tIns="45720" rIns="91440" bIns="45720" rtlCol="0">
            <a:noAutofit/>
          </a:bodyPr>
          <a:lstStyle/>
          <a:p>
            <a:r>
              <a:rPr lang="en-US" sz="2200" dirty="0"/>
              <a:t>Any sum of money &gt; INR 50,000, without consideration – Aggregate value</a:t>
            </a:r>
          </a:p>
          <a:p>
            <a:r>
              <a:rPr lang="en-US" sz="2200" dirty="0"/>
              <a:t>Any immovable property without consideration, SDV &gt; INR 50,000 – SDV</a:t>
            </a:r>
          </a:p>
          <a:p>
            <a:r>
              <a:rPr lang="en-US" sz="2200" dirty="0"/>
              <a:t>Any immovable property for a consideration, where difference between SDV and Consideration * 110% is more than INR 50,000</a:t>
            </a:r>
          </a:p>
          <a:p>
            <a:r>
              <a:rPr lang="en-US" sz="2200" dirty="0"/>
              <a:t>Any property, other than immovable property without consideration, FMV &gt; INR 50,000 whole of the aggregate fair market value of such property;</a:t>
            </a:r>
          </a:p>
          <a:p>
            <a:r>
              <a:rPr lang="en-US" sz="2200" dirty="0"/>
              <a:t>Any property, other than immovable property for a consideration, where difference between FMV and Consideration is more than INR 50,000</a:t>
            </a:r>
          </a:p>
        </p:txBody>
      </p:sp>
    </p:spTree>
    <p:extLst>
      <p:ext uri="{BB962C8B-B14F-4D97-AF65-F5344CB8AC3E}">
        <p14:creationId xmlns:p14="http://schemas.microsoft.com/office/powerpoint/2010/main" val="5962902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a:t>Clause </a:t>
            </a:r>
            <a:r>
              <a:rPr lang="en-US" sz="4300" b="1" dirty="0"/>
              <a:t>29B - Section 56(2)(x)</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825624"/>
            <a:ext cx="10888394" cy="4807405"/>
          </a:xfrm>
        </p:spPr>
        <p:txBody>
          <a:bodyPr vert="horz" lIns="91440" tIns="45720" rIns="91440" bIns="45720" rtlCol="0">
            <a:noAutofit/>
          </a:bodyPr>
          <a:lstStyle/>
          <a:p>
            <a:pPr marL="0" indent="0">
              <a:buNone/>
            </a:pPr>
            <a:r>
              <a:rPr lang="en-US" sz="2000" b="1" dirty="0"/>
              <a:t>Exceptions under proviso to 56(2)(x): </a:t>
            </a:r>
            <a:r>
              <a:rPr lang="en-US" sz="2000" dirty="0"/>
              <a:t>Any sum of money or any property received:</a:t>
            </a:r>
          </a:p>
          <a:p>
            <a:r>
              <a:rPr lang="en-US" sz="2000" dirty="0"/>
              <a:t>from any relative; or</a:t>
            </a:r>
          </a:p>
          <a:p>
            <a:r>
              <a:rPr lang="en-US" sz="2000" dirty="0"/>
              <a:t>on the occasion of the marriage of the individual; or</a:t>
            </a:r>
          </a:p>
          <a:p>
            <a:r>
              <a:rPr lang="en-US" sz="2000" dirty="0"/>
              <a:t>under a will or by way of inheritance; or</a:t>
            </a:r>
          </a:p>
          <a:p>
            <a:r>
              <a:rPr lang="en-US" sz="2000" dirty="0"/>
              <a:t>in contemplation of death of the payer or donor, as the case may be; or</a:t>
            </a:r>
          </a:p>
          <a:p>
            <a:r>
              <a:rPr lang="en-US" sz="2000" dirty="0"/>
              <a:t>from any local authority as defined in the Explanation to clause (20) of section 10; or</a:t>
            </a:r>
          </a:p>
          <a:p>
            <a:r>
              <a:rPr lang="en-US" sz="2000" dirty="0"/>
              <a:t>from any </a:t>
            </a:r>
            <a:r>
              <a:rPr lang="en-US" sz="2000" dirty="0" err="1"/>
              <a:t>organisation</a:t>
            </a:r>
            <a:r>
              <a:rPr lang="en-US" sz="2000" dirty="0"/>
              <a:t> u/s 10(23C)/ 12A/ 12AA/ 12AB</a:t>
            </a:r>
          </a:p>
          <a:p>
            <a:r>
              <a:rPr lang="en-US" sz="2000" dirty="0"/>
              <a:t>from an individual by a trust created or established solely for the benefit of relative of the individual;</a:t>
            </a:r>
          </a:p>
        </p:txBody>
      </p:sp>
    </p:spTree>
    <p:extLst>
      <p:ext uri="{BB962C8B-B14F-4D97-AF65-F5344CB8AC3E}">
        <p14:creationId xmlns:p14="http://schemas.microsoft.com/office/powerpoint/2010/main" val="122689751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a:t>Clause </a:t>
            </a:r>
            <a:r>
              <a:rPr lang="en-US" sz="4300" b="1" dirty="0"/>
              <a:t>29B - Section 56(2)(x)</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825624"/>
            <a:ext cx="10888394" cy="4807405"/>
          </a:xfrm>
        </p:spPr>
        <p:txBody>
          <a:bodyPr vert="horz" lIns="91440" tIns="45720" rIns="91440" bIns="45720" rtlCol="0">
            <a:noAutofit/>
          </a:bodyPr>
          <a:lstStyle/>
          <a:p>
            <a:pPr marL="0" indent="0">
              <a:buNone/>
            </a:pPr>
            <a:r>
              <a:rPr lang="en-US" sz="2000" b="1" dirty="0"/>
              <a:t>Exceptions under proviso to 56(2)(x): </a:t>
            </a:r>
            <a:r>
              <a:rPr lang="en-US" sz="2000" dirty="0"/>
              <a:t>Any sum of money or any property received:</a:t>
            </a:r>
          </a:p>
          <a:p>
            <a:r>
              <a:rPr lang="en-US" sz="2000" dirty="0"/>
              <a:t>by an organization u/s 10(23C)(iv)/ (v)/ (vi)/ (via)</a:t>
            </a:r>
          </a:p>
          <a:p>
            <a:r>
              <a:rPr lang="en-US" sz="2000" dirty="0"/>
              <a:t>by way of specified transactions not regarded u/s 47 (as provided); or</a:t>
            </a:r>
          </a:p>
          <a:p>
            <a:r>
              <a:rPr lang="en-US" sz="2000" dirty="0"/>
              <a:t>by an individual/ member of the family of a deceased person, for any illness related to COVID-19 (as prescribed)</a:t>
            </a:r>
          </a:p>
        </p:txBody>
      </p:sp>
    </p:spTree>
    <p:extLst>
      <p:ext uri="{BB962C8B-B14F-4D97-AF65-F5344CB8AC3E}">
        <p14:creationId xmlns:p14="http://schemas.microsoft.com/office/powerpoint/2010/main" val="144931562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dirty="0"/>
              <a:t>Clause 31 - Section 269SS, 269ST, 269T</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825625"/>
            <a:ext cx="11276456" cy="4351338"/>
          </a:xfrm>
        </p:spPr>
        <p:txBody>
          <a:bodyPr vert="horz" lIns="91440" tIns="45720" rIns="91440" bIns="45720" rtlCol="0">
            <a:normAutofit fontScale="92500"/>
          </a:bodyPr>
          <a:lstStyle/>
          <a:p>
            <a:r>
              <a:rPr lang="en-US" sz="2400" b="1" dirty="0"/>
              <a:t>Section 269SS - </a:t>
            </a:r>
            <a:r>
              <a:rPr lang="en-US" sz="2400" dirty="0"/>
              <a:t>Mode of taking or accepting certain loans, deposits and specified sum</a:t>
            </a:r>
          </a:p>
          <a:p>
            <a:r>
              <a:rPr lang="en-US" sz="2400" b="1" dirty="0"/>
              <a:t>Section 271D - </a:t>
            </a:r>
            <a:r>
              <a:rPr lang="en-US" sz="2400" dirty="0"/>
              <a:t>Penalty for failure to comply with the provisions of Section 269SS</a:t>
            </a:r>
          </a:p>
          <a:p>
            <a:r>
              <a:rPr lang="en-US" sz="2400" b="1" dirty="0"/>
              <a:t>Section 269ST - </a:t>
            </a:r>
            <a:r>
              <a:rPr lang="en-US" sz="2400" dirty="0"/>
              <a:t>Mode of undertaking transactions</a:t>
            </a:r>
          </a:p>
          <a:p>
            <a:r>
              <a:rPr lang="en-US" sz="2400" b="1" dirty="0"/>
              <a:t>Section 271DA </a:t>
            </a:r>
            <a:r>
              <a:rPr lang="en-US" sz="2400" dirty="0"/>
              <a:t>- Penalty for failure to comply with provisions of Section 269ST</a:t>
            </a:r>
          </a:p>
          <a:p>
            <a:r>
              <a:rPr lang="en-US" sz="2400" b="1" dirty="0"/>
              <a:t>Section 269T - </a:t>
            </a:r>
            <a:r>
              <a:rPr lang="en-US" sz="2400" dirty="0"/>
              <a:t>Mode of repayment of certain loans or deposits</a:t>
            </a:r>
          </a:p>
          <a:p>
            <a:r>
              <a:rPr lang="en-US" sz="2400" b="1" dirty="0"/>
              <a:t>Section 271E </a:t>
            </a:r>
            <a:r>
              <a:rPr lang="en-US" sz="2400" dirty="0"/>
              <a:t>- Penalty for failure to comply with the provisions of Section 269T</a:t>
            </a:r>
          </a:p>
        </p:txBody>
      </p:sp>
    </p:spTree>
    <p:extLst>
      <p:ext uri="{BB962C8B-B14F-4D97-AF65-F5344CB8AC3E}">
        <p14:creationId xmlns:p14="http://schemas.microsoft.com/office/powerpoint/2010/main" val="116877659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269SS to Section 269TT</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rmAutofit fontScale="92500"/>
          </a:bodyPr>
          <a:lstStyle/>
          <a:p>
            <a:r>
              <a:rPr lang="en-US" sz="2800" dirty="0"/>
              <a:t>Introduced in a Separate Chapter XXB titled “</a:t>
            </a:r>
            <a:r>
              <a:rPr lang="en-US" sz="2800" i="1" dirty="0"/>
              <a:t>Requirement as to mode of acceptance payment or repayment in certain cases to counteract evasion of tax”</a:t>
            </a:r>
          </a:p>
          <a:p>
            <a:r>
              <a:rPr lang="en-US" dirty="0"/>
              <a:t>Objectives</a:t>
            </a:r>
          </a:p>
          <a:p>
            <a:pPr lvl="1"/>
            <a:r>
              <a:rPr lang="en-US" dirty="0"/>
              <a:t>Curb circulation of unaccounted money</a:t>
            </a:r>
          </a:p>
          <a:p>
            <a:pPr lvl="1"/>
            <a:r>
              <a:rPr lang="en-US" dirty="0"/>
              <a:t>Discourage cash transactions</a:t>
            </a:r>
          </a:p>
          <a:p>
            <a:pPr lvl="1"/>
            <a:r>
              <a:rPr lang="en-US" dirty="0"/>
              <a:t>Increase transparency and enable reporting and monitoring of transactions</a:t>
            </a:r>
          </a:p>
          <a:p>
            <a:endParaRPr lang="en-US" sz="2800" dirty="0"/>
          </a:p>
        </p:txBody>
      </p:sp>
    </p:spTree>
    <p:extLst>
      <p:ext uri="{BB962C8B-B14F-4D97-AF65-F5344CB8AC3E}">
        <p14:creationId xmlns:p14="http://schemas.microsoft.com/office/powerpoint/2010/main" val="387877409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fontScale="90000"/>
          </a:bodyPr>
          <a:lstStyle/>
          <a:p>
            <a:r>
              <a:rPr lang="en-US" sz="4400" b="1" dirty="0"/>
              <a:t>Section 269SS - </a:t>
            </a:r>
            <a:r>
              <a:rPr lang="en-US" sz="4400" dirty="0"/>
              <a:t>Mode of taking or accepting certain loans, deposits and specified sum</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Autofit/>
          </a:bodyPr>
          <a:lstStyle/>
          <a:p>
            <a:r>
              <a:rPr lang="en-US" sz="2400" b="1" dirty="0"/>
              <a:t>Nature of Receipts</a:t>
            </a:r>
          </a:p>
          <a:p>
            <a:pPr lvl="1"/>
            <a:r>
              <a:rPr lang="en-US" dirty="0"/>
              <a:t>Loan</a:t>
            </a:r>
          </a:p>
          <a:p>
            <a:pPr lvl="1"/>
            <a:r>
              <a:rPr lang="en-US" dirty="0"/>
              <a:t>Deposit</a:t>
            </a:r>
          </a:p>
          <a:p>
            <a:pPr lvl="1"/>
            <a:r>
              <a:rPr lang="en-US" dirty="0"/>
              <a:t>Specified sum</a:t>
            </a:r>
          </a:p>
          <a:p>
            <a:r>
              <a:rPr lang="en-US" sz="2400" b="1" i="1" dirty="0"/>
              <a:t>Loan or deposit </a:t>
            </a:r>
            <a:r>
              <a:rPr lang="en-US" sz="2400" i="1" dirty="0"/>
              <a:t>means loan or deposit of money</a:t>
            </a:r>
          </a:p>
          <a:p>
            <a:r>
              <a:rPr lang="en-US" sz="2400" b="1" i="1" dirty="0"/>
              <a:t>Specified sum</a:t>
            </a:r>
            <a:r>
              <a:rPr lang="en-US" sz="2400" i="1" dirty="0"/>
              <a:t> means </a:t>
            </a:r>
            <a:r>
              <a:rPr lang="en-US" sz="2400" i="1" u="sng" dirty="0"/>
              <a:t>any sum of money receivable, whether as advance or otherwise, in relation to transfer of an immovable property</a:t>
            </a:r>
            <a:r>
              <a:rPr lang="en-US" sz="2400" i="1" dirty="0"/>
              <a:t>, whether or not the transfer takes place.</a:t>
            </a:r>
          </a:p>
        </p:txBody>
      </p:sp>
    </p:spTree>
    <p:extLst>
      <p:ext uri="{BB962C8B-B14F-4D97-AF65-F5344CB8AC3E}">
        <p14:creationId xmlns:p14="http://schemas.microsoft.com/office/powerpoint/2010/main" val="17714370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fontScale="90000"/>
          </a:bodyPr>
          <a:lstStyle/>
          <a:p>
            <a:r>
              <a:rPr lang="en-US" sz="4400" b="1" dirty="0"/>
              <a:t>Section 269SS - </a:t>
            </a:r>
            <a:r>
              <a:rPr lang="en-US" sz="4400" dirty="0"/>
              <a:t>Mode of taking or accepting certain loans, deposits and specified sum</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838200" y="1825625"/>
            <a:ext cx="10515600" cy="4667250"/>
          </a:xfrm>
        </p:spPr>
        <p:txBody>
          <a:bodyPr vert="horz" lIns="91440" tIns="45720" rIns="91440" bIns="45720" rtlCol="0">
            <a:normAutofit fontScale="92500" lnSpcReduction="20000"/>
          </a:bodyPr>
          <a:lstStyle/>
          <a:p>
            <a:r>
              <a:rPr lang="en-US" sz="3200" b="1" dirty="0"/>
              <a:t>Permitted modes </a:t>
            </a:r>
          </a:p>
          <a:p>
            <a:pPr lvl="1"/>
            <a:r>
              <a:rPr lang="en-US" dirty="0"/>
              <a:t>Account payee cheque</a:t>
            </a:r>
          </a:p>
          <a:p>
            <a:pPr lvl="1"/>
            <a:r>
              <a:rPr lang="en-US" dirty="0"/>
              <a:t>Account payee Bank draft</a:t>
            </a:r>
          </a:p>
          <a:p>
            <a:pPr lvl="1"/>
            <a:r>
              <a:rPr lang="en-US" dirty="0"/>
              <a:t>Electronic clearing system </a:t>
            </a:r>
          </a:p>
          <a:p>
            <a:pPr lvl="1"/>
            <a:r>
              <a:rPr lang="en-US" dirty="0"/>
              <a:t>Other Electronic Modes (Rule 6ABBA)</a:t>
            </a:r>
          </a:p>
          <a:p>
            <a:pPr lvl="2"/>
            <a:r>
              <a:rPr lang="en-US" dirty="0"/>
              <a:t>Credit Card, Debit Card</a:t>
            </a:r>
          </a:p>
          <a:p>
            <a:pPr lvl="2"/>
            <a:r>
              <a:rPr lang="en-US" dirty="0"/>
              <a:t>Net Banking, IMPS (Immediate Payment Service)</a:t>
            </a:r>
          </a:p>
          <a:p>
            <a:pPr lvl="2"/>
            <a:r>
              <a:rPr lang="en-US" dirty="0"/>
              <a:t>RTGS (Real Time Gross Settlement), NEFT (National Electronic Funds Transfer)</a:t>
            </a:r>
          </a:p>
          <a:p>
            <a:pPr lvl="2"/>
            <a:r>
              <a:rPr lang="en-US" dirty="0"/>
              <a:t>UPI (Unified Payment Interface), BHIM (Bharat Interface for Money) Aadhar Pay</a:t>
            </a:r>
            <a:endParaRPr lang="en-US" sz="2800" dirty="0"/>
          </a:p>
          <a:p>
            <a:pPr lvl="1"/>
            <a:endParaRPr lang="en-US" sz="2800" dirty="0"/>
          </a:p>
        </p:txBody>
      </p:sp>
    </p:spTree>
    <p:extLst>
      <p:ext uri="{BB962C8B-B14F-4D97-AF65-F5344CB8AC3E}">
        <p14:creationId xmlns:p14="http://schemas.microsoft.com/office/powerpoint/2010/main" val="185315515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fontScale="90000"/>
          </a:bodyPr>
          <a:lstStyle/>
          <a:p>
            <a:r>
              <a:rPr lang="en-US" sz="4400" b="1" dirty="0"/>
              <a:t>Section 269SS - </a:t>
            </a:r>
            <a:r>
              <a:rPr lang="en-US" sz="4400" dirty="0"/>
              <a:t>Mode of taking or accepting certain loans, deposits and specified sum</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838199" y="1825625"/>
            <a:ext cx="10739511" cy="4351338"/>
          </a:xfrm>
        </p:spPr>
        <p:txBody>
          <a:bodyPr vert="horz" lIns="91440" tIns="45720" rIns="91440" bIns="45720" rtlCol="0">
            <a:noAutofit/>
          </a:bodyPr>
          <a:lstStyle/>
          <a:p>
            <a:r>
              <a:rPr lang="en-US" sz="2400" b="1" dirty="0"/>
              <a:t>Restrictions</a:t>
            </a:r>
          </a:p>
          <a:p>
            <a:pPr lvl="1"/>
            <a:r>
              <a:rPr lang="en-US" dirty="0"/>
              <a:t>Current (i) Loan or (ii) deposit or (iii) specified sum or (iv) aggregate of all</a:t>
            </a:r>
          </a:p>
          <a:p>
            <a:pPr lvl="1"/>
            <a:r>
              <a:rPr lang="en-US" dirty="0"/>
              <a:t>Past unpaid amount of (i) Loan or (ii) deposit or (iii) specified sum</a:t>
            </a:r>
          </a:p>
          <a:p>
            <a:pPr lvl="1"/>
            <a:r>
              <a:rPr lang="en-US" dirty="0"/>
              <a:t>Current + Past unpaid amount </a:t>
            </a:r>
          </a:p>
          <a:p>
            <a:pPr marL="457200" lvl="1" indent="0">
              <a:buNone/>
            </a:pPr>
            <a:endParaRPr lang="en-US" dirty="0"/>
          </a:p>
          <a:p>
            <a:pPr marL="457200" lvl="1" indent="0">
              <a:buNone/>
            </a:pPr>
            <a:r>
              <a:rPr lang="en-US" b="1" dirty="0"/>
              <a:t>shall not be Rs. 20,000 or more</a:t>
            </a:r>
          </a:p>
        </p:txBody>
      </p:sp>
    </p:spTree>
    <p:extLst>
      <p:ext uri="{BB962C8B-B14F-4D97-AF65-F5344CB8AC3E}">
        <p14:creationId xmlns:p14="http://schemas.microsoft.com/office/powerpoint/2010/main" val="377845592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269SS - Relaxations</a:t>
            </a:r>
            <a:endParaRPr lang="en-US" sz="4400"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Autofit/>
          </a:bodyPr>
          <a:lstStyle/>
          <a:p>
            <a:r>
              <a:rPr lang="en-US" sz="2400" b="1" dirty="0"/>
              <a:t>Relaxation for acceptance from members </a:t>
            </a:r>
          </a:p>
          <a:p>
            <a:pPr lvl="1"/>
            <a:r>
              <a:rPr lang="en-US" sz="2000" dirty="0"/>
              <a:t>Primary Agricultural Credit Society </a:t>
            </a:r>
            <a:r>
              <a:rPr lang="en-US" sz="2000" i="1" dirty="0"/>
              <a:t>(Exp. (b) to Sec. 80P inserted w.e.f. 01.04.2023)</a:t>
            </a:r>
          </a:p>
          <a:p>
            <a:pPr lvl="2"/>
            <a:r>
              <a:rPr lang="en-US" dirty="0"/>
              <a:t>A co-operative society, with </a:t>
            </a:r>
          </a:p>
          <a:p>
            <a:pPr lvl="3"/>
            <a:r>
              <a:rPr lang="en-US" sz="2000" dirty="0"/>
              <a:t>Primary object/ principal business is to provide financial accommodation to its members for agricultural purposes or for purposes connected with agricultural activities (including the marketing of crops); and</a:t>
            </a:r>
          </a:p>
          <a:p>
            <a:pPr lvl="3"/>
            <a:r>
              <a:rPr lang="en-US" sz="2000" dirty="0"/>
              <a:t>Restrictions in bye-laws for admission of any other co-operative society as a member</a:t>
            </a:r>
          </a:p>
          <a:p>
            <a:pPr marL="457200" lvl="1" indent="0" algn="r">
              <a:buNone/>
            </a:pPr>
            <a:r>
              <a:rPr lang="en-US" sz="2000" i="1" dirty="0"/>
              <a:t>(Sec. 56 r.w.s 5(cciv) of Banking Regulation Act)</a:t>
            </a:r>
          </a:p>
          <a:p>
            <a:pPr lvl="3" algn="r"/>
            <a:endParaRPr lang="en-US" sz="2000" dirty="0"/>
          </a:p>
        </p:txBody>
      </p:sp>
    </p:spTree>
    <p:extLst>
      <p:ext uri="{BB962C8B-B14F-4D97-AF65-F5344CB8AC3E}">
        <p14:creationId xmlns:p14="http://schemas.microsoft.com/office/powerpoint/2010/main" val="53222117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269SS - Relaxations</a:t>
            </a:r>
            <a:endParaRPr lang="en-US" sz="4400"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Autofit/>
          </a:bodyPr>
          <a:lstStyle/>
          <a:p>
            <a:r>
              <a:rPr lang="en-US" sz="2400" b="1" dirty="0"/>
              <a:t>Relaxation for acceptance from members </a:t>
            </a:r>
          </a:p>
          <a:p>
            <a:pPr lvl="1"/>
            <a:r>
              <a:rPr lang="en-US" sz="2000" dirty="0"/>
              <a:t>Primary Co-operative Agricultural and Rural Development Bank </a:t>
            </a:r>
          </a:p>
          <a:p>
            <a:pPr marL="457200" lvl="1" indent="0" algn="r">
              <a:buNone/>
            </a:pPr>
            <a:r>
              <a:rPr lang="en-US" sz="2000" i="1" dirty="0"/>
              <a:t>(Exp. (b) to Sec. 80P inserted w.e.f. 01.04.2023)</a:t>
            </a:r>
          </a:p>
          <a:p>
            <a:pPr lvl="2"/>
            <a:r>
              <a:rPr lang="en-US" dirty="0"/>
              <a:t>Society having its area of operation confined to a taluk; and </a:t>
            </a:r>
          </a:p>
          <a:p>
            <a:pPr lvl="2"/>
            <a:r>
              <a:rPr lang="en-US" dirty="0"/>
              <a:t>Principal object of which is to provide for long-term credit for agricultural and rural development activities.</a:t>
            </a:r>
            <a:endParaRPr lang="en-US" sz="2400" dirty="0"/>
          </a:p>
        </p:txBody>
      </p:sp>
    </p:spTree>
    <p:extLst>
      <p:ext uri="{BB962C8B-B14F-4D97-AF65-F5344CB8AC3E}">
        <p14:creationId xmlns:p14="http://schemas.microsoft.com/office/powerpoint/2010/main" val="13620044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269SS - Relaxations</a:t>
            </a:r>
            <a:endParaRPr lang="en-US" sz="4400"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Autofit/>
          </a:bodyPr>
          <a:lstStyle/>
          <a:p>
            <a:r>
              <a:rPr lang="en-US" sz="2400" b="1" dirty="0"/>
              <a:t>Relaxations for Primary Agricultural Credit Society, Primary Co-operative Agricultural and Rural Development Bank  </a:t>
            </a:r>
            <a:endParaRPr lang="en-US" sz="2000" dirty="0"/>
          </a:p>
          <a:p>
            <a:pPr lvl="1"/>
            <a:r>
              <a:rPr lang="en-US" sz="2200" dirty="0"/>
              <a:t>Current (i) Loan or (ii) deposit or (iii) specified sum or (iv) aggregate of all</a:t>
            </a:r>
          </a:p>
          <a:p>
            <a:pPr lvl="1"/>
            <a:r>
              <a:rPr lang="en-US" sz="2200" dirty="0"/>
              <a:t>Past unpaid amount of (i) Loan or (ii) deposit or (iii) specified sum</a:t>
            </a:r>
          </a:p>
          <a:p>
            <a:pPr lvl="1"/>
            <a:r>
              <a:rPr lang="en-US" sz="2200" dirty="0"/>
              <a:t>Current + Past unpaid amount </a:t>
            </a:r>
          </a:p>
          <a:p>
            <a:pPr marL="457200" lvl="1" indent="0">
              <a:buNone/>
            </a:pPr>
            <a:endParaRPr lang="en-US" sz="2200" b="1" dirty="0"/>
          </a:p>
          <a:p>
            <a:pPr marL="457200" lvl="1" indent="0">
              <a:buNone/>
            </a:pPr>
            <a:r>
              <a:rPr lang="en-US" sz="2200" b="1" dirty="0"/>
              <a:t>shall not be Rs. 2,00,000 or more</a:t>
            </a:r>
          </a:p>
        </p:txBody>
      </p:sp>
    </p:spTree>
    <p:extLst>
      <p:ext uri="{BB962C8B-B14F-4D97-AF65-F5344CB8AC3E}">
        <p14:creationId xmlns:p14="http://schemas.microsoft.com/office/powerpoint/2010/main" val="168074931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269SS - Exceptions</a:t>
            </a:r>
            <a:endParaRPr lang="en-US" sz="4400"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Autofit/>
          </a:bodyPr>
          <a:lstStyle/>
          <a:p>
            <a:r>
              <a:rPr lang="en-US" sz="2400" dirty="0"/>
              <a:t>Loan or Deposit or Specified sum - taken or accepted </a:t>
            </a:r>
            <a:r>
              <a:rPr lang="en-US" sz="2400" b="1" dirty="0"/>
              <a:t>from</a:t>
            </a:r>
            <a:r>
              <a:rPr lang="en-US" sz="2400" dirty="0"/>
              <a:t> (or)</a:t>
            </a:r>
            <a:br>
              <a:rPr lang="en-US" sz="2400" dirty="0"/>
            </a:br>
            <a:r>
              <a:rPr lang="en-US" sz="2400" dirty="0"/>
              <a:t>Loan or Deposit or Specified sum - taken or accepted </a:t>
            </a:r>
            <a:r>
              <a:rPr lang="en-US" sz="2400" b="1" dirty="0"/>
              <a:t>by</a:t>
            </a:r>
          </a:p>
          <a:p>
            <a:pPr lvl="1"/>
            <a:r>
              <a:rPr lang="en-US" sz="2000" dirty="0"/>
              <a:t>Government</a:t>
            </a:r>
          </a:p>
          <a:p>
            <a:pPr lvl="1"/>
            <a:r>
              <a:rPr lang="en-US" sz="2000" dirty="0"/>
              <a:t>Any banking company, post office savings bank or co-operative bank</a:t>
            </a:r>
          </a:p>
          <a:p>
            <a:pPr lvl="1"/>
            <a:r>
              <a:rPr lang="en-US" sz="2000" dirty="0"/>
              <a:t>Corporation established by a Central, State or Provincial Act</a:t>
            </a:r>
          </a:p>
          <a:p>
            <a:pPr lvl="1"/>
            <a:r>
              <a:rPr lang="en-US" sz="2000" dirty="0"/>
              <a:t>Government company</a:t>
            </a:r>
          </a:p>
          <a:p>
            <a:pPr lvl="1"/>
            <a:r>
              <a:rPr lang="en-US" sz="2000" dirty="0"/>
              <a:t>Notified institutions, association or body or class of institutions</a:t>
            </a:r>
          </a:p>
          <a:p>
            <a:pPr lvl="1"/>
            <a:r>
              <a:rPr lang="en-US" sz="2000" dirty="0"/>
              <a:t>Parties having only Agricultural income and no taxable income</a:t>
            </a:r>
            <a:endParaRPr lang="en-US" dirty="0"/>
          </a:p>
        </p:txBody>
      </p:sp>
    </p:spTree>
    <p:extLst>
      <p:ext uri="{BB962C8B-B14F-4D97-AF65-F5344CB8AC3E}">
        <p14:creationId xmlns:p14="http://schemas.microsoft.com/office/powerpoint/2010/main" val="41875588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E0915-E254-B163-0574-9C4A24C2F1D3}"/>
              </a:ext>
            </a:extLst>
          </p:cNvPr>
          <p:cNvSpPr>
            <a:spLocks noGrp="1"/>
          </p:cNvSpPr>
          <p:nvPr>
            <p:ph type="title"/>
          </p:nvPr>
        </p:nvSpPr>
        <p:spPr/>
        <p:txBody>
          <a:bodyPr/>
          <a:lstStyle/>
          <a:p>
            <a:r>
              <a:rPr lang="en-US" b="1" dirty="0"/>
              <a:t>Constitutional Validity - Section 269SS</a:t>
            </a:r>
            <a:endParaRPr lang="en-IN" b="1" dirty="0"/>
          </a:p>
        </p:txBody>
      </p:sp>
      <p:sp>
        <p:nvSpPr>
          <p:cNvPr id="3" name="Content Placeholder 2">
            <a:extLst>
              <a:ext uri="{FF2B5EF4-FFF2-40B4-BE49-F238E27FC236}">
                <a16:creationId xmlns:a16="http://schemas.microsoft.com/office/drawing/2014/main" id="{33843FC6-35A2-B520-3846-270BCE18F7D6}"/>
              </a:ext>
            </a:extLst>
          </p:cNvPr>
          <p:cNvSpPr>
            <a:spLocks noGrp="1"/>
          </p:cNvSpPr>
          <p:nvPr>
            <p:ph idx="1"/>
          </p:nvPr>
        </p:nvSpPr>
        <p:spPr/>
        <p:txBody>
          <a:bodyPr>
            <a:noAutofit/>
          </a:bodyPr>
          <a:lstStyle/>
          <a:p>
            <a:r>
              <a:rPr lang="en-US" sz="2000" dirty="0"/>
              <a:t>Provision is quite rational and achieves the object of curbing circulation of black money</a:t>
            </a:r>
          </a:p>
          <a:p>
            <a:r>
              <a:rPr lang="en-US" sz="2000" dirty="0"/>
              <a:t>Opportunity for assessee to show reasonable cause for failure</a:t>
            </a:r>
          </a:p>
          <a:p>
            <a:r>
              <a:rPr lang="en-US" sz="2000" dirty="0"/>
              <a:t>Highest functionary in the Income-tax Department is entrusted with the power, which itself takes away the sting of arbitrariness.</a:t>
            </a:r>
          </a:p>
          <a:p>
            <a:r>
              <a:rPr lang="en-US" sz="2000" dirty="0"/>
              <a:t>Provision neither discriminatory or arbitrary, Constitutional validity upheld</a:t>
            </a:r>
          </a:p>
          <a:p>
            <a:endParaRPr lang="en-US" sz="1100" dirty="0"/>
          </a:p>
          <a:p>
            <a:pPr marL="0" indent="0" algn="r">
              <a:buNone/>
            </a:pPr>
            <a:r>
              <a:rPr lang="en-US" sz="2000" b="1" i="1" dirty="0"/>
              <a:t>Narsingh Ram Ashok Kumar v. Union UOI - 234 ITR 414 (Patna)</a:t>
            </a:r>
          </a:p>
          <a:p>
            <a:pPr marL="0" indent="0" algn="r">
              <a:buNone/>
            </a:pPr>
            <a:r>
              <a:rPr lang="en-US" sz="2000" b="1" i="1" dirty="0"/>
              <a:t>K.R.M.V. Ponnuswamy Nadar and Sons (Firm) v. UOI -196 ITR 431 (Mad.) </a:t>
            </a:r>
          </a:p>
          <a:p>
            <a:pPr marL="0" indent="0" algn="r">
              <a:buNone/>
            </a:pPr>
            <a:r>
              <a:rPr lang="en-US" sz="2000" b="1" i="1" dirty="0"/>
              <a:t>Sukhdev Rathi v. UOI - 211 ITR 157 (Guj.) </a:t>
            </a:r>
            <a:endParaRPr lang="en-IN" sz="2000" b="1" i="1" dirty="0"/>
          </a:p>
        </p:txBody>
      </p:sp>
    </p:spTree>
    <p:extLst>
      <p:ext uri="{BB962C8B-B14F-4D97-AF65-F5344CB8AC3E}">
        <p14:creationId xmlns:p14="http://schemas.microsoft.com/office/powerpoint/2010/main" val="29958597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E0915-E254-B163-0574-9C4A24C2F1D3}"/>
              </a:ext>
            </a:extLst>
          </p:cNvPr>
          <p:cNvSpPr>
            <a:spLocks noGrp="1"/>
          </p:cNvSpPr>
          <p:nvPr>
            <p:ph type="title"/>
          </p:nvPr>
        </p:nvSpPr>
        <p:spPr>
          <a:xfrm>
            <a:off x="838200" y="365125"/>
            <a:ext cx="10780986" cy="1325563"/>
          </a:xfrm>
        </p:spPr>
        <p:txBody>
          <a:bodyPr/>
          <a:lstStyle/>
          <a:p>
            <a:r>
              <a:rPr lang="en-US" b="1" dirty="0"/>
              <a:t>Clause 31(a) – Loan/ Deposit u/s 269SS</a:t>
            </a:r>
            <a:endParaRPr lang="en-IN" b="1" dirty="0"/>
          </a:p>
        </p:txBody>
      </p:sp>
      <p:sp>
        <p:nvSpPr>
          <p:cNvPr id="3" name="Content Placeholder 2">
            <a:extLst>
              <a:ext uri="{FF2B5EF4-FFF2-40B4-BE49-F238E27FC236}">
                <a16:creationId xmlns:a16="http://schemas.microsoft.com/office/drawing/2014/main" id="{33843FC6-35A2-B520-3846-270BCE18F7D6}"/>
              </a:ext>
            </a:extLst>
          </p:cNvPr>
          <p:cNvSpPr>
            <a:spLocks noGrp="1"/>
          </p:cNvSpPr>
          <p:nvPr>
            <p:ph idx="1"/>
          </p:nvPr>
        </p:nvSpPr>
        <p:spPr>
          <a:xfrm>
            <a:off x="838200" y="1526077"/>
            <a:ext cx="10780986" cy="5095440"/>
          </a:xfrm>
        </p:spPr>
        <p:txBody>
          <a:bodyPr>
            <a:noAutofit/>
          </a:bodyPr>
          <a:lstStyle/>
          <a:p>
            <a:pPr marL="0" indent="0">
              <a:buNone/>
            </a:pPr>
            <a:r>
              <a:rPr lang="en-US" sz="2000" i="1" dirty="0"/>
              <a:t>Particulars of each </a:t>
            </a:r>
            <a:r>
              <a:rPr lang="en-US" sz="2000" b="1" i="1" u="sng" dirty="0"/>
              <a:t>loan or deposit </a:t>
            </a:r>
            <a:r>
              <a:rPr lang="en-US" sz="2000" i="1" dirty="0"/>
              <a:t>in an amount exceeding the limit specified in section 269SS </a:t>
            </a:r>
            <a:r>
              <a:rPr lang="en-US" sz="2000" b="1" dirty="0"/>
              <a:t>(INR 20,000 or 2,00,000) </a:t>
            </a:r>
            <a:r>
              <a:rPr lang="en-US" sz="2000" i="1" dirty="0"/>
              <a:t>taken or accepted during the previous year :—</a:t>
            </a:r>
          </a:p>
          <a:p>
            <a:pPr marL="0" indent="0">
              <a:buNone/>
            </a:pPr>
            <a:r>
              <a:rPr lang="en-US" sz="2000" i="1" dirty="0"/>
              <a:t>(</a:t>
            </a:r>
            <a:r>
              <a:rPr lang="en-US" sz="2000" i="1" dirty="0" err="1"/>
              <a:t>i</a:t>
            </a:r>
            <a:r>
              <a:rPr lang="en-US" sz="2000" i="1" dirty="0"/>
              <a:t>) Name, Address and PAN/ Aadhar (if available with the </a:t>
            </a:r>
            <a:r>
              <a:rPr lang="en-US" sz="2000" i="1" dirty="0" err="1"/>
              <a:t>assessee</a:t>
            </a:r>
            <a:r>
              <a:rPr lang="en-US" sz="2000" i="1" dirty="0"/>
              <a:t>)</a:t>
            </a:r>
          </a:p>
          <a:p>
            <a:pPr marL="0" indent="0">
              <a:buNone/>
            </a:pPr>
            <a:r>
              <a:rPr lang="en-US" sz="2000" i="1" dirty="0"/>
              <a:t>(ii) </a:t>
            </a:r>
            <a:r>
              <a:rPr lang="en-US" sz="2000" b="1" i="1" u="sng" dirty="0"/>
              <a:t>amount of loan or deposit taken or accepted</a:t>
            </a:r>
            <a:r>
              <a:rPr lang="en-US" sz="2000" i="1" dirty="0"/>
              <a:t>;</a:t>
            </a:r>
          </a:p>
          <a:p>
            <a:pPr marL="0" indent="0">
              <a:buNone/>
            </a:pPr>
            <a:r>
              <a:rPr lang="en-US" sz="2000" i="1" dirty="0"/>
              <a:t>(iii) whether the loan or deposit was squared up during the previous year; </a:t>
            </a:r>
            <a:r>
              <a:rPr lang="en-US" sz="2000" b="1" i="1" dirty="0"/>
              <a:t>(YES/ NO)</a:t>
            </a:r>
          </a:p>
          <a:p>
            <a:pPr marL="0" indent="0">
              <a:buNone/>
            </a:pPr>
            <a:r>
              <a:rPr lang="en-US" sz="2000" i="1" dirty="0"/>
              <a:t>(iv) maximum amount outstanding in the account at any time during the previous year;</a:t>
            </a:r>
          </a:p>
          <a:p>
            <a:pPr marL="0" indent="0">
              <a:buNone/>
            </a:pPr>
            <a:r>
              <a:rPr lang="en-US" sz="2000" i="1" dirty="0"/>
              <a:t>(v) whether the loan or deposit was taken or accepted by cheque or bank draft or use of electronic clearing system through a bank account; </a:t>
            </a:r>
            <a:r>
              <a:rPr lang="en-US" sz="2000" b="1" i="1" dirty="0"/>
              <a:t>(</a:t>
            </a:r>
            <a:r>
              <a:rPr lang="en-US" sz="2000" b="1" i="1" dirty="0">
                <a:solidFill>
                  <a:srgbClr val="00B050"/>
                </a:solidFill>
              </a:rPr>
              <a:t>YES</a:t>
            </a:r>
            <a:r>
              <a:rPr lang="en-US" sz="2000" b="1" i="1" dirty="0"/>
              <a:t>/ </a:t>
            </a:r>
            <a:r>
              <a:rPr lang="en-US" sz="2000" b="1" i="1" dirty="0">
                <a:solidFill>
                  <a:srgbClr val="FF0000"/>
                </a:solidFill>
              </a:rPr>
              <a:t>NO</a:t>
            </a:r>
            <a:r>
              <a:rPr lang="en-US" sz="2000" b="1" i="1" dirty="0"/>
              <a:t>)</a:t>
            </a:r>
            <a:endParaRPr lang="en-US" sz="2000" i="1" dirty="0"/>
          </a:p>
          <a:p>
            <a:pPr marL="0" indent="0">
              <a:buNone/>
            </a:pPr>
            <a:r>
              <a:rPr lang="en-US" sz="2000" i="1" dirty="0"/>
              <a:t>(</a:t>
            </a:r>
            <a:r>
              <a:rPr lang="en-US" sz="2000" i="1" dirty="0" err="1"/>
              <a:t>i</a:t>
            </a:r>
            <a:r>
              <a:rPr lang="en-US" sz="2000" i="1" dirty="0"/>
              <a:t>) in case the loan or deposit was taken or accepted by cheque or bank draft, whether the same was taken or accepted by an account payee cheque or bank draft. </a:t>
            </a:r>
            <a:r>
              <a:rPr lang="en-US" sz="2000" b="1" i="1" dirty="0"/>
              <a:t>(</a:t>
            </a:r>
            <a:r>
              <a:rPr lang="en-US" sz="2000" b="1" i="1" dirty="0">
                <a:solidFill>
                  <a:srgbClr val="00B050"/>
                </a:solidFill>
              </a:rPr>
              <a:t>YES</a:t>
            </a:r>
            <a:r>
              <a:rPr lang="en-US" sz="2000" b="1" i="1" dirty="0"/>
              <a:t>/ </a:t>
            </a:r>
            <a:r>
              <a:rPr lang="en-US" sz="2000" b="1" i="1" dirty="0">
                <a:solidFill>
                  <a:srgbClr val="FF0000"/>
                </a:solidFill>
              </a:rPr>
              <a:t>NO</a:t>
            </a:r>
            <a:r>
              <a:rPr lang="en-US" sz="2000" b="1" i="1" dirty="0"/>
              <a:t>)</a:t>
            </a:r>
            <a:endParaRPr lang="en-US" sz="2000" i="1" dirty="0"/>
          </a:p>
        </p:txBody>
      </p:sp>
    </p:spTree>
    <p:extLst>
      <p:ext uri="{BB962C8B-B14F-4D97-AF65-F5344CB8AC3E}">
        <p14:creationId xmlns:p14="http://schemas.microsoft.com/office/powerpoint/2010/main" val="230386370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E0915-E254-B163-0574-9C4A24C2F1D3}"/>
              </a:ext>
            </a:extLst>
          </p:cNvPr>
          <p:cNvSpPr>
            <a:spLocks noGrp="1"/>
          </p:cNvSpPr>
          <p:nvPr>
            <p:ph type="title"/>
          </p:nvPr>
        </p:nvSpPr>
        <p:spPr>
          <a:xfrm>
            <a:off x="838200" y="365125"/>
            <a:ext cx="10780986" cy="1325563"/>
          </a:xfrm>
        </p:spPr>
        <p:txBody>
          <a:bodyPr/>
          <a:lstStyle/>
          <a:p>
            <a:r>
              <a:rPr lang="en-US" b="1" dirty="0"/>
              <a:t>Clause 31(b) - Specified Sum u/s 269SS</a:t>
            </a:r>
            <a:endParaRPr lang="en-IN" b="1" dirty="0"/>
          </a:p>
        </p:txBody>
      </p:sp>
      <p:sp>
        <p:nvSpPr>
          <p:cNvPr id="3" name="Content Placeholder 2">
            <a:extLst>
              <a:ext uri="{FF2B5EF4-FFF2-40B4-BE49-F238E27FC236}">
                <a16:creationId xmlns:a16="http://schemas.microsoft.com/office/drawing/2014/main" id="{33843FC6-35A2-B520-3846-270BCE18F7D6}"/>
              </a:ext>
            </a:extLst>
          </p:cNvPr>
          <p:cNvSpPr>
            <a:spLocks noGrp="1"/>
          </p:cNvSpPr>
          <p:nvPr>
            <p:ph idx="1"/>
          </p:nvPr>
        </p:nvSpPr>
        <p:spPr>
          <a:xfrm>
            <a:off x="838200" y="1526077"/>
            <a:ext cx="10780986" cy="5095440"/>
          </a:xfrm>
        </p:spPr>
        <p:txBody>
          <a:bodyPr>
            <a:noAutofit/>
          </a:bodyPr>
          <a:lstStyle/>
          <a:p>
            <a:pPr marL="0" indent="0">
              <a:buNone/>
            </a:pPr>
            <a:r>
              <a:rPr lang="en-US" sz="2000" i="1" dirty="0"/>
              <a:t>Particulars of each specified sum in an amount exceeding the limit specified in section 269SS </a:t>
            </a:r>
            <a:r>
              <a:rPr lang="en-US" sz="2000" b="1" dirty="0"/>
              <a:t>(INR 20,000 or 2,00,000) </a:t>
            </a:r>
            <a:r>
              <a:rPr lang="en-US" sz="2000" i="1" dirty="0"/>
              <a:t>taken or accepted during the previous year</a:t>
            </a:r>
          </a:p>
          <a:p>
            <a:pPr marL="0" indent="0">
              <a:buNone/>
            </a:pPr>
            <a:r>
              <a:rPr lang="en-US" sz="2000" i="1" dirty="0"/>
              <a:t>(</a:t>
            </a:r>
            <a:r>
              <a:rPr lang="en-US" sz="2000" i="1" dirty="0" err="1"/>
              <a:t>i</a:t>
            </a:r>
            <a:r>
              <a:rPr lang="en-US" sz="2000" i="1" dirty="0"/>
              <a:t>) Name, Address and PAN/ Aadhar (if available with the </a:t>
            </a:r>
            <a:r>
              <a:rPr lang="en-US" sz="2000" i="1" dirty="0" err="1"/>
              <a:t>assessee</a:t>
            </a:r>
            <a:r>
              <a:rPr lang="en-US" sz="2000" i="1" dirty="0"/>
              <a:t>)</a:t>
            </a:r>
          </a:p>
          <a:p>
            <a:pPr marL="0" indent="0">
              <a:buNone/>
            </a:pPr>
            <a:r>
              <a:rPr lang="en-US" sz="2000" i="1" dirty="0"/>
              <a:t>(ii) </a:t>
            </a:r>
            <a:r>
              <a:rPr lang="en-US" sz="2000" b="1" i="1" u="sng" dirty="0"/>
              <a:t>amount of specified sum taken or accepted</a:t>
            </a:r>
            <a:r>
              <a:rPr lang="en-US" sz="2000" i="1" dirty="0"/>
              <a:t>;</a:t>
            </a:r>
          </a:p>
          <a:p>
            <a:pPr marL="0" indent="0">
              <a:buNone/>
            </a:pPr>
            <a:r>
              <a:rPr lang="en-US" sz="2000" i="1" dirty="0"/>
              <a:t>(v) whether the specified sum was taken or accepted by cheque or bank draft or use of electronic clearing system through a bank account; </a:t>
            </a:r>
            <a:r>
              <a:rPr lang="en-US" sz="2000" b="1" i="1" dirty="0"/>
              <a:t>(</a:t>
            </a:r>
            <a:r>
              <a:rPr lang="en-US" sz="2000" b="1" i="1" dirty="0">
                <a:solidFill>
                  <a:srgbClr val="00B050"/>
                </a:solidFill>
              </a:rPr>
              <a:t>YES</a:t>
            </a:r>
            <a:r>
              <a:rPr lang="en-US" sz="2000" b="1" i="1" dirty="0"/>
              <a:t>/ </a:t>
            </a:r>
            <a:r>
              <a:rPr lang="en-US" sz="2000" b="1" i="1" dirty="0">
                <a:solidFill>
                  <a:srgbClr val="FF0000"/>
                </a:solidFill>
              </a:rPr>
              <a:t>NO</a:t>
            </a:r>
            <a:r>
              <a:rPr lang="en-US" sz="2000" b="1" i="1" dirty="0"/>
              <a:t>)</a:t>
            </a:r>
            <a:endParaRPr lang="en-US" sz="2000" i="1" dirty="0"/>
          </a:p>
          <a:p>
            <a:pPr marL="0" indent="0">
              <a:buNone/>
            </a:pPr>
            <a:r>
              <a:rPr lang="en-US" sz="2000" i="1" dirty="0"/>
              <a:t>(</a:t>
            </a:r>
            <a:r>
              <a:rPr lang="en-US" sz="2000" i="1" dirty="0" err="1"/>
              <a:t>i</a:t>
            </a:r>
            <a:r>
              <a:rPr lang="en-US" sz="2000" i="1" dirty="0"/>
              <a:t>) in case the specified sum was taken or accepted by cheque or bank draft, whether the same was taken or accepted by an account payee cheque or bank draft. </a:t>
            </a:r>
            <a:r>
              <a:rPr lang="en-US" sz="2000" b="1" i="1" dirty="0"/>
              <a:t>(</a:t>
            </a:r>
            <a:r>
              <a:rPr lang="en-US" sz="2000" b="1" i="1" dirty="0">
                <a:solidFill>
                  <a:srgbClr val="00B050"/>
                </a:solidFill>
              </a:rPr>
              <a:t>YES</a:t>
            </a:r>
            <a:r>
              <a:rPr lang="en-US" sz="2000" b="1" i="1" dirty="0"/>
              <a:t>/ </a:t>
            </a:r>
            <a:r>
              <a:rPr lang="en-US" sz="2000" b="1" i="1" dirty="0">
                <a:solidFill>
                  <a:srgbClr val="FF0000"/>
                </a:solidFill>
              </a:rPr>
              <a:t>NO</a:t>
            </a:r>
            <a:r>
              <a:rPr lang="en-US" sz="2000" b="1" i="1" dirty="0"/>
              <a:t>)</a:t>
            </a:r>
            <a:endParaRPr lang="en-US" sz="2000" i="1" dirty="0"/>
          </a:p>
        </p:txBody>
      </p:sp>
    </p:spTree>
    <p:extLst>
      <p:ext uri="{BB962C8B-B14F-4D97-AF65-F5344CB8AC3E}">
        <p14:creationId xmlns:p14="http://schemas.microsoft.com/office/powerpoint/2010/main" val="255009441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fontScale="90000"/>
          </a:bodyPr>
          <a:lstStyle/>
          <a:p>
            <a:r>
              <a:rPr lang="en-US" sz="4400" b="1" dirty="0"/>
              <a:t>Section 271D - </a:t>
            </a:r>
            <a:r>
              <a:rPr lang="en-US" sz="4400" dirty="0"/>
              <a:t>Penalty for failure to comply with the provisions of Section 269SS</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rmAutofit fontScale="92500"/>
          </a:bodyPr>
          <a:lstStyle/>
          <a:p>
            <a:pPr marL="0" indent="0">
              <a:buNone/>
            </a:pPr>
            <a:r>
              <a:rPr lang="en-US" sz="2800" b="1" i="1" dirty="0"/>
              <a:t>271D. </a:t>
            </a:r>
          </a:p>
          <a:p>
            <a:pPr marL="0" indent="0">
              <a:buNone/>
            </a:pPr>
            <a:r>
              <a:rPr lang="en-US" sz="2800" i="1" dirty="0"/>
              <a:t>(1) If a </a:t>
            </a:r>
            <a:r>
              <a:rPr lang="en-US" sz="2800" b="1" i="1" u="sng" dirty="0"/>
              <a:t>person takes or accepts any loan or deposit or specified sum in contravention of the provisions of section 269SS</a:t>
            </a:r>
            <a:r>
              <a:rPr lang="en-US" sz="2800" i="1" dirty="0"/>
              <a:t>, he shall be liable to pay, by way of </a:t>
            </a:r>
            <a:r>
              <a:rPr lang="en-US" sz="2800" b="1" i="1" u="sng" dirty="0"/>
              <a:t>penalty, a sum equal to the amount of the loan or deposit or specified sum so taken or accepted</a:t>
            </a:r>
            <a:r>
              <a:rPr lang="en-US" sz="2800" i="1" dirty="0"/>
              <a:t>.</a:t>
            </a:r>
          </a:p>
          <a:p>
            <a:pPr marL="0" indent="0">
              <a:buNone/>
            </a:pPr>
            <a:r>
              <a:rPr lang="en-US" sz="2800" i="1" dirty="0"/>
              <a:t>(2) Any penalty imposable under sub-section (1) shall be imposed by the Joint Commissioner.</a:t>
            </a:r>
          </a:p>
        </p:txBody>
      </p:sp>
    </p:spTree>
    <p:extLst>
      <p:ext uri="{BB962C8B-B14F-4D97-AF65-F5344CB8AC3E}">
        <p14:creationId xmlns:p14="http://schemas.microsoft.com/office/powerpoint/2010/main" val="173797548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pPr algn="ctr"/>
            <a:r>
              <a:rPr lang="en-US" sz="4400" b="1" dirty="0"/>
              <a:t>Section 269SS and 271D - </a:t>
            </a:r>
            <a:r>
              <a:rPr lang="en-US" b="1" dirty="0"/>
              <a:t>Principles emanating from judicial precedents</a:t>
            </a:r>
            <a:endParaRPr lang="en-US" sz="4400"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rmAutofit/>
          </a:bodyPr>
          <a:lstStyle/>
          <a:p>
            <a:r>
              <a:rPr lang="en-US" sz="2800" dirty="0"/>
              <a:t>Genuine cases to be examined based on the factual matrix</a:t>
            </a:r>
          </a:p>
          <a:p>
            <a:r>
              <a:rPr lang="en-US" sz="2800" dirty="0"/>
              <a:t>Demonstrate no tax evasion or concealment of income</a:t>
            </a:r>
          </a:p>
          <a:p>
            <a:r>
              <a:rPr lang="en-US" sz="2800" dirty="0"/>
              <a:t>Demonstrate Reasonable cause for failure to comply</a:t>
            </a:r>
          </a:p>
          <a:p>
            <a:r>
              <a:rPr lang="en-US" dirty="0"/>
              <a:t>Demonstrate failure to comply with reasonable evidence</a:t>
            </a:r>
            <a:endParaRPr lang="en-US" sz="2800" dirty="0"/>
          </a:p>
          <a:p>
            <a:endParaRPr lang="en-US" sz="2800" dirty="0"/>
          </a:p>
        </p:txBody>
      </p:sp>
    </p:spTree>
    <p:extLst>
      <p:ext uri="{BB962C8B-B14F-4D97-AF65-F5344CB8AC3E}">
        <p14:creationId xmlns:p14="http://schemas.microsoft.com/office/powerpoint/2010/main" val="156634804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pPr algn="ctr"/>
            <a:r>
              <a:rPr lang="en-US" sz="4400" b="1" dirty="0"/>
              <a:t>Section 269SS and 271D - </a:t>
            </a:r>
            <a:r>
              <a:rPr lang="en-US" b="1" dirty="0"/>
              <a:t>Principles emanating from judicial precedents</a:t>
            </a:r>
            <a:endParaRPr lang="en-US" sz="4400"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rmAutofit fontScale="92500" lnSpcReduction="20000"/>
          </a:bodyPr>
          <a:lstStyle/>
          <a:p>
            <a:r>
              <a:rPr lang="en-US" sz="2800" dirty="0"/>
              <a:t>Reasonable cause accepted</a:t>
            </a:r>
          </a:p>
          <a:p>
            <a:pPr lvl="1"/>
            <a:r>
              <a:rPr lang="en-US" dirty="0"/>
              <a:t>Borrowing for day to day expenses</a:t>
            </a:r>
          </a:p>
          <a:p>
            <a:pPr lvl="1"/>
            <a:r>
              <a:rPr lang="en-US" dirty="0"/>
              <a:t>Transactions recorded in books, quantum is not high</a:t>
            </a:r>
          </a:p>
          <a:p>
            <a:pPr lvl="1"/>
            <a:r>
              <a:rPr lang="en-US" dirty="0"/>
              <a:t>Non-availability of bank account with depositors</a:t>
            </a:r>
          </a:p>
          <a:p>
            <a:pPr lvl="1"/>
            <a:r>
              <a:rPr lang="en-US" dirty="0"/>
              <a:t>Loans to relatives on a holiday</a:t>
            </a:r>
          </a:p>
          <a:p>
            <a:pPr lvl="1"/>
            <a:r>
              <a:rPr lang="en-US" dirty="0"/>
              <a:t>Loans accepted to prevent liquidity crunch and negative cash balance</a:t>
            </a:r>
          </a:p>
          <a:p>
            <a:pPr lvl="1"/>
            <a:r>
              <a:rPr lang="en-US" dirty="0"/>
              <a:t>Adjustment of outstanding balance by purchase of goods</a:t>
            </a:r>
          </a:p>
          <a:p>
            <a:pPr lvl="1"/>
            <a:r>
              <a:rPr lang="en-US" dirty="0"/>
              <a:t>Transactions with sister concerns for liquidity management</a:t>
            </a:r>
          </a:p>
          <a:p>
            <a:pPr lvl="1"/>
            <a:endParaRPr lang="en-US" dirty="0"/>
          </a:p>
          <a:p>
            <a:endParaRPr lang="en-US" sz="2800" dirty="0"/>
          </a:p>
          <a:p>
            <a:endParaRPr lang="en-US" sz="2800" dirty="0"/>
          </a:p>
        </p:txBody>
      </p:sp>
    </p:spTree>
    <p:extLst>
      <p:ext uri="{BB962C8B-B14F-4D97-AF65-F5344CB8AC3E}">
        <p14:creationId xmlns:p14="http://schemas.microsoft.com/office/powerpoint/2010/main" val="25400373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pPr algn="ctr"/>
            <a:r>
              <a:rPr lang="en-US" sz="4400" b="1" dirty="0"/>
              <a:t>Section 269SS and 271D - </a:t>
            </a:r>
            <a:r>
              <a:rPr lang="en-US" b="1" dirty="0"/>
              <a:t>Principles emanating from judicial precedents</a:t>
            </a:r>
            <a:endParaRPr lang="en-US" sz="4400"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rmAutofit lnSpcReduction="10000"/>
          </a:bodyPr>
          <a:lstStyle/>
          <a:p>
            <a:r>
              <a:rPr lang="en-US" sz="2800" dirty="0"/>
              <a:t>Reasonable cause not accepted</a:t>
            </a:r>
            <a:endParaRPr lang="en-US" dirty="0"/>
          </a:p>
          <a:p>
            <a:pPr lvl="1"/>
            <a:r>
              <a:rPr lang="en-US" dirty="0"/>
              <a:t>Unsatisfactory explanations without any evidence</a:t>
            </a:r>
          </a:p>
          <a:p>
            <a:pPr lvl="1"/>
            <a:r>
              <a:rPr lang="en-US" dirty="0"/>
              <a:t>‘General business exigencies’ without describing specific situations</a:t>
            </a:r>
          </a:p>
          <a:p>
            <a:pPr lvl="1"/>
            <a:r>
              <a:rPr lang="en-US" dirty="0"/>
              <a:t>Urgency or commercial expediency not demonstrated</a:t>
            </a:r>
          </a:p>
          <a:p>
            <a:pPr lvl="1"/>
            <a:r>
              <a:rPr lang="en-US" dirty="0"/>
              <a:t>Repetitive transactions</a:t>
            </a:r>
          </a:p>
          <a:p>
            <a:pPr lvl="1"/>
            <a:r>
              <a:rPr lang="en-US" dirty="0"/>
              <a:t>Ignorance of law not an excuse</a:t>
            </a:r>
          </a:p>
          <a:p>
            <a:pPr lvl="1"/>
            <a:r>
              <a:rPr lang="en-US" dirty="0"/>
              <a:t>Personal transaction vs commercial transaction</a:t>
            </a:r>
          </a:p>
          <a:p>
            <a:pPr lvl="1"/>
            <a:endParaRPr lang="en-US" dirty="0"/>
          </a:p>
          <a:p>
            <a:endParaRPr lang="en-US" sz="2800" dirty="0"/>
          </a:p>
          <a:p>
            <a:endParaRPr lang="en-US" sz="2800" dirty="0"/>
          </a:p>
        </p:txBody>
      </p:sp>
    </p:spTree>
    <p:extLst>
      <p:ext uri="{BB962C8B-B14F-4D97-AF65-F5344CB8AC3E}">
        <p14:creationId xmlns:p14="http://schemas.microsoft.com/office/powerpoint/2010/main" val="171431590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dirty="0"/>
              <a:t>Clause 31 - Section 269SS, 269ST, 269T</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825625"/>
            <a:ext cx="11276456" cy="4351338"/>
          </a:xfrm>
        </p:spPr>
        <p:txBody>
          <a:bodyPr vert="horz" lIns="91440" tIns="45720" rIns="91440" bIns="45720" rtlCol="0">
            <a:normAutofit fontScale="92500"/>
          </a:bodyPr>
          <a:lstStyle/>
          <a:p>
            <a:r>
              <a:rPr lang="en-US" sz="2400" b="1" dirty="0">
                <a:solidFill>
                  <a:srgbClr val="00B050"/>
                </a:solidFill>
              </a:rPr>
              <a:t>Section 269SS - </a:t>
            </a:r>
            <a:r>
              <a:rPr lang="en-US" sz="2400" dirty="0">
                <a:solidFill>
                  <a:srgbClr val="00B050"/>
                </a:solidFill>
              </a:rPr>
              <a:t>Mode of taking or accepting certain loans, deposits and specified sum</a:t>
            </a:r>
          </a:p>
          <a:p>
            <a:r>
              <a:rPr lang="en-US" sz="2400" b="1" dirty="0">
                <a:solidFill>
                  <a:srgbClr val="00B050"/>
                </a:solidFill>
              </a:rPr>
              <a:t>Section 271D - </a:t>
            </a:r>
            <a:r>
              <a:rPr lang="en-US" sz="2400" dirty="0">
                <a:solidFill>
                  <a:srgbClr val="00B050"/>
                </a:solidFill>
              </a:rPr>
              <a:t>Penalty for failure to comply with the provisions of Section 269SS</a:t>
            </a:r>
          </a:p>
          <a:p>
            <a:r>
              <a:rPr lang="en-US" sz="2400" b="1" dirty="0"/>
              <a:t>Section 269ST - </a:t>
            </a:r>
            <a:r>
              <a:rPr lang="en-US" sz="2400" dirty="0"/>
              <a:t>Mode of undertaking transactions</a:t>
            </a:r>
          </a:p>
          <a:p>
            <a:r>
              <a:rPr lang="en-US" sz="2400" b="1" dirty="0"/>
              <a:t>Section 271DA </a:t>
            </a:r>
            <a:r>
              <a:rPr lang="en-US" sz="2400" dirty="0"/>
              <a:t>- Penalty for failure to comply with provisions of Section 269ST</a:t>
            </a:r>
          </a:p>
          <a:p>
            <a:r>
              <a:rPr lang="en-US" sz="2400" b="1" dirty="0"/>
              <a:t>Section 269T - </a:t>
            </a:r>
            <a:r>
              <a:rPr lang="en-US" sz="2400" dirty="0"/>
              <a:t>Mode of repayment of certain loans or deposits</a:t>
            </a:r>
          </a:p>
          <a:p>
            <a:r>
              <a:rPr lang="en-US" sz="2400" b="1" dirty="0"/>
              <a:t>Section 271E </a:t>
            </a:r>
            <a:r>
              <a:rPr lang="en-US" sz="2400" dirty="0"/>
              <a:t>- Penalty for failure to comply with the provisions of Section 269T</a:t>
            </a:r>
          </a:p>
        </p:txBody>
      </p:sp>
    </p:spTree>
    <p:extLst>
      <p:ext uri="{BB962C8B-B14F-4D97-AF65-F5344CB8AC3E}">
        <p14:creationId xmlns:p14="http://schemas.microsoft.com/office/powerpoint/2010/main" val="210840153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269ST - Mode of undertaking transactions</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Autofit/>
          </a:bodyPr>
          <a:lstStyle/>
          <a:p>
            <a:pPr marL="0" indent="0">
              <a:buNone/>
            </a:pPr>
            <a:r>
              <a:rPr lang="en-US" sz="2400" i="1" dirty="0"/>
              <a:t>269ST. No person shall receive an amount of </a:t>
            </a:r>
            <a:r>
              <a:rPr lang="en-US" sz="2400" b="1" i="1" u="sng" dirty="0"/>
              <a:t>two lakh rupees </a:t>
            </a:r>
            <a:r>
              <a:rPr lang="en-US" sz="2400" i="1" dirty="0"/>
              <a:t>or more—</a:t>
            </a:r>
          </a:p>
          <a:p>
            <a:pPr marL="0" indent="0">
              <a:buNone/>
            </a:pPr>
            <a:r>
              <a:rPr lang="en-US" sz="2400" i="1" dirty="0"/>
              <a:t>(a)  in aggregate from a person in a day; or</a:t>
            </a:r>
          </a:p>
          <a:p>
            <a:pPr marL="0" indent="0">
              <a:buNone/>
            </a:pPr>
            <a:r>
              <a:rPr lang="en-US" sz="2400" i="1" dirty="0"/>
              <a:t>(b)  in respect of a single transaction; or</a:t>
            </a:r>
          </a:p>
          <a:p>
            <a:pPr marL="0" indent="0">
              <a:buNone/>
            </a:pPr>
            <a:r>
              <a:rPr lang="en-US" sz="2400" i="1" dirty="0"/>
              <a:t>(c)  in respect of transactions relating to one event or occasion from a person,</a:t>
            </a:r>
          </a:p>
          <a:p>
            <a:pPr marL="0" indent="0">
              <a:buNone/>
            </a:pPr>
            <a:r>
              <a:rPr lang="en-US" sz="2400" i="1" dirty="0"/>
              <a:t>otherwise than by an account payee cheque or an account payee bank draft or use of electronic clearing system through a bank account or through such other electronic mode as may be prescribed:</a:t>
            </a:r>
          </a:p>
        </p:txBody>
      </p:sp>
    </p:spTree>
    <p:extLst>
      <p:ext uri="{BB962C8B-B14F-4D97-AF65-F5344CB8AC3E}">
        <p14:creationId xmlns:p14="http://schemas.microsoft.com/office/powerpoint/2010/main" val="372787082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269ST – Objectives</a:t>
            </a:r>
            <a:endParaRPr lang="en-US" sz="4400"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Autofit/>
          </a:bodyPr>
          <a:lstStyle/>
          <a:p>
            <a:r>
              <a:rPr lang="en-US" sz="2400" dirty="0"/>
              <a:t>Applicable from AY 2017-18</a:t>
            </a:r>
          </a:p>
          <a:p>
            <a:r>
              <a:rPr lang="en-US" sz="2400" dirty="0"/>
              <a:t>Stated objectives</a:t>
            </a:r>
          </a:p>
          <a:p>
            <a:pPr lvl="1"/>
            <a:r>
              <a:rPr lang="en-US" sz="2000" dirty="0"/>
              <a:t>Move towards cashless economy</a:t>
            </a:r>
          </a:p>
          <a:p>
            <a:pPr lvl="1"/>
            <a:r>
              <a:rPr lang="en-US" sz="2000" dirty="0"/>
              <a:t>Reduce generation and circulation of black money</a:t>
            </a:r>
          </a:p>
        </p:txBody>
      </p:sp>
    </p:spTree>
    <p:extLst>
      <p:ext uri="{BB962C8B-B14F-4D97-AF65-F5344CB8AC3E}">
        <p14:creationId xmlns:p14="http://schemas.microsoft.com/office/powerpoint/2010/main" val="265783218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269ST - Mode of undertaking transactions</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Autofit/>
          </a:bodyPr>
          <a:lstStyle/>
          <a:p>
            <a:r>
              <a:rPr lang="en-US" sz="2400" b="1" dirty="0"/>
              <a:t>Restriction on Receipts of INR 2,00,000 or more</a:t>
            </a:r>
          </a:p>
          <a:p>
            <a:pPr lvl="1"/>
            <a:r>
              <a:rPr lang="en-US" dirty="0"/>
              <a:t>Aggregate per person per day </a:t>
            </a:r>
            <a:br>
              <a:rPr lang="en-US" dirty="0"/>
            </a:br>
            <a:r>
              <a:rPr lang="en-US" i="1" dirty="0"/>
              <a:t>(No restriction on number of transactions)</a:t>
            </a:r>
          </a:p>
          <a:p>
            <a:pPr lvl="1"/>
            <a:r>
              <a:rPr lang="en-US" dirty="0"/>
              <a:t>For a single transaction </a:t>
            </a:r>
            <a:br>
              <a:rPr lang="en-US" dirty="0"/>
            </a:br>
            <a:r>
              <a:rPr lang="en-US" i="1" dirty="0"/>
              <a:t>(No restriction on number of persons involved in each transaction)</a:t>
            </a:r>
          </a:p>
          <a:p>
            <a:pPr lvl="1"/>
            <a:r>
              <a:rPr lang="en-US" dirty="0"/>
              <a:t>For transactions relating to one event/ occasion from a person </a:t>
            </a:r>
            <a:br>
              <a:rPr lang="en-US" dirty="0"/>
            </a:br>
            <a:r>
              <a:rPr lang="en-US" i="1" dirty="0"/>
              <a:t>(No restriction on number of days)</a:t>
            </a:r>
          </a:p>
          <a:p>
            <a:pPr lvl="1"/>
            <a:endParaRPr lang="en-US" dirty="0"/>
          </a:p>
        </p:txBody>
      </p:sp>
    </p:spTree>
    <p:extLst>
      <p:ext uri="{BB962C8B-B14F-4D97-AF65-F5344CB8AC3E}">
        <p14:creationId xmlns:p14="http://schemas.microsoft.com/office/powerpoint/2010/main" val="250016362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269ST - Mode of undertaking transactions</a:t>
            </a:r>
            <a:endParaRPr lang="en-US" sz="4400"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rmAutofit fontScale="85000" lnSpcReduction="20000"/>
          </a:bodyPr>
          <a:lstStyle/>
          <a:p>
            <a:r>
              <a:rPr lang="en-US" sz="3200" b="1" dirty="0"/>
              <a:t>Permitted modes </a:t>
            </a:r>
          </a:p>
          <a:p>
            <a:pPr lvl="1"/>
            <a:r>
              <a:rPr lang="en-US" dirty="0"/>
              <a:t>Account payee cheque</a:t>
            </a:r>
          </a:p>
          <a:p>
            <a:pPr lvl="1"/>
            <a:r>
              <a:rPr lang="en-US" dirty="0"/>
              <a:t>Account payee Bank draft</a:t>
            </a:r>
          </a:p>
          <a:p>
            <a:pPr lvl="1"/>
            <a:r>
              <a:rPr lang="en-US" dirty="0"/>
              <a:t>Electronic clearing system </a:t>
            </a:r>
          </a:p>
          <a:p>
            <a:pPr lvl="1"/>
            <a:r>
              <a:rPr lang="en-US" dirty="0"/>
              <a:t>Other Electronic Modes (Rule 6ABBA)</a:t>
            </a:r>
          </a:p>
          <a:p>
            <a:pPr lvl="2"/>
            <a:r>
              <a:rPr lang="en-US" dirty="0"/>
              <a:t>Credit Card, Debit Card</a:t>
            </a:r>
          </a:p>
          <a:p>
            <a:pPr lvl="2"/>
            <a:r>
              <a:rPr lang="en-US" dirty="0"/>
              <a:t>Net Banking, IMPS (Immediate Payment Service)</a:t>
            </a:r>
          </a:p>
          <a:p>
            <a:pPr lvl="2"/>
            <a:r>
              <a:rPr lang="en-US" dirty="0"/>
              <a:t>RTGS (Real Time Gross Settlement), NEFT (National Electronic Funds Transfer)</a:t>
            </a:r>
          </a:p>
          <a:p>
            <a:pPr lvl="2"/>
            <a:r>
              <a:rPr lang="en-US" dirty="0"/>
              <a:t>UPI (Unified Payment Interface), BHIM (Bharat Interface for Money) Aadhar Pay</a:t>
            </a:r>
          </a:p>
          <a:p>
            <a:pPr lvl="1"/>
            <a:endParaRPr lang="en-US" sz="2800" dirty="0"/>
          </a:p>
          <a:p>
            <a:pPr lvl="1"/>
            <a:endParaRPr lang="en-US" sz="2800" dirty="0"/>
          </a:p>
        </p:txBody>
      </p:sp>
    </p:spTree>
    <p:extLst>
      <p:ext uri="{BB962C8B-B14F-4D97-AF65-F5344CB8AC3E}">
        <p14:creationId xmlns:p14="http://schemas.microsoft.com/office/powerpoint/2010/main" val="284266157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269ST - Exceptions</a:t>
            </a:r>
            <a:endParaRPr lang="en-US" sz="4400"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838200" y="1558339"/>
            <a:ext cx="10880188" cy="4934536"/>
          </a:xfrm>
        </p:spPr>
        <p:txBody>
          <a:bodyPr vert="horz" lIns="91440" tIns="45720" rIns="91440" bIns="45720" rtlCol="0">
            <a:noAutofit/>
          </a:bodyPr>
          <a:lstStyle/>
          <a:p>
            <a:r>
              <a:rPr lang="en-US" sz="2400" dirty="0"/>
              <a:t>Receipt </a:t>
            </a:r>
            <a:r>
              <a:rPr lang="en-US" sz="2400" b="1" dirty="0"/>
              <a:t>by</a:t>
            </a:r>
          </a:p>
          <a:p>
            <a:pPr lvl="1"/>
            <a:r>
              <a:rPr lang="en-US" sz="2000" dirty="0"/>
              <a:t>Government</a:t>
            </a:r>
          </a:p>
          <a:p>
            <a:pPr lvl="1"/>
            <a:r>
              <a:rPr lang="en-US" sz="2000" dirty="0"/>
              <a:t>Any banking company, post office savings bank or co-operative bank</a:t>
            </a:r>
          </a:p>
          <a:p>
            <a:pPr lvl="1"/>
            <a:r>
              <a:rPr lang="en-US" sz="2000" dirty="0"/>
              <a:t>Transactions covered by Section 269SS</a:t>
            </a:r>
          </a:p>
          <a:p>
            <a:pPr lvl="1"/>
            <a:r>
              <a:rPr lang="en-US" sz="2000" dirty="0"/>
              <a:t>Notified institutions, association or body or class of institutions</a:t>
            </a:r>
          </a:p>
          <a:p>
            <a:pPr lvl="2"/>
            <a:r>
              <a:rPr lang="en-US" sz="1800" dirty="0"/>
              <a:t>Business correspondent/ ATM Operator on behalf of Banking Company as per RBI Guidelines</a:t>
            </a:r>
          </a:p>
          <a:p>
            <a:pPr lvl="2"/>
            <a:r>
              <a:rPr lang="en-US" sz="1800" dirty="0"/>
              <a:t>Issuer of Pre-paid Payment Instruments Issuer as per RBI Guidelines</a:t>
            </a:r>
          </a:p>
          <a:p>
            <a:pPr lvl="2"/>
            <a:r>
              <a:rPr lang="en-US" sz="1800" dirty="0"/>
              <a:t>Credit card companies against credit card bills raised</a:t>
            </a:r>
          </a:p>
          <a:p>
            <a:pPr lvl="2"/>
            <a:r>
              <a:rPr lang="en-US" sz="1800" dirty="0"/>
              <a:t>Receipts exempt u/s 10(17A) </a:t>
            </a:r>
            <a:r>
              <a:rPr lang="en-US" sz="1800" i="1" dirty="0"/>
              <a:t>(rewards or awards approved/ instituted by Government)  </a:t>
            </a:r>
          </a:p>
        </p:txBody>
      </p:sp>
    </p:spTree>
    <p:extLst>
      <p:ext uri="{BB962C8B-B14F-4D97-AF65-F5344CB8AC3E}">
        <p14:creationId xmlns:p14="http://schemas.microsoft.com/office/powerpoint/2010/main" val="268182143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269ST - Exceptions</a:t>
            </a:r>
            <a:endParaRPr lang="en-US" sz="4400"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838200" y="1558339"/>
            <a:ext cx="10880188" cy="4934536"/>
          </a:xfrm>
        </p:spPr>
        <p:txBody>
          <a:bodyPr vert="horz" lIns="91440" tIns="45720" rIns="91440" bIns="45720" rtlCol="0">
            <a:noAutofit/>
          </a:bodyPr>
          <a:lstStyle/>
          <a:p>
            <a:r>
              <a:rPr lang="en-US" sz="2400" b="1" dirty="0"/>
              <a:t>Receipts by Non-Banking Finance Companies (NBFCs) and Housing Finance Companies (HFCs)</a:t>
            </a:r>
            <a:endParaRPr lang="en-US" sz="2400" dirty="0"/>
          </a:p>
          <a:p>
            <a:pPr lvl="1"/>
            <a:r>
              <a:rPr lang="en-US" sz="2000" dirty="0"/>
              <a:t>Section 269ST(b) refers to “single transaction”</a:t>
            </a:r>
          </a:p>
          <a:p>
            <a:pPr lvl="1"/>
            <a:r>
              <a:rPr lang="en-US" sz="2000" dirty="0"/>
              <a:t>Whether 269ST(b) to be tested for each loan (or) each installment of loan?</a:t>
            </a:r>
          </a:p>
          <a:p>
            <a:r>
              <a:rPr lang="en-US" sz="2400" b="1" dirty="0"/>
              <a:t>Vide </a:t>
            </a:r>
            <a:r>
              <a:rPr lang="pt-BR" sz="2400" b="1" dirty="0"/>
              <a:t>Circular No. 22 of 2017 dated 03.07.2017, CBDT clarfiied that:</a:t>
            </a:r>
          </a:p>
          <a:p>
            <a:pPr lvl="1"/>
            <a:r>
              <a:rPr lang="pt-BR" sz="2000" dirty="0"/>
              <a:t>Each installment of loan payment shall be considered as a “single transaction”</a:t>
            </a:r>
          </a:p>
          <a:p>
            <a:pPr lvl="1"/>
            <a:r>
              <a:rPr lang="en-US" sz="2000" dirty="0"/>
              <a:t>All the instalments paid for a loan shall not be aggregated for the purposes of determining applicability of the Section 269ST</a:t>
            </a:r>
            <a:endParaRPr lang="pt-BR" sz="2000" dirty="0"/>
          </a:p>
          <a:p>
            <a:pPr lvl="1"/>
            <a:endParaRPr lang="pt-BR" sz="2000" dirty="0"/>
          </a:p>
          <a:p>
            <a:pPr lvl="1"/>
            <a:endParaRPr lang="en-US" sz="2000" dirty="0"/>
          </a:p>
        </p:txBody>
      </p:sp>
    </p:spTree>
    <p:extLst>
      <p:ext uri="{BB962C8B-B14F-4D97-AF65-F5344CB8AC3E}">
        <p14:creationId xmlns:p14="http://schemas.microsoft.com/office/powerpoint/2010/main" val="400953338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269ST – Wider applicability</a:t>
            </a:r>
            <a:endParaRPr lang="en-US" sz="4400"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838200" y="1586473"/>
            <a:ext cx="10515600" cy="4906401"/>
          </a:xfrm>
        </p:spPr>
        <p:txBody>
          <a:bodyPr vert="horz" lIns="91440" tIns="45720" rIns="91440" bIns="45720" rtlCol="0">
            <a:noAutofit/>
          </a:bodyPr>
          <a:lstStyle/>
          <a:p>
            <a:r>
              <a:rPr lang="en-US" sz="2400" dirty="0"/>
              <a:t>Tested from Recipient’s perspective</a:t>
            </a:r>
          </a:p>
          <a:p>
            <a:r>
              <a:rPr lang="en-US" sz="2400" dirty="0"/>
              <a:t>No exception for parties having only Agricultural income and no taxable income as in Section 269SS</a:t>
            </a:r>
          </a:p>
          <a:p>
            <a:r>
              <a:rPr lang="en-US" sz="2400" dirty="0"/>
              <a:t>Applicable to exempt transactions like</a:t>
            </a:r>
          </a:p>
          <a:p>
            <a:pPr lvl="1"/>
            <a:r>
              <a:rPr lang="en-US" sz="2000" dirty="0"/>
              <a:t>Agricultural income</a:t>
            </a:r>
          </a:p>
          <a:p>
            <a:pPr lvl="1"/>
            <a:r>
              <a:rPr lang="en-US" sz="2000" dirty="0"/>
              <a:t>Gifts received from relatives/ non-relatives, on occasion of marriage or otherwise</a:t>
            </a:r>
          </a:p>
          <a:p>
            <a:r>
              <a:rPr lang="en-US" sz="2400" dirty="0"/>
              <a:t>No specific list of exemptions like in Rule 6DD, however penalty not attracted good and sufficient reasons for the contravention are proved</a:t>
            </a:r>
          </a:p>
          <a:p>
            <a:endParaRPr lang="en-US" sz="2400" dirty="0"/>
          </a:p>
          <a:p>
            <a:pPr lvl="1"/>
            <a:endParaRPr lang="en-US" sz="2000" dirty="0"/>
          </a:p>
          <a:p>
            <a:endParaRPr lang="en-US" sz="2400" dirty="0"/>
          </a:p>
        </p:txBody>
      </p:sp>
    </p:spTree>
    <p:extLst>
      <p:ext uri="{BB962C8B-B14F-4D97-AF65-F5344CB8AC3E}">
        <p14:creationId xmlns:p14="http://schemas.microsoft.com/office/powerpoint/2010/main" val="409580473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E0915-E254-B163-0574-9C4A24C2F1D3}"/>
              </a:ext>
            </a:extLst>
          </p:cNvPr>
          <p:cNvSpPr>
            <a:spLocks noGrp="1"/>
          </p:cNvSpPr>
          <p:nvPr>
            <p:ph type="title"/>
          </p:nvPr>
        </p:nvSpPr>
        <p:spPr>
          <a:xfrm>
            <a:off x="838200" y="365125"/>
            <a:ext cx="10780986" cy="1325563"/>
          </a:xfrm>
        </p:spPr>
        <p:txBody>
          <a:bodyPr/>
          <a:lstStyle/>
          <a:p>
            <a:r>
              <a:rPr lang="en-US" b="1" dirty="0"/>
              <a:t>Clause 31(</a:t>
            </a:r>
            <a:r>
              <a:rPr lang="en-US" b="1" dirty="0" err="1"/>
              <a:t>ba</a:t>
            </a:r>
            <a:r>
              <a:rPr lang="en-US" b="1" dirty="0"/>
              <a:t>) – Receipt u/s 269ST</a:t>
            </a:r>
            <a:endParaRPr lang="en-IN" b="1" dirty="0"/>
          </a:p>
        </p:txBody>
      </p:sp>
      <p:sp>
        <p:nvSpPr>
          <p:cNvPr id="3" name="Content Placeholder 2">
            <a:extLst>
              <a:ext uri="{FF2B5EF4-FFF2-40B4-BE49-F238E27FC236}">
                <a16:creationId xmlns:a16="http://schemas.microsoft.com/office/drawing/2014/main" id="{33843FC6-35A2-B520-3846-270BCE18F7D6}"/>
              </a:ext>
            </a:extLst>
          </p:cNvPr>
          <p:cNvSpPr>
            <a:spLocks noGrp="1"/>
          </p:cNvSpPr>
          <p:nvPr>
            <p:ph idx="1"/>
          </p:nvPr>
        </p:nvSpPr>
        <p:spPr>
          <a:xfrm>
            <a:off x="838200" y="1526077"/>
            <a:ext cx="10780986" cy="5095440"/>
          </a:xfrm>
        </p:spPr>
        <p:txBody>
          <a:bodyPr>
            <a:noAutofit/>
          </a:bodyPr>
          <a:lstStyle/>
          <a:p>
            <a:pPr marL="0" indent="0">
              <a:buNone/>
            </a:pPr>
            <a:r>
              <a:rPr lang="en-US" sz="2000" i="1" dirty="0"/>
              <a:t>Particulars of each receipt in an amount exceeding the limit specified in section 269ST </a:t>
            </a:r>
            <a:br>
              <a:rPr lang="en-US" sz="2000" i="1" dirty="0"/>
            </a:br>
            <a:r>
              <a:rPr lang="en-US" sz="2000" b="1" dirty="0"/>
              <a:t>(INR 2,00,000)</a:t>
            </a:r>
            <a:r>
              <a:rPr lang="en-US" sz="2000" i="1" dirty="0"/>
              <a:t>, in aggregate </a:t>
            </a:r>
            <a:r>
              <a:rPr lang="en-US" sz="2000" b="1" i="1" u="sng" dirty="0"/>
              <a:t>from a person in a day or in respect of a single transaction or in respect of transactions relating to one event or occasion from a person</a:t>
            </a:r>
            <a:r>
              <a:rPr lang="en-US" sz="2000" i="1" dirty="0"/>
              <a:t>, during the previous year, </a:t>
            </a:r>
            <a:r>
              <a:rPr lang="en-US" sz="2000" b="1" i="1" u="sng" dirty="0"/>
              <a:t>where such receipt is otherwise than by a cheque or bank draft or use of electronic clearing system through a bank account</a:t>
            </a:r>
            <a:r>
              <a:rPr lang="en-US" sz="2000" i="1" dirty="0"/>
              <a:t>:—</a:t>
            </a:r>
          </a:p>
          <a:p>
            <a:pPr marL="0" indent="0">
              <a:buNone/>
            </a:pPr>
            <a:r>
              <a:rPr lang="en-US" sz="2000" i="1" dirty="0"/>
              <a:t>(</a:t>
            </a:r>
            <a:r>
              <a:rPr lang="en-US" sz="2000" i="1" dirty="0" err="1"/>
              <a:t>i</a:t>
            </a:r>
            <a:r>
              <a:rPr lang="en-US" sz="2000" i="1" dirty="0"/>
              <a:t>) Name, Address and PAN/ Aadhar (if available with the </a:t>
            </a:r>
            <a:r>
              <a:rPr lang="en-US" sz="2000" i="1" dirty="0" err="1"/>
              <a:t>assessee</a:t>
            </a:r>
            <a:r>
              <a:rPr lang="en-US" sz="2000" i="1" dirty="0"/>
              <a:t>)</a:t>
            </a:r>
          </a:p>
          <a:p>
            <a:pPr marL="0" indent="0">
              <a:buNone/>
            </a:pPr>
            <a:r>
              <a:rPr lang="en-US" sz="2000" i="1" dirty="0"/>
              <a:t>(ii) </a:t>
            </a:r>
            <a:r>
              <a:rPr lang="en-US" sz="2000" b="1" i="1" u="sng" dirty="0"/>
              <a:t>Nature of transaction</a:t>
            </a:r>
            <a:r>
              <a:rPr lang="en-US" sz="2000" i="1" dirty="0"/>
              <a:t>; </a:t>
            </a:r>
          </a:p>
          <a:p>
            <a:pPr marL="0" indent="0">
              <a:buNone/>
            </a:pPr>
            <a:r>
              <a:rPr lang="en-US" sz="2000" i="1" dirty="0"/>
              <a:t>(iii) </a:t>
            </a:r>
            <a:r>
              <a:rPr lang="en-US" sz="2000" b="1" i="1" u="sng" dirty="0"/>
              <a:t>Amount of receipt (in Rs.)</a:t>
            </a:r>
            <a:r>
              <a:rPr lang="en-US" sz="2000" i="1" dirty="0"/>
              <a:t>;</a:t>
            </a:r>
          </a:p>
          <a:p>
            <a:pPr marL="0" indent="0">
              <a:buNone/>
            </a:pPr>
            <a:r>
              <a:rPr lang="en-US" sz="2000" i="1" dirty="0"/>
              <a:t>(iv) Date of receipt</a:t>
            </a:r>
          </a:p>
        </p:txBody>
      </p:sp>
    </p:spTree>
    <p:extLst>
      <p:ext uri="{BB962C8B-B14F-4D97-AF65-F5344CB8AC3E}">
        <p14:creationId xmlns:p14="http://schemas.microsoft.com/office/powerpoint/2010/main" val="126198809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E0915-E254-B163-0574-9C4A24C2F1D3}"/>
              </a:ext>
            </a:extLst>
          </p:cNvPr>
          <p:cNvSpPr>
            <a:spLocks noGrp="1"/>
          </p:cNvSpPr>
          <p:nvPr>
            <p:ph type="title"/>
          </p:nvPr>
        </p:nvSpPr>
        <p:spPr>
          <a:xfrm>
            <a:off x="838200" y="365125"/>
            <a:ext cx="10780986" cy="1325563"/>
          </a:xfrm>
        </p:spPr>
        <p:txBody>
          <a:bodyPr/>
          <a:lstStyle/>
          <a:p>
            <a:r>
              <a:rPr lang="en-US" b="1" dirty="0"/>
              <a:t>Clause 31(bb) – Receipt u/s 269ST</a:t>
            </a:r>
            <a:endParaRPr lang="en-IN" b="1" dirty="0"/>
          </a:p>
        </p:txBody>
      </p:sp>
      <p:sp>
        <p:nvSpPr>
          <p:cNvPr id="3" name="Content Placeholder 2">
            <a:extLst>
              <a:ext uri="{FF2B5EF4-FFF2-40B4-BE49-F238E27FC236}">
                <a16:creationId xmlns:a16="http://schemas.microsoft.com/office/drawing/2014/main" id="{33843FC6-35A2-B520-3846-270BCE18F7D6}"/>
              </a:ext>
            </a:extLst>
          </p:cNvPr>
          <p:cNvSpPr>
            <a:spLocks noGrp="1"/>
          </p:cNvSpPr>
          <p:nvPr>
            <p:ph idx="1"/>
          </p:nvPr>
        </p:nvSpPr>
        <p:spPr>
          <a:xfrm>
            <a:off x="838200" y="1526077"/>
            <a:ext cx="10780986" cy="5095440"/>
          </a:xfrm>
        </p:spPr>
        <p:txBody>
          <a:bodyPr>
            <a:noAutofit/>
          </a:bodyPr>
          <a:lstStyle/>
          <a:p>
            <a:pPr marL="0" indent="0">
              <a:buNone/>
            </a:pPr>
            <a:r>
              <a:rPr lang="en-US" sz="2000" i="1" dirty="0"/>
              <a:t>Particulars of each receipt in an amount exceeding the limit specified in section 269ST </a:t>
            </a:r>
            <a:br>
              <a:rPr lang="en-US" sz="2000" i="1" dirty="0"/>
            </a:br>
            <a:r>
              <a:rPr lang="en-US" sz="2000" b="1" dirty="0"/>
              <a:t>(INR 2,00,000)</a:t>
            </a:r>
            <a:r>
              <a:rPr lang="en-US" sz="2000" i="1" dirty="0"/>
              <a:t>, in aggregate </a:t>
            </a:r>
            <a:r>
              <a:rPr lang="en-US" sz="2000" b="1" i="1" u="sng" dirty="0"/>
              <a:t>from a person in a day or in respect of a single transaction or in respect of transactions relating to one event or occasion from a person</a:t>
            </a:r>
            <a:r>
              <a:rPr lang="en-US" sz="2000" i="1" dirty="0"/>
              <a:t>, received by a cheque or bank draft, </a:t>
            </a:r>
            <a:r>
              <a:rPr lang="en-US" sz="2000" b="1" i="1" u="sng" dirty="0"/>
              <a:t>not being an account payee cheque or an account payee bank</a:t>
            </a:r>
          </a:p>
          <a:p>
            <a:pPr marL="0" indent="0">
              <a:buNone/>
            </a:pPr>
            <a:r>
              <a:rPr lang="en-US" sz="2000" b="1" i="1" u="sng" dirty="0"/>
              <a:t>draft</a:t>
            </a:r>
            <a:r>
              <a:rPr lang="en-US" sz="2000" i="1" dirty="0"/>
              <a:t>, during the previous year:—</a:t>
            </a:r>
          </a:p>
          <a:p>
            <a:pPr marL="0" indent="0">
              <a:buNone/>
            </a:pPr>
            <a:r>
              <a:rPr lang="en-US" sz="2000" i="1" dirty="0"/>
              <a:t>(</a:t>
            </a:r>
            <a:r>
              <a:rPr lang="en-US" sz="2000" i="1" dirty="0" err="1"/>
              <a:t>i</a:t>
            </a:r>
            <a:r>
              <a:rPr lang="en-US" sz="2000" i="1" dirty="0"/>
              <a:t>) Name, Address and PAN/ Aadhar (if available with the </a:t>
            </a:r>
            <a:r>
              <a:rPr lang="en-US" sz="2000" i="1" dirty="0" err="1"/>
              <a:t>assessee</a:t>
            </a:r>
            <a:r>
              <a:rPr lang="en-US" sz="2000" i="1" dirty="0"/>
              <a:t>);</a:t>
            </a:r>
          </a:p>
          <a:p>
            <a:pPr marL="0" indent="0">
              <a:buNone/>
            </a:pPr>
            <a:r>
              <a:rPr lang="en-US" sz="2000" i="1" dirty="0"/>
              <a:t>(ii) </a:t>
            </a:r>
            <a:r>
              <a:rPr lang="en-US" sz="2000" b="1" i="1" u="sng" dirty="0"/>
              <a:t>Amount of receipt (in Rs.)</a:t>
            </a:r>
            <a:r>
              <a:rPr lang="en-US" sz="2000" i="1" u="sng" dirty="0"/>
              <a:t>.</a:t>
            </a:r>
            <a:endParaRPr lang="en-US" sz="2000" i="1" dirty="0"/>
          </a:p>
        </p:txBody>
      </p:sp>
    </p:spTree>
    <p:extLst>
      <p:ext uri="{BB962C8B-B14F-4D97-AF65-F5344CB8AC3E}">
        <p14:creationId xmlns:p14="http://schemas.microsoft.com/office/powerpoint/2010/main" val="47824741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E0915-E254-B163-0574-9C4A24C2F1D3}"/>
              </a:ext>
            </a:extLst>
          </p:cNvPr>
          <p:cNvSpPr>
            <a:spLocks noGrp="1"/>
          </p:cNvSpPr>
          <p:nvPr>
            <p:ph type="title"/>
          </p:nvPr>
        </p:nvSpPr>
        <p:spPr>
          <a:xfrm>
            <a:off x="838200" y="365125"/>
            <a:ext cx="10780986" cy="1325563"/>
          </a:xfrm>
        </p:spPr>
        <p:txBody>
          <a:bodyPr/>
          <a:lstStyle/>
          <a:p>
            <a:r>
              <a:rPr lang="en-US" b="1" dirty="0"/>
              <a:t>Clause 31(</a:t>
            </a:r>
            <a:r>
              <a:rPr lang="en-US" b="1" dirty="0" err="1"/>
              <a:t>bc</a:t>
            </a:r>
            <a:r>
              <a:rPr lang="en-US" b="1" dirty="0"/>
              <a:t>) – Payment u/s 269ST</a:t>
            </a:r>
            <a:endParaRPr lang="en-IN" b="1" dirty="0"/>
          </a:p>
        </p:txBody>
      </p:sp>
      <p:sp>
        <p:nvSpPr>
          <p:cNvPr id="3" name="Content Placeholder 2">
            <a:extLst>
              <a:ext uri="{FF2B5EF4-FFF2-40B4-BE49-F238E27FC236}">
                <a16:creationId xmlns:a16="http://schemas.microsoft.com/office/drawing/2014/main" id="{33843FC6-35A2-B520-3846-270BCE18F7D6}"/>
              </a:ext>
            </a:extLst>
          </p:cNvPr>
          <p:cNvSpPr>
            <a:spLocks noGrp="1"/>
          </p:cNvSpPr>
          <p:nvPr>
            <p:ph idx="1"/>
          </p:nvPr>
        </p:nvSpPr>
        <p:spPr>
          <a:xfrm>
            <a:off x="838200" y="1526077"/>
            <a:ext cx="10780986" cy="5095440"/>
          </a:xfrm>
        </p:spPr>
        <p:txBody>
          <a:bodyPr>
            <a:noAutofit/>
          </a:bodyPr>
          <a:lstStyle/>
          <a:p>
            <a:pPr marL="0" indent="0">
              <a:buNone/>
            </a:pPr>
            <a:r>
              <a:rPr lang="en-US" sz="2000" i="1" dirty="0"/>
              <a:t>Particulars of </a:t>
            </a:r>
            <a:r>
              <a:rPr lang="en-US" sz="2000" b="1" i="1" u="sng" dirty="0"/>
              <a:t>each payment made </a:t>
            </a:r>
            <a:r>
              <a:rPr lang="en-US" sz="2000" i="1" dirty="0"/>
              <a:t>in an amount exceeding the limit specified in section 269ST </a:t>
            </a:r>
            <a:r>
              <a:rPr lang="en-US" sz="2000" b="1" dirty="0"/>
              <a:t>(INR 2,00,000)</a:t>
            </a:r>
            <a:r>
              <a:rPr lang="en-US" sz="2000" i="1" dirty="0"/>
              <a:t>, in aggregate </a:t>
            </a:r>
            <a:r>
              <a:rPr lang="en-US" sz="2000" b="1" i="1" u="sng" dirty="0"/>
              <a:t>to a person in a day or in respect of a single transaction or in respect of transactions relating to one event or occasion to a person</a:t>
            </a:r>
            <a:r>
              <a:rPr lang="en-US" sz="2000" i="1" dirty="0"/>
              <a:t>, </a:t>
            </a:r>
            <a:r>
              <a:rPr lang="en-US" sz="2000" b="1" i="1" u="sng" dirty="0"/>
              <a:t>otherwise than by a cheque or bank draft or use of electronic clearing system </a:t>
            </a:r>
            <a:r>
              <a:rPr lang="en-US" sz="2000" i="1" dirty="0"/>
              <a:t>through a bank account during the previous year:—</a:t>
            </a:r>
          </a:p>
          <a:p>
            <a:pPr marL="0" indent="0">
              <a:buNone/>
            </a:pPr>
            <a:r>
              <a:rPr lang="en-US" sz="2000" i="1" dirty="0"/>
              <a:t>(</a:t>
            </a:r>
            <a:r>
              <a:rPr lang="en-US" sz="2000" i="1" dirty="0" err="1"/>
              <a:t>i</a:t>
            </a:r>
            <a:r>
              <a:rPr lang="en-US" sz="2000" i="1" dirty="0"/>
              <a:t>) Name, Address and PAN/ Aadhar (if available with the </a:t>
            </a:r>
            <a:r>
              <a:rPr lang="en-US" sz="2000" i="1" dirty="0" err="1"/>
              <a:t>assessee</a:t>
            </a:r>
            <a:r>
              <a:rPr lang="en-US" sz="2000" i="1" dirty="0"/>
              <a:t>)</a:t>
            </a:r>
          </a:p>
          <a:p>
            <a:pPr marL="0" indent="0">
              <a:buNone/>
            </a:pPr>
            <a:r>
              <a:rPr lang="en-US" sz="2000" i="1" dirty="0"/>
              <a:t>(ii) </a:t>
            </a:r>
            <a:r>
              <a:rPr lang="en-US" sz="2000" b="1" i="1" u="sng" dirty="0"/>
              <a:t>Nature of transaction</a:t>
            </a:r>
            <a:r>
              <a:rPr lang="en-US" sz="2000" i="1" dirty="0"/>
              <a:t>; </a:t>
            </a:r>
          </a:p>
          <a:p>
            <a:pPr marL="0" indent="0">
              <a:buNone/>
            </a:pPr>
            <a:r>
              <a:rPr lang="en-US" sz="2000" i="1" dirty="0"/>
              <a:t>(iii) </a:t>
            </a:r>
            <a:r>
              <a:rPr lang="en-US" sz="2000" b="1" i="1" u="sng" dirty="0"/>
              <a:t>Amount of receipt (in Rs.)</a:t>
            </a:r>
            <a:r>
              <a:rPr lang="en-US" sz="2000" i="1" dirty="0"/>
              <a:t>;</a:t>
            </a:r>
          </a:p>
          <a:p>
            <a:pPr marL="0" indent="0">
              <a:buNone/>
            </a:pPr>
            <a:r>
              <a:rPr lang="en-US" sz="2000" i="1" dirty="0"/>
              <a:t>(iv) Date of payment</a:t>
            </a:r>
          </a:p>
        </p:txBody>
      </p:sp>
    </p:spTree>
    <p:extLst>
      <p:ext uri="{BB962C8B-B14F-4D97-AF65-F5344CB8AC3E}">
        <p14:creationId xmlns:p14="http://schemas.microsoft.com/office/powerpoint/2010/main" val="94831514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E0915-E254-B163-0574-9C4A24C2F1D3}"/>
              </a:ext>
            </a:extLst>
          </p:cNvPr>
          <p:cNvSpPr>
            <a:spLocks noGrp="1"/>
          </p:cNvSpPr>
          <p:nvPr>
            <p:ph type="title"/>
          </p:nvPr>
        </p:nvSpPr>
        <p:spPr>
          <a:xfrm>
            <a:off x="838200" y="365125"/>
            <a:ext cx="10780986" cy="1325563"/>
          </a:xfrm>
        </p:spPr>
        <p:txBody>
          <a:bodyPr/>
          <a:lstStyle/>
          <a:p>
            <a:r>
              <a:rPr lang="en-US" b="1" dirty="0"/>
              <a:t>Clause 31(bd) – Payment u/s 269ST</a:t>
            </a:r>
            <a:endParaRPr lang="en-IN" b="1" dirty="0"/>
          </a:p>
        </p:txBody>
      </p:sp>
      <p:sp>
        <p:nvSpPr>
          <p:cNvPr id="3" name="Content Placeholder 2">
            <a:extLst>
              <a:ext uri="{FF2B5EF4-FFF2-40B4-BE49-F238E27FC236}">
                <a16:creationId xmlns:a16="http://schemas.microsoft.com/office/drawing/2014/main" id="{33843FC6-35A2-B520-3846-270BCE18F7D6}"/>
              </a:ext>
            </a:extLst>
          </p:cNvPr>
          <p:cNvSpPr>
            <a:spLocks noGrp="1"/>
          </p:cNvSpPr>
          <p:nvPr>
            <p:ph idx="1"/>
          </p:nvPr>
        </p:nvSpPr>
        <p:spPr>
          <a:xfrm>
            <a:off x="838200" y="1526077"/>
            <a:ext cx="10780986" cy="5095440"/>
          </a:xfrm>
        </p:spPr>
        <p:txBody>
          <a:bodyPr>
            <a:noAutofit/>
          </a:bodyPr>
          <a:lstStyle/>
          <a:p>
            <a:pPr marL="0" indent="0">
              <a:buNone/>
            </a:pPr>
            <a:r>
              <a:rPr lang="en-US" sz="2000" i="1" dirty="0"/>
              <a:t>Particulars of each payment in an amount exceeding the limit specified in section 269ST </a:t>
            </a:r>
            <a:br>
              <a:rPr lang="en-US" sz="2000" i="1" dirty="0"/>
            </a:br>
            <a:r>
              <a:rPr lang="en-US" sz="2000" b="1" dirty="0"/>
              <a:t>(INR 2,00,000)</a:t>
            </a:r>
            <a:r>
              <a:rPr lang="en-US" sz="2000" i="1" dirty="0"/>
              <a:t>, in aggregate </a:t>
            </a:r>
            <a:r>
              <a:rPr lang="en-US" sz="2000" b="1" i="1" u="sng" dirty="0"/>
              <a:t>to a person in a day or in respect of a single transaction or in respect of transactions relating to one event or occasion to a person</a:t>
            </a:r>
            <a:r>
              <a:rPr lang="en-US" sz="2000" i="1" dirty="0"/>
              <a:t>, made by a cheque or bank draft, not being an account payee cheque or an account payee bank draft, during the previous year:—</a:t>
            </a:r>
          </a:p>
          <a:p>
            <a:pPr marL="0" indent="0">
              <a:buNone/>
            </a:pPr>
            <a:r>
              <a:rPr lang="en-US" sz="2000" i="1" dirty="0"/>
              <a:t>(</a:t>
            </a:r>
            <a:r>
              <a:rPr lang="en-US" sz="2000" i="1" dirty="0" err="1"/>
              <a:t>i</a:t>
            </a:r>
            <a:r>
              <a:rPr lang="en-US" sz="2000" i="1" dirty="0"/>
              <a:t>) Name, Address and PAN/ Aadhar (if available with the </a:t>
            </a:r>
            <a:r>
              <a:rPr lang="en-US" sz="2000" i="1" dirty="0" err="1"/>
              <a:t>assessee</a:t>
            </a:r>
            <a:r>
              <a:rPr lang="en-US" sz="2000" i="1" dirty="0"/>
              <a:t>);</a:t>
            </a:r>
          </a:p>
          <a:p>
            <a:pPr marL="0" indent="0">
              <a:buNone/>
            </a:pPr>
            <a:r>
              <a:rPr lang="en-US" sz="2000" i="1" dirty="0"/>
              <a:t>(ii) </a:t>
            </a:r>
            <a:r>
              <a:rPr lang="en-US" sz="2000" b="1" i="1" u="sng" dirty="0"/>
              <a:t>Amount of payment (in Rs.)</a:t>
            </a:r>
            <a:r>
              <a:rPr lang="en-US" sz="2000" i="1" u="sng" dirty="0"/>
              <a:t>.</a:t>
            </a:r>
            <a:endParaRPr lang="en-US" sz="2000" i="1" dirty="0"/>
          </a:p>
        </p:txBody>
      </p:sp>
    </p:spTree>
    <p:extLst>
      <p:ext uri="{BB962C8B-B14F-4D97-AF65-F5344CB8AC3E}">
        <p14:creationId xmlns:p14="http://schemas.microsoft.com/office/powerpoint/2010/main" val="260536426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b="1" dirty="0"/>
              <a:t>Section 271DA </a:t>
            </a:r>
            <a:r>
              <a:rPr lang="en-US" dirty="0"/>
              <a:t>- Penalty for failure to comply with provisions of Section 269ST</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rmAutofit fontScale="85000" lnSpcReduction="20000"/>
          </a:bodyPr>
          <a:lstStyle/>
          <a:p>
            <a:pPr marL="0" indent="0">
              <a:buNone/>
            </a:pPr>
            <a:r>
              <a:rPr lang="en-US" sz="2800" b="1" i="1" dirty="0"/>
              <a:t>271DA. </a:t>
            </a:r>
          </a:p>
          <a:p>
            <a:pPr marL="0" indent="0">
              <a:buNone/>
            </a:pPr>
            <a:r>
              <a:rPr lang="en-US" sz="2800" i="1" dirty="0"/>
              <a:t>(1) If </a:t>
            </a:r>
            <a:r>
              <a:rPr lang="en-US" sz="2800" b="1" i="1" u="sng" dirty="0"/>
              <a:t>a person receives any sum in contravention of the provisions of section 269ST</a:t>
            </a:r>
            <a:r>
              <a:rPr lang="en-US" sz="2800" i="1" dirty="0"/>
              <a:t>, he shall be liable to pay, by way of </a:t>
            </a:r>
            <a:r>
              <a:rPr lang="en-US" sz="2800" b="1" i="1" u="sng" dirty="0"/>
              <a:t>penalty, a sum equal to the amount of such receipt</a:t>
            </a:r>
            <a:r>
              <a:rPr lang="en-US" sz="2800" i="1" dirty="0"/>
              <a:t>:</a:t>
            </a:r>
          </a:p>
          <a:p>
            <a:pPr marL="0" indent="0">
              <a:buNone/>
            </a:pPr>
            <a:r>
              <a:rPr lang="en-US" sz="2800" i="1" dirty="0"/>
              <a:t>Provided that </a:t>
            </a:r>
            <a:r>
              <a:rPr lang="en-US" sz="2800" b="1" i="1" u="sng" dirty="0"/>
              <a:t>no penalty shall be imposable if such person proves that there were good and sufficient reasons for the contravention</a:t>
            </a:r>
            <a:r>
              <a:rPr lang="en-US" sz="2800" i="1" dirty="0"/>
              <a:t>.</a:t>
            </a:r>
          </a:p>
          <a:p>
            <a:pPr marL="0" indent="0">
              <a:buNone/>
            </a:pPr>
            <a:r>
              <a:rPr lang="en-US" sz="2800" i="1" dirty="0"/>
              <a:t>(2) Any penalty imposable under sub-section (1) shall be imposed by the Joint Commissioner.</a:t>
            </a:r>
          </a:p>
        </p:txBody>
      </p:sp>
    </p:spTree>
    <p:extLst>
      <p:ext uri="{BB962C8B-B14F-4D97-AF65-F5344CB8AC3E}">
        <p14:creationId xmlns:p14="http://schemas.microsoft.com/office/powerpoint/2010/main" val="391746766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300" b="1" dirty="0"/>
              <a:t>Clause 31 - Section 269SS, 269ST, 269T</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633046" y="1825625"/>
            <a:ext cx="11276456" cy="4351338"/>
          </a:xfrm>
        </p:spPr>
        <p:txBody>
          <a:bodyPr vert="horz" lIns="91440" tIns="45720" rIns="91440" bIns="45720" rtlCol="0">
            <a:normAutofit fontScale="92500"/>
          </a:bodyPr>
          <a:lstStyle/>
          <a:p>
            <a:r>
              <a:rPr lang="en-US" sz="2400" b="1" dirty="0">
                <a:solidFill>
                  <a:srgbClr val="00B050"/>
                </a:solidFill>
              </a:rPr>
              <a:t>Section 269SS - </a:t>
            </a:r>
            <a:r>
              <a:rPr lang="en-US" sz="2400" dirty="0">
                <a:solidFill>
                  <a:srgbClr val="00B050"/>
                </a:solidFill>
              </a:rPr>
              <a:t>Mode of taking or accepting certain loans, deposits and specified sum</a:t>
            </a:r>
          </a:p>
          <a:p>
            <a:r>
              <a:rPr lang="en-US" sz="2400" b="1" dirty="0">
                <a:solidFill>
                  <a:srgbClr val="00B050"/>
                </a:solidFill>
              </a:rPr>
              <a:t>Section 271D - </a:t>
            </a:r>
            <a:r>
              <a:rPr lang="en-US" sz="2400" dirty="0">
                <a:solidFill>
                  <a:srgbClr val="00B050"/>
                </a:solidFill>
              </a:rPr>
              <a:t>Penalty for failure to comply with the provisions of Section 269SS</a:t>
            </a:r>
          </a:p>
          <a:p>
            <a:r>
              <a:rPr lang="en-US" sz="2400" b="1" dirty="0">
                <a:solidFill>
                  <a:srgbClr val="00B050"/>
                </a:solidFill>
              </a:rPr>
              <a:t>Section 269ST - </a:t>
            </a:r>
            <a:r>
              <a:rPr lang="en-US" sz="2400" dirty="0">
                <a:solidFill>
                  <a:srgbClr val="00B050"/>
                </a:solidFill>
              </a:rPr>
              <a:t>Mode of undertaking transactions</a:t>
            </a:r>
          </a:p>
          <a:p>
            <a:r>
              <a:rPr lang="en-US" sz="2400" b="1" dirty="0">
                <a:solidFill>
                  <a:srgbClr val="00B050"/>
                </a:solidFill>
              </a:rPr>
              <a:t>Section 271DA </a:t>
            </a:r>
            <a:r>
              <a:rPr lang="en-US" sz="2400" dirty="0">
                <a:solidFill>
                  <a:srgbClr val="00B050"/>
                </a:solidFill>
              </a:rPr>
              <a:t>- Penalty for failure to comply with provisions of Section 269ST</a:t>
            </a:r>
          </a:p>
          <a:p>
            <a:r>
              <a:rPr lang="en-US" sz="2400" b="1" dirty="0"/>
              <a:t>Section 269T - </a:t>
            </a:r>
            <a:r>
              <a:rPr lang="en-US" sz="2400" dirty="0"/>
              <a:t>Mode of repayment of certain loans or deposits</a:t>
            </a:r>
          </a:p>
          <a:p>
            <a:r>
              <a:rPr lang="en-US" sz="2400" b="1" dirty="0"/>
              <a:t>Section 271E </a:t>
            </a:r>
            <a:r>
              <a:rPr lang="en-US" sz="2400" dirty="0"/>
              <a:t>- Penalty for failure to comply with the provisions of Section 269T</a:t>
            </a:r>
          </a:p>
        </p:txBody>
      </p:sp>
    </p:spTree>
    <p:extLst>
      <p:ext uri="{BB962C8B-B14F-4D97-AF65-F5344CB8AC3E}">
        <p14:creationId xmlns:p14="http://schemas.microsoft.com/office/powerpoint/2010/main" val="410561194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269T - </a:t>
            </a:r>
            <a:r>
              <a:rPr lang="en-US" sz="4400" dirty="0"/>
              <a:t>Mode of repayment of certain loans or deposits</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Autofit/>
          </a:bodyPr>
          <a:lstStyle/>
          <a:p>
            <a:r>
              <a:rPr lang="en-US" sz="2400" b="1" dirty="0"/>
              <a:t>Nature of Receipts: </a:t>
            </a:r>
            <a:r>
              <a:rPr lang="en-US" sz="2400" dirty="0"/>
              <a:t>Loan (or) Deposit (or) Specified advance</a:t>
            </a:r>
          </a:p>
          <a:p>
            <a:r>
              <a:rPr lang="en-US" sz="2400" b="1" i="1" dirty="0"/>
              <a:t>Loan or deposit </a:t>
            </a:r>
            <a:r>
              <a:rPr lang="en-US" sz="2400" i="1" dirty="0"/>
              <a:t>means </a:t>
            </a:r>
            <a:r>
              <a:rPr lang="en-US" sz="2400" i="1" u="sng" dirty="0"/>
              <a:t>any loan or deposit of money which is repayable after notice or repayable after a period</a:t>
            </a:r>
            <a:r>
              <a:rPr lang="en-US" sz="2400" i="1" dirty="0"/>
              <a:t> and, in the case of a person other than a company, includes loan or deposit of any nature;</a:t>
            </a:r>
          </a:p>
          <a:p>
            <a:r>
              <a:rPr lang="en-US" sz="2400" b="1" i="1" dirty="0"/>
              <a:t>Specified advance</a:t>
            </a:r>
            <a:r>
              <a:rPr lang="en-US" sz="2400" i="1" dirty="0"/>
              <a:t> means </a:t>
            </a:r>
            <a:r>
              <a:rPr lang="en-US" sz="2400" i="1" u="sng" dirty="0"/>
              <a:t>any sum of money in the nature of advance, by whatever name called, in relation to transfer of an immovable property</a:t>
            </a:r>
            <a:r>
              <a:rPr lang="en-US" sz="2400" i="1" dirty="0"/>
              <a:t>, whether or not the transfer takes place.</a:t>
            </a:r>
          </a:p>
        </p:txBody>
      </p:sp>
    </p:spTree>
    <p:extLst>
      <p:ext uri="{BB962C8B-B14F-4D97-AF65-F5344CB8AC3E}">
        <p14:creationId xmlns:p14="http://schemas.microsoft.com/office/powerpoint/2010/main" val="297354066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269T - </a:t>
            </a:r>
            <a:r>
              <a:rPr lang="en-US" sz="4400" dirty="0"/>
              <a:t>Mode of repayment of certain loans or deposits</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rmAutofit fontScale="85000" lnSpcReduction="20000"/>
          </a:bodyPr>
          <a:lstStyle/>
          <a:p>
            <a:r>
              <a:rPr lang="en-US" sz="3200" b="1" dirty="0"/>
              <a:t>Permitted modes </a:t>
            </a:r>
          </a:p>
          <a:p>
            <a:pPr lvl="1"/>
            <a:r>
              <a:rPr lang="en-US" dirty="0"/>
              <a:t>Account payee cheque</a:t>
            </a:r>
          </a:p>
          <a:p>
            <a:pPr lvl="1"/>
            <a:r>
              <a:rPr lang="en-US" dirty="0"/>
              <a:t>Account payee Bank draft</a:t>
            </a:r>
          </a:p>
          <a:p>
            <a:pPr lvl="1"/>
            <a:r>
              <a:rPr lang="en-US" dirty="0"/>
              <a:t>Electronic clearing system </a:t>
            </a:r>
          </a:p>
          <a:p>
            <a:pPr lvl="1"/>
            <a:r>
              <a:rPr lang="en-US" dirty="0"/>
              <a:t>Other Electronic Modes (Rule 6ABBA)</a:t>
            </a:r>
          </a:p>
          <a:p>
            <a:pPr lvl="2"/>
            <a:r>
              <a:rPr lang="en-US" dirty="0"/>
              <a:t>Credit Card, Debit Card</a:t>
            </a:r>
          </a:p>
          <a:p>
            <a:pPr lvl="2"/>
            <a:r>
              <a:rPr lang="en-US" dirty="0"/>
              <a:t>Net Banking, IMPS (Immediate Payment Service)</a:t>
            </a:r>
          </a:p>
          <a:p>
            <a:pPr lvl="2"/>
            <a:r>
              <a:rPr lang="en-US" dirty="0"/>
              <a:t>RTGS (Real Time Gross Settlement), NEFT (National Electronic Funds Transfer)</a:t>
            </a:r>
          </a:p>
          <a:p>
            <a:pPr lvl="2"/>
            <a:r>
              <a:rPr lang="en-US" dirty="0"/>
              <a:t>UPI (Unified Payment Interface), BHIM (Bharat Interface for Money) Aadhar Pay</a:t>
            </a:r>
          </a:p>
          <a:p>
            <a:pPr lvl="1"/>
            <a:endParaRPr lang="en-US" sz="2800" dirty="0"/>
          </a:p>
          <a:p>
            <a:pPr lvl="1"/>
            <a:endParaRPr lang="en-US" sz="2800" dirty="0"/>
          </a:p>
        </p:txBody>
      </p:sp>
    </p:spTree>
    <p:extLst>
      <p:ext uri="{BB962C8B-B14F-4D97-AF65-F5344CB8AC3E}">
        <p14:creationId xmlns:p14="http://schemas.microsoft.com/office/powerpoint/2010/main" val="360452903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269T - </a:t>
            </a:r>
            <a:r>
              <a:rPr lang="en-US" sz="4400" dirty="0"/>
              <a:t>Mode of repayment of certain loans or deposits</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838199" y="1825625"/>
            <a:ext cx="10739511" cy="4351338"/>
          </a:xfrm>
        </p:spPr>
        <p:txBody>
          <a:bodyPr vert="horz" lIns="91440" tIns="45720" rIns="91440" bIns="45720" rtlCol="0">
            <a:noAutofit/>
          </a:bodyPr>
          <a:lstStyle/>
          <a:p>
            <a:r>
              <a:rPr lang="en-US" sz="2400" b="1" dirty="0"/>
              <a:t>Restrictions on Repayment </a:t>
            </a:r>
            <a:br>
              <a:rPr lang="en-US" sz="2400" b="1" dirty="0"/>
            </a:br>
            <a:r>
              <a:rPr lang="en-US" sz="2400" i="1" dirty="0"/>
              <a:t>(Applicable to Bank/ Co-operative Bank/ Company/ Firm/ other Person)</a:t>
            </a:r>
          </a:p>
          <a:p>
            <a:pPr lvl="1"/>
            <a:r>
              <a:rPr lang="en-US" dirty="0"/>
              <a:t>(i) Loan or (ii) Deposit or (iii) Specified Advance, together with interest</a:t>
            </a:r>
          </a:p>
          <a:p>
            <a:pPr lvl="1"/>
            <a:r>
              <a:rPr lang="en-US" dirty="0"/>
              <a:t>Aggregate of Loans or deposits (held singly/ jointly) together with interest</a:t>
            </a:r>
          </a:p>
          <a:p>
            <a:pPr lvl="1"/>
            <a:r>
              <a:rPr lang="en-US" dirty="0"/>
              <a:t>Aggregate of Specified Advances (held singly/ jointly) together with interest</a:t>
            </a:r>
          </a:p>
          <a:p>
            <a:pPr marL="457200" lvl="1" indent="0">
              <a:buNone/>
            </a:pPr>
            <a:endParaRPr lang="en-US" sz="1200" b="1" dirty="0"/>
          </a:p>
          <a:p>
            <a:pPr marL="457200" lvl="1" indent="0" algn="ctr">
              <a:buNone/>
            </a:pPr>
            <a:r>
              <a:rPr lang="en-US" b="1" dirty="0"/>
              <a:t>shall not be Rs. 20,000 or more</a:t>
            </a:r>
          </a:p>
        </p:txBody>
      </p:sp>
    </p:spTree>
    <p:extLst>
      <p:ext uri="{BB962C8B-B14F-4D97-AF65-F5344CB8AC3E}">
        <p14:creationId xmlns:p14="http://schemas.microsoft.com/office/powerpoint/2010/main" val="291434525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269T - Relaxations</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Autofit/>
          </a:bodyPr>
          <a:lstStyle/>
          <a:p>
            <a:r>
              <a:rPr lang="en-US" sz="2400" b="1" dirty="0"/>
              <a:t>Relaxations for repayment by Primary Agricultural Credit Society, Primary Co-operative Agricultural and Rural Development Bank to its Members</a:t>
            </a:r>
            <a:endParaRPr lang="en-US" sz="2000" dirty="0"/>
          </a:p>
          <a:p>
            <a:pPr lvl="1"/>
            <a:r>
              <a:rPr lang="en-US" sz="2200" dirty="0"/>
              <a:t>(i) Loan or (ii) Deposit or (iii) Specified Advance, together with interest</a:t>
            </a:r>
          </a:p>
          <a:p>
            <a:pPr lvl="1"/>
            <a:r>
              <a:rPr lang="en-US" sz="2200" dirty="0"/>
              <a:t>Aggregate of Loans or deposits (held singly/ jointly) together with interest</a:t>
            </a:r>
          </a:p>
          <a:p>
            <a:pPr lvl="1"/>
            <a:r>
              <a:rPr lang="en-US" sz="2200" dirty="0"/>
              <a:t>Aggregate of Specified Advances (held singly/ jointly) together with interest</a:t>
            </a:r>
          </a:p>
          <a:p>
            <a:pPr marL="457200" lvl="1" indent="0">
              <a:buNone/>
            </a:pPr>
            <a:endParaRPr lang="en-US" sz="2200" b="1" dirty="0"/>
          </a:p>
          <a:p>
            <a:pPr marL="457200" lvl="1" indent="0" algn="ctr">
              <a:buNone/>
            </a:pPr>
            <a:r>
              <a:rPr lang="en-US" sz="2200" b="1" dirty="0"/>
              <a:t>shall not be Rs. 2,00,000 or more</a:t>
            </a:r>
          </a:p>
        </p:txBody>
      </p:sp>
    </p:spTree>
    <p:extLst>
      <p:ext uri="{BB962C8B-B14F-4D97-AF65-F5344CB8AC3E}">
        <p14:creationId xmlns:p14="http://schemas.microsoft.com/office/powerpoint/2010/main" val="345398884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269T - Exceptions</a:t>
            </a:r>
            <a:endParaRPr lang="en-US" sz="4400"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Autofit/>
          </a:bodyPr>
          <a:lstStyle/>
          <a:p>
            <a:r>
              <a:rPr lang="en-US" sz="2400" dirty="0"/>
              <a:t>Repayment of Loan or Deposit or Specified sum - taken or accepted </a:t>
            </a:r>
            <a:r>
              <a:rPr lang="en-US" sz="2400" b="1" dirty="0"/>
              <a:t>from</a:t>
            </a:r>
          </a:p>
          <a:p>
            <a:pPr lvl="1"/>
            <a:r>
              <a:rPr lang="en-US" sz="2000" dirty="0"/>
              <a:t>Government</a:t>
            </a:r>
          </a:p>
          <a:p>
            <a:pPr lvl="1"/>
            <a:r>
              <a:rPr lang="en-US" sz="2000" dirty="0"/>
              <a:t>Any banking company, post office savings bank or co-operative bank</a:t>
            </a:r>
          </a:p>
          <a:p>
            <a:pPr lvl="1"/>
            <a:r>
              <a:rPr lang="en-US" sz="2000" dirty="0"/>
              <a:t>Corporation established by a Central, State or Provincial Act</a:t>
            </a:r>
          </a:p>
          <a:p>
            <a:pPr lvl="1"/>
            <a:r>
              <a:rPr lang="en-US" sz="2000" dirty="0"/>
              <a:t>Government company</a:t>
            </a:r>
          </a:p>
          <a:p>
            <a:pPr lvl="1"/>
            <a:r>
              <a:rPr lang="en-US" sz="2000" dirty="0"/>
              <a:t>Notified institutions, association or body or class of institutions</a:t>
            </a:r>
          </a:p>
        </p:txBody>
      </p:sp>
    </p:spTree>
    <p:extLst>
      <p:ext uri="{BB962C8B-B14F-4D97-AF65-F5344CB8AC3E}">
        <p14:creationId xmlns:p14="http://schemas.microsoft.com/office/powerpoint/2010/main" val="84383730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E0915-E254-B163-0574-9C4A24C2F1D3}"/>
              </a:ext>
            </a:extLst>
          </p:cNvPr>
          <p:cNvSpPr>
            <a:spLocks noGrp="1"/>
          </p:cNvSpPr>
          <p:nvPr>
            <p:ph type="title"/>
          </p:nvPr>
        </p:nvSpPr>
        <p:spPr/>
        <p:txBody>
          <a:bodyPr/>
          <a:lstStyle/>
          <a:p>
            <a:r>
              <a:rPr lang="en-US" b="1" dirty="0"/>
              <a:t>Constitutional Validity - Section 269T</a:t>
            </a:r>
            <a:endParaRPr lang="en-IN" b="1" dirty="0"/>
          </a:p>
        </p:txBody>
      </p:sp>
      <p:sp>
        <p:nvSpPr>
          <p:cNvPr id="3" name="Content Placeholder 2">
            <a:extLst>
              <a:ext uri="{FF2B5EF4-FFF2-40B4-BE49-F238E27FC236}">
                <a16:creationId xmlns:a16="http://schemas.microsoft.com/office/drawing/2014/main" id="{33843FC6-35A2-B520-3846-270BCE18F7D6}"/>
              </a:ext>
            </a:extLst>
          </p:cNvPr>
          <p:cNvSpPr>
            <a:spLocks noGrp="1"/>
          </p:cNvSpPr>
          <p:nvPr>
            <p:ph idx="1"/>
          </p:nvPr>
        </p:nvSpPr>
        <p:spPr/>
        <p:txBody>
          <a:bodyPr>
            <a:noAutofit/>
          </a:bodyPr>
          <a:lstStyle/>
          <a:p>
            <a:r>
              <a:rPr lang="en-US" sz="2000" dirty="0"/>
              <a:t>Classification made by the Legislature is based on intelligible differentia and cannot be said to be discriminatory or in any manner</a:t>
            </a:r>
          </a:p>
          <a:p>
            <a:r>
              <a:rPr lang="en-US" sz="2000" dirty="0"/>
              <a:t>The classification has a rational nexus, sought to be achieved by Section 269T</a:t>
            </a:r>
          </a:p>
          <a:p>
            <a:r>
              <a:rPr lang="en-US" sz="2000" dirty="0"/>
              <a:t>Absence of </a:t>
            </a:r>
            <a:r>
              <a:rPr lang="en-US" sz="2000" i="1" dirty="0"/>
              <a:t>mens rea </a:t>
            </a:r>
            <a:r>
              <a:rPr lang="en-US" sz="2000" dirty="0"/>
              <a:t>and hardship cannot be considered while for determining the constitutional validity</a:t>
            </a:r>
          </a:p>
          <a:p>
            <a:r>
              <a:rPr lang="en-US" sz="2000" dirty="0"/>
              <a:t>Aspect of Double Jeopardy not relevant - each action has a separate penal provision</a:t>
            </a:r>
          </a:p>
          <a:p>
            <a:r>
              <a:rPr lang="en-US" sz="2000" dirty="0"/>
              <a:t>Provision neither discriminatory or arbitrary, Constitutional validity upheld</a:t>
            </a:r>
          </a:p>
          <a:p>
            <a:endParaRPr lang="en-US" sz="1100" dirty="0"/>
          </a:p>
          <a:p>
            <a:pPr marL="0" indent="0" algn="r">
              <a:buNone/>
            </a:pPr>
            <a:r>
              <a:rPr lang="en-US" sz="2000" b="1" i="1" dirty="0"/>
              <a:t>Mehta Vegetables P. Ltd. vs UOI - 234 ITR 425 (Raj)</a:t>
            </a:r>
            <a:endParaRPr lang="en-IN" sz="2000" b="1" i="1" dirty="0"/>
          </a:p>
        </p:txBody>
      </p:sp>
    </p:spTree>
    <p:extLst>
      <p:ext uri="{BB962C8B-B14F-4D97-AF65-F5344CB8AC3E}">
        <p14:creationId xmlns:p14="http://schemas.microsoft.com/office/powerpoint/2010/main" val="113582119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E0915-E254-B163-0574-9C4A24C2F1D3}"/>
              </a:ext>
            </a:extLst>
          </p:cNvPr>
          <p:cNvSpPr>
            <a:spLocks noGrp="1"/>
          </p:cNvSpPr>
          <p:nvPr>
            <p:ph type="title"/>
          </p:nvPr>
        </p:nvSpPr>
        <p:spPr>
          <a:xfrm>
            <a:off x="838200" y="365125"/>
            <a:ext cx="10780986" cy="1325563"/>
          </a:xfrm>
        </p:spPr>
        <p:txBody>
          <a:bodyPr/>
          <a:lstStyle/>
          <a:p>
            <a:r>
              <a:rPr lang="en-US" b="1" dirty="0"/>
              <a:t>Clause 31(c) – Loan/ Deposit/ Specified Advance u/s 269T</a:t>
            </a:r>
            <a:endParaRPr lang="en-IN" b="1" dirty="0"/>
          </a:p>
        </p:txBody>
      </p:sp>
      <p:sp>
        <p:nvSpPr>
          <p:cNvPr id="3" name="Content Placeholder 2">
            <a:extLst>
              <a:ext uri="{FF2B5EF4-FFF2-40B4-BE49-F238E27FC236}">
                <a16:creationId xmlns:a16="http://schemas.microsoft.com/office/drawing/2014/main" id="{33843FC6-35A2-B520-3846-270BCE18F7D6}"/>
              </a:ext>
            </a:extLst>
          </p:cNvPr>
          <p:cNvSpPr>
            <a:spLocks noGrp="1"/>
          </p:cNvSpPr>
          <p:nvPr>
            <p:ph idx="1"/>
          </p:nvPr>
        </p:nvSpPr>
        <p:spPr>
          <a:xfrm>
            <a:off x="838200" y="1526077"/>
            <a:ext cx="10780986" cy="5095440"/>
          </a:xfrm>
        </p:spPr>
        <p:txBody>
          <a:bodyPr>
            <a:noAutofit/>
          </a:bodyPr>
          <a:lstStyle/>
          <a:p>
            <a:pPr marL="0" indent="0">
              <a:buNone/>
            </a:pPr>
            <a:r>
              <a:rPr lang="en-US" sz="2000" i="1" dirty="0"/>
              <a:t>Particulars of </a:t>
            </a:r>
            <a:r>
              <a:rPr lang="en-US" sz="2000" b="1" i="1" u="sng" dirty="0"/>
              <a:t>each repayment</a:t>
            </a:r>
            <a:r>
              <a:rPr lang="en-US" sz="2000" i="1" dirty="0"/>
              <a:t> of loan or deposit or any specified advance in an amount exceeding the limit specified in section 269T </a:t>
            </a:r>
            <a:r>
              <a:rPr lang="en-US" sz="2000" b="1" dirty="0"/>
              <a:t>(INR 20,000 or 2,00,000) </a:t>
            </a:r>
            <a:r>
              <a:rPr lang="en-US" sz="2000" i="1" dirty="0"/>
              <a:t>made during the previous year:—</a:t>
            </a:r>
          </a:p>
          <a:p>
            <a:pPr marL="0" indent="0">
              <a:buNone/>
            </a:pPr>
            <a:r>
              <a:rPr lang="en-US" sz="2000" i="1" dirty="0"/>
              <a:t>(</a:t>
            </a:r>
            <a:r>
              <a:rPr lang="en-US" sz="2000" i="1" dirty="0" err="1"/>
              <a:t>i</a:t>
            </a:r>
            <a:r>
              <a:rPr lang="en-US" sz="2000" i="1" dirty="0"/>
              <a:t>) Name, Address and PAN/ Aadhar (if available with the </a:t>
            </a:r>
            <a:r>
              <a:rPr lang="en-US" sz="2000" i="1" dirty="0" err="1"/>
              <a:t>assessee</a:t>
            </a:r>
            <a:r>
              <a:rPr lang="en-US" sz="2000" i="1" dirty="0"/>
              <a:t>)</a:t>
            </a:r>
          </a:p>
          <a:p>
            <a:pPr marL="0" indent="0">
              <a:buNone/>
            </a:pPr>
            <a:r>
              <a:rPr lang="en-US" sz="2000" i="1" dirty="0"/>
              <a:t>(ii) </a:t>
            </a:r>
            <a:r>
              <a:rPr lang="en-US" sz="2000" b="1" i="1" u="sng" dirty="0"/>
              <a:t>amount of the repayment</a:t>
            </a:r>
            <a:r>
              <a:rPr lang="en-US" sz="2000" i="1" dirty="0"/>
              <a:t>;</a:t>
            </a:r>
          </a:p>
          <a:p>
            <a:pPr marL="0" indent="0">
              <a:buNone/>
            </a:pPr>
            <a:r>
              <a:rPr lang="en-US" sz="2000" i="1" dirty="0"/>
              <a:t>(iii) maximum amount outstanding in the account at any time during the previous year;</a:t>
            </a:r>
          </a:p>
          <a:p>
            <a:pPr marL="0" indent="0">
              <a:buNone/>
            </a:pPr>
            <a:r>
              <a:rPr lang="en-US" sz="2000" i="1" dirty="0"/>
              <a:t>(iv) whether the repayment was made by cheque or bank draft or use of electronic clearing system through a bank account; </a:t>
            </a:r>
            <a:r>
              <a:rPr lang="en-US" sz="2000" b="1" i="1" dirty="0"/>
              <a:t>(</a:t>
            </a:r>
            <a:r>
              <a:rPr lang="en-US" sz="2000" b="1" i="1" dirty="0">
                <a:solidFill>
                  <a:srgbClr val="00B050"/>
                </a:solidFill>
              </a:rPr>
              <a:t>YES</a:t>
            </a:r>
            <a:r>
              <a:rPr lang="en-US" sz="2000" b="1" i="1" dirty="0"/>
              <a:t>/ </a:t>
            </a:r>
            <a:r>
              <a:rPr lang="en-US" sz="2000" b="1" i="1" dirty="0">
                <a:solidFill>
                  <a:srgbClr val="FF0000"/>
                </a:solidFill>
              </a:rPr>
              <a:t>NO</a:t>
            </a:r>
            <a:r>
              <a:rPr lang="en-US" sz="2000" b="1" i="1" dirty="0"/>
              <a:t>)</a:t>
            </a:r>
            <a:endParaRPr lang="en-US" sz="2000" i="1" dirty="0"/>
          </a:p>
          <a:p>
            <a:pPr marL="0" indent="0">
              <a:buNone/>
            </a:pPr>
            <a:r>
              <a:rPr lang="en-US" sz="2000" i="1" dirty="0"/>
              <a:t>(v) in case the loan or deposit was made by cheque or bank draft, whether the same was repaid by an account payee cheque or bank draft. </a:t>
            </a:r>
            <a:r>
              <a:rPr lang="en-US" sz="2000" b="1" i="1" dirty="0"/>
              <a:t>(</a:t>
            </a:r>
            <a:r>
              <a:rPr lang="en-US" sz="2000" b="1" i="1" dirty="0">
                <a:solidFill>
                  <a:srgbClr val="00B050"/>
                </a:solidFill>
              </a:rPr>
              <a:t>YES</a:t>
            </a:r>
            <a:r>
              <a:rPr lang="en-US" sz="2000" b="1" i="1" dirty="0"/>
              <a:t>/ </a:t>
            </a:r>
            <a:r>
              <a:rPr lang="en-US" sz="2000" b="1" i="1" dirty="0">
                <a:solidFill>
                  <a:srgbClr val="FF0000"/>
                </a:solidFill>
              </a:rPr>
              <a:t>NO</a:t>
            </a:r>
            <a:r>
              <a:rPr lang="en-US" sz="2000" b="1" i="1" dirty="0"/>
              <a:t>)</a:t>
            </a:r>
            <a:endParaRPr lang="en-US" sz="2000" i="1" dirty="0"/>
          </a:p>
        </p:txBody>
      </p:sp>
    </p:spTree>
    <p:extLst>
      <p:ext uri="{BB962C8B-B14F-4D97-AF65-F5344CB8AC3E}">
        <p14:creationId xmlns:p14="http://schemas.microsoft.com/office/powerpoint/2010/main" val="394331987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E0915-E254-B163-0574-9C4A24C2F1D3}"/>
              </a:ext>
            </a:extLst>
          </p:cNvPr>
          <p:cNvSpPr>
            <a:spLocks noGrp="1"/>
          </p:cNvSpPr>
          <p:nvPr>
            <p:ph type="title"/>
          </p:nvPr>
        </p:nvSpPr>
        <p:spPr>
          <a:xfrm>
            <a:off x="838200" y="365125"/>
            <a:ext cx="10780986" cy="1325563"/>
          </a:xfrm>
        </p:spPr>
        <p:txBody>
          <a:bodyPr/>
          <a:lstStyle/>
          <a:p>
            <a:r>
              <a:rPr lang="en-US" b="1" dirty="0"/>
              <a:t>Clause 31(d) – Loan/ Deposit/ Specified Advance u/s 269T</a:t>
            </a:r>
            <a:endParaRPr lang="en-IN" b="1" dirty="0"/>
          </a:p>
        </p:txBody>
      </p:sp>
      <p:sp>
        <p:nvSpPr>
          <p:cNvPr id="3" name="Content Placeholder 2">
            <a:extLst>
              <a:ext uri="{FF2B5EF4-FFF2-40B4-BE49-F238E27FC236}">
                <a16:creationId xmlns:a16="http://schemas.microsoft.com/office/drawing/2014/main" id="{33843FC6-35A2-B520-3846-270BCE18F7D6}"/>
              </a:ext>
            </a:extLst>
          </p:cNvPr>
          <p:cNvSpPr>
            <a:spLocks noGrp="1"/>
          </p:cNvSpPr>
          <p:nvPr>
            <p:ph idx="1"/>
          </p:nvPr>
        </p:nvSpPr>
        <p:spPr>
          <a:xfrm>
            <a:off x="838200" y="1589141"/>
            <a:ext cx="10780986" cy="5095440"/>
          </a:xfrm>
        </p:spPr>
        <p:txBody>
          <a:bodyPr>
            <a:noAutofit/>
          </a:bodyPr>
          <a:lstStyle/>
          <a:p>
            <a:pPr marL="0" indent="0">
              <a:buNone/>
            </a:pPr>
            <a:r>
              <a:rPr lang="en-US" sz="2000" i="1" dirty="0"/>
              <a:t>Particulars of </a:t>
            </a:r>
            <a:r>
              <a:rPr lang="en-US" sz="2000" b="1" i="1" u="sng" dirty="0"/>
              <a:t>each repayment </a:t>
            </a:r>
            <a:r>
              <a:rPr lang="en-US" sz="2000" i="1" dirty="0"/>
              <a:t>of loan or deposit or any specified advance in an amount exceeding the limit specified in section 269T </a:t>
            </a:r>
            <a:r>
              <a:rPr lang="en-US" sz="2000" b="1" dirty="0"/>
              <a:t>(INR 20,000 or 2,00,000) </a:t>
            </a:r>
            <a:r>
              <a:rPr lang="en-US" sz="2000" i="1" dirty="0"/>
              <a:t>received </a:t>
            </a:r>
            <a:r>
              <a:rPr lang="en-US" sz="2000" b="1" i="1" u="sng" dirty="0"/>
              <a:t>otherwise than by a cheque or bank draft or use of electronic clearing system through a bank account </a:t>
            </a:r>
            <a:r>
              <a:rPr lang="en-US" sz="2000" i="1" dirty="0"/>
              <a:t>during the previous year:—</a:t>
            </a:r>
          </a:p>
          <a:p>
            <a:pPr marL="0" indent="0">
              <a:buNone/>
            </a:pPr>
            <a:r>
              <a:rPr lang="en-US" sz="2000" i="1" dirty="0"/>
              <a:t>(</a:t>
            </a:r>
            <a:r>
              <a:rPr lang="en-US" sz="2000" i="1" dirty="0" err="1"/>
              <a:t>i</a:t>
            </a:r>
            <a:r>
              <a:rPr lang="en-US" sz="2000" i="1" dirty="0"/>
              <a:t>) Name, Address and PAN/ Aadhar (if available with the </a:t>
            </a:r>
            <a:r>
              <a:rPr lang="en-US" sz="2000" i="1" dirty="0" err="1"/>
              <a:t>assessee</a:t>
            </a:r>
            <a:r>
              <a:rPr lang="en-US" sz="2000" i="1" dirty="0"/>
              <a:t>)</a:t>
            </a:r>
          </a:p>
          <a:p>
            <a:pPr marL="0" indent="0">
              <a:buNone/>
            </a:pPr>
            <a:r>
              <a:rPr lang="en-US" sz="2000" i="1" dirty="0"/>
              <a:t>(ii) </a:t>
            </a:r>
            <a:r>
              <a:rPr lang="en-US" sz="2000" b="1" i="1" u="sng" dirty="0"/>
              <a:t>amount of repayment </a:t>
            </a:r>
            <a:r>
              <a:rPr lang="en-US" sz="2000" i="1" dirty="0"/>
              <a:t>of loan or deposit or any specified advance received </a:t>
            </a:r>
            <a:r>
              <a:rPr lang="en-US" sz="2000" b="1" i="1" u="sng" dirty="0"/>
              <a:t>otherwise than by a cheque or bank draft or use of electronic clearing system through a bank account</a:t>
            </a:r>
            <a:r>
              <a:rPr lang="en-US" sz="2000" i="1" dirty="0"/>
              <a:t> during the previous year.</a:t>
            </a:r>
          </a:p>
        </p:txBody>
      </p:sp>
    </p:spTree>
    <p:extLst>
      <p:ext uri="{BB962C8B-B14F-4D97-AF65-F5344CB8AC3E}">
        <p14:creationId xmlns:p14="http://schemas.microsoft.com/office/powerpoint/2010/main" val="154683544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E0915-E254-B163-0574-9C4A24C2F1D3}"/>
              </a:ext>
            </a:extLst>
          </p:cNvPr>
          <p:cNvSpPr>
            <a:spLocks noGrp="1"/>
          </p:cNvSpPr>
          <p:nvPr>
            <p:ph type="title"/>
          </p:nvPr>
        </p:nvSpPr>
        <p:spPr>
          <a:xfrm>
            <a:off x="838200" y="365125"/>
            <a:ext cx="10780986" cy="1325563"/>
          </a:xfrm>
        </p:spPr>
        <p:txBody>
          <a:bodyPr/>
          <a:lstStyle/>
          <a:p>
            <a:r>
              <a:rPr lang="en-US" b="1" dirty="0"/>
              <a:t>Clause 31(e) – Loan/ Deposit/ Specified Advance u/s 269T</a:t>
            </a:r>
            <a:endParaRPr lang="en-IN" b="1" dirty="0"/>
          </a:p>
        </p:txBody>
      </p:sp>
      <p:sp>
        <p:nvSpPr>
          <p:cNvPr id="3" name="Content Placeholder 2">
            <a:extLst>
              <a:ext uri="{FF2B5EF4-FFF2-40B4-BE49-F238E27FC236}">
                <a16:creationId xmlns:a16="http://schemas.microsoft.com/office/drawing/2014/main" id="{33843FC6-35A2-B520-3846-270BCE18F7D6}"/>
              </a:ext>
            </a:extLst>
          </p:cNvPr>
          <p:cNvSpPr>
            <a:spLocks noGrp="1"/>
          </p:cNvSpPr>
          <p:nvPr>
            <p:ph idx="1"/>
          </p:nvPr>
        </p:nvSpPr>
        <p:spPr>
          <a:xfrm>
            <a:off x="838200" y="1526077"/>
            <a:ext cx="10780986" cy="5095440"/>
          </a:xfrm>
        </p:spPr>
        <p:txBody>
          <a:bodyPr>
            <a:noAutofit/>
          </a:bodyPr>
          <a:lstStyle/>
          <a:p>
            <a:pPr marL="0" indent="0">
              <a:buNone/>
            </a:pPr>
            <a:r>
              <a:rPr lang="en-US" sz="2000" i="1" dirty="0"/>
              <a:t>Particulars of </a:t>
            </a:r>
            <a:r>
              <a:rPr lang="en-US" sz="2000" b="1" i="1" u="sng" dirty="0"/>
              <a:t>repayment</a:t>
            </a:r>
            <a:r>
              <a:rPr lang="en-US" sz="2000" i="1" dirty="0"/>
              <a:t> of loan or deposit or any specified advance in an amount exceeding the limit specified in section 269T </a:t>
            </a:r>
            <a:r>
              <a:rPr lang="en-US" sz="2000" b="1" dirty="0"/>
              <a:t>(INR 20,000 or 2,00,000) </a:t>
            </a:r>
            <a:r>
              <a:rPr lang="en-US" sz="2000" b="1" i="1" u="sng" dirty="0"/>
              <a:t>received by a cheque or bank draft which is not an account payee cheque or account payee bank draft </a:t>
            </a:r>
            <a:r>
              <a:rPr lang="en-US" sz="2000" i="1" dirty="0"/>
              <a:t>during the previous year:—</a:t>
            </a:r>
          </a:p>
          <a:p>
            <a:pPr marL="0" indent="0">
              <a:buNone/>
            </a:pPr>
            <a:r>
              <a:rPr lang="en-US" sz="2000" i="1" dirty="0"/>
              <a:t>(</a:t>
            </a:r>
            <a:r>
              <a:rPr lang="en-US" sz="2000" i="1" dirty="0" err="1"/>
              <a:t>i</a:t>
            </a:r>
            <a:r>
              <a:rPr lang="en-US" sz="2000" i="1" dirty="0"/>
              <a:t>) Name, Address and PAN/ Aadhar (if available with the </a:t>
            </a:r>
            <a:r>
              <a:rPr lang="en-US" sz="2000" i="1" dirty="0" err="1"/>
              <a:t>assessee</a:t>
            </a:r>
            <a:r>
              <a:rPr lang="en-US" sz="2000" i="1" dirty="0"/>
              <a:t>)</a:t>
            </a:r>
          </a:p>
          <a:p>
            <a:pPr marL="0" indent="0">
              <a:buNone/>
            </a:pPr>
            <a:r>
              <a:rPr lang="en-US" sz="2000" i="1" dirty="0"/>
              <a:t>(ii) </a:t>
            </a:r>
            <a:r>
              <a:rPr lang="en-US" sz="2000" b="1" i="1" u="sng" dirty="0"/>
              <a:t>amount of repayment </a:t>
            </a:r>
            <a:r>
              <a:rPr lang="en-US" sz="2000" i="1" dirty="0"/>
              <a:t>of loan or deposit or any specified advance </a:t>
            </a:r>
            <a:r>
              <a:rPr lang="en-US" sz="2000" b="1" i="1" u="sng" dirty="0"/>
              <a:t>received by a cheque or a bank draft which is not an account payee cheque or account payee bank </a:t>
            </a:r>
            <a:r>
              <a:rPr lang="en-US" sz="2000" i="1" dirty="0"/>
              <a:t>draft during the previous year.</a:t>
            </a:r>
          </a:p>
        </p:txBody>
      </p:sp>
    </p:spTree>
    <p:extLst>
      <p:ext uri="{BB962C8B-B14F-4D97-AF65-F5344CB8AC3E}">
        <p14:creationId xmlns:p14="http://schemas.microsoft.com/office/powerpoint/2010/main" val="287381642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fontScale="90000"/>
          </a:bodyPr>
          <a:lstStyle/>
          <a:p>
            <a:r>
              <a:rPr lang="en-US" sz="4400" b="1" dirty="0"/>
              <a:t>Section 271E - </a:t>
            </a:r>
            <a:r>
              <a:rPr lang="en-US" sz="4400" dirty="0"/>
              <a:t>Penalty for failure to comply with the provisions of Section 269T</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rmAutofit fontScale="92500" lnSpcReduction="20000"/>
          </a:bodyPr>
          <a:lstStyle/>
          <a:p>
            <a:pPr marL="0" indent="0">
              <a:buNone/>
            </a:pPr>
            <a:r>
              <a:rPr lang="en-US" sz="2800" b="1" i="1" dirty="0"/>
              <a:t>271E. </a:t>
            </a:r>
          </a:p>
          <a:p>
            <a:pPr marL="0" indent="0">
              <a:buNone/>
            </a:pPr>
            <a:r>
              <a:rPr lang="en-US" sz="2800" i="1" dirty="0"/>
              <a:t>(1) If a </a:t>
            </a:r>
            <a:r>
              <a:rPr lang="en-US" sz="2800" b="1" i="1" u="sng" dirty="0"/>
              <a:t>person repays any loan or deposit or specified advance referred to in section 269T otherwise than in accordance with the provisions of that section, </a:t>
            </a:r>
            <a:r>
              <a:rPr lang="en-US" sz="2800" i="1" dirty="0"/>
              <a:t>he shall be liable to pay, by way of </a:t>
            </a:r>
            <a:r>
              <a:rPr lang="en-US" sz="2800" b="1" i="1" u="sng" dirty="0"/>
              <a:t>penalty, a sum equal to the amount of the loan or deposit or specified advance so repaid</a:t>
            </a:r>
            <a:r>
              <a:rPr lang="en-US" sz="2800" i="1" dirty="0"/>
              <a:t>.</a:t>
            </a:r>
          </a:p>
          <a:p>
            <a:pPr marL="0" indent="0">
              <a:buNone/>
            </a:pPr>
            <a:r>
              <a:rPr lang="en-US" sz="2800" i="1" dirty="0"/>
              <a:t>(2) Any penalty imposable under sub-section (1) shall be imposed by the Joint Commissioner.</a:t>
            </a:r>
          </a:p>
        </p:txBody>
      </p:sp>
    </p:spTree>
    <p:extLst>
      <p:ext uri="{BB962C8B-B14F-4D97-AF65-F5344CB8AC3E}">
        <p14:creationId xmlns:p14="http://schemas.microsoft.com/office/powerpoint/2010/main" val="114920807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269T and 271E - </a:t>
            </a:r>
            <a:r>
              <a:rPr lang="en-US" b="1" dirty="0"/>
              <a:t>Principles emanating from judicial precedents</a:t>
            </a:r>
            <a:endParaRPr lang="en-US" sz="4400"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rmAutofit/>
          </a:bodyPr>
          <a:lstStyle/>
          <a:p>
            <a:r>
              <a:rPr lang="en-US" sz="2800" dirty="0"/>
              <a:t>Genuine cases to be examined based on the factual matrix</a:t>
            </a:r>
          </a:p>
          <a:p>
            <a:r>
              <a:rPr lang="en-US" sz="2800" dirty="0"/>
              <a:t>Demonstrate no tax evasion or concealment of income</a:t>
            </a:r>
          </a:p>
          <a:p>
            <a:r>
              <a:rPr lang="en-US" sz="2800" dirty="0"/>
              <a:t>Demonstrate Reasonable cause for failure to comply</a:t>
            </a:r>
          </a:p>
          <a:p>
            <a:r>
              <a:rPr lang="en-US" dirty="0"/>
              <a:t>Demonstrate failure to comply with reasonable evidence</a:t>
            </a:r>
            <a:endParaRPr lang="en-US" sz="2800" dirty="0"/>
          </a:p>
          <a:p>
            <a:endParaRPr lang="en-US" sz="2800" dirty="0"/>
          </a:p>
        </p:txBody>
      </p:sp>
    </p:spTree>
    <p:extLst>
      <p:ext uri="{BB962C8B-B14F-4D97-AF65-F5344CB8AC3E}">
        <p14:creationId xmlns:p14="http://schemas.microsoft.com/office/powerpoint/2010/main" val="165182761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269T and 271E - </a:t>
            </a:r>
            <a:r>
              <a:rPr lang="en-US" b="1" dirty="0"/>
              <a:t>Principles emanating from judicial precedents</a:t>
            </a:r>
            <a:endParaRPr lang="en-US" sz="4400"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rmAutofit/>
          </a:bodyPr>
          <a:lstStyle/>
          <a:p>
            <a:r>
              <a:rPr lang="en-US" sz="2800" dirty="0"/>
              <a:t>Reasonable cause accepted</a:t>
            </a:r>
          </a:p>
          <a:p>
            <a:pPr lvl="1"/>
            <a:r>
              <a:rPr lang="en-US" dirty="0"/>
              <a:t>Transactions recorded in books, quantum is not high</a:t>
            </a:r>
          </a:p>
          <a:p>
            <a:pPr lvl="1"/>
            <a:r>
              <a:rPr lang="en-US" dirty="0"/>
              <a:t>Transaction with villager not having banking facility</a:t>
            </a:r>
          </a:p>
          <a:p>
            <a:pPr lvl="1"/>
            <a:r>
              <a:rPr lang="en-US" dirty="0"/>
              <a:t>Transactions between Partnership Firm and Partners</a:t>
            </a:r>
          </a:p>
          <a:p>
            <a:pPr lvl="1"/>
            <a:r>
              <a:rPr lang="en-US" dirty="0"/>
              <a:t>Transactions with sister concerns for liquidity management</a:t>
            </a:r>
          </a:p>
          <a:p>
            <a:pPr lvl="1"/>
            <a:r>
              <a:rPr lang="en-US" dirty="0"/>
              <a:t>Discounting of cheques from agriculturalists</a:t>
            </a:r>
          </a:p>
          <a:p>
            <a:endParaRPr lang="en-US" sz="2800" dirty="0"/>
          </a:p>
          <a:p>
            <a:endParaRPr lang="en-US" sz="2800" dirty="0"/>
          </a:p>
        </p:txBody>
      </p:sp>
    </p:spTree>
    <p:extLst>
      <p:ext uri="{BB962C8B-B14F-4D97-AF65-F5344CB8AC3E}">
        <p14:creationId xmlns:p14="http://schemas.microsoft.com/office/powerpoint/2010/main" val="214074564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269T and 271E - </a:t>
            </a:r>
            <a:r>
              <a:rPr lang="en-US" b="1" dirty="0"/>
              <a:t>Principles emanating from judicial precedents</a:t>
            </a:r>
            <a:endParaRPr lang="en-US" sz="4400"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rmAutofit/>
          </a:bodyPr>
          <a:lstStyle/>
          <a:p>
            <a:r>
              <a:rPr lang="en-US" sz="2800" dirty="0"/>
              <a:t>Reasonable cause not accepted</a:t>
            </a:r>
            <a:endParaRPr lang="en-US" dirty="0"/>
          </a:p>
          <a:p>
            <a:pPr lvl="1"/>
            <a:r>
              <a:rPr lang="en-US" dirty="0"/>
              <a:t>Unsatisfactory explanations without any evidence</a:t>
            </a:r>
          </a:p>
          <a:p>
            <a:pPr lvl="1"/>
            <a:r>
              <a:rPr lang="en-US" dirty="0"/>
              <a:t>‘General business exigencies’ without describing specific situations</a:t>
            </a:r>
          </a:p>
          <a:p>
            <a:pPr lvl="1"/>
            <a:r>
              <a:rPr lang="en-US" dirty="0"/>
              <a:t>Urgency or commercial expediency not demonstrated</a:t>
            </a:r>
          </a:p>
          <a:p>
            <a:pPr lvl="1"/>
            <a:r>
              <a:rPr lang="en-US" dirty="0"/>
              <a:t>Repetitive transactions</a:t>
            </a:r>
          </a:p>
          <a:p>
            <a:pPr lvl="1"/>
            <a:r>
              <a:rPr lang="en-US" dirty="0"/>
              <a:t>Ignorance of law not an excuse</a:t>
            </a:r>
          </a:p>
          <a:p>
            <a:endParaRPr lang="en-US" sz="2800" dirty="0"/>
          </a:p>
          <a:p>
            <a:endParaRPr lang="en-US" sz="2800" dirty="0"/>
          </a:p>
        </p:txBody>
      </p:sp>
    </p:spTree>
    <p:extLst>
      <p:ext uri="{BB962C8B-B14F-4D97-AF65-F5344CB8AC3E}">
        <p14:creationId xmlns:p14="http://schemas.microsoft.com/office/powerpoint/2010/main" val="308668894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lstStyle/>
          <a:p>
            <a:r>
              <a:rPr lang="en-US" b="1" dirty="0"/>
              <a:t>Coverage</a:t>
            </a:r>
            <a:endParaRPr lang="en-IN" b="1"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a:normAutofit/>
          </a:bodyPr>
          <a:lstStyle/>
          <a:p>
            <a:pPr marL="514350" indent="-514350">
              <a:buFont typeface="+mj-lt"/>
              <a:buAutoNum type="arabicPeriod"/>
            </a:pPr>
            <a:r>
              <a:rPr lang="en-US" sz="3200" b="1" dirty="0">
                <a:solidFill>
                  <a:srgbClr val="00B050"/>
                </a:solidFill>
              </a:rPr>
              <a:t>Applicability of Tax Audit</a:t>
            </a:r>
          </a:p>
          <a:p>
            <a:pPr marL="514350" indent="-514350">
              <a:buFont typeface="+mj-lt"/>
              <a:buAutoNum type="arabicPeriod"/>
            </a:pPr>
            <a:r>
              <a:rPr lang="en-US" sz="3200" b="1" dirty="0">
                <a:solidFill>
                  <a:srgbClr val="00B050"/>
                </a:solidFill>
              </a:rPr>
              <a:t>Recent Amendments to Form 3CD </a:t>
            </a:r>
          </a:p>
          <a:p>
            <a:pPr marL="514350" indent="-514350">
              <a:buFont typeface="+mj-lt"/>
              <a:buAutoNum type="arabicPeriod"/>
            </a:pPr>
            <a:r>
              <a:rPr lang="en-US" sz="3200" b="1" dirty="0">
                <a:solidFill>
                  <a:srgbClr val="00B050"/>
                </a:solidFill>
              </a:rPr>
              <a:t>Key provisions in Tax Audit Report</a:t>
            </a:r>
            <a:endParaRPr lang="en-US" sz="1100" b="1" dirty="0">
              <a:solidFill>
                <a:srgbClr val="00B050"/>
              </a:solidFill>
            </a:endParaRPr>
          </a:p>
          <a:p>
            <a:pPr marL="514350" indent="-514350">
              <a:buFont typeface="+mj-lt"/>
              <a:buAutoNum type="arabicPeriod"/>
            </a:pPr>
            <a:r>
              <a:rPr lang="en-US" sz="3200" dirty="0"/>
              <a:t>Penalties</a:t>
            </a:r>
            <a:endParaRPr lang="en-IN" sz="3200" dirty="0"/>
          </a:p>
        </p:txBody>
      </p:sp>
    </p:spTree>
    <p:extLst>
      <p:ext uri="{BB962C8B-B14F-4D97-AF65-F5344CB8AC3E}">
        <p14:creationId xmlns:p14="http://schemas.microsoft.com/office/powerpoint/2010/main" val="9480685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lstStyle/>
          <a:p>
            <a:r>
              <a:rPr lang="en-US" b="1" dirty="0"/>
              <a:t>Coverage</a:t>
            </a:r>
            <a:endParaRPr lang="en-IN" b="1" dirty="0"/>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a:normAutofit/>
          </a:bodyPr>
          <a:lstStyle/>
          <a:p>
            <a:pPr marL="514350" indent="-514350">
              <a:buFont typeface="+mj-lt"/>
              <a:buAutoNum type="arabicPeriod"/>
            </a:pPr>
            <a:r>
              <a:rPr lang="en-US" sz="3200" b="1" dirty="0">
                <a:solidFill>
                  <a:srgbClr val="00B050"/>
                </a:solidFill>
              </a:rPr>
              <a:t>Applicability of Tax Audit</a:t>
            </a:r>
          </a:p>
          <a:p>
            <a:pPr marL="514350" indent="-514350">
              <a:buFont typeface="+mj-lt"/>
              <a:buAutoNum type="arabicPeriod"/>
            </a:pPr>
            <a:r>
              <a:rPr lang="en-US" sz="3200" b="1" dirty="0">
                <a:solidFill>
                  <a:srgbClr val="00B050"/>
                </a:solidFill>
              </a:rPr>
              <a:t>Recent Amendments to Form 3CD </a:t>
            </a:r>
          </a:p>
          <a:p>
            <a:pPr marL="514350" indent="-514350">
              <a:buFont typeface="+mj-lt"/>
              <a:buAutoNum type="arabicPeriod"/>
            </a:pPr>
            <a:r>
              <a:rPr lang="en-US" sz="3200" b="1" dirty="0">
                <a:solidFill>
                  <a:srgbClr val="00B050"/>
                </a:solidFill>
              </a:rPr>
              <a:t>Key provisions in Tax Audit Report</a:t>
            </a:r>
            <a:endParaRPr lang="en-US" sz="1100" b="1" dirty="0">
              <a:solidFill>
                <a:srgbClr val="00B050"/>
              </a:solidFill>
            </a:endParaRPr>
          </a:p>
          <a:p>
            <a:pPr marL="514350" indent="-514350">
              <a:buFont typeface="+mj-lt"/>
              <a:buAutoNum type="arabicPeriod"/>
            </a:pPr>
            <a:r>
              <a:rPr lang="en-US" sz="3200" b="1" dirty="0"/>
              <a:t>Penalties</a:t>
            </a:r>
            <a:endParaRPr lang="en-IN" sz="3200" b="1" dirty="0"/>
          </a:p>
        </p:txBody>
      </p:sp>
    </p:spTree>
    <p:extLst>
      <p:ext uri="{BB962C8B-B14F-4D97-AF65-F5344CB8AC3E}">
        <p14:creationId xmlns:p14="http://schemas.microsoft.com/office/powerpoint/2010/main" val="275865787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3. Penalties </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838199" y="1825625"/>
            <a:ext cx="10959791" cy="4351338"/>
          </a:xfrm>
        </p:spPr>
        <p:txBody>
          <a:bodyPr vert="horz" lIns="91440" tIns="45720" rIns="91440" bIns="45720" rtlCol="0">
            <a:normAutofit/>
          </a:bodyPr>
          <a:lstStyle/>
          <a:p>
            <a:r>
              <a:rPr lang="en-US" sz="2800" b="1" dirty="0"/>
              <a:t>Section 271AAD </a:t>
            </a:r>
            <a:r>
              <a:rPr lang="en-US" sz="2800" dirty="0"/>
              <a:t>-</a:t>
            </a:r>
            <a:r>
              <a:rPr lang="en-US" sz="2800" b="1" dirty="0"/>
              <a:t> </a:t>
            </a:r>
            <a:r>
              <a:rPr lang="en-US" sz="2800" dirty="0"/>
              <a:t>Penalty for false entry, etc., in books of account</a:t>
            </a:r>
          </a:p>
          <a:p>
            <a:r>
              <a:rPr lang="en-US" sz="2800" b="1" dirty="0"/>
              <a:t>Section 344 of BNS </a:t>
            </a:r>
            <a:r>
              <a:rPr lang="en-US" sz="2800" dirty="0"/>
              <a:t>- Falsification of Accounts</a:t>
            </a:r>
          </a:p>
          <a:p>
            <a:r>
              <a:rPr lang="en-US" sz="2800" b="1" dirty="0"/>
              <a:t>Section 271A </a:t>
            </a:r>
            <a:r>
              <a:rPr lang="en-US" sz="2800" dirty="0"/>
              <a:t>- Failure to keep, maintain or retain books of account, documents, etc.</a:t>
            </a:r>
          </a:p>
          <a:p>
            <a:r>
              <a:rPr lang="en-US" sz="2800" b="1" dirty="0"/>
              <a:t>Section 271B</a:t>
            </a:r>
            <a:r>
              <a:rPr lang="en-US" sz="2800" dirty="0"/>
              <a:t> - Failure to get accounts audited</a:t>
            </a:r>
          </a:p>
          <a:p>
            <a:r>
              <a:rPr lang="en-US" sz="2800" b="1" dirty="0"/>
              <a:t>Section 273B</a:t>
            </a:r>
            <a:r>
              <a:rPr lang="en-US" sz="2800" dirty="0"/>
              <a:t> - Penalty not to be imposed in certain cases</a:t>
            </a:r>
          </a:p>
        </p:txBody>
      </p:sp>
    </p:spTree>
    <p:extLst>
      <p:ext uri="{BB962C8B-B14F-4D97-AF65-F5344CB8AC3E}">
        <p14:creationId xmlns:p14="http://schemas.microsoft.com/office/powerpoint/2010/main" val="286089246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271AAD - Penalty for false entry, etc., in books of account</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838199" y="1825624"/>
            <a:ext cx="10837127" cy="4753595"/>
          </a:xfrm>
        </p:spPr>
        <p:txBody>
          <a:bodyPr vert="horz" lIns="91440" tIns="45720" rIns="91440" bIns="45720" rtlCol="0">
            <a:normAutofit fontScale="92500" lnSpcReduction="10000"/>
          </a:bodyPr>
          <a:lstStyle/>
          <a:p>
            <a:pPr marL="0" indent="0" algn="just">
              <a:buNone/>
            </a:pPr>
            <a:r>
              <a:rPr lang="en-US" sz="2400" i="1" dirty="0"/>
              <a:t>(1) </a:t>
            </a:r>
            <a:r>
              <a:rPr lang="en-US" sz="2400" b="1" i="1" u="sng" dirty="0"/>
              <a:t>Without prejudice to any other provisions of this Act</a:t>
            </a:r>
            <a:r>
              <a:rPr lang="en-US" sz="2400" i="1" dirty="0"/>
              <a:t>, if during any proceeding under this Act, </a:t>
            </a:r>
            <a:r>
              <a:rPr lang="en-US" sz="2400" b="1" i="1" u="sng" dirty="0"/>
              <a:t>it is found that in the books of account maintained by any person </a:t>
            </a:r>
            <a:r>
              <a:rPr lang="en-US" sz="2400" i="1" dirty="0"/>
              <a:t>there is—</a:t>
            </a:r>
          </a:p>
          <a:p>
            <a:pPr marL="534988" indent="0" algn="just">
              <a:buNone/>
            </a:pPr>
            <a:r>
              <a:rPr lang="en-US" sz="2400" i="1" dirty="0"/>
              <a:t>(</a:t>
            </a:r>
            <a:r>
              <a:rPr lang="en-US" sz="2400" i="1" dirty="0" err="1"/>
              <a:t>i</a:t>
            </a:r>
            <a:r>
              <a:rPr lang="en-US" sz="2400" i="1" dirty="0"/>
              <a:t>)  </a:t>
            </a:r>
            <a:r>
              <a:rPr lang="en-US" sz="2400" b="1" i="1" u="sng" dirty="0"/>
              <a:t>a false entry</a:t>
            </a:r>
            <a:r>
              <a:rPr lang="en-US" sz="2400" i="1" dirty="0"/>
              <a:t>; or</a:t>
            </a:r>
          </a:p>
          <a:p>
            <a:pPr marL="534988" indent="0" algn="just">
              <a:buNone/>
            </a:pPr>
            <a:r>
              <a:rPr lang="en-US" sz="2400" i="1" dirty="0"/>
              <a:t>(ii)  </a:t>
            </a:r>
            <a:r>
              <a:rPr lang="en-US" sz="2400" b="1" i="1" u="sng" dirty="0">
                <a:highlight>
                  <a:srgbClr val="FFFF00"/>
                </a:highlight>
              </a:rPr>
              <a:t>an omission of any entry </a:t>
            </a:r>
            <a:r>
              <a:rPr lang="en-US" sz="2400" i="1" dirty="0"/>
              <a:t>which is relevant for computation of total income of such person, to evade tax liability,</a:t>
            </a:r>
          </a:p>
          <a:p>
            <a:pPr marL="0" indent="0" algn="just">
              <a:buNone/>
            </a:pPr>
            <a:r>
              <a:rPr lang="en-US" sz="2400" i="1" dirty="0"/>
              <a:t>the Assessing Officer or the Joint Commissioner (Appeals) or the Commissioner (Appeals), may direct that </a:t>
            </a:r>
            <a:r>
              <a:rPr lang="en-US" sz="2400" b="1" i="1" u="sng" dirty="0"/>
              <a:t>such person shall pay by way of penalty a sum equal to the aggregate amount of such false or omitted entry.</a:t>
            </a:r>
          </a:p>
        </p:txBody>
      </p:sp>
    </p:spTree>
    <p:extLst>
      <p:ext uri="{BB962C8B-B14F-4D97-AF65-F5344CB8AC3E}">
        <p14:creationId xmlns:p14="http://schemas.microsoft.com/office/powerpoint/2010/main" val="336404997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271AAD - Penalty for false entry, etc., in books of account</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838199" y="1825624"/>
            <a:ext cx="10837127" cy="4753595"/>
          </a:xfrm>
        </p:spPr>
        <p:txBody>
          <a:bodyPr vert="horz" lIns="91440" tIns="45720" rIns="91440" bIns="45720" rtlCol="0">
            <a:normAutofit/>
          </a:bodyPr>
          <a:lstStyle/>
          <a:p>
            <a:pPr marL="0" indent="0" algn="just">
              <a:buNone/>
            </a:pPr>
            <a:r>
              <a:rPr lang="en-US" sz="2400" i="1" dirty="0"/>
              <a:t>(2) Without prejudice to the provisions of sub-section (1), the Assessing Officer or the Joint Commissioner (Appeals) or the Commissioner (Appeals) may direct that </a:t>
            </a:r>
            <a:r>
              <a:rPr lang="en-US" sz="2400" b="1" i="1" u="sng" dirty="0"/>
              <a:t>any other person, who causes the person referred to in sub-section (1) in any manner to make a false entry or omits or causes to omit any entry referred to in that sub-section</a:t>
            </a:r>
            <a:r>
              <a:rPr lang="en-US" sz="2400" i="1" dirty="0"/>
              <a:t>, shall pay by way of penalty a sum equal to the aggregate amount of such false or omitted entry.</a:t>
            </a:r>
          </a:p>
        </p:txBody>
      </p:sp>
    </p:spTree>
    <p:extLst>
      <p:ext uri="{BB962C8B-B14F-4D97-AF65-F5344CB8AC3E}">
        <p14:creationId xmlns:p14="http://schemas.microsoft.com/office/powerpoint/2010/main" val="151478825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271AAD - Penalty for false entry, etc., in books of account</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rmAutofit fontScale="77500" lnSpcReduction="20000"/>
          </a:bodyPr>
          <a:lstStyle/>
          <a:p>
            <a:pPr marL="0" indent="0" algn="just">
              <a:buNone/>
            </a:pPr>
            <a:r>
              <a:rPr lang="en-US" sz="2800" i="1" dirty="0"/>
              <a:t>Explanation.—For the purposes of this section, </a:t>
            </a:r>
            <a:r>
              <a:rPr lang="en-US" sz="2800" b="1" i="1" u="sng" dirty="0"/>
              <a:t>"false entry" includes use or intention to use</a:t>
            </a:r>
            <a:r>
              <a:rPr lang="en-US" sz="2800" i="1" dirty="0"/>
              <a:t>-</a:t>
            </a:r>
          </a:p>
          <a:p>
            <a:pPr marL="0" indent="0" algn="just">
              <a:buNone/>
            </a:pPr>
            <a:r>
              <a:rPr lang="en-US" sz="2800" i="1" dirty="0"/>
              <a:t>(a) </a:t>
            </a:r>
            <a:r>
              <a:rPr lang="en-US" sz="2800" b="1" i="1" u="sng" dirty="0"/>
              <a:t>forged or falsified documents</a:t>
            </a:r>
            <a:r>
              <a:rPr lang="en-US" sz="2800" i="1" dirty="0"/>
              <a:t> such as a false invoice or, in general, a </a:t>
            </a:r>
            <a:r>
              <a:rPr lang="en-US" sz="2800" b="1" i="1" u="sng" dirty="0"/>
              <a:t>false piece of documentary evidence</a:t>
            </a:r>
            <a:r>
              <a:rPr lang="en-US" sz="2800" i="1" dirty="0"/>
              <a:t>; or</a:t>
            </a:r>
          </a:p>
          <a:p>
            <a:pPr marL="0" indent="0" algn="just">
              <a:buNone/>
            </a:pPr>
            <a:r>
              <a:rPr lang="en-US" sz="2800" i="1" dirty="0"/>
              <a:t>(b) </a:t>
            </a:r>
            <a:r>
              <a:rPr lang="en-US" sz="2800" b="1" i="1" u="sng" dirty="0"/>
              <a:t>invoice </a:t>
            </a:r>
            <a:r>
              <a:rPr lang="en-US" sz="2800" i="1" dirty="0"/>
              <a:t>in respect of supply or receipt of goods or services or both issued by the person or any other person </a:t>
            </a:r>
            <a:r>
              <a:rPr lang="en-US" sz="2800" b="1" i="1" u="sng" dirty="0"/>
              <a:t>without actual supply or receipt of such goods or services or both</a:t>
            </a:r>
            <a:r>
              <a:rPr lang="en-US" sz="2800" i="1" dirty="0"/>
              <a:t>; or</a:t>
            </a:r>
          </a:p>
          <a:p>
            <a:pPr marL="0" indent="0" algn="just">
              <a:buNone/>
            </a:pPr>
            <a:r>
              <a:rPr lang="en-US" sz="2800" i="1" dirty="0"/>
              <a:t>(c) </a:t>
            </a:r>
            <a:r>
              <a:rPr lang="en-US" sz="2800" b="1" i="1" u="sng" dirty="0"/>
              <a:t>invoice </a:t>
            </a:r>
            <a:r>
              <a:rPr lang="en-US" sz="2800" i="1" dirty="0"/>
              <a:t>in respect of supply or receipt of goods or services or both </a:t>
            </a:r>
            <a:r>
              <a:rPr lang="en-US" sz="2800" b="1" i="1" u="sng" dirty="0"/>
              <a:t>to or from a person who does not exist</a:t>
            </a:r>
            <a:r>
              <a:rPr lang="en-US" sz="2800" i="1" dirty="0"/>
              <a:t>.</a:t>
            </a:r>
          </a:p>
        </p:txBody>
      </p:sp>
    </p:spTree>
    <p:extLst>
      <p:ext uri="{BB962C8B-B14F-4D97-AF65-F5344CB8AC3E}">
        <p14:creationId xmlns:p14="http://schemas.microsoft.com/office/powerpoint/2010/main" val="182491649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271AAD - Penalty for false entry, etc., in books of account</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838200" y="1825625"/>
            <a:ext cx="10515600" cy="4351338"/>
          </a:xfrm>
        </p:spPr>
        <p:txBody>
          <a:bodyPr vert="horz" lIns="91440" tIns="45720" rIns="91440" bIns="45720" rtlCol="0">
            <a:normAutofit/>
          </a:bodyPr>
          <a:lstStyle/>
          <a:p>
            <a:pPr algn="just"/>
            <a:r>
              <a:rPr lang="en-US" sz="2800" dirty="0"/>
              <a:t>Penalty imposed for:</a:t>
            </a:r>
          </a:p>
          <a:p>
            <a:pPr lvl="1" algn="just"/>
            <a:r>
              <a:rPr lang="en-US" dirty="0"/>
              <a:t>a false entry in </a:t>
            </a:r>
            <a:r>
              <a:rPr lang="en-US" b="1" u="sng" dirty="0"/>
              <a:t>books of accounts</a:t>
            </a:r>
            <a:r>
              <a:rPr lang="en-US" dirty="0"/>
              <a:t>; or</a:t>
            </a:r>
          </a:p>
          <a:p>
            <a:pPr lvl="1" algn="just"/>
            <a:r>
              <a:rPr lang="en-US" dirty="0"/>
              <a:t>an omission of any entry in </a:t>
            </a:r>
            <a:r>
              <a:rPr lang="en-US" b="1" u="sng" dirty="0"/>
              <a:t>books of accounts </a:t>
            </a:r>
            <a:r>
              <a:rPr lang="en-US" dirty="0"/>
              <a:t>which is relevant for computation of total income of such person, to evade tax liability,</a:t>
            </a:r>
          </a:p>
          <a:p>
            <a:pPr algn="just"/>
            <a:r>
              <a:rPr lang="en-US" dirty="0"/>
              <a:t>Quantum of Penalty – Aggregate amount of false/ omitted entry</a:t>
            </a:r>
            <a:endParaRPr lang="en-US" i="1" dirty="0"/>
          </a:p>
        </p:txBody>
      </p:sp>
    </p:spTree>
    <p:extLst>
      <p:ext uri="{BB962C8B-B14F-4D97-AF65-F5344CB8AC3E}">
        <p14:creationId xmlns:p14="http://schemas.microsoft.com/office/powerpoint/2010/main" val="282152881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a:xfrm>
            <a:off x="838200" y="197860"/>
            <a:ext cx="10515600" cy="1325563"/>
          </a:xfrm>
        </p:spPr>
        <p:txBody>
          <a:bodyPr>
            <a:normAutofit fontScale="90000"/>
          </a:bodyPr>
          <a:lstStyle/>
          <a:p>
            <a:r>
              <a:rPr lang="en-US" sz="4400" b="1" dirty="0"/>
              <a:t>Section 344 of </a:t>
            </a:r>
            <a:r>
              <a:rPr lang="en-US" sz="4400" b="1" dirty="0" err="1"/>
              <a:t>Bharatiya</a:t>
            </a:r>
            <a:r>
              <a:rPr lang="en-US" sz="4400" b="1" dirty="0"/>
              <a:t> Nyaya Sanhita, 2023 – Falsification of Accounts</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838200" y="1523424"/>
            <a:ext cx="10770220" cy="5000039"/>
          </a:xfrm>
        </p:spPr>
        <p:txBody>
          <a:bodyPr vert="horz" lIns="91440" tIns="45720" rIns="91440" bIns="45720" rtlCol="0">
            <a:normAutofit lnSpcReduction="10000"/>
          </a:bodyPr>
          <a:lstStyle/>
          <a:p>
            <a:pPr marL="0" indent="0">
              <a:buNone/>
            </a:pPr>
            <a:r>
              <a:rPr lang="en-US" sz="1800" i="1" dirty="0"/>
              <a:t>Whoever, being a clerk, officer or servant, or employed or acting in the capacity of a clerk, officer or servant, </a:t>
            </a:r>
            <a:r>
              <a:rPr lang="en-US" sz="1800" b="1" i="1" u="sng" dirty="0" err="1"/>
              <a:t>wilfully</a:t>
            </a:r>
            <a:r>
              <a:rPr lang="en-US" sz="1800" b="1" i="1" u="sng" dirty="0"/>
              <a:t>, and with intent to defraud, destroys, alters, mutilates or falsifies any book, electronic record, </a:t>
            </a:r>
            <a:r>
              <a:rPr lang="en-US" sz="1800" i="1" dirty="0"/>
              <a:t>paper, writing, valuable security or account which belongs to or is in the possession of his employer, or has been received by him for or on behalf of his employer, </a:t>
            </a:r>
            <a:r>
              <a:rPr lang="en-US" sz="1800" b="1" i="1" u="sng" dirty="0"/>
              <a:t>or </a:t>
            </a:r>
            <a:r>
              <a:rPr lang="en-US" sz="1800" b="1" i="1" u="sng" dirty="0" err="1"/>
              <a:t>wilfully</a:t>
            </a:r>
            <a:r>
              <a:rPr lang="en-US" sz="1800" b="1" i="1" u="sng" dirty="0"/>
              <a:t>, and with intent to defraud</a:t>
            </a:r>
            <a:r>
              <a:rPr lang="en-US" sz="1800" i="1" dirty="0"/>
              <a:t>, </a:t>
            </a:r>
            <a:r>
              <a:rPr lang="en-US" sz="1800" b="1" i="1" u="sng" dirty="0"/>
              <a:t>makes or abets the making of any false entry in, or omits or alters or abets the omission or alteration of any material particular from or in, any such book, electronic record, </a:t>
            </a:r>
            <a:r>
              <a:rPr lang="en-US" sz="1800" i="1" dirty="0"/>
              <a:t>paper, writing, valuable security or account, </a:t>
            </a:r>
            <a:r>
              <a:rPr lang="en-US" sz="1800" b="1" i="1" u="sng" dirty="0"/>
              <a:t>shall be punished with imprisonment </a:t>
            </a:r>
            <a:r>
              <a:rPr lang="en-US" sz="1800" i="1" dirty="0"/>
              <a:t>of either description for a term which may </a:t>
            </a:r>
            <a:r>
              <a:rPr lang="en-US" sz="1800" b="1" i="1" u="sng" dirty="0"/>
              <a:t>extend to </a:t>
            </a:r>
            <a:r>
              <a:rPr lang="en-US" sz="1800" b="1" i="1" u="sng" dirty="0">
                <a:highlight>
                  <a:srgbClr val="FFFF00"/>
                </a:highlight>
              </a:rPr>
              <a:t>seven years, or with fine, or with both</a:t>
            </a:r>
            <a:r>
              <a:rPr lang="en-US" sz="1800" i="1" dirty="0"/>
              <a:t>.</a:t>
            </a:r>
          </a:p>
          <a:p>
            <a:pPr marL="0" indent="0">
              <a:buNone/>
            </a:pPr>
            <a:r>
              <a:rPr lang="en-US" sz="1800" i="1" dirty="0"/>
              <a:t>Explanation.—It shall be sufficient in any charge under this section to </a:t>
            </a:r>
            <a:r>
              <a:rPr lang="en-US" sz="1800" b="1" i="1" u="sng" dirty="0"/>
              <a:t>allege a general intent to defraud </a:t>
            </a:r>
            <a:r>
              <a:rPr lang="en-US" sz="1800" i="1" dirty="0"/>
              <a:t>without naming any </a:t>
            </a:r>
            <a:r>
              <a:rPr lang="en-US" sz="1800" b="1" i="1" u="sng" dirty="0"/>
              <a:t>particular person </a:t>
            </a:r>
            <a:r>
              <a:rPr lang="en-US" sz="1800" i="1" dirty="0"/>
              <a:t>intended to be defrauded or specifying any </a:t>
            </a:r>
            <a:r>
              <a:rPr lang="en-US" sz="1800" b="1" i="1" u="sng" dirty="0"/>
              <a:t>particular sum of money </a:t>
            </a:r>
            <a:r>
              <a:rPr lang="en-US" sz="1800" i="1" dirty="0"/>
              <a:t>intended to be the subject of the fraud, or any </a:t>
            </a:r>
            <a:r>
              <a:rPr lang="en-US" sz="1800" b="1" i="1" u="sng" dirty="0"/>
              <a:t>particular day </a:t>
            </a:r>
            <a:r>
              <a:rPr lang="en-US" sz="1800" i="1" dirty="0"/>
              <a:t>on which the offence was committed.</a:t>
            </a:r>
          </a:p>
        </p:txBody>
      </p:sp>
    </p:spTree>
    <p:extLst>
      <p:ext uri="{BB962C8B-B14F-4D97-AF65-F5344CB8AC3E}">
        <p14:creationId xmlns:p14="http://schemas.microsoft.com/office/powerpoint/2010/main" val="98104414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fontScale="90000"/>
          </a:bodyPr>
          <a:lstStyle/>
          <a:p>
            <a:r>
              <a:rPr lang="en-US" sz="4400" b="1" dirty="0"/>
              <a:t>Section 271A - Failure to keep, maintain or retain books of account, documents, etc.</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rmAutofit fontScale="85000" lnSpcReduction="10000"/>
          </a:bodyPr>
          <a:lstStyle/>
          <a:p>
            <a:pPr algn="just"/>
            <a:r>
              <a:rPr lang="en-US" sz="2800" i="1" dirty="0"/>
              <a:t>Without prejudice to the provisions of section 270A or section 271, if any person fails </a:t>
            </a:r>
            <a:r>
              <a:rPr lang="en-US" sz="2800" b="1" i="1" u="sng" dirty="0"/>
              <a:t>to keep and maintain any such books of account and other documents as required by section 44AA or the rules made thereunder</a:t>
            </a:r>
            <a:r>
              <a:rPr lang="en-US" sz="2800" i="1" dirty="0"/>
              <a:t>, in respect of any previous year </a:t>
            </a:r>
            <a:r>
              <a:rPr lang="en-US" sz="2800" b="1" i="1" u="sng" dirty="0"/>
              <a:t>or to retain </a:t>
            </a:r>
            <a:r>
              <a:rPr lang="en-US" sz="2800" i="1" dirty="0"/>
              <a:t>such books of account and other documents </a:t>
            </a:r>
            <a:r>
              <a:rPr lang="en-US" sz="2800" b="1" i="1" u="sng" dirty="0"/>
              <a:t>for the period specified </a:t>
            </a:r>
            <a:r>
              <a:rPr lang="en-US" sz="2800" i="1" dirty="0"/>
              <a:t>in the said rules, the Assessing Officer or the Joint Commissioner (Appeals) or the Commissioner (Appeals) may direct that such person shall pay, by way of penalty, a sum of </a:t>
            </a:r>
            <a:r>
              <a:rPr lang="en-US" sz="2800" b="1" i="1" u="sng" dirty="0"/>
              <a:t>twenty-five thousand rupees</a:t>
            </a:r>
            <a:r>
              <a:rPr lang="en-US" sz="2800" i="1" dirty="0"/>
              <a:t>.</a:t>
            </a:r>
          </a:p>
        </p:txBody>
      </p:sp>
    </p:spTree>
    <p:extLst>
      <p:ext uri="{BB962C8B-B14F-4D97-AF65-F5344CB8AC3E}">
        <p14:creationId xmlns:p14="http://schemas.microsoft.com/office/powerpoint/2010/main" val="258276792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fontScale="90000"/>
          </a:bodyPr>
          <a:lstStyle/>
          <a:p>
            <a:r>
              <a:rPr lang="en-US" sz="4400" b="1" dirty="0"/>
              <a:t>Section 271A - Failure to keep, maintain or retain books of account, documents, etc.</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rmAutofit/>
          </a:bodyPr>
          <a:lstStyle/>
          <a:p>
            <a:pPr algn="just"/>
            <a:r>
              <a:rPr lang="en-US" sz="2800" dirty="0"/>
              <a:t>Penalty imposed for:</a:t>
            </a:r>
          </a:p>
          <a:p>
            <a:pPr lvl="1" algn="just"/>
            <a:r>
              <a:rPr lang="en-US" dirty="0"/>
              <a:t>Failure to keep and maintain books of account and other documents as required by Section 44AA or the rules made thereunder</a:t>
            </a:r>
          </a:p>
          <a:p>
            <a:pPr lvl="1" algn="just"/>
            <a:r>
              <a:rPr lang="en-US" dirty="0"/>
              <a:t>Failure to retain books of account and other documents for the period specified </a:t>
            </a:r>
          </a:p>
          <a:p>
            <a:pPr algn="just"/>
            <a:r>
              <a:rPr lang="en-US" dirty="0"/>
              <a:t>Quantum of Penalty - INR 25,000</a:t>
            </a:r>
            <a:endParaRPr lang="en-US" i="1" dirty="0"/>
          </a:p>
        </p:txBody>
      </p:sp>
    </p:spTree>
    <p:extLst>
      <p:ext uri="{BB962C8B-B14F-4D97-AF65-F5344CB8AC3E}">
        <p14:creationId xmlns:p14="http://schemas.microsoft.com/office/powerpoint/2010/main" val="49329943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271B - Failure to get accounts audited</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rmAutofit fontScale="92500" lnSpcReduction="20000"/>
          </a:bodyPr>
          <a:lstStyle/>
          <a:p>
            <a:pPr algn="just"/>
            <a:r>
              <a:rPr lang="en-US" sz="2800" i="1" dirty="0"/>
              <a:t>If any person </a:t>
            </a:r>
            <a:r>
              <a:rPr lang="en-US" sz="2800" b="1" i="1" u="sng" dirty="0"/>
              <a:t>fails to get his accounts audited</a:t>
            </a:r>
            <a:r>
              <a:rPr lang="en-US" sz="2800" b="1" i="1" dirty="0"/>
              <a:t> </a:t>
            </a:r>
            <a:r>
              <a:rPr lang="en-US" sz="2800" i="1" dirty="0"/>
              <a:t>in respect of any previous year or years relevant to an assessment year or </a:t>
            </a:r>
            <a:r>
              <a:rPr lang="en-US" sz="2800" b="1" i="1" u="sng" dirty="0"/>
              <a:t>furnish a report of such audit as required under section 44AB</a:t>
            </a:r>
            <a:r>
              <a:rPr lang="en-US" sz="2800" i="1" dirty="0"/>
              <a:t>, the Assessing Officer may direct that such person shall pay, by way of penalty, a sum equal to one-half per cent of the total sales, turnover or gross receipts, as the case may be, in business, or of the gross receipts in profession, in such previous year or years or a sum of one hundred fifty thousand rupees, whichever is less.</a:t>
            </a:r>
          </a:p>
        </p:txBody>
      </p:sp>
    </p:spTree>
    <p:extLst>
      <p:ext uri="{BB962C8B-B14F-4D97-AF65-F5344CB8AC3E}">
        <p14:creationId xmlns:p14="http://schemas.microsoft.com/office/powerpoint/2010/main" val="9863875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271B - Failure to get accounts audited</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rmAutofit/>
          </a:bodyPr>
          <a:lstStyle/>
          <a:p>
            <a:pPr algn="just"/>
            <a:r>
              <a:rPr lang="en-US" sz="2800" dirty="0"/>
              <a:t>Penalty imposed for:</a:t>
            </a:r>
          </a:p>
          <a:p>
            <a:pPr lvl="1" algn="just"/>
            <a:r>
              <a:rPr lang="en-US" dirty="0"/>
              <a:t>Failure to get Accounts Audited; or</a:t>
            </a:r>
          </a:p>
          <a:p>
            <a:pPr lvl="1" algn="just"/>
            <a:r>
              <a:rPr lang="en-US" dirty="0"/>
              <a:t>Failure to furnish Audit report</a:t>
            </a:r>
          </a:p>
          <a:p>
            <a:pPr algn="just"/>
            <a:r>
              <a:rPr lang="en-US" dirty="0"/>
              <a:t>Quantum of Penalty - Lower of:</a:t>
            </a:r>
          </a:p>
          <a:p>
            <a:pPr lvl="1" algn="just"/>
            <a:r>
              <a:rPr lang="en-US" dirty="0"/>
              <a:t>0.5% of total sales/ turnover/ gross receipts; or</a:t>
            </a:r>
          </a:p>
          <a:p>
            <a:pPr lvl="1" algn="just"/>
            <a:r>
              <a:rPr lang="en-US" dirty="0"/>
              <a:t>INR 1,50,000, whichever is less</a:t>
            </a:r>
            <a:endParaRPr lang="en-US" i="1" dirty="0"/>
          </a:p>
        </p:txBody>
      </p:sp>
    </p:spTree>
    <p:extLst>
      <p:ext uri="{BB962C8B-B14F-4D97-AF65-F5344CB8AC3E}">
        <p14:creationId xmlns:p14="http://schemas.microsoft.com/office/powerpoint/2010/main" val="258463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271A vs 271B</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rmAutofit/>
          </a:bodyPr>
          <a:lstStyle/>
          <a:p>
            <a:pPr algn="just"/>
            <a:r>
              <a:rPr lang="en-US" sz="2800" dirty="0"/>
              <a:t>Whether provisions are mutually exclusive?</a:t>
            </a:r>
          </a:p>
          <a:p>
            <a:pPr algn="just"/>
            <a:r>
              <a:rPr lang="en-US" sz="2800" dirty="0"/>
              <a:t>Non-maintenance of Accounts, Non-compliance in filing Audit Report</a:t>
            </a:r>
          </a:p>
          <a:p>
            <a:pPr algn="just"/>
            <a:r>
              <a:rPr lang="en-US" dirty="0"/>
              <a:t>Is requirement of audit triggered only when Books of Accounts are maintained?</a:t>
            </a:r>
            <a:endParaRPr lang="en-US" sz="2800" dirty="0"/>
          </a:p>
        </p:txBody>
      </p:sp>
    </p:spTree>
    <p:extLst>
      <p:ext uri="{BB962C8B-B14F-4D97-AF65-F5344CB8AC3E}">
        <p14:creationId xmlns:p14="http://schemas.microsoft.com/office/powerpoint/2010/main" val="147442728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271A vs 271B</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rmAutofit/>
          </a:bodyPr>
          <a:lstStyle/>
          <a:p>
            <a:pPr algn="just"/>
            <a:r>
              <a:rPr lang="en-US" sz="2800" b="1" dirty="0"/>
              <a:t>Arguments in favour (Penalty only u/s 271A)</a:t>
            </a:r>
          </a:p>
          <a:p>
            <a:pPr lvl="1" algn="just"/>
            <a:r>
              <a:rPr lang="en-US" dirty="0"/>
              <a:t>Applicability of Section 44AB can be determined only when turnover and profits are known</a:t>
            </a:r>
          </a:p>
          <a:p>
            <a:pPr lvl="1" algn="just"/>
            <a:r>
              <a:rPr lang="en-US" dirty="0"/>
              <a:t>No audit can be undertaken if books are not maintained</a:t>
            </a:r>
          </a:p>
          <a:p>
            <a:pPr lvl="1" algn="just"/>
            <a:r>
              <a:rPr lang="en-US" dirty="0"/>
              <a:t>Offence u/s 271A is completed in case of failure to maintain Books of Accounts</a:t>
            </a:r>
          </a:p>
          <a:p>
            <a:pPr lvl="1" algn="just"/>
            <a:r>
              <a:rPr lang="en-US" dirty="0"/>
              <a:t>Failure of action should be constructive and not presumptive</a:t>
            </a:r>
          </a:p>
        </p:txBody>
      </p:sp>
    </p:spTree>
    <p:extLst>
      <p:ext uri="{BB962C8B-B14F-4D97-AF65-F5344CB8AC3E}">
        <p14:creationId xmlns:p14="http://schemas.microsoft.com/office/powerpoint/2010/main" val="422525428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271A vs 271B</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rmAutofit lnSpcReduction="10000"/>
          </a:bodyPr>
          <a:lstStyle/>
          <a:p>
            <a:pPr algn="just"/>
            <a:r>
              <a:rPr lang="en-US" sz="2800" b="1" dirty="0"/>
              <a:t>Arguments against (Penalty u/s 271A and 271B)</a:t>
            </a:r>
          </a:p>
          <a:p>
            <a:pPr lvl="1" algn="just"/>
            <a:r>
              <a:rPr lang="en-US" dirty="0"/>
              <a:t>Law casts twin responsibilities, both are independent</a:t>
            </a:r>
          </a:p>
          <a:p>
            <a:pPr lvl="1" algn="just"/>
            <a:r>
              <a:rPr lang="en-US" dirty="0"/>
              <a:t>Provisions of Section 44AA (for penalty u/s 271A) and Section 44AB (for penalty u/s 271B) are not made subject to one another</a:t>
            </a:r>
          </a:p>
          <a:p>
            <a:pPr lvl="1" algn="just"/>
            <a:r>
              <a:rPr lang="en-US" dirty="0"/>
              <a:t>Lower penalty u/s 271A will encourage non-compliance with lower penalty</a:t>
            </a:r>
          </a:p>
          <a:p>
            <a:pPr lvl="1" algn="just"/>
            <a:r>
              <a:rPr lang="en-US" dirty="0"/>
              <a:t>Defaults u/s 271A and 271B are separate and distinct</a:t>
            </a:r>
          </a:p>
          <a:p>
            <a:pPr lvl="1" algn="just"/>
            <a:endParaRPr lang="en-US" dirty="0"/>
          </a:p>
        </p:txBody>
      </p:sp>
    </p:spTree>
    <p:extLst>
      <p:ext uri="{BB962C8B-B14F-4D97-AF65-F5344CB8AC3E}">
        <p14:creationId xmlns:p14="http://schemas.microsoft.com/office/powerpoint/2010/main" val="395503249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pPr algn="ctr"/>
            <a:r>
              <a:rPr lang="en-US" sz="4400" b="1" dirty="0"/>
              <a:t>Section 273B - Penalty not to be imposed in certain cases</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838200" y="1825625"/>
            <a:ext cx="10515600" cy="4351338"/>
          </a:xfrm>
        </p:spPr>
        <p:txBody>
          <a:bodyPr vert="horz" lIns="91440" tIns="45720" rIns="91440" bIns="45720" rtlCol="0">
            <a:normAutofit/>
          </a:bodyPr>
          <a:lstStyle/>
          <a:p>
            <a:pPr marL="0" indent="0" algn="just">
              <a:buNone/>
            </a:pPr>
            <a:r>
              <a:rPr lang="en-US" i="1" dirty="0"/>
              <a:t>Notwithstanding anything contained in the provisions of …………………………………………………………………………..,</a:t>
            </a:r>
          </a:p>
          <a:p>
            <a:pPr marL="0" indent="0" algn="just">
              <a:buNone/>
            </a:pPr>
            <a:r>
              <a:rPr lang="en-US" b="1" i="1" u="sng" dirty="0"/>
              <a:t>no penalty </a:t>
            </a:r>
            <a:r>
              <a:rPr lang="en-US" i="1" dirty="0"/>
              <a:t>shall be imposable on the person or the assessee, as the case may be, </a:t>
            </a:r>
            <a:r>
              <a:rPr lang="en-US" b="1" i="1" u="sng" dirty="0"/>
              <a:t>for any failure </a:t>
            </a:r>
            <a:r>
              <a:rPr lang="en-US" i="1" dirty="0"/>
              <a:t>referred to in the said provisions </a:t>
            </a:r>
            <a:r>
              <a:rPr lang="en-US" b="1" i="1" u="sng" dirty="0"/>
              <a:t>if he proves that there was reasonable cause for the said failure</a:t>
            </a:r>
            <a:r>
              <a:rPr lang="en-US" i="1" dirty="0"/>
              <a:t>.</a:t>
            </a:r>
            <a:endParaRPr lang="sv-SE" i="1" dirty="0"/>
          </a:p>
        </p:txBody>
      </p:sp>
    </p:spTree>
    <p:extLst>
      <p:ext uri="{BB962C8B-B14F-4D97-AF65-F5344CB8AC3E}">
        <p14:creationId xmlns:p14="http://schemas.microsoft.com/office/powerpoint/2010/main" val="418873461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pPr algn="ctr"/>
            <a:r>
              <a:rPr lang="en-US" sz="4400" b="1" dirty="0"/>
              <a:t>Section 273B - Penalty not to be imposed in certain cases</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838200" y="1825625"/>
            <a:ext cx="10515600" cy="4351338"/>
          </a:xfrm>
        </p:spPr>
        <p:txBody>
          <a:bodyPr vert="horz" lIns="91440" tIns="45720" rIns="91440" bIns="45720" rtlCol="0">
            <a:normAutofit fontScale="85000" lnSpcReduction="20000"/>
          </a:bodyPr>
          <a:lstStyle/>
          <a:p>
            <a:pPr algn="just"/>
            <a:r>
              <a:rPr lang="en-US" dirty="0"/>
              <a:t>Burden of proof on the Taxpayer</a:t>
            </a:r>
          </a:p>
          <a:p>
            <a:pPr algn="just"/>
            <a:r>
              <a:rPr lang="en-US" dirty="0"/>
              <a:t>Circumstances ‘beyond control’</a:t>
            </a:r>
          </a:p>
          <a:p>
            <a:pPr algn="just"/>
            <a:r>
              <a:rPr lang="en-US" dirty="0"/>
              <a:t>Adequate evidence in support</a:t>
            </a:r>
          </a:p>
          <a:p>
            <a:pPr lvl="1" algn="just"/>
            <a:r>
              <a:rPr lang="en-US" dirty="0"/>
              <a:t>Written correspondence</a:t>
            </a:r>
          </a:p>
          <a:p>
            <a:pPr lvl="1" algn="just"/>
            <a:r>
              <a:rPr lang="en-US" dirty="0"/>
              <a:t>Certificates</a:t>
            </a:r>
          </a:p>
          <a:p>
            <a:pPr lvl="1" algn="just"/>
            <a:r>
              <a:rPr lang="en-US" dirty="0"/>
              <a:t>Affidavits</a:t>
            </a:r>
          </a:p>
          <a:p>
            <a:pPr lvl="1" algn="just"/>
            <a:r>
              <a:rPr lang="en-US" dirty="0"/>
              <a:t>Opinions</a:t>
            </a:r>
          </a:p>
          <a:p>
            <a:pPr algn="just"/>
            <a:r>
              <a:rPr lang="en-US" dirty="0"/>
              <a:t>Merely a beneficial provision, not to be misused</a:t>
            </a:r>
          </a:p>
          <a:p>
            <a:pPr lvl="1" algn="just"/>
            <a:endParaRPr lang="en-US" dirty="0"/>
          </a:p>
        </p:txBody>
      </p:sp>
    </p:spTree>
    <p:extLst>
      <p:ext uri="{BB962C8B-B14F-4D97-AF65-F5344CB8AC3E}">
        <p14:creationId xmlns:p14="http://schemas.microsoft.com/office/powerpoint/2010/main" val="114868010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271B and Section 273B</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a:xfrm>
            <a:off x="838200" y="1825625"/>
            <a:ext cx="10515600" cy="4351338"/>
          </a:xfrm>
        </p:spPr>
        <p:txBody>
          <a:bodyPr vert="horz" lIns="91440" tIns="45720" rIns="91440" bIns="45720" rtlCol="0">
            <a:noAutofit/>
          </a:bodyPr>
          <a:lstStyle/>
          <a:p>
            <a:pPr algn="just"/>
            <a:r>
              <a:rPr lang="en-US" sz="2200" b="1" dirty="0"/>
              <a:t>Reasonable cause</a:t>
            </a:r>
          </a:p>
          <a:p>
            <a:pPr lvl="1" algn="just"/>
            <a:r>
              <a:rPr lang="en-US" sz="2200" dirty="0"/>
              <a:t>Books of Accounts provided to Auditors on time, delay on account of Auditors </a:t>
            </a:r>
          </a:p>
          <a:p>
            <a:pPr marL="457200" lvl="1" indent="0" algn="r">
              <a:buNone/>
            </a:pPr>
            <a:r>
              <a:rPr lang="en-US" sz="1800" i="1" dirty="0"/>
              <a:t>- CIT v. U.P. Rajya Sahkari Evam Bhoomi Vikas Bank Ltd (</a:t>
            </a:r>
            <a:r>
              <a:rPr lang="sv-SE" sz="1800" dirty="0"/>
              <a:t>353 ITR 152)</a:t>
            </a:r>
          </a:p>
          <a:p>
            <a:pPr lvl="1" algn="just"/>
            <a:r>
              <a:rPr lang="en-US" sz="2200" dirty="0"/>
              <a:t>Assessee was to get accounts audited from the Accountant General Office and has no control over completion </a:t>
            </a:r>
          </a:p>
          <a:p>
            <a:pPr marL="457200" lvl="1" indent="0" algn="r">
              <a:buNone/>
            </a:pPr>
            <a:r>
              <a:rPr lang="en-US" sz="1800" dirty="0"/>
              <a:t>- </a:t>
            </a:r>
            <a:r>
              <a:rPr lang="en-US" sz="1800" i="1" dirty="0"/>
              <a:t>Rajasthan State Electricity Board v. ITAT (262 ITR 262)</a:t>
            </a:r>
            <a:endParaRPr lang="en-US" sz="2200" i="1" dirty="0"/>
          </a:p>
          <a:p>
            <a:pPr lvl="1" algn="just"/>
            <a:r>
              <a:rPr lang="en-US" sz="2200" dirty="0"/>
              <a:t>Delay in appointment of Auditor by Registrar of Societies </a:t>
            </a:r>
          </a:p>
          <a:p>
            <a:pPr marL="457200" lvl="1" indent="0" algn="r">
              <a:buNone/>
            </a:pPr>
            <a:r>
              <a:rPr lang="en-US" sz="1800" i="1" dirty="0"/>
              <a:t>- AP Dairy Development Co-operative Federation Ltd vs. DCIT (</a:t>
            </a:r>
            <a:r>
              <a:rPr lang="sv-SE" sz="1800" i="1" dirty="0"/>
              <a:t>9 ITR (Trib)-OL 451)</a:t>
            </a:r>
            <a:endParaRPr lang="sv-SE" sz="2800" i="1" dirty="0"/>
          </a:p>
        </p:txBody>
      </p:sp>
    </p:spTree>
    <p:extLst>
      <p:ext uri="{BB962C8B-B14F-4D97-AF65-F5344CB8AC3E}">
        <p14:creationId xmlns:p14="http://schemas.microsoft.com/office/powerpoint/2010/main" val="111807529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271B and Section 273B</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rmAutofit/>
          </a:bodyPr>
          <a:lstStyle/>
          <a:p>
            <a:pPr algn="just"/>
            <a:r>
              <a:rPr lang="en-US" b="1" dirty="0"/>
              <a:t>Reasonable cause</a:t>
            </a:r>
          </a:p>
          <a:p>
            <a:pPr lvl="1" algn="just"/>
            <a:r>
              <a:rPr lang="en-US" dirty="0"/>
              <a:t>Delay on account of illness of Chartered Accountant </a:t>
            </a:r>
          </a:p>
          <a:p>
            <a:pPr marL="457200" lvl="1" indent="0" algn="r">
              <a:buNone/>
            </a:pPr>
            <a:r>
              <a:rPr lang="en-US" sz="2000" i="1" dirty="0"/>
              <a:t>– ITO vs. Gayatri Coal Supply Co. (63 ITD 237 (Patna) (TM)</a:t>
            </a:r>
          </a:p>
          <a:p>
            <a:pPr lvl="1" algn="just"/>
            <a:r>
              <a:rPr lang="en-US" dirty="0"/>
              <a:t>Delay on account of receipt of audited accounts of foreign branches </a:t>
            </a:r>
          </a:p>
          <a:p>
            <a:pPr marL="457200" lvl="1" indent="0" algn="r">
              <a:buNone/>
            </a:pPr>
            <a:r>
              <a:rPr lang="en-US" sz="2000" i="1" dirty="0"/>
              <a:t>– CIT vs. Data Software Research Co. Private Limited (288 ITR 289)</a:t>
            </a:r>
            <a:endParaRPr lang="en-US" i="1" dirty="0"/>
          </a:p>
        </p:txBody>
      </p:sp>
    </p:spTree>
    <p:extLst>
      <p:ext uri="{BB962C8B-B14F-4D97-AF65-F5344CB8AC3E}">
        <p14:creationId xmlns:p14="http://schemas.microsoft.com/office/powerpoint/2010/main" val="200263270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207-B9BF-2A6C-AA8A-A782552E2BD1}"/>
              </a:ext>
            </a:extLst>
          </p:cNvPr>
          <p:cNvSpPr>
            <a:spLocks noGrp="1"/>
          </p:cNvSpPr>
          <p:nvPr>
            <p:ph type="title"/>
          </p:nvPr>
        </p:nvSpPr>
        <p:spPr/>
        <p:txBody>
          <a:bodyPr>
            <a:normAutofit/>
          </a:bodyPr>
          <a:lstStyle/>
          <a:p>
            <a:r>
              <a:rPr lang="en-US" sz="4400" b="1" dirty="0"/>
              <a:t>Section 271B and Section 273B</a:t>
            </a:r>
          </a:p>
        </p:txBody>
      </p:sp>
      <p:sp>
        <p:nvSpPr>
          <p:cNvPr id="3" name="Content Placeholder 2">
            <a:extLst>
              <a:ext uri="{FF2B5EF4-FFF2-40B4-BE49-F238E27FC236}">
                <a16:creationId xmlns:a16="http://schemas.microsoft.com/office/drawing/2014/main" id="{6FAE3412-A072-C878-980A-EC24E4457D76}"/>
              </a:ext>
            </a:extLst>
          </p:cNvPr>
          <p:cNvSpPr>
            <a:spLocks noGrp="1"/>
          </p:cNvSpPr>
          <p:nvPr>
            <p:ph idx="1"/>
          </p:nvPr>
        </p:nvSpPr>
        <p:spPr/>
        <p:txBody>
          <a:bodyPr vert="horz" lIns="91440" tIns="45720" rIns="91440" bIns="45720" rtlCol="0">
            <a:normAutofit/>
          </a:bodyPr>
          <a:lstStyle/>
          <a:p>
            <a:pPr algn="just"/>
            <a:r>
              <a:rPr lang="en-US" sz="2800" b="1" dirty="0"/>
              <a:t>No reasonable cause</a:t>
            </a:r>
          </a:p>
          <a:p>
            <a:pPr lvl="1" algn="just"/>
            <a:r>
              <a:rPr lang="en-US" dirty="0"/>
              <a:t>Ignorance of law is no excuse -</a:t>
            </a:r>
            <a:r>
              <a:rPr lang="en-US" i="1" dirty="0"/>
              <a:t> Saraswathi electronics vs. ITO </a:t>
            </a:r>
            <a:br>
              <a:rPr lang="en-US" i="1" dirty="0"/>
            </a:br>
            <a:r>
              <a:rPr lang="en-US" i="1" dirty="0"/>
              <a:t>[292 ITR 411 (Kar)]</a:t>
            </a:r>
          </a:p>
          <a:p>
            <a:pPr lvl="1" algn="just"/>
            <a:r>
              <a:rPr lang="en-US" dirty="0"/>
              <a:t>No explanation given by the Assessee at all, penalty is bound to be imposed - </a:t>
            </a:r>
            <a:r>
              <a:rPr lang="en-US" i="1" dirty="0"/>
              <a:t>K. Ravindranathan Nair vs. DCIT [319 ITR 108 (Kerala)]</a:t>
            </a:r>
          </a:p>
        </p:txBody>
      </p:sp>
    </p:spTree>
    <p:extLst>
      <p:ext uri="{BB962C8B-B14F-4D97-AF65-F5344CB8AC3E}">
        <p14:creationId xmlns:p14="http://schemas.microsoft.com/office/powerpoint/2010/main" val="308884696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D3CF0-536A-DFDA-04EA-26FAB40B9883}"/>
              </a:ext>
            </a:extLst>
          </p:cNvPr>
          <p:cNvSpPr>
            <a:spLocks noGrp="1"/>
          </p:cNvSpPr>
          <p:nvPr>
            <p:ph type="ctrTitle"/>
          </p:nvPr>
        </p:nvSpPr>
        <p:spPr>
          <a:xfrm>
            <a:off x="1524000" y="1963859"/>
            <a:ext cx="9144000" cy="2387600"/>
          </a:xfrm>
        </p:spPr>
        <p:txBody>
          <a:bodyPr>
            <a:normAutofit/>
          </a:bodyPr>
          <a:lstStyle/>
          <a:p>
            <a:r>
              <a:rPr lang="en-US" sz="5400" b="1" dirty="0"/>
              <a:t>Q&amp;A</a:t>
            </a:r>
            <a:br>
              <a:rPr lang="en-US" sz="5400" b="1" dirty="0"/>
            </a:br>
            <a:endParaRPr lang="en-IN" dirty="0"/>
          </a:p>
        </p:txBody>
      </p:sp>
    </p:spTree>
    <p:extLst>
      <p:ext uri="{BB962C8B-B14F-4D97-AF65-F5344CB8AC3E}">
        <p14:creationId xmlns:p14="http://schemas.microsoft.com/office/powerpoint/2010/main" val="44933990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D3CF0-536A-DFDA-04EA-26FAB40B9883}"/>
              </a:ext>
            </a:extLst>
          </p:cNvPr>
          <p:cNvSpPr>
            <a:spLocks noGrp="1"/>
          </p:cNvSpPr>
          <p:nvPr>
            <p:ph type="ctrTitle"/>
          </p:nvPr>
        </p:nvSpPr>
        <p:spPr>
          <a:xfrm>
            <a:off x="1524000" y="6468"/>
            <a:ext cx="9144000" cy="2387600"/>
          </a:xfrm>
        </p:spPr>
        <p:txBody>
          <a:bodyPr>
            <a:normAutofit/>
          </a:bodyPr>
          <a:lstStyle/>
          <a:p>
            <a:r>
              <a:rPr lang="en-US" sz="5400" b="1" dirty="0"/>
              <a:t>Thank You!</a:t>
            </a:r>
            <a:endParaRPr lang="en-IN" dirty="0"/>
          </a:p>
        </p:txBody>
      </p:sp>
      <p:sp>
        <p:nvSpPr>
          <p:cNvPr id="3" name="Subtitle 2">
            <a:extLst>
              <a:ext uri="{FF2B5EF4-FFF2-40B4-BE49-F238E27FC236}">
                <a16:creationId xmlns:a16="http://schemas.microsoft.com/office/drawing/2014/main" id="{A7FD158A-9A78-1F3E-7F0C-90DAB272669B}"/>
              </a:ext>
            </a:extLst>
          </p:cNvPr>
          <p:cNvSpPr>
            <a:spLocks noGrp="1"/>
          </p:cNvSpPr>
          <p:nvPr>
            <p:ph type="subTitle" idx="1"/>
          </p:nvPr>
        </p:nvSpPr>
        <p:spPr>
          <a:xfrm>
            <a:off x="2535463" y="3251200"/>
            <a:ext cx="9390743" cy="3392716"/>
          </a:xfrm>
        </p:spPr>
        <p:txBody>
          <a:bodyPr>
            <a:normAutofit/>
          </a:bodyPr>
          <a:lstStyle/>
          <a:p>
            <a:pPr algn="r">
              <a:spcBef>
                <a:spcPts val="0"/>
              </a:spcBef>
              <a:spcAft>
                <a:spcPts val="0"/>
              </a:spcAft>
            </a:pPr>
            <a:r>
              <a:rPr lang="en-US" sz="3200" b="1" dirty="0"/>
              <a:t>Adv. (CA) Santosh Sagar Kapilavai</a:t>
            </a:r>
          </a:p>
          <a:p>
            <a:pPr algn="r">
              <a:spcBef>
                <a:spcPts val="0"/>
              </a:spcBef>
              <a:spcAft>
                <a:spcPts val="0"/>
              </a:spcAft>
            </a:pPr>
            <a:r>
              <a:rPr lang="en-US" sz="3200" b="1" dirty="0"/>
              <a:t>Saankhyaa Legal</a:t>
            </a:r>
          </a:p>
          <a:p>
            <a:pPr algn="r">
              <a:spcBef>
                <a:spcPts val="0"/>
              </a:spcBef>
              <a:spcAft>
                <a:spcPts val="0"/>
              </a:spcAft>
            </a:pPr>
            <a:r>
              <a:rPr lang="en-US" b="1" dirty="0"/>
              <a:t>+91 98663 02429</a:t>
            </a:r>
          </a:p>
          <a:p>
            <a:pPr algn="r">
              <a:spcBef>
                <a:spcPts val="0"/>
              </a:spcBef>
              <a:spcAft>
                <a:spcPts val="0"/>
              </a:spcAft>
            </a:pPr>
            <a:r>
              <a:rPr lang="en-US" b="1" dirty="0">
                <a:hlinkClick r:id="rId3"/>
              </a:rPr>
              <a:t>ksantoshsagar@gmail.com</a:t>
            </a:r>
            <a:endParaRPr lang="en-US" b="1" dirty="0"/>
          </a:p>
          <a:p>
            <a:pPr algn="r">
              <a:spcBef>
                <a:spcPts val="0"/>
              </a:spcBef>
              <a:spcAft>
                <a:spcPts val="0"/>
              </a:spcAft>
            </a:pPr>
            <a:r>
              <a:rPr lang="en-US" b="1" dirty="0">
                <a:hlinkClick r:id="rId4"/>
              </a:rPr>
              <a:t>kss@saankhyaa.com</a:t>
            </a:r>
            <a:endParaRPr lang="en-US" b="1" dirty="0"/>
          </a:p>
        </p:txBody>
      </p:sp>
    </p:spTree>
    <p:extLst>
      <p:ext uri="{BB962C8B-B14F-4D97-AF65-F5344CB8AC3E}">
        <p14:creationId xmlns:p14="http://schemas.microsoft.com/office/powerpoint/2010/main" val="37400487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1258</TotalTime>
  <Words>13247</Words>
  <Application>Microsoft Office PowerPoint</Application>
  <PresentationFormat>Widescreen</PresentationFormat>
  <Paragraphs>1050</Paragraphs>
  <Slides>157</Slides>
  <Notes>157</Notes>
  <HiddenSlides>0</HiddenSlides>
  <MMClips>0</MMClips>
  <ScaleCrop>false</ScaleCrop>
  <HeadingPairs>
    <vt:vector size="4" baseType="variant">
      <vt:variant>
        <vt:lpstr>Theme</vt:lpstr>
      </vt:variant>
      <vt:variant>
        <vt:i4>1</vt:i4>
      </vt:variant>
      <vt:variant>
        <vt:lpstr>Slide Titles</vt:lpstr>
      </vt:variant>
      <vt:variant>
        <vt:i4>157</vt:i4>
      </vt:variant>
    </vt:vector>
  </HeadingPairs>
  <TitlesOfParts>
    <vt:vector size="158" baseType="lpstr">
      <vt:lpstr>Office Theme</vt:lpstr>
      <vt:lpstr>Tax Audit: Applicability, Key Concepts and Recent Amendments  9th September 2024  Thrissur Branch of SIRC of ICAI</vt:lpstr>
      <vt:lpstr>Words of Wisdom…</vt:lpstr>
      <vt:lpstr>Coverage</vt:lpstr>
      <vt:lpstr>Coverage</vt:lpstr>
      <vt:lpstr> Applicability of Tax Audit</vt:lpstr>
      <vt:lpstr>Genesis of Tax audit</vt:lpstr>
      <vt:lpstr>Tax Audit</vt:lpstr>
      <vt:lpstr>Objectives - Explanatory Notes  (CBDT Circular No. 387, dt. 6th July 1984)</vt:lpstr>
      <vt:lpstr>Key Definitions</vt:lpstr>
      <vt:lpstr>Key Definitions</vt:lpstr>
      <vt:lpstr>44AA – Maintenance of Accounts</vt:lpstr>
      <vt:lpstr>44AA – Maintenance of Accounts</vt:lpstr>
      <vt:lpstr>44AA – Maintenance of Accounts</vt:lpstr>
      <vt:lpstr>44AA – Maintenance of Accounts</vt:lpstr>
      <vt:lpstr>Specified Professions</vt:lpstr>
      <vt:lpstr>Rule 6F</vt:lpstr>
      <vt:lpstr>Specified Profession vs Non-specified Profession - Discriminatory requirements?</vt:lpstr>
      <vt:lpstr>Specified Profession vs Non-specified Profession - Discriminatory requirements?</vt:lpstr>
      <vt:lpstr>Specified Profession vs Non-specified Profession - Discriminatory requirements?</vt:lpstr>
      <vt:lpstr>Specified Profession vs Non-specified Profession - Discriminatory requirements?</vt:lpstr>
      <vt:lpstr>Section 44AB - Audit of accounts of certain persons carrying on business or profession</vt:lpstr>
      <vt:lpstr>Section 44AB - Audit of accounts of certain persons carrying on business or profession</vt:lpstr>
      <vt:lpstr>Section 44AB - Audit of accounts of certain persons carrying on business or profession</vt:lpstr>
      <vt:lpstr>Section 44AB - Audit of accounts of certain persons carrying on business or profession</vt:lpstr>
      <vt:lpstr>Section 44AD - Special provision for computing profits and gains of business on presumptive basis</vt:lpstr>
      <vt:lpstr>Section 44AD - Special provision for computing profits and gains of business on presumptive basis</vt:lpstr>
      <vt:lpstr>Section 44AD - Special provision for computing profits and gains of business on presumptive basis</vt:lpstr>
      <vt:lpstr>Section 44AD - Special provision for computing profits and gains of business on presumptive basis</vt:lpstr>
      <vt:lpstr>Section 44AD - Special provision for computing profits and gains of business on presumptive basis</vt:lpstr>
      <vt:lpstr>Section 44ADA - Special provision for computing profits and gains of profession on presumptive basis</vt:lpstr>
      <vt:lpstr>Section 44ADA - Special provision for computing profits and gains of profession on presumptive basis</vt:lpstr>
      <vt:lpstr>Section 44ADA – Is maintenance of Books of Accounts mandatory?</vt:lpstr>
      <vt:lpstr>Section 44ADA – Is maintenance of Books of Accounts mandatory?</vt:lpstr>
      <vt:lpstr>Section 44ADA – Is maintenance of Books of Accounts mandatory?</vt:lpstr>
      <vt:lpstr>Obligation to report income more than presumptive income in Section 44AD, 44ADA</vt:lpstr>
      <vt:lpstr>Obligation to report income more than presumptive income in Section 44AD, 44ADA</vt:lpstr>
      <vt:lpstr>Obligation to report income more than presumptive income in Section 44AD, 44ADA</vt:lpstr>
      <vt:lpstr>Obligation to report income more than presumptive income in Section 44AD, 44ADA</vt:lpstr>
      <vt:lpstr>Obligation to report income more than presumptive income in Section 44AD, 44ADA</vt:lpstr>
      <vt:lpstr>Obligation to report income more than presumptive income in Section 44AD, 44ADA</vt:lpstr>
      <vt:lpstr>Interplay of Non-obstante clauses</vt:lpstr>
      <vt:lpstr>Interplay of Non-obstante clauses</vt:lpstr>
      <vt:lpstr>Rule 6G - Report of audit of accounts to be furnished under section 44AB</vt:lpstr>
      <vt:lpstr>Tax Audit Report Forms</vt:lpstr>
      <vt:lpstr>Rule 6G - Report of audit of accounts to be furnished under section 44AB</vt:lpstr>
      <vt:lpstr>Identify this person</vt:lpstr>
      <vt:lpstr>Joseph Priestley  Discovered Oxygen in 1774</vt:lpstr>
      <vt:lpstr>Revision of Tax Audit Report</vt:lpstr>
      <vt:lpstr>Revision of TAR – Practical issues</vt:lpstr>
      <vt:lpstr>Limits on number of Tax audits</vt:lpstr>
      <vt:lpstr>Apex Court in Shaji Poulose v. ICAI</vt:lpstr>
      <vt:lpstr>Apex Court in Shaji Poulose v. ICAI [2024] 162 taxmann.com 685 (SC)</vt:lpstr>
      <vt:lpstr>Coverage</vt:lpstr>
      <vt:lpstr>Coverage</vt:lpstr>
      <vt:lpstr>2. Recent Amendments to Form 3CD </vt:lpstr>
      <vt:lpstr>Clause 8A – Special tax Regime</vt:lpstr>
      <vt:lpstr>Clause 12 - Presumptive tax schemes</vt:lpstr>
      <vt:lpstr>Clause 18 – Depreciation</vt:lpstr>
      <vt:lpstr>Clause 19 - Specific deductions</vt:lpstr>
      <vt:lpstr>Clause 21(a) - Amounts debited to P&amp;L covered by Explanation 3 to section 37(1)</vt:lpstr>
      <vt:lpstr>Clause 21(b) - Amounts inadmissible under Section 40(a)(ia)</vt:lpstr>
      <vt:lpstr>Clause 21(b) – Section 43B(h)</vt:lpstr>
      <vt:lpstr>Clause 32 - Brought forward loss or depreciation</vt:lpstr>
      <vt:lpstr>Coverage</vt:lpstr>
      <vt:lpstr>Coverage</vt:lpstr>
      <vt:lpstr>3. Key provisions in Tax Audit Report</vt:lpstr>
      <vt:lpstr>Impact of disallowances reported in Tax Audit Report</vt:lpstr>
      <vt:lpstr>Clause 17 - Section 43CA and 50C</vt:lpstr>
      <vt:lpstr>Clause 17 - Section 43CA and 50C</vt:lpstr>
      <vt:lpstr>Clause 17 - Section 43CA and 50C</vt:lpstr>
      <vt:lpstr>Clause 17 - Section 43CA and 50C</vt:lpstr>
      <vt:lpstr>Clause 17 - Section 43CA and 50C</vt:lpstr>
      <vt:lpstr>Clause 17 - Section 43CA and 50C</vt:lpstr>
      <vt:lpstr>Clause 21(a) - Section 37</vt:lpstr>
      <vt:lpstr>Clause 21(a) - Section 37</vt:lpstr>
      <vt:lpstr>Clause 21(a) - Section 37</vt:lpstr>
      <vt:lpstr>Clause 21(a) - Section 37</vt:lpstr>
      <vt:lpstr>Clause 21(h) - Section 14A</vt:lpstr>
      <vt:lpstr>Clause 21(h) - Section 14A</vt:lpstr>
      <vt:lpstr>Clause 21(h) - Section 14A</vt:lpstr>
      <vt:lpstr>Clause 21(h) - Section 14A</vt:lpstr>
      <vt:lpstr>Clause 21(h) - Section 14A</vt:lpstr>
      <vt:lpstr>Clause 21(h) - Section 14A</vt:lpstr>
      <vt:lpstr>Clause 29 - Section 56(2)(viib)</vt:lpstr>
      <vt:lpstr>Clause 29 - Section 56(2)(viib)</vt:lpstr>
      <vt:lpstr>Clause 29A - Section 56(2)(ix)</vt:lpstr>
      <vt:lpstr>Clause 29A - Section 56(2)(ix)</vt:lpstr>
      <vt:lpstr>Clause 29A - Section 56(2)(ix)</vt:lpstr>
      <vt:lpstr>Clause 29B - Section 56(2)(x)</vt:lpstr>
      <vt:lpstr>Clause 29B - Section 56(2)(x)</vt:lpstr>
      <vt:lpstr>Clause 29B - Section 56(2)(x)</vt:lpstr>
      <vt:lpstr>Clause 29B - Section 56(2)(x)</vt:lpstr>
      <vt:lpstr>Clause 31 - Section 269SS, 269ST, 269T</vt:lpstr>
      <vt:lpstr>Section 269SS to Section 269TT</vt:lpstr>
      <vt:lpstr>Section 269SS - Mode of taking or accepting certain loans, deposits and specified sum</vt:lpstr>
      <vt:lpstr>Section 269SS - Mode of taking or accepting certain loans, deposits and specified sum</vt:lpstr>
      <vt:lpstr>Section 269SS - Mode of taking or accepting certain loans, deposits and specified sum</vt:lpstr>
      <vt:lpstr>Section 269SS - Relaxations</vt:lpstr>
      <vt:lpstr>Section 269SS - Relaxations</vt:lpstr>
      <vt:lpstr>Section 269SS - Relaxations</vt:lpstr>
      <vt:lpstr>Section 269SS - Exceptions</vt:lpstr>
      <vt:lpstr>Constitutional Validity - Section 269SS</vt:lpstr>
      <vt:lpstr>Clause 31(a) – Loan/ Deposit u/s 269SS</vt:lpstr>
      <vt:lpstr>Clause 31(b) - Specified Sum u/s 269SS</vt:lpstr>
      <vt:lpstr>Section 271D - Penalty for failure to comply with the provisions of Section 269SS</vt:lpstr>
      <vt:lpstr>Section 269SS and 271D - Principles emanating from judicial precedents</vt:lpstr>
      <vt:lpstr>Section 269SS and 271D - Principles emanating from judicial precedents</vt:lpstr>
      <vt:lpstr>Section 269SS and 271D - Principles emanating from judicial precedents</vt:lpstr>
      <vt:lpstr>Clause 31 - Section 269SS, 269ST, 269T</vt:lpstr>
      <vt:lpstr>Section 269ST - Mode of undertaking transactions</vt:lpstr>
      <vt:lpstr>Section 269ST – Objectives</vt:lpstr>
      <vt:lpstr>Section 269ST - Mode of undertaking transactions</vt:lpstr>
      <vt:lpstr>Section 269ST - Mode of undertaking transactions</vt:lpstr>
      <vt:lpstr>Section 269ST - Exceptions</vt:lpstr>
      <vt:lpstr>Section 269ST - Exceptions</vt:lpstr>
      <vt:lpstr>Section 269ST – Wider applicability</vt:lpstr>
      <vt:lpstr>Clause 31(ba) – Receipt u/s 269ST</vt:lpstr>
      <vt:lpstr>Clause 31(bb) – Receipt u/s 269ST</vt:lpstr>
      <vt:lpstr>Clause 31(bc) – Payment u/s 269ST</vt:lpstr>
      <vt:lpstr>Clause 31(bd) – Payment u/s 269ST</vt:lpstr>
      <vt:lpstr>Section 271DA - Penalty for failure to comply with provisions of Section 269ST</vt:lpstr>
      <vt:lpstr>Clause 31 - Section 269SS, 269ST, 269T</vt:lpstr>
      <vt:lpstr>Section 269T - Mode of repayment of certain loans or deposits</vt:lpstr>
      <vt:lpstr>Section 269T - Mode of repayment of certain loans or deposits</vt:lpstr>
      <vt:lpstr>Section 269T - Mode of repayment of certain loans or deposits</vt:lpstr>
      <vt:lpstr>Section 269T - Relaxations</vt:lpstr>
      <vt:lpstr>Section 269T - Exceptions</vt:lpstr>
      <vt:lpstr>Constitutional Validity - Section 269T</vt:lpstr>
      <vt:lpstr>Clause 31(c) – Loan/ Deposit/ Specified Advance u/s 269T</vt:lpstr>
      <vt:lpstr>Clause 31(d) – Loan/ Deposit/ Specified Advance u/s 269T</vt:lpstr>
      <vt:lpstr>Clause 31(e) – Loan/ Deposit/ Specified Advance u/s 269T</vt:lpstr>
      <vt:lpstr>Section 271E - Penalty for failure to comply with the provisions of Section 269T</vt:lpstr>
      <vt:lpstr>Section 269T and 271E - Principles emanating from judicial precedents</vt:lpstr>
      <vt:lpstr>Section 269T and 271E - Principles emanating from judicial precedents</vt:lpstr>
      <vt:lpstr>Section 269T and 271E - Principles emanating from judicial precedents</vt:lpstr>
      <vt:lpstr>Coverage</vt:lpstr>
      <vt:lpstr>Coverage</vt:lpstr>
      <vt:lpstr>3. Penalties </vt:lpstr>
      <vt:lpstr>Section 271AAD - Penalty for false entry, etc., in books of account</vt:lpstr>
      <vt:lpstr>Section 271AAD - Penalty for false entry, etc., in books of account</vt:lpstr>
      <vt:lpstr>Section 271AAD - Penalty for false entry, etc., in books of account</vt:lpstr>
      <vt:lpstr>Section 271AAD - Penalty for false entry, etc., in books of account</vt:lpstr>
      <vt:lpstr>Section 344 of Bharatiya Nyaya Sanhita, 2023 – Falsification of Accounts</vt:lpstr>
      <vt:lpstr>Section 271A - Failure to keep, maintain or retain books of account, documents, etc.</vt:lpstr>
      <vt:lpstr>Section 271A - Failure to keep, maintain or retain books of account, documents, etc.</vt:lpstr>
      <vt:lpstr>Section 271B - Failure to get accounts audited</vt:lpstr>
      <vt:lpstr>Section 271B - Failure to get accounts audited</vt:lpstr>
      <vt:lpstr>Section 271A vs 271B</vt:lpstr>
      <vt:lpstr>Section 271A vs 271B</vt:lpstr>
      <vt:lpstr>Section 271A vs 271B</vt:lpstr>
      <vt:lpstr>Section 273B - Penalty not to be imposed in certain cases</vt:lpstr>
      <vt:lpstr>Section 273B - Penalty not to be imposed in certain cases</vt:lpstr>
      <vt:lpstr>Section 271B and Section 273B</vt:lpstr>
      <vt:lpstr>Section 271B and Section 273B</vt:lpstr>
      <vt:lpstr>Section 271B and Section 273B</vt:lpstr>
      <vt:lpstr>Q&amp;A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TAX AUDIT – KEY CONCEPTS  12th August 2023  Kozhikode Branch of SIRC of ICAI</dc:title>
  <dc:creator>Santosh Sagar</dc:creator>
  <cp:lastModifiedBy>Santosh Sagar</cp:lastModifiedBy>
  <cp:revision>2</cp:revision>
  <cp:lastPrinted>2024-09-08T22:20:29Z</cp:lastPrinted>
  <dcterms:created xsi:type="dcterms:W3CDTF">2023-08-10T18:30:22Z</dcterms:created>
  <dcterms:modified xsi:type="dcterms:W3CDTF">2024-09-09T04:38:10Z</dcterms:modified>
</cp:coreProperties>
</file>