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83" r:id="rId3"/>
    <p:sldId id="284" r:id="rId4"/>
    <p:sldId id="285" r:id="rId5"/>
    <p:sldId id="259" r:id="rId6"/>
    <p:sldId id="260" r:id="rId7"/>
    <p:sldId id="290" r:id="rId8"/>
    <p:sldId id="261" r:id="rId9"/>
    <p:sldId id="262" r:id="rId10"/>
    <p:sldId id="263" r:id="rId11"/>
    <p:sldId id="264" r:id="rId12"/>
    <p:sldId id="268" r:id="rId13"/>
    <p:sldId id="267" r:id="rId14"/>
    <p:sldId id="266" r:id="rId15"/>
    <p:sldId id="265" r:id="rId16"/>
    <p:sldId id="269" r:id="rId17"/>
    <p:sldId id="270" r:id="rId18"/>
    <p:sldId id="271" r:id="rId19"/>
    <p:sldId id="273" r:id="rId20"/>
    <p:sldId id="274" r:id="rId21"/>
    <p:sldId id="275" r:id="rId22"/>
    <p:sldId id="276" r:id="rId23"/>
    <p:sldId id="277" r:id="rId24"/>
    <p:sldId id="278" r:id="rId25"/>
    <p:sldId id="279" r:id="rId26"/>
    <p:sldId id="282" r:id="rId27"/>
    <p:sldId id="292" r:id="rId28"/>
    <p:sldId id="293" r:id="rId29"/>
    <p:sldId id="287" r:id="rId30"/>
    <p:sldId id="294"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B1F63-60B2-194F-D4E9-43898DBDE0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74252D9-EC6C-8138-C71B-3E508DB332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24311B3-902D-9E1E-2C7E-BF3FD08F93A7}"/>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8175071E-470E-10C2-123D-82A0F870CB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E8DB1C-4730-8A44-1DA5-9ED5A9231DEB}"/>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4178014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BDA9-4288-49B7-8EC6-4D83EB727E1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9F78198-F142-2315-D536-D2E57033CD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952DE8F-9F40-6459-BF90-8A5894CE76A4}"/>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B7724FEC-9FC0-0283-C155-B9B34735D8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4EE649-77AE-0AC8-217D-F67727303F66}"/>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265953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7190D-7ECC-7E2C-6766-CB4704E628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4E46426-DAC9-C9E0-AB0A-C8C4AA5B8D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96D9A7-34EA-5384-08B4-72BA08F1108F}"/>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61755D82-5B38-3CE3-9C57-646BFF6486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99B473-C31F-B420-6D61-78163B7D3152}"/>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1206740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00BC-A66C-9D10-D1C0-F5EDF88662C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37122B0-B197-DEE2-7D8A-7D0C134DE6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D759429-34E2-007D-4F00-9CAB3C3141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C342A96-09EC-B6C1-AC51-55D655F9BC84}"/>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6" name="Footer Placeholder 5">
            <a:extLst>
              <a:ext uri="{FF2B5EF4-FFF2-40B4-BE49-F238E27FC236}">
                <a16:creationId xmlns:a16="http://schemas.microsoft.com/office/drawing/2014/main" id="{BE3476BA-95FF-0A6A-423C-BC38FD21BD9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362779F-0E04-0FE0-71A8-8BA7FDDD4A18}"/>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1464431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4ACD7-4112-92E7-33C7-964D7EF17A1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E685F37-029B-1F38-3182-7A355A8FE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521DB4-C41E-45B1-925D-8FDEF87D1C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E30BC2A-DD7A-024A-FF25-4CCCA2AB4F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83E2DF-604F-9824-CFC8-C7689CD92F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C38F47C-48FA-93A8-D0E2-6E54AFFE9B61}"/>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8" name="Footer Placeholder 7">
            <a:extLst>
              <a:ext uri="{FF2B5EF4-FFF2-40B4-BE49-F238E27FC236}">
                <a16:creationId xmlns:a16="http://schemas.microsoft.com/office/drawing/2014/main" id="{3211DB4D-7814-093B-2CF2-B65A8BBE24A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440E734-B18A-4EA7-BC9A-68F60ED262B4}"/>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2101075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F4C63-2FF5-9017-E4A3-72CD82ADBF2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9ADA581-B57A-9016-CD20-89DA480C52B2}"/>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4" name="Footer Placeholder 3">
            <a:extLst>
              <a:ext uri="{FF2B5EF4-FFF2-40B4-BE49-F238E27FC236}">
                <a16:creationId xmlns:a16="http://schemas.microsoft.com/office/drawing/2014/main" id="{F2BCD7BF-8275-19B4-D4B5-19FB884179C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3903F31-031C-4B29-4241-B58AF348443E}"/>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1794976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3D121F-B6A3-5945-74DC-DB6465C600EC}"/>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3" name="Footer Placeholder 2">
            <a:extLst>
              <a:ext uri="{FF2B5EF4-FFF2-40B4-BE49-F238E27FC236}">
                <a16:creationId xmlns:a16="http://schemas.microsoft.com/office/drawing/2014/main" id="{C369BECD-00E6-A1C8-DBA1-6468FDCC9E8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45C96E2-F5EB-D971-5782-0CFA65EB9ABE}"/>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388800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BAAF3-B0E8-7483-FAAF-72677A1DBB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1C544CF-E1AA-B3E3-7580-AE509AF397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6CB108A-C945-08D7-7234-A0CFD513D9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7BA36-3E86-2EA1-4C57-18E9865ED7DA}"/>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6" name="Footer Placeholder 5">
            <a:extLst>
              <a:ext uri="{FF2B5EF4-FFF2-40B4-BE49-F238E27FC236}">
                <a16:creationId xmlns:a16="http://schemas.microsoft.com/office/drawing/2014/main" id="{9D51BDEB-323E-39F0-10E7-10AB4AF9404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362D835-F986-E578-473B-6837E2AEF588}"/>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364540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E6CD1-8531-0FF4-2D77-2F24203C3D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D25C801-2EE7-A4A1-1260-A2C77DB45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C9F710-F09D-A451-8682-54E0999904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E5002B-F26D-CDD5-3EF9-44A19143A9C7}"/>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6" name="Footer Placeholder 5">
            <a:extLst>
              <a:ext uri="{FF2B5EF4-FFF2-40B4-BE49-F238E27FC236}">
                <a16:creationId xmlns:a16="http://schemas.microsoft.com/office/drawing/2014/main" id="{E55A4490-9675-5E0A-98D4-86207F93810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48B457D-1535-2167-7267-00CE6B8E7602}"/>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205358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39C28-5991-E9C3-8332-F7C29FB43E9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8312A40-FDD6-BDB5-5585-40BE7EF150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F45BF1D-5E02-9361-E4E7-6AAFDBF8599C}"/>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2A5A516B-55C2-5477-2666-04103B4C20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2DD4BD-F9F2-9D63-DD60-D00343B9B7FC}"/>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3212175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9A7795-E033-C868-5233-4C29449B7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8760ECB-6096-68B2-584E-3CBD0CF97B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FA5E65-6110-E6B7-8FC9-366BE2BABBB4}"/>
              </a:ext>
            </a:extLst>
          </p:cNvPr>
          <p:cNvSpPr>
            <a:spLocks noGrp="1"/>
          </p:cNvSpPr>
          <p:nvPr>
            <p:ph type="dt" sz="half" idx="10"/>
          </p:nvPr>
        </p:nvSpPr>
        <p:spPr/>
        <p:txBody>
          <a:body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582FE333-5C28-B451-D2FB-E9744DEBF6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4FA1BD-E702-D82B-9884-6C4AA7EA8775}"/>
              </a:ext>
            </a:extLst>
          </p:cNvPr>
          <p:cNvSpPr>
            <a:spLocks noGrp="1"/>
          </p:cNvSpPr>
          <p:nvPr>
            <p:ph type="sldNum" sz="quarter" idx="12"/>
          </p:nvPr>
        </p:nvSpPr>
        <p:spPr/>
        <p:txBody>
          <a:bodyPr/>
          <a:lstStyle/>
          <a:p>
            <a:fld id="{2B15B8D6-19A2-47AC-BA29-8BFBA6E46C0A}" type="slidenum">
              <a:rPr lang="en-IN" smtClean="0"/>
              <a:t>‹#›</a:t>
            </a:fld>
            <a:endParaRPr lang="en-IN"/>
          </a:p>
        </p:txBody>
      </p:sp>
    </p:spTree>
    <p:extLst>
      <p:ext uri="{BB962C8B-B14F-4D97-AF65-F5344CB8AC3E}">
        <p14:creationId xmlns:p14="http://schemas.microsoft.com/office/powerpoint/2010/main" val="150727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02E02B-5507-BBC1-8872-FD906E7D9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0C0DF7D-DD6D-411E-98C5-B612FBBE5D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7AEE07-1E8B-C3BA-4309-19DADADFAA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5CB861-FA6F-40F5-9091-4D068712B923}" type="datetimeFigureOut">
              <a:rPr lang="en-IN" smtClean="0"/>
              <a:t>04-03-2023</a:t>
            </a:fld>
            <a:endParaRPr lang="en-IN"/>
          </a:p>
        </p:txBody>
      </p:sp>
      <p:sp>
        <p:nvSpPr>
          <p:cNvPr id="5" name="Footer Placeholder 4">
            <a:extLst>
              <a:ext uri="{FF2B5EF4-FFF2-40B4-BE49-F238E27FC236}">
                <a16:creationId xmlns:a16="http://schemas.microsoft.com/office/drawing/2014/main" id="{7CB81907-730C-A414-AC4A-912CB013D3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4F4EEF8-75F1-2117-EABA-87F5D1FB97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15B8D6-19A2-47AC-BA29-8BFBA6E46C0A}" type="slidenum">
              <a:rPr lang="en-IN" smtClean="0"/>
              <a:t>‹#›</a:t>
            </a:fld>
            <a:endParaRPr lang="en-IN"/>
          </a:p>
        </p:txBody>
      </p:sp>
    </p:spTree>
    <p:extLst>
      <p:ext uri="{BB962C8B-B14F-4D97-AF65-F5344CB8AC3E}">
        <p14:creationId xmlns:p14="http://schemas.microsoft.com/office/powerpoint/2010/main" val="2889913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fema.venkatesan77@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CBFD8-2FA4-DB79-CCDA-8C632F4E6BED}"/>
              </a:ext>
            </a:extLst>
          </p:cNvPr>
          <p:cNvSpPr>
            <a:spLocks noGrp="1"/>
          </p:cNvSpPr>
          <p:nvPr>
            <p:ph type="ctrTitle"/>
          </p:nvPr>
        </p:nvSpPr>
        <p:spPr>
          <a:xfrm>
            <a:off x="985520" y="812800"/>
            <a:ext cx="10373360" cy="4724400"/>
          </a:xfrm>
        </p:spPr>
        <p:txBody>
          <a:bodyPr>
            <a:normAutofit/>
          </a:bodyPr>
          <a:lstStyle/>
          <a:p>
            <a:pPr marL="1371600" indent="457200" algn="l">
              <a:lnSpc>
                <a:spcPct val="107000"/>
              </a:lnSpc>
              <a:spcAft>
                <a:spcPts val="800"/>
              </a:spcAft>
            </a:pPr>
            <a:r>
              <a:rPr lang="en-IN" sz="49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5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FEMA  –---</a:t>
            </a:r>
            <a:br>
              <a:rPr lang="en-IN" sz="4900" dirty="0">
                <a:effectLst/>
                <a:latin typeface="Times New Roman" panose="02020603050405020304" pitchFamily="18" charset="0"/>
                <a:ea typeface="Calibri" panose="020F0502020204030204" pitchFamily="34" charset="0"/>
                <a:cs typeface="Times New Roman" panose="02020603050405020304" pitchFamily="18" charset="0"/>
              </a:rPr>
            </a:br>
            <a:r>
              <a:rPr lang="en-IN" sz="49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RECENT DEVELOPMENTS</a:t>
            </a:r>
            <a:br>
              <a:rPr lang="en-IN" sz="4000" dirty="0">
                <a:effectLst/>
                <a:latin typeface="Times New Roman" panose="02020603050405020304" pitchFamily="18" charset="0"/>
                <a:ea typeface="Calibri" panose="020F0502020204030204" pitchFamily="34" charset="0"/>
                <a:cs typeface="Times New Roman" panose="02020603050405020304" pitchFamily="18" charset="0"/>
              </a:rPr>
            </a:br>
            <a:r>
              <a:rPr lang="en-IN" sz="4000" dirty="0">
                <a:effectLst/>
                <a:latin typeface="Times New Roman" panose="02020603050405020304" pitchFamily="18" charset="0"/>
                <a:ea typeface="Calibri" panose="020F0502020204030204" pitchFamily="34" charset="0"/>
                <a:cs typeface="Times New Roman" panose="02020603050405020304" pitchFamily="18" charset="0"/>
              </a:rPr>
              <a:t>                       for </a:t>
            </a:r>
            <a:br>
              <a:rPr lang="en-IN" sz="4000" dirty="0">
                <a:effectLst/>
                <a:latin typeface="Times New Roman" panose="02020603050405020304" pitchFamily="18" charset="0"/>
                <a:ea typeface="Calibri" panose="020F0502020204030204" pitchFamily="34" charset="0"/>
                <a:cs typeface="Times New Roman" panose="02020603050405020304" pitchFamily="18" charset="0"/>
              </a:rPr>
            </a:br>
            <a:r>
              <a:rPr lang="en-IN" sz="4000" dirty="0">
                <a:effectLst/>
                <a:latin typeface="Times New Roman" panose="02020603050405020304" pitchFamily="18" charset="0"/>
                <a:ea typeface="Calibri" panose="020F0502020204030204" pitchFamily="34" charset="0"/>
                <a:cs typeface="Times New Roman" panose="02020603050405020304" pitchFamily="18" charset="0"/>
              </a:rPr>
              <a:t>     SIRC OF ICAI TRISSUR</a:t>
            </a:r>
            <a:br>
              <a:rPr lang="en-IN" sz="4000" dirty="0">
                <a:effectLst/>
                <a:latin typeface="Times New Roman" panose="02020603050405020304" pitchFamily="18" charset="0"/>
                <a:ea typeface="Calibri" panose="020F0502020204030204" pitchFamily="34" charset="0"/>
                <a:cs typeface="Times New Roman" panose="02020603050405020304" pitchFamily="18" charset="0"/>
              </a:rPr>
            </a:br>
            <a:r>
              <a:rPr lang="en-IN" sz="4000" dirty="0">
                <a:effectLst/>
                <a:latin typeface="Times New Roman" panose="02020603050405020304" pitchFamily="18" charset="0"/>
                <a:ea typeface="Calibri" panose="020F0502020204030204" pitchFamily="34" charset="0"/>
                <a:cs typeface="Times New Roman" panose="02020603050405020304" pitchFamily="18" charset="0"/>
              </a:rPr>
              <a:t>             04March 2023</a:t>
            </a:r>
            <a:br>
              <a:rPr lang="en-IN" sz="1800" dirty="0">
                <a:effectLst/>
                <a:latin typeface="Calibri" panose="020F0502020204030204" pitchFamily="34" charset="0"/>
                <a:ea typeface="Calibri" panose="020F0502020204030204" pitchFamily="34" charset="0"/>
                <a:cs typeface="Times New Roman" panose="02020603050405020304" pitchFamily="18" charset="0"/>
              </a:rPr>
            </a:br>
            <a:r>
              <a:rPr lang="en-I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N" sz="3200" dirty="0"/>
          </a:p>
        </p:txBody>
      </p:sp>
    </p:spTree>
    <p:extLst>
      <p:ext uri="{BB962C8B-B14F-4D97-AF65-F5344CB8AC3E}">
        <p14:creationId xmlns:p14="http://schemas.microsoft.com/office/powerpoint/2010/main" val="1932304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A2BC35-FB0D-ED08-F2C2-28B4898D852A}"/>
              </a:ext>
            </a:extLst>
          </p:cNvPr>
          <p:cNvSpPr>
            <a:spLocks noGrp="1"/>
          </p:cNvSpPr>
          <p:nvPr>
            <p:ph idx="1"/>
          </p:nvPr>
        </p:nvSpPr>
        <p:spPr>
          <a:xfrm>
            <a:off x="970280" y="748665"/>
            <a:ext cx="10515600" cy="4107815"/>
          </a:xfrm>
        </p:spPr>
        <p:txBody>
          <a:bodyPr/>
          <a:lstStyle/>
          <a:p>
            <a:pPr marL="0" indent="0">
              <a:buNone/>
            </a:pPr>
            <a:endParaRPr lang="en-IN"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CA. P.VENKATESAN  </a:t>
            </a:r>
          </a:p>
          <a:p>
            <a:pPr marL="0" indent="0" algn="ctr">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  FEMA Consultant </a:t>
            </a:r>
            <a:br>
              <a:rPr lang="en-IN" sz="2800" dirty="0">
                <a:effectLst/>
                <a:latin typeface="Calibri" panose="020F0502020204030204" pitchFamily="34" charset="0"/>
                <a:ea typeface="Calibri" panose="020F0502020204030204" pitchFamily="34" charset="0"/>
                <a:cs typeface="Times New Roman" panose="02020603050405020304" pitchFamily="18" charset="0"/>
              </a:rPr>
            </a:br>
            <a:r>
              <a:rPr lang="en-IN" sz="2800" dirty="0">
                <a:effectLst/>
                <a:latin typeface="Calibri" panose="020F0502020204030204" pitchFamily="34" charset="0"/>
                <a:ea typeface="Calibri" panose="020F0502020204030204" pitchFamily="34" charset="0"/>
                <a:cs typeface="Times New Roman" panose="02020603050405020304" pitchFamily="18" charset="0"/>
              </a:rPr>
              <a:t>+91 90803 76592    +91 98400 25765</a:t>
            </a:r>
            <a:br>
              <a:rPr lang="en-IN" sz="2800" dirty="0">
                <a:effectLst/>
                <a:latin typeface="Calibri" panose="020F0502020204030204" pitchFamily="34" charset="0"/>
                <a:ea typeface="Calibri" panose="020F0502020204030204" pitchFamily="34" charset="0"/>
                <a:cs typeface="Times New Roman" panose="02020603050405020304" pitchFamily="18" charset="0"/>
              </a:rPr>
            </a:br>
            <a:r>
              <a:rPr lang="en-IN" sz="2800" dirty="0">
                <a:effectLst/>
                <a:latin typeface="Calibri" panose="020F0502020204030204" pitchFamily="34" charset="0"/>
                <a:ea typeface="Calibri" panose="020F0502020204030204" pitchFamily="34" charset="0"/>
                <a:cs typeface="Times New Roman" panose="02020603050405020304" pitchFamily="18" charset="0"/>
                <a:hlinkClick r:id="rId2"/>
              </a:rPr>
              <a:t>fema.venkatesan77@gmail.com</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IN" dirty="0">
              <a:latin typeface="Calibri" panose="020F0502020204030204" pitchFamily="34" charset="0"/>
              <a:cs typeface="Times New Roman" panose="02020603050405020304" pitchFamily="18" charset="0"/>
            </a:endParaRPr>
          </a:p>
          <a:p>
            <a:pPr marL="0" indent="0" algn="r">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04 Mar.2023</a:t>
            </a:r>
            <a:endParaRPr lang="en-IN" dirty="0"/>
          </a:p>
        </p:txBody>
      </p:sp>
    </p:spTree>
    <p:extLst>
      <p:ext uri="{BB962C8B-B14F-4D97-AF65-F5344CB8AC3E}">
        <p14:creationId xmlns:p14="http://schemas.microsoft.com/office/powerpoint/2010/main" val="389454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9B66-10E9-6AE4-3763-131CED500B1D}"/>
              </a:ext>
            </a:extLst>
          </p:cNvPr>
          <p:cNvSpPr>
            <a:spLocks noGrp="1"/>
          </p:cNvSpPr>
          <p:nvPr>
            <p:ph type="title"/>
          </p:nvPr>
        </p:nvSpPr>
        <p:spPr>
          <a:xfrm>
            <a:off x="838200" y="365125"/>
            <a:ext cx="10515600" cy="925195"/>
          </a:xfrm>
        </p:spPr>
        <p:txBody>
          <a:bodyPr/>
          <a:lstStyle/>
          <a:p>
            <a:pPr algn="ctr"/>
            <a:r>
              <a:rPr lang="en-IN" sz="3600" b="1" u="sng" dirty="0">
                <a:solidFill>
                  <a:schemeClr val="accent1"/>
                </a:solidFill>
                <a:effectLst/>
                <a:latin typeface="Times New Roman" panose="02020603050405020304" pitchFamily="18" charset="0"/>
                <a:ea typeface="Calibri" panose="020F0502020204030204" pitchFamily="34" charset="0"/>
              </a:rPr>
              <a:t>Liberalisation of Forex Flows</a:t>
            </a:r>
            <a:r>
              <a:rPr lang="en-IN" sz="1800" b="1" u="sng" dirty="0">
                <a:effectLst/>
                <a:latin typeface="Times New Roman" panose="02020603050405020304" pitchFamily="18" charset="0"/>
                <a:ea typeface="Calibri" panose="020F0502020204030204" pitchFamily="34" charset="0"/>
              </a:rPr>
              <a:t>: </a:t>
            </a:r>
            <a:endParaRPr lang="en-IN" dirty="0"/>
          </a:p>
        </p:txBody>
      </p:sp>
      <p:sp>
        <p:nvSpPr>
          <p:cNvPr id="3" name="Content Placeholder 2">
            <a:extLst>
              <a:ext uri="{FF2B5EF4-FFF2-40B4-BE49-F238E27FC236}">
                <a16:creationId xmlns:a16="http://schemas.microsoft.com/office/drawing/2014/main" id="{BC51EBBD-29C9-AE3C-5F71-F4B30B8F4F0F}"/>
              </a:ext>
            </a:extLst>
          </p:cNvPr>
          <p:cNvSpPr>
            <a:spLocks noGrp="1"/>
          </p:cNvSpPr>
          <p:nvPr>
            <p:ph idx="1"/>
          </p:nvPr>
        </p:nvSpPr>
        <p:spPr>
          <a:xfrm>
            <a:off x="599440" y="1290319"/>
            <a:ext cx="11013440" cy="5202555"/>
          </a:xfrm>
        </p:spPr>
        <p:txBody>
          <a:bodyPr>
            <a:normAutofit fontScale="92500" lnSpcReduction="10000"/>
          </a:bodyPr>
          <a:lstStyle/>
          <a:p>
            <a:pPr marL="685800">
              <a:lnSpc>
                <a:spcPct val="107000"/>
              </a:lnSpc>
            </a:pPr>
            <a:r>
              <a:rPr lang="en-IN" sz="2600" i="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Vide RBI Press Release: 2022-2023/481dated 06 July 2022:</a:t>
            </a:r>
            <a:endParaRPr lang="en-IN" sz="2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IN" sz="35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Exemption from Cash Reserve Ratio (CRR) and Statutory Liquidity Ratio (SLR</a:t>
            </a:r>
            <a:r>
              <a:rPr lang="en-IN" sz="35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500" dirty="0">
                <a:effectLst/>
                <a:latin typeface="Times New Roman" panose="02020603050405020304" pitchFamily="18" charset="0"/>
                <a:ea typeface="Calibri" panose="020F0502020204030204" pitchFamily="34" charset="0"/>
                <a:cs typeface="Times New Roman" panose="02020603050405020304" pitchFamily="18" charset="0"/>
              </a:rPr>
              <a:t> on Incremental FCNR(B) and NRE Term Deposits:</a:t>
            </a:r>
          </a:p>
          <a:p>
            <a:pPr marL="0" lvl="0" indent="0">
              <a:lnSpc>
                <a:spcPct val="107000"/>
              </a:lnSpc>
              <a:buNone/>
            </a:pPr>
            <a:r>
              <a:rPr lang="en-IN" sz="3500" dirty="0">
                <a:effectLst/>
                <a:latin typeface="Times New Roman" panose="02020603050405020304" pitchFamily="18" charset="0"/>
                <a:ea typeface="Calibri" panose="020F0502020204030204" pitchFamily="34" charset="0"/>
                <a:cs typeface="Times New Roman" panose="02020603050405020304" pitchFamily="18" charset="0"/>
              </a:rPr>
              <a:t> Relaxation available for deposits mobilised </a:t>
            </a:r>
            <a:r>
              <a:rPr lang="en-IN" sz="3500" dirty="0" err="1">
                <a:effectLst/>
                <a:latin typeface="Times New Roman" panose="02020603050405020304" pitchFamily="18" charset="0"/>
                <a:ea typeface="Calibri" panose="020F0502020204030204" pitchFamily="34" charset="0"/>
                <a:cs typeface="Times New Roman" panose="02020603050405020304" pitchFamily="18" charset="0"/>
              </a:rPr>
              <a:t>upto</a:t>
            </a:r>
            <a:r>
              <a:rPr lang="en-IN" sz="3500" dirty="0">
                <a:effectLst/>
                <a:latin typeface="Times New Roman" panose="02020603050405020304" pitchFamily="18" charset="0"/>
                <a:ea typeface="Calibri" panose="020F0502020204030204" pitchFamily="34" charset="0"/>
                <a:cs typeface="Times New Roman" panose="02020603050405020304" pitchFamily="18" charset="0"/>
              </a:rPr>
              <a:t> 04 Nov.2022;</a:t>
            </a:r>
            <a:endParaRPr lang="en-IN" sz="35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r>
              <a:rPr lang="en-IN" sz="35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IN" sz="35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Interest Rates on FCNR(B) and NRE Deposits; </a:t>
            </a:r>
            <a:endParaRPr lang="en-IN" sz="35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685800" indent="0">
              <a:lnSpc>
                <a:spcPct val="107000"/>
              </a:lnSpc>
              <a:spcAft>
                <a:spcPts val="800"/>
              </a:spcAft>
              <a:buNone/>
            </a:pPr>
            <a:r>
              <a:rPr lang="en-IN" sz="3500" dirty="0">
                <a:effectLst/>
                <a:latin typeface="Times New Roman" panose="02020603050405020304" pitchFamily="18" charset="0"/>
                <a:ea typeface="Calibri" panose="020F0502020204030204" pitchFamily="34" charset="0"/>
                <a:cs typeface="Times New Roman" panose="02020603050405020304" pitchFamily="18" charset="0"/>
              </a:rPr>
              <a:t>Ceilings on interest rate of 250 bps over ARR for deposits for 1 to 3 years and 350 bps for deposits for  3 to 5 years were suspended </a:t>
            </a:r>
            <a:r>
              <a:rPr lang="en-IN" sz="3500" dirty="0" err="1">
                <a:effectLst/>
                <a:latin typeface="Times New Roman" panose="02020603050405020304" pitchFamily="18" charset="0"/>
                <a:ea typeface="Calibri" panose="020F0502020204030204" pitchFamily="34" charset="0"/>
                <a:cs typeface="Times New Roman" panose="02020603050405020304" pitchFamily="18" charset="0"/>
              </a:rPr>
              <a:t>upto</a:t>
            </a:r>
            <a:r>
              <a:rPr lang="en-IN" sz="3500" dirty="0">
                <a:effectLst/>
                <a:latin typeface="Times New Roman" panose="02020603050405020304" pitchFamily="18" charset="0"/>
                <a:ea typeface="Calibri" panose="020F0502020204030204" pitchFamily="34" charset="0"/>
                <a:cs typeface="Times New Roman" panose="02020603050405020304" pitchFamily="18" charset="0"/>
              </a:rPr>
              <a:t> 31 Oct.2022;</a:t>
            </a:r>
            <a:endParaRPr lang="en-IN" sz="35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4657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1C36-E207-CBE5-02FE-2C4A5FDAB225}"/>
              </a:ext>
            </a:extLst>
          </p:cNvPr>
          <p:cNvSpPr>
            <a:spLocks noGrp="1"/>
          </p:cNvSpPr>
          <p:nvPr>
            <p:ph type="title"/>
          </p:nvPr>
        </p:nvSpPr>
        <p:spPr>
          <a:xfrm>
            <a:off x="1229360" y="365126"/>
            <a:ext cx="10124440" cy="579754"/>
          </a:xfrm>
        </p:spPr>
        <p:txBody>
          <a:bodyPr>
            <a:normAutofit fontScale="90000"/>
          </a:bodyPr>
          <a:lstStyle/>
          <a:p>
            <a:r>
              <a:rPr lang="en-IN" sz="3600" b="1" u="sng" dirty="0">
                <a:effectLst/>
                <a:latin typeface="Times New Roman" panose="02020603050405020304" pitchFamily="18" charset="0"/>
                <a:ea typeface="Calibri" panose="020F0502020204030204" pitchFamily="34" charset="0"/>
              </a:rPr>
              <a:t>Liberalisation of Forex Flows</a:t>
            </a:r>
            <a:r>
              <a:rPr lang="en-IN" sz="1800" b="1" u="sng" dirty="0">
                <a:effectLst/>
                <a:latin typeface="Times New Roman" panose="02020603050405020304" pitchFamily="18" charset="0"/>
                <a:ea typeface="Calibri" panose="020F0502020204030204" pitchFamily="34" charset="0"/>
              </a:rPr>
              <a:t>: …..</a:t>
            </a:r>
            <a:r>
              <a:rPr lang="en-IN" sz="2800" b="1" u="sng" dirty="0">
                <a:effectLst/>
                <a:latin typeface="Times New Roman" panose="02020603050405020304" pitchFamily="18" charset="0"/>
                <a:ea typeface="Calibri" panose="020F0502020204030204" pitchFamily="34" charset="0"/>
              </a:rPr>
              <a:t>contd…..</a:t>
            </a:r>
            <a:endParaRPr lang="en-IN" sz="2800" dirty="0"/>
          </a:p>
        </p:txBody>
      </p:sp>
      <p:sp>
        <p:nvSpPr>
          <p:cNvPr id="3" name="Content Placeholder 2">
            <a:extLst>
              <a:ext uri="{FF2B5EF4-FFF2-40B4-BE49-F238E27FC236}">
                <a16:creationId xmlns:a16="http://schemas.microsoft.com/office/drawing/2014/main" id="{7830268B-6E8E-2BD0-96D7-F1F594DDA2A5}"/>
              </a:ext>
            </a:extLst>
          </p:cNvPr>
          <p:cNvSpPr>
            <a:spLocks noGrp="1"/>
          </p:cNvSpPr>
          <p:nvPr>
            <p:ph idx="1"/>
          </p:nvPr>
        </p:nvSpPr>
        <p:spPr>
          <a:xfrm>
            <a:off x="213360" y="1076960"/>
            <a:ext cx="11734799" cy="5659120"/>
          </a:xfrm>
        </p:spPr>
        <p:txBody>
          <a:bodyPr>
            <a:normAutofit fontScale="92500" lnSpcReduction="20000"/>
          </a:bodyPr>
          <a:lstStyle/>
          <a:p>
            <a:pPr marL="0" lvl="0" indent="0">
              <a:lnSpc>
                <a:spcPct val="107000"/>
              </a:lnSpc>
              <a:buNone/>
            </a:pPr>
            <a:r>
              <a:rPr lang="en-IN" b="1" u="sng"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3.  FPI Investment in Debt; </a:t>
            </a:r>
            <a:endParaRPr lang="en-IN"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914400">
              <a:lnSpc>
                <a:spcPct val="107000"/>
              </a:lnSpc>
            </a:pPr>
            <a:r>
              <a:rPr lang="en-IN" dirty="0">
                <a:effectLst/>
                <a:latin typeface="Times New Roman" panose="02020603050405020304" pitchFamily="18" charset="0"/>
                <a:ea typeface="Calibri" panose="020F0502020204030204" pitchFamily="34" charset="0"/>
                <a:cs typeface="Times New Roman" panose="02020603050405020304" pitchFamily="18" charset="0"/>
              </a:rPr>
              <a:t>A] All new issuances of G-Secs of 7-year and 14-year tenors will be designated as specified securities under the FAR;</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marL="914400">
              <a:lnSpc>
                <a:spcPct val="107000"/>
              </a:lnSpc>
            </a:pPr>
            <a:r>
              <a:rPr lang="en-IN" dirty="0">
                <a:effectLst/>
                <a:latin typeface="Times New Roman" panose="02020603050405020304" pitchFamily="18" charset="0"/>
                <a:ea typeface="Calibri" panose="020F0502020204030204" pitchFamily="34" charset="0"/>
                <a:cs typeface="Times New Roman" panose="02020603050405020304" pitchFamily="18" charset="0"/>
              </a:rPr>
              <a:t>B] Investments by FPIs in G-Secs and corporate debt made till 31 Oct.2022 were exempted from the macroprudential short term limit under the MTF;</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marL="914400">
              <a:lnSpc>
                <a:spcPct val="107000"/>
              </a:lnSpc>
            </a:pPr>
            <a:r>
              <a:rPr lang="en-IN" dirty="0">
                <a:effectLst/>
                <a:latin typeface="Times New Roman" panose="02020603050405020304" pitchFamily="18" charset="0"/>
                <a:ea typeface="Calibri" panose="020F0502020204030204" pitchFamily="34" charset="0"/>
                <a:cs typeface="Times New Roman" panose="02020603050405020304" pitchFamily="18" charset="0"/>
              </a:rPr>
              <a:t>C] Under the MTF, FPIs can invest only in corporate debt instruments with a minimum </a:t>
            </a:r>
            <a:r>
              <a:rPr lang="en-IN" i="1" dirty="0">
                <a:effectLst/>
                <a:latin typeface="Times New Roman" panose="02020603050405020304" pitchFamily="18" charset="0"/>
                <a:ea typeface="Calibri" panose="020F0502020204030204" pitchFamily="34" charset="0"/>
                <a:cs typeface="Times New Roman" panose="02020603050405020304" pitchFamily="18" charset="0"/>
              </a:rPr>
              <a:t>residual maturity</a:t>
            </a:r>
            <a:r>
              <a:rPr lang="en-IN" dirty="0">
                <a:effectLst/>
                <a:latin typeface="Times New Roman" panose="02020603050405020304" pitchFamily="18" charset="0"/>
                <a:ea typeface="Calibri" panose="020F0502020204030204" pitchFamily="34" charset="0"/>
                <a:cs typeface="Times New Roman" panose="02020603050405020304" pitchFamily="18" charset="0"/>
              </a:rPr>
              <a:t> of one year. But a limited window was opened </a:t>
            </a:r>
            <a:r>
              <a:rPr lang="en-IN" dirty="0" err="1">
                <a:effectLst/>
                <a:latin typeface="Times New Roman" panose="02020603050405020304" pitchFamily="18" charset="0"/>
                <a:ea typeface="Calibri" panose="020F0502020204030204" pitchFamily="34" charset="0"/>
                <a:cs typeface="Times New Roman" panose="02020603050405020304" pitchFamily="18" charset="0"/>
              </a:rPr>
              <a:t>upto</a:t>
            </a:r>
            <a:r>
              <a:rPr lang="en-IN" dirty="0">
                <a:effectLst/>
                <a:latin typeface="Times New Roman" panose="02020603050405020304" pitchFamily="18" charset="0"/>
                <a:ea typeface="Calibri" panose="020F0502020204030204" pitchFamily="34" charset="0"/>
                <a:cs typeface="Times New Roman" panose="02020603050405020304" pitchFamily="18" charset="0"/>
              </a:rPr>
              <a:t> 31 Oct.2022 for investments in CPs &amp; NCDs with an </a:t>
            </a:r>
            <a:r>
              <a:rPr lang="en-IN" i="1" dirty="0">
                <a:effectLst/>
                <a:latin typeface="Times New Roman" panose="02020603050405020304" pitchFamily="18" charset="0"/>
                <a:ea typeface="Calibri" panose="020F0502020204030204" pitchFamily="34" charset="0"/>
                <a:cs typeface="Times New Roman" panose="02020603050405020304" pitchFamily="18" charset="0"/>
              </a:rPr>
              <a:t>original maturity</a:t>
            </a:r>
            <a:r>
              <a:rPr lang="en-IN" dirty="0">
                <a:effectLst/>
                <a:latin typeface="Times New Roman" panose="02020603050405020304" pitchFamily="18" charset="0"/>
                <a:ea typeface="Calibri" panose="020F0502020204030204" pitchFamily="34" charset="0"/>
                <a:cs typeface="Times New Roman" panose="02020603050405020304" pitchFamily="18" charset="0"/>
              </a:rPr>
              <a:t> of up to one year.</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IN" b="1" u="sng"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4.  Foreign Currency Lending by Authorised Dealer Category I (AD Cat-I) Banks;</a:t>
            </a:r>
            <a:endParaRPr lang="en-IN" b="1" u="sng"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r>
              <a:rPr lang="en-IN" i="1" dirty="0">
                <a:effectLst/>
                <a:latin typeface="Calibri" panose="020F0502020204030204" pitchFamily="34" charset="0"/>
                <a:ea typeface="Calibri" panose="020F0502020204030204" pitchFamily="34" charset="0"/>
                <a:cs typeface="Times New Roman" panose="02020603050405020304" pitchFamily="18" charset="0"/>
              </a:rPr>
              <a:t>At present, AD Cat-I banks can undertake overseas foreign currency borrowing (OFCB) up to a limit of 100 per cent of their unimpaired Tier 1 capital or US$10 million, whichever is higher</a:t>
            </a:r>
            <a:r>
              <a:rPr lang="en-IN" sz="2000" i="1"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dirty="0"/>
          </a:p>
        </p:txBody>
      </p:sp>
    </p:spTree>
    <p:extLst>
      <p:ext uri="{BB962C8B-B14F-4D97-AF65-F5344CB8AC3E}">
        <p14:creationId xmlns:p14="http://schemas.microsoft.com/office/powerpoint/2010/main" val="3657644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366E-60BF-845A-A316-35FA593AFAD4}"/>
              </a:ext>
            </a:extLst>
          </p:cNvPr>
          <p:cNvSpPr>
            <a:spLocks noGrp="1"/>
          </p:cNvSpPr>
          <p:nvPr>
            <p:ph type="title"/>
          </p:nvPr>
        </p:nvSpPr>
        <p:spPr>
          <a:xfrm>
            <a:off x="1311214" y="365126"/>
            <a:ext cx="10042585" cy="204218"/>
          </a:xfrm>
        </p:spPr>
        <p:txBody>
          <a:bodyPr>
            <a:normAutofit fontScale="90000"/>
          </a:bodyPr>
          <a:lstStyle/>
          <a:p>
            <a:r>
              <a:rPr lang="en-IN" sz="4400" b="1" u="sng" dirty="0">
                <a:effectLst/>
                <a:latin typeface="Times New Roman" panose="02020603050405020304" pitchFamily="18" charset="0"/>
                <a:ea typeface="Calibri" panose="020F0502020204030204" pitchFamily="34" charset="0"/>
              </a:rPr>
              <a:t>Liberalisation of Forex Flows</a:t>
            </a:r>
            <a:r>
              <a:rPr lang="en-IN" sz="2400" b="1" u="sng" dirty="0">
                <a:effectLst/>
                <a:latin typeface="Times New Roman" panose="02020603050405020304" pitchFamily="18" charset="0"/>
                <a:ea typeface="Calibri" panose="020F0502020204030204" pitchFamily="34" charset="0"/>
              </a:rPr>
              <a:t>: contd…..</a:t>
            </a:r>
            <a:endParaRPr lang="en-IN" dirty="0"/>
          </a:p>
        </p:txBody>
      </p:sp>
      <p:sp>
        <p:nvSpPr>
          <p:cNvPr id="3" name="Content Placeholder 2">
            <a:extLst>
              <a:ext uri="{FF2B5EF4-FFF2-40B4-BE49-F238E27FC236}">
                <a16:creationId xmlns:a16="http://schemas.microsoft.com/office/drawing/2014/main" id="{E580FEEB-0A66-0803-F9A8-0BD5605CB915}"/>
              </a:ext>
            </a:extLst>
          </p:cNvPr>
          <p:cNvSpPr>
            <a:spLocks noGrp="1"/>
          </p:cNvSpPr>
          <p:nvPr>
            <p:ph idx="1"/>
          </p:nvPr>
        </p:nvSpPr>
        <p:spPr>
          <a:xfrm>
            <a:off x="603848" y="776378"/>
            <a:ext cx="10749951" cy="5959702"/>
          </a:xfrm>
        </p:spPr>
        <p:txBody>
          <a:bodyPr>
            <a:normAutofit/>
          </a:bodyPr>
          <a:lstStyle/>
          <a:p>
            <a:r>
              <a:rPr lang="en-IN" sz="3200" i="1" dirty="0">
                <a:effectLst/>
                <a:latin typeface="Calibri" panose="020F0502020204030204" pitchFamily="34" charset="0"/>
                <a:ea typeface="Calibri" panose="020F0502020204030204" pitchFamily="34" charset="0"/>
                <a:cs typeface="Times New Roman" panose="02020603050405020304" pitchFamily="18" charset="0"/>
              </a:rPr>
              <a:t>The funds so borrowed cannot be used for lending in foreign currency except for the purpose of </a:t>
            </a:r>
            <a:r>
              <a:rPr lang="en-IN" sz="3200"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export finance</a:t>
            </a:r>
            <a:r>
              <a:rPr lang="en-IN" sz="3200" i="1" dirty="0">
                <a:effectLst/>
                <a:latin typeface="Calibri" panose="020F0502020204030204" pitchFamily="34" charset="0"/>
                <a:ea typeface="Calibri" panose="020F0502020204030204" pitchFamily="34" charset="0"/>
                <a:cs typeface="Times New Roman" panose="02020603050405020304" pitchFamily="18" charset="0"/>
              </a:rPr>
              <a:t>. </a:t>
            </a:r>
          </a:p>
          <a:p>
            <a:r>
              <a:rPr lang="en-IN" sz="3200" i="1" dirty="0">
                <a:effectLst/>
                <a:latin typeface="Calibri" panose="020F0502020204030204" pitchFamily="34" charset="0"/>
                <a:ea typeface="Calibri" panose="020F0502020204030204" pitchFamily="34" charset="0"/>
                <a:cs typeface="Times New Roman" panose="02020603050405020304" pitchFamily="18" charset="0"/>
              </a:rPr>
              <a:t>It has now been decided that AD Cat-I banks can utilise OFCBs for lending in foreign currency to entities for </a:t>
            </a:r>
            <a:r>
              <a:rPr lang="en-IN" sz="3200"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 wider set of end-use purposes,</a:t>
            </a:r>
            <a:r>
              <a:rPr lang="en-IN" sz="3200" i="1" dirty="0">
                <a:effectLst/>
                <a:latin typeface="Calibri" panose="020F0502020204030204" pitchFamily="34" charset="0"/>
                <a:ea typeface="Calibri" panose="020F0502020204030204" pitchFamily="34" charset="0"/>
                <a:cs typeface="Times New Roman" panose="02020603050405020304" pitchFamily="18" charset="0"/>
              </a:rPr>
              <a:t> subject to the negative list set out for external commercial borrowings (ECBs). </a:t>
            </a:r>
          </a:p>
          <a:p>
            <a:r>
              <a:rPr lang="en-IN" sz="3200" i="1" dirty="0">
                <a:effectLst/>
                <a:latin typeface="Calibri" panose="020F0502020204030204" pitchFamily="34" charset="0"/>
                <a:ea typeface="Calibri" panose="020F0502020204030204" pitchFamily="34" charset="0"/>
                <a:cs typeface="Times New Roman" panose="02020603050405020304" pitchFamily="18" charset="0"/>
              </a:rPr>
              <a:t>The measure is expected to facilitate foreign currency borrowing by a larger set of borrowers who may find it difficult to directly access overseas markets. </a:t>
            </a:r>
          </a:p>
          <a:p>
            <a:r>
              <a:rPr lang="en-IN" sz="3200" i="1" dirty="0">
                <a:effectLst/>
                <a:latin typeface="Calibri" panose="020F0502020204030204" pitchFamily="34" charset="0"/>
                <a:ea typeface="Calibri" panose="020F0502020204030204" pitchFamily="34" charset="0"/>
                <a:cs typeface="Times New Roman" panose="02020603050405020304" pitchFamily="18" charset="0"/>
              </a:rPr>
              <a:t>This dispensation for raising such borrowings is available till October 31, 2022.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164414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3BE8-7445-21A2-2A98-401C2AC6C0D7}"/>
              </a:ext>
            </a:extLst>
          </p:cNvPr>
          <p:cNvSpPr>
            <a:spLocks noGrp="1"/>
          </p:cNvSpPr>
          <p:nvPr>
            <p:ph type="title"/>
          </p:nvPr>
        </p:nvSpPr>
        <p:spPr>
          <a:xfrm>
            <a:off x="1432560" y="294006"/>
            <a:ext cx="9946639" cy="559434"/>
          </a:xfrm>
        </p:spPr>
        <p:txBody>
          <a:bodyPr>
            <a:normAutofit fontScale="90000"/>
          </a:bodyPr>
          <a:lstStyle/>
          <a:p>
            <a:br>
              <a:rPr lang="en-IN" sz="1800" dirty="0">
                <a:effectLst/>
                <a:latin typeface="Calibri" panose="020F0502020204030204" pitchFamily="34" charset="0"/>
                <a:ea typeface="Calibri" panose="020F0502020204030204" pitchFamily="34" charset="0"/>
                <a:cs typeface="Times New Roman" panose="02020603050405020304" pitchFamily="18" charset="0"/>
              </a:rPr>
            </a:br>
            <a:r>
              <a:rPr lang="en-IN" sz="4400" b="1" u="sng" dirty="0">
                <a:effectLst/>
                <a:latin typeface="Times New Roman" panose="02020603050405020304" pitchFamily="18" charset="0"/>
                <a:ea typeface="Calibri" panose="020F0502020204030204" pitchFamily="34" charset="0"/>
              </a:rPr>
              <a:t>Liberalisation of Forex Flows</a:t>
            </a:r>
            <a:r>
              <a:rPr lang="en-IN" sz="2400" b="1" u="sng" dirty="0">
                <a:effectLst/>
                <a:latin typeface="Times New Roman" panose="02020603050405020304" pitchFamily="18" charset="0"/>
                <a:ea typeface="Calibri" panose="020F0502020204030204" pitchFamily="34" charset="0"/>
              </a:rPr>
              <a:t>: contd…..</a:t>
            </a:r>
            <a:endParaRPr lang="en-IN" dirty="0"/>
          </a:p>
        </p:txBody>
      </p:sp>
      <p:sp>
        <p:nvSpPr>
          <p:cNvPr id="3" name="Content Placeholder 2">
            <a:extLst>
              <a:ext uri="{FF2B5EF4-FFF2-40B4-BE49-F238E27FC236}">
                <a16:creationId xmlns:a16="http://schemas.microsoft.com/office/drawing/2014/main" id="{4D0B4E61-4BA6-D4AE-3F59-F33358B90144}"/>
              </a:ext>
            </a:extLst>
          </p:cNvPr>
          <p:cNvSpPr>
            <a:spLocks noGrp="1"/>
          </p:cNvSpPr>
          <p:nvPr>
            <p:ph idx="1"/>
          </p:nvPr>
        </p:nvSpPr>
        <p:spPr>
          <a:xfrm>
            <a:off x="507999" y="1056640"/>
            <a:ext cx="11257281" cy="5283200"/>
          </a:xfrm>
        </p:spPr>
        <p:txBody>
          <a:bodyPr>
            <a:normAutofit fontScale="32500" lnSpcReduction="20000"/>
          </a:bodyPr>
          <a:lstStyle/>
          <a:p>
            <a:pPr marL="0" lvl="0" indent="0">
              <a:lnSpc>
                <a:spcPct val="107000"/>
              </a:lnSpc>
              <a:buNone/>
            </a:pPr>
            <a:r>
              <a:rPr lang="en-IN" sz="8600" b="1" dirty="0">
                <a:effectLst/>
                <a:latin typeface="Times New Roman" panose="02020603050405020304" pitchFamily="18" charset="0"/>
                <a:ea typeface="Calibri" panose="020F0502020204030204" pitchFamily="34" charset="0"/>
                <a:cs typeface="Times New Roman" panose="02020603050405020304" pitchFamily="18" charset="0"/>
              </a:rPr>
              <a:t>5.  External Commercial Borrowings (ECBs):</a:t>
            </a:r>
            <a:endParaRPr lang="en-IN" sz="8600" b="1" i="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07000"/>
              </a:lnSpc>
              <a:buNone/>
            </a:pPr>
            <a:r>
              <a:rPr lang="en-IN" sz="8600" i="1" dirty="0">
                <a:effectLst/>
                <a:latin typeface="Times New Roman" panose="02020603050405020304" pitchFamily="18" charset="0"/>
                <a:ea typeface="Calibri" panose="020F0502020204030204" pitchFamily="34" charset="0"/>
                <a:cs typeface="Times New Roman" panose="02020603050405020304" pitchFamily="18" charset="0"/>
              </a:rPr>
              <a:t>Apart from the above Press </a:t>
            </a:r>
            <a:r>
              <a:rPr lang="en-IN" sz="8600" i="1" dirty="0" err="1">
                <a:effectLst/>
                <a:latin typeface="Times New Roman" panose="02020603050405020304" pitchFamily="18" charset="0"/>
                <a:ea typeface="Calibri" panose="020F0502020204030204" pitchFamily="34" charset="0"/>
                <a:cs typeface="Times New Roman" panose="02020603050405020304" pitchFamily="18" charset="0"/>
              </a:rPr>
              <a:t>Release,also</a:t>
            </a:r>
            <a:r>
              <a:rPr lang="en-IN" sz="8600" i="1" dirty="0">
                <a:effectLst/>
                <a:latin typeface="Times New Roman" panose="02020603050405020304" pitchFamily="18" charset="0"/>
                <a:ea typeface="Calibri" panose="020F0502020204030204" pitchFamily="34" charset="0"/>
                <a:cs typeface="Times New Roman" panose="02020603050405020304" pitchFamily="18" charset="0"/>
              </a:rPr>
              <a:t> see RBI’s AP(DIR Series) Circular No.: 11 dated 01 Aug.2022 for the following changes to the ECB Framework:</a:t>
            </a:r>
            <a:endParaRPr lang="en-IN" sz="8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romanLcParenR"/>
            </a:pPr>
            <a:r>
              <a:rPr lang="en-IN" sz="8600" i="1" dirty="0">
                <a:effectLst/>
                <a:latin typeface="Calibri" panose="020F0502020204030204" pitchFamily="34" charset="0"/>
                <a:ea typeface="Calibri" panose="020F0502020204030204" pitchFamily="34" charset="0"/>
                <a:cs typeface="Times New Roman" panose="02020603050405020304" pitchFamily="18" charset="0"/>
              </a:rPr>
              <a:t>increase the automatic route limit </a:t>
            </a:r>
            <a:r>
              <a:rPr lang="en-IN" sz="8600"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from USD 750 million or equivalent to USD 1.5 billion or equivalent.</a:t>
            </a:r>
            <a:endParaRPr lang="en-IN" sz="86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romanLcParenR"/>
            </a:pPr>
            <a:r>
              <a:rPr lang="en-IN" sz="8600" i="1" dirty="0">
                <a:effectLst/>
                <a:latin typeface="Calibri" panose="020F0502020204030204" pitchFamily="34" charset="0"/>
                <a:ea typeface="Calibri" panose="020F0502020204030204" pitchFamily="34" charset="0"/>
                <a:cs typeface="Times New Roman" panose="02020603050405020304" pitchFamily="18" charset="0"/>
              </a:rPr>
              <a:t> </a:t>
            </a:r>
            <a:r>
              <a:rPr lang="en-IN" sz="8600"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increase the all-in-cost ceiling for ECBs, by 100 bps</a:t>
            </a:r>
            <a:r>
              <a:rPr lang="en-IN" sz="8600" i="1" dirty="0">
                <a:effectLst/>
                <a:latin typeface="Calibri" panose="020F0502020204030204" pitchFamily="34" charset="0"/>
                <a:ea typeface="Calibri" panose="020F0502020204030204" pitchFamily="34" charset="0"/>
                <a:cs typeface="Times New Roman" panose="02020603050405020304" pitchFamily="18" charset="0"/>
              </a:rPr>
              <a:t>. The enhanced all-in-cost ceiling shall be available only to eligible borrowers of investment grade rating from Indian Credit Rating Agencies (CRAs). Other eligible borrowers may raise ECB within the existing all-in-cost ceiling, as hitherto. </a:t>
            </a:r>
            <a:endParaRPr lang="en-IN" sz="8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romanLcParenR"/>
            </a:pPr>
            <a:r>
              <a:rPr lang="en-IN" sz="8600" i="1" dirty="0">
                <a:effectLst/>
                <a:latin typeface="Calibri" panose="020F0502020204030204" pitchFamily="34" charset="0"/>
                <a:ea typeface="Calibri" panose="020F0502020204030204" pitchFamily="34" charset="0"/>
                <a:cs typeface="Times New Roman" panose="02020603050405020304" pitchFamily="18" charset="0"/>
              </a:rPr>
              <a:t>The above relaxations would be available for ECBs to be raised till December 31, 2022.</a:t>
            </a:r>
            <a:endParaRPr lang="en-IN" sz="8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10599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CEDF2C-CEA1-4DEC-D967-CECA16CFECF4}"/>
              </a:ext>
            </a:extLst>
          </p:cNvPr>
          <p:cNvSpPr>
            <a:spLocks noGrp="1"/>
          </p:cNvSpPr>
          <p:nvPr>
            <p:ph idx="1"/>
          </p:nvPr>
        </p:nvSpPr>
        <p:spPr>
          <a:xfrm>
            <a:off x="792480" y="325120"/>
            <a:ext cx="10561320" cy="5851843"/>
          </a:xfrm>
        </p:spPr>
        <p:txBody>
          <a:bodyPr>
            <a:normAutofit fontScale="92500" lnSpcReduction="20000"/>
          </a:bodyPr>
          <a:lstStyle/>
          <a:p>
            <a:pPr marL="0" indent="0">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Notice that this increase is on top of the enhancements made as below vide </a:t>
            </a:r>
            <a:r>
              <a:rPr lang="en-IN" sz="2800" b="1" dirty="0">
                <a:effectLst/>
                <a:latin typeface="Calibri" panose="020F0502020204030204" pitchFamily="34" charset="0"/>
                <a:ea typeface="Calibri" panose="020F0502020204030204" pitchFamily="34" charset="0"/>
                <a:cs typeface="Times New Roman" panose="02020603050405020304" pitchFamily="18" charset="0"/>
              </a:rPr>
              <a:t>APDIR Circular 19 dated 08 Dec.2021</a:t>
            </a:r>
            <a:r>
              <a:rPr lang="en-IN" sz="2800" dirty="0">
                <a:effectLst/>
                <a:latin typeface="Calibri" panose="020F0502020204030204" pitchFamily="34" charset="0"/>
                <a:ea typeface="Calibri" panose="020F0502020204030204" pitchFamily="34" charset="0"/>
                <a:cs typeface="Times New Roman" panose="02020603050405020304" pitchFamily="18" charset="0"/>
              </a:rPr>
              <a:t> to address the transition from the LIBOR benchmark to any widely accepted interbank rate or alternative reference rate (ARR) of 6-month tenor, applicable to the currency of borrowing:</a:t>
            </a:r>
          </a:p>
          <a:p>
            <a:pPr marL="0" indent="0">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Change in all-in-cost ceiling for new ECBs/ TCs: To take into account differences in credit risk and term premia between LIBOR and the ARRs, the </a:t>
            </a:r>
            <a:r>
              <a:rPr lang="en-IN" sz="2800" dirty="0" err="1">
                <a:effectLst/>
                <a:latin typeface="Calibri" panose="020F0502020204030204" pitchFamily="34" charset="0"/>
                <a:ea typeface="Calibri" panose="020F0502020204030204" pitchFamily="34" charset="0"/>
                <a:cs typeface="Times New Roman" panose="02020603050405020304" pitchFamily="18" charset="0"/>
              </a:rPr>
              <a:t>allin</a:t>
            </a:r>
            <a:r>
              <a:rPr lang="en-IN" sz="2800" dirty="0">
                <a:effectLst/>
                <a:latin typeface="Calibri" panose="020F0502020204030204" pitchFamily="34" charset="0"/>
                <a:ea typeface="Calibri" panose="020F0502020204030204" pitchFamily="34" charset="0"/>
                <a:cs typeface="Times New Roman" panose="02020603050405020304" pitchFamily="18" charset="0"/>
              </a:rPr>
              <a:t>-cost ceiling for new FCY ECBs and TCs has been increased by 50 bps to 500 bps and 300 bps, respectively, over the benchmark rates. </a:t>
            </a:r>
          </a:p>
          <a:p>
            <a:pPr marL="0" indent="0">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One Time Adjustment in all-in-cost ceiling for existing ECBs/ TCs: To enable smooth transition of existing ECBs/ TCs linked to LIBOR whose benchmarks are changed to ARRs, the all-in cost ceiling for such ECBs/ TCs has been revised upwards by 100 basis points to 550 bps and 350 bps, respectively, over the ARR. </a:t>
            </a:r>
          </a:p>
          <a:p>
            <a:pPr marL="0" indent="0">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AD Category-I banks must ensure that any such revision in ceiling is only on account of transition from LIBOR to alternative benchmarks. </a:t>
            </a:r>
          </a:p>
          <a:p>
            <a:pPr marL="0" indent="0">
              <a:buNone/>
            </a:pPr>
            <a:r>
              <a:rPr lang="en-IN" sz="2800" dirty="0">
                <a:effectLst/>
                <a:latin typeface="Calibri" panose="020F0502020204030204" pitchFamily="34" charset="0"/>
                <a:ea typeface="Calibri" panose="020F0502020204030204" pitchFamily="34" charset="0"/>
                <a:cs typeface="Times New Roman" panose="02020603050405020304" pitchFamily="18" charset="0"/>
              </a:rPr>
              <a:t> There is no change in the all-in-cost benchmark and ceiling for INR ECBs/ TCs.  </a:t>
            </a:r>
          </a:p>
          <a:p>
            <a:endParaRPr lang="en-IN" dirty="0"/>
          </a:p>
        </p:txBody>
      </p:sp>
    </p:spTree>
    <p:extLst>
      <p:ext uri="{BB962C8B-B14F-4D97-AF65-F5344CB8AC3E}">
        <p14:creationId xmlns:p14="http://schemas.microsoft.com/office/powerpoint/2010/main" val="41495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E47B4-3D35-2AF7-0421-66FC49989AED}"/>
              </a:ext>
            </a:extLst>
          </p:cNvPr>
          <p:cNvSpPr>
            <a:spLocks noGrp="1"/>
          </p:cNvSpPr>
          <p:nvPr>
            <p:ph type="title"/>
          </p:nvPr>
        </p:nvSpPr>
        <p:spPr>
          <a:xfrm>
            <a:off x="1036320" y="365125"/>
            <a:ext cx="10317480" cy="772795"/>
          </a:xfrm>
        </p:spPr>
        <p:txBody>
          <a:bodyPr>
            <a:normAutofit fontScale="90000"/>
          </a:bodyPr>
          <a:lstStyle/>
          <a:p>
            <a:r>
              <a:rPr lang="en-IN" b="1" u="sng" dirty="0">
                <a:effectLst/>
                <a:latin typeface="Times New Roman" panose="02020603050405020304" pitchFamily="18" charset="0"/>
                <a:ea typeface="Calibri" panose="020F0502020204030204" pitchFamily="34" charset="0"/>
                <a:cs typeface="Times New Roman" panose="02020603050405020304" pitchFamily="18" charset="0"/>
              </a:rPr>
              <a:t>II. International Trade Settlement in INR</a:t>
            </a:r>
            <a:br>
              <a:rPr lang="en-IN" sz="18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81A10260-0168-5118-9DB1-463960C10300}"/>
              </a:ext>
            </a:extLst>
          </p:cNvPr>
          <p:cNvSpPr>
            <a:spLocks noGrp="1"/>
          </p:cNvSpPr>
          <p:nvPr>
            <p:ph idx="1"/>
          </p:nvPr>
        </p:nvSpPr>
        <p:spPr>
          <a:xfrm>
            <a:off x="650240" y="706790"/>
            <a:ext cx="10947400" cy="5988650"/>
          </a:xfrm>
        </p:spPr>
        <p:txBody>
          <a:bodyPr>
            <a:noAutofit/>
          </a:bodyPr>
          <a:lstStyle/>
          <a:p>
            <a:pPr marL="0" indent="0">
              <a:lnSpc>
                <a:spcPct val="107000"/>
              </a:lnSpc>
              <a:spcAft>
                <a:spcPts val="800"/>
              </a:spcAft>
              <a:buNone/>
            </a:pP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[See A.P.(DIR Series) Circular No.10 dated 11 July 2022]</a:t>
            </a:r>
          </a:p>
          <a:p>
            <a:pPr>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In the wake of recent developments in the international arena, such as the Russia-Ukraine War, the consequent sanctions on Russia by the Western economies including the shutting of the doors of the SWIFT mechanism to Russia, it became necessary for India to address the exchange rate volatility arising from the uncertainties in the oil and commodities front and also reduce the excessive dependence on the US dollar as the medium of India’s international trade.</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It was against this background that RBI evolved the above mechanism.</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i="1" dirty="0">
                <a:effectLst/>
                <a:latin typeface="Calibri" panose="020F0502020204030204" pitchFamily="34" charset="0"/>
                <a:ea typeface="Calibri" panose="020F0502020204030204" pitchFamily="34" charset="0"/>
                <a:cs typeface="Times New Roman" panose="02020603050405020304" pitchFamily="18" charset="0"/>
              </a:rPr>
              <a:t>The broad framework for cross border trade transactions in INR under Foreign Exchange Management Act, 1999 (FEMA) is as delineated below:</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687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C727-2DEA-3532-7240-8CE3CDB6B624}"/>
              </a:ext>
            </a:extLst>
          </p:cNvPr>
          <p:cNvSpPr>
            <a:spLocks noGrp="1"/>
          </p:cNvSpPr>
          <p:nvPr>
            <p:ph type="title"/>
          </p:nvPr>
        </p:nvSpPr>
        <p:spPr>
          <a:xfrm>
            <a:off x="1076960" y="365126"/>
            <a:ext cx="10276840" cy="752474"/>
          </a:xfrm>
        </p:spPr>
        <p:txBody>
          <a:bodyPr>
            <a:normAutofit/>
          </a:bodyPr>
          <a:lstStyle/>
          <a:p>
            <a:r>
              <a:rPr lang="en-IN" sz="3600" b="1" u="sng" dirty="0">
                <a:effectLst/>
                <a:latin typeface="Times New Roman" panose="02020603050405020304" pitchFamily="18" charset="0"/>
                <a:ea typeface="Calibri" panose="020F0502020204030204" pitchFamily="34" charset="0"/>
                <a:cs typeface="Times New Roman" panose="02020603050405020304" pitchFamily="18" charset="0"/>
              </a:rPr>
              <a:t>II .International Trade Settlement in INR…contd</a:t>
            </a:r>
            <a:endParaRPr lang="en-IN" sz="3600" dirty="0"/>
          </a:p>
        </p:txBody>
      </p:sp>
      <p:sp>
        <p:nvSpPr>
          <p:cNvPr id="3" name="Content Placeholder 2">
            <a:extLst>
              <a:ext uri="{FF2B5EF4-FFF2-40B4-BE49-F238E27FC236}">
                <a16:creationId xmlns:a16="http://schemas.microsoft.com/office/drawing/2014/main" id="{6B6E5B3A-00F0-0B84-547A-C11E43232925}"/>
              </a:ext>
            </a:extLst>
          </p:cNvPr>
          <p:cNvSpPr>
            <a:spLocks noGrp="1"/>
          </p:cNvSpPr>
          <p:nvPr>
            <p:ph idx="1"/>
          </p:nvPr>
        </p:nvSpPr>
        <p:spPr>
          <a:xfrm>
            <a:off x="477520" y="1022005"/>
            <a:ext cx="10876280" cy="5470869"/>
          </a:xfrm>
        </p:spPr>
        <p:txBody>
          <a:bodyPr>
            <a:noAutofit/>
          </a:bodyPr>
          <a:lstStyle/>
          <a:p>
            <a:pPr marL="0" indent="0">
              <a:lnSpc>
                <a:spcPct val="107000"/>
              </a:lnSpc>
              <a:spcAft>
                <a:spcPts val="800"/>
              </a:spcAft>
              <a:buNone/>
            </a:pPr>
            <a:r>
              <a:rPr lang="en-IN" b="1" i="1"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 Invoicing: </a:t>
            </a:r>
            <a:r>
              <a:rPr lang="en-IN" i="1" dirty="0">
                <a:effectLst/>
                <a:latin typeface="Times New Roman" panose="02020603050405020304" pitchFamily="18" charset="0"/>
                <a:ea typeface="Calibri" panose="020F0502020204030204" pitchFamily="34" charset="0"/>
                <a:cs typeface="Times New Roman" panose="02020603050405020304" pitchFamily="18" charset="0"/>
              </a:rPr>
              <a:t>All exports and imports under this arrangement may be denominated and invoiced in Rupee (INR). </a:t>
            </a:r>
            <a:endParaRPr lang="en-IN"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IN" b="1" i="1"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 Exchange Rate: </a:t>
            </a:r>
            <a:r>
              <a:rPr lang="en-IN" i="1" dirty="0">
                <a:effectLst/>
                <a:latin typeface="Times New Roman" panose="02020603050405020304" pitchFamily="18" charset="0"/>
                <a:ea typeface="Calibri" panose="020F0502020204030204" pitchFamily="34" charset="0"/>
                <a:cs typeface="Times New Roman" panose="02020603050405020304" pitchFamily="18" charset="0"/>
              </a:rPr>
              <a:t>Exchange rate between the currencies of the two trading partner countries may be market determined.</a:t>
            </a:r>
            <a:endParaRPr lang="en-IN"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IN" b="1" i="1"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 Settlement: </a:t>
            </a:r>
            <a:r>
              <a:rPr lang="en-IN" i="1" dirty="0">
                <a:effectLst/>
                <a:latin typeface="Times New Roman" panose="02020603050405020304" pitchFamily="18" charset="0"/>
                <a:ea typeface="Calibri" panose="020F0502020204030204" pitchFamily="34" charset="0"/>
                <a:cs typeface="Times New Roman" panose="02020603050405020304" pitchFamily="18" charset="0"/>
              </a:rPr>
              <a:t>The settlement of trade transactions under this arrangement shall take place in INR in accordance with the procedure laid down in Para 3 of this circular.</a:t>
            </a:r>
            <a:endParaRPr lang="en-IN"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IN" dirty="0">
                <a:effectLst/>
                <a:latin typeface="Times New Roman" panose="02020603050405020304" pitchFamily="18" charset="0"/>
                <a:ea typeface="Calibri" panose="020F0502020204030204" pitchFamily="34" charset="0"/>
                <a:cs typeface="Times New Roman" panose="02020603050405020304" pitchFamily="18" charset="0"/>
              </a:rPr>
              <a:t> The avowed objective of settlement in INR was to be achieved by permitting AD banks in India to open Special Rupee Vostro accounts of correspondent banks in the partner trading country.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49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020E1-3587-A48E-2A58-83BAB3DFEA5E}"/>
              </a:ext>
            </a:extLst>
          </p:cNvPr>
          <p:cNvSpPr>
            <a:spLocks noGrp="1"/>
          </p:cNvSpPr>
          <p:nvPr>
            <p:ph type="title"/>
          </p:nvPr>
        </p:nvSpPr>
        <p:spPr>
          <a:xfrm>
            <a:off x="957532" y="365125"/>
            <a:ext cx="10396268" cy="885705"/>
          </a:xfrm>
        </p:spPr>
        <p:txBody>
          <a:bodyPr>
            <a:normAutofit fontScale="90000"/>
          </a:bodyPr>
          <a:lstStyle/>
          <a:p>
            <a:r>
              <a:rPr lang="en-IN" sz="4400" b="1" u="sng" dirty="0">
                <a:effectLst/>
                <a:latin typeface="Times New Roman" panose="02020603050405020304" pitchFamily="18" charset="0"/>
                <a:ea typeface="Calibri" panose="020F0502020204030204" pitchFamily="34" charset="0"/>
                <a:cs typeface="Times New Roman" panose="02020603050405020304" pitchFamily="18" charset="0"/>
              </a:rPr>
              <a:t>II .International Trade Settlement in INR…contd</a:t>
            </a:r>
            <a:endParaRPr lang="en-IN" dirty="0"/>
          </a:p>
        </p:txBody>
      </p:sp>
      <p:sp>
        <p:nvSpPr>
          <p:cNvPr id="3" name="Content Placeholder 2">
            <a:extLst>
              <a:ext uri="{FF2B5EF4-FFF2-40B4-BE49-F238E27FC236}">
                <a16:creationId xmlns:a16="http://schemas.microsoft.com/office/drawing/2014/main" id="{62E8B8A6-4B12-955D-0B26-E4C23E502119}"/>
              </a:ext>
            </a:extLst>
          </p:cNvPr>
          <p:cNvSpPr>
            <a:spLocks noGrp="1"/>
          </p:cNvSpPr>
          <p:nvPr>
            <p:ph idx="1"/>
          </p:nvPr>
        </p:nvSpPr>
        <p:spPr>
          <a:xfrm>
            <a:off x="828136" y="1414732"/>
            <a:ext cx="10525664" cy="4762231"/>
          </a:xfrm>
        </p:spPr>
        <p:txBody>
          <a:bodyPr>
            <a:normAutofit/>
          </a:bodyPr>
          <a:lstStyle/>
          <a:p>
            <a:pPr marL="0" indent="0">
              <a:buNone/>
            </a:pPr>
            <a:r>
              <a:rPr lang="en-IN" sz="36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Set-off of Export Receivables against Import Payables </a:t>
            </a: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would be permitted such that the net amount receivable/payable in respect of export to/import from the overseas entity would be settled through the Rupee Payment Mechanism.  </a:t>
            </a:r>
          </a:p>
          <a:p>
            <a:pPr marL="0" indent="0">
              <a:buNone/>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This would be subject to the conditions prescribed in para C.26 of RBI’s FED Master Direction No.16/2015-16 dated 01 January 2016, as amended from time to time.</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123670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4608D-1ACB-A905-32E2-AEA433084747}"/>
              </a:ext>
            </a:extLst>
          </p:cNvPr>
          <p:cNvSpPr>
            <a:spLocks noGrp="1"/>
          </p:cNvSpPr>
          <p:nvPr>
            <p:ph type="title"/>
          </p:nvPr>
        </p:nvSpPr>
        <p:spPr>
          <a:xfrm>
            <a:off x="1757680" y="132081"/>
            <a:ext cx="9448800" cy="802640"/>
          </a:xfrm>
        </p:spPr>
        <p:txBody>
          <a:bodyPr>
            <a:normAutofit fontScale="90000"/>
          </a:bodyPr>
          <a:lstStyle/>
          <a:p>
            <a:br>
              <a:rPr lang="en-IN" sz="3600" b="1" u="sng" dirty="0">
                <a:effectLst/>
                <a:latin typeface="Times New Roman" panose="02020603050405020304" pitchFamily="18" charset="0"/>
                <a:ea typeface="Calibri" panose="020F0502020204030204" pitchFamily="34" charset="0"/>
                <a:cs typeface="Times New Roman" panose="02020603050405020304" pitchFamily="18" charset="0"/>
              </a:rPr>
            </a:br>
            <a:r>
              <a:rPr lang="en-IN" sz="3600" b="1" u="sng"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III. The New Overseas Investment Regime</a:t>
            </a:r>
            <a:br>
              <a:rPr lang="en-IN" sz="18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376241E1-C585-8483-7FF8-AC326297DADF}"/>
              </a:ext>
            </a:extLst>
          </p:cNvPr>
          <p:cNvSpPr>
            <a:spLocks noGrp="1"/>
          </p:cNvSpPr>
          <p:nvPr>
            <p:ph idx="1"/>
          </p:nvPr>
        </p:nvSpPr>
        <p:spPr>
          <a:xfrm>
            <a:off x="863600" y="751840"/>
            <a:ext cx="10490200" cy="5425123"/>
          </a:xfrm>
        </p:spPr>
        <p:txBody>
          <a:bodyPr>
            <a:normAutofit fontScale="92500"/>
          </a:bodyPr>
          <a:lstStyle/>
          <a:p>
            <a:pPr marL="0" indent="0">
              <a:lnSpc>
                <a:spcPct val="107000"/>
              </a:lnSpc>
              <a:spcAft>
                <a:spcPts val="800"/>
              </a:spcAft>
              <a:buNone/>
            </a:pPr>
            <a:r>
              <a:rPr lang="en-IN" b="1" u="sng" dirty="0">
                <a:effectLst/>
                <a:latin typeface="Times New Roman" panose="02020603050405020304" pitchFamily="18" charset="0"/>
                <a:ea typeface="Calibri" panose="020F0502020204030204" pitchFamily="34" charset="0"/>
                <a:cs typeface="Times New Roman" panose="02020603050405020304" pitchFamily="18" charset="0"/>
              </a:rPr>
              <a:t>1] The Governing Regulations:</a:t>
            </a:r>
          </a:p>
          <a:p>
            <a:pPr marL="228600">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A] The Foreign Exchange Management (Overseas Investment) Rules, 2022 vide </a:t>
            </a:r>
            <a:r>
              <a:rPr lang="en-IN" dirty="0" err="1">
                <a:effectLst/>
                <a:latin typeface="Times New Roman" panose="02020603050405020304" pitchFamily="18" charset="0"/>
                <a:ea typeface="Calibri" panose="020F0502020204030204" pitchFamily="34" charset="0"/>
                <a:cs typeface="Times New Roman" panose="02020603050405020304" pitchFamily="18" charset="0"/>
              </a:rPr>
              <a:t>GoI</a:t>
            </a:r>
            <a:r>
              <a:rPr lang="en-IN" dirty="0">
                <a:effectLst/>
                <a:latin typeface="Times New Roman" panose="02020603050405020304" pitchFamily="18" charset="0"/>
                <a:ea typeface="Calibri" panose="020F0502020204030204" pitchFamily="34" charset="0"/>
                <a:cs typeface="Times New Roman" panose="02020603050405020304" pitchFamily="18" charset="0"/>
              </a:rPr>
              <a:t> Notification G.S.R. 646(E) dated 22 Aug.2022, governing ODI &amp; OPI;</a:t>
            </a:r>
          </a:p>
          <a:p>
            <a:pPr marL="228600">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B] The Foreign Exchange Management (Overseas Investment) Regulations, 2022 vide RBI Notification No. FEMA 400/2022-RB dated August 22, 2022, governing Overseas Investment in Debt;</a:t>
            </a:r>
          </a:p>
          <a:p>
            <a:pPr marL="228600">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C] The Foreign Exchange Management (Overseas Investment) Directions, 2022 vide RBI/2022-2023/110   A.P. (DIR Series) Circular No.12  dated August 22, 2022, which explains the provisions of [A] &amp; [B] above.</a:t>
            </a:r>
          </a:p>
          <a:p>
            <a:pPr marL="0" indent="0">
              <a:buNone/>
            </a:pPr>
            <a:endParaRPr lang="en-IN" dirty="0"/>
          </a:p>
        </p:txBody>
      </p:sp>
    </p:spTree>
    <p:extLst>
      <p:ext uri="{BB962C8B-B14F-4D97-AF65-F5344CB8AC3E}">
        <p14:creationId xmlns:p14="http://schemas.microsoft.com/office/powerpoint/2010/main" val="319972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6C5A-477A-2168-4FFB-730AE28CB8F8}"/>
              </a:ext>
            </a:extLst>
          </p:cNvPr>
          <p:cNvSpPr>
            <a:spLocks noGrp="1"/>
          </p:cNvSpPr>
          <p:nvPr>
            <p:ph type="title"/>
          </p:nvPr>
        </p:nvSpPr>
        <p:spPr>
          <a:xfrm>
            <a:off x="838200" y="365125"/>
            <a:ext cx="10515600" cy="823595"/>
          </a:xfrm>
        </p:spPr>
        <p:txBody>
          <a:bodyPr>
            <a:normAutofit/>
          </a:bodyPr>
          <a:lstStyle/>
          <a:p>
            <a:r>
              <a:rPr lang="en-IN" sz="3200" b="1" u="sng" dirty="0">
                <a:effectLst/>
                <a:latin typeface="Times New Roman" panose="02020603050405020304" pitchFamily="18" charset="0"/>
                <a:ea typeface="Calibri" panose="020F0502020204030204" pitchFamily="34" charset="0"/>
                <a:cs typeface="Times New Roman" panose="02020603050405020304" pitchFamily="18" charset="0"/>
              </a:rPr>
              <a:t>III. The New Overseas Investment Regime…Contd…</a:t>
            </a:r>
            <a:endParaRPr lang="en-IN" sz="3200" dirty="0"/>
          </a:p>
        </p:txBody>
      </p:sp>
      <p:sp>
        <p:nvSpPr>
          <p:cNvPr id="3" name="Content Placeholder 2">
            <a:extLst>
              <a:ext uri="{FF2B5EF4-FFF2-40B4-BE49-F238E27FC236}">
                <a16:creationId xmlns:a16="http://schemas.microsoft.com/office/drawing/2014/main" id="{F288C532-3D74-FA3F-C6E3-E1FA3DDE30CF}"/>
              </a:ext>
            </a:extLst>
          </p:cNvPr>
          <p:cNvSpPr>
            <a:spLocks noGrp="1"/>
          </p:cNvSpPr>
          <p:nvPr>
            <p:ph idx="1"/>
          </p:nvPr>
        </p:nvSpPr>
        <p:spPr>
          <a:xfrm>
            <a:off x="838200" y="1117600"/>
            <a:ext cx="10515600" cy="5059363"/>
          </a:xfrm>
        </p:spPr>
        <p:txBody>
          <a:bodyPr/>
          <a:lstStyle/>
          <a:p>
            <a:pPr marL="0" indent="0">
              <a:lnSpc>
                <a:spcPct val="107000"/>
              </a:lnSpc>
              <a:spcAft>
                <a:spcPts val="800"/>
              </a:spcAft>
              <a:buNone/>
            </a:pPr>
            <a:r>
              <a:rPr lang="en-IN" sz="3200" b="1" i="1"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 The superseded Regulations:</a:t>
            </a:r>
            <a:endParaRPr lang="en-IN" sz="3200" b="1" i="1"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A]  Notification No. FEMA 120/2004-RB dated July 07, 2004 [Foreign Exchange Management (Transfer or Issue of any Foreign Security) (Amendment) Regulations, 2004];</a:t>
            </a:r>
          </a:p>
          <a:p>
            <a:pPr marL="228600">
              <a:lnSpc>
                <a:spcPct val="107000"/>
              </a:lnSpc>
              <a:spcAft>
                <a:spcPts val="800"/>
              </a:spcAft>
            </a:pPr>
            <a:r>
              <a:rPr lang="en-IN" dirty="0">
                <a:effectLst/>
                <a:latin typeface="Times New Roman" panose="02020603050405020304" pitchFamily="18" charset="0"/>
                <a:ea typeface="Calibri" panose="020F0502020204030204" pitchFamily="34" charset="0"/>
                <a:cs typeface="Times New Roman" panose="02020603050405020304" pitchFamily="18" charset="0"/>
              </a:rPr>
              <a:t>B] Notification No. FEMA 7 (R)/2015-RB dated January 21, 2016 [Foreign Exchange Management (Acquisition and Transfer of Immovable Property Outside India) Regulations, 2015].</a:t>
            </a:r>
          </a:p>
          <a:p>
            <a:endParaRPr lang="en-IN" dirty="0"/>
          </a:p>
        </p:txBody>
      </p:sp>
    </p:spTree>
    <p:extLst>
      <p:ext uri="{BB962C8B-B14F-4D97-AF65-F5344CB8AC3E}">
        <p14:creationId xmlns:p14="http://schemas.microsoft.com/office/powerpoint/2010/main" val="2458622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1394-F3FC-F83F-E878-E390146FBA73}"/>
              </a:ext>
            </a:extLst>
          </p:cNvPr>
          <p:cNvSpPr>
            <a:spLocks noGrp="1"/>
          </p:cNvSpPr>
          <p:nvPr>
            <p:ph type="title"/>
          </p:nvPr>
        </p:nvSpPr>
        <p:spPr>
          <a:xfrm>
            <a:off x="1097280" y="365125"/>
            <a:ext cx="10256520" cy="721995"/>
          </a:xfrm>
        </p:spPr>
        <p:txBody>
          <a:bodyPr/>
          <a:lstStyle/>
          <a:p>
            <a:pPr algn="ctr"/>
            <a:r>
              <a:rPr lang="en-IN" b="1" u="sng" dirty="0">
                <a:solidFill>
                  <a:srgbClr val="0070C0"/>
                </a:solidFill>
              </a:rPr>
              <a:t>Concepts &amp;Definitions</a:t>
            </a:r>
          </a:p>
        </p:txBody>
      </p:sp>
      <p:graphicFrame>
        <p:nvGraphicFramePr>
          <p:cNvPr id="4" name="Table 4">
            <a:extLst>
              <a:ext uri="{FF2B5EF4-FFF2-40B4-BE49-F238E27FC236}">
                <a16:creationId xmlns:a16="http://schemas.microsoft.com/office/drawing/2014/main" id="{B8CCE517-7DB1-8BCA-62D3-E3802E6EAEFD}"/>
              </a:ext>
            </a:extLst>
          </p:cNvPr>
          <p:cNvGraphicFramePr>
            <a:graphicFrameLocks noGrp="1"/>
          </p:cNvGraphicFramePr>
          <p:nvPr>
            <p:ph idx="1"/>
          </p:nvPr>
        </p:nvGraphicFramePr>
        <p:xfrm>
          <a:off x="538480" y="1087119"/>
          <a:ext cx="10815320" cy="5405755"/>
        </p:xfrm>
        <a:graphic>
          <a:graphicData uri="http://schemas.openxmlformats.org/drawingml/2006/table">
            <a:tbl>
              <a:tblPr firstRow="1" bandRow="1">
                <a:tableStyleId>{F5AB1C69-6EDB-4FF4-983F-18BD219EF322}</a:tableStyleId>
              </a:tblPr>
              <a:tblGrid>
                <a:gridCol w="5407660">
                  <a:extLst>
                    <a:ext uri="{9D8B030D-6E8A-4147-A177-3AD203B41FA5}">
                      <a16:colId xmlns:a16="http://schemas.microsoft.com/office/drawing/2014/main" val="751339956"/>
                    </a:ext>
                  </a:extLst>
                </a:gridCol>
                <a:gridCol w="5407660">
                  <a:extLst>
                    <a:ext uri="{9D8B030D-6E8A-4147-A177-3AD203B41FA5}">
                      <a16:colId xmlns:a16="http://schemas.microsoft.com/office/drawing/2014/main" val="1834367197"/>
                    </a:ext>
                  </a:extLst>
                </a:gridCol>
              </a:tblGrid>
              <a:tr h="1163835">
                <a:tc>
                  <a:txBody>
                    <a:bodyPr/>
                    <a:lstStyle/>
                    <a:p>
                      <a:r>
                        <a:rPr lang="en-IN" sz="3200" u="sng" dirty="0">
                          <a:solidFill>
                            <a:srgbClr val="00B050"/>
                          </a:solidFill>
                        </a:rPr>
                        <a:t>FEMA 120, 2004</a:t>
                      </a:r>
                    </a:p>
                  </a:txBody>
                  <a:tcPr/>
                </a:tc>
                <a:tc>
                  <a:txBody>
                    <a:bodyPr/>
                    <a:lstStyle/>
                    <a:p>
                      <a:r>
                        <a:rPr lang="en-IN" sz="3200" u="sng" dirty="0">
                          <a:solidFill>
                            <a:srgbClr val="00B050"/>
                          </a:solidFill>
                        </a:rPr>
                        <a:t>OI Rules 2022</a:t>
                      </a:r>
                    </a:p>
                  </a:txBody>
                  <a:tcPr/>
                </a:tc>
                <a:extLst>
                  <a:ext uri="{0D108BD9-81ED-4DB2-BD59-A6C34878D82A}">
                    <a16:rowId xmlns:a16="http://schemas.microsoft.com/office/drawing/2014/main" val="1884585401"/>
                  </a:ext>
                </a:extLst>
              </a:tr>
              <a:tr h="2345910">
                <a:tc>
                  <a:txBody>
                    <a:bodyPr/>
                    <a:lstStyle/>
                    <a:p>
                      <a:pPr marL="514350" indent="-514350">
                        <a:buAutoNum type="arabicPeriod"/>
                      </a:pPr>
                      <a:r>
                        <a:rPr lang="en-IN" sz="2800" dirty="0"/>
                        <a:t>JV /WOS  [Regln  2(m) ]</a:t>
                      </a:r>
                    </a:p>
                    <a:p>
                      <a:pPr marL="0" indent="0">
                        <a:buNone/>
                      </a:pPr>
                      <a:r>
                        <a:rPr lang="en-IN" sz="2800" dirty="0"/>
                        <a:t>An overseas entity, in which Indian Party makes a direct investment / of which the entire capital is held by IP</a:t>
                      </a:r>
                      <a:r>
                        <a:rPr lang="en-IN" sz="2000" dirty="0"/>
                        <a:t>.</a:t>
                      </a:r>
                    </a:p>
                  </a:txBody>
                  <a:tcPr/>
                </a:tc>
                <a:tc>
                  <a:txBody>
                    <a:bodyPr/>
                    <a:lstStyle/>
                    <a:p>
                      <a:r>
                        <a:rPr lang="en-IN" sz="2800" dirty="0"/>
                        <a:t>Foreign entity [R 2 (h) ]</a:t>
                      </a:r>
                    </a:p>
                    <a:p>
                      <a:r>
                        <a:rPr lang="en-IN" sz="2800" dirty="0"/>
                        <a:t>An overseas entity by definition has limited liability. This condition does not apply to investment in ‘strategic sector’</a:t>
                      </a:r>
                    </a:p>
                  </a:txBody>
                  <a:tcPr/>
                </a:tc>
                <a:extLst>
                  <a:ext uri="{0D108BD9-81ED-4DB2-BD59-A6C34878D82A}">
                    <a16:rowId xmlns:a16="http://schemas.microsoft.com/office/drawing/2014/main" val="3596475643"/>
                  </a:ext>
                </a:extLst>
              </a:tr>
              <a:tr h="1896010">
                <a:tc>
                  <a:txBody>
                    <a:bodyPr/>
                    <a:lstStyle/>
                    <a:p>
                      <a:r>
                        <a:rPr lang="en-IN" sz="2800" dirty="0"/>
                        <a:t>2. Strategic Sector not defined in </a:t>
                      </a:r>
                    </a:p>
                    <a:p>
                      <a:r>
                        <a:rPr lang="en-IN" sz="2800" dirty="0"/>
                        <a:t>FEMA 120</a:t>
                      </a:r>
                    </a:p>
                  </a:txBody>
                  <a:tcPr/>
                </a:tc>
                <a:tc>
                  <a:txBody>
                    <a:bodyPr/>
                    <a:lstStyle/>
                    <a:p>
                      <a:r>
                        <a:rPr lang="en-IN" sz="2800" dirty="0"/>
                        <a:t>Defined in R 2 [z]</a:t>
                      </a:r>
                    </a:p>
                    <a:p>
                      <a:r>
                        <a:rPr lang="en-IN" sz="2800" dirty="0"/>
                        <a:t>Includes Energy, Natural </a:t>
                      </a:r>
                      <a:r>
                        <a:rPr lang="en-IN" sz="2800" dirty="0" err="1"/>
                        <a:t>Resources,Submarine</a:t>
                      </a:r>
                      <a:r>
                        <a:rPr lang="en-IN" sz="2800" dirty="0"/>
                        <a:t> Cable System and Start Ups.</a:t>
                      </a:r>
                    </a:p>
                  </a:txBody>
                  <a:tcPr/>
                </a:tc>
                <a:extLst>
                  <a:ext uri="{0D108BD9-81ED-4DB2-BD59-A6C34878D82A}">
                    <a16:rowId xmlns:a16="http://schemas.microsoft.com/office/drawing/2014/main" val="4038552083"/>
                  </a:ext>
                </a:extLst>
              </a:tr>
            </a:tbl>
          </a:graphicData>
        </a:graphic>
      </p:graphicFrame>
    </p:spTree>
    <p:extLst>
      <p:ext uri="{BB962C8B-B14F-4D97-AF65-F5344CB8AC3E}">
        <p14:creationId xmlns:p14="http://schemas.microsoft.com/office/powerpoint/2010/main" val="4115090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4984-CDC3-7FAC-62A1-C155CB6BE714}"/>
              </a:ext>
            </a:extLst>
          </p:cNvPr>
          <p:cNvSpPr>
            <a:spLocks noGrp="1"/>
          </p:cNvSpPr>
          <p:nvPr>
            <p:ph type="title"/>
          </p:nvPr>
        </p:nvSpPr>
        <p:spPr>
          <a:xfrm>
            <a:off x="1175656" y="365126"/>
            <a:ext cx="10178143" cy="723446"/>
          </a:xfrm>
        </p:spPr>
        <p:txBody>
          <a:bodyPr>
            <a:normAutofit/>
          </a:bodyPr>
          <a:lstStyle/>
          <a:p>
            <a:pPr algn="ctr"/>
            <a:r>
              <a:rPr lang="en-IN" sz="3600" b="1" u="sng" dirty="0">
                <a:solidFill>
                  <a:srgbClr val="0070C0"/>
                </a:solidFill>
              </a:rPr>
              <a:t>Concepts &amp;Definitions…….Contd…</a:t>
            </a:r>
          </a:p>
        </p:txBody>
      </p:sp>
      <p:graphicFrame>
        <p:nvGraphicFramePr>
          <p:cNvPr id="4" name="Table 4">
            <a:extLst>
              <a:ext uri="{FF2B5EF4-FFF2-40B4-BE49-F238E27FC236}">
                <a16:creationId xmlns:a16="http://schemas.microsoft.com/office/drawing/2014/main" id="{B797BCC0-24EA-7AA6-FC42-E430913DDFB3}"/>
              </a:ext>
            </a:extLst>
          </p:cNvPr>
          <p:cNvGraphicFramePr>
            <a:graphicFrameLocks noGrp="1"/>
          </p:cNvGraphicFramePr>
          <p:nvPr>
            <p:ph idx="1"/>
          </p:nvPr>
        </p:nvGraphicFramePr>
        <p:xfrm>
          <a:off x="477520" y="1229361"/>
          <a:ext cx="11348720" cy="5374639"/>
        </p:xfrm>
        <a:graphic>
          <a:graphicData uri="http://schemas.openxmlformats.org/drawingml/2006/table">
            <a:tbl>
              <a:tblPr firstRow="1" bandRow="1">
                <a:tableStyleId>{F5AB1C69-6EDB-4FF4-983F-18BD219EF322}</a:tableStyleId>
              </a:tblPr>
              <a:tblGrid>
                <a:gridCol w="5604991">
                  <a:extLst>
                    <a:ext uri="{9D8B030D-6E8A-4147-A177-3AD203B41FA5}">
                      <a16:colId xmlns:a16="http://schemas.microsoft.com/office/drawing/2014/main" val="18268318"/>
                    </a:ext>
                  </a:extLst>
                </a:gridCol>
                <a:gridCol w="5743729">
                  <a:extLst>
                    <a:ext uri="{9D8B030D-6E8A-4147-A177-3AD203B41FA5}">
                      <a16:colId xmlns:a16="http://schemas.microsoft.com/office/drawing/2014/main" val="2254379445"/>
                    </a:ext>
                  </a:extLst>
                </a:gridCol>
              </a:tblGrid>
              <a:tr h="1934796">
                <a:tc>
                  <a:txBody>
                    <a:bodyPr/>
                    <a:lstStyle/>
                    <a:p>
                      <a:r>
                        <a:rPr lang="en-IN" sz="2800" dirty="0"/>
                        <a:t>3. “Indian Party “ is a collective name for all the </a:t>
                      </a:r>
                      <a:r>
                        <a:rPr lang="en-IN" sz="2800" dirty="0" err="1"/>
                        <a:t>Co.s</a:t>
                      </a:r>
                      <a:r>
                        <a:rPr lang="en-IN" sz="2800" dirty="0"/>
                        <a:t> /LLP s/ Firms coming together  [Regln 2(k) ]</a:t>
                      </a:r>
                    </a:p>
                  </a:txBody>
                  <a:tcPr/>
                </a:tc>
                <a:tc>
                  <a:txBody>
                    <a:bodyPr/>
                    <a:lstStyle/>
                    <a:p>
                      <a:r>
                        <a:rPr lang="en-IN" sz="2800" dirty="0"/>
                        <a:t>“Indian Entity” vide R 2( j ) means a Co., Body Corporate, LLP, Firm. Each investor entity is separately considered an Indian Entity.</a:t>
                      </a:r>
                    </a:p>
                  </a:txBody>
                  <a:tcPr/>
                </a:tc>
                <a:extLst>
                  <a:ext uri="{0D108BD9-81ED-4DB2-BD59-A6C34878D82A}">
                    <a16:rowId xmlns:a16="http://schemas.microsoft.com/office/drawing/2014/main" val="1454913762"/>
                  </a:ext>
                </a:extLst>
              </a:tr>
              <a:tr h="1475692">
                <a:tc>
                  <a:txBody>
                    <a:bodyPr/>
                    <a:lstStyle/>
                    <a:p>
                      <a:r>
                        <a:rPr lang="en-IN" sz="2800" dirty="0"/>
                        <a:t>4. Subsidiary / SDS:</a:t>
                      </a:r>
                    </a:p>
                    <a:p>
                      <a:r>
                        <a:rPr lang="en-IN" sz="2800" dirty="0"/>
                        <a:t>Not defined in FEMA 120 or in  FEMA</a:t>
                      </a:r>
                    </a:p>
                  </a:txBody>
                  <a:tcPr/>
                </a:tc>
                <a:tc>
                  <a:txBody>
                    <a:bodyPr/>
                    <a:lstStyle/>
                    <a:p>
                      <a:r>
                        <a:rPr lang="en-IN" sz="2800" dirty="0"/>
                        <a:t>Subs / SDS means an entity in which the foreign entity has </a:t>
                      </a:r>
                      <a:r>
                        <a:rPr lang="en-IN" sz="2800" b="1" dirty="0">
                          <a:solidFill>
                            <a:srgbClr val="00B050"/>
                          </a:solidFill>
                          <a:highlight>
                            <a:srgbClr val="00FFFF"/>
                          </a:highlight>
                        </a:rPr>
                        <a:t>CONTROL</a:t>
                      </a:r>
                      <a:r>
                        <a:rPr lang="en-IN" sz="2800" dirty="0">
                          <a:solidFill>
                            <a:srgbClr val="00B050"/>
                          </a:solidFill>
                          <a:highlight>
                            <a:srgbClr val="00FFFF"/>
                          </a:highlight>
                        </a:rPr>
                        <a:t> </a:t>
                      </a:r>
                    </a:p>
                    <a:p>
                      <a:r>
                        <a:rPr lang="en-IN" sz="2800" dirty="0"/>
                        <a:t>[ R .2(y)]</a:t>
                      </a:r>
                    </a:p>
                  </a:txBody>
                  <a:tcPr/>
                </a:tc>
                <a:extLst>
                  <a:ext uri="{0D108BD9-81ED-4DB2-BD59-A6C34878D82A}">
                    <a16:rowId xmlns:a16="http://schemas.microsoft.com/office/drawing/2014/main" val="3452511105"/>
                  </a:ext>
                </a:extLst>
              </a:tr>
              <a:tr h="1964151">
                <a:tc>
                  <a:txBody>
                    <a:bodyPr/>
                    <a:lstStyle/>
                    <a:p>
                      <a:r>
                        <a:rPr lang="en-IN" sz="2800" dirty="0"/>
                        <a:t>5. Control:</a:t>
                      </a:r>
                    </a:p>
                    <a:p>
                      <a:r>
                        <a:rPr lang="en-IN" sz="2800" dirty="0"/>
                        <a:t>Not defined in FEMA 120 or FEMA</a:t>
                      </a:r>
                    </a:p>
                  </a:txBody>
                  <a:tcPr/>
                </a:tc>
                <a:tc>
                  <a:txBody>
                    <a:bodyPr/>
                    <a:lstStyle/>
                    <a:p>
                      <a:r>
                        <a:rPr lang="en-IN" sz="2800" dirty="0"/>
                        <a:t> </a:t>
                      </a:r>
                      <a:r>
                        <a:rPr lang="en-IN" sz="2800" b="1" dirty="0">
                          <a:solidFill>
                            <a:srgbClr val="00B050"/>
                          </a:solidFill>
                          <a:highlight>
                            <a:srgbClr val="00FFFF"/>
                          </a:highlight>
                        </a:rPr>
                        <a:t>CONTROL</a:t>
                      </a:r>
                      <a:r>
                        <a:rPr lang="en-IN" sz="2800" dirty="0">
                          <a:solidFill>
                            <a:srgbClr val="00B050"/>
                          </a:solidFill>
                          <a:highlight>
                            <a:srgbClr val="00FFFF"/>
                          </a:highlight>
                        </a:rPr>
                        <a:t> </a:t>
                      </a:r>
                      <a:r>
                        <a:rPr lang="en-IN" sz="2800" dirty="0"/>
                        <a:t> defined in R.2 (c ) means the right to appoint the majority of the directors or to control management or  policy decisions</a:t>
                      </a:r>
                    </a:p>
                  </a:txBody>
                  <a:tcPr/>
                </a:tc>
                <a:extLst>
                  <a:ext uri="{0D108BD9-81ED-4DB2-BD59-A6C34878D82A}">
                    <a16:rowId xmlns:a16="http://schemas.microsoft.com/office/drawing/2014/main" val="3874071022"/>
                  </a:ext>
                </a:extLst>
              </a:tr>
            </a:tbl>
          </a:graphicData>
        </a:graphic>
      </p:graphicFrame>
    </p:spTree>
    <p:extLst>
      <p:ext uri="{BB962C8B-B14F-4D97-AF65-F5344CB8AC3E}">
        <p14:creationId xmlns:p14="http://schemas.microsoft.com/office/powerpoint/2010/main" val="336798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76EF1-D700-6C61-6299-D77193000269}"/>
              </a:ext>
            </a:extLst>
          </p:cNvPr>
          <p:cNvSpPr>
            <a:spLocks noGrp="1"/>
          </p:cNvSpPr>
          <p:nvPr>
            <p:ph type="title"/>
          </p:nvPr>
        </p:nvSpPr>
        <p:spPr/>
        <p:txBody>
          <a:bodyPr>
            <a:normAutofit fontScale="90000"/>
          </a:bodyPr>
          <a:lstStyle/>
          <a:p>
            <a:pPr marL="0" algn="l" rtl="0" eaLnBrk="1" fontAlgn="t" latinLnBrk="0" hangingPunct="1">
              <a:spcBef>
                <a:spcPts val="0"/>
              </a:spcBef>
              <a:spcAft>
                <a:spcPts val="0"/>
              </a:spcAft>
            </a:pPr>
            <a:r>
              <a:rPr lang="en-IN" sz="1800" b="1" i="0" u="none" strike="noStrike" kern="1200" dirty="0">
                <a:solidFill>
                  <a:srgbClr val="FFFFFF"/>
                </a:solidFill>
                <a:effectLst/>
                <a:latin typeface="Calibri" panose="020F0502020204030204" pitchFamily="34" charset="0"/>
              </a:rPr>
              <a:t>FEMA 120, 2004</a:t>
            </a:r>
            <a:br>
              <a:rPr lang="en-IN" sz="1800" b="0" i="0" u="none" strike="noStrike" dirty="0">
                <a:effectLst/>
                <a:latin typeface="Arial" panose="020B0604020202020204" pitchFamily="34" charset="0"/>
              </a:rPr>
            </a:br>
            <a:r>
              <a:rPr lang="en-IN" sz="1800" b="1" i="0" u="none" strike="noStrike" kern="1200" dirty="0">
                <a:solidFill>
                  <a:srgbClr val="FFFFFF"/>
                </a:solidFill>
                <a:effectLst/>
                <a:latin typeface="Calibri" panose="020F0502020204030204" pitchFamily="34" charset="0"/>
              </a:rPr>
              <a:t>OI Rules 2022FEMA 120, 2004</a:t>
            </a:r>
            <a:br>
              <a:rPr lang="en-IN" sz="1800" b="0" i="0" u="none" strike="noStrike" dirty="0">
                <a:effectLst/>
                <a:latin typeface="Arial" panose="020B0604020202020204" pitchFamily="34" charset="0"/>
              </a:rPr>
            </a:br>
            <a:r>
              <a:rPr lang="en-IN" sz="1800" b="1" i="0" u="none" strike="noStrike" kern="1200" dirty="0">
                <a:solidFill>
                  <a:srgbClr val="FFFFFF"/>
                </a:solidFill>
                <a:effectLst/>
                <a:latin typeface="Calibri" panose="020F0502020204030204" pitchFamily="34" charset="0"/>
              </a:rPr>
              <a:t>OI Rules 2022</a:t>
            </a:r>
            <a:br>
              <a:rPr lang="en-IN" sz="1800" b="0" i="0" u="none" strike="noStrike" dirty="0">
                <a:effectLst/>
                <a:latin typeface="Arial" panose="020B0604020202020204" pitchFamily="34" charset="0"/>
              </a:rPr>
            </a:br>
            <a:br>
              <a:rPr lang="en-IN" sz="1800" b="0" i="0" u="none" strike="noStrike" dirty="0">
                <a:effectLst/>
                <a:latin typeface="Arial" panose="020B0604020202020204" pitchFamily="34" charset="0"/>
              </a:rPr>
            </a:br>
            <a:endParaRPr lang="en-IN" dirty="0"/>
          </a:p>
        </p:txBody>
      </p:sp>
      <p:graphicFrame>
        <p:nvGraphicFramePr>
          <p:cNvPr id="5" name="Table 5">
            <a:extLst>
              <a:ext uri="{FF2B5EF4-FFF2-40B4-BE49-F238E27FC236}">
                <a16:creationId xmlns:a16="http://schemas.microsoft.com/office/drawing/2014/main" id="{435BC115-3EE5-F437-DBAC-CE7DF060F4C9}"/>
              </a:ext>
            </a:extLst>
          </p:cNvPr>
          <p:cNvGraphicFramePr>
            <a:graphicFrameLocks noGrp="1"/>
          </p:cNvGraphicFramePr>
          <p:nvPr/>
        </p:nvGraphicFramePr>
        <p:xfrm>
          <a:off x="838200" y="75565"/>
          <a:ext cx="10795000" cy="579120"/>
        </p:xfrm>
        <a:graphic>
          <a:graphicData uri="http://schemas.openxmlformats.org/drawingml/2006/table">
            <a:tbl>
              <a:tblPr firstRow="1" bandRow="1">
                <a:tableStyleId>{7DF18680-E054-41AD-8BC1-D1AEF772440D}</a:tableStyleId>
              </a:tblPr>
              <a:tblGrid>
                <a:gridCol w="5397500">
                  <a:extLst>
                    <a:ext uri="{9D8B030D-6E8A-4147-A177-3AD203B41FA5}">
                      <a16:colId xmlns:a16="http://schemas.microsoft.com/office/drawing/2014/main" val="3712204046"/>
                    </a:ext>
                  </a:extLst>
                </a:gridCol>
                <a:gridCol w="5397500">
                  <a:extLst>
                    <a:ext uri="{9D8B030D-6E8A-4147-A177-3AD203B41FA5}">
                      <a16:colId xmlns:a16="http://schemas.microsoft.com/office/drawing/2014/main" val="4051641262"/>
                    </a:ext>
                  </a:extLst>
                </a:gridCol>
              </a:tblGrid>
              <a:tr h="560494">
                <a:tc>
                  <a:txBody>
                    <a:bodyPr/>
                    <a:lstStyle/>
                    <a:p>
                      <a:r>
                        <a:rPr lang="en-IN" sz="3200" dirty="0"/>
                        <a:t>FEMA 120, 2004</a:t>
                      </a:r>
                    </a:p>
                  </a:txBody>
                  <a:tcPr/>
                </a:tc>
                <a:tc>
                  <a:txBody>
                    <a:bodyPr/>
                    <a:lstStyle/>
                    <a:p>
                      <a:r>
                        <a:rPr lang="en-IN" sz="3200" dirty="0"/>
                        <a:t>OI Rules 2022</a:t>
                      </a:r>
                    </a:p>
                  </a:txBody>
                  <a:tcPr/>
                </a:tc>
                <a:extLst>
                  <a:ext uri="{0D108BD9-81ED-4DB2-BD59-A6C34878D82A}">
                    <a16:rowId xmlns:a16="http://schemas.microsoft.com/office/drawing/2014/main" val="948895433"/>
                  </a:ext>
                </a:extLst>
              </a:tr>
            </a:tbl>
          </a:graphicData>
        </a:graphic>
      </p:graphicFrame>
      <p:graphicFrame>
        <p:nvGraphicFramePr>
          <p:cNvPr id="8" name="Table 8">
            <a:extLst>
              <a:ext uri="{FF2B5EF4-FFF2-40B4-BE49-F238E27FC236}">
                <a16:creationId xmlns:a16="http://schemas.microsoft.com/office/drawing/2014/main" id="{441BCB3E-0E27-DA2F-1FC1-652E76F6B504}"/>
              </a:ext>
            </a:extLst>
          </p:cNvPr>
          <p:cNvGraphicFramePr>
            <a:graphicFrameLocks noGrp="1"/>
          </p:cNvGraphicFramePr>
          <p:nvPr>
            <p:ph idx="1"/>
          </p:nvPr>
        </p:nvGraphicFramePr>
        <p:xfrm>
          <a:off x="838200" y="800946"/>
          <a:ext cx="10515600" cy="5792894"/>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107640295"/>
                    </a:ext>
                  </a:extLst>
                </a:gridCol>
                <a:gridCol w="5257800">
                  <a:extLst>
                    <a:ext uri="{9D8B030D-6E8A-4147-A177-3AD203B41FA5}">
                      <a16:colId xmlns:a16="http://schemas.microsoft.com/office/drawing/2014/main" val="3127895905"/>
                    </a:ext>
                  </a:extLst>
                </a:gridCol>
              </a:tblGrid>
              <a:tr h="3083315">
                <a:tc>
                  <a:txBody>
                    <a:bodyPr/>
                    <a:lstStyle/>
                    <a:p>
                      <a:r>
                        <a:rPr lang="en-IN" dirty="0"/>
                        <a:t> </a:t>
                      </a:r>
                      <a:r>
                        <a:rPr lang="en-IN" sz="2400" dirty="0"/>
                        <a:t>6.”Direct Investment outside India”</a:t>
                      </a:r>
                    </a:p>
                    <a:p>
                      <a:r>
                        <a:rPr lang="en-IN" sz="2400" dirty="0"/>
                        <a:t>[Regln. 2(e) ]</a:t>
                      </a:r>
                    </a:p>
                    <a:p>
                      <a:r>
                        <a:rPr lang="en-IN" sz="2400" dirty="0"/>
                        <a:t>Contribution to Capital </a:t>
                      </a:r>
                      <a:r>
                        <a:rPr lang="en-IN" sz="2400" dirty="0" err="1"/>
                        <a:t>MoA</a:t>
                      </a:r>
                      <a:r>
                        <a:rPr lang="en-IN" sz="2400" dirty="0"/>
                        <a:t>/ Market purchase / Private Placements / through Stock Exchange.</a:t>
                      </a:r>
                    </a:p>
                    <a:p>
                      <a:r>
                        <a:rPr lang="en-IN" sz="2400" dirty="0"/>
                        <a:t>But does not include Portfolio Investments</a:t>
                      </a:r>
                    </a:p>
                  </a:txBody>
                  <a:tcPr/>
                </a:tc>
                <a:tc>
                  <a:txBody>
                    <a:bodyPr/>
                    <a:lstStyle/>
                    <a:p>
                      <a:r>
                        <a:rPr lang="en-IN" sz="2400" dirty="0"/>
                        <a:t>ODI [ R . 2(q) ]</a:t>
                      </a:r>
                    </a:p>
                    <a:p>
                      <a:r>
                        <a:rPr lang="en-IN" sz="2400" dirty="0" err="1"/>
                        <a:t>i</a:t>
                      </a:r>
                      <a:r>
                        <a:rPr lang="en-IN" sz="2400" dirty="0"/>
                        <a:t>] Unlisted equity / </a:t>
                      </a:r>
                      <a:r>
                        <a:rPr lang="en-IN" sz="2400" dirty="0" err="1"/>
                        <a:t>MoA</a:t>
                      </a:r>
                      <a:endParaRPr lang="en-IN" sz="2400" dirty="0"/>
                    </a:p>
                    <a:p>
                      <a:r>
                        <a:rPr lang="en-IN" sz="2400" dirty="0"/>
                        <a:t>     or</a:t>
                      </a:r>
                    </a:p>
                    <a:p>
                      <a:r>
                        <a:rPr lang="en-IN" sz="2400" dirty="0"/>
                        <a:t>ii] 10% or more equity of listed foreign entity:</a:t>
                      </a:r>
                    </a:p>
                    <a:p>
                      <a:r>
                        <a:rPr lang="en-IN" sz="2400" dirty="0"/>
                        <a:t>     or </a:t>
                      </a:r>
                    </a:p>
                    <a:p>
                      <a:r>
                        <a:rPr lang="en-IN" sz="2400" dirty="0"/>
                        <a:t>iii] less than 10% equity of listed Foreign entity but with control</a:t>
                      </a:r>
                    </a:p>
                  </a:txBody>
                  <a:tcPr/>
                </a:tc>
                <a:extLst>
                  <a:ext uri="{0D108BD9-81ED-4DB2-BD59-A6C34878D82A}">
                    <a16:rowId xmlns:a16="http://schemas.microsoft.com/office/drawing/2014/main" val="420376435"/>
                  </a:ext>
                </a:extLst>
              </a:tr>
              <a:tr h="2709579">
                <a:tc>
                  <a:txBody>
                    <a:bodyPr/>
                    <a:lstStyle/>
                    <a:p>
                      <a:r>
                        <a:rPr lang="en-IN" sz="2400" dirty="0"/>
                        <a:t>7. Financial commitment</a:t>
                      </a:r>
                    </a:p>
                    <a:p>
                      <a:r>
                        <a:rPr lang="en-IN" sz="2400" dirty="0"/>
                        <a:t>Regln [2 (f)]</a:t>
                      </a:r>
                    </a:p>
                    <a:p>
                      <a:r>
                        <a:rPr lang="en-IN" sz="2400" dirty="0"/>
                        <a:t>Equity, loan, 100% of guarantees &amp; 50% of performance guarantees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t>Financial commitment</a:t>
                      </a:r>
                    </a:p>
                    <a:p>
                      <a:r>
                        <a:rPr lang="en-IN" sz="2400" dirty="0"/>
                        <a:t>[R 2 (f)]:</a:t>
                      </a:r>
                    </a:p>
                    <a:p>
                      <a:r>
                        <a:rPr lang="en-IN" sz="2400" dirty="0" err="1"/>
                        <a:t>i</a:t>
                      </a:r>
                      <a:r>
                        <a:rPr lang="en-IN" sz="2400" dirty="0"/>
                        <a:t>] ODI:</a:t>
                      </a:r>
                    </a:p>
                    <a:p>
                      <a:r>
                        <a:rPr lang="en-IN" sz="2400" dirty="0"/>
                        <a:t>ii] Debt other than OPI;</a:t>
                      </a:r>
                    </a:p>
                    <a:p>
                      <a:r>
                        <a:rPr lang="en-IN" sz="2400" dirty="0"/>
                        <a:t>iii] Non fund facilities</a:t>
                      </a:r>
                    </a:p>
                    <a:p>
                      <a:r>
                        <a:rPr lang="en-IN" sz="2400" b="1" u="sng" dirty="0"/>
                        <a:t>Conditions for ii &amp; iii:</a:t>
                      </a:r>
                    </a:p>
                    <a:p>
                      <a:r>
                        <a:rPr lang="en-IN" sz="2400" dirty="0"/>
                        <a:t>ODI &amp; Control</a:t>
                      </a:r>
                    </a:p>
                  </a:txBody>
                  <a:tcPr/>
                </a:tc>
                <a:extLst>
                  <a:ext uri="{0D108BD9-81ED-4DB2-BD59-A6C34878D82A}">
                    <a16:rowId xmlns:a16="http://schemas.microsoft.com/office/drawing/2014/main" val="2890549832"/>
                  </a:ext>
                </a:extLst>
              </a:tr>
            </a:tbl>
          </a:graphicData>
        </a:graphic>
      </p:graphicFrame>
    </p:spTree>
    <p:extLst>
      <p:ext uri="{BB962C8B-B14F-4D97-AF65-F5344CB8AC3E}">
        <p14:creationId xmlns:p14="http://schemas.microsoft.com/office/powerpoint/2010/main" val="3316605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162C-435F-1142-7570-BFDDD37DF27C}"/>
              </a:ext>
            </a:extLst>
          </p:cNvPr>
          <p:cNvSpPr>
            <a:spLocks noGrp="1"/>
          </p:cNvSpPr>
          <p:nvPr>
            <p:ph type="title"/>
          </p:nvPr>
        </p:nvSpPr>
        <p:spPr>
          <a:xfrm>
            <a:off x="386080" y="698740"/>
            <a:ext cx="10891520" cy="5458221"/>
          </a:xfrm>
        </p:spPr>
        <p:txBody>
          <a:bodyPr>
            <a:normAutofit/>
          </a:bodyPr>
          <a:lstStyle/>
          <a:p>
            <a:pPr marL="0" rtl="0" eaLnBrk="1" fontAlgn="t" latinLnBrk="0" hangingPunct="1">
              <a:spcBef>
                <a:spcPts val="0"/>
              </a:spcBef>
              <a:spcAft>
                <a:spcPts val="0"/>
              </a:spcAft>
            </a:pPr>
            <a:r>
              <a:rPr lang="en-IN" sz="1800" b="1" i="0" u="none" strike="noStrike" kern="1200" dirty="0">
                <a:solidFill>
                  <a:srgbClr val="FFFFFF"/>
                </a:solidFill>
                <a:effectLst/>
                <a:latin typeface="Calibri" panose="020F0502020204030204" pitchFamily="34" charset="0"/>
              </a:rPr>
              <a:t>FEMA 120, 2004</a:t>
            </a:r>
            <a:br>
              <a:rPr lang="en-IN" sz="1800" b="0" i="0" u="none" strike="noStrike" dirty="0">
                <a:effectLst/>
                <a:latin typeface="Arial" panose="020B0604020202020204" pitchFamily="34" charset="0"/>
              </a:rPr>
            </a:br>
            <a:r>
              <a:rPr lang="en-IN" sz="1800" b="1" i="0" u="none" strike="noStrike" kern="1200" dirty="0">
                <a:solidFill>
                  <a:srgbClr val="FFFFFF"/>
                </a:solidFill>
                <a:effectLst/>
                <a:latin typeface="Calibri" panose="020F0502020204030204" pitchFamily="34" charset="0"/>
              </a:rPr>
              <a:t>OI Rules 2022</a:t>
            </a:r>
            <a:br>
              <a:rPr lang="en-IN" sz="1800" b="0" i="0" u="none" strike="noStrike" dirty="0">
                <a:effectLst/>
                <a:latin typeface="Arial" panose="020B0604020202020204" pitchFamily="34" charset="0"/>
              </a:rPr>
            </a:br>
            <a:endParaRPr lang="en-IN" dirty="0"/>
          </a:p>
        </p:txBody>
      </p:sp>
      <p:graphicFrame>
        <p:nvGraphicFramePr>
          <p:cNvPr id="4" name="Table 4">
            <a:extLst>
              <a:ext uri="{FF2B5EF4-FFF2-40B4-BE49-F238E27FC236}">
                <a16:creationId xmlns:a16="http://schemas.microsoft.com/office/drawing/2014/main" id="{42D1F023-C245-4A88-5B07-CAEB5E4C75B2}"/>
              </a:ext>
            </a:extLst>
          </p:cNvPr>
          <p:cNvGraphicFramePr>
            <a:graphicFrameLocks noGrp="1"/>
          </p:cNvGraphicFramePr>
          <p:nvPr>
            <p:ph idx="1"/>
          </p:nvPr>
        </p:nvGraphicFramePr>
        <p:xfrm>
          <a:off x="1082040" y="210185"/>
          <a:ext cx="10515600" cy="579120"/>
        </p:xfrm>
        <a:graphic>
          <a:graphicData uri="http://schemas.openxmlformats.org/drawingml/2006/table">
            <a:tbl>
              <a:tblPr firstRow="1" bandRow="1">
                <a:tableStyleId>{F5AB1C69-6EDB-4FF4-983F-18BD219EF322}</a:tableStyleId>
              </a:tblPr>
              <a:tblGrid>
                <a:gridCol w="5257800">
                  <a:extLst>
                    <a:ext uri="{9D8B030D-6E8A-4147-A177-3AD203B41FA5}">
                      <a16:colId xmlns:a16="http://schemas.microsoft.com/office/drawing/2014/main" val="2286127349"/>
                    </a:ext>
                  </a:extLst>
                </a:gridCol>
                <a:gridCol w="5257800">
                  <a:extLst>
                    <a:ext uri="{9D8B030D-6E8A-4147-A177-3AD203B41FA5}">
                      <a16:colId xmlns:a16="http://schemas.microsoft.com/office/drawing/2014/main" val="979204941"/>
                    </a:ext>
                  </a:extLst>
                </a:gridCol>
              </a:tblGrid>
              <a:tr h="370840">
                <a:tc>
                  <a:txBody>
                    <a:bodyPr/>
                    <a:lstStyle/>
                    <a:p>
                      <a:r>
                        <a:rPr lang="en-IN" sz="3200" u="sng" dirty="0">
                          <a:solidFill>
                            <a:srgbClr val="002060"/>
                          </a:solidFill>
                        </a:rPr>
                        <a:t>FEMA 120, 2004</a:t>
                      </a:r>
                    </a:p>
                  </a:txBody>
                  <a:tcPr/>
                </a:tc>
                <a:tc>
                  <a:txBody>
                    <a:bodyPr/>
                    <a:lstStyle/>
                    <a:p>
                      <a:r>
                        <a:rPr lang="en-IN" sz="3200" u="sng" dirty="0">
                          <a:solidFill>
                            <a:srgbClr val="002060"/>
                          </a:solidFill>
                        </a:rPr>
                        <a:t>OI Rules 2022</a:t>
                      </a:r>
                    </a:p>
                  </a:txBody>
                  <a:tcPr/>
                </a:tc>
                <a:extLst>
                  <a:ext uri="{0D108BD9-81ED-4DB2-BD59-A6C34878D82A}">
                    <a16:rowId xmlns:a16="http://schemas.microsoft.com/office/drawing/2014/main" val="3049929697"/>
                  </a:ext>
                </a:extLst>
              </a:tr>
            </a:tbl>
          </a:graphicData>
        </a:graphic>
      </p:graphicFrame>
      <p:graphicFrame>
        <p:nvGraphicFramePr>
          <p:cNvPr id="5" name="Table 5">
            <a:extLst>
              <a:ext uri="{FF2B5EF4-FFF2-40B4-BE49-F238E27FC236}">
                <a16:creationId xmlns:a16="http://schemas.microsoft.com/office/drawing/2014/main" id="{F97D58BE-E2D3-2204-E318-6DD08CC7BE4B}"/>
              </a:ext>
            </a:extLst>
          </p:cNvPr>
          <p:cNvGraphicFramePr>
            <a:graphicFrameLocks noGrp="1"/>
          </p:cNvGraphicFramePr>
          <p:nvPr/>
        </p:nvGraphicFramePr>
        <p:xfrm>
          <a:off x="595223" y="1121433"/>
          <a:ext cx="11210696" cy="4335018"/>
        </p:xfrm>
        <a:graphic>
          <a:graphicData uri="http://schemas.openxmlformats.org/drawingml/2006/table">
            <a:tbl>
              <a:tblPr firstRow="1" bandRow="1">
                <a:tableStyleId>{5C22544A-7EE6-4342-B048-85BDC9FD1C3A}</a:tableStyleId>
              </a:tblPr>
              <a:tblGrid>
                <a:gridCol w="5721983">
                  <a:extLst>
                    <a:ext uri="{9D8B030D-6E8A-4147-A177-3AD203B41FA5}">
                      <a16:colId xmlns:a16="http://schemas.microsoft.com/office/drawing/2014/main" val="3121013367"/>
                    </a:ext>
                  </a:extLst>
                </a:gridCol>
                <a:gridCol w="5488713">
                  <a:extLst>
                    <a:ext uri="{9D8B030D-6E8A-4147-A177-3AD203B41FA5}">
                      <a16:colId xmlns:a16="http://schemas.microsoft.com/office/drawing/2014/main" val="1722725644"/>
                    </a:ext>
                  </a:extLst>
                </a:gridCol>
              </a:tblGrid>
              <a:tr h="2167509">
                <a:tc>
                  <a:txBody>
                    <a:bodyPr/>
                    <a:lstStyle/>
                    <a:p>
                      <a:r>
                        <a:rPr lang="en-IN" sz="2400" dirty="0"/>
                        <a:t>8. Overseas Portfolio Investments</a:t>
                      </a:r>
                    </a:p>
                    <a:p>
                      <a:r>
                        <a:rPr lang="en-IN" sz="2400" dirty="0"/>
                        <a:t>Not defined in FEMA 120 or FEMA</a:t>
                      </a:r>
                    </a:p>
                  </a:txBody>
                  <a:tcPr/>
                </a:tc>
                <a:tc>
                  <a:txBody>
                    <a:bodyPr/>
                    <a:lstStyle/>
                    <a:p>
                      <a:r>
                        <a:rPr lang="en-IN" dirty="0"/>
                        <a:t>OPI means  :</a:t>
                      </a:r>
                    </a:p>
                    <a:p>
                      <a:r>
                        <a:rPr lang="en-IN" dirty="0"/>
                        <a:t>Investments other than ODI in financial Securities</a:t>
                      </a:r>
                    </a:p>
                    <a:p>
                      <a:r>
                        <a:rPr lang="en-IN" dirty="0"/>
                        <a:t>Exclusions:</a:t>
                      </a:r>
                    </a:p>
                    <a:p>
                      <a:pPr marL="342900" indent="-342900">
                        <a:buAutoNum type="arabicPeriod"/>
                      </a:pPr>
                      <a:r>
                        <a:rPr lang="en-IN" dirty="0"/>
                        <a:t>Unlisted Debt instruments / Derivatives / Commodities</a:t>
                      </a:r>
                    </a:p>
                    <a:p>
                      <a:pPr marL="342900" indent="-342900">
                        <a:buAutoNum type="arabicPeriod"/>
                      </a:pPr>
                      <a:r>
                        <a:rPr lang="en-IN" dirty="0"/>
                        <a:t>2. Securities issued by PRII not in IFSC</a:t>
                      </a:r>
                    </a:p>
                    <a:p>
                      <a:pPr marL="0" indent="0">
                        <a:buNone/>
                      </a:pPr>
                      <a:r>
                        <a:rPr lang="en-IN" dirty="0"/>
                        <a:t>‘Debt instruments” : see R [5 (A)]</a:t>
                      </a:r>
                    </a:p>
                  </a:txBody>
                  <a:tcPr/>
                </a:tc>
                <a:extLst>
                  <a:ext uri="{0D108BD9-81ED-4DB2-BD59-A6C34878D82A}">
                    <a16:rowId xmlns:a16="http://schemas.microsoft.com/office/drawing/2014/main" val="3507288139"/>
                  </a:ext>
                </a:extLst>
              </a:tr>
              <a:tr h="2167509">
                <a:tc>
                  <a:txBody>
                    <a:bodyPr/>
                    <a:lstStyle/>
                    <a:p>
                      <a:r>
                        <a:rPr lang="en-IN" sz="2400" dirty="0"/>
                        <a:t>9. Overseas  Investments</a:t>
                      </a:r>
                    </a:p>
                    <a:p>
                      <a:r>
                        <a:rPr lang="en-IN" sz="2400" dirty="0"/>
                        <a:t>Not defined in FEMA 120 or FEMA</a:t>
                      </a:r>
                    </a:p>
                    <a:p>
                      <a:endParaRPr lang="en-IN" sz="2400" dirty="0"/>
                    </a:p>
                  </a:txBody>
                  <a:tcPr/>
                </a:tc>
                <a:tc>
                  <a:txBody>
                    <a:bodyPr/>
                    <a:lstStyle/>
                    <a:p>
                      <a:r>
                        <a:rPr lang="en-IN" dirty="0"/>
                        <a:t>OI means </a:t>
                      </a:r>
                    </a:p>
                    <a:p>
                      <a:pPr marL="400050" indent="-400050">
                        <a:buAutoNum type="romanLcPeriod"/>
                      </a:pPr>
                      <a:r>
                        <a:rPr lang="en-IN" dirty="0"/>
                        <a:t>Financial Commitment: and </a:t>
                      </a:r>
                    </a:p>
                    <a:p>
                      <a:pPr marL="400050" indent="-400050">
                        <a:buAutoNum type="romanLcPeriod"/>
                      </a:pPr>
                      <a:r>
                        <a:rPr lang="en-IN" dirty="0"/>
                        <a:t>2. OPI </a:t>
                      </a:r>
                    </a:p>
                    <a:p>
                      <a:pPr marL="0" indent="0">
                        <a:buNone/>
                      </a:pPr>
                      <a:r>
                        <a:rPr lang="en-IN" dirty="0"/>
                        <a:t>by PRII  Rue 2 (r)</a:t>
                      </a:r>
                    </a:p>
                  </a:txBody>
                  <a:tcPr/>
                </a:tc>
                <a:extLst>
                  <a:ext uri="{0D108BD9-81ED-4DB2-BD59-A6C34878D82A}">
                    <a16:rowId xmlns:a16="http://schemas.microsoft.com/office/drawing/2014/main" val="1196790591"/>
                  </a:ext>
                </a:extLst>
              </a:tr>
            </a:tbl>
          </a:graphicData>
        </a:graphic>
      </p:graphicFrame>
    </p:spTree>
    <p:extLst>
      <p:ext uri="{BB962C8B-B14F-4D97-AF65-F5344CB8AC3E}">
        <p14:creationId xmlns:p14="http://schemas.microsoft.com/office/powerpoint/2010/main" val="428784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D9F87-62D6-B894-746E-6D2C4A711EF5}"/>
              </a:ext>
            </a:extLst>
          </p:cNvPr>
          <p:cNvSpPr>
            <a:spLocks noGrp="1"/>
          </p:cNvSpPr>
          <p:nvPr>
            <p:ph type="title"/>
          </p:nvPr>
        </p:nvSpPr>
        <p:spPr>
          <a:xfrm>
            <a:off x="1087120" y="365125"/>
            <a:ext cx="10266680" cy="864235"/>
          </a:xfrm>
        </p:spPr>
        <p:txBody>
          <a:bodyPr>
            <a:normAutofit/>
          </a:bodyPr>
          <a:lstStyle/>
          <a:p>
            <a:pPr algn="ctr"/>
            <a:r>
              <a:rPr lang="en-IN" b="1" u="sng" dirty="0">
                <a:solidFill>
                  <a:srgbClr val="0070C0"/>
                </a:solidFill>
                <a:latin typeface="Times New Roman" panose="02020603050405020304" pitchFamily="18" charset="0"/>
                <a:cs typeface="Times New Roman" panose="02020603050405020304" pitchFamily="18" charset="0"/>
              </a:rPr>
              <a:t>EXEMPTIONS</a:t>
            </a:r>
          </a:p>
        </p:txBody>
      </p:sp>
      <p:sp>
        <p:nvSpPr>
          <p:cNvPr id="3" name="Content Placeholder 2">
            <a:extLst>
              <a:ext uri="{FF2B5EF4-FFF2-40B4-BE49-F238E27FC236}">
                <a16:creationId xmlns:a16="http://schemas.microsoft.com/office/drawing/2014/main" id="{1DB96124-412C-A990-E65F-A4210A7FD9FD}"/>
              </a:ext>
            </a:extLst>
          </p:cNvPr>
          <p:cNvSpPr>
            <a:spLocks noGrp="1"/>
          </p:cNvSpPr>
          <p:nvPr>
            <p:ph idx="1"/>
          </p:nvPr>
        </p:nvSpPr>
        <p:spPr>
          <a:xfrm>
            <a:off x="812800" y="1381760"/>
            <a:ext cx="10541000" cy="4795203"/>
          </a:xfrm>
        </p:spPr>
        <p:txBody>
          <a:bodyPr>
            <a:normAutofit/>
          </a:bodyPr>
          <a:lstStyle/>
          <a:p>
            <a:pPr marL="0" indent="0" algn="ctr">
              <a:buNone/>
            </a:pPr>
            <a:r>
              <a:rPr lang="en-IN" sz="2400" dirty="0"/>
              <a:t>  </a:t>
            </a:r>
            <a:r>
              <a:rPr lang="en-IN" sz="3200" b="1" u="sng" dirty="0">
                <a:solidFill>
                  <a:srgbClr val="00B050"/>
                </a:solidFill>
              </a:rPr>
              <a:t>From  OI Rules &amp; Regulations</a:t>
            </a:r>
          </a:p>
          <a:p>
            <a:pPr marL="0" indent="0">
              <a:buNone/>
            </a:pPr>
            <a:r>
              <a:rPr lang="en-IN" u="sng" dirty="0"/>
              <a:t>See R 4 of OI Rules:</a:t>
            </a:r>
          </a:p>
          <a:p>
            <a:pPr marL="514350" indent="-514350">
              <a:buAutoNum type="alphaLcParenR"/>
            </a:pPr>
            <a:r>
              <a:rPr lang="en-IN" dirty="0"/>
              <a:t>Investment outside India by financial institution in IFSC;</a:t>
            </a:r>
          </a:p>
          <a:p>
            <a:pPr marL="514350" indent="-514350">
              <a:buAutoNum type="alphaLcParenR"/>
            </a:pPr>
            <a:r>
              <a:rPr lang="en-IN" dirty="0" err="1"/>
              <a:t>i</a:t>
            </a:r>
            <a:r>
              <a:rPr lang="en-IN" dirty="0"/>
              <a:t>) Investments out of RFC A/c;</a:t>
            </a:r>
          </a:p>
          <a:p>
            <a:pPr marL="0" indent="0">
              <a:buNone/>
            </a:pPr>
            <a:r>
              <a:rPr lang="en-IN" dirty="0"/>
              <a:t>      ii) Investments by a person employed in India for a fixed tenure of 3</a:t>
            </a:r>
          </a:p>
          <a:p>
            <a:pPr marL="0" indent="0">
              <a:buNone/>
            </a:pPr>
            <a:r>
              <a:rPr lang="en-IN" dirty="0"/>
              <a:t>           years or less;</a:t>
            </a:r>
          </a:p>
          <a:p>
            <a:pPr marL="0" indent="0">
              <a:buNone/>
            </a:pPr>
            <a:r>
              <a:rPr lang="en-IN" dirty="0"/>
              <a:t>      iii) in accordance with S.6(4) of FEMA.</a:t>
            </a:r>
          </a:p>
        </p:txBody>
      </p:sp>
    </p:spTree>
    <p:extLst>
      <p:ext uri="{BB962C8B-B14F-4D97-AF65-F5344CB8AC3E}">
        <p14:creationId xmlns:p14="http://schemas.microsoft.com/office/powerpoint/2010/main" val="3278753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E78E-5F7F-F836-3A3B-DF9E11A2FC96}"/>
              </a:ext>
            </a:extLst>
          </p:cNvPr>
          <p:cNvSpPr>
            <a:spLocks noGrp="1"/>
          </p:cNvSpPr>
          <p:nvPr>
            <p:ph type="title"/>
          </p:nvPr>
        </p:nvSpPr>
        <p:spPr>
          <a:xfrm>
            <a:off x="1056640" y="294639"/>
            <a:ext cx="10297160" cy="772795"/>
          </a:xfrm>
        </p:spPr>
        <p:txBody>
          <a:bodyPr/>
          <a:lstStyle/>
          <a:p>
            <a:pPr algn="ctr"/>
            <a:r>
              <a:rPr lang="en-IN" b="1" u="sng" dirty="0">
                <a:solidFill>
                  <a:srgbClr val="0070C0"/>
                </a:solidFill>
              </a:rPr>
              <a:t>LIST OF INSTRUMENTS</a:t>
            </a:r>
          </a:p>
        </p:txBody>
      </p:sp>
      <p:sp>
        <p:nvSpPr>
          <p:cNvPr id="3" name="Content Placeholder 2">
            <a:extLst>
              <a:ext uri="{FF2B5EF4-FFF2-40B4-BE49-F238E27FC236}">
                <a16:creationId xmlns:a16="http://schemas.microsoft.com/office/drawing/2014/main" id="{93E5650A-D338-8129-0771-A4D438BC6E26}"/>
              </a:ext>
            </a:extLst>
          </p:cNvPr>
          <p:cNvSpPr>
            <a:spLocks noGrp="1"/>
          </p:cNvSpPr>
          <p:nvPr>
            <p:ph idx="1"/>
          </p:nvPr>
        </p:nvSpPr>
        <p:spPr>
          <a:xfrm>
            <a:off x="838200" y="965200"/>
            <a:ext cx="10515600" cy="5211763"/>
          </a:xfrm>
        </p:spPr>
        <p:txBody>
          <a:bodyPr/>
          <a:lstStyle/>
          <a:p>
            <a:pPr marL="0" indent="0" algn="ctr">
              <a:buNone/>
            </a:pPr>
            <a:r>
              <a:rPr lang="en-IN" dirty="0"/>
              <a:t>R 5[A] :  Debt Instruments </a:t>
            </a:r>
          </a:p>
          <a:p>
            <a:pPr marL="0" indent="0" algn="ctr">
              <a:buNone/>
            </a:pPr>
            <a:r>
              <a:rPr lang="en-IN" dirty="0"/>
              <a:t>R 5[B] :  Non- Debt Instruments</a:t>
            </a:r>
          </a:p>
          <a:p>
            <a:pPr marL="0" indent="0" algn="ctr">
              <a:buNone/>
            </a:pPr>
            <a:r>
              <a:rPr lang="en-IN" sz="3600" b="1" u="sng" dirty="0">
                <a:solidFill>
                  <a:schemeClr val="tx2"/>
                </a:solidFill>
              </a:rPr>
              <a:t>SCHEME OF OI  RULES</a:t>
            </a:r>
          </a:p>
          <a:p>
            <a:pPr marL="0" indent="0">
              <a:buNone/>
            </a:pPr>
            <a:endParaRPr lang="en-IN" dirty="0"/>
          </a:p>
          <a:p>
            <a:pPr marL="0" indent="0">
              <a:buNone/>
            </a:pPr>
            <a:endParaRPr lang="en-IN" dirty="0"/>
          </a:p>
        </p:txBody>
      </p:sp>
      <p:graphicFrame>
        <p:nvGraphicFramePr>
          <p:cNvPr id="4" name="Table 4">
            <a:extLst>
              <a:ext uri="{FF2B5EF4-FFF2-40B4-BE49-F238E27FC236}">
                <a16:creationId xmlns:a16="http://schemas.microsoft.com/office/drawing/2014/main" id="{AA4B4C89-9508-3EA9-63A9-D5D2FE98CD23}"/>
              </a:ext>
            </a:extLst>
          </p:cNvPr>
          <p:cNvGraphicFramePr>
            <a:graphicFrameLocks noGrp="1"/>
          </p:cNvGraphicFramePr>
          <p:nvPr/>
        </p:nvGraphicFramePr>
        <p:xfrm>
          <a:off x="1747520" y="2460752"/>
          <a:ext cx="8107680" cy="4265169"/>
        </p:xfrm>
        <a:graphic>
          <a:graphicData uri="http://schemas.openxmlformats.org/drawingml/2006/table">
            <a:tbl>
              <a:tblPr firstRow="1" bandRow="1">
                <a:tableStyleId>{F5AB1C69-6EDB-4FF4-983F-18BD219EF322}</a:tableStyleId>
              </a:tblPr>
              <a:tblGrid>
                <a:gridCol w="4053840">
                  <a:extLst>
                    <a:ext uri="{9D8B030D-6E8A-4147-A177-3AD203B41FA5}">
                      <a16:colId xmlns:a16="http://schemas.microsoft.com/office/drawing/2014/main" val="1192193467"/>
                    </a:ext>
                  </a:extLst>
                </a:gridCol>
                <a:gridCol w="4053840">
                  <a:extLst>
                    <a:ext uri="{9D8B030D-6E8A-4147-A177-3AD203B41FA5}">
                      <a16:colId xmlns:a16="http://schemas.microsoft.com/office/drawing/2014/main" val="1683910670"/>
                    </a:ext>
                  </a:extLst>
                </a:gridCol>
              </a:tblGrid>
              <a:tr h="738077">
                <a:tc>
                  <a:txBody>
                    <a:bodyPr/>
                    <a:lstStyle/>
                    <a:p>
                      <a:r>
                        <a:rPr lang="en-IN" sz="2400" dirty="0">
                          <a:solidFill>
                            <a:srgbClr val="0070C0"/>
                          </a:solidFill>
                          <a:latin typeface="Times New Roman" panose="02020603050405020304" pitchFamily="18" charset="0"/>
                          <a:cs typeface="Times New Roman" panose="02020603050405020304" pitchFamily="18" charset="0"/>
                        </a:rPr>
                        <a:t>Schedule I</a:t>
                      </a:r>
                    </a:p>
                  </a:txBody>
                  <a:tcPr/>
                </a:tc>
                <a:tc>
                  <a:txBody>
                    <a:bodyPr/>
                    <a:lstStyle/>
                    <a:p>
                      <a:r>
                        <a:rPr lang="en-IN" sz="2400" dirty="0"/>
                        <a:t>ODI by Indian Entity</a:t>
                      </a:r>
                    </a:p>
                  </a:txBody>
                  <a:tcPr/>
                </a:tc>
                <a:extLst>
                  <a:ext uri="{0D108BD9-81ED-4DB2-BD59-A6C34878D82A}">
                    <a16:rowId xmlns:a16="http://schemas.microsoft.com/office/drawing/2014/main" val="4200247483"/>
                  </a:ext>
                </a:extLst>
              </a:tr>
              <a:tr h="8817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solidFill>
                            <a:srgbClr val="0070C0"/>
                          </a:solidFill>
                          <a:latin typeface="Times New Roman" panose="02020603050405020304" pitchFamily="18" charset="0"/>
                          <a:cs typeface="Times New Roman" panose="02020603050405020304" pitchFamily="18" charset="0"/>
                        </a:rPr>
                        <a:t>Schedule II</a:t>
                      </a:r>
                    </a:p>
                    <a:p>
                      <a:endParaRPr lang="en-IN" sz="2400" dirty="0"/>
                    </a:p>
                  </a:txBody>
                  <a:tcPr/>
                </a:tc>
                <a:tc>
                  <a:txBody>
                    <a:bodyPr/>
                    <a:lstStyle/>
                    <a:p>
                      <a:r>
                        <a:rPr lang="en-IN" sz="2400" dirty="0">
                          <a:solidFill>
                            <a:srgbClr val="0070C0"/>
                          </a:solidFill>
                        </a:rPr>
                        <a:t>OPI by Indian Entity</a:t>
                      </a:r>
                    </a:p>
                  </a:txBody>
                  <a:tcPr/>
                </a:tc>
                <a:extLst>
                  <a:ext uri="{0D108BD9-81ED-4DB2-BD59-A6C34878D82A}">
                    <a16:rowId xmlns:a16="http://schemas.microsoft.com/office/drawing/2014/main" val="1921053114"/>
                  </a:ext>
                </a:extLst>
              </a:tr>
              <a:tr h="8817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solidFill>
                            <a:srgbClr val="7030A0"/>
                          </a:solidFill>
                          <a:latin typeface="Times New Roman" panose="02020603050405020304" pitchFamily="18" charset="0"/>
                          <a:cs typeface="Times New Roman" panose="02020603050405020304" pitchFamily="18" charset="0"/>
                        </a:rPr>
                        <a:t>Schedule III</a:t>
                      </a:r>
                    </a:p>
                    <a:p>
                      <a:endParaRPr lang="en-IN" sz="2400" dirty="0"/>
                    </a:p>
                  </a:txBody>
                  <a:tcPr/>
                </a:tc>
                <a:tc>
                  <a:txBody>
                    <a:bodyPr/>
                    <a:lstStyle/>
                    <a:p>
                      <a:r>
                        <a:rPr lang="en-IN" sz="2400" dirty="0">
                          <a:solidFill>
                            <a:srgbClr val="7030A0"/>
                          </a:solidFill>
                        </a:rPr>
                        <a:t>ODI by RI</a:t>
                      </a:r>
                    </a:p>
                  </a:txBody>
                  <a:tcPr/>
                </a:tc>
                <a:extLst>
                  <a:ext uri="{0D108BD9-81ED-4DB2-BD59-A6C34878D82A}">
                    <a16:rowId xmlns:a16="http://schemas.microsoft.com/office/drawing/2014/main" val="1143002545"/>
                  </a:ext>
                </a:extLst>
              </a:tr>
              <a:tr h="8817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solidFill>
                            <a:srgbClr val="0070C0"/>
                          </a:solidFill>
                          <a:latin typeface="Times New Roman" panose="02020603050405020304" pitchFamily="18" charset="0"/>
                          <a:cs typeface="Times New Roman" panose="02020603050405020304" pitchFamily="18" charset="0"/>
                        </a:rPr>
                        <a:t>Schedule IV</a:t>
                      </a:r>
                    </a:p>
                    <a:p>
                      <a:endParaRPr lang="en-IN" sz="2400" dirty="0"/>
                    </a:p>
                  </a:txBody>
                  <a:tcPr/>
                </a:tc>
                <a:tc>
                  <a:txBody>
                    <a:bodyPr/>
                    <a:lstStyle/>
                    <a:p>
                      <a:r>
                        <a:rPr lang="en-IN" sz="2400" dirty="0"/>
                        <a:t>OI by Trust/ Society/ MF/ VCF/ APF</a:t>
                      </a:r>
                    </a:p>
                  </a:txBody>
                  <a:tcPr/>
                </a:tc>
                <a:extLst>
                  <a:ext uri="{0D108BD9-81ED-4DB2-BD59-A6C34878D82A}">
                    <a16:rowId xmlns:a16="http://schemas.microsoft.com/office/drawing/2014/main" val="2975993561"/>
                  </a:ext>
                </a:extLst>
              </a:tr>
              <a:tr h="8817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Schedule V</a:t>
                      </a:r>
                    </a:p>
                    <a:p>
                      <a:endParaRPr lang="en-IN" sz="2400" dirty="0">
                        <a:solidFill>
                          <a:schemeClr val="tx1"/>
                        </a:solidFill>
                      </a:endParaRPr>
                    </a:p>
                  </a:txBody>
                  <a:tcPr/>
                </a:tc>
                <a:tc>
                  <a:txBody>
                    <a:bodyPr/>
                    <a:lstStyle/>
                    <a:p>
                      <a:r>
                        <a:rPr lang="en-IN" sz="2400" dirty="0">
                          <a:solidFill>
                            <a:schemeClr val="tx1"/>
                          </a:solidFill>
                        </a:rPr>
                        <a:t>OI in IFSC by PRII</a:t>
                      </a:r>
                    </a:p>
                  </a:txBody>
                  <a:tcPr/>
                </a:tc>
                <a:extLst>
                  <a:ext uri="{0D108BD9-81ED-4DB2-BD59-A6C34878D82A}">
                    <a16:rowId xmlns:a16="http://schemas.microsoft.com/office/drawing/2014/main" val="732782701"/>
                  </a:ext>
                </a:extLst>
              </a:tr>
            </a:tbl>
          </a:graphicData>
        </a:graphic>
      </p:graphicFrame>
    </p:spTree>
    <p:extLst>
      <p:ext uri="{BB962C8B-B14F-4D97-AF65-F5344CB8AC3E}">
        <p14:creationId xmlns:p14="http://schemas.microsoft.com/office/powerpoint/2010/main" val="1278007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1A8E-2F7E-9771-6D84-0FA7D1BF7087}"/>
              </a:ext>
            </a:extLst>
          </p:cNvPr>
          <p:cNvSpPr>
            <a:spLocks noGrp="1"/>
          </p:cNvSpPr>
          <p:nvPr>
            <p:ph type="title"/>
          </p:nvPr>
        </p:nvSpPr>
        <p:spPr>
          <a:xfrm>
            <a:off x="579120" y="365125"/>
            <a:ext cx="10774680" cy="610235"/>
          </a:xfrm>
        </p:spPr>
        <p:txBody>
          <a:bodyPr>
            <a:noAutofit/>
          </a:bodyPr>
          <a:lstStyle/>
          <a:p>
            <a:pPr algn="ctr"/>
            <a:r>
              <a:rPr lang="en-IN" sz="4000" b="1" dirty="0"/>
              <a:t>Routes of  ODI</a:t>
            </a:r>
          </a:p>
        </p:txBody>
      </p:sp>
      <p:sp>
        <p:nvSpPr>
          <p:cNvPr id="3" name="Content Placeholder 2">
            <a:extLst>
              <a:ext uri="{FF2B5EF4-FFF2-40B4-BE49-F238E27FC236}">
                <a16:creationId xmlns:a16="http://schemas.microsoft.com/office/drawing/2014/main" id="{03430735-C1A0-5D7E-C4E1-59A7A0A237A6}"/>
              </a:ext>
            </a:extLst>
          </p:cNvPr>
          <p:cNvSpPr>
            <a:spLocks noGrp="1"/>
          </p:cNvSpPr>
          <p:nvPr>
            <p:ph idx="1"/>
          </p:nvPr>
        </p:nvSpPr>
        <p:spPr>
          <a:xfrm>
            <a:off x="782320" y="1148080"/>
            <a:ext cx="10571480" cy="5028883"/>
          </a:xfrm>
        </p:spPr>
        <p:txBody>
          <a:bodyPr>
            <a:normAutofit/>
          </a:bodyPr>
          <a:lstStyle/>
          <a:p>
            <a:pPr marL="0" indent="0" algn="ctr">
              <a:buNone/>
            </a:pPr>
            <a:r>
              <a:rPr lang="en-IN" sz="3200" b="1" u="sng" dirty="0">
                <a:solidFill>
                  <a:schemeClr val="accent1"/>
                </a:solidFill>
              </a:rPr>
              <a:t>Automatic Route</a:t>
            </a:r>
          </a:p>
          <a:p>
            <a:pPr>
              <a:buFont typeface="Wingdings" panose="05000000000000000000" pitchFamily="2" charset="2"/>
              <a:buChar char="§"/>
            </a:pPr>
            <a:r>
              <a:rPr lang="en-IN" sz="3200" dirty="0"/>
              <a:t>In a Bona fide Business activity  [R (9)] of OI Rules</a:t>
            </a:r>
          </a:p>
          <a:p>
            <a:pPr>
              <a:buFont typeface="Wingdings" panose="05000000000000000000" pitchFamily="2" charset="2"/>
              <a:buChar char="§"/>
            </a:pPr>
            <a:r>
              <a:rPr lang="en-IN" sz="3200" dirty="0"/>
              <a:t>Other than </a:t>
            </a:r>
          </a:p>
          <a:p>
            <a:pPr marL="0" indent="0">
              <a:buNone/>
            </a:pPr>
            <a:r>
              <a:rPr lang="en-IN" sz="3200" dirty="0">
                <a:solidFill>
                  <a:srgbClr val="00B050"/>
                </a:solidFill>
              </a:rPr>
              <a:t>a.  </a:t>
            </a:r>
            <a:r>
              <a:rPr lang="en-IN" sz="3200" b="1" dirty="0">
                <a:solidFill>
                  <a:srgbClr val="00B050"/>
                </a:solidFill>
              </a:rPr>
              <a:t>Real estate</a:t>
            </a:r>
          </a:p>
          <a:p>
            <a:pPr marL="0" indent="0">
              <a:buNone/>
            </a:pPr>
            <a:r>
              <a:rPr lang="en-IN" sz="3200" b="1" dirty="0">
                <a:solidFill>
                  <a:srgbClr val="00B050"/>
                </a:solidFill>
              </a:rPr>
              <a:t>b. Gambling </a:t>
            </a:r>
          </a:p>
          <a:p>
            <a:pPr marL="514350" indent="-514350">
              <a:buAutoNum type="alphaLcPeriod" startAt="3"/>
            </a:pPr>
            <a:r>
              <a:rPr lang="en-IN" sz="3200" b="1" dirty="0">
                <a:solidFill>
                  <a:srgbClr val="00B050"/>
                </a:solidFill>
              </a:rPr>
              <a:t>Financial Products linked to INR [( R 19) of OI Rules]</a:t>
            </a:r>
          </a:p>
          <a:p>
            <a:pPr>
              <a:buFont typeface="Wingdings" panose="05000000000000000000" pitchFamily="2" charset="2"/>
              <a:buChar char="§"/>
            </a:pPr>
            <a:r>
              <a:rPr lang="en-IN" sz="3200" dirty="0"/>
              <a:t>  Not exceeding 400 % of the net worth of the Indian entity [Para 3 of Schedule I to OI Rules]       </a:t>
            </a:r>
          </a:p>
          <a:p>
            <a:pPr marL="0" indent="0">
              <a:buNone/>
            </a:pPr>
            <a:endParaRPr lang="en-IN" dirty="0"/>
          </a:p>
        </p:txBody>
      </p:sp>
    </p:spTree>
    <p:extLst>
      <p:ext uri="{BB962C8B-B14F-4D97-AF65-F5344CB8AC3E}">
        <p14:creationId xmlns:p14="http://schemas.microsoft.com/office/powerpoint/2010/main" val="2742460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7ACF7-6838-A4BD-B4C4-8443CDFAFA69}"/>
              </a:ext>
            </a:extLst>
          </p:cNvPr>
          <p:cNvSpPr>
            <a:spLocks noGrp="1"/>
          </p:cNvSpPr>
          <p:nvPr>
            <p:ph type="title"/>
          </p:nvPr>
        </p:nvSpPr>
        <p:spPr>
          <a:xfrm>
            <a:off x="1270000" y="365125"/>
            <a:ext cx="10083800" cy="782955"/>
          </a:xfrm>
        </p:spPr>
        <p:txBody>
          <a:bodyPr/>
          <a:lstStyle/>
          <a:p>
            <a:pPr algn="ctr"/>
            <a:r>
              <a:rPr lang="en-IN" sz="4400" b="1" dirty="0"/>
              <a:t>Routes of  ODI …..Contd…..</a:t>
            </a:r>
            <a:endParaRPr lang="en-IN" dirty="0"/>
          </a:p>
        </p:txBody>
      </p:sp>
      <p:sp>
        <p:nvSpPr>
          <p:cNvPr id="3" name="Content Placeholder 2">
            <a:extLst>
              <a:ext uri="{FF2B5EF4-FFF2-40B4-BE49-F238E27FC236}">
                <a16:creationId xmlns:a16="http://schemas.microsoft.com/office/drawing/2014/main" id="{8EDDC375-0A12-DE53-5E7B-82FB2909F52D}"/>
              </a:ext>
            </a:extLst>
          </p:cNvPr>
          <p:cNvSpPr>
            <a:spLocks noGrp="1"/>
          </p:cNvSpPr>
          <p:nvPr>
            <p:ph idx="1"/>
          </p:nvPr>
        </p:nvSpPr>
        <p:spPr>
          <a:xfrm>
            <a:off x="843280" y="1229360"/>
            <a:ext cx="10510520" cy="4947603"/>
          </a:xfrm>
        </p:spPr>
        <p:txBody>
          <a:bodyPr/>
          <a:lstStyle/>
          <a:p>
            <a:pPr marL="0" indent="0" algn="ctr">
              <a:buNone/>
            </a:pPr>
            <a:r>
              <a:rPr lang="en-IN" sz="3200" b="1" u="sng" dirty="0">
                <a:solidFill>
                  <a:schemeClr val="accent1"/>
                </a:solidFill>
              </a:rPr>
              <a:t>RBI APPROVAL  Route</a:t>
            </a:r>
          </a:p>
          <a:p>
            <a:pPr marL="0" indent="0">
              <a:buNone/>
            </a:pPr>
            <a:endParaRPr lang="en-IN" dirty="0"/>
          </a:p>
          <a:p>
            <a:pPr marL="0" indent="0">
              <a:buNone/>
            </a:pPr>
            <a:r>
              <a:rPr lang="en-IN" sz="3600" dirty="0"/>
              <a:t>If the Financial commitment exceeds </a:t>
            </a:r>
          </a:p>
          <a:p>
            <a:pPr marL="0" indent="0">
              <a:buNone/>
            </a:pPr>
            <a:r>
              <a:rPr lang="en-IN" sz="3600" dirty="0"/>
              <a:t>US $ 1 Billion in the FY, even if the 400% ceiling is not breached.</a:t>
            </a:r>
          </a:p>
        </p:txBody>
      </p:sp>
    </p:spTree>
    <p:extLst>
      <p:ext uri="{BB962C8B-B14F-4D97-AF65-F5344CB8AC3E}">
        <p14:creationId xmlns:p14="http://schemas.microsoft.com/office/powerpoint/2010/main" val="1373193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9E69-9BBD-0B4A-5FFA-24905DB21023}"/>
              </a:ext>
            </a:extLst>
          </p:cNvPr>
          <p:cNvSpPr>
            <a:spLocks noGrp="1"/>
          </p:cNvSpPr>
          <p:nvPr>
            <p:ph type="title"/>
          </p:nvPr>
        </p:nvSpPr>
        <p:spPr>
          <a:xfrm>
            <a:off x="1442720" y="365125"/>
            <a:ext cx="9911080" cy="640715"/>
          </a:xfrm>
        </p:spPr>
        <p:txBody>
          <a:bodyPr>
            <a:normAutofit fontScale="90000"/>
          </a:bodyPr>
          <a:lstStyle/>
          <a:p>
            <a:pPr algn="ctr"/>
            <a:r>
              <a:rPr lang="en-IN" sz="4400" b="1" dirty="0"/>
              <a:t>Routes of  ODI …..Contd…..</a:t>
            </a:r>
            <a:endParaRPr lang="en-IN" dirty="0"/>
          </a:p>
        </p:txBody>
      </p:sp>
      <p:sp>
        <p:nvSpPr>
          <p:cNvPr id="3" name="Content Placeholder 2">
            <a:extLst>
              <a:ext uri="{FF2B5EF4-FFF2-40B4-BE49-F238E27FC236}">
                <a16:creationId xmlns:a16="http://schemas.microsoft.com/office/drawing/2014/main" id="{F8CDE1D5-2F72-D1B1-6E5F-E2AB8D76B2A9}"/>
              </a:ext>
            </a:extLst>
          </p:cNvPr>
          <p:cNvSpPr>
            <a:spLocks noGrp="1"/>
          </p:cNvSpPr>
          <p:nvPr>
            <p:ph idx="1"/>
          </p:nvPr>
        </p:nvSpPr>
        <p:spPr>
          <a:xfrm>
            <a:off x="1737360" y="1076961"/>
            <a:ext cx="9616440" cy="3616960"/>
          </a:xfrm>
        </p:spPr>
        <p:txBody>
          <a:bodyPr/>
          <a:lstStyle/>
          <a:p>
            <a:pPr algn="ctr"/>
            <a:r>
              <a:rPr lang="en-IN" b="1" u="sng" dirty="0">
                <a:solidFill>
                  <a:schemeClr val="accent1"/>
                </a:solidFill>
              </a:rPr>
              <a:t>GOI</a:t>
            </a:r>
            <a:r>
              <a:rPr lang="en-IN" sz="2800" b="1" u="sng" dirty="0">
                <a:solidFill>
                  <a:schemeClr val="accent1"/>
                </a:solidFill>
              </a:rPr>
              <a:t> APPROVAL  Route</a:t>
            </a:r>
          </a:p>
          <a:p>
            <a:pPr marL="0" indent="0">
              <a:buNone/>
            </a:pPr>
            <a:endParaRPr lang="en-IN" dirty="0"/>
          </a:p>
          <a:p>
            <a:pPr marL="571500" indent="-571500">
              <a:buAutoNum type="romanLcPeriod"/>
            </a:pPr>
            <a:r>
              <a:rPr lang="en-IN" sz="3200" dirty="0"/>
              <a:t>For OI in Pakistan</a:t>
            </a:r>
          </a:p>
          <a:p>
            <a:pPr marL="571500" indent="-571500">
              <a:buAutoNum type="romanLcPeriod"/>
            </a:pPr>
            <a:r>
              <a:rPr lang="en-IN" sz="3200" dirty="0"/>
              <a:t>Other jurisdictions advised by GOI</a:t>
            </a:r>
          </a:p>
          <a:p>
            <a:pPr marL="571500" indent="-571500">
              <a:buAutoNum type="romanLcPeriod"/>
            </a:pPr>
            <a:r>
              <a:rPr lang="en-IN" sz="3200" dirty="0"/>
              <a:t>Strategic Sectors/ specific geographies </a:t>
            </a:r>
          </a:p>
        </p:txBody>
      </p:sp>
    </p:spTree>
    <p:extLst>
      <p:ext uri="{BB962C8B-B14F-4D97-AF65-F5344CB8AC3E}">
        <p14:creationId xmlns:p14="http://schemas.microsoft.com/office/powerpoint/2010/main" val="500012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4C7E-E37A-8F21-8EF5-72A70547BAA6}"/>
              </a:ext>
            </a:extLst>
          </p:cNvPr>
          <p:cNvSpPr>
            <a:spLocks noGrp="1"/>
          </p:cNvSpPr>
          <p:nvPr>
            <p:ph type="title"/>
          </p:nvPr>
        </p:nvSpPr>
        <p:spPr>
          <a:xfrm>
            <a:off x="1249680" y="365125"/>
            <a:ext cx="10104120" cy="874395"/>
          </a:xfrm>
        </p:spPr>
        <p:txBody>
          <a:bodyPr/>
          <a:lstStyle/>
          <a:p>
            <a:pPr algn="ctr"/>
            <a:r>
              <a:rPr lang="en-IN" b="1" u="sng" dirty="0">
                <a:solidFill>
                  <a:schemeClr val="accent6"/>
                </a:solidFill>
              </a:rPr>
              <a:t>ODI in START-UPs</a:t>
            </a:r>
          </a:p>
        </p:txBody>
      </p:sp>
      <p:sp>
        <p:nvSpPr>
          <p:cNvPr id="3" name="Content Placeholder 2">
            <a:extLst>
              <a:ext uri="{FF2B5EF4-FFF2-40B4-BE49-F238E27FC236}">
                <a16:creationId xmlns:a16="http://schemas.microsoft.com/office/drawing/2014/main" id="{81DD4F31-C7DF-9084-1C56-58BDB93854B1}"/>
              </a:ext>
            </a:extLst>
          </p:cNvPr>
          <p:cNvSpPr>
            <a:spLocks noGrp="1"/>
          </p:cNvSpPr>
          <p:nvPr>
            <p:ph idx="1"/>
          </p:nvPr>
        </p:nvSpPr>
        <p:spPr>
          <a:xfrm>
            <a:off x="1554480" y="1310641"/>
            <a:ext cx="9799320" cy="2631440"/>
          </a:xfrm>
        </p:spPr>
        <p:txBody>
          <a:bodyPr/>
          <a:lstStyle/>
          <a:p>
            <a:endParaRPr lang="en-IN" dirty="0"/>
          </a:p>
          <a:p>
            <a:endParaRPr lang="en-IN" dirty="0"/>
          </a:p>
          <a:p>
            <a:pPr marL="0" indent="0">
              <a:buNone/>
            </a:pPr>
            <a:r>
              <a:rPr lang="en-IN" sz="3200" dirty="0"/>
              <a:t>Certificate of Statutory Auditor/ Chartered Accountant that the investment is not out of </a:t>
            </a:r>
            <a:r>
              <a:rPr lang="en-IN" sz="3200" b="1" u="sng" dirty="0">
                <a:solidFill>
                  <a:srgbClr val="0070C0"/>
                </a:solidFill>
              </a:rPr>
              <a:t>Borrowed Funds</a:t>
            </a:r>
          </a:p>
        </p:txBody>
      </p:sp>
    </p:spTree>
    <p:extLst>
      <p:ext uri="{BB962C8B-B14F-4D97-AF65-F5344CB8AC3E}">
        <p14:creationId xmlns:p14="http://schemas.microsoft.com/office/powerpoint/2010/main" val="53131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DCAC8-649B-00B2-4D29-922BEEE68977}"/>
              </a:ext>
            </a:extLst>
          </p:cNvPr>
          <p:cNvSpPr>
            <a:spLocks noGrp="1"/>
          </p:cNvSpPr>
          <p:nvPr>
            <p:ph type="title"/>
          </p:nvPr>
        </p:nvSpPr>
        <p:spPr>
          <a:xfrm>
            <a:off x="1117600" y="365125"/>
            <a:ext cx="10236200" cy="945515"/>
          </a:xfrm>
        </p:spPr>
        <p:txBody>
          <a:bodyPr>
            <a:normAutofit/>
          </a:bodyPr>
          <a:lstStyle/>
          <a:p>
            <a:pPr algn="ctr"/>
            <a:r>
              <a:rPr lang="en-IN" b="1" u="sng" dirty="0">
                <a:solidFill>
                  <a:schemeClr val="accent1"/>
                </a:solidFill>
              </a:rPr>
              <a:t>MODE OF PAYMENT</a:t>
            </a:r>
          </a:p>
        </p:txBody>
      </p:sp>
      <p:sp>
        <p:nvSpPr>
          <p:cNvPr id="3" name="Content Placeholder 2">
            <a:extLst>
              <a:ext uri="{FF2B5EF4-FFF2-40B4-BE49-F238E27FC236}">
                <a16:creationId xmlns:a16="http://schemas.microsoft.com/office/drawing/2014/main" id="{01CA2E0B-76D9-D3AB-305D-1D60E3EB02DF}"/>
              </a:ext>
            </a:extLst>
          </p:cNvPr>
          <p:cNvSpPr>
            <a:spLocks noGrp="1"/>
          </p:cNvSpPr>
          <p:nvPr>
            <p:ph idx="1"/>
          </p:nvPr>
        </p:nvSpPr>
        <p:spPr>
          <a:xfrm>
            <a:off x="1280160" y="1239521"/>
            <a:ext cx="10073640" cy="3769359"/>
          </a:xfrm>
        </p:spPr>
        <p:txBody>
          <a:bodyPr/>
          <a:lstStyle/>
          <a:p>
            <a:pPr marL="571500" indent="-571500">
              <a:buAutoNum type="romanLcPeriod"/>
            </a:pPr>
            <a:r>
              <a:rPr lang="en-IN" sz="3200" dirty="0"/>
              <a:t>No  cash Payment</a:t>
            </a:r>
          </a:p>
          <a:p>
            <a:pPr marL="571500" indent="-571500">
              <a:buAutoNum type="romanLcPeriod"/>
            </a:pPr>
            <a:r>
              <a:rPr lang="en-IN" sz="3200" dirty="0"/>
              <a:t>No remittance to Foreign Branch of Indian Entity for Overseas Investments</a:t>
            </a:r>
          </a:p>
          <a:p>
            <a:pPr marL="571500" indent="-571500">
              <a:buAutoNum type="romanLcPeriod"/>
            </a:pPr>
            <a:r>
              <a:rPr lang="en-IN" sz="3200" dirty="0"/>
              <a:t>No Payment by PRII on behalf of Foreign Entity</a:t>
            </a:r>
          </a:p>
          <a:p>
            <a:pPr marL="571500" indent="-571500">
              <a:buAutoNum type="romanLcPeriod"/>
            </a:pPr>
            <a:r>
              <a:rPr lang="en-IN" sz="3200" dirty="0"/>
              <a:t>See FEMA 14 (R) for investments in Nepal/ Bhutan</a:t>
            </a:r>
          </a:p>
          <a:p>
            <a:pPr marL="571500" indent="-571500">
              <a:buAutoNum type="romanLcPeriod"/>
            </a:pPr>
            <a:endParaRPr lang="en-IN" dirty="0"/>
          </a:p>
        </p:txBody>
      </p:sp>
    </p:spTree>
    <p:extLst>
      <p:ext uri="{BB962C8B-B14F-4D97-AF65-F5344CB8AC3E}">
        <p14:creationId xmlns:p14="http://schemas.microsoft.com/office/powerpoint/2010/main" val="939830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ADAC-BAAE-1EA3-CD15-668AD039E8B6}"/>
              </a:ext>
            </a:extLst>
          </p:cNvPr>
          <p:cNvSpPr>
            <a:spLocks noGrp="1"/>
          </p:cNvSpPr>
          <p:nvPr>
            <p:ph type="title"/>
          </p:nvPr>
        </p:nvSpPr>
        <p:spPr>
          <a:xfrm>
            <a:off x="1991360" y="1655445"/>
            <a:ext cx="9789160" cy="721995"/>
          </a:xfrm>
        </p:spPr>
        <p:txBody>
          <a:bodyPr/>
          <a:lstStyle/>
          <a:p>
            <a:pPr algn="ctr"/>
            <a:r>
              <a:rPr lang="en-IN" b="1" u="sng" dirty="0">
                <a:solidFill>
                  <a:schemeClr val="accent1"/>
                </a:solidFill>
              </a:rPr>
              <a:t>PRICING GUIDELINES</a:t>
            </a:r>
          </a:p>
        </p:txBody>
      </p:sp>
      <p:sp>
        <p:nvSpPr>
          <p:cNvPr id="3" name="Content Placeholder 2">
            <a:extLst>
              <a:ext uri="{FF2B5EF4-FFF2-40B4-BE49-F238E27FC236}">
                <a16:creationId xmlns:a16="http://schemas.microsoft.com/office/drawing/2014/main" id="{3362E292-A0A1-A021-29F9-04A1A6B2450E}"/>
              </a:ext>
            </a:extLst>
          </p:cNvPr>
          <p:cNvSpPr>
            <a:spLocks noGrp="1"/>
          </p:cNvSpPr>
          <p:nvPr>
            <p:ph idx="1"/>
          </p:nvPr>
        </p:nvSpPr>
        <p:spPr>
          <a:xfrm>
            <a:off x="944880" y="2590801"/>
            <a:ext cx="10104120" cy="2255520"/>
          </a:xfrm>
        </p:spPr>
        <p:txBody>
          <a:bodyPr>
            <a:normAutofit lnSpcReduction="10000"/>
          </a:bodyPr>
          <a:lstStyle/>
          <a:p>
            <a:pPr marL="0" indent="0">
              <a:buNone/>
            </a:pPr>
            <a:r>
              <a:rPr lang="en-IN" sz="3600" b="1" u="sng" dirty="0"/>
              <a:t>For Investments / Transfers :</a:t>
            </a:r>
          </a:p>
          <a:p>
            <a:pPr marL="0" indent="0">
              <a:buNone/>
            </a:pPr>
            <a:r>
              <a:rPr lang="en-IN" sz="3600" dirty="0"/>
              <a:t>Any internationally accepted Pricing Methodology for Valuation.</a:t>
            </a:r>
          </a:p>
          <a:p>
            <a:pPr marL="0" indent="0">
              <a:buNone/>
            </a:pPr>
            <a:r>
              <a:rPr lang="en-IN" sz="3600" dirty="0"/>
              <a:t>[R .16 of OI Rules]</a:t>
            </a:r>
          </a:p>
          <a:p>
            <a:pPr marL="0" indent="0">
              <a:buNone/>
            </a:pPr>
            <a:endParaRPr lang="en-IN" dirty="0"/>
          </a:p>
        </p:txBody>
      </p:sp>
    </p:spTree>
    <p:extLst>
      <p:ext uri="{BB962C8B-B14F-4D97-AF65-F5344CB8AC3E}">
        <p14:creationId xmlns:p14="http://schemas.microsoft.com/office/powerpoint/2010/main" val="2379663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38AA-DDE3-F911-561E-2F3B6E5439A3}"/>
              </a:ext>
            </a:extLst>
          </p:cNvPr>
          <p:cNvSpPr>
            <a:spLocks noGrp="1"/>
          </p:cNvSpPr>
          <p:nvPr>
            <p:ph type="title"/>
          </p:nvPr>
        </p:nvSpPr>
        <p:spPr>
          <a:xfrm>
            <a:off x="985520" y="365125"/>
            <a:ext cx="10368280" cy="874395"/>
          </a:xfrm>
        </p:spPr>
        <p:txBody>
          <a:bodyPr/>
          <a:lstStyle/>
          <a:p>
            <a:r>
              <a:rPr lang="en-IN" b="1" u="sng" dirty="0"/>
              <a:t>OBLIGATIONS OF INDIAN ENTITIES</a:t>
            </a:r>
          </a:p>
        </p:txBody>
      </p:sp>
      <p:sp>
        <p:nvSpPr>
          <p:cNvPr id="3" name="Content Placeholder 2">
            <a:extLst>
              <a:ext uri="{FF2B5EF4-FFF2-40B4-BE49-F238E27FC236}">
                <a16:creationId xmlns:a16="http://schemas.microsoft.com/office/drawing/2014/main" id="{B2EB51F0-2924-8357-72EC-EE101EE5E318}"/>
              </a:ext>
            </a:extLst>
          </p:cNvPr>
          <p:cNvSpPr>
            <a:spLocks noGrp="1"/>
          </p:cNvSpPr>
          <p:nvPr>
            <p:ph idx="1"/>
          </p:nvPr>
        </p:nvSpPr>
        <p:spPr>
          <a:xfrm>
            <a:off x="838200" y="1239520"/>
            <a:ext cx="10515600" cy="4937443"/>
          </a:xfrm>
        </p:spPr>
        <p:txBody>
          <a:bodyPr>
            <a:normAutofit fontScale="92500" lnSpcReduction="20000"/>
          </a:bodyPr>
          <a:lstStyle/>
          <a:p>
            <a:pPr marL="514350" indent="-514350">
              <a:buAutoNum type="arabicPeriod"/>
            </a:pPr>
            <a:r>
              <a:rPr lang="en-IN" dirty="0"/>
              <a:t>Submit Share Certificates to AD Bank within 6 months from the      Date  of Investment, failing which the funds shall be repatriated back within   6 months.</a:t>
            </a:r>
          </a:p>
          <a:p>
            <a:pPr marL="0" indent="0">
              <a:buNone/>
            </a:pPr>
            <a:r>
              <a:rPr lang="en-IN" dirty="0"/>
              <a:t>2. Report Investment in Form FC at the time of Financial Commitment or     remittance, whichever is earlier.</a:t>
            </a:r>
          </a:p>
          <a:p>
            <a:pPr marL="514350" indent="-514350">
              <a:buAutoNum type="arabicPeriod" startAt="3"/>
            </a:pPr>
            <a:r>
              <a:rPr lang="en-IN" dirty="0"/>
              <a:t>Report re-structuring within 30 days.</a:t>
            </a:r>
          </a:p>
          <a:p>
            <a:pPr marL="514350" indent="-514350">
              <a:buAutoNum type="arabicPeriod" startAt="3"/>
            </a:pPr>
            <a:r>
              <a:rPr lang="en-IN" dirty="0"/>
              <a:t>Report dis-investment within 30 days of receipt of proceeds</a:t>
            </a:r>
          </a:p>
          <a:p>
            <a:pPr marL="514350" indent="-514350">
              <a:buAutoNum type="arabicPeriod" startAt="3"/>
            </a:pPr>
            <a:r>
              <a:rPr lang="en-IN" dirty="0"/>
              <a:t>Repatriate dividend &amp; other receivables and dis-investment proceeds within 90 days.</a:t>
            </a:r>
          </a:p>
          <a:p>
            <a:pPr marL="514350" indent="-514350">
              <a:buAutoNum type="arabicPeriod" startAt="3"/>
            </a:pPr>
            <a:r>
              <a:rPr lang="en-IN" dirty="0"/>
              <a:t>Form OPI by PRII other than RI: within 60 days from the end of each half-year—Apr-Sep. &amp; Oct.-Mar.</a:t>
            </a:r>
          </a:p>
          <a:p>
            <a:pPr marL="514350" indent="-514350">
              <a:buAutoNum type="arabicPeriod" startAt="3"/>
            </a:pPr>
            <a:r>
              <a:rPr lang="en-IN" dirty="0"/>
              <a:t>Form APR : By 31 December every year</a:t>
            </a:r>
          </a:p>
          <a:p>
            <a:pPr marL="514350" indent="-514350">
              <a:buAutoNum type="arabicPeriod" startAt="3"/>
            </a:pPr>
            <a:r>
              <a:rPr lang="en-IN" dirty="0"/>
              <a:t>FLA            : By 15 July every year</a:t>
            </a:r>
          </a:p>
        </p:txBody>
      </p:sp>
    </p:spTree>
    <p:extLst>
      <p:ext uri="{BB962C8B-B14F-4D97-AF65-F5344CB8AC3E}">
        <p14:creationId xmlns:p14="http://schemas.microsoft.com/office/powerpoint/2010/main" val="3685377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97617-2A82-05F0-D61B-8248AB18FC9A}"/>
              </a:ext>
            </a:extLst>
          </p:cNvPr>
          <p:cNvSpPr>
            <a:spLocks noGrp="1"/>
          </p:cNvSpPr>
          <p:nvPr>
            <p:ph type="title"/>
          </p:nvPr>
        </p:nvSpPr>
        <p:spPr/>
        <p:txBody>
          <a:bodyPr/>
          <a:lstStyle/>
          <a:p>
            <a:pPr algn="ctr"/>
            <a:r>
              <a:rPr lang="en-IN" b="1" u="sng" dirty="0">
                <a:solidFill>
                  <a:schemeClr val="accent1"/>
                </a:solidFill>
              </a:rPr>
              <a:t>IMMOVABLE PROPERTY</a:t>
            </a:r>
          </a:p>
        </p:txBody>
      </p:sp>
      <p:sp>
        <p:nvSpPr>
          <p:cNvPr id="3" name="Content Placeholder 2">
            <a:extLst>
              <a:ext uri="{FF2B5EF4-FFF2-40B4-BE49-F238E27FC236}">
                <a16:creationId xmlns:a16="http://schemas.microsoft.com/office/drawing/2014/main" id="{C2442BF9-D7D6-B00F-C373-D04359C96B4F}"/>
              </a:ext>
            </a:extLst>
          </p:cNvPr>
          <p:cNvSpPr>
            <a:spLocks noGrp="1"/>
          </p:cNvSpPr>
          <p:nvPr>
            <p:ph idx="1"/>
          </p:nvPr>
        </p:nvSpPr>
        <p:spPr>
          <a:xfrm>
            <a:off x="1056640" y="2418080"/>
            <a:ext cx="9758680" cy="2987041"/>
          </a:xfrm>
        </p:spPr>
        <p:txBody>
          <a:bodyPr>
            <a:normAutofit/>
          </a:bodyPr>
          <a:lstStyle/>
          <a:p>
            <a:pPr marL="0" indent="0">
              <a:buNone/>
            </a:pPr>
            <a:r>
              <a:rPr lang="en-IN" sz="3200" dirty="0"/>
              <a:t>Rule  </a:t>
            </a:r>
            <a:r>
              <a:rPr lang="en-IN" sz="3200" dirty="0">
                <a:highlight>
                  <a:srgbClr val="FFFF00"/>
                </a:highlight>
              </a:rPr>
              <a:t>21 of OI Rules </a:t>
            </a:r>
            <a:r>
              <a:rPr lang="en-IN" sz="3200" dirty="0"/>
              <a:t>will henceforth govern the acquisition &amp; Transfer of immovable property outside India superseding </a:t>
            </a:r>
          </a:p>
          <a:p>
            <a:pPr marL="0" indent="0">
              <a:buNone/>
            </a:pPr>
            <a:r>
              <a:rPr lang="en-IN" sz="3200" dirty="0"/>
              <a:t> Notification FEMA 7 (R) </a:t>
            </a:r>
          </a:p>
        </p:txBody>
      </p:sp>
    </p:spTree>
    <p:extLst>
      <p:ext uri="{BB962C8B-B14F-4D97-AF65-F5344CB8AC3E}">
        <p14:creationId xmlns:p14="http://schemas.microsoft.com/office/powerpoint/2010/main" val="2801413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12F2-6E53-0819-DEA1-B27A513E2BE6}"/>
              </a:ext>
            </a:extLst>
          </p:cNvPr>
          <p:cNvSpPr>
            <a:spLocks noGrp="1"/>
          </p:cNvSpPr>
          <p:nvPr>
            <p:ph type="title"/>
          </p:nvPr>
        </p:nvSpPr>
        <p:spPr>
          <a:xfrm>
            <a:off x="1066800" y="365125"/>
            <a:ext cx="10287000" cy="884555"/>
          </a:xfrm>
        </p:spPr>
        <p:txBody>
          <a:bodyPr/>
          <a:lstStyle/>
          <a:p>
            <a:pPr algn="ct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3600" u="sng" dirty="0">
                <a:effectLst/>
                <a:latin typeface="Times New Roman" panose="02020603050405020304" pitchFamily="18" charset="0"/>
                <a:ea typeface="Calibri" panose="020F0502020204030204" pitchFamily="34" charset="0"/>
                <a:cs typeface="Times New Roman" panose="02020603050405020304" pitchFamily="18" charset="0"/>
              </a:rPr>
              <a:t>FAQs on Overseas Investments</a:t>
            </a:r>
            <a:endParaRPr lang="en-IN" sz="3600" dirty="0"/>
          </a:p>
        </p:txBody>
      </p:sp>
      <p:sp>
        <p:nvSpPr>
          <p:cNvPr id="3" name="Content Placeholder 2">
            <a:extLst>
              <a:ext uri="{FF2B5EF4-FFF2-40B4-BE49-F238E27FC236}">
                <a16:creationId xmlns:a16="http://schemas.microsoft.com/office/drawing/2014/main" id="{A733F709-C1F6-E3F4-C0CB-AFE4BE62BEC9}"/>
              </a:ext>
            </a:extLst>
          </p:cNvPr>
          <p:cNvSpPr>
            <a:spLocks noGrp="1"/>
          </p:cNvSpPr>
          <p:nvPr>
            <p:ph idx="1"/>
          </p:nvPr>
        </p:nvSpPr>
        <p:spPr>
          <a:xfrm>
            <a:off x="838200" y="1391920"/>
            <a:ext cx="10515600" cy="4785043"/>
          </a:xfrm>
        </p:spPr>
        <p:txBody>
          <a:bodyPr/>
          <a:lstStyle/>
          <a:p>
            <a:pPr marL="457200" indent="-457200">
              <a:buAutoNum type="arabicPeriod"/>
            </a:pPr>
            <a:r>
              <a:rPr lang="en-IN" sz="2400" b="1" dirty="0">
                <a:solidFill>
                  <a:srgbClr val="000000"/>
                </a:solidFill>
                <a:effectLst/>
                <a:latin typeface="Arial" panose="020B0604020202020204" pitchFamily="34" charset="0"/>
                <a:ea typeface="Calibri" panose="020F0502020204030204" pitchFamily="34" charset="0"/>
              </a:rPr>
              <a:t>What is the difference between ODI &amp; OPI ?</a:t>
            </a:r>
          </a:p>
          <a:p>
            <a:pPr marL="457200" indent="-457200">
              <a:buAutoNum type="arabicPeriod"/>
            </a:pPr>
            <a:endParaRPr lang="en-IN" sz="2400" b="1" dirty="0">
              <a:solidFill>
                <a:srgbClr val="000000"/>
              </a:solidFill>
              <a:latin typeface="Arial" panose="020B0604020202020204" pitchFamily="34" charset="0"/>
              <a:ea typeface="Calibri" panose="020F0502020204030204" pitchFamily="34" charset="0"/>
            </a:endParaRPr>
          </a:p>
          <a:p>
            <a:pPr marL="514350" indent="-514350">
              <a:buAutoNum type="arabicPeriod" startAt="2"/>
            </a:pPr>
            <a:r>
              <a:rPr lang="en-IN" b="1" dirty="0">
                <a:solidFill>
                  <a:srgbClr val="000000"/>
                </a:solidFill>
                <a:effectLst/>
                <a:latin typeface="Arial" panose="020B0604020202020204" pitchFamily="34" charset="0"/>
                <a:ea typeface="Calibri" panose="020F0502020204030204" pitchFamily="34" charset="0"/>
              </a:rPr>
              <a:t>Is round tripping now permitted?</a:t>
            </a:r>
          </a:p>
          <a:p>
            <a:pPr marL="514350" indent="-514350">
              <a:buAutoNum type="arabicPeriod" startAt="2"/>
            </a:pPr>
            <a:endParaRPr lang="en-IN" b="1" dirty="0">
              <a:solidFill>
                <a:srgbClr val="000000"/>
              </a:solidFill>
              <a:effectLst/>
              <a:latin typeface="Arial" panose="020B0604020202020204" pitchFamily="34" charset="0"/>
              <a:ea typeface="Calibri" panose="020F0502020204030204" pitchFamily="34" charset="0"/>
            </a:endParaRPr>
          </a:p>
          <a:p>
            <a:pPr marL="514350" indent="-514350">
              <a:buAutoNum type="arabicPeriod" startAt="2"/>
            </a:pPr>
            <a:r>
              <a:rPr lang="en-IN" sz="2400" b="1" dirty="0">
                <a:solidFill>
                  <a:srgbClr val="000000"/>
                </a:solidFill>
                <a:effectLst/>
                <a:latin typeface="Arial" panose="020B0604020202020204" pitchFamily="34" charset="0"/>
                <a:ea typeface="Calibri" panose="020F0502020204030204" pitchFamily="34" charset="0"/>
              </a:rPr>
              <a:t>Can resident individuals make portfolio investments abroad under LRS?</a:t>
            </a:r>
          </a:p>
          <a:p>
            <a:pPr marL="514350" indent="-514350">
              <a:buAutoNum type="arabicPeriod" startAt="2"/>
            </a:pPr>
            <a:endParaRPr lang="en-IN" b="1" dirty="0">
              <a:solidFill>
                <a:srgbClr val="000000"/>
              </a:solidFill>
              <a:effectLst/>
              <a:latin typeface="Arial" panose="020B0604020202020204" pitchFamily="34" charset="0"/>
              <a:ea typeface="Calibri" panose="020F0502020204030204" pitchFamily="34" charset="0"/>
            </a:endParaRPr>
          </a:p>
          <a:p>
            <a:pPr marL="457200" indent="-457200">
              <a:buAutoNum type="arabicPeriod" startAt="4"/>
            </a:pPr>
            <a:r>
              <a:rPr lang="en-IN" sz="2400" b="1" dirty="0">
                <a:solidFill>
                  <a:srgbClr val="000000"/>
                </a:solidFill>
                <a:effectLst/>
                <a:latin typeface="Arial" panose="020B0604020202020204" pitchFamily="34" charset="0"/>
                <a:ea typeface="Calibri" panose="020F0502020204030204" pitchFamily="34" charset="0"/>
              </a:rPr>
              <a:t>Can an Indian company sell its overseas company at a</a:t>
            </a:r>
            <a:r>
              <a:rPr lang="en-IN" sz="2400" b="1" dirty="0">
                <a:solidFill>
                  <a:srgbClr val="000000"/>
                </a:solidFill>
                <a:latin typeface="Arial" panose="020B0604020202020204" pitchFamily="34" charset="0"/>
                <a:ea typeface="Calibri" panose="020F0502020204030204" pitchFamily="34" charset="0"/>
              </a:rPr>
              <a:t> </a:t>
            </a:r>
            <a:r>
              <a:rPr lang="en-IN" sz="2400" b="1" dirty="0">
                <a:solidFill>
                  <a:srgbClr val="000000"/>
                </a:solidFill>
                <a:effectLst/>
                <a:latin typeface="Arial" panose="020B0604020202020204" pitchFamily="34" charset="0"/>
                <a:ea typeface="Calibri" panose="020F0502020204030204" pitchFamily="34" charset="0"/>
              </a:rPr>
              <a:t>loss?</a:t>
            </a:r>
          </a:p>
          <a:p>
            <a:pPr marL="0" indent="0">
              <a:buNone/>
            </a:pPr>
            <a:endParaRPr lang="en-IN" sz="2400" b="1" dirty="0">
              <a:solidFill>
                <a:srgbClr val="000000"/>
              </a:solidFill>
              <a:effectLst/>
              <a:latin typeface="Arial" panose="020B0604020202020204" pitchFamily="34" charset="0"/>
              <a:ea typeface="Calibri" panose="020F0502020204030204" pitchFamily="34" charset="0"/>
            </a:endParaRPr>
          </a:p>
          <a:p>
            <a:pPr marL="0" indent="0">
              <a:buNone/>
            </a:pPr>
            <a:r>
              <a:rPr lang="en-IN" b="1" dirty="0">
                <a:solidFill>
                  <a:srgbClr val="000000"/>
                </a:solidFill>
                <a:effectLst/>
                <a:latin typeface="Arial" panose="020B0604020202020204" pitchFamily="34" charset="0"/>
                <a:ea typeface="Calibri" panose="020F0502020204030204" pitchFamily="34" charset="0"/>
              </a:rPr>
              <a:t>5.  Can an Indian LLP invest in a start-up abroad?</a:t>
            </a:r>
          </a:p>
          <a:p>
            <a:pPr marL="457200" indent="-457200">
              <a:buAutoNum type="arabicPeriod" startAt="4"/>
            </a:pPr>
            <a:endParaRPr lang="en-IN" b="1" dirty="0"/>
          </a:p>
        </p:txBody>
      </p:sp>
    </p:spTree>
    <p:extLst>
      <p:ext uri="{BB962C8B-B14F-4D97-AF65-F5344CB8AC3E}">
        <p14:creationId xmlns:p14="http://schemas.microsoft.com/office/powerpoint/2010/main" val="3314268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9FB0-216D-360D-F439-CBDDE23B5AF7}"/>
              </a:ext>
            </a:extLst>
          </p:cNvPr>
          <p:cNvSpPr>
            <a:spLocks noGrp="1"/>
          </p:cNvSpPr>
          <p:nvPr>
            <p:ph type="title"/>
          </p:nvPr>
        </p:nvSpPr>
        <p:spPr>
          <a:xfrm>
            <a:off x="1036320" y="365125"/>
            <a:ext cx="10317480" cy="833755"/>
          </a:xfrm>
        </p:spPr>
        <p:txBody>
          <a:bodyPr/>
          <a:lstStyle/>
          <a:p>
            <a:pPr algn="ctr"/>
            <a:r>
              <a:rPr lang="en-IN" sz="4400" u="sng" dirty="0">
                <a:effectLst/>
                <a:latin typeface="Times New Roman" panose="02020603050405020304" pitchFamily="18" charset="0"/>
                <a:ea typeface="Calibri" panose="020F0502020204030204" pitchFamily="34" charset="0"/>
                <a:cs typeface="Times New Roman" panose="02020603050405020304" pitchFamily="18" charset="0"/>
              </a:rPr>
              <a:t>FAQs on Overseas Investments…….contd</a:t>
            </a:r>
            <a:endParaRPr lang="en-IN" dirty="0"/>
          </a:p>
        </p:txBody>
      </p:sp>
      <p:sp>
        <p:nvSpPr>
          <p:cNvPr id="3" name="Content Placeholder 2">
            <a:extLst>
              <a:ext uri="{FF2B5EF4-FFF2-40B4-BE49-F238E27FC236}">
                <a16:creationId xmlns:a16="http://schemas.microsoft.com/office/drawing/2014/main" id="{3AB56BA4-D13D-53C8-5148-D56336E7C614}"/>
              </a:ext>
            </a:extLst>
          </p:cNvPr>
          <p:cNvSpPr>
            <a:spLocks noGrp="1"/>
          </p:cNvSpPr>
          <p:nvPr>
            <p:ph idx="1"/>
          </p:nvPr>
        </p:nvSpPr>
        <p:spPr>
          <a:xfrm>
            <a:off x="853440" y="1198880"/>
            <a:ext cx="10500360" cy="4978083"/>
          </a:xfrm>
        </p:spPr>
        <p:txBody>
          <a:bodyPr>
            <a:normAutofit fontScale="92500" lnSpcReduction="20000"/>
          </a:bodyPr>
          <a:lstStyle/>
          <a:p>
            <a:pPr marL="0" indent="0">
              <a:buNone/>
            </a:pPr>
            <a:endParaRPr lang="en-IN" dirty="0"/>
          </a:p>
          <a:p>
            <a:pPr marL="0" indent="0">
              <a:buNone/>
            </a:pPr>
            <a:r>
              <a:rPr lang="en-IN" sz="2600" b="1" dirty="0"/>
              <a:t>6. </a:t>
            </a:r>
            <a:r>
              <a:rPr lang="en-IN" sz="2600" b="1" i="1" dirty="0">
                <a:solidFill>
                  <a:srgbClr val="000000"/>
                </a:solidFill>
                <a:effectLst/>
                <a:latin typeface="Arial" panose="020B0604020202020204" pitchFamily="34" charset="0"/>
                <a:ea typeface="Calibri" panose="020F0502020204030204" pitchFamily="34" charset="0"/>
              </a:rPr>
              <a:t>Can an Indian company make payments in </a:t>
            </a:r>
            <a:r>
              <a:rPr lang="en-IN" sz="2600" b="1" i="1" dirty="0" err="1">
                <a:solidFill>
                  <a:srgbClr val="000000"/>
                </a:solidFill>
                <a:effectLst/>
                <a:latin typeface="Arial" panose="020B0604020202020204" pitchFamily="34" charset="0"/>
                <a:ea typeface="Calibri" panose="020F0502020204030204" pitchFamily="34" charset="0"/>
              </a:rPr>
              <a:t>installments</a:t>
            </a:r>
            <a:r>
              <a:rPr lang="en-IN" sz="2600" b="1" i="1" dirty="0">
                <a:solidFill>
                  <a:srgbClr val="000000"/>
                </a:solidFill>
                <a:effectLst/>
                <a:latin typeface="Arial" panose="020B0604020202020204" pitchFamily="34" charset="0"/>
                <a:ea typeface="Calibri" panose="020F0502020204030204" pitchFamily="34" charset="0"/>
              </a:rPr>
              <a:t> for purchase of shares of an overseas   entity?</a:t>
            </a:r>
          </a:p>
          <a:p>
            <a:pPr marL="0" indent="0">
              <a:buNone/>
            </a:pPr>
            <a:endParaRPr lang="en-IN" sz="2600" b="1" i="1" dirty="0">
              <a:solidFill>
                <a:srgbClr val="000000"/>
              </a:solidFill>
              <a:effectLst/>
              <a:latin typeface="Arial" panose="020B0604020202020204" pitchFamily="34" charset="0"/>
              <a:ea typeface="Calibri" panose="020F0502020204030204" pitchFamily="34" charset="0"/>
            </a:endParaRPr>
          </a:p>
          <a:p>
            <a:pPr marL="342900" indent="-342900">
              <a:buAutoNum type="arabicPeriod" startAt="7"/>
            </a:pPr>
            <a:r>
              <a:rPr lang="en-IN" sz="2600" b="1" i="1" dirty="0">
                <a:solidFill>
                  <a:srgbClr val="000000"/>
                </a:solidFill>
                <a:effectLst/>
                <a:latin typeface="Arial" panose="020B0604020202020204" pitchFamily="34" charset="0"/>
                <a:ea typeface="Calibri" panose="020F0502020204030204" pitchFamily="34" charset="0"/>
              </a:rPr>
              <a:t>Can a person resident in India make an investment in debentures of an overseas company?</a:t>
            </a:r>
          </a:p>
          <a:p>
            <a:pPr marL="342900" indent="-342900">
              <a:buAutoNum type="arabicPeriod" startAt="7"/>
            </a:pPr>
            <a:endParaRPr lang="en-IN" sz="2600" b="1" i="1" dirty="0">
              <a:solidFill>
                <a:srgbClr val="000000"/>
              </a:solidFill>
              <a:effectLst/>
              <a:latin typeface="Arial" panose="020B0604020202020204" pitchFamily="34" charset="0"/>
              <a:ea typeface="Calibri" panose="020F0502020204030204" pitchFamily="34" charset="0"/>
            </a:endParaRPr>
          </a:p>
          <a:p>
            <a:pPr marL="0" indent="0">
              <a:buNone/>
            </a:pPr>
            <a:r>
              <a:rPr lang="en-IN" sz="2600" b="1"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  Can a foreign entity having investment from India buy and lease immovable property as part of its business activity?</a:t>
            </a:r>
          </a:p>
          <a:p>
            <a:pPr marL="514350" indent="-514350">
              <a:buAutoNum type="arabicPeriod" startAt="8"/>
            </a:pPr>
            <a:endParaRPr lang="en-IN" sz="26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IN" sz="2600" b="1" dirty="0"/>
              <a:t>9. </a:t>
            </a:r>
            <a:r>
              <a:rPr lang="en-IN" sz="2600" b="1" i="1" dirty="0">
                <a:solidFill>
                  <a:srgbClr val="000000"/>
                </a:solidFill>
                <a:effectLst/>
                <a:latin typeface="Arial" panose="020B0604020202020204" pitchFamily="34" charset="0"/>
                <a:ea typeface="Calibri" panose="020F0502020204030204" pitchFamily="34" charset="0"/>
              </a:rPr>
              <a:t>What are the valuation rules for making investment / disinvestment?</a:t>
            </a:r>
          </a:p>
          <a:p>
            <a:pPr marL="0" indent="0">
              <a:buNone/>
            </a:pPr>
            <a:endParaRPr lang="en-IN" sz="2600" b="1" i="1" dirty="0">
              <a:solidFill>
                <a:srgbClr val="000000"/>
              </a:solidFill>
              <a:effectLst/>
              <a:latin typeface="Arial" panose="020B0604020202020204" pitchFamily="34" charset="0"/>
              <a:ea typeface="Calibri" panose="020F0502020204030204" pitchFamily="34" charset="0"/>
            </a:endParaRPr>
          </a:p>
          <a:p>
            <a:pPr marL="0" indent="0">
              <a:buNone/>
            </a:pPr>
            <a:r>
              <a:rPr lang="en-IN" sz="2600" b="1" i="1" dirty="0">
                <a:solidFill>
                  <a:srgbClr val="000000"/>
                </a:solidFill>
                <a:latin typeface="Arial" panose="020B0604020202020204" pitchFamily="34" charset="0"/>
              </a:rPr>
              <a:t>10. </a:t>
            </a:r>
            <a:r>
              <a:rPr lang="en-IN" sz="2600" b="1" i="1" dirty="0">
                <a:solidFill>
                  <a:srgbClr val="000000"/>
                </a:solidFill>
                <a:effectLst/>
                <a:latin typeface="Arial" panose="020B0604020202020204" pitchFamily="34" charset="0"/>
                <a:ea typeface="Calibri" panose="020F0502020204030204" pitchFamily="34" charset="0"/>
              </a:rPr>
              <a:t>Can pre-incorporation expenses be capitalised?</a:t>
            </a:r>
            <a:endParaRPr lang="en-IN" sz="2600" b="1" dirty="0"/>
          </a:p>
        </p:txBody>
      </p:sp>
    </p:spTree>
    <p:extLst>
      <p:ext uri="{BB962C8B-B14F-4D97-AF65-F5344CB8AC3E}">
        <p14:creationId xmlns:p14="http://schemas.microsoft.com/office/powerpoint/2010/main" val="2734402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2A46F5-42AD-523B-38F8-5E1F58E4C111}"/>
              </a:ext>
            </a:extLst>
          </p:cNvPr>
          <p:cNvSpPr>
            <a:spLocks noGrp="1"/>
          </p:cNvSpPr>
          <p:nvPr>
            <p:ph idx="1"/>
          </p:nvPr>
        </p:nvSpPr>
        <p:spPr>
          <a:xfrm>
            <a:off x="1087120" y="1825625"/>
            <a:ext cx="10266680" cy="3030855"/>
          </a:xfrm>
        </p:spPr>
        <p:txBody>
          <a:bodyPr/>
          <a:lstStyle/>
          <a:p>
            <a:pPr marL="0" indent="0" algn="ctr">
              <a:buNone/>
            </a:pPr>
            <a:r>
              <a:rPr lang="en-IN" dirty="0"/>
              <a:t> </a:t>
            </a:r>
            <a:r>
              <a:rPr lang="en-IN" sz="3600" b="1" u="sng" dirty="0">
                <a:solidFill>
                  <a:srgbClr val="00B0F0"/>
                </a:solidFill>
              </a:rPr>
              <a:t>Compounding Charges &amp; Late Submission Fee</a:t>
            </a:r>
          </a:p>
          <a:p>
            <a:pPr marL="0" indent="0" algn="ctr">
              <a:buNone/>
            </a:pPr>
            <a:r>
              <a:rPr lang="en-IN" sz="3600" b="1" u="sng" dirty="0">
                <a:solidFill>
                  <a:srgbClr val="00B0F0"/>
                </a:solidFill>
              </a:rPr>
              <a:t>     For Reporting Contraventions</a:t>
            </a:r>
          </a:p>
          <a:p>
            <a:pPr marL="0" indent="0" algn="ctr">
              <a:buNone/>
            </a:pPr>
            <a:r>
              <a:rPr lang="en-IN" sz="3600" b="1" u="sng" dirty="0">
                <a:solidFill>
                  <a:srgbClr val="00B0F0"/>
                </a:solidFill>
              </a:rPr>
              <a:t> ----------------A Comparison ---------------</a:t>
            </a:r>
          </a:p>
        </p:txBody>
      </p:sp>
    </p:spTree>
    <p:extLst>
      <p:ext uri="{BB962C8B-B14F-4D97-AF65-F5344CB8AC3E}">
        <p14:creationId xmlns:p14="http://schemas.microsoft.com/office/powerpoint/2010/main" val="3909080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E45EE409-407A-BCDF-861C-E5D922A935FE}"/>
              </a:ext>
            </a:extLst>
          </p:cNvPr>
          <p:cNvGraphicFramePr>
            <a:graphicFrameLocks noGrp="1"/>
          </p:cNvGraphicFramePr>
          <p:nvPr>
            <p:ph idx="1"/>
          </p:nvPr>
        </p:nvGraphicFramePr>
        <p:xfrm>
          <a:off x="909320" y="294640"/>
          <a:ext cx="10515600" cy="6066219"/>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61877499"/>
                    </a:ext>
                  </a:extLst>
                </a:gridCol>
                <a:gridCol w="2103120">
                  <a:extLst>
                    <a:ext uri="{9D8B030D-6E8A-4147-A177-3AD203B41FA5}">
                      <a16:colId xmlns:a16="http://schemas.microsoft.com/office/drawing/2014/main" val="1005418265"/>
                    </a:ext>
                  </a:extLst>
                </a:gridCol>
                <a:gridCol w="2103120">
                  <a:extLst>
                    <a:ext uri="{9D8B030D-6E8A-4147-A177-3AD203B41FA5}">
                      <a16:colId xmlns:a16="http://schemas.microsoft.com/office/drawing/2014/main" val="2139387950"/>
                    </a:ext>
                  </a:extLst>
                </a:gridCol>
                <a:gridCol w="2103120">
                  <a:extLst>
                    <a:ext uri="{9D8B030D-6E8A-4147-A177-3AD203B41FA5}">
                      <a16:colId xmlns:a16="http://schemas.microsoft.com/office/drawing/2014/main" val="4137697840"/>
                    </a:ext>
                  </a:extLst>
                </a:gridCol>
                <a:gridCol w="2103120">
                  <a:extLst>
                    <a:ext uri="{9D8B030D-6E8A-4147-A177-3AD203B41FA5}">
                      <a16:colId xmlns:a16="http://schemas.microsoft.com/office/drawing/2014/main" val="675345727"/>
                    </a:ext>
                  </a:extLst>
                </a:gridCol>
              </a:tblGrid>
              <a:tr h="488379">
                <a:tc>
                  <a:txBody>
                    <a:bodyPr/>
                    <a:lstStyle/>
                    <a:p>
                      <a:r>
                        <a:rPr lang="en-IN" dirty="0"/>
                        <a:t>Serial No.</a:t>
                      </a:r>
                    </a:p>
                  </a:txBody>
                  <a:tcPr/>
                </a:tc>
                <a:tc>
                  <a:txBody>
                    <a:bodyPr/>
                    <a:lstStyle/>
                    <a:p>
                      <a:r>
                        <a:rPr lang="en-IN" dirty="0"/>
                        <a:t>Amount in Contravention</a:t>
                      </a:r>
                    </a:p>
                    <a:p>
                      <a:r>
                        <a:rPr lang="en-IN" dirty="0"/>
                        <a:t>                    ₹</a:t>
                      </a:r>
                    </a:p>
                  </a:txBody>
                  <a:tcPr/>
                </a:tc>
                <a:tc>
                  <a:txBody>
                    <a:bodyPr/>
                    <a:lstStyle/>
                    <a:p>
                      <a:r>
                        <a:rPr lang="en-IN" dirty="0"/>
                        <a:t>Period of Contravention : </a:t>
                      </a:r>
                    </a:p>
                    <a:p>
                      <a:r>
                        <a:rPr lang="en-IN" dirty="0"/>
                        <a:t>     Years</a:t>
                      </a:r>
                    </a:p>
                  </a:txBody>
                  <a:tcPr/>
                </a:tc>
                <a:tc>
                  <a:txBody>
                    <a:bodyPr/>
                    <a:lstStyle/>
                    <a:p>
                      <a:r>
                        <a:rPr lang="en-IN" dirty="0"/>
                        <a:t>Comp Charges</a:t>
                      </a:r>
                    </a:p>
                    <a:p>
                      <a:endParaRPr lang="en-IN" dirty="0"/>
                    </a:p>
                    <a:p>
                      <a:r>
                        <a:rPr lang="en-IN" dirty="0"/>
                        <a:t>                        ₹</a:t>
                      </a:r>
                    </a:p>
                  </a:txBody>
                  <a:tcPr/>
                </a:tc>
                <a:tc>
                  <a:txBody>
                    <a:bodyPr/>
                    <a:lstStyle/>
                    <a:p>
                      <a:r>
                        <a:rPr lang="en-IN" dirty="0"/>
                        <a:t>LSF</a:t>
                      </a:r>
                    </a:p>
                    <a:p>
                      <a:endParaRPr lang="en-IN" dirty="0"/>
                    </a:p>
                    <a:p>
                      <a:r>
                        <a:rPr lang="en-IN" dirty="0"/>
                        <a:t>                             ₹</a:t>
                      </a:r>
                    </a:p>
                  </a:txBody>
                  <a:tcPr/>
                </a:tc>
                <a:extLst>
                  <a:ext uri="{0D108BD9-81ED-4DB2-BD59-A6C34878D82A}">
                    <a16:rowId xmlns:a16="http://schemas.microsoft.com/office/drawing/2014/main" val="3324919697"/>
                  </a:ext>
                </a:extLst>
              </a:tr>
              <a:tr h="488379">
                <a:tc>
                  <a:txBody>
                    <a:bodyPr/>
                    <a:lstStyle/>
                    <a:p>
                      <a:pPr algn="r" fontAlgn="b"/>
                      <a:r>
                        <a:rPr lang="en-IN" sz="2800" b="0" i="0" u="none" strike="noStrike" dirty="0">
                          <a:solidFill>
                            <a:srgbClr val="000000"/>
                          </a:solidFill>
                          <a:effectLst/>
                          <a:latin typeface="Calibri" panose="020F0502020204030204" pitchFamily="34" charset="0"/>
                        </a:rPr>
                        <a:t>1</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1000000</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1</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11000</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7750</a:t>
                      </a:r>
                    </a:p>
                  </a:txBody>
                  <a:tcPr marL="6350" marR="6350" marT="6350" marB="0" anchor="b"/>
                </a:tc>
                <a:extLst>
                  <a:ext uri="{0D108BD9-81ED-4DB2-BD59-A6C34878D82A}">
                    <a16:rowId xmlns:a16="http://schemas.microsoft.com/office/drawing/2014/main" val="2368939401"/>
                  </a:ext>
                </a:extLst>
              </a:tr>
              <a:tr h="488379">
                <a:tc>
                  <a:txBody>
                    <a:bodyPr/>
                    <a:lstStyle/>
                    <a:p>
                      <a:pPr algn="r"/>
                      <a:r>
                        <a:rPr lang="en-IN" sz="2800" dirty="0"/>
                        <a:t> 2</a:t>
                      </a:r>
                    </a:p>
                  </a:txBody>
                  <a:tcPr/>
                </a:tc>
                <a:tc>
                  <a:txBody>
                    <a:bodyPr/>
                    <a:lstStyle/>
                    <a:p>
                      <a:pPr algn="r" fontAlgn="b"/>
                      <a:r>
                        <a:rPr lang="en-IN" sz="2800" b="0" i="0" u="none" strike="noStrike" dirty="0">
                          <a:solidFill>
                            <a:srgbClr val="000000"/>
                          </a:solidFill>
                          <a:effectLst/>
                          <a:latin typeface="Calibri" panose="020F0502020204030204" pitchFamily="34" charset="0"/>
                        </a:rPr>
                        <a:t>3000000</a:t>
                      </a:r>
                    </a:p>
                  </a:txBody>
                  <a:tcPr marL="6350" marR="6350" marT="6350" marB="0" anchor="b"/>
                </a:tc>
                <a:tc>
                  <a:txBody>
                    <a:bodyPr/>
                    <a:lstStyle/>
                    <a:p>
                      <a:pPr algn="r"/>
                      <a:r>
                        <a:rPr lang="en-IN" sz="2800" dirty="0"/>
                        <a:t>2</a:t>
                      </a:r>
                    </a:p>
                  </a:txBody>
                  <a:tcPr/>
                </a:tc>
                <a:tc>
                  <a:txBody>
                    <a:bodyPr/>
                    <a:lstStyle/>
                    <a:p>
                      <a:pPr algn="r"/>
                      <a:r>
                        <a:rPr lang="en-IN" sz="2800" dirty="0"/>
                        <a:t>15000</a:t>
                      </a:r>
                    </a:p>
                  </a:txBody>
                  <a:tcPr/>
                </a:tc>
                <a:tc>
                  <a:txBody>
                    <a:bodyPr/>
                    <a:lstStyle/>
                    <a:p>
                      <a:pPr algn="r" fontAlgn="b"/>
                      <a:r>
                        <a:rPr lang="en-IN" sz="2800" b="0" i="0" u="none" strike="noStrike" dirty="0">
                          <a:solidFill>
                            <a:srgbClr val="000000"/>
                          </a:solidFill>
                          <a:effectLst/>
                          <a:latin typeface="Calibri" panose="020F0502020204030204" pitchFamily="34" charset="0"/>
                        </a:rPr>
                        <a:t>9000</a:t>
                      </a:r>
                    </a:p>
                  </a:txBody>
                  <a:tcPr marL="6350" marR="6350" marT="6350" marB="0" anchor="b"/>
                </a:tc>
                <a:extLst>
                  <a:ext uri="{0D108BD9-81ED-4DB2-BD59-A6C34878D82A}">
                    <a16:rowId xmlns:a16="http://schemas.microsoft.com/office/drawing/2014/main" val="1901837732"/>
                  </a:ext>
                </a:extLst>
              </a:tr>
              <a:tr h="488379">
                <a:tc>
                  <a:txBody>
                    <a:bodyPr/>
                    <a:lstStyle/>
                    <a:p>
                      <a:pPr algn="r"/>
                      <a:r>
                        <a:rPr lang="en-IN" sz="2800" dirty="0"/>
                        <a:t>3</a:t>
                      </a:r>
                    </a:p>
                  </a:txBody>
                  <a:tcPr/>
                </a:tc>
                <a:tc>
                  <a:txBody>
                    <a:bodyPr/>
                    <a:lstStyle/>
                    <a:p>
                      <a:pPr algn="r" fontAlgn="b"/>
                      <a:r>
                        <a:rPr lang="en-IN" sz="2800" b="0" i="0" u="none" strike="noStrike" dirty="0">
                          <a:solidFill>
                            <a:srgbClr val="000000"/>
                          </a:solidFill>
                          <a:effectLst/>
                          <a:latin typeface="Calibri" panose="020F0502020204030204" pitchFamily="34" charset="0"/>
                        </a:rPr>
                        <a:t>7500000</a:t>
                      </a:r>
                    </a:p>
                  </a:txBody>
                  <a:tcPr marL="6350" marR="6350" marT="6350" marB="0" anchor="b"/>
                </a:tc>
                <a:tc>
                  <a:txBody>
                    <a:bodyPr/>
                    <a:lstStyle/>
                    <a:p>
                      <a:pPr algn="r"/>
                      <a:r>
                        <a:rPr lang="en-IN" sz="2800" dirty="0"/>
                        <a:t>3</a:t>
                      </a:r>
                    </a:p>
                  </a:txBody>
                  <a:tcPr/>
                </a:tc>
                <a:tc>
                  <a:txBody>
                    <a:bodyPr/>
                    <a:lstStyle/>
                    <a:p>
                      <a:pPr algn="r"/>
                      <a:r>
                        <a:rPr lang="en-IN" sz="2800" dirty="0"/>
                        <a:t>31000</a:t>
                      </a:r>
                    </a:p>
                  </a:txBody>
                  <a:tcPr/>
                </a:tc>
                <a:tc>
                  <a:txBody>
                    <a:bodyPr/>
                    <a:lstStyle/>
                    <a:p>
                      <a:pPr algn="r" fontAlgn="b"/>
                      <a:r>
                        <a:rPr lang="en-IN" sz="2800" b="0" i="0" u="none" strike="noStrike">
                          <a:solidFill>
                            <a:srgbClr val="000000"/>
                          </a:solidFill>
                          <a:effectLst/>
                          <a:latin typeface="Calibri" panose="020F0502020204030204" pitchFamily="34" charset="0"/>
                        </a:rPr>
                        <a:t>13125</a:t>
                      </a:r>
                    </a:p>
                  </a:txBody>
                  <a:tcPr marL="6350" marR="6350" marT="6350" marB="0" anchor="b"/>
                </a:tc>
                <a:extLst>
                  <a:ext uri="{0D108BD9-81ED-4DB2-BD59-A6C34878D82A}">
                    <a16:rowId xmlns:a16="http://schemas.microsoft.com/office/drawing/2014/main" val="891603076"/>
                  </a:ext>
                </a:extLst>
              </a:tr>
              <a:tr h="488379">
                <a:tc>
                  <a:txBody>
                    <a:bodyPr/>
                    <a:lstStyle/>
                    <a:p>
                      <a:pPr algn="r"/>
                      <a:r>
                        <a:rPr lang="en-IN" sz="2800" dirty="0"/>
                        <a:t>4</a:t>
                      </a:r>
                    </a:p>
                  </a:txBody>
                  <a:tcPr/>
                </a:tc>
                <a:tc>
                  <a:txBody>
                    <a:bodyPr/>
                    <a:lstStyle/>
                    <a:p>
                      <a:pPr algn="r" fontAlgn="b"/>
                      <a:r>
                        <a:rPr lang="en-IN" sz="2800" b="0" i="0" u="none" strike="noStrike" dirty="0">
                          <a:solidFill>
                            <a:srgbClr val="000000"/>
                          </a:solidFill>
                          <a:effectLst/>
                          <a:latin typeface="Calibri" panose="020F0502020204030204" pitchFamily="34" charset="0"/>
                        </a:rPr>
                        <a:t>50000000</a:t>
                      </a:r>
                    </a:p>
                  </a:txBody>
                  <a:tcPr marL="6350" marR="6350" marT="6350" marB="0" anchor="b"/>
                </a:tc>
                <a:tc>
                  <a:txBody>
                    <a:bodyPr/>
                    <a:lstStyle/>
                    <a:p>
                      <a:pPr algn="r"/>
                      <a:r>
                        <a:rPr lang="en-IN" sz="2800" dirty="0"/>
                        <a:t>4</a:t>
                      </a:r>
                    </a:p>
                  </a:txBody>
                  <a:tcPr/>
                </a:tc>
                <a:tc>
                  <a:txBody>
                    <a:bodyPr/>
                    <a:lstStyle/>
                    <a:p>
                      <a:pPr algn="r" fontAlgn="b"/>
                      <a:r>
                        <a:rPr lang="en-IN" sz="2800" b="0" i="0" u="none" strike="noStrike" dirty="0">
                          <a:solidFill>
                            <a:srgbClr val="000000"/>
                          </a:solidFill>
                          <a:effectLst/>
                          <a:latin typeface="Calibri" panose="020F0502020204030204" pitchFamily="34" charset="0"/>
                        </a:rPr>
                        <a:t>210000</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57500</a:t>
                      </a:r>
                    </a:p>
                  </a:txBody>
                  <a:tcPr marL="6350" marR="6350" marT="6350" marB="0" anchor="b"/>
                </a:tc>
                <a:extLst>
                  <a:ext uri="{0D108BD9-81ED-4DB2-BD59-A6C34878D82A}">
                    <a16:rowId xmlns:a16="http://schemas.microsoft.com/office/drawing/2014/main" val="4098394503"/>
                  </a:ext>
                </a:extLst>
              </a:tr>
              <a:tr h="488379">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250000000</a:t>
                      </a:r>
                    </a:p>
                  </a:txBody>
                  <a:tcPr marL="6350" marR="6350" marT="6350" marB="0" anchor="b"/>
                </a:tc>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510000</a:t>
                      </a:r>
                    </a:p>
                  </a:txBody>
                  <a:tcPr marL="6350" marR="6350" marT="6350" marB="0" anchor="b"/>
                </a:tc>
                <a:tc>
                  <a:txBody>
                    <a:bodyPr/>
                    <a:lstStyle/>
                    <a:p>
                      <a:pPr algn="r" fontAlgn="b"/>
                      <a:r>
                        <a:rPr lang="en-IN" sz="2800" b="0" i="0" u="none" strike="noStrike">
                          <a:solidFill>
                            <a:srgbClr val="000000"/>
                          </a:solidFill>
                          <a:effectLst/>
                          <a:latin typeface="Calibri" panose="020F0502020204030204" pitchFamily="34" charset="0"/>
                        </a:rPr>
                        <a:t>320000</a:t>
                      </a:r>
                    </a:p>
                  </a:txBody>
                  <a:tcPr marL="6350" marR="6350" marT="6350" marB="0" anchor="b"/>
                </a:tc>
                <a:extLst>
                  <a:ext uri="{0D108BD9-81ED-4DB2-BD59-A6C34878D82A}">
                    <a16:rowId xmlns:a16="http://schemas.microsoft.com/office/drawing/2014/main" val="4228837722"/>
                  </a:ext>
                </a:extLst>
              </a:tr>
              <a:tr h="488379">
                <a:tc>
                  <a:txBody>
                    <a:bodyPr/>
                    <a:lstStyle/>
                    <a:p>
                      <a:pPr algn="r"/>
                      <a:r>
                        <a:rPr lang="en-IN" sz="2800" dirty="0"/>
                        <a:t>6</a:t>
                      </a:r>
                    </a:p>
                  </a:txBody>
                  <a:tcPr/>
                </a:tc>
                <a:tc>
                  <a:txBody>
                    <a:bodyPr/>
                    <a:lstStyle/>
                    <a:p>
                      <a:pPr algn="r" fontAlgn="b"/>
                      <a:r>
                        <a:rPr lang="en-IN" sz="2800" b="0" i="0" u="none" strike="noStrike" dirty="0">
                          <a:solidFill>
                            <a:srgbClr val="000000"/>
                          </a:solidFill>
                          <a:effectLst/>
                          <a:latin typeface="Calibri" panose="020F0502020204030204" pitchFamily="34" charset="0"/>
                        </a:rPr>
                        <a:t>350000000</a:t>
                      </a:r>
                    </a:p>
                  </a:txBody>
                  <a:tcPr marL="6350" marR="6350" marT="6350" marB="0" anchor="b"/>
                </a:tc>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510000</a:t>
                      </a:r>
                    </a:p>
                  </a:txBody>
                  <a:tcPr marL="6350" marR="6350" marT="6350" marB="0" anchor="b"/>
                </a:tc>
                <a:tc>
                  <a:txBody>
                    <a:bodyPr/>
                    <a:lstStyle/>
                    <a:p>
                      <a:pPr algn="r" fontAlgn="b"/>
                      <a:r>
                        <a:rPr lang="en-IN" sz="2800" b="0" i="0" u="none" strike="noStrike">
                          <a:solidFill>
                            <a:srgbClr val="000000"/>
                          </a:solidFill>
                          <a:effectLst/>
                          <a:latin typeface="Calibri" panose="020F0502020204030204" pitchFamily="34" charset="0"/>
                        </a:rPr>
                        <a:t>445000</a:t>
                      </a:r>
                    </a:p>
                  </a:txBody>
                  <a:tcPr marL="6350" marR="6350" marT="6350" marB="0" anchor="b"/>
                </a:tc>
                <a:extLst>
                  <a:ext uri="{0D108BD9-81ED-4DB2-BD59-A6C34878D82A}">
                    <a16:rowId xmlns:a16="http://schemas.microsoft.com/office/drawing/2014/main" val="3507382142"/>
                  </a:ext>
                </a:extLst>
              </a:tr>
              <a:tr h="488379">
                <a:tc>
                  <a:txBody>
                    <a:bodyPr/>
                    <a:lstStyle/>
                    <a:p>
                      <a:pPr algn="r"/>
                      <a:r>
                        <a:rPr lang="en-IN" sz="2800" dirty="0">
                          <a:highlight>
                            <a:srgbClr val="00FFFF"/>
                          </a:highlight>
                        </a:rPr>
                        <a:t>7</a:t>
                      </a:r>
                    </a:p>
                  </a:txBody>
                  <a:tcPr/>
                </a:tc>
                <a:tc>
                  <a:txBody>
                    <a:bodyPr/>
                    <a:lstStyle/>
                    <a:p>
                      <a:pPr algn="r" fontAlgn="b"/>
                      <a:r>
                        <a:rPr lang="en-IN" sz="2800" b="0" i="0" u="none" strike="noStrike" dirty="0">
                          <a:solidFill>
                            <a:srgbClr val="000000"/>
                          </a:solidFill>
                          <a:effectLst/>
                          <a:highlight>
                            <a:srgbClr val="00FFFF"/>
                          </a:highlight>
                          <a:latin typeface="Calibri" panose="020F0502020204030204" pitchFamily="34" charset="0"/>
                        </a:rPr>
                        <a:t>400000000</a:t>
                      </a:r>
                    </a:p>
                  </a:txBody>
                  <a:tcPr marL="6350" marR="6350" marT="6350" marB="0" anchor="b"/>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N" sz="2800" dirty="0">
                          <a:highlight>
                            <a:srgbClr val="00FFFF"/>
                          </a:highlight>
                        </a:rPr>
                        <a:t>5</a:t>
                      </a:r>
                    </a:p>
                  </a:txBody>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IN" sz="2800" b="0" i="0" u="none" strike="noStrike" dirty="0">
                          <a:solidFill>
                            <a:srgbClr val="000000"/>
                          </a:solidFill>
                          <a:effectLst/>
                          <a:highlight>
                            <a:srgbClr val="00FFFF"/>
                          </a:highlight>
                          <a:latin typeface="Calibri" panose="020F0502020204030204" pitchFamily="34" charset="0"/>
                        </a:rPr>
                        <a:t>510000</a:t>
                      </a:r>
                    </a:p>
                  </a:txBody>
                  <a:tcPr marL="6350" marR="6350" marT="6350" marB="0" anchor="b"/>
                </a:tc>
                <a:tc>
                  <a:txBody>
                    <a:bodyPr/>
                    <a:lstStyle/>
                    <a:p>
                      <a:pPr algn="r" fontAlgn="b"/>
                      <a:r>
                        <a:rPr lang="en-IN" sz="2800" b="0" i="0" u="none" strike="noStrike" dirty="0">
                          <a:solidFill>
                            <a:srgbClr val="000000"/>
                          </a:solidFill>
                          <a:effectLst/>
                          <a:highlight>
                            <a:srgbClr val="00FFFF"/>
                          </a:highlight>
                          <a:latin typeface="Calibri" panose="020F0502020204030204" pitchFamily="34" charset="0"/>
                        </a:rPr>
                        <a:t>507500</a:t>
                      </a:r>
                    </a:p>
                  </a:txBody>
                  <a:tcPr marL="6350" marR="6350" marT="6350" marB="0" anchor="b"/>
                </a:tc>
                <a:extLst>
                  <a:ext uri="{0D108BD9-81ED-4DB2-BD59-A6C34878D82A}">
                    <a16:rowId xmlns:a16="http://schemas.microsoft.com/office/drawing/2014/main" val="1287179957"/>
                  </a:ext>
                </a:extLst>
              </a:tr>
              <a:tr h="488379">
                <a:tc>
                  <a:txBody>
                    <a:bodyPr/>
                    <a:lstStyle/>
                    <a:p>
                      <a:pPr algn="r"/>
                      <a:r>
                        <a:rPr lang="en-IN" sz="2800" dirty="0"/>
                        <a:t>8</a:t>
                      </a:r>
                    </a:p>
                  </a:txBody>
                  <a:tcPr/>
                </a:tc>
                <a:tc>
                  <a:txBody>
                    <a:bodyPr/>
                    <a:lstStyle/>
                    <a:p>
                      <a:pPr algn="r" fontAlgn="b"/>
                      <a:r>
                        <a:rPr lang="en-IN" sz="2800" b="0" i="0" u="none" strike="noStrike" dirty="0">
                          <a:solidFill>
                            <a:srgbClr val="000000"/>
                          </a:solidFill>
                          <a:effectLst/>
                          <a:latin typeface="Calibri" panose="020F0502020204030204" pitchFamily="34" charset="0"/>
                        </a:rPr>
                        <a:t>500000000</a:t>
                      </a:r>
                    </a:p>
                  </a:txBody>
                  <a:tcPr marL="6350" marR="6350" marT="6350" marB="0" anchor="b"/>
                </a:tc>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510000</a:t>
                      </a:r>
                    </a:p>
                  </a:txBody>
                  <a:tcPr marL="6350" marR="6350" marT="6350" marB="0" anchor="b"/>
                </a:tc>
                <a:tc>
                  <a:txBody>
                    <a:bodyPr/>
                    <a:lstStyle/>
                    <a:p>
                      <a:pPr algn="r" fontAlgn="b"/>
                      <a:r>
                        <a:rPr lang="en-IN" sz="2800" b="0" i="0" u="none" strike="noStrike">
                          <a:solidFill>
                            <a:srgbClr val="000000"/>
                          </a:solidFill>
                          <a:effectLst/>
                          <a:latin typeface="Calibri" panose="020F0502020204030204" pitchFamily="34" charset="0"/>
                        </a:rPr>
                        <a:t>632500</a:t>
                      </a:r>
                    </a:p>
                  </a:txBody>
                  <a:tcPr marL="6350" marR="6350" marT="6350" marB="0" anchor="b"/>
                </a:tc>
                <a:extLst>
                  <a:ext uri="{0D108BD9-81ED-4DB2-BD59-A6C34878D82A}">
                    <a16:rowId xmlns:a16="http://schemas.microsoft.com/office/drawing/2014/main" val="3192286802"/>
                  </a:ext>
                </a:extLst>
              </a:tr>
              <a:tr h="488379">
                <a:tc>
                  <a:txBody>
                    <a:bodyPr/>
                    <a:lstStyle/>
                    <a:p>
                      <a:pPr algn="r"/>
                      <a:r>
                        <a:rPr lang="en-IN" sz="2800" dirty="0"/>
                        <a:t>9</a:t>
                      </a:r>
                    </a:p>
                  </a:txBody>
                  <a:tcPr/>
                </a:tc>
                <a:tc>
                  <a:txBody>
                    <a:bodyPr/>
                    <a:lstStyle/>
                    <a:p>
                      <a:pPr algn="r" fontAlgn="b"/>
                      <a:r>
                        <a:rPr lang="en-IN" sz="2800" b="0" i="0" u="none" strike="noStrike" dirty="0">
                          <a:solidFill>
                            <a:srgbClr val="000000"/>
                          </a:solidFill>
                          <a:effectLst/>
                          <a:latin typeface="Calibri" panose="020F0502020204030204" pitchFamily="34" charset="0"/>
                        </a:rPr>
                        <a:t>750000000</a:t>
                      </a:r>
                    </a:p>
                  </a:txBody>
                  <a:tcPr marL="6350" marR="6350" marT="6350" marB="0" anchor="b"/>
                </a:tc>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510000</a:t>
                      </a:r>
                    </a:p>
                  </a:txBody>
                  <a:tcPr marL="6350" marR="6350" marT="6350" marB="0" anchor="b"/>
                </a:tc>
                <a:tc>
                  <a:txBody>
                    <a:bodyPr/>
                    <a:lstStyle/>
                    <a:p>
                      <a:pPr algn="r" fontAlgn="b"/>
                      <a:r>
                        <a:rPr lang="en-IN" sz="2800" b="0" i="0" u="none" strike="noStrike">
                          <a:solidFill>
                            <a:srgbClr val="000000"/>
                          </a:solidFill>
                          <a:effectLst/>
                          <a:latin typeface="Calibri" panose="020F0502020204030204" pitchFamily="34" charset="0"/>
                        </a:rPr>
                        <a:t>945000</a:t>
                      </a:r>
                    </a:p>
                  </a:txBody>
                  <a:tcPr marL="6350" marR="6350" marT="6350" marB="0" anchor="b"/>
                </a:tc>
                <a:extLst>
                  <a:ext uri="{0D108BD9-81ED-4DB2-BD59-A6C34878D82A}">
                    <a16:rowId xmlns:a16="http://schemas.microsoft.com/office/drawing/2014/main" val="896570174"/>
                  </a:ext>
                </a:extLst>
              </a:tr>
              <a:tr h="488379">
                <a:tc>
                  <a:txBody>
                    <a:bodyPr/>
                    <a:lstStyle/>
                    <a:p>
                      <a:pPr algn="r"/>
                      <a:r>
                        <a:rPr lang="en-IN" sz="2800" dirty="0"/>
                        <a:t>10</a:t>
                      </a:r>
                    </a:p>
                  </a:txBody>
                  <a:tcPr/>
                </a:tc>
                <a:tc>
                  <a:txBody>
                    <a:bodyPr/>
                    <a:lstStyle/>
                    <a:p>
                      <a:pPr algn="r" fontAlgn="b"/>
                      <a:r>
                        <a:rPr lang="en-IN" sz="2800" b="0" i="0" u="none" strike="noStrike" dirty="0">
                          <a:solidFill>
                            <a:srgbClr val="000000"/>
                          </a:solidFill>
                          <a:effectLst/>
                          <a:latin typeface="Calibri" panose="020F0502020204030204" pitchFamily="34" charset="0"/>
                        </a:rPr>
                        <a:t>1200000000</a:t>
                      </a:r>
                    </a:p>
                  </a:txBody>
                  <a:tcPr marL="6350" marR="6350" marT="6350" marB="0" anchor="b"/>
                </a:tc>
                <a:tc>
                  <a:txBody>
                    <a:bodyPr/>
                    <a:lstStyle/>
                    <a:p>
                      <a:pPr algn="r"/>
                      <a:r>
                        <a:rPr lang="en-IN" sz="2800" dirty="0"/>
                        <a:t>5</a:t>
                      </a:r>
                    </a:p>
                  </a:txBody>
                  <a:tcPr/>
                </a:tc>
                <a:tc>
                  <a:txBody>
                    <a:bodyPr/>
                    <a:lstStyle/>
                    <a:p>
                      <a:pPr algn="r" fontAlgn="b"/>
                      <a:r>
                        <a:rPr lang="en-IN" sz="2800" b="0" i="0" u="none" strike="noStrike" dirty="0">
                          <a:solidFill>
                            <a:srgbClr val="000000"/>
                          </a:solidFill>
                          <a:effectLst/>
                          <a:latin typeface="Calibri" panose="020F0502020204030204" pitchFamily="34" charset="0"/>
                        </a:rPr>
                        <a:t>1010000</a:t>
                      </a:r>
                    </a:p>
                  </a:txBody>
                  <a:tcPr marL="6350" marR="6350" marT="6350" marB="0" anchor="b"/>
                </a:tc>
                <a:tc>
                  <a:txBody>
                    <a:bodyPr/>
                    <a:lstStyle/>
                    <a:p>
                      <a:pPr algn="r" fontAlgn="b"/>
                      <a:r>
                        <a:rPr lang="en-IN" sz="2800" b="0" i="0" u="none" strike="noStrike" dirty="0">
                          <a:solidFill>
                            <a:srgbClr val="000000"/>
                          </a:solidFill>
                          <a:effectLst/>
                          <a:latin typeface="Calibri" panose="020F0502020204030204" pitchFamily="34" charset="0"/>
                        </a:rPr>
                        <a:t>1507500</a:t>
                      </a:r>
                    </a:p>
                  </a:txBody>
                  <a:tcPr marL="6350" marR="6350" marT="6350" marB="0" anchor="b"/>
                </a:tc>
                <a:extLst>
                  <a:ext uri="{0D108BD9-81ED-4DB2-BD59-A6C34878D82A}">
                    <a16:rowId xmlns:a16="http://schemas.microsoft.com/office/drawing/2014/main" val="2237167927"/>
                  </a:ext>
                </a:extLst>
              </a:tr>
            </a:tbl>
          </a:graphicData>
        </a:graphic>
      </p:graphicFrame>
    </p:spTree>
    <p:extLst>
      <p:ext uri="{BB962C8B-B14F-4D97-AF65-F5344CB8AC3E}">
        <p14:creationId xmlns:p14="http://schemas.microsoft.com/office/powerpoint/2010/main" val="1832499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FC4F86-72AF-832E-19E7-FE95EB6B328B}"/>
              </a:ext>
            </a:extLst>
          </p:cNvPr>
          <p:cNvSpPr>
            <a:spLocks noGrp="1"/>
          </p:cNvSpPr>
          <p:nvPr>
            <p:ph idx="1"/>
          </p:nvPr>
        </p:nvSpPr>
        <p:spPr>
          <a:xfrm>
            <a:off x="1656080" y="1825625"/>
            <a:ext cx="9697720" cy="2268855"/>
          </a:xfrm>
        </p:spPr>
        <p:txBody>
          <a:bodyPr>
            <a:normAutofit/>
          </a:bodyPr>
          <a:lstStyle/>
          <a:p>
            <a:pPr marL="0" indent="0" algn="ctr">
              <a:buNone/>
            </a:pPr>
            <a:endParaRPr lang="en-IN" sz="4000" dirty="0"/>
          </a:p>
          <a:p>
            <a:pPr marL="0" indent="0" algn="ctr">
              <a:buNone/>
            </a:pPr>
            <a:r>
              <a:rPr lang="en-IN" sz="3600" i="1" dirty="0"/>
              <a:t>Questions ??</a:t>
            </a:r>
          </a:p>
          <a:p>
            <a:pPr marL="0" indent="0" algn="ctr">
              <a:buNone/>
            </a:pPr>
            <a:r>
              <a:rPr lang="en-IN" sz="4400" dirty="0"/>
              <a:t>Thank You !!</a:t>
            </a:r>
          </a:p>
        </p:txBody>
      </p:sp>
    </p:spTree>
    <p:extLst>
      <p:ext uri="{BB962C8B-B14F-4D97-AF65-F5344CB8AC3E}">
        <p14:creationId xmlns:p14="http://schemas.microsoft.com/office/powerpoint/2010/main" val="2051510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2529</Words>
  <Application>Microsoft Office PowerPoint</Application>
  <PresentationFormat>Widescreen</PresentationFormat>
  <Paragraphs>273</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Times New Roman</vt:lpstr>
      <vt:lpstr>Wingdings</vt:lpstr>
      <vt:lpstr>Office Theme</vt:lpstr>
      <vt:lpstr>             FEMA  –--- RECENT DEVELOPMENTS                        for       SIRC OF ICAI TRISSUR              04March 2023                                                </vt:lpstr>
      <vt:lpstr>PowerPoint Presentation</vt:lpstr>
      <vt:lpstr>Liberalisation of Forex Flows: </vt:lpstr>
      <vt:lpstr>Liberalisation of Forex Flows: …..contd…..</vt:lpstr>
      <vt:lpstr>Liberalisation of Forex Flows: contd…..</vt:lpstr>
      <vt:lpstr> Liberalisation of Forex Flows: contd…..</vt:lpstr>
      <vt:lpstr>PowerPoint Presentation</vt:lpstr>
      <vt:lpstr>II. International Trade Settlement in INR </vt:lpstr>
      <vt:lpstr>II .International Trade Settlement in INR…contd</vt:lpstr>
      <vt:lpstr>II .International Trade Settlement in INR…contd</vt:lpstr>
      <vt:lpstr> III. The New Overseas Investment Regime </vt:lpstr>
      <vt:lpstr>III. The New Overseas Investment Regime…Contd…</vt:lpstr>
      <vt:lpstr>Concepts &amp;Definitions</vt:lpstr>
      <vt:lpstr>Concepts &amp;Definitions…….Contd…</vt:lpstr>
      <vt:lpstr>FEMA 120, 2004 OI Rules 2022FEMA 120, 2004 OI Rules 2022  </vt:lpstr>
      <vt:lpstr>FEMA 120, 2004 OI Rules 2022 </vt:lpstr>
      <vt:lpstr>EXEMPTIONS</vt:lpstr>
      <vt:lpstr>LIST OF INSTRUMENTS</vt:lpstr>
      <vt:lpstr>Routes of  ODI</vt:lpstr>
      <vt:lpstr>Routes of  ODI …..Contd…..</vt:lpstr>
      <vt:lpstr>Routes of  ODI …..Contd…..</vt:lpstr>
      <vt:lpstr>ODI in START-UPs</vt:lpstr>
      <vt:lpstr>MODE OF PAYMENT</vt:lpstr>
      <vt:lpstr>PRICING GUIDELINES</vt:lpstr>
      <vt:lpstr>OBLIGATIONS OF INDIAN ENTITIES</vt:lpstr>
      <vt:lpstr>IMMOVABLE PROPERTY</vt:lpstr>
      <vt:lpstr> FAQs on Overseas Investments</vt:lpstr>
      <vt:lpstr>FAQs on Overseas Investments…….contd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FEMA  –--- RECENT DEVELOPMENTS                        for       SIRC OF ICAI PALAKKAD              16 February 2023</dc:title>
  <dc:creator>Venkatesan P</dc:creator>
  <cp:lastModifiedBy>Venkatesan P</cp:lastModifiedBy>
  <cp:revision>2</cp:revision>
  <dcterms:created xsi:type="dcterms:W3CDTF">2023-02-13T08:47:37Z</dcterms:created>
  <dcterms:modified xsi:type="dcterms:W3CDTF">2023-03-04T12:02:27Z</dcterms:modified>
</cp:coreProperties>
</file>