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5" r:id="rId10"/>
    <p:sldId id="266" r:id="rId11"/>
    <p:sldId id="264" r:id="rId12"/>
    <p:sldId id="267" r:id="rId13"/>
    <p:sldId id="268" r:id="rId14"/>
    <p:sldId id="269" r:id="rId15"/>
    <p:sldId id="270" r:id="rId16"/>
    <p:sldId id="271" r:id="rId17"/>
    <p:sldId id="272" r:id="rId18"/>
    <p:sldId id="273" r:id="rId19"/>
    <p:sldId id="274" r:id="rId20"/>
    <p:sldId id="280" r:id="rId21"/>
    <p:sldId id="281" r:id="rId22"/>
    <p:sldId id="275" r:id="rId23"/>
    <p:sldId id="276" r:id="rId24"/>
    <p:sldId id="277" r:id="rId25"/>
    <p:sldId id="283"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3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7AAD5A-D5EC-4062-A2B8-EDB8A13FB0D9}" type="datetimeFigureOut">
              <a:rPr lang="en-IN" smtClean="0"/>
              <a:t>06-07-2020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5EA3B-6D7D-4178-BB3A-9147983484A3}" type="slidenum">
              <a:rPr lang="en-IN" smtClean="0"/>
              <a:t>‹#›</a:t>
            </a:fld>
            <a:endParaRPr lang="en-IN"/>
          </a:p>
        </p:txBody>
      </p:sp>
    </p:spTree>
    <p:extLst>
      <p:ext uri="{BB962C8B-B14F-4D97-AF65-F5344CB8AC3E}">
        <p14:creationId xmlns:p14="http://schemas.microsoft.com/office/powerpoint/2010/main" val="2041766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Change of any other clause – prior</a:t>
            </a:r>
            <a:r>
              <a:rPr lang="en-IN" baseline="0" dirty="0" smtClean="0"/>
              <a:t> intimation is required or information is sufficient – say trustees joining or participating </a:t>
            </a:r>
            <a:endParaRPr lang="en-IN" dirty="0"/>
          </a:p>
        </p:txBody>
      </p:sp>
      <p:sp>
        <p:nvSpPr>
          <p:cNvPr id="4" name="Slide Number Placeholder 3"/>
          <p:cNvSpPr>
            <a:spLocks noGrp="1"/>
          </p:cNvSpPr>
          <p:nvPr>
            <p:ph type="sldNum" sz="quarter" idx="10"/>
          </p:nvPr>
        </p:nvSpPr>
        <p:spPr/>
        <p:txBody>
          <a:bodyPr/>
          <a:lstStyle/>
          <a:p>
            <a:fld id="{F8D5EA3B-6D7D-4178-BB3A-9147983484A3}" type="slidenum">
              <a:rPr lang="en-IN" smtClean="0"/>
              <a:t>19</a:t>
            </a:fld>
            <a:endParaRPr lang="en-IN"/>
          </a:p>
        </p:txBody>
      </p:sp>
    </p:spTree>
    <p:extLst>
      <p:ext uri="{BB962C8B-B14F-4D97-AF65-F5344CB8AC3E}">
        <p14:creationId xmlns:p14="http://schemas.microsoft.com/office/powerpoint/2010/main" val="230880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How to avail the benefit</a:t>
            </a:r>
            <a:r>
              <a:rPr lang="en-IN" baseline="0" dirty="0" smtClean="0"/>
              <a:t> of exemption when there is delay in filing – 154 or 246A or 264 </a:t>
            </a:r>
            <a:endParaRPr lang="en-IN" dirty="0"/>
          </a:p>
        </p:txBody>
      </p:sp>
      <p:sp>
        <p:nvSpPr>
          <p:cNvPr id="4" name="Slide Number Placeholder 3"/>
          <p:cNvSpPr>
            <a:spLocks noGrp="1"/>
          </p:cNvSpPr>
          <p:nvPr>
            <p:ph type="sldNum" sz="quarter" idx="10"/>
          </p:nvPr>
        </p:nvSpPr>
        <p:spPr/>
        <p:txBody>
          <a:bodyPr/>
          <a:lstStyle/>
          <a:p>
            <a:fld id="{F8D5EA3B-6D7D-4178-BB3A-9147983484A3}" type="slidenum">
              <a:rPr lang="en-IN" smtClean="0"/>
              <a:t>20</a:t>
            </a:fld>
            <a:endParaRPr lang="en-IN"/>
          </a:p>
        </p:txBody>
      </p:sp>
    </p:spTree>
    <p:extLst>
      <p:ext uri="{BB962C8B-B14F-4D97-AF65-F5344CB8AC3E}">
        <p14:creationId xmlns:p14="http://schemas.microsoft.com/office/powerpoint/2010/main" val="2944431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E538CCC-A500-46E1-B43E-F941FF98B85F}" type="datetimeFigureOut">
              <a:rPr lang="en-IN" smtClean="0"/>
              <a:t>06-07-2020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3271970643"/>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E538CCC-A500-46E1-B43E-F941FF98B85F}" type="datetimeFigureOut">
              <a:rPr lang="en-IN" smtClean="0"/>
              <a:t>06-07-2020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1689432729"/>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538CCC-A500-46E1-B43E-F941FF98B85F}" type="datetimeFigureOut">
              <a:rPr lang="en-IN" smtClean="0"/>
              <a:t>06-07-2020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1647584682"/>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E538CCC-A500-46E1-B43E-F941FF98B85F}" type="datetimeFigureOut">
              <a:rPr lang="en-IN" smtClean="0"/>
              <a:t>06-07-2020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2280485942"/>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E538CCC-A500-46E1-B43E-F941FF98B85F}" type="datetimeFigureOut">
              <a:rPr lang="en-IN" smtClean="0"/>
              <a:t>06-07-2020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2560175391"/>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E538CCC-A500-46E1-B43E-F941FF98B85F}" type="datetimeFigureOut">
              <a:rPr lang="en-IN" smtClean="0"/>
              <a:t>06-07-2020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147200821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538CCC-A500-46E1-B43E-F941FF98B85F}" type="datetimeFigureOut">
              <a:rPr lang="en-IN" smtClean="0"/>
              <a:t>06-07-2020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4094446813"/>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538CCC-A500-46E1-B43E-F941FF98B85F}" type="datetimeFigureOut">
              <a:rPr lang="en-IN" smtClean="0"/>
              <a:t>06-07-2020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814047896"/>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538CCC-A500-46E1-B43E-F941FF98B85F}" type="datetimeFigureOut">
              <a:rPr lang="en-IN" smtClean="0"/>
              <a:t>06-07-2020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1429504406"/>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E538CCC-A500-46E1-B43E-F941FF98B85F}" type="datetimeFigureOut">
              <a:rPr lang="en-IN" smtClean="0"/>
              <a:t>06-07-2020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3116066108"/>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E538CCC-A500-46E1-B43E-F941FF98B85F}" type="datetimeFigureOut">
              <a:rPr lang="en-IN" smtClean="0"/>
              <a:t>06-07-2020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BE9B743-0906-409F-9B44-65DBF4BAE743}" type="slidenum">
              <a:rPr lang="en-IN" smtClean="0"/>
              <a:t>‹#›</a:t>
            </a:fld>
            <a:endParaRPr lang="en-IN"/>
          </a:p>
        </p:txBody>
      </p:sp>
    </p:spTree>
    <p:extLst>
      <p:ext uri="{BB962C8B-B14F-4D97-AF65-F5344CB8AC3E}">
        <p14:creationId xmlns:p14="http://schemas.microsoft.com/office/powerpoint/2010/main" val="2073597732"/>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38CCC-A500-46E1-B43E-F941FF98B85F}" type="datetimeFigureOut">
              <a:rPr lang="en-IN" smtClean="0"/>
              <a:t>06-07-2020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E9B743-0906-409F-9B44-65DBF4BAE743}" type="slidenum">
              <a:rPr lang="en-IN" smtClean="0"/>
              <a:t>‹#›</a:t>
            </a:fld>
            <a:endParaRPr lang="en-IN"/>
          </a:p>
        </p:txBody>
      </p:sp>
    </p:spTree>
    <p:extLst>
      <p:ext uri="{BB962C8B-B14F-4D97-AF65-F5344CB8AC3E}">
        <p14:creationId xmlns:p14="http://schemas.microsoft.com/office/powerpoint/2010/main" val="4087408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amnath@ksp.co.i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071610" cy="2489517"/>
          </a:xfrm>
        </p:spPr>
        <p:txBody>
          <a:bodyPr>
            <a:normAutofit fontScale="90000"/>
          </a:bodyPr>
          <a:lstStyle/>
          <a:p>
            <a:r>
              <a:rPr lang="en-IN" b="1" dirty="0" smtClean="0"/>
              <a:t>CHARITIES – RECENT DEVELOPMENTS UNDER I T </a:t>
            </a:r>
            <a:r>
              <a:rPr lang="en-IN" b="1" dirty="0" smtClean="0"/>
              <a:t>ACT, 1961 </a:t>
            </a:r>
            <a:r>
              <a:rPr lang="en-IN" b="1" dirty="0" smtClean="0"/>
              <a:t>-</a:t>
            </a:r>
            <a:endParaRPr lang="en-IN" b="1" dirty="0"/>
          </a:p>
        </p:txBody>
      </p:sp>
      <p:sp>
        <p:nvSpPr>
          <p:cNvPr id="3" name="Subtitle 2"/>
          <p:cNvSpPr>
            <a:spLocks noGrp="1"/>
          </p:cNvSpPr>
          <p:nvPr>
            <p:ph type="subTitle" idx="1"/>
          </p:nvPr>
        </p:nvSpPr>
        <p:spPr>
          <a:xfrm>
            <a:off x="1604010" y="4344988"/>
            <a:ext cx="9144000" cy="1655762"/>
          </a:xfrm>
        </p:spPr>
        <p:txBody>
          <a:bodyPr/>
          <a:lstStyle/>
          <a:p>
            <a:pPr algn="r"/>
            <a:r>
              <a:rPr lang="en-IN" dirty="0" smtClean="0"/>
              <a:t>CA V RAMNATH, B COM, FCA</a:t>
            </a:r>
          </a:p>
          <a:p>
            <a:pPr algn="r"/>
            <a:r>
              <a:rPr lang="en-IN" dirty="0" smtClean="0"/>
              <a:t>COIMBATORE</a:t>
            </a:r>
          </a:p>
          <a:p>
            <a:pPr algn="r"/>
            <a:r>
              <a:rPr lang="en-IN" dirty="0" smtClean="0">
                <a:hlinkClick r:id="rId2"/>
              </a:rPr>
              <a:t>ramnath@ksp.co.in</a:t>
            </a:r>
            <a:endParaRPr lang="en-IN" dirty="0" smtClean="0"/>
          </a:p>
          <a:p>
            <a:endParaRPr lang="en-IN" dirty="0"/>
          </a:p>
        </p:txBody>
      </p:sp>
    </p:spTree>
    <p:extLst>
      <p:ext uri="{BB962C8B-B14F-4D97-AF65-F5344CB8AC3E}">
        <p14:creationId xmlns:p14="http://schemas.microsoft.com/office/powerpoint/2010/main" val="2238100106"/>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sec 10(23C) – Existing </a:t>
            </a:r>
            <a:endParaRPr lang="en-IN" dirty="0"/>
          </a:p>
        </p:txBody>
      </p:sp>
      <p:sp>
        <p:nvSpPr>
          <p:cNvPr id="6" name="Content Placeholder 5"/>
          <p:cNvSpPr>
            <a:spLocks noGrp="1"/>
          </p:cNvSpPr>
          <p:nvPr>
            <p:ph sz="half" idx="1"/>
          </p:nvPr>
        </p:nvSpPr>
        <p:spPr/>
        <p:txBody>
          <a:bodyPr/>
          <a:lstStyle/>
          <a:p>
            <a:r>
              <a:rPr lang="en-IN" dirty="0" smtClean="0"/>
              <a:t>Medical or educational Institutions</a:t>
            </a:r>
          </a:p>
          <a:p>
            <a:pPr lvl="1"/>
            <a:r>
              <a:rPr lang="en-IN" dirty="0" smtClean="0"/>
              <a:t>Wholly or substantially funded by Government – </a:t>
            </a:r>
            <a:r>
              <a:rPr lang="en-IN" dirty="0" smtClean="0">
                <a:solidFill>
                  <a:srgbClr val="FF0000"/>
                </a:solidFill>
              </a:rPr>
              <a:t>unconditionally exempt</a:t>
            </a:r>
          </a:p>
          <a:p>
            <a:pPr lvl="1"/>
            <a:r>
              <a:rPr lang="en-IN" dirty="0" smtClean="0"/>
              <a:t>Annual Gross receipts do not exceed Rs.1 Crore – </a:t>
            </a:r>
            <a:r>
              <a:rPr lang="en-IN" dirty="0" smtClean="0">
                <a:solidFill>
                  <a:srgbClr val="FF0000"/>
                </a:solidFill>
              </a:rPr>
              <a:t>Except for anonymous donation – sec 115BBC – unconditionally exempt</a:t>
            </a:r>
          </a:p>
          <a:p>
            <a:pPr lvl="1"/>
            <a:r>
              <a:rPr lang="en-IN" dirty="0" smtClean="0"/>
              <a:t>Other than the above two categories – </a:t>
            </a:r>
            <a:r>
              <a:rPr lang="en-IN" dirty="0" smtClean="0">
                <a:solidFill>
                  <a:srgbClr val="FF0000"/>
                </a:solidFill>
              </a:rPr>
              <a:t>Seeking recognition u/s. 10(23C)</a:t>
            </a:r>
            <a:endParaRPr lang="en-IN" dirty="0">
              <a:solidFill>
                <a:srgbClr val="FF0000"/>
              </a:solidFill>
            </a:endParaRPr>
          </a:p>
        </p:txBody>
      </p:sp>
      <p:sp>
        <p:nvSpPr>
          <p:cNvPr id="7" name="Content Placeholder 6"/>
          <p:cNvSpPr>
            <a:spLocks noGrp="1"/>
          </p:cNvSpPr>
          <p:nvPr>
            <p:ph sz="half" idx="2"/>
          </p:nvPr>
        </p:nvSpPr>
        <p:spPr/>
        <p:txBody>
          <a:bodyPr/>
          <a:lstStyle/>
          <a:p>
            <a:r>
              <a:rPr lang="en-IN" dirty="0" smtClean="0"/>
              <a:t>Charitable or religious Institutions</a:t>
            </a:r>
          </a:p>
          <a:p>
            <a:pPr lvl="1"/>
            <a:r>
              <a:rPr lang="en-IN" dirty="0" smtClean="0">
                <a:solidFill>
                  <a:srgbClr val="FF0000"/>
                </a:solidFill>
              </a:rPr>
              <a:t>Seeking Recognition under sec 10(23C)</a:t>
            </a:r>
            <a:endParaRPr lang="en-IN" dirty="0">
              <a:solidFill>
                <a:srgbClr val="FF0000"/>
              </a:solidFill>
            </a:endParaRPr>
          </a:p>
        </p:txBody>
      </p:sp>
    </p:spTree>
    <p:extLst>
      <p:ext uri="{BB962C8B-B14F-4D97-AF65-F5344CB8AC3E}">
        <p14:creationId xmlns:p14="http://schemas.microsoft.com/office/powerpoint/2010/main" val="3061141060"/>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sec 10(23C)/12AA – amendment </a:t>
            </a:r>
            <a:endParaRPr lang="en-IN" dirty="0"/>
          </a:p>
        </p:txBody>
      </p:sp>
      <p:sp>
        <p:nvSpPr>
          <p:cNvPr id="5" name="Text Placeholder 4"/>
          <p:cNvSpPr>
            <a:spLocks noGrp="1"/>
          </p:cNvSpPr>
          <p:nvPr>
            <p:ph type="body" idx="1"/>
          </p:nvPr>
        </p:nvSpPr>
        <p:spPr/>
        <p:txBody>
          <a:bodyPr>
            <a:normAutofit fontScale="92500"/>
          </a:bodyPr>
          <a:lstStyle/>
          <a:p>
            <a:r>
              <a:rPr lang="en-IN" dirty="0" smtClean="0"/>
              <a:t>Medical, educational, Charitable, religious institution – recognised u/s. 10(23C)</a:t>
            </a:r>
          </a:p>
        </p:txBody>
      </p:sp>
      <p:sp>
        <p:nvSpPr>
          <p:cNvPr id="3" name="Content Placeholder 2"/>
          <p:cNvSpPr>
            <a:spLocks noGrp="1"/>
          </p:cNvSpPr>
          <p:nvPr>
            <p:ph sz="half" idx="2"/>
          </p:nvPr>
        </p:nvSpPr>
        <p:spPr>
          <a:xfrm>
            <a:off x="839789" y="2505075"/>
            <a:ext cx="4989512" cy="3684588"/>
          </a:xfrm>
        </p:spPr>
        <p:txBody>
          <a:bodyPr>
            <a:normAutofit/>
          </a:bodyPr>
          <a:lstStyle/>
          <a:p>
            <a:pPr lvl="1"/>
            <a:r>
              <a:rPr lang="en-IN" dirty="0" smtClean="0"/>
              <a:t>All conditions of 12A/12AA registered trust shall equally apply</a:t>
            </a:r>
          </a:p>
          <a:p>
            <a:pPr lvl="2"/>
            <a:r>
              <a:rPr lang="en-IN" b="1" dirty="0" smtClean="0">
                <a:solidFill>
                  <a:srgbClr val="FF0000"/>
                </a:solidFill>
              </a:rPr>
              <a:t>Corpus donation w e f 1-4-2020</a:t>
            </a:r>
            <a:r>
              <a:rPr lang="en-IN" b="1" dirty="0" smtClean="0"/>
              <a:t> (Explanation to 3</a:t>
            </a:r>
            <a:r>
              <a:rPr lang="en-IN" b="1" baseline="30000" dirty="0" smtClean="0"/>
              <a:t>rd</a:t>
            </a:r>
            <a:r>
              <a:rPr lang="en-IN" b="1" dirty="0" smtClean="0"/>
              <a:t> proviso)</a:t>
            </a:r>
          </a:p>
          <a:p>
            <a:pPr lvl="2"/>
            <a:endParaRPr lang="en-IN" b="1" dirty="0" smtClean="0"/>
          </a:p>
          <a:p>
            <a:pPr lvl="1"/>
            <a:r>
              <a:rPr lang="en-IN" dirty="0" smtClean="0"/>
              <a:t>Except income u/s. 10(1), all other clauses of sec 10 would not apply</a:t>
            </a:r>
          </a:p>
          <a:p>
            <a:pPr lvl="1"/>
            <a:endParaRPr lang="en-IN" dirty="0"/>
          </a:p>
        </p:txBody>
      </p:sp>
      <p:sp>
        <p:nvSpPr>
          <p:cNvPr id="6" name="Text Placeholder 5"/>
          <p:cNvSpPr>
            <a:spLocks noGrp="1"/>
          </p:cNvSpPr>
          <p:nvPr>
            <p:ph type="body" sz="quarter" idx="3"/>
          </p:nvPr>
        </p:nvSpPr>
        <p:spPr/>
        <p:txBody>
          <a:bodyPr>
            <a:normAutofit fontScale="92500"/>
          </a:bodyPr>
          <a:lstStyle/>
          <a:p>
            <a:r>
              <a:rPr lang="en-IN" dirty="0" smtClean="0"/>
              <a:t>Medical, educational, Charitable, religious institution – registered u/s. 12AA</a:t>
            </a:r>
          </a:p>
        </p:txBody>
      </p:sp>
      <p:sp>
        <p:nvSpPr>
          <p:cNvPr id="4" name="Content Placeholder 3"/>
          <p:cNvSpPr>
            <a:spLocks noGrp="1"/>
          </p:cNvSpPr>
          <p:nvPr>
            <p:ph sz="quarter" idx="4"/>
          </p:nvPr>
        </p:nvSpPr>
        <p:spPr/>
        <p:txBody>
          <a:bodyPr>
            <a:normAutofit lnSpcReduction="10000"/>
          </a:bodyPr>
          <a:lstStyle/>
          <a:p>
            <a:pPr lvl="1"/>
            <a:r>
              <a:rPr lang="en-IN" dirty="0" smtClean="0"/>
              <a:t>All conditions of sec 10(23C) recognised institutions shall equally apply</a:t>
            </a:r>
          </a:p>
          <a:p>
            <a:pPr lvl="2"/>
            <a:r>
              <a:rPr lang="en-IN" b="1" dirty="0" smtClean="0"/>
              <a:t>Corpus donation u/s.11(1)(d)</a:t>
            </a:r>
          </a:p>
          <a:p>
            <a:pPr lvl="2"/>
            <a:r>
              <a:rPr lang="en-IN" b="1" dirty="0" smtClean="0"/>
              <a:t>One year accumulation in Form 9A</a:t>
            </a:r>
          </a:p>
          <a:p>
            <a:pPr lvl="1"/>
            <a:endParaRPr lang="en-IN" dirty="0" smtClean="0"/>
          </a:p>
          <a:p>
            <a:pPr lvl="1"/>
            <a:r>
              <a:rPr lang="en-IN" dirty="0" smtClean="0"/>
              <a:t>Except income u/s. 10(1)/</a:t>
            </a:r>
            <a:r>
              <a:rPr lang="en-IN" dirty="0" smtClean="0">
                <a:solidFill>
                  <a:srgbClr val="FF0000"/>
                </a:solidFill>
              </a:rPr>
              <a:t>10(23C)</a:t>
            </a:r>
            <a:r>
              <a:rPr lang="en-IN" dirty="0" smtClean="0"/>
              <a:t> all other clauses of sec 10 would not apply</a:t>
            </a:r>
          </a:p>
          <a:p>
            <a:pPr lvl="2"/>
            <a:r>
              <a:rPr lang="en-IN" b="1" dirty="0" smtClean="0">
                <a:solidFill>
                  <a:srgbClr val="FF0000"/>
                </a:solidFill>
              </a:rPr>
              <a:t>From 1-10-2020 option to avail u/s. 10(23C) is withdrawn</a:t>
            </a:r>
            <a:endParaRPr lang="en-IN" b="1" dirty="0">
              <a:solidFill>
                <a:srgbClr val="FF0000"/>
              </a:solidFill>
            </a:endParaRPr>
          </a:p>
        </p:txBody>
      </p:sp>
    </p:spTree>
    <p:extLst>
      <p:ext uri="{BB962C8B-B14F-4D97-AF65-F5344CB8AC3E}">
        <p14:creationId xmlns:p14="http://schemas.microsoft.com/office/powerpoint/2010/main" val="2992231966"/>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sec 10(23C)/12AA – Amendment  </a:t>
            </a:r>
            <a:endParaRPr lang="en-IN" dirty="0"/>
          </a:p>
        </p:txBody>
      </p:sp>
      <p:sp>
        <p:nvSpPr>
          <p:cNvPr id="3" name="Text Placeholder 2"/>
          <p:cNvSpPr>
            <a:spLocks noGrp="1"/>
          </p:cNvSpPr>
          <p:nvPr>
            <p:ph type="body" idx="1"/>
          </p:nvPr>
        </p:nvSpPr>
        <p:spPr/>
        <p:txBody>
          <a:bodyPr>
            <a:normAutofit fontScale="92500"/>
          </a:bodyPr>
          <a:lstStyle/>
          <a:p>
            <a:r>
              <a:rPr lang="en-IN" dirty="0" smtClean="0"/>
              <a:t>Medical, educational, Charitable, religious institution – recognised u/s. 10(23C)</a:t>
            </a:r>
          </a:p>
        </p:txBody>
      </p:sp>
      <p:sp>
        <p:nvSpPr>
          <p:cNvPr id="4" name="Content Placeholder 3"/>
          <p:cNvSpPr>
            <a:spLocks noGrp="1"/>
          </p:cNvSpPr>
          <p:nvPr>
            <p:ph sz="half" idx="2"/>
          </p:nvPr>
        </p:nvSpPr>
        <p:spPr/>
        <p:txBody>
          <a:bodyPr>
            <a:normAutofit lnSpcReduction="10000"/>
          </a:bodyPr>
          <a:lstStyle/>
          <a:p>
            <a:pPr algn="just"/>
            <a:r>
              <a:rPr lang="en-IN" dirty="0" smtClean="0"/>
              <a:t>Donation to  </a:t>
            </a:r>
            <a:r>
              <a:rPr lang="en-IN" sz="2400" dirty="0" smtClean="0">
                <a:solidFill>
                  <a:srgbClr val="FF0000"/>
                </a:solidFill>
              </a:rPr>
              <a:t>[any other fund or trust or institution or any university or other educational institution or any hospital or other medical institution referred to in sub-clause (iv) or sub-clause (v) or sub-clause (vi) or sub-clause (via)]</a:t>
            </a:r>
            <a:r>
              <a:rPr lang="en-IN" sz="2400" dirty="0" smtClean="0"/>
              <a:t> </a:t>
            </a:r>
            <a:r>
              <a:rPr lang="en-IN" dirty="0" smtClean="0"/>
              <a:t>or trust or institution registered u/s. 12AA towards corpus shall not be treated as application of income – 12</a:t>
            </a:r>
            <a:r>
              <a:rPr lang="en-IN" baseline="30000" dirty="0" smtClean="0"/>
              <a:t>th</a:t>
            </a:r>
            <a:r>
              <a:rPr lang="en-IN" dirty="0" smtClean="0"/>
              <a:t> Proviso – w e f 1-4-2020</a:t>
            </a:r>
            <a:endParaRPr lang="en-IN" dirty="0"/>
          </a:p>
        </p:txBody>
      </p:sp>
      <p:sp>
        <p:nvSpPr>
          <p:cNvPr id="5" name="Text Placeholder 4"/>
          <p:cNvSpPr>
            <a:spLocks noGrp="1"/>
          </p:cNvSpPr>
          <p:nvPr>
            <p:ph type="body" sz="quarter" idx="3"/>
          </p:nvPr>
        </p:nvSpPr>
        <p:spPr/>
        <p:txBody>
          <a:bodyPr>
            <a:normAutofit fontScale="92500"/>
          </a:bodyPr>
          <a:lstStyle/>
          <a:p>
            <a:r>
              <a:rPr lang="en-IN" dirty="0" smtClean="0"/>
              <a:t>Medical, educational, Charitable, religious institution – registered u/s. 12AA</a:t>
            </a:r>
          </a:p>
        </p:txBody>
      </p:sp>
      <p:sp>
        <p:nvSpPr>
          <p:cNvPr id="6" name="Content Placeholder 5"/>
          <p:cNvSpPr>
            <a:spLocks noGrp="1"/>
          </p:cNvSpPr>
          <p:nvPr>
            <p:ph sz="quarter" idx="4"/>
          </p:nvPr>
        </p:nvSpPr>
        <p:spPr>
          <a:xfrm>
            <a:off x="6309360" y="2505075"/>
            <a:ext cx="5046028" cy="3684588"/>
          </a:xfrm>
        </p:spPr>
        <p:txBody>
          <a:bodyPr>
            <a:normAutofit fontScale="92500" lnSpcReduction="20000"/>
          </a:bodyPr>
          <a:lstStyle/>
          <a:p>
            <a:pPr algn="just"/>
            <a:r>
              <a:rPr lang="en-IN" dirty="0" smtClean="0"/>
              <a:t>Donation to </a:t>
            </a:r>
            <a:r>
              <a:rPr lang="en-IN" dirty="0">
                <a:solidFill>
                  <a:srgbClr val="FF0000"/>
                </a:solidFill>
              </a:rPr>
              <a:t>[</a:t>
            </a:r>
            <a:r>
              <a:rPr lang="en-IN" sz="2600" dirty="0" smtClean="0">
                <a:solidFill>
                  <a:srgbClr val="FF0000"/>
                </a:solidFill>
              </a:rPr>
              <a:t>any fund or trust or institution or any university or other educational institution or any hospital or other medical institution referred to in sub-clause (iv) or sub-clause (v) or sub-clause (vi) or sub-clause (via) of clause (23C) of section 10 or]</a:t>
            </a:r>
            <a:r>
              <a:rPr lang="en-IN" dirty="0" smtClean="0"/>
              <a:t> trust or institution registered under sec 12AA towards corpus shall not be treated as application of income – Explanation 2 to sec 11(1) – w e f 1-4-2020</a:t>
            </a:r>
            <a:endParaRPr lang="en-IN" dirty="0"/>
          </a:p>
        </p:txBody>
      </p:sp>
    </p:spTree>
    <p:extLst>
      <p:ext uri="{BB962C8B-B14F-4D97-AF65-F5344CB8AC3E}">
        <p14:creationId xmlns:p14="http://schemas.microsoft.com/office/powerpoint/2010/main" val="3618673555"/>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-procedure for registration – Existing Vs New – w e f 1-10-2020 </a:t>
            </a:r>
            <a:endParaRPr lang="en-IN" dirty="0"/>
          </a:p>
        </p:txBody>
      </p:sp>
      <p:sp>
        <p:nvSpPr>
          <p:cNvPr id="3" name="Content Placeholder 2"/>
          <p:cNvSpPr>
            <a:spLocks noGrp="1"/>
          </p:cNvSpPr>
          <p:nvPr>
            <p:ph idx="1"/>
          </p:nvPr>
        </p:nvSpPr>
        <p:spPr/>
        <p:txBody>
          <a:bodyPr/>
          <a:lstStyle/>
          <a:p>
            <a:r>
              <a:rPr lang="en-IN" dirty="0" smtClean="0"/>
              <a:t>Recognition u/s. 10(23C) – periodical</a:t>
            </a:r>
          </a:p>
          <a:p>
            <a:r>
              <a:rPr lang="en-IN" dirty="0" smtClean="0"/>
              <a:t>Registration u/s. 12A/12AA – perpetual unless cancelled</a:t>
            </a:r>
          </a:p>
          <a:p>
            <a:r>
              <a:rPr lang="en-IN" dirty="0" smtClean="0"/>
              <a:t>Recognition u/s. 35 – periodical</a:t>
            </a:r>
          </a:p>
          <a:p>
            <a:r>
              <a:rPr lang="en-IN" dirty="0" smtClean="0"/>
              <a:t>Recognition u/s. 80G – perpetual unless cancelled</a:t>
            </a:r>
          </a:p>
          <a:p>
            <a:r>
              <a:rPr lang="en-IN" dirty="0" smtClean="0"/>
              <a:t>W E F 1-10-2020 (</a:t>
            </a:r>
            <a:r>
              <a:rPr lang="en-IN" dirty="0" err="1" smtClean="0"/>
              <a:t>Covid</a:t>
            </a:r>
            <a:r>
              <a:rPr lang="en-IN" dirty="0" smtClean="0"/>
              <a:t> 19 related extension - as per original amendment in Act – 1-6-2020)</a:t>
            </a:r>
          </a:p>
          <a:p>
            <a:pPr lvl="1"/>
            <a:r>
              <a:rPr lang="en-IN" dirty="0" smtClean="0"/>
              <a:t>All the four cases, the registration / renewal would be </a:t>
            </a:r>
            <a:r>
              <a:rPr lang="en-IN" dirty="0" smtClean="0">
                <a:solidFill>
                  <a:srgbClr val="FF0000"/>
                </a:solidFill>
              </a:rPr>
              <a:t>periodical and NOT Perpetual.</a:t>
            </a:r>
            <a:endParaRPr lang="en-IN" dirty="0">
              <a:solidFill>
                <a:srgbClr val="FF0000"/>
              </a:solidFill>
            </a:endParaRPr>
          </a:p>
        </p:txBody>
      </p:sp>
    </p:spTree>
    <p:extLst>
      <p:ext uri="{BB962C8B-B14F-4D97-AF65-F5344CB8AC3E}">
        <p14:creationId xmlns:p14="http://schemas.microsoft.com/office/powerpoint/2010/main" val="3446503445"/>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New Procedure for </a:t>
            </a:r>
            <a:r>
              <a:rPr lang="en-IN" dirty="0" err="1" smtClean="0"/>
              <a:t>regn</a:t>
            </a:r>
            <a:r>
              <a:rPr lang="en-IN" dirty="0" smtClean="0"/>
              <a:t> – s.12AB</a:t>
            </a:r>
            <a:endParaRPr lang="en-IN" dirty="0"/>
          </a:p>
        </p:txBody>
      </p:sp>
      <p:sp>
        <p:nvSpPr>
          <p:cNvPr id="3" name="Content Placeholder 2"/>
          <p:cNvSpPr>
            <a:spLocks noGrp="1"/>
          </p:cNvSpPr>
          <p:nvPr>
            <p:ph idx="1"/>
          </p:nvPr>
        </p:nvSpPr>
        <p:spPr/>
        <p:txBody>
          <a:bodyPr/>
          <a:lstStyle/>
          <a:p>
            <a:pPr marL="0" indent="0">
              <a:buNone/>
            </a:pPr>
            <a:endParaRPr lang="en-IN" dirty="0" smtClean="0"/>
          </a:p>
        </p:txBody>
      </p:sp>
      <p:graphicFrame>
        <p:nvGraphicFramePr>
          <p:cNvPr id="7" name="Table 6"/>
          <p:cNvGraphicFramePr>
            <a:graphicFrameLocks noGrp="1"/>
          </p:cNvGraphicFramePr>
          <p:nvPr>
            <p:extLst/>
          </p:nvPr>
        </p:nvGraphicFramePr>
        <p:xfrm>
          <a:off x="948690" y="1825625"/>
          <a:ext cx="10309860" cy="4271858"/>
        </p:xfrm>
        <a:graphic>
          <a:graphicData uri="http://schemas.openxmlformats.org/drawingml/2006/table">
            <a:tbl>
              <a:tblPr firstRow="1" bandRow="1">
                <a:tableStyleId>{5C22544A-7EE6-4342-B048-85BDC9FD1C3A}</a:tableStyleId>
              </a:tblPr>
              <a:tblGrid>
                <a:gridCol w="2577465"/>
                <a:gridCol w="2577465"/>
                <a:gridCol w="2577465"/>
                <a:gridCol w="2577465"/>
              </a:tblGrid>
              <a:tr h="370840">
                <a:tc>
                  <a:txBody>
                    <a:bodyPr/>
                    <a:lstStyle/>
                    <a:p>
                      <a:pPr algn="just"/>
                      <a:r>
                        <a:rPr lang="en-IN" sz="1900" dirty="0" smtClean="0"/>
                        <a:t>Type  of cases</a:t>
                      </a:r>
                      <a:endParaRPr lang="en-IN" sz="1900" dirty="0"/>
                    </a:p>
                  </a:txBody>
                  <a:tcPr/>
                </a:tc>
                <a:tc>
                  <a:txBody>
                    <a:bodyPr/>
                    <a:lstStyle/>
                    <a:p>
                      <a:pPr algn="just"/>
                      <a:r>
                        <a:rPr lang="en-IN" sz="1900" dirty="0" smtClean="0"/>
                        <a:t>Application to be made by</a:t>
                      </a:r>
                      <a:endParaRPr lang="en-IN" sz="1900" dirty="0"/>
                    </a:p>
                  </a:txBody>
                  <a:tcPr/>
                </a:tc>
                <a:tc>
                  <a:txBody>
                    <a:bodyPr/>
                    <a:lstStyle/>
                    <a:p>
                      <a:pPr algn="just"/>
                      <a:r>
                        <a:rPr lang="en-IN" sz="1900" dirty="0" smtClean="0"/>
                        <a:t>Application</a:t>
                      </a:r>
                      <a:r>
                        <a:rPr lang="en-IN" sz="1900" baseline="0" dirty="0" smtClean="0"/>
                        <a:t> to be disposed of by (P)CIT by </a:t>
                      </a:r>
                      <a:endParaRPr lang="en-IN" sz="1900" dirty="0"/>
                    </a:p>
                  </a:txBody>
                  <a:tcPr/>
                </a:tc>
                <a:tc>
                  <a:txBody>
                    <a:bodyPr/>
                    <a:lstStyle/>
                    <a:p>
                      <a:pPr algn="just"/>
                      <a:r>
                        <a:rPr lang="en-IN" sz="1900" dirty="0" smtClean="0"/>
                        <a:t>Period</a:t>
                      </a:r>
                      <a:r>
                        <a:rPr lang="en-IN" sz="1900" baseline="0" dirty="0" smtClean="0"/>
                        <a:t> of exemption granted</a:t>
                      </a:r>
                      <a:endParaRPr lang="en-IN" sz="1900" dirty="0"/>
                    </a:p>
                  </a:txBody>
                  <a:tcPr/>
                </a:tc>
              </a:tr>
              <a:tr h="1554904">
                <a:tc>
                  <a:txBody>
                    <a:bodyPr/>
                    <a:lstStyle/>
                    <a:p>
                      <a:pPr algn="just"/>
                      <a:r>
                        <a:rPr lang="en-IN" sz="1900" dirty="0" smtClean="0"/>
                        <a:t>Existing</a:t>
                      </a:r>
                      <a:r>
                        <a:rPr lang="en-IN" sz="1900" baseline="0" dirty="0" smtClean="0"/>
                        <a:t> cases registered u/s. 12A/12AA</a:t>
                      </a:r>
                      <a:endParaRPr lang="en-IN" sz="1900" dirty="0"/>
                    </a:p>
                  </a:txBody>
                  <a:tcPr/>
                </a:tc>
                <a:tc>
                  <a:txBody>
                    <a:bodyPr/>
                    <a:lstStyle/>
                    <a:p>
                      <a:pPr algn="just"/>
                      <a:r>
                        <a:rPr lang="en-IN" sz="1900" dirty="0" smtClean="0"/>
                        <a:t>Within 3</a:t>
                      </a:r>
                      <a:r>
                        <a:rPr lang="en-IN" sz="1900" baseline="0" dirty="0" smtClean="0"/>
                        <a:t> months from 1-10-2020</a:t>
                      </a:r>
                      <a:endParaRPr lang="en-IN" sz="1900" dirty="0"/>
                    </a:p>
                  </a:txBody>
                  <a:tcPr/>
                </a:tc>
                <a:tc>
                  <a:txBody>
                    <a:bodyPr/>
                    <a:lstStyle/>
                    <a:p>
                      <a:pPr algn="just"/>
                      <a:r>
                        <a:rPr lang="en-IN" sz="1900" dirty="0" smtClean="0"/>
                        <a:t>Within</a:t>
                      </a:r>
                      <a:r>
                        <a:rPr lang="en-IN" sz="1900" baseline="0" dirty="0" smtClean="0"/>
                        <a:t> 3 months from the end of the month in which the application was received</a:t>
                      </a:r>
                      <a:endParaRPr lang="en-IN" sz="1900" dirty="0"/>
                    </a:p>
                  </a:txBody>
                  <a:tcPr/>
                </a:tc>
                <a:tc>
                  <a:txBody>
                    <a:bodyPr/>
                    <a:lstStyle/>
                    <a:p>
                      <a:pPr algn="just"/>
                      <a:r>
                        <a:rPr lang="en-IN" sz="1900" dirty="0" smtClean="0"/>
                        <a:t>5 years</a:t>
                      </a:r>
                      <a:endParaRPr lang="en-IN" sz="1900" dirty="0"/>
                    </a:p>
                  </a:txBody>
                  <a:tcPr/>
                </a:tc>
              </a:tr>
              <a:tr h="2046394">
                <a:tc>
                  <a:txBody>
                    <a:bodyPr/>
                    <a:lstStyle/>
                    <a:p>
                      <a:pPr algn="just"/>
                      <a:r>
                        <a:rPr lang="en-IN" sz="1900" dirty="0" smtClean="0"/>
                        <a:t>New cases applied u/s. 12AB</a:t>
                      </a:r>
                      <a:endParaRPr lang="en-IN" sz="1900" dirty="0"/>
                    </a:p>
                  </a:txBody>
                  <a:tcPr/>
                </a:tc>
                <a:tc>
                  <a:txBody>
                    <a:bodyPr/>
                    <a:lstStyle/>
                    <a:p>
                      <a:pPr algn="just"/>
                      <a:r>
                        <a:rPr lang="en-IN" sz="1900" dirty="0" smtClean="0"/>
                        <a:t>At</a:t>
                      </a:r>
                      <a:r>
                        <a:rPr lang="en-IN" sz="1900" baseline="0" dirty="0" smtClean="0"/>
                        <a:t> least one month before the commencement of PY relevant to the AY for which exemption is sought</a:t>
                      </a:r>
                      <a:endParaRPr lang="en-IN" sz="1900" dirty="0"/>
                    </a:p>
                  </a:txBody>
                  <a:tcPr/>
                </a:tc>
                <a:tc>
                  <a:txBody>
                    <a:bodyPr/>
                    <a:lstStyle/>
                    <a:p>
                      <a:pPr algn="just"/>
                      <a:r>
                        <a:rPr lang="en-IN" sz="1900" dirty="0" smtClean="0"/>
                        <a:t>Within one month</a:t>
                      </a:r>
                      <a:r>
                        <a:rPr lang="en-IN" sz="1900" baseline="0" dirty="0" smtClean="0"/>
                        <a:t> from the end of the month in which the application was received </a:t>
                      </a:r>
                      <a:endParaRPr lang="en-IN" sz="1900" dirty="0"/>
                    </a:p>
                  </a:txBody>
                  <a:tcPr/>
                </a:tc>
                <a:tc>
                  <a:txBody>
                    <a:bodyPr/>
                    <a:lstStyle/>
                    <a:p>
                      <a:pPr algn="just"/>
                      <a:r>
                        <a:rPr lang="en-IN" sz="1900" dirty="0" smtClean="0"/>
                        <a:t>Provisional</a:t>
                      </a:r>
                      <a:r>
                        <a:rPr lang="en-IN" sz="1900" baseline="0" dirty="0" smtClean="0"/>
                        <a:t> registration – exemption granted for 3 years beginning with the AY relevant to the FY in which application is made</a:t>
                      </a:r>
                      <a:endParaRPr lang="en-IN" sz="1900" dirty="0"/>
                    </a:p>
                  </a:txBody>
                  <a:tcPr/>
                </a:tc>
              </a:tr>
            </a:tbl>
          </a:graphicData>
        </a:graphic>
      </p:graphicFrame>
    </p:spTree>
    <p:extLst>
      <p:ext uri="{BB962C8B-B14F-4D97-AF65-F5344CB8AC3E}">
        <p14:creationId xmlns:p14="http://schemas.microsoft.com/office/powerpoint/2010/main" val="4220065450"/>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New Procedure for </a:t>
            </a:r>
            <a:r>
              <a:rPr lang="en-IN" dirty="0" err="1" smtClean="0"/>
              <a:t>regn</a:t>
            </a:r>
            <a:r>
              <a:rPr lang="en-IN" dirty="0" smtClean="0"/>
              <a:t> – s.12AB</a:t>
            </a:r>
            <a:endParaRPr lang="en-IN" dirty="0"/>
          </a:p>
        </p:txBody>
      </p:sp>
      <p:graphicFrame>
        <p:nvGraphicFramePr>
          <p:cNvPr id="4" name="Content Placeholder 3"/>
          <p:cNvGraphicFramePr>
            <a:graphicFrameLocks noGrp="1"/>
          </p:cNvGraphicFramePr>
          <p:nvPr>
            <p:ph idx="1"/>
            <p:extLst/>
          </p:nvPr>
        </p:nvGraphicFramePr>
        <p:xfrm>
          <a:off x="838200" y="1825625"/>
          <a:ext cx="10515600" cy="4206240"/>
        </p:xfrm>
        <a:graphic>
          <a:graphicData uri="http://schemas.openxmlformats.org/drawingml/2006/table">
            <a:tbl>
              <a:tblPr firstRow="1" bandRow="1">
                <a:tableStyleId>{5C22544A-7EE6-4342-B048-85BDC9FD1C3A}</a:tableStyleId>
              </a:tblPr>
              <a:tblGrid>
                <a:gridCol w="2628900"/>
                <a:gridCol w="2628900"/>
                <a:gridCol w="2628900"/>
                <a:gridCol w="2628900"/>
              </a:tblGrid>
              <a:tr h="370840">
                <a:tc>
                  <a:txBody>
                    <a:bodyPr/>
                    <a:lstStyle/>
                    <a:p>
                      <a:pPr algn="just"/>
                      <a:r>
                        <a:rPr lang="en-IN" dirty="0" smtClean="0"/>
                        <a:t>Type  of cases</a:t>
                      </a:r>
                      <a:endParaRPr lang="en-IN" dirty="0"/>
                    </a:p>
                  </a:txBody>
                  <a:tcPr/>
                </a:tc>
                <a:tc>
                  <a:txBody>
                    <a:bodyPr/>
                    <a:lstStyle/>
                    <a:p>
                      <a:pPr algn="just"/>
                      <a:r>
                        <a:rPr lang="en-IN" dirty="0" smtClean="0"/>
                        <a:t>Application to be made by</a:t>
                      </a:r>
                      <a:endParaRPr lang="en-IN" dirty="0"/>
                    </a:p>
                  </a:txBody>
                  <a:tcPr/>
                </a:tc>
                <a:tc>
                  <a:txBody>
                    <a:bodyPr/>
                    <a:lstStyle/>
                    <a:p>
                      <a:pPr algn="just"/>
                      <a:r>
                        <a:rPr lang="en-IN" dirty="0" smtClean="0"/>
                        <a:t>Application</a:t>
                      </a:r>
                      <a:r>
                        <a:rPr lang="en-IN" baseline="0" dirty="0" smtClean="0"/>
                        <a:t> to be disposed of by (P)CIT by </a:t>
                      </a:r>
                      <a:endParaRPr lang="en-IN" dirty="0"/>
                    </a:p>
                  </a:txBody>
                  <a:tcPr/>
                </a:tc>
                <a:tc>
                  <a:txBody>
                    <a:bodyPr/>
                    <a:lstStyle/>
                    <a:p>
                      <a:pPr algn="just"/>
                      <a:r>
                        <a:rPr lang="en-IN" dirty="0" smtClean="0"/>
                        <a:t>Period</a:t>
                      </a:r>
                      <a:r>
                        <a:rPr lang="en-IN" baseline="0" dirty="0" smtClean="0"/>
                        <a:t> of exemption granted</a:t>
                      </a:r>
                      <a:endParaRPr lang="en-IN" dirty="0"/>
                    </a:p>
                  </a:txBody>
                  <a:tcPr/>
                </a:tc>
              </a:tr>
              <a:tr h="370840">
                <a:tc>
                  <a:txBody>
                    <a:bodyPr/>
                    <a:lstStyle/>
                    <a:p>
                      <a:pPr algn="just"/>
                      <a:r>
                        <a:rPr lang="en-IN" dirty="0" smtClean="0"/>
                        <a:t>Provisionally registered cases</a:t>
                      </a:r>
                      <a:r>
                        <a:rPr lang="en-IN" baseline="0" dirty="0" smtClean="0"/>
                        <a:t> – applying for final registration </a:t>
                      </a:r>
                      <a:endParaRPr lang="en-IN" dirty="0"/>
                    </a:p>
                  </a:txBody>
                  <a:tcPr/>
                </a:tc>
                <a:tc>
                  <a:txBody>
                    <a:bodyPr/>
                    <a:lstStyle/>
                    <a:p>
                      <a:pPr algn="just"/>
                      <a:r>
                        <a:rPr lang="en-IN" dirty="0" smtClean="0"/>
                        <a:t>6</a:t>
                      </a:r>
                      <a:r>
                        <a:rPr lang="en-IN" baseline="0" dirty="0" smtClean="0"/>
                        <a:t> months prior to the expiry of approval or 6 months after commencement of activities whichever is earlier</a:t>
                      </a:r>
                      <a:endParaRPr lang="en-IN" dirty="0"/>
                    </a:p>
                  </a:txBody>
                  <a:tcPr/>
                </a:tc>
                <a:tc>
                  <a:txBody>
                    <a:bodyPr/>
                    <a:lstStyle/>
                    <a:p>
                      <a:pPr algn="just"/>
                      <a:r>
                        <a:rPr lang="en-IN" dirty="0" smtClean="0"/>
                        <a:t>6 months from the end</a:t>
                      </a:r>
                      <a:r>
                        <a:rPr lang="en-IN" baseline="0" dirty="0" smtClean="0"/>
                        <a:t> of the month in which the application was received</a:t>
                      </a:r>
                      <a:endParaRPr lang="en-IN" dirty="0"/>
                    </a:p>
                  </a:txBody>
                  <a:tcPr/>
                </a:tc>
                <a:tc>
                  <a:txBody>
                    <a:bodyPr/>
                    <a:lstStyle/>
                    <a:p>
                      <a:pPr algn="just"/>
                      <a:r>
                        <a:rPr lang="en-IN" dirty="0" smtClean="0"/>
                        <a:t>5 years beginning with the AY for which provisional</a:t>
                      </a:r>
                      <a:r>
                        <a:rPr lang="en-IN" baseline="0" dirty="0" smtClean="0"/>
                        <a:t> approval granted</a:t>
                      </a:r>
                      <a:endParaRPr lang="en-IN" dirty="0"/>
                    </a:p>
                  </a:txBody>
                  <a:tcPr/>
                </a:tc>
              </a:tr>
              <a:tr h="370840">
                <a:tc>
                  <a:txBody>
                    <a:bodyPr/>
                    <a:lstStyle/>
                    <a:p>
                      <a:pPr algn="just"/>
                      <a:r>
                        <a:rPr lang="en-IN" dirty="0" smtClean="0"/>
                        <a:t>Renewal</a:t>
                      </a:r>
                      <a:r>
                        <a:rPr lang="en-IN" baseline="0" dirty="0" smtClean="0"/>
                        <a:t> of the approval granted u/s. 12AB</a:t>
                      </a:r>
                      <a:endParaRPr lang="en-IN" dirty="0"/>
                    </a:p>
                  </a:txBody>
                  <a:tcPr/>
                </a:tc>
                <a:tc>
                  <a:txBody>
                    <a:bodyPr/>
                    <a:lstStyle/>
                    <a:p>
                      <a:pPr algn="just"/>
                      <a:r>
                        <a:rPr lang="en-IN" dirty="0" smtClean="0"/>
                        <a:t>6</a:t>
                      </a:r>
                      <a:r>
                        <a:rPr lang="en-IN" baseline="0" dirty="0" smtClean="0"/>
                        <a:t> months prior to expiry of the approval already granted</a:t>
                      </a:r>
                      <a:endParaRPr lang="en-IN" dirty="0"/>
                    </a:p>
                  </a:txBody>
                  <a:tcPr/>
                </a:tc>
                <a:tc>
                  <a:txBody>
                    <a:bodyPr/>
                    <a:lstStyle/>
                    <a:p>
                      <a:pPr algn="just"/>
                      <a:r>
                        <a:rPr lang="en-IN" dirty="0" smtClean="0"/>
                        <a:t>6 months from the end of the month in which the application was</a:t>
                      </a:r>
                      <a:r>
                        <a:rPr lang="en-IN" baseline="0" dirty="0" smtClean="0"/>
                        <a:t> received</a:t>
                      </a:r>
                      <a:endParaRPr lang="en-IN" dirty="0"/>
                    </a:p>
                  </a:txBody>
                  <a:tcPr/>
                </a:tc>
                <a:tc>
                  <a:txBody>
                    <a:bodyPr/>
                    <a:lstStyle/>
                    <a:p>
                      <a:pPr algn="just"/>
                      <a:r>
                        <a:rPr lang="en-IN" dirty="0" smtClean="0"/>
                        <a:t>5 years</a:t>
                      </a:r>
                      <a:endParaRPr lang="en-IN" dirty="0"/>
                    </a:p>
                  </a:txBody>
                  <a:tcPr/>
                </a:tc>
              </a:tr>
              <a:tr h="370840">
                <a:tc>
                  <a:txBody>
                    <a:bodyPr/>
                    <a:lstStyle/>
                    <a:p>
                      <a:pPr algn="just"/>
                      <a:r>
                        <a:rPr lang="en-IN" dirty="0" smtClean="0"/>
                        <a:t>Modification</a:t>
                      </a:r>
                      <a:r>
                        <a:rPr lang="en-IN" baseline="0" dirty="0" smtClean="0"/>
                        <a:t> /adoption of the objects not confirming to the </a:t>
                      </a:r>
                      <a:r>
                        <a:rPr lang="en-IN" baseline="0" dirty="0" err="1" smtClean="0"/>
                        <a:t>regn</a:t>
                      </a:r>
                      <a:endParaRPr lang="en-IN" dirty="0"/>
                    </a:p>
                  </a:txBody>
                  <a:tcPr/>
                </a:tc>
                <a:tc>
                  <a:txBody>
                    <a:bodyPr/>
                    <a:lstStyle/>
                    <a:p>
                      <a:pPr algn="just"/>
                      <a:r>
                        <a:rPr lang="en-IN" dirty="0" smtClean="0"/>
                        <a:t>30 days from the date of modification</a:t>
                      </a:r>
                      <a:r>
                        <a:rPr lang="en-IN" baseline="0" dirty="0" smtClean="0"/>
                        <a:t> or adoption of the objects</a:t>
                      </a:r>
                      <a:endParaRPr lang="en-IN" dirty="0"/>
                    </a:p>
                  </a:txBody>
                  <a:tcPr/>
                </a:tc>
                <a:tc>
                  <a:txBody>
                    <a:bodyPr/>
                    <a:lstStyle/>
                    <a:p>
                      <a:pPr algn="just"/>
                      <a:r>
                        <a:rPr lang="en-IN" dirty="0" smtClean="0"/>
                        <a:t>6 months from</a:t>
                      </a:r>
                      <a:r>
                        <a:rPr lang="en-IN" baseline="0" dirty="0" smtClean="0"/>
                        <a:t> the end of the month in which the application was received</a:t>
                      </a:r>
                      <a:endParaRPr lang="en-IN" dirty="0"/>
                    </a:p>
                  </a:txBody>
                  <a:tcPr/>
                </a:tc>
                <a:tc>
                  <a:txBody>
                    <a:bodyPr/>
                    <a:lstStyle/>
                    <a:p>
                      <a:pPr algn="just"/>
                      <a:r>
                        <a:rPr lang="en-IN" dirty="0" smtClean="0"/>
                        <a:t>5 years</a:t>
                      </a:r>
                      <a:endParaRPr lang="en-IN" dirty="0"/>
                    </a:p>
                  </a:txBody>
                  <a:tcPr/>
                </a:tc>
              </a:tr>
            </a:tbl>
          </a:graphicData>
        </a:graphic>
      </p:graphicFrame>
    </p:spTree>
    <p:extLst>
      <p:ext uri="{BB962C8B-B14F-4D97-AF65-F5344CB8AC3E}">
        <p14:creationId xmlns:p14="http://schemas.microsoft.com/office/powerpoint/2010/main" val="2484295794"/>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New procedure for </a:t>
            </a:r>
            <a:r>
              <a:rPr lang="en-IN" dirty="0" err="1" smtClean="0"/>
              <a:t>regn</a:t>
            </a:r>
            <a:r>
              <a:rPr lang="en-IN" dirty="0" smtClean="0"/>
              <a:t> – S.12AB</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For the first two cases, no inquiry, etc</a:t>
            </a:r>
          </a:p>
          <a:p>
            <a:r>
              <a:rPr lang="en-IN" dirty="0" smtClean="0"/>
              <a:t>For the next three cases, (P)CIT would call for details, make such inquiries to satisfy himself about the genuineness of activities of the trust, compliance of the law as are material for achieving the objects of the trust.</a:t>
            </a:r>
          </a:p>
          <a:p>
            <a:r>
              <a:rPr lang="en-IN" dirty="0" smtClean="0"/>
              <a:t>If (P)CIT is satisfied, order granting / renewing the </a:t>
            </a:r>
            <a:r>
              <a:rPr lang="en-IN" dirty="0" err="1" smtClean="0"/>
              <a:t>regn</a:t>
            </a:r>
            <a:r>
              <a:rPr lang="en-IN" dirty="0" smtClean="0"/>
              <a:t> shall be passed and communicated to the trust</a:t>
            </a:r>
          </a:p>
          <a:p>
            <a:r>
              <a:rPr lang="en-IN" dirty="0" smtClean="0"/>
              <a:t>If (P)CIT is not satisfied, order shall be passed rejecting the application and cancelling the registration already granted.</a:t>
            </a:r>
          </a:p>
          <a:p>
            <a:r>
              <a:rPr lang="en-IN" dirty="0" smtClean="0"/>
              <a:t>The order of (P)CIT rejecting the application and cancelling the registration is appealable to ITAT – Sec 253.</a:t>
            </a:r>
          </a:p>
          <a:p>
            <a:r>
              <a:rPr lang="en-IN" dirty="0" smtClean="0"/>
              <a:t>Consequences of cancellation of </a:t>
            </a:r>
            <a:r>
              <a:rPr lang="en-IN" dirty="0" err="1" smtClean="0"/>
              <a:t>regn</a:t>
            </a:r>
            <a:r>
              <a:rPr lang="en-IN" dirty="0" smtClean="0"/>
              <a:t>?? – Sec 115TD.</a:t>
            </a:r>
            <a:endParaRPr lang="en-IN" dirty="0"/>
          </a:p>
        </p:txBody>
      </p:sp>
    </p:spTree>
    <p:extLst>
      <p:ext uri="{BB962C8B-B14F-4D97-AF65-F5344CB8AC3E}">
        <p14:creationId xmlns:p14="http://schemas.microsoft.com/office/powerpoint/2010/main" val="4188929049"/>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Charities – sec 10(23C), 35, 80G</a:t>
            </a:r>
            <a:endParaRPr lang="en-IN" dirty="0"/>
          </a:p>
        </p:txBody>
      </p:sp>
      <p:sp>
        <p:nvSpPr>
          <p:cNvPr id="3" name="Content Placeholder 2"/>
          <p:cNvSpPr>
            <a:spLocks noGrp="1"/>
          </p:cNvSpPr>
          <p:nvPr>
            <p:ph idx="1"/>
          </p:nvPr>
        </p:nvSpPr>
        <p:spPr/>
        <p:txBody>
          <a:bodyPr>
            <a:normAutofit fontScale="92500" lnSpcReduction="20000"/>
          </a:bodyPr>
          <a:lstStyle/>
          <a:p>
            <a:pPr algn="just"/>
            <a:r>
              <a:rPr lang="en-IN" dirty="0" smtClean="0"/>
              <a:t>The procedure mentioned for trust covered u/s. 12A/12AA/12AB would equally apply for the institutions seeking recognition u/s. 10(23C), 35, 80G.</a:t>
            </a:r>
          </a:p>
          <a:p>
            <a:pPr algn="just"/>
            <a:r>
              <a:rPr lang="en-IN" dirty="0" smtClean="0"/>
              <a:t>Institutions recognised u/s. 35/ 80G/80GGA shall </a:t>
            </a:r>
          </a:p>
          <a:p>
            <a:pPr lvl="1" algn="just"/>
            <a:r>
              <a:rPr lang="en-IN" dirty="0" smtClean="0"/>
              <a:t>furnish the statement in the prescribed form periodically giving the details of donation received </a:t>
            </a:r>
          </a:p>
          <a:p>
            <a:pPr lvl="1" algn="just"/>
            <a:r>
              <a:rPr lang="en-IN" dirty="0" smtClean="0"/>
              <a:t>Issue certificate to the donors within the time prescribed </a:t>
            </a:r>
          </a:p>
          <a:p>
            <a:pPr algn="just"/>
            <a:r>
              <a:rPr lang="en-IN" dirty="0" smtClean="0"/>
              <a:t>Failure to file the statement, issue certificate would invite</a:t>
            </a:r>
          </a:p>
          <a:p>
            <a:pPr lvl="1" algn="just"/>
            <a:r>
              <a:rPr lang="en-IN" dirty="0" smtClean="0"/>
              <a:t>Fees payable u/s. 234G @ Rs. 200 per day of default (max – donation received)</a:t>
            </a:r>
          </a:p>
          <a:p>
            <a:pPr lvl="1" algn="just"/>
            <a:r>
              <a:rPr lang="en-IN" dirty="0" smtClean="0"/>
              <a:t>Penalty u/s. 271K – Rs.10000 to Rs.1 lakhs </a:t>
            </a:r>
          </a:p>
          <a:p>
            <a:pPr algn="just"/>
            <a:r>
              <a:rPr lang="en-IN" dirty="0" smtClean="0"/>
              <a:t>Donor would get deduction based on the statement filed by the </a:t>
            </a:r>
            <a:r>
              <a:rPr lang="en-IN" dirty="0" err="1" smtClean="0"/>
              <a:t>donee</a:t>
            </a:r>
            <a:r>
              <a:rPr lang="en-IN" dirty="0" smtClean="0"/>
              <a:t>  - 80G/80GGA</a:t>
            </a:r>
          </a:p>
          <a:p>
            <a:pPr algn="just"/>
            <a:r>
              <a:rPr lang="en-IN" dirty="0" smtClean="0"/>
              <a:t>Cash donation u/s. 80GGA reduced to 2K from 10K</a:t>
            </a:r>
          </a:p>
        </p:txBody>
      </p:sp>
    </p:spTree>
    <p:extLst>
      <p:ext uri="{BB962C8B-B14F-4D97-AF65-F5344CB8AC3E}">
        <p14:creationId xmlns:p14="http://schemas.microsoft.com/office/powerpoint/2010/main" val="1370646377"/>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Tax on accredited Income – sec 115TD</a:t>
            </a:r>
            <a:endParaRPr lang="en-IN" dirty="0"/>
          </a:p>
        </p:txBody>
      </p:sp>
      <p:sp>
        <p:nvSpPr>
          <p:cNvPr id="3" name="Content Placeholder 2"/>
          <p:cNvSpPr>
            <a:spLocks noGrp="1"/>
          </p:cNvSpPr>
          <p:nvPr>
            <p:ph idx="1"/>
          </p:nvPr>
        </p:nvSpPr>
        <p:spPr/>
        <p:txBody>
          <a:bodyPr>
            <a:normAutofit/>
          </a:bodyPr>
          <a:lstStyle/>
          <a:p>
            <a:r>
              <a:rPr lang="en-IN" dirty="0"/>
              <a:t>S</a:t>
            </a:r>
            <a:r>
              <a:rPr lang="en-IN" dirty="0" smtClean="0"/>
              <a:t>ec 115TD would apply, if the trust</a:t>
            </a:r>
          </a:p>
          <a:p>
            <a:pPr lvl="1" algn="just"/>
            <a:r>
              <a:rPr lang="en-IN" dirty="0">
                <a:solidFill>
                  <a:srgbClr val="FF0000"/>
                </a:solidFill>
              </a:rPr>
              <a:t>C</a:t>
            </a:r>
            <a:r>
              <a:rPr lang="en-IN" dirty="0" smtClean="0">
                <a:solidFill>
                  <a:srgbClr val="FF0000"/>
                </a:solidFill>
              </a:rPr>
              <a:t>onverts</a:t>
            </a:r>
            <a:r>
              <a:rPr lang="en-IN" dirty="0" smtClean="0"/>
              <a:t> into another form not eligible for registration u/s. 12AA/12AB</a:t>
            </a:r>
          </a:p>
          <a:p>
            <a:pPr lvl="1" algn="just"/>
            <a:r>
              <a:rPr lang="en-IN" dirty="0" smtClean="0">
                <a:solidFill>
                  <a:srgbClr val="FF0000"/>
                </a:solidFill>
              </a:rPr>
              <a:t>Merges</a:t>
            </a:r>
            <a:r>
              <a:rPr lang="en-IN" dirty="0" smtClean="0"/>
              <a:t> </a:t>
            </a:r>
            <a:r>
              <a:rPr lang="en-IN" dirty="0" smtClean="0">
                <a:solidFill>
                  <a:srgbClr val="FF0000"/>
                </a:solidFill>
              </a:rPr>
              <a:t>into another trust</a:t>
            </a:r>
            <a:r>
              <a:rPr lang="en-IN" dirty="0" smtClean="0"/>
              <a:t> which does not have </a:t>
            </a:r>
          </a:p>
          <a:p>
            <a:pPr lvl="2" algn="just"/>
            <a:r>
              <a:rPr lang="en-IN" sz="2400" dirty="0" smtClean="0"/>
              <a:t>similar objects </a:t>
            </a:r>
            <a:r>
              <a:rPr lang="en-IN" sz="2400" dirty="0" smtClean="0">
                <a:solidFill>
                  <a:srgbClr val="FF0000"/>
                </a:solidFill>
              </a:rPr>
              <a:t>and</a:t>
            </a:r>
            <a:r>
              <a:rPr lang="en-IN" sz="2400" dirty="0" smtClean="0"/>
              <a:t> </a:t>
            </a:r>
          </a:p>
          <a:p>
            <a:pPr lvl="2" algn="just"/>
            <a:r>
              <a:rPr lang="en-IN" sz="2400" dirty="0" smtClean="0"/>
              <a:t>registration u/s. 12AA/12AB</a:t>
            </a:r>
          </a:p>
          <a:p>
            <a:pPr lvl="1" algn="just"/>
            <a:r>
              <a:rPr lang="en-IN" dirty="0" smtClean="0"/>
              <a:t>Upon dissolution, </a:t>
            </a:r>
            <a:r>
              <a:rPr lang="en-IN" dirty="0" smtClean="0">
                <a:solidFill>
                  <a:srgbClr val="FF0000"/>
                </a:solidFill>
              </a:rPr>
              <a:t>fails to transfer all its assets</a:t>
            </a:r>
            <a:r>
              <a:rPr lang="en-IN" dirty="0" smtClean="0"/>
              <a:t>, within twelve months from the end of the month of dissolution, to another trust having registration u/s. 12AA/12AB or recognition u/s. 10(23C)</a:t>
            </a:r>
          </a:p>
          <a:p>
            <a:r>
              <a:rPr lang="en-IN" dirty="0" smtClean="0"/>
              <a:t>Consequences – tax on accredited income @ MMR (42.74%)</a:t>
            </a:r>
          </a:p>
          <a:p>
            <a:endParaRPr lang="en-IN" dirty="0"/>
          </a:p>
        </p:txBody>
      </p:sp>
    </p:spTree>
    <p:extLst>
      <p:ext uri="{BB962C8B-B14F-4D97-AF65-F5344CB8AC3E}">
        <p14:creationId xmlns:p14="http://schemas.microsoft.com/office/powerpoint/2010/main" val="747931273"/>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Tax on Accredited Income – sec 115TD</a:t>
            </a:r>
            <a:endParaRPr lang="en-IN" dirty="0"/>
          </a:p>
        </p:txBody>
      </p:sp>
      <p:sp>
        <p:nvSpPr>
          <p:cNvPr id="3" name="Content Placeholder 2"/>
          <p:cNvSpPr>
            <a:spLocks noGrp="1"/>
          </p:cNvSpPr>
          <p:nvPr>
            <p:ph sz="half" idx="1"/>
          </p:nvPr>
        </p:nvSpPr>
        <p:spPr/>
        <p:txBody>
          <a:bodyPr/>
          <a:lstStyle/>
          <a:p>
            <a:pPr algn="just"/>
            <a:r>
              <a:rPr lang="en-IN" dirty="0" smtClean="0"/>
              <a:t>Meaning of </a:t>
            </a:r>
            <a:r>
              <a:rPr lang="en-IN" dirty="0" smtClean="0">
                <a:solidFill>
                  <a:srgbClr val="FF0000"/>
                </a:solidFill>
              </a:rPr>
              <a:t>conversion</a:t>
            </a:r>
            <a:r>
              <a:rPr lang="en-IN" dirty="0" smtClean="0"/>
              <a:t> into another form not eligible for registration u/s. 12AA/12AB</a:t>
            </a:r>
          </a:p>
          <a:p>
            <a:pPr lvl="1" algn="just"/>
            <a:r>
              <a:rPr lang="en-IN" dirty="0" smtClean="0"/>
              <a:t>Registration u/s. 12AA/12AB </a:t>
            </a:r>
            <a:r>
              <a:rPr lang="en-IN" dirty="0" smtClean="0">
                <a:solidFill>
                  <a:srgbClr val="FF0000"/>
                </a:solidFill>
              </a:rPr>
              <a:t>cancelled</a:t>
            </a:r>
            <a:r>
              <a:rPr lang="en-IN" dirty="0" smtClean="0"/>
              <a:t> </a:t>
            </a:r>
          </a:p>
          <a:p>
            <a:pPr lvl="1" algn="just"/>
            <a:r>
              <a:rPr lang="en-IN" dirty="0" smtClean="0"/>
              <a:t>Adopted / undertaken </a:t>
            </a:r>
            <a:r>
              <a:rPr lang="en-IN" dirty="0" smtClean="0">
                <a:solidFill>
                  <a:srgbClr val="FF0000"/>
                </a:solidFill>
              </a:rPr>
              <a:t>modification of objects</a:t>
            </a:r>
            <a:r>
              <a:rPr lang="en-IN" dirty="0" smtClean="0"/>
              <a:t> which do not confirm to the conditions of registration and </a:t>
            </a:r>
          </a:p>
          <a:p>
            <a:pPr lvl="2" algn="just"/>
            <a:r>
              <a:rPr lang="en-IN" dirty="0" smtClean="0"/>
              <a:t>Not applied for fresh registration  in the previous year of change </a:t>
            </a:r>
            <a:r>
              <a:rPr lang="en-IN" dirty="0" smtClean="0">
                <a:solidFill>
                  <a:srgbClr val="FF0000"/>
                </a:solidFill>
              </a:rPr>
              <a:t>OR</a:t>
            </a:r>
          </a:p>
          <a:p>
            <a:pPr lvl="2" algn="just"/>
            <a:r>
              <a:rPr lang="en-IN" dirty="0" smtClean="0"/>
              <a:t>Fresh application is rejected </a:t>
            </a:r>
          </a:p>
          <a:p>
            <a:endParaRPr lang="en-IN" dirty="0" smtClean="0"/>
          </a:p>
        </p:txBody>
      </p:sp>
      <p:sp>
        <p:nvSpPr>
          <p:cNvPr id="4" name="Content Placeholder 3"/>
          <p:cNvSpPr>
            <a:spLocks noGrp="1"/>
          </p:cNvSpPr>
          <p:nvPr>
            <p:ph sz="half" idx="2"/>
          </p:nvPr>
        </p:nvSpPr>
        <p:spPr/>
        <p:txBody>
          <a:bodyPr/>
          <a:lstStyle/>
          <a:p>
            <a:pPr algn="just"/>
            <a:r>
              <a:rPr lang="en-IN" dirty="0" smtClean="0"/>
              <a:t>Instances leading to </a:t>
            </a:r>
            <a:r>
              <a:rPr lang="en-IN" dirty="0" smtClean="0">
                <a:solidFill>
                  <a:srgbClr val="FF0000"/>
                </a:solidFill>
              </a:rPr>
              <a:t>cancellation of registration</a:t>
            </a:r>
            <a:r>
              <a:rPr lang="en-IN" dirty="0" smtClean="0"/>
              <a:t> u/s. 12AA/12AB</a:t>
            </a:r>
          </a:p>
          <a:p>
            <a:pPr lvl="1" algn="just"/>
            <a:r>
              <a:rPr lang="en-IN" dirty="0" smtClean="0"/>
              <a:t>Activities are not genuine</a:t>
            </a:r>
          </a:p>
          <a:p>
            <a:pPr lvl="1" algn="just"/>
            <a:r>
              <a:rPr lang="en-IN" dirty="0" smtClean="0"/>
              <a:t>Activities are not carried out in accordance with the objects</a:t>
            </a:r>
          </a:p>
          <a:p>
            <a:pPr lvl="1" algn="just"/>
            <a:r>
              <a:rPr lang="en-IN" dirty="0" smtClean="0"/>
              <a:t>Activities are carried out so as to invite operation of sec 13(1)</a:t>
            </a:r>
          </a:p>
          <a:p>
            <a:pPr lvl="1" algn="just"/>
            <a:r>
              <a:rPr lang="en-IN" dirty="0" smtClean="0"/>
              <a:t>Activities are carried out not complying with any other law which is material for achieving the object of the trust </a:t>
            </a:r>
          </a:p>
          <a:p>
            <a:endParaRPr lang="en-IN" dirty="0"/>
          </a:p>
        </p:txBody>
      </p:sp>
    </p:spTree>
    <p:extLst>
      <p:ext uri="{BB962C8B-B14F-4D97-AF65-F5344CB8AC3E}">
        <p14:creationId xmlns:p14="http://schemas.microsoft.com/office/powerpoint/2010/main" val="2879162871"/>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Meaning of accredited income </a:t>
            </a:r>
            <a:endParaRPr lang="en-IN" dirty="0"/>
          </a:p>
        </p:txBody>
      </p:sp>
      <p:sp>
        <p:nvSpPr>
          <p:cNvPr id="3" name="Content Placeholder 2"/>
          <p:cNvSpPr>
            <a:spLocks noGrp="1"/>
          </p:cNvSpPr>
          <p:nvPr>
            <p:ph idx="1"/>
          </p:nvPr>
        </p:nvSpPr>
        <p:spPr/>
        <p:txBody>
          <a:bodyPr>
            <a:normAutofit/>
          </a:bodyPr>
          <a:lstStyle/>
          <a:p>
            <a:r>
              <a:rPr lang="en-IN" dirty="0" smtClean="0"/>
              <a:t>On the “</a:t>
            </a:r>
            <a:r>
              <a:rPr lang="en-IN" b="1" dirty="0" smtClean="0">
                <a:solidFill>
                  <a:srgbClr val="FF0000"/>
                </a:solidFill>
              </a:rPr>
              <a:t>specified date</a:t>
            </a:r>
            <a:r>
              <a:rPr lang="en-IN" dirty="0" smtClean="0"/>
              <a:t>” </a:t>
            </a:r>
          </a:p>
          <a:p>
            <a:r>
              <a:rPr lang="en-IN" dirty="0" smtClean="0"/>
              <a:t>Aggregate </a:t>
            </a:r>
            <a:r>
              <a:rPr lang="en-IN" dirty="0" smtClean="0">
                <a:solidFill>
                  <a:srgbClr val="FF0000"/>
                </a:solidFill>
              </a:rPr>
              <a:t>fair market value</a:t>
            </a:r>
            <a:r>
              <a:rPr lang="en-IN" dirty="0" smtClean="0"/>
              <a:t> of the Total assets 			XXXX</a:t>
            </a:r>
          </a:p>
          <a:p>
            <a:r>
              <a:rPr lang="en-IN" dirty="0" smtClean="0"/>
              <a:t>Less: FMV of Assets directly acquired out of 	</a:t>
            </a:r>
          </a:p>
          <a:p>
            <a:pPr marL="0" indent="0">
              <a:buNone/>
            </a:pPr>
            <a:r>
              <a:rPr lang="en-IN" dirty="0"/>
              <a:t>	</a:t>
            </a:r>
            <a:r>
              <a:rPr lang="en-IN" dirty="0" smtClean="0"/>
              <a:t>agricultural income u/s. 10(1)				XXXX</a:t>
            </a:r>
          </a:p>
          <a:p>
            <a:pPr marL="0" indent="0">
              <a:buNone/>
            </a:pPr>
            <a:r>
              <a:rPr lang="en-IN" dirty="0"/>
              <a:t> </a:t>
            </a:r>
            <a:r>
              <a:rPr lang="en-IN" dirty="0" smtClean="0"/>
              <a:t>           FMV of Assets acquired prior to </a:t>
            </a:r>
            <a:r>
              <a:rPr lang="en-IN" dirty="0" err="1" smtClean="0"/>
              <a:t>regn</a:t>
            </a:r>
            <a:r>
              <a:rPr lang="en-IN" dirty="0" smtClean="0"/>
              <a:t>			</a:t>
            </a:r>
            <a:r>
              <a:rPr lang="en-IN" u="sng" dirty="0" smtClean="0"/>
              <a:t>XXXX</a:t>
            </a:r>
            <a:r>
              <a:rPr lang="en-IN" dirty="0" smtClean="0"/>
              <a:t>	</a:t>
            </a:r>
            <a:r>
              <a:rPr lang="en-IN" u="sng" dirty="0" smtClean="0"/>
              <a:t>XXXX</a:t>
            </a:r>
          </a:p>
          <a:p>
            <a:r>
              <a:rPr lang="en-IN" dirty="0" smtClean="0"/>
              <a:t>Net assets									XXXX</a:t>
            </a:r>
          </a:p>
          <a:p>
            <a:r>
              <a:rPr lang="en-IN" dirty="0" smtClean="0"/>
              <a:t>Less: The liabilities							</a:t>
            </a:r>
            <a:r>
              <a:rPr lang="en-IN" u="sng" dirty="0" smtClean="0"/>
              <a:t>XXXX</a:t>
            </a:r>
          </a:p>
          <a:p>
            <a:r>
              <a:rPr lang="en-IN" dirty="0" smtClean="0"/>
              <a:t>Accredited income							</a:t>
            </a:r>
            <a:r>
              <a:rPr lang="en-IN" u="sng" dirty="0" smtClean="0"/>
              <a:t>XXXX</a:t>
            </a:r>
            <a:r>
              <a:rPr lang="en-IN" dirty="0" smtClean="0"/>
              <a:t> </a:t>
            </a:r>
            <a:endParaRPr lang="en-IN" dirty="0"/>
          </a:p>
        </p:txBody>
      </p:sp>
    </p:spTree>
    <p:extLst>
      <p:ext uri="{BB962C8B-B14F-4D97-AF65-F5344CB8AC3E}">
        <p14:creationId xmlns:p14="http://schemas.microsoft.com/office/powerpoint/2010/main" val="2976435093"/>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Meaning of accredited Income – </a:t>
            </a:r>
            <a:r>
              <a:rPr lang="en-IN" dirty="0" err="1" smtClean="0"/>
              <a:t>contd</a:t>
            </a:r>
            <a:r>
              <a:rPr lang="en-IN" dirty="0" smtClean="0"/>
              <a:t>…</a:t>
            </a:r>
            <a:endParaRPr lang="en-IN" dirty="0"/>
          </a:p>
        </p:txBody>
      </p:sp>
      <p:sp>
        <p:nvSpPr>
          <p:cNvPr id="3" name="Content Placeholder 2"/>
          <p:cNvSpPr>
            <a:spLocks noGrp="1"/>
          </p:cNvSpPr>
          <p:nvPr>
            <p:ph idx="1"/>
          </p:nvPr>
        </p:nvSpPr>
        <p:spPr/>
        <p:txBody>
          <a:bodyPr>
            <a:normAutofit/>
          </a:bodyPr>
          <a:lstStyle/>
          <a:p>
            <a:r>
              <a:rPr lang="en-IN" dirty="0" smtClean="0"/>
              <a:t>Meaning of </a:t>
            </a:r>
            <a:r>
              <a:rPr lang="en-IN" dirty="0" smtClean="0">
                <a:solidFill>
                  <a:srgbClr val="FF0000"/>
                </a:solidFill>
              </a:rPr>
              <a:t>Specified date</a:t>
            </a:r>
            <a:r>
              <a:rPr lang="en-IN" dirty="0" smtClean="0"/>
              <a:t>, </a:t>
            </a:r>
          </a:p>
          <a:p>
            <a:endParaRPr lang="en-IN" dirty="0" smtClean="0"/>
          </a:p>
          <a:p>
            <a:endParaRPr lang="en-IN" dirty="0"/>
          </a:p>
          <a:p>
            <a:endParaRPr lang="en-IN" dirty="0" smtClean="0"/>
          </a:p>
          <a:p>
            <a:endParaRPr lang="en-IN" dirty="0" smtClean="0"/>
          </a:p>
          <a:p>
            <a:pPr marL="0" indent="0">
              <a:buNone/>
            </a:pPr>
            <a:endParaRPr lang="en-IN" dirty="0" smtClean="0"/>
          </a:p>
        </p:txBody>
      </p:sp>
      <p:graphicFrame>
        <p:nvGraphicFramePr>
          <p:cNvPr id="4" name="Table 3"/>
          <p:cNvGraphicFramePr>
            <a:graphicFrameLocks noGrp="1"/>
          </p:cNvGraphicFramePr>
          <p:nvPr>
            <p:extLst>
              <p:ext uri="{D42A27DB-BD31-4B8C-83A1-F6EECF244321}">
                <p14:modId xmlns:p14="http://schemas.microsoft.com/office/powerpoint/2010/main" val="1639536653"/>
              </p:ext>
            </p:extLst>
          </p:nvPr>
        </p:nvGraphicFramePr>
        <p:xfrm>
          <a:off x="1151890" y="2423954"/>
          <a:ext cx="10201910" cy="3230880"/>
        </p:xfrm>
        <a:graphic>
          <a:graphicData uri="http://schemas.openxmlformats.org/drawingml/2006/table">
            <a:tbl>
              <a:tblPr firstRow="1" bandRow="1">
                <a:tableStyleId>{5C22544A-7EE6-4342-B048-85BDC9FD1C3A}</a:tableStyleId>
              </a:tblPr>
              <a:tblGrid>
                <a:gridCol w="5100955"/>
                <a:gridCol w="5100955"/>
              </a:tblGrid>
              <a:tr h="0">
                <a:tc>
                  <a:txBody>
                    <a:bodyPr/>
                    <a:lstStyle/>
                    <a:p>
                      <a:r>
                        <a:rPr lang="en-IN" sz="2600" dirty="0" smtClean="0"/>
                        <a:t>When</a:t>
                      </a:r>
                      <a:r>
                        <a:rPr lang="en-IN" sz="2600" baseline="0" dirty="0" smtClean="0"/>
                        <a:t> there is </a:t>
                      </a:r>
                      <a:endParaRPr lang="en-IN" sz="2600" dirty="0"/>
                    </a:p>
                  </a:txBody>
                  <a:tcPr/>
                </a:tc>
                <a:tc>
                  <a:txBody>
                    <a:bodyPr/>
                    <a:lstStyle/>
                    <a:p>
                      <a:r>
                        <a:rPr lang="en-IN" sz="2600" dirty="0" smtClean="0"/>
                        <a:t>Specified date is </a:t>
                      </a:r>
                      <a:endParaRPr lang="en-IN" sz="2600" dirty="0"/>
                    </a:p>
                  </a:txBody>
                  <a:tcPr/>
                </a:tc>
              </a:tr>
              <a:tr h="370840">
                <a:tc>
                  <a:txBody>
                    <a:bodyPr/>
                    <a:lstStyle/>
                    <a:p>
                      <a:r>
                        <a:rPr lang="en-IN" sz="2600" dirty="0" smtClean="0"/>
                        <a:t>Cancellation of registration</a:t>
                      </a:r>
                      <a:endParaRPr lang="en-IN" sz="2600" dirty="0"/>
                    </a:p>
                  </a:txBody>
                  <a:tcPr/>
                </a:tc>
                <a:tc>
                  <a:txBody>
                    <a:bodyPr/>
                    <a:lstStyle/>
                    <a:p>
                      <a:r>
                        <a:rPr lang="en-IN" sz="2600" dirty="0" smtClean="0"/>
                        <a:t>date of order of cancellation</a:t>
                      </a:r>
                      <a:endParaRPr lang="en-IN" sz="2600" dirty="0"/>
                    </a:p>
                  </a:txBody>
                  <a:tcPr/>
                </a:tc>
              </a:tr>
              <a:tr h="370840">
                <a:tc>
                  <a:txBody>
                    <a:bodyPr/>
                    <a:lstStyle/>
                    <a:p>
                      <a:r>
                        <a:rPr lang="en-IN" sz="2600" dirty="0" smtClean="0"/>
                        <a:t>Modification of objects </a:t>
                      </a:r>
                      <a:endParaRPr lang="en-IN" sz="2600" dirty="0"/>
                    </a:p>
                  </a:txBody>
                  <a:tcPr/>
                </a:tc>
                <a:tc>
                  <a:txBody>
                    <a:bodyPr/>
                    <a:lstStyle/>
                    <a:p>
                      <a:r>
                        <a:rPr lang="en-IN" sz="2600" dirty="0" smtClean="0"/>
                        <a:t>date of adoption/modification of objects</a:t>
                      </a:r>
                      <a:endParaRPr lang="en-IN" sz="2600" dirty="0"/>
                    </a:p>
                  </a:txBody>
                  <a:tcPr/>
                </a:tc>
              </a:tr>
              <a:tr h="370840">
                <a:tc>
                  <a:txBody>
                    <a:bodyPr/>
                    <a:lstStyle/>
                    <a:p>
                      <a:r>
                        <a:rPr lang="en-IN" sz="2600" dirty="0" smtClean="0"/>
                        <a:t>Merger into another trust</a:t>
                      </a:r>
                      <a:endParaRPr lang="en-IN" sz="2600" dirty="0"/>
                    </a:p>
                  </a:txBody>
                  <a:tcPr/>
                </a:tc>
                <a:tc>
                  <a:txBody>
                    <a:bodyPr/>
                    <a:lstStyle/>
                    <a:p>
                      <a:r>
                        <a:rPr lang="en-IN" sz="2600" dirty="0" smtClean="0"/>
                        <a:t>date of merger</a:t>
                      </a:r>
                      <a:endParaRPr lang="en-IN" sz="2600" dirty="0"/>
                    </a:p>
                  </a:txBody>
                  <a:tcPr/>
                </a:tc>
              </a:tr>
              <a:tr h="370840">
                <a:tc>
                  <a:txBody>
                    <a:bodyPr/>
                    <a:lstStyle/>
                    <a:p>
                      <a:r>
                        <a:rPr lang="en-IN" sz="2600" dirty="0" smtClean="0"/>
                        <a:t>Failure to distribute to another trust within twelve months</a:t>
                      </a:r>
                      <a:endParaRPr lang="en-IN" sz="2600" dirty="0"/>
                    </a:p>
                  </a:txBody>
                  <a:tcPr/>
                </a:tc>
                <a:tc>
                  <a:txBody>
                    <a:bodyPr/>
                    <a:lstStyle/>
                    <a:p>
                      <a:r>
                        <a:rPr lang="en-IN" sz="2600" dirty="0" smtClean="0"/>
                        <a:t>date of dissolution</a:t>
                      </a:r>
                      <a:endParaRPr lang="en-IN" sz="2600" dirty="0"/>
                    </a:p>
                  </a:txBody>
                  <a:tcPr/>
                </a:tc>
              </a:tr>
            </a:tbl>
          </a:graphicData>
        </a:graphic>
      </p:graphicFrame>
    </p:spTree>
    <p:extLst>
      <p:ext uri="{BB962C8B-B14F-4D97-AF65-F5344CB8AC3E}">
        <p14:creationId xmlns:p14="http://schemas.microsoft.com/office/powerpoint/2010/main" val="2006729591"/>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FMV of assets / liabilities – as per B/S on </a:t>
            </a:r>
            <a:r>
              <a:rPr lang="en-IN" dirty="0" smtClean="0">
                <a:solidFill>
                  <a:srgbClr val="FF0000"/>
                </a:solidFill>
              </a:rPr>
              <a:t>specified date</a:t>
            </a:r>
            <a:r>
              <a:rPr lang="en-IN" dirty="0" smtClean="0"/>
              <a:t> (audited) – Rule 17CB</a:t>
            </a:r>
            <a:endParaRPr lang="en-IN" dirty="0"/>
          </a:p>
        </p:txBody>
      </p:sp>
      <p:sp>
        <p:nvSpPr>
          <p:cNvPr id="4" name="Content Placeholder 3"/>
          <p:cNvSpPr>
            <a:spLocks noGrp="1"/>
          </p:cNvSpPr>
          <p:nvPr>
            <p:ph sz="half" idx="1"/>
          </p:nvPr>
        </p:nvSpPr>
        <p:spPr/>
        <p:txBody>
          <a:bodyPr>
            <a:normAutofit lnSpcReduction="10000"/>
          </a:bodyPr>
          <a:lstStyle/>
          <a:p>
            <a:r>
              <a:rPr lang="en-IN" dirty="0" smtClean="0"/>
              <a:t>Asset </a:t>
            </a:r>
            <a:r>
              <a:rPr lang="en-IN" dirty="0" smtClean="0">
                <a:solidFill>
                  <a:srgbClr val="FF0000"/>
                </a:solidFill>
              </a:rPr>
              <a:t>shall not include</a:t>
            </a:r>
            <a:r>
              <a:rPr lang="en-IN" dirty="0" smtClean="0"/>
              <a:t> </a:t>
            </a:r>
          </a:p>
          <a:p>
            <a:pPr lvl="1"/>
            <a:r>
              <a:rPr lang="en-IN" dirty="0" smtClean="0"/>
              <a:t>Income tax / deferred expenses</a:t>
            </a:r>
          </a:p>
          <a:p>
            <a:r>
              <a:rPr lang="en-IN" dirty="0" smtClean="0"/>
              <a:t>Shares – quoted – as per quote</a:t>
            </a:r>
          </a:p>
          <a:p>
            <a:r>
              <a:rPr lang="en-IN" dirty="0" smtClean="0"/>
              <a:t>Shares – unquoted – similar to Rule 11UA</a:t>
            </a:r>
          </a:p>
          <a:p>
            <a:r>
              <a:rPr lang="en-IN" dirty="0" smtClean="0"/>
              <a:t>Immovable properties – higher of SDV and value as per Registered valuer report </a:t>
            </a:r>
          </a:p>
          <a:p>
            <a:r>
              <a:rPr lang="en-IN" dirty="0" smtClean="0"/>
              <a:t>Others  - FMV as per Registered valuer report </a:t>
            </a:r>
          </a:p>
        </p:txBody>
      </p:sp>
      <p:sp>
        <p:nvSpPr>
          <p:cNvPr id="5" name="Content Placeholder 4"/>
          <p:cNvSpPr>
            <a:spLocks noGrp="1"/>
          </p:cNvSpPr>
          <p:nvPr>
            <p:ph sz="half" idx="2"/>
          </p:nvPr>
        </p:nvSpPr>
        <p:spPr/>
        <p:txBody>
          <a:bodyPr>
            <a:normAutofit lnSpcReduction="10000"/>
          </a:bodyPr>
          <a:lstStyle/>
          <a:p>
            <a:r>
              <a:rPr lang="en-IN" dirty="0" smtClean="0"/>
              <a:t>Liabilities – as per b/s but </a:t>
            </a:r>
            <a:r>
              <a:rPr lang="en-IN" dirty="0" smtClean="0">
                <a:solidFill>
                  <a:srgbClr val="FF0000"/>
                </a:solidFill>
              </a:rPr>
              <a:t>does not include</a:t>
            </a:r>
            <a:r>
              <a:rPr lang="en-IN" dirty="0" smtClean="0"/>
              <a:t> </a:t>
            </a:r>
          </a:p>
          <a:p>
            <a:pPr lvl="1"/>
            <a:r>
              <a:rPr lang="en-IN" dirty="0" smtClean="0"/>
              <a:t>Capital/corpus/any other fund</a:t>
            </a:r>
          </a:p>
          <a:p>
            <a:pPr lvl="1"/>
            <a:r>
              <a:rPr lang="en-IN" dirty="0" smtClean="0"/>
              <a:t>Accumulated reserves</a:t>
            </a:r>
          </a:p>
          <a:p>
            <a:pPr lvl="1"/>
            <a:r>
              <a:rPr lang="en-IN" dirty="0" smtClean="0"/>
              <a:t>Provision for </a:t>
            </a:r>
          </a:p>
          <a:p>
            <a:pPr lvl="2"/>
            <a:r>
              <a:rPr lang="en-IN" dirty="0" smtClean="0"/>
              <a:t>Unascertained liabilities</a:t>
            </a:r>
            <a:endParaRPr lang="en-IN" dirty="0"/>
          </a:p>
          <a:p>
            <a:pPr lvl="2"/>
            <a:r>
              <a:rPr lang="en-IN" dirty="0"/>
              <a:t>C</a:t>
            </a:r>
            <a:r>
              <a:rPr lang="en-IN" dirty="0" smtClean="0"/>
              <a:t>ontingent liabilities</a:t>
            </a:r>
          </a:p>
          <a:p>
            <a:pPr lvl="2"/>
            <a:r>
              <a:rPr lang="en-IN" dirty="0"/>
              <a:t>I</a:t>
            </a:r>
            <a:r>
              <a:rPr lang="en-IN" dirty="0" smtClean="0"/>
              <a:t>ncome tax</a:t>
            </a:r>
          </a:p>
          <a:p>
            <a:r>
              <a:rPr lang="en-IN" dirty="0" smtClean="0">
                <a:solidFill>
                  <a:srgbClr val="FF0000"/>
                </a:solidFill>
              </a:rPr>
              <a:t>Note: In case of dissolution of trust, assets transferred to another trust within 12 months shall be excluded</a:t>
            </a:r>
          </a:p>
          <a:p>
            <a:endParaRPr lang="en-IN" dirty="0" smtClean="0"/>
          </a:p>
          <a:p>
            <a:endParaRPr lang="en-IN" dirty="0"/>
          </a:p>
        </p:txBody>
      </p:sp>
    </p:spTree>
    <p:extLst>
      <p:ext uri="{BB962C8B-B14F-4D97-AF65-F5344CB8AC3E}">
        <p14:creationId xmlns:p14="http://schemas.microsoft.com/office/powerpoint/2010/main" val="96946069"/>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08920" cy="709295"/>
          </a:xfrm>
        </p:spPr>
        <p:txBody>
          <a:bodyPr/>
          <a:lstStyle/>
          <a:p>
            <a:r>
              <a:rPr lang="en-IN" dirty="0" smtClean="0"/>
              <a:t>Tax on accredited income – time of payment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8302542"/>
              </p:ext>
            </p:extLst>
          </p:nvPr>
        </p:nvGraphicFramePr>
        <p:xfrm>
          <a:off x="838200" y="1074421"/>
          <a:ext cx="10408920" cy="5280660"/>
        </p:xfrm>
        <a:graphic>
          <a:graphicData uri="http://schemas.openxmlformats.org/drawingml/2006/table">
            <a:tbl>
              <a:tblPr firstRow="1" bandRow="1">
                <a:tableStyleId>{5C22544A-7EE6-4342-B048-85BDC9FD1C3A}</a:tableStyleId>
              </a:tblPr>
              <a:tblGrid>
                <a:gridCol w="4019550"/>
                <a:gridCol w="6389370"/>
              </a:tblGrid>
              <a:tr h="453554">
                <a:tc>
                  <a:txBody>
                    <a:bodyPr/>
                    <a:lstStyle/>
                    <a:p>
                      <a:r>
                        <a:rPr lang="en-IN" sz="2200" dirty="0" smtClean="0"/>
                        <a:t>Scenarios</a:t>
                      </a:r>
                      <a:endParaRPr lang="en-IN" sz="2200" dirty="0"/>
                    </a:p>
                  </a:txBody>
                  <a:tcPr/>
                </a:tc>
                <a:tc>
                  <a:txBody>
                    <a:bodyPr/>
                    <a:lstStyle/>
                    <a:p>
                      <a:r>
                        <a:rPr lang="en-IN" sz="2200" dirty="0" smtClean="0"/>
                        <a:t>Payment</a:t>
                      </a:r>
                      <a:r>
                        <a:rPr lang="en-IN" sz="2200" baseline="0" dirty="0" smtClean="0"/>
                        <a:t> to be made w</a:t>
                      </a:r>
                      <a:r>
                        <a:rPr lang="en-IN" sz="2200" dirty="0" smtClean="0"/>
                        <a:t>ithin</a:t>
                      </a:r>
                      <a:r>
                        <a:rPr lang="en-IN" sz="2200" baseline="0" dirty="0" smtClean="0"/>
                        <a:t> 14 days from </a:t>
                      </a:r>
                      <a:endParaRPr lang="en-IN" sz="2200" dirty="0"/>
                    </a:p>
                  </a:txBody>
                  <a:tcPr/>
                </a:tc>
              </a:tr>
              <a:tr h="1522644">
                <a:tc>
                  <a:txBody>
                    <a:bodyPr/>
                    <a:lstStyle/>
                    <a:p>
                      <a:r>
                        <a:rPr lang="en-IN" sz="2200" dirty="0" smtClean="0"/>
                        <a:t>In case</a:t>
                      </a:r>
                      <a:r>
                        <a:rPr lang="en-IN" sz="2200" baseline="0" dirty="0" smtClean="0"/>
                        <a:t> of cancellation of registration</a:t>
                      </a:r>
                      <a:endParaRPr lang="en-IN" sz="2200" dirty="0"/>
                    </a:p>
                  </a:txBody>
                  <a:tcPr/>
                </a:tc>
                <a:tc>
                  <a:txBody>
                    <a:bodyPr/>
                    <a:lstStyle/>
                    <a:p>
                      <a:pPr marL="342900" indent="-342900">
                        <a:buAutoNum type="alphaLcParenR"/>
                      </a:pPr>
                      <a:r>
                        <a:rPr lang="en-IN" sz="2200" dirty="0" smtClean="0"/>
                        <a:t>When no appeal filed, the time to file appeal to ITAT expires</a:t>
                      </a:r>
                    </a:p>
                    <a:p>
                      <a:pPr marL="342900" indent="-342900">
                        <a:buAutoNum type="alphaLcParenR"/>
                      </a:pPr>
                      <a:r>
                        <a:rPr lang="en-IN" sz="2200" dirty="0" smtClean="0"/>
                        <a:t>When appeal is filed, the date of receipt of appeal order confirming</a:t>
                      </a:r>
                      <a:r>
                        <a:rPr lang="en-IN" sz="2200" baseline="0" dirty="0" smtClean="0"/>
                        <a:t> the cancellation </a:t>
                      </a:r>
                      <a:endParaRPr lang="en-IN" sz="2200" dirty="0"/>
                    </a:p>
                  </a:txBody>
                  <a:tcPr/>
                </a:tc>
              </a:tr>
              <a:tr h="3304462">
                <a:tc>
                  <a:txBody>
                    <a:bodyPr/>
                    <a:lstStyle/>
                    <a:p>
                      <a:r>
                        <a:rPr lang="en-IN" sz="2200" dirty="0" smtClean="0"/>
                        <a:t>In case of modification</a:t>
                      </a:r>
                      <a:r>
                        <a:rPr lang="en-IN" sz="2200" baseline="0" dirty="0" smtClean="0"/>
                        <a:t> or adoption of objects </a:t>
                      </a:r>
                    </a:p>
                    <a:p>
                      <a:pPr marL="342900" indent="-342900">
                        <a:buAutoNum type="alphaLcParenR"/>
                      </a:pPr>
                      <a:r>
                        <a:rPr lang="en-IN" sz="2200" baseline="0" dirty="0" smtClean="0"/>
                        <a:t>When application for fresh registration  rejected</a:t>
                      </a:r>
                    </a:p>
                    <a:p>
                      <a:pPr marL="342900" indent="-342900">
                        <a:buAutoNum type="alphaLcParenR"/>
                      </a:pPr>
                      <a:endParaRPr lang="en-IN" sz="2200" baseline="0" dirty="0" smtClean="0"/>
                    </a:p>
                    <a:p>
                      <a:pPr marL="342900" indent="-342900">
                        <a:buAutoNum type="alphaLcParenR"/>
                      </a:pPr>
                      <a:endParaRPr lang="en-IN" sz="2200" baseline="0" dirty="0" smtClean="0"/>
                    </a:p>
                    <a:p>
                      <a:pPr marL="342900" indent="-342900">
                        <a:buAutoNum type="alphaLcParenR"/>
                      </a:pPr>
                      <a:endParaRPr lang="en-IN" sz="2200" baseline="0" dirty="0" smtClean="0"/>
                    </a:p>
                    <a:p>
                      <a:pPr marL="342900" indent="-342900">
                        <a:buAutoNum type="alphaLcParenR"/>
                      </a:pPr>
                      <a:r>
                        <a:rPr lang="en-IN" sz="2200" baseline="0" dirty="0" smtClean="0"/>
                        <a:t>When no application for fresh registration filed</a:t>
                      </a:r>
                    </a:p>
                  </a:txBody>
                  <a:tcPr/>
                </a:tc>
                <a:tc>
                  <a:txBody>
                    <a:bodyPr/>
                    <a:lstStyle/>
                    <a:p>
                      <a:endParaRPr lang="en-IN" sz="2200" dirty="0" smtClean="0"/>
                    </a:p>
                    <a:p>
                      <a:endParaRPr lang="en-IN" sz="2200" baseline="0" dirty="0" smtClean="0"/>
                    </a:p>
                    <a:p>
                      <a:pPr marL="342900" indent="-342900">
                        <a:buAutoNum type="alphaLcParenR"/>
                      </a:pPr>
                      <a:r>
                        <a:rPr lang="en-IN" sz="2200" dirty="0" smtClean="0"/>
                        <a:t>When no appeal filed, the time to file appeal to ITAT expires</a:t>
                      </a:r>
                    </a:p>
                    <a:p>
                      <a:pPr marL="342900" indent="-342900">
                        <a:buAutoNum type="alphaLcParenR"/>
                      </a:pPr>
                      <a:r>
                        <a:rPr lang="en-IN" sz="2200" dirty="0" smtClean="0"/>
                        <a:t>When appeal is filed, the date of receipt of appeal order confirming</a:t>
                      </a:r>
                      <a:r>
                        <a:rPr lang="en-IN" sz="2200" baseline="0" dirty="0" smtClean="0"/>
                        <a:t> the rejection</a:t>
                      </a:r>
                    </a:p>
                    <a:p>
                      <a:pPr marL="342900" indent="-342900">
                        <a:buAutoNum type="alphaLcParenR"/>
                      </a:pPr>
                      <a:endParaRPr lang="en-IN" sz="2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IN" sz="2200" dirty="0" smtClean="0"/>
                        <a:t>The</a:t>
                      </a:r>
                      <a:r>
                        <a:rPr lang="en-IN" sz="2200" baseline="0" dirty="0" smtClean="0"/>
                        <a:t> end of the financial in year in which adoption/ modification of objects takes place</a:t>
                      </a:r>
                    </a:p>
                  </a:txBody>
                  <a:tcPr/>
                </a:tc>
              </a:tr>
            </a:tbl>
          </a:graphicData>
        </a:graphic>
      </p:graphicFrame>
    </p:spTree>
    <p:extLst>
      <p:ext uri="{BB962C8B-B14F-4D97-AF65-F5344CB8AC3E}">
        <p14:creationId xmlns:p14="http://schemas.microsoft.com/office/powerpoint/2010/main" val="4140383528"/>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Tax on accredited income – time of payment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6180163"/>
              </p:ext>
            </p:extLst>
          </p:nvPr>
        </p:nvGraphicFramePr>
        <p:xfrm>
          <a:off x="838200" y="1825625"/>
          <a:ext cx="10515600" cy="2834640"/>
        </p:xfrm>
        <a:graphic>
          <a:graphicData uri="http://schemas.openxmlformats.org/drawingml/2006/table">
            <a:tbl>
              <a:tblPr firstRow="1" bandRow="1">
                <a:tableStyleId>{5C22544A-7EE6-4342-B048-85BDC9FD1C3A}</a:tableStyleId>
              </a:tblPr>
              <a:tblGrid>
                <a:gridCol w="5276850"/>
                <a:gridCol w="5238750"/>
              </a:tblGrid>
              <a:tr h="370840">
                <a:tc>
                  <a:txBody>
                    <a:bodyPr/>
                    <a:lstStyle/>
                    <a:p>
                      <a:r>
                        <a:rPr lang="en-IN" sz="2400" dirty="0" smtClean="0"/>
                        <a:t>Scenarios</a:t>
                      </a:r>
                      <a:endParaRPr lang="en-IN" sz="2400" dirty="0"/>
                    </a:p>
                  </a:txBody>
                  <a:tcPr/>
                </a:tc>
                <a:tc>
                  <a:txBody>
                    <a:bodyPr/>
                    <a:lstStyle/>
                    <a:p>
                      <a:r>
                        <a:rPr lang="en-IN" sz="2400" dirty="0" smtClean="0"/>
                        <a:t>Payment</a:t>
                      </a:r>
                      <a:r>
                        <a:rPr lang="en-IN" sz="2400" baseline="0" dirty="0" smtClean="0"/>
                        <a:t> to be made w</a:t>
                      </a:r>
                      <a:r>
                        <a:rPr lang="en-IN" sz="2400" dirty="0" smtClean="0"/>
                        <a:t>ithin</a:t>
                      </a:r>
                      <a:r>
                        <a:rPr lang="en-IN" sz="2400" baseline="0" dirty="0" smtClean="0"/>
                        <a:t> 14 days from </a:t>
                      </a:r>
                      <a:endParaRPr lang="en-IN" sz="2400" dirty="0"/>
                    </a:p>
                  </a:txBody>
                  <a:tcPr/>
                </a:tc>
              </a:tr>
              <a:tr h="370840">
                <a:tc>
                  <a:txBody>
                    <a:bodyPr/>
                    <a:lstStyle/>
                    <a:p>
                      <a:r>
                        <a:rPr lang="en-IN" sz="2400" dirty="0" smtClean="0"/>
                        <a:t>In case of merger into another ineligible</a:t>
                      </a:r>
                      <a:r>
                        <a:rPr lang="en-IN" sz="2400" baseline="0" dirty="0" smtClean="0"/>
                        <a:t> trust</a:t>
                      </a:r>
                      <a:endParaRPr lang="en-IN" sz="2400" dirty="0"/>
                    </a:p>
                  </a:txBody>
                  <a:tcPr/>
                </a:tc>
                <a:tc>
                  <a:txBody>
                    <a:bodyPr/>
                    <a:lstStyle/>
                    <a:p>
                      <a:r>
                        <a:rPr lang="en-IN" sz="2400" dirty="0" smtClean="0"/>
                        <a:t>Date of merger</a:t>
                      </a:r>
                      <a:endParaRPr lang="en-IN" sz="2400" dirty="0"/>
                    </a:p>
                  </a:txBody>
                  <a:tcPr/>
                </a:tc>
              </a:tr>
              <a:tr h="370840">
                <a:tc>
                  <a:txBody>
                    <a:bodyPr/>
                    <a:lstStyle/>
                    <a:p>
                      <a:r>
                        <a:rPr lang="en-IN" sz="2400" dirty="0" smtClean="0"/>
                        <a:t>In case of non - distribution</a:t>
                      </a:r>
                      <a:r>
                        <a:rPr lang="en-IN" sz="2400" baseline="0" dirty="0" smtClean="0"/>
                        <a:t> of assets to eligible trust or institution within 12 months  </a:t>
                      </a:r>
                      <a:endParaRPr lang="en-IN" sz="2400" dirty="0"/>
                    </a:p>
                  </a:txBody>
                  <a:tcPr/>
                </a:tc>
                <a:tc>
                  <a:txBody>
                    <a:bodyPr/>
                    <a:lstStyle/>
                    <a:p>
                      <a:r>
                        <a:rPr lang="en-IN" sz="2400" dirty="0" smtClean="0"/>
                        <a:t>Date on which period</a:t>
                      </a:r>
                      <a:r>
                        <a:rPr lang="en-IN" sz="2400" baseline="0" dirty="0" smtClean="0"/>
                        <a:t> of 12 months expires</a:t>
                      </a:r>
                      <a:endParaRPr lang="en-IN" sz="2400" dirty="0"/>
                    </a:p>
                  </a:txBody>
                  <a:tcPr/>
                </a:tc>
              </a:tr>
            </a:tbl>
          </a:graphicData>
        </a:graphic>
      </p:graphicFrame>
    </p:spTree>
    <p:extLst>
      <p:ext uri="{BB962C8B-B14F-4D97-AF65-F5344CB8AC3E}">
        <p14:creationId xmlns:p14="http://schemas.microsoft.com/office/powerpoint/2010/main" val="1993597454"/>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Tax on accredited income – Other points</a:t>
            </a:r>
            <a:endParaRPr lang="en-IN" dirty="0"/>
          </a:p>
        </p:txBody>
      </p:sp>
      <p:sp>
        <p:nvSpPr>
          <p:cNvPr id="3" name="Content Placeholder 2"/>
          <p:cNvSpPr>
            <a:spLocks noGrp="1"/>
          </p:cNvSpPr>
          <p:nvPr>
            <p:ph idx="1"/>
          </p:nvPr>
        </p:nvSpPr>
        <p:spPr/>
        <p:txBody>
          <a:bodyPr>
            <a:normAutofit fontScale="92500" lnSpcReduction="20000"/>
          </a:bodyPr>
          <a:lstStyle/>
          <a:p>
            <a:pPr algn="just"/>
            <a:r>
              <a:rPr lang="en-IN" dirty="0" smtClean="0"/>
              <a:t>Notwithstanding that no income tax payable by trust, tax on </a:t>
            </a:r>
            <a:r>
              <a:rPr lang="en-IN" dirty="0" smtClean="0"/>
              <a:t>Accredited Income </a:t>
            </a:r>
            <a:r>
              <a:rPr lang="en-IN" dirty="0" smtClean="0"/>
              <a:t>is payable</a:t>
            </a:r>
          </a:p>
          <a:p>
            <a:pPr algn="just"/>
            <a:r>
              <a:rPr lang="en-IN" dirty="0" smtClean="0"/>
              <a:t>Tax on </a:t>
            </a:r>
            <a:r>
              <a:rPr lang="en-IN" dirty="0" smtClean="0"/>
              <a:t>Accredited Income </a:t>
            </a:r>
            <a:r>
              <a:rPr lang="en-IN" dirty="0" smtClean="0"/>
              <a:t>is final payment and credit shall not be given for such tax payment to the trust or any other person </a:t>
            </a:r>
          </a:p>
          <a:p>
            <a:pPr algn="just"/>
            <a:r>
              <a:rPr lang="en-IN" dirty="0"/>
              <a:t>N</a:t>
            </a:r>
            <a:r>
              <a:rPr lang="en-IN" dirty="0" smtClean="0"/>
              <a:t>o deduction shall be allowed under any other provisions of the Act to the trust or any other person </a:t>
            </a:r>
          </a:p>
          <a:p>
            <a:pPr lvl="1" algn="just"/>
            <a:r>
              <a:rPr lang="en-IN" dirty="0" smtClean="0"/>
              <a:t>In respect of income computed (AI) OR</a:t>
            </a:r>
          </a:p>
          <a:p>
            <a:pPr lvl="1" algn="just"/>
            <a:r>
              <a:rPr lang="en-IN" dirty="0" smtClean="0"/>
              <a:t>Tax thereon</a:t>
            </a:r>
          </a:p>
          <a:p>
            <a:pPr algn="just"/>
            <a:r>
              <a:rPr lang="en-IN" dirty="0" smtClean="0"/>
              <a:t>Delayed payment of tax invites interest @ 1% pm or part thereof – sec 115TE</a:t>
            </a:r>
          </a:p>
          <a:p>
            <a:pPr algn="just"/>
            <a:r>
              <a:rPr lang="en-IN" dirty="0" smtClean="0"/>
              <a:t>Non payment – Principal </a:t>
            </a:r>
            <a:r>
              <a:rPr lang="en-IN" dirty="0" smtClean="0"/>
              <a:t>officer </a:t>
            </a:r>
            <a:r>
              <a:rPr lang="en-IN" dirty="0" smtClean="0"/>
              <a:t>– AID – Asset transferred – Recipient trust is AID to the extent of asset received – Sec 115TF</a:t>
            </a:r>
            <a:endParaRPr lang="en-IN" dirty="0"/>
          </a:p>
        </p:txBody>
      </p:sp>
    </p:spTree>
    <p:extLst>
      <p:ext uri="{BB962C8B-B14F-4D97-AF65-F5344CB8AC3E}">
        <p14:creationId xmlns:p14="http://schemas.microsoft.com/office/powerpoint/2010/main" val="3609047215"/>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New requirements in </a:t>
            </a:r>
            <a:r>
              <a:rPr lang="en-IN" dirty="0" smtClean="0"/>
              <a:t>ROI – Trust – AY 20-21</a:t>
            </a:r>
            <a:endParaRPr lang="en-IN" dirty="0"/>
          </a:p>
        </p:txBody>
      </p:sp>
      <p:sp>
        <p:nvSpPr>
          <p:cNvPr id="3" name="Content Placeholder 2"/>
          <p:cNvSpPr>
            <a:spLocks noGrp="1"/>
          </p:cNvSpPr>
          <p:nvPr>
            <p:ph idx="1"/>
          </p:nvPr>
        </p:nvSpPr>
        <p:spPr/>
        <p:txBody>
          <a:bodyPr/>
          <a:lstStyle/>
          <a:p>
            <a:r>
              <a:rPr lang="en-IN" dirty="0" smtClean="0"/>
              <a:t>Details about fresh application for renewal to be provided</a:t>
            </a:r>
          </a:p>
          <a:p>
            <a:pPr lvl="1"/>
            <a:r>
              <a:rPr lang="en-IN" dirty="0"/>
              <a:t>Whether Application for registration is made as per New </a:t>
            </a:r>
            <a:r>
              <a:rPr lang="en-IN" dirty="0" smtClean="0"/>
              <a:t>Provisions</a:t>
            </a:r>
          </a:p>
          <a:p>
            <a:pPr lvl="1"/>
            <a:r>
              <a:rPr lang="en-IN" dirty="0"/>
              <a:t>Section under which registration is </a:t>
            </a:r>
            <a:r>
              <a:rPr lang="en-IN" dirty="0" smtClean="0"/>
              <a:t>applied</a:t>
            </a:r>
          </a:p>
          <a:p>
            <a:pPr lvl="1"/>
            <a:r>
              <a:rPr lang="en-IN" dirty="0"/>
              <a:t>Date on which the application for registration/approval as per New provisions is </a:t>
            </a:r>
            <a:r>
              <a:rPr lang="en-IN" dirty="0" smtClean="0"/>
              <a:t>made</a:t>
            </a:r>
          </a:p>
          <a:p>
            <a:pPr lvl="1"/>
            <a:r>
              <a:rPr lang="en-IN" dirty="0"/>
              <a:t>Section of Exemption opted for under the New provisions</a:t>
            </a:r>
            <a:endParaRPr lang="en-IN" dirty="0" smtClean="0"/>
          </a:p>
          <a:p>
            <a:r>
              <a:rPr lang="en-IN" dirty="0" smtClean="0"/>
              <a:t>Corpus donation to another trust shall not be application of income </a:t>
            </a:r>
          </a:p>
          <a:p>
            <a:r>
              <a:rPr lang="en-IN" dirty="0" smtClean="0"/>
              <a:t>Tax and interest u/s. 115TD/115TE to be specified</a:t>
            </a:r>
          </a:p>
          <a:p>
            <a:endParaRPr lang="en-IN" dirty="0"/>
          </a:p>
        </p:txBody>
      </p:sp>
    </p:spTree>
    <p:extLst>
      <p:ext uri="{BB962C8B-B14F-4D97-AF65-F5344CB8AC3E}">
        <p14:creationId xmlns:p14="http://schemas.microsoft.com/office/powerpoint/2010/main" val="1476180627"/>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Modification/ change in objects </a:t>
            </a:r>
            <a:endParaRPr lang="en-IN" dirty="0"/>
          </a:p>
        </p:txBody>
      </p:sp>
      <p:sp>
        <p:nvSpPr>
          <p:cNvPr id="3" name="Content Placeholder 2"/>
          <p:cNvSpPr>
            <a:spLocks noGrp="1"/>
          </p:cNvSpPr>
          <p:nvPr>
            <p:ph idx="1"/>
          </p:nvPr>
        </p:nvSpPr>
        <p:spPr/>
        <p:txBody>
          <a:bodyPr/>
          <a:lstStyle/>
          <a:p>
            <a:r>
              <a:rPr lang="en-IN" dirty="0" smtClean="0"/>
              <a:t>Sec 92 of Civil procedure code 1908</a:t>
            </a:r>
          </a:p>
          <a:p>
            <a:pPr lvl="1"/>
            <a:r>
              <a:rPr lang="en-IN" dirty="0" err="1" smtClean="0"/>
              <a:t>Ss</a:t>
            </a:r>
            <a:r>
              <a:rPr lang="en-IN" dirty="0" smtClean="0"/>
              <a:t>(3) - Alteration of original purposes in specified circumstances </a:t>
            </a:r>
          </a:p>
          <a:p>
            <a:pPr lvl="1"/>
            <a:r>
              <a:rPr lang="en-IN" dirty="0"/>
              <a:t>N</a:t>
            </a:r>
            <a:r>
              <a:rPr lang="en-IN" dirty="0" smtClean="0"/>
              <a:t>o power to delete – Sakthi Charities – Mad HC </a:t>
            </a:r>
          </a:p>
          <a:p>
            <a:r>
              <a:rPr lang="en-IN" dirty="0" smtClean="0"/>
              <a:t>Sec 26 of the Specific Relief Act 1963</a:t>
            </a:r>
          </a:p>
          <a:p>
            <a:pPr lvl="1"/>
            <a:r>
              <a:rPr lang="en-IN" dirty="0" smtClean="0"/>
              <a:t>Rectification of the mistake in the instrument – when the real intention is not expressed – when settlors alive   </a:t>
            </a:r>
          </a:p>
          <a:p>
            <a:r>
              <a:rPr lang="en-IN" dirty="0" smtClean="0"/>
              <a:t>Sec 7 of Charitable and Religious trust Act 1920 </a:t>
            </a:r>
          </a:p>
          <a:p>
            <a:pPr lvl="1"/>
            <a:r>
              <a:rPr lang="en-IN" dirty="0" smtClean="0"/>
              <a:t>Trustee may apply seeking opinion/advise/direction of the court, relating to administration of the trust property or management (when no petition u/s. 92 of CPC 1908 pending)</a:t>
            </a:r>
            <a:endParaRPr lang="en-IN" dirty="0"/>
          </a:p>
        </p:txBody>
      </p:sp>
    </p:spTree>
    <p:extLst>
      <p:ext uri="{BB962C8B-B14F-4D97-AF65-F5344CB8AC3E}">
        <p14:creationId xmlns:p14="http://schemas.microsoft.com/office/powerpoint/2010/main" val="4198338504"/>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Charitable/religious trust – certain decisions</a:t>
            </a:r>
          </a:p>
        </p:txBody>
      </p:sp>
      <p:sp>
        <p:nvSpPr>
          <p:cNvPr id="3" name="Content Placeholder 2"/>
          <p:cNvSpPr>
            <a:spLocks noGrp="1"/>
          </p:cNvSpPr>
          <p:nvPr>
            <p:ph idx="1"/>
          </p:nvPr>
        </p:nvSpPr>
        <p:spPr/>
        <p:txBody>
          <a:bodyPr/>
          <a:lstStyle/>
          <a:p>
            <a:r>
              <a:rPr lang="en-IN" dirty="0"/>
              <a:t>CIT (E ) cannot insist for activities to be carried out, to satisfy about is genuineness, when the trust is in its initial stages</a:t>
            </a:r>
          </a:p>
          <a:p>
            <a:pPr lvl="1"/>
            <a:r>
              <a:rPr lang="en-IN" dirty="0">
                <a:solidFill>
                  <a:srgbClr val="FF0000"/>
                </a:solidFill>
              </a:rPr>
              <a:t>M/S. Ananda Social And Educational Trust – 2020 (2) TMI 1293 (SC)</a:t>
            </a:r>
          </a:p>
          <a:p>
            <a:pPr lvl="1"/>
            <a:r>
              <a:rPr lang="en-IN" dirty="0" err="1">
                <a:solidFill>
                  <a:srgbClr val="FF0000"/>
                </a:solidFill>
              </a:rPr>
              <a:t>Sanjhi</a:t>
            </a:r>
            <a:r>
              <a:rPr lang="en-IN" dirty="0">
                <a:solidFill>
                  <a:srgbClr val="FF0000"/>
                </a:solidFill>
              </a:rPr>
              <a:t> </a:t>
            </a:r>
            <a:r>
              <a:rPr lang="en-IN" dirty="0" err="1">
                <a:solidFill>
                  <a:srgbClr val="FF0000"/>
                </a:solidFill>
              </a:rPr>
              <a:t>Sikhiya</a:t>
            </a:r>
            <a:r>
              <a:rPr lang="en-IN" dirty="0">
                <a:solidFill>
                  <a:srgbClr val="FF0000"/>
                </a:solidFill>
              </a:rPr>
              <a:t> Foundation – 2020 (4) TMI 683 (</a:t>
            </a:r>
            <a:r>
              <a:rPr lang="en-IN" dirty="0" err="1">
                <a:solidFill>
                  <a:srgbClr val="FF0000"/>
                </a:solidFill>
              </a:rPr>
              <a:t>Amrsr</a:t>
            </a:r>
            <a:r>
              <a:rPr lang="en-IN" dirty="0">
                <a:solidFill>
                  <a:srgbClr val="FF0000"/>
                </a:solidFill>
              </a:rPr>
              <a:t> ITAT)</a:t>
            </a:r>
          </a:p>
          <a:p>
            <a:r>
              <a:rPr lang="en-IN" dirty="0"/>
              <a:t>CIT (E ) can inquire into the genuineness of the activities before granting registration </a:t>
            </a:r>
          </a:p>
          <a:p>
            <a:pPr lvl="1"/>
            <a:r>
              <a:rPr lang="en-IN" dirty="0" err="1">
                <a:solidFill>
                  <a:srgbClr val="FF0000"/>
                </a:solidFill>
              </a:rPr>
              <a:t>Markandashwar</a:t>
            </a:r>
            <a:r>
              <a:rPr lang="en-IN" dirty="0">
                <a:solidFill>
                  <a:srgbClr val="FF0000"/>
                </a:solidFill>
              </a:rPr>
              <a:t> </a:t>
            </a:r>
            <a:r>
              <a:rPr lang="en-IN" dirty="0" err="1">
                <a:solidFill>
                  <a:srgbClr val="FF0000"/>
                </a:solidFill>
              </a:rPr>
              <a:t>Shivji</a:t>
            </a:r>
            <a:r>
              <a:rPr lang="en-IN" dirty="0">
                <a:solidFill>
                  <a:srgbClr val="FF0000"/>
                </a:solidFill>
              </a:rPr>
              <a:t> Education Trust – 2020 (6) TMI 131 ITAT Chandigarh</a:t>
            </a:r>
          </a:p>
          <a:p>
            <a:r>
              <a:rPr lang="en-IN" dirty="0"/>
              <a:t>Benefit of registration – eligible for the earlier years – the year for which appeal pending on the date of registration also would qualify </a:t>
            </a:r>
          </a:p>
          <a:p>
            <a:pPr lvl="1"/>
            <a:r>
              <a:rPr lang="en-IN" dirty="0">
                <a:solidFill>
                  <a:srgbClr val="FF0000"/>
                </a:solidFill>
              </a:rPr>
              <a:t>Institute Management Committee (IMC) – 2020 (6) TMI 506 ITAT Bang</a:t>
            </a:r>
          </a:p>
          <a:p>
            <a:endParaRPr lang="en-IN" dirty="0"/>
          </a:p>
        </p:txBody>
      </p:sp>
    </p:spTree>
    <p:extLst>
      <p:ext uri="{BB962C8B-B14F-4D97-AF65-F5344CB8AC3E}">
        <p14:creationId xmlns:p14="http://schemas.microsoft.com/office/powerpoint/2010/main" val="1097446867"/>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Charitable/religious trust – certain decisions</a:t>
            </a:r>
          </a:p>
        </p:txBody>
      </p:sp>
      <p:sp>
        <p:nvSpPr>
          <p:cNvPr id="3" name="Content Placeholder 2"/>
          <p:cNvSpPr>
            <a:spLocks noGrp="1"/>
          </p:cNvSpPr>
          <p:nvPr>
            <p:ph idx="1"/>
          </p:nvPr>
        </p:nvSpPr>
        <p:spPr/>
        <p:txBody>
          <a:bodyPr/>
          <a:lstStyle/>
          <a:p>
            <a:r>
              <a:rPr lang="en-IN" dirty="0"/>
              <a:t>Application for registration filed - no order is passed within 6 months – registration is deemed to be granted </a:t>
            </a:r>
          </a:p>
          <a:p>
            <a:pPr lvl="1"/>
            <a:r>
              <a:rPr lang="en-IN" dirty="0"/>
              <a:t>from the date of expiry of 6 months from date of application </a:t>
            </a:r>
          </a:p>
          <a:p>
            <a:pPr lvl="1"/>
            <a:r>
              <a:rPr lang="en-IN" dirty="0">
                <a:solidFill>
                  <a:srgbClr val="FF0000"/>
                </a:solidFill>
              </a:rPr>
              <a:t>Society For </a:t>
            </a:r>
            <a:r>
              <a:rPr lang="en-IN" dirty="0" err="1">
                <a:solidFill>
                  <a:srgbClr val="FF0000"/>
                </a:solidFill>
              </a:rPr>
              <a:t>Promn</a:t>
            </a:r>
            <a:r>
              <a:rPr lang="en-IN" dirty="0">
                <a:solidFill>
                  <a:srgbClr val="FF0000"/>
                </a:solidFill>
              </a:rPr>
              <a:t>. Of </a:t>
            </a:r>
            <a:r>
              <a:rPr lang="en-IN" dirty="0" err="1">
                <a:solidFill>
                  <a:srgbClr val="FF0000"/>
                </a:solidFill>
              </a:rPr>
              <a:t>Edn</a:t>
            </a:r>
            <a:r>
              <a:rPr lang="en-IN" dirty="0">
                <a:solidFill>
                  <a:srgbClr val="FF0000"/>
                </a:solidFill>
              </a:rPr>
              <a:t>., Allahabad  2016 (2) TMI (SC)</a:t>
            </a:r>
          </a:p>
          <a:p>
            <a:pPr lvl="1"/>
            <a:r>
              <a:rPr lang="en-IN" dirty="0">
                <a:solidFill>
                  <a:srgbClr val="FF0000"/>
                </a:solidFill>
              </a:rPr>
              <a:t>ST. ANN’S Education Society – 2020 (6) TMI 199 </a:t>
            </a:r>
            <a:r>
              <a:rPr lang="en-IN" dirty="0" err="1">
                <a:solidFill>
                  <a:srgbClr val="FF0000"/>
                </a:solidFill>
              </a:rPr>
              <a:t>Kar</a:t>
            </a:r>
            <a:r>
              <a:rPr lang="en-IN" dirty="0">
                <a:solidFill>
                  <a:srgbClr val="FF0000"/>
                </a:solidFill>
              </a:rPr>
              <a:t> HC</a:t>
            </a:r>
          </a:p>
          <a:p>
            <a:r>
              <a:rPr lang="en-IN" dirty="0"/>
              <a:t>Cancellation of registration u/s. 12AA cannot be retrospective </a:t>
            </a:r>
          </a:p>
          <a:p>
            <a:pPr lvl="1"/>
            <a:r>
              <a:rPr lang="en-IN" dirty="0" err="1">
                <a:solidFill>
                  <a:srgbClr val="FF0000"/>
                </a:solidFill>
              </a:rPr>
              <a:t>Auro</a:t>
            </a:r>
            <a:r>
              <a:rPr lang="en-IN" dirty="0">
                <a:solidFill>
                  <a:srgbClr val="FF0000"/>
                </a:solidFill>
              </a:rPr>
              <a:t> Lab 411 ITR 308 (Mad) (HC)</a:t>
            </a:r>
          </a:p>
          <a:p>
            <a:r>
              <a:rPr lang="en-IN" dirty="0"/>
              <a:t>In the absence of registration u/s. 12AA, only net income is taxable </a:t>
            </a:r>
          </a:p>
          <a:p>
            <a:pPr lvl="1"/>
            <a:r>
              <a:rPr lang="en-IN" dirty="0">
                <a:solidFill>
                  <a:srgbClr val="FF0000"/>
                </a:solidFill>
              </a:rPr>
              <a:t>Shree </a:t>
            </a:r>
            <a:r>
              <a:rPr lang="en-IN" dirty="0" err="1">
                <a:solidFill>
                  <a:srgbClr val="FF0000"/>
                </a:solidFill>
              </a:rPr>
              <a:t>Jyoti</a:t>
            </a:r>
            <a:r>
              <a:rPr lang="en-IN" dirty="0">
                <a:solidFill>
                  <a:srgbClr val="FF0000"/>
                </a:solidFill>
              </a:rPr>
              <a:t> Education &amp; Management Trust</a:t>
            </a:r>
            <a:r>
              <a:rPr lang="en-IN" dirty="0"/>
              <a:t> </a:t>
            </a:r>
            <a:r>
              <a:rPr lang="en-IN" dirty="0">
                <a:solidFill>
                  <a:srgbClr val="FF0000"/>
                </a:solidFill>
              </a:rPr>
              <a:t>– 2020 (6) TMI 296 ITAT CUTTACK</a:t>
            </a:r>
          </a:p>
          <a:p>
            <a:endParaRPr lang="en-IN" dirty="0"/>
          </a:p>
        </p:txBody>
      </p:sp>
    </p:spTree>
    <p:extLst>
      <p:ext uri="{BB962C8B-B14F-4D97-AF65-F5344CB8AC3E}">
        <p14:creationId xmlns:p14="http://schemas.microsoft.com/office/powerpoint/2010/main" val="3312767108"/>
      </p:ext>
    </p:extLst>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Charitable/religious trust – certain decisions</a:t>
            </a:r>
            <a:endParaRPr lang="en-IN" dirty="0"/>
          </a:p>
        </p:txBody>
      </p:sp>
      <p:sp>
        <p:nvSpPr>
          <p:cNvPr id="3" name="Content Placeholder 2"/>
          <p:cNvSpPr>
            <a:spLocks noGrp="1"/>
          </p:cNvSpPr>
          <p:nvPr>
            <p:ph idx="1"/>
          </p:nvPr>
        </p:nvSpPr>
        <p:spPr/>
        <p:txBody>
          <a:bodyPr>
            <a:normAutofit/>
          </a:bodyPr>
          <a:lstStyle/>
          <a:p>
            <a:r>
              <a:rPr lang="en-IN" dirty="0"/>
              <a:t>Virtual class rooms imparting education is also charitable u/s. 2(15)</a:t>
            </a:r>
          </a:p>
          <a:p>
            <a:pPr lvl="1"/>
            <a:r>
              <a:rPr lang="en-IN" dirty="0">
                <a:solidFill>
                  <a:srgbClr val="FF0000"/>
                </a:solidFill>
              </a:rPr>
              <a:t>NIIT Foundation – 2020 (5) TMI 628 ITAT </a:t>
            </a:r>
            <a:r>
              <a:rPr lang="en-IN" dirty="0" smtClean="0">
                <a:solidFill>
                  <a:srgbClr val="FF0000"/>
                </a:solidFill>
              </a:rPr>
              <a:t>Del</a:t>
            </a:r>
            <a:endParaRPr lang="en-IN" dirty="0" smtClean="0"/>
          </a:p>
          <a:p>
            <a:pPr algn="just"/>
            <a:r>
              <a:rPr lang="en-IN" dirty="0" smtClean="0"/>
              <a:t>Catering </a:t>
            </a:r>
            <a:r>
              <a:rPr lang="en-IN" dirty="0" smtClean="0"/>
              <a:t>service/hostel run by school is also part of imparting education – income from such activities exempt </a:t>
            </a:r>
          </a:p>
          <a:p>
            <a:pPr lvl="1"/>
            <a:r>
              <a:rPr lang="en-IN" dirty="0" smtClean="0">
                <a:solidFill>
                  <a:srgbClr val="FF0000"/>
                </a:solidFill>
              </a:rPr>
              <a:t>Wood stock school – 175 ITD 722 (DEL)</a:t>
            </a:r>
          </a:p>
          <a:p>
            <a:pPr lvl="1"/>
            <a:r>
              <a:rPr lang="en-IN" dirty="0" smtClean="0">
                <a:solidFill>
                  <a:srgbClr val="FF0000"/>
                </a:solidFill>
              </a:rPr>
              <a:t>Shree </a:t>
            </a:r>
            <a:r>
              <a:rPr lang="en-IN" dirty="0" err="1" smtClean="0">
                <a:solidFill>
                  <a:srgbClr val="FF0000"/>
                </a:solidFill>
              </a:rPr>
              <a:t>Deshi</a:t>
            </a:r>
            <a:r>
              <a:rPr lang="en-IN" dirty="0" smtClean="0">
                <a:solidFill>
                  <a:srgbClr val="FF0000"/>
                </a:solidFill>
              </a:rPr>
              <a:t> </a:t>
            </a:r>
            <a:r>
              <a:rPr lang="en-IN" dirty="0" err="1" smtClean="0">
                <a:solidFill>
                  <a:srgbClr val="FF0000"/>
                </a:solidFill>
              </a:rPr>
              <a:t>Lohana</a:t>
            </a:r>
            <a:r>
              <a:rPr lang="en-IN" b="1" dirty="0" smtClean="0">
                <a:solidFill>
                  <a:srgbClr val="FF0000"/>
                </a:solidFill>
              </a:rPr>
              <a:t> </a:t>
            </a:r>
            <a:r>
              <a:rPr lang="en-IN" dirty="0" smtClean="0">
                <a:solidFill>
                  <a:srgbClr val="FF0000"/>
                </a:solidFill>
              </a:rPr>
              <a:t>- 2020 (7) TMI 42 ITAT AMHD</a:t>
            </a:r>
          </a:p>
          <a:p>
            <a:pPr lvl="1"/>
            <a:r>
              <a:rPr lang="en-IN" dirty="0" smtClean="0">
                <a:solidFill>
                  <a:srgbClr val="FF0000"/>
                </a:solidFill>
              </a:rPr>
              <a:t>Harish Chand Ram Kali Charitable Trust – 2020 (5) TMI 555 ITAT Del</a:t>
            </a:r>
            <a:r>
              <a:rPr lang="en-IN" b="1" dirty="0" smtClean="0"/>
              <a:t> </a:t>
            </a:r>
            <a:endParaRPr lang="en-IN" dirty="0" smtClean="0"/>
          </a:p>
          <a:p>
            <a:r>
              <a:rPr lang="en-IN" dirty="0" smtClean="0"/>
              <a:t>Pharmacy store run by hospital is also part of medical service – income is exempt </a:t>
            </a:r>
          </a:p>
          <a:p>
            <a:pPr lvl="1"/>
            <a:r>
              <a:rPr lang="en-IN" dirty="0" smtClean="0">
                <a:solidFill>
                  <a:srgbClr val="FF0000"/>
                </a:solidFill>
              </a:rPr>
              <a:t>National Health &amp; Education Society – 2020 (3) TMI 505 (</a:t>
            </a:r>
            <a:r>
              <a:rPr lang="en-IN" dirty="0" err="1" smtClean="0">
                <a:solidFill>
                  <a:srgbClr val="FF0000"/>
                </a:solidFill>
              </a:rPr>
              <a:t>Bom</a:t>
            </a:r>
            <a:r>
              <a:rPr lang="en-IN" dirty="0" smtClean="0">
                <a:solidFill>
                  <a:srgbClr val="FF0000"/>
                </a:solidFill>
              </a:rPr>
              <a:t> HC)</a:t>
            </a:r>
            <a:endParaRPr lang="en-IN" dirty="0" smtClean="0">
              <a:solidFill>
                <a:srgbClr val="FF0000"/>
              </a:solidFill>
            </a:endParaRPr>
          </a:p>
        </p:txBody>
      </p:sp>
    </p:spTree>
    <p:extLst>
      <p:ext uri="{BB962C8B-B14F-4D97-AF65-F5344CB8AC3E}">
        <p14:creationId xmlns:p14="http://schemas.microsoft.com/office/powerpoint/2010/main" val="3180254847"/>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Charitable/religious trust – certain decisions</a:t>
            </a:r>
            <a:endParaRPr lang="en-IN" dirty="0"/>
          </a:p>
        </p:txBody>
      </p:sp>
      <p:sp>
        <p:nvSpPr>
          <p:cNvPr id="3" name="Content Placeholder 2"/>
          <p:cNvSpPr>
            <a:spLocks noGrp="1"/>
          </p:cNvSpPr>
          <p:nvPr>
            <p:ph idx="1"/>
          </p:nvPr>
        </p:nvSpPr>
        <p:spPr/>
        <p:txBody>
          <a:bodyPr/>
          <a:lstStyle/>
          <a:p>
            <a:r>
              <a:rPr lang="en-IN" dirty="0"/>
              <a:t>Executing the job of cleaning the railway coaches by employing poor persons – not a charity </a:t>
            </a:r>
          </a:p>
          <a:p>
            <a:pPr lvl="1"/>
            <a:r>
              <a:rPr lang="en-IN" dirty="0">
                <a:solidFill>
                  <a:srgbClr val="FF0000"/>
                </a:solidFill>
              </a:rPr>
              <a:t>Mahatma Gandhi Charitable Society. 415 ITR 27 (Ker) (HC) </a:t>
            </a:r>
          </a:p>
          <a:p>
            <a:r>
              <a:rPr lang="en-IN" dirty="0"/>
              <a:t>Providing midday meals to poor people by collecting money from </a:t>
            </a:r>
            <a:r>
              <a:rPr lang="en-IN" dirty="0" err="1"/>
              <a:t>govt</a:t>
            </a:r>
            <a:r>
              <a:rPr lang="en-IN" dirty="0"/>
              <a:t> agencies – not a charity </a:t>
            </a:r>
          </a:p>
          <a:p>
            <a:pPr lvl="1"/>
            <a:r>
              <a:rPr lang="en-IN" dirty="0">
                <a:solidFill>
                  <a:srgbClr val="FF0000"/>
                </a:solidFill>
              </a:rPr>
              <a:t>M/S. </a:t>
            </a:r>
            <a:r>
              <a:rPr lang="en-IN" dirty="0" err="1">
                <a:solidFill>
                  <a:srgbClr val="FF0000"/>
                </a:solidFill>
              </a:rPr>
              <a:t>Annadan</a:t>
            </a:r>
            <a:r>
              <a:rPr lang="en-IN" dirty="0">
                <a:solidFill>
                  <a:srgbClr val="FF0000"/>
                </a:solidFill>
              </a:rPr>
              <a:t> Trust – 2018 (8) TMI 518 (Ker HC)</a:t>
            </a:r>
          </a:p>
          <a:p>
            <a:r>
              <a:rPr lang="en-IN" dirty="0"/>
              <a:t>Interest earned on corpus donation – when there is specific direction from the donors – is also corpus donation – exempt u/s. 11(1)(d)</a:t>
            </a:r>
          </a:p>
          <a:p>
            <a:pPr lvl="1"/>
            <a:r>
              <a:rPr lang="en-IN" dirty="0">
                <a:solidFill>
                  <a:srgbClr val="FF0000"/>
                </a:solidFill>
              </a:rPr>
              <a:t>M/S Mata </a:t>
            </a:r>
            <a:r>
              <a:rPr lang="en-IN" dirty="0" err="1">
                <a:solidFill>
                  <a:srgbClr val="FF0000"/>
                </a:solidFill>
              </a:rPr>
              <a:t>Amrithanandamayi</a:t>
            </a:r>
            <a:r>
              <a:rPr lang="en-IN" dirty="0">
                <a:solidFill>
                  <a:srgbClr val="FF0000"/>
                </a:solidFill>
              </a:rPr>
              <a:t> Math – 2017 (9) TMI 1232 Ker HC</a:t>
            </a:r>
          </a:p>
          <a:p>
            <a:endParaRPr lang="en-IN" dirty="0"/>
          </a:p>
        </p:txBody>
      </p:sp>
    </p:spTree>
    <p:extLst>
      <p:ext uri="{BB962C8B-B14F-4D97-AF65-F5344CB8AC3E}">
        <p14:creationId xmlns:p14="http://schemas.microsoft.com/office/powerpoint/2010/main" val="1796710250"/>
      </p:ext>
    </p:extLst>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Charitable/religious trust – certain decisions</a:t>
            </a:r>
            <a:endParaRPr lang="en-IN" dirty="0"/>
          </a:p>
        </p:txBody>
      </p:sp>
      <p:sp>
        <p:nvSpPr>
          <p:cNvPr id="3" name="Content Placeholder 2"/>
          <p:cNvSpPr>
            <a:spLocks noGrp="1"/>
          </p:cNvSpPr>
          <p:nvPr>
            <p:ph idx="1"/>
          </p:nvPr>
        </p:nvSpPr>
        <p:spPr/>
        <p:txBody>
          <a:bodyPr>
            <a:normAutofit/>
          </a:bodyPr>
          <a:lstStyle/>
          <a:p>
            <a:r>
              <a:rPr lang="en-IN" dirty="0" smtClean="0"/>
              <a:t>Rental income of trust – no </a:t>
            </a:r>
            <a:r>
              <a:rPr lang="en-IN" dirty="0" err="1" smtClean="0"/>
              <a:t>std</a:t>
            </a:r>
            <a:r>
              <a:rPr lang="en-IN" dirty="0" smtClean="0"/>
              <a:t> deduction of 30% allowable </a:t>
            </a:r>
          </a:p>
          <a:p>
            <a:pPr lvl="1"/>
            <a:r>
              <a:rPr lang="en-IN" dirty="0" err="1" smtClean="0">
                <a:solidFill>
                  <a:srgbClr val="FF0000"/>
                </a:solidFill>
              </a:rPr>
              <a:t>Nandlal</a:t>
            </a:r>
            <a:r>
              <a:rPr lang="en-IN" dirty="0" smtClean="0">
                <a:solidFill>
                  <a:srgbClr val="FF0000"/>
                </a:solidFill>
              </a:rPr>
              <a:t> </a:t>
            </a:r>
            <a:r>
              <a:rPr lang="en-IN" dirty="0" err="1" smtClean="0">
                <a:solidFill>
                  <a:srgbClr val="FF0000"/>
                </a:solidFill>
              </a:rPr>
              <a:t>Tolani</a:t>
            </a:r>
            <a:r>
              <a:rPr lang="en-IN" dirty="0" smtClean="0">
                <a:solidFill>
                  <a:srgbClr val="FF0000"/>
                </a:solidFill>
              </a:rPr>
              <a:t> Charitable trust – 176 ITD 769 (Mum ITAT)</a:t>
            </a:r>
          </a:p>
          <a:p>
            <a:r>
              <a:rPr lang="en-IN" dirty="0" smtClean="0"/>
              <a:t>When the application is more than income, 15% is not allowable </a:t>
            </a:r>
          </a:p>
          <a:p>
            <a:pPr lvl="1"/>
            <a:r>
              <a:rPr lang="en-IN" dirty="0" smtClean="0">
                <a:solidFill>
                  <a:srgbClr val="FF0000"/>
                </a:solidFill>
              </a:rPr>
              <a:t>Shree </a:t>
            </a:r>
            <a:r>
              <a:rPr lang="en-IN" dirty="0">
                <a:solidFill>
                  <a:srgbClr val="FF0000"/>
                </a:solidFill>
              </a:rPr>
              <a:t>Surat </a:t>
            </a:r>
            <a:r>
              <a:rPr lang="en-IN" dirty="0" err="1">
                <a:solidFill>
                  <a:srgbClr val="FF0000"/>
                </a:solidFill>
              </a:rPr>
              <a:t>Jilla</a:t>
            </a:r>
            <a:r>
              <a:rPr lang="en-IN" dirty="0">
                <a:solidFill>
                  <a:srgbClr val="FF0000"/>
                </a:solidFill>
              </a:rPr>
              <a:t> </a:t>
            </a:r>
            <a:r>
              <a:rPr lang="en-IN" dirty="0" err="1">
                <a:solidFill>
                  <a:srgbClr val="FF0000"/>
                </a:solidFill>
              </a:rPr>
              <a:t>Leuva</a:t>
            </a:r>
            <a:r>
              <a:rPr lang="en-IN" dirty="0">
                <a:solidFill>
                  <a:srgbClr val="FF0000"/>
                </a:solidFill>
              </a:rPr>
              <a:t> </a:t>
            </a:r>
            <a:r>
              <a:rPr lang="en-IN" dirty="0" err="1">
                <a:solidFill>
                  <a:srgbClr val="FF0000"/>
                </a:solidFill>
              </a:rPr>
              <a:t>Patidar</a:t>
            </a:r>
            <a:r>
              <a:rPr lang="en-IN" dirty="0">
                <a:solidFill>
                  <a:srgbClr val="FF0000"/>
                </a:solidFill>
              </a:rPr>
              <a:t> </a:t>
            </a:r>
            <a:r>
              <a:rPr lang="en-IN" dirty="0" err="1">
                <a:solidFill>
                  <a:srgbClr val="FF0000"/>
                </a:solidFill>
              </a:rPr>
              <a:t>Samaj</a:t>
            </a:r>
            <a:r>
              <a:rPr lang="en-IN" dirty="0">
                <a:solidFill>
                  <a:srgbClr val="FF0000"/>
                </a:solidFill>
              </a:rPr>
              <a:t> </a:t>
            </a:r>
            <a:r>
              <a:rPr lang="en-IN" dirty="0" smtClean="0">
                <a:solidFill>
                  <a:srgbClr val="FF0000"/>
                </a:solidFill>
              </a:rPr>
              <a:t>Trust</a:t>
            </a:r>
            <a:r>
              <a:rPr lang="en-IN" dirty="0">
                <a:solidFill>
                  <a:srgbClr val="FF0000"/>
                </a:solidFill>
              </a:rPr>
              <a:t> </a:t>
            </a:r>
            <a:r>
              <a:rPr lang="en-IN" dirty="0" smtClean="0">
                <a:solidFill>
                  <a:srgbClr val="FF0000"/>
                </a:solidFill>
              </a:rPr>
              <a:t>- 176 ITD </a:t>
            </a:r>
            <a:r>
              <a:rPr lang="en-IN" dirty="0">
                <a:solidFill>
                  <a:srgbClr val="FF0000"/>
                </a:solidFill>
              </a:rPr>
              <a:t>69 (Surat) (Trib.) </a:t>
            </a:r>
            <a:endParaRPr lang="en-IN" dirty="0" smtClean="0">
              <a:solidFill>
                <a:srgbClr val="FF0000"/>
              </a:solidFill>
            </a:endParaRPr>
          </a:p>
          <a:p>
            <a:r>
              <a:rPr lang="en-IN" dirty="0"/>
              <a:t>Reasonable rent paid to trustees – not bar to claim exemption </a:t>
            </a:r>
          </a:p>
          <a:p>
            <a:pPr lvl="1"/>
            <a:r>
              <a:rPr lang="en-IN" dirty="0" err="1">
                <a:solidFill>
                  <a:srgbClr val="FF0000"/>
                </a:solidFill>
              </a:rPr>
              <a:t>Bholaram</a:t>
            </a:r>
            <a:r>
              <a:rPr lang="en-IN" dirty="0">
                <a:solidFill>
                  <a:srgbClr val="FF0000"/>
                </a:solidFill>
              </a:rPr>
              <a:t> Education Society – 260 Taxman 369 (</a:t>
            </a:r>
            <a:r>
              <a:rPr lang="en-IN" dirty="0" err="1">
                <a:solidFill>
                  <a:srgbClr val="FF0000"/>
                </a:solidFill>
              </a:rPr>
              <a:t>Guj</a:t>
            </a:r>
            <a:r>
              <a:rPr lang="en-IN" dirty="0">
                <a:solidFill>
                  <a:srgbClr val="FF0000"/>
                </a:solidFill>
              </a:rPr>
              <a:t> HC)</a:t>
            </a:r>
          </a:p>
          <a:p>
            <a:pPr lvl="1"/>
            <a:endParaRPr lang="en-IN" dirty="0" smtClean="0">
              <a:solidFill>
                <a:srgbClr val="FF0000"/>
              </a:solidFill>
            </a:endParaRPr>
          </a:p>
        </p:txBody>
      </p:sp>
    </p:spTree>
    <p:extLst>
      <p:ext uri="{BB962C8B-B14F-4D97-AF65-F5344CB8AC3E}">
        <p14:creationId xmlns:p14="http://schemas.microsoft.com/office/powerpoint/2010/main" val="3477935341"/>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Charitable/religious trust – certain </a:t>
            </a:r>
            <a:r>
              <a:rPr lang="en-IN" dirty="0" smtClean="0"/>
              <a:t>issues</a:t>
            </a:r>
            <a:endParaRPr lang="en-IN" dirty="0"/>
          </a:p>
        </p:txBody>
      </p:sp>
      <p:sp>
        <p:nvSpPr>
          <p:cNvPr id="3" name="Content Placeholder 2"/>
          <p:cNvSpPr>
            <a:spLocks noGrp="1"/>
          </p:cNvSpPr>
          <p:nvPr>
            <p:ph idx="1"/>
          </p:nvPr>
        </p:nvSpPr>
        <p:spPr/>
        <p:txBody>
          <a:bodyPr/>
          <a:lstStyle/>
          <a:p>
            <a:r>
              <a:rPr lang="en-IN" dirty="0" smtClean="0"/>
              <a:t>Applicability of sec 40(a)(</a:t>
            </a:r>
            <a:r>
              <a:rPr lang="en-IN" dirty="0" err="1" smtClean="0"/>
              <a:t>ia</a:t>
            </a:r>
            <a:r>
              <a:rPr lang="en-IN" dirty="0" smtClean="0"/>
              <a:t>)/40A(3) in computing the income of the trust – rate of tax on such disallowances </a:t>
            </a:r>
          </a:p>
          <a:p>
            <a:r>
              <a:rPr lang="en-IN" dirty="0" smtClean="0"/>
              <a:t>Interest free loans given to another trust having similar objectives </a:t>
            </a:r>
          </a:p>
          <a:p>
            <a:r>
              <a:rPr lang="en-IN" dirty="0" smtClean="0"/>
              <a:t>Asset purchased by trust  - used by the trustees for trust activities – element of personal use – consequences </a:t>
            </a:r>
          </a:p>
          <a:p>
            <a:r>
              <a:rPr lang="en-IN" dirty="0" smtClean="0"/>
              <a:t>Post amendment – </a:t>
            </a:r>
            <a:r>
              <a:rPr lang="en-IN" dirty="0" err="1" smtClean="0"/>
              <a:t>allowability</a:t>
            </a:r>
            <a:r>
              <a:rPr lang="en-IN" dirty="0" smtClean="0"/>
              <a:t> of depreciation on the cost of assets claimed as application of income prior to amendment </a:t>
            </a:r>
          </a:p>
          <a:p>
            <a:r>
              <a:rPr lang="en-IN" dirty="0" smtClean="0"/>
              <a:t>Meaning of compliance of any other law – PF, ESI, contractual obligations </a:t>
            </a:r>
          </a:p>
          <a:p>
            <a:endParaRPr lang="en-IN" dirty="0"/>
          </a:p>
        </p:txBody>
      </p:sp>
    </p:spTree>
    <p:extLst>
      <p:ext uri="{BB962C8B-B14F-4D97-AF65-F5344CB8AC3E}">
        <p14:creationId xmlns:p14="http://schemas.microsoft.com/office/powerpoint/2010/main" val="1446191180"/>
      </p:ext>
    </p:extLst>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930" y="2456815"/>
            <a:ext cx="10515600" cy="1325563"/>
          </a:xfrm>
        </p:spPr>
        <p:txBody>
          <a:bodyPr/>
          <a:lstStyle/>
          <a:p>
            <a:pPr algn="ctr"/>
            <a:r>
              <a:rPr lang="en-IN" dirty="0" smtClean="0"/>
              <a:t>THANK YOU</a:t>
            </a:r>
            <a:endParaRPr lang="en-IN" dirty="0"/>
          </a:p>
        </p:txBody>
      </p:sp>
    </p:spTree>
    <p:extLst>
      <p:ext uri="{BB962C8B-B14F-4D97-AF65-F5344CB8AC3E}">
        <p14:creationId xmlns:p14="http://schemas.microsoft.com/office/powerpoint/2010/main" val="3209271858"/>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TotalTime>
  <Words>2444</Words>
  <Application>Microsoft Office PowerPoint</Application>
  <PresentationFormat>Widescreen</PresentationFormat>
  <Paragraphs>241</Paragraphs>
  <Slides>26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CHARITIES – RECENT DEVELOPMENTS UNDER I T ACT, 1961 -</vt:lpstr>
      <vt:lpstr>Charities – sec 10(23C) – Existing </vt:lpstr>
      <vt:lpstr>Charities – sec 10(23C)/12AA – amendment </vt:lpstr>
      <vt:lpstr>Charities – sec 10(23C)/12AA – Amendment  </vt:lpstr>
      <vt:lpstr>Charities -procedure for registration – Existing Vs New – w e f 1-10-2020 </vt:lpstr>
      <vt:lpstr>Charities – New Procedure for regn – s.12AB</vt:lpstr>
      <vt:lpstr>Charities – New Procedure for regn – s.12AB</vt:lpstr>
      <vt:lpstr>Charities – New procedure for regn – S.12AB</vt:lpstr>
      <vt:lpstr>Charities – sec 10(23C), 35, 80G</vt:lpstr>
      <vt:lpstr>Tax on accredited Income – sec 115TD</vt:lpstr>
      <vt:lpstr>Tax on Accredited Income – sec 115TD</vt:lpstr>
      <vt:lpstr>Meaning of accredited income </vt:lpstr>
      <vt:lpstr>Meaning of accredited Income – contd…</vt:lpstr>
      <vt:lpstr>FMV of assets / liabilities – as per B/S on specified date (audited) – Rule 17CB</vt:lpstr>
      <vt:lpstr>Tax on accredited income – time of payment</vt:lpstr>
      <vt:lpstr>Tax on accredited income – time of payment</vt:lpstr>
      <vt:lpstr>Tax on accredited income – Other points</vt:lpstr>
      <vt:lpstr>New requirements in ROI – Trust – AY 20-21</vt:lpstr>
      <vt:lpstr>Modification/ change in objects </vt:lpstr>
      <vt:lpstr>Charitable/religious trust – certain decisions</vt:lpstr>
      <vt:lpstr>Charitable/religious trust – certain decisions</vt:lpstr>
      <vt:lpstr>Charitable/religious trust – certain decisions</vt:lpstr>
      <vt:lpstr>Charitable/religious trust – certain decisions</vt:lpstr>
      <vt:lpstr>Charitable/religious trust – certain decisions</vt:lpstr>
      <vt:lpstr>Charitable/religious trust – certain issues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TAX ACT, 1961 - RECENT CHANGES </dc:title>
  <dc:creator>VASUDEVARAU RAMNATH</dc:creator>
  <cp:lastModifiedBy>VASUDEVARAU RAMNATH</cp:lastModifiedBy>
  <cp:revision>30</cp:revision>
  <dcterms:created xsi:type="dcterms:W3CDTF">2020-07-05T06:28:21Z</dcterms:created>
  <dcterms:modified xsi:type="dcterms:W3CDTF">2020-07-06T10:52:09Z</dcterms:modified>
</cp:coreProperties>
</file>