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9" r:id="rId32"/>
    <p:sldId id="291" r:id="rId33"/>
    <p:sldId id="294" r:id="rId34"/>
    <p:sldId id="295" r:id="rId35"/>
    <p:sldId id="296" r:id="rId36"/>
    <p:sldId id="297" r:id="rId37"/>
    <p:sldId id="298" r:id="rId38"/>
    <p:sldId id="299" r:id="rId39"/>
    <p:sldId id="300" r:id="rId40"/>
    <p:sldId id="301" r:id="rId41"/>
    <p:sldId id="302" r:id="rId42"/>
    <p:sldId id="303" r:id="rId43"/>
    <p:sldId id="372" r:id="rId44"/>
    <p:sldId id="304" r:id="rId45"/>
    <p:sldId id="305" r:id="rId46"/>
    <p:sldId id="306" r:id="rId47"/>
    <p:sldId id="371"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73" r:id="rId93"/>
    <p:sldId id="351" r:id="rId94"/>
    <p:sldId id="374" r:id="rId95"/>
    <p:sldId id="375" r:id="rId96"/>
    <p:sldId id="352" r:id="rId97"/>
    <p:sldId id="353" r:id="rId98"/>
    <p:sldId id="376" r:id="rId99"/>
    <p:sldId id="354" r:id="rId100"/>
    <p:sldId id="377" r:id="rId101"/>
    <p:sldId id="355" r:id="rId102"/>
    <p:sldId id="378" r:id="rId103"/>
    <p:sldId id="356" r:id="rId104"/>
    <p:sldId id="357" r:id="rId105"/>
    <p:sldId id="379" r:id="rId106"/>
    <p:sldId id="358" r:id="rId107"/>
    <p:sldId id="380" r:id="rId108"/>
    <p:sldId id="359" r:id="rId109"/>
    <p:sldId id="360" r:id="rId110"/>
    <p:sldId id="361" r:id="rId111"/>
    <p:sldId id="362" r:id="rId112"/>
    <p:sldId id="381" r:id="rId113"/>
    <p:sldId id="363" r:id="rId114"/>
    <p:sldId id="364" r:id="rId115"/>
    <p:sldId id="382" r:id="rId116"/>
    <p:sldId id="365" r:id="rId117"/>
    <p:sldId id="383" r:id="rId118"/>
    <p:sldId id="384" r:id="rId119"/>
    <p:sldId id="366" r:id="rId120"/>
    <p:sldId id="385" r:id="rId121"/>
    <p:sldId id="367" r:id="rId122"/>
    <p:sldId id="386" r:id="rId123"/>
    <p:sldId id="368" r:id="rId124"/>
    <p:sldId id="369" r:id="rId125"/>
    <p:sldId id="387" r:id="rId126"/>
    <p:sldId id="370" r:id="rId127"/>
    <p:sldId id="388" r:id="rId128"/>
    <p:sldId id="389" r:id="rId129"/>
  </p:sldIdLst>
  <p:sldSz cx="9144000" cy="6858000" type="screen4x3"/>
  <p:notesSz cx="6735763" cy="98694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05"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B60D307-CBAA-4B1C-A376-1350086E13BD}" type="datetimeFigureOut">
              <a:rPr lang="en-US" smtClean="0"/>
              <a:pPr/>
              <a:t>6/15/2020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36C1E79-0D2E-43C0-9FCF-8EBAF912A70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60D307-CBAA-4B1C-A376-1350086E13BD}" type="datetimeFigureOut">
              <a:rPr lang="en-US" smtClean="0"/>
              <a:pPr/>
              <a:t>6/15/2020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36C1E79-0D2E-43C0-9FCF-8EBAF912A70A}"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B60D307-CBAA-4B1C-A376-1350086E13BD}" type="datetimeFigureOut">
              <a:rPr lang="en-US" smtClean="0"/>
              <a:pPr/>
              <a:t>6/15/2020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36C1E79-0D2E-43C0-9FCF-8EBAF912A70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B60D307-CBAA-4B1C-A376-1350086E13BD}" type="datetimeFigureOut">
              <a:rPr lang="en-US" smtClean="0"/>
              <a:pPr/>
              <a:t>6/15/2020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36C1E79-0D2E-43C0-9FCF-8EBAF912A70A}"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B60D307-CBAA-4B1C-A376-1350086E13BD}" type="datetimeFigureOut">
              <a:rPr lang="en-US" smtClean="0"/>
              <a:pPr/>
              <a:t>6/15/2020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36C1E79-0D2E-43C0-9FCF-8EBAF912A70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B60D307-CBAA-4B1C-A376-1350086E13BD}" type="datetimeFigureOut">
              <a:rPr lang="en-US" smtClean="0"/>
              <a:pPr/>
              <a:t>6/15/2020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36C1E79-0D2E-43C0-9FCF-8EBAF912A70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B60D307-CBAA-4B1C-A376-1350086E13BD}" type="datetimeFigureOut">
              <a:rPr lang="en-US" smtClean="0"/>
              <a:pPr/>
              <a:t>6/15/2020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36C1E79-0D2E-43C0-9FCF-8EBAF912A70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B60D307-CBAA-4B1C-A376-1350086E13BD}" type="datetimeFigureOut">
              <a:rPr lang="en-US" smtClean="0"/>
              <a:pPr/>
              <a:t>6/15/2020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36C1E79-0D2E-43C0-9FCF-8EBAF912A70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B60D307-CBAA-4B1C-A376-1350086E13BD}" type="datetimeFigureOut">
              <a:rPr lang="en-US" smtClean="0"/>
              <a:pPr/>
              <a:t>6/15/2020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36C1E79-0D2E-43C0-9FCF-8EBAF912A70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60D307-CBAA-4B1C-A376-1350086E13BD}" type="datetimeFigureOut">
              <a:rPr lang="en-US" smtClean="0"/>
              <a:pPr/>
              <a:t>6/15/2020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36C1E79-0D2E-43C0-9FCF-8EBAF912A70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60D307-CBAA-4B1C-A376-1350086E13BD}" type="datetimeFigureOut">
              <a:rPr lang="en-US" smtClean="0"/>
              <a:pPr/>
              <a:t>6/15/2020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36C1E79-0D2E-43C0-9FCF-8EBAF912A70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B60D307-CBAA-4B1C-A376-1350086E13BD}" type="datetimeFigureOut">
              <a:rPr lang="en-US" smtClean="0"/>
              <a:pPr/>
              <a:t>6/15/2020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36C1E79-0D2E-43C0-9FCF-8EBAF912A70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4478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Cambria" pitchFamily="18" charset="0"/>
              <a:cs typeface="Times New Roman" pitchFamily="18" charset="0"/>
            </a:endParaRPr>
          </a:p>
          <a:p>
            <a:pPr algn="ctr"/>
            <a:endParaRPr lang="en-US" sz="4400" dirty="0">
              <a:effectLst/>
              <a:latin typeface="Cambria" pitchFamily="18" charset="0"/>
              <a:cs typeface="Times New Roman" pitchFamily="18" charset="0"/>
            </a:endParaRPr>
          </a:p>
          <a:p>
            <a:pPr algn="ctr"/>
            <a:r>
              <a:rPr lang="en-US" sz="4400" dirty="0" smtClean="0">
                <a:solidFill>
                  <a:schemeClr val="tx1"/>
                </a:solidFill>
                <a:effectLst/>
                <a:latin typeface="Cambria" pitchFamily="18" charset="0"/>
                <a:cs typeface="Times New Roman" pitchFamily="18" charset="0"/>
              </a:rPr>
              <a:t>PENALTIES UNDER THE INCOME-TAX ACT, 1961</a:t>
            </a:r>
            <a:br>
              <a:rPr lang="en-US" sz="4400" dirty="0" smtClean="0">
                <a:solidFill>
                  <a:schemeClr val="tx1"/>
                </a:solidFill>
                <a:effectLst/>
                <a:latin typeface="Cambria" pitchFamily="18" charset="0"/>
                <a:cs typeface="Times New Roman" pitchFamily="18" charset="0"/>
              </a:rPr>
            </a:br>
            <a:endParaRPr lang="en-US" sz="4400" dirty="0">
              <a:solidFill>
                <a:schemeClr val="tx1"/>
              </a:solidFill>
              <a:latin typeface="Cambria"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102301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1082219"/>
            <a:ext cx="8077200" cy="4401205"/>
          </a:xfrm>
          <a:prstGeom prst="rect">
            <a:avLst/>
          </a:prstGeom>
        </p:spPr>
        <p:txBody>
          <a:bodyPr wrap="square">
            <a:spAutoFit/>
          </a:bodyPr>
          <a:lstStyle/>
          <a:p>
            <a:r>
              <a:rPr lang="en-US" sz="3000" b="1" dirty="0">
                <a:latin typeface="Cambria" pitchFamily="18" charset="0"/>
                <a:cs typeface="Times New Roman" pitchFamily="18" charset="0"/>
              </a:rPr>
              <a:t>GENERAL :</a:t>
            </a:r>
            <a:endParaRPr lang="en-US" sz="3000" dirty="0">
              <a:latin typeface="Cambria" pitchFamily="18" charset="0"/>
              <a:cs typeface="Times New Roman" pitchFamily="18" charset="0"/>
            </a:endParaRPr>
          </a:p>
          <a:p>
            <a:r>
              <a:rPr lang="en-US" sz="2000" dirty="0">
                <a:latin typeface="Cambria" pitchFamily="18" charset="0"/>
                <a:cs typeface="Times New Roman" pitchFamily="18" charset="0"/>
              </a:rPr>
              <a:t> </a:t>
            </a:r>
          </a:p>
          <a:p>
            <a:pPr algn="just"/>
            <a:r>
              <a:rPr lang="en-US" sz="3000" dirty="0">
                <a:latin typeface="Cambria" pitchFamily="18" charset="0"/>
                <a:cs typeface="Times New Roman" pitchFamily="18" charset="0"/>
              </a:rPr>
              <a:t>Under the Income-tax Act, </a:t>
            </a:r>
            <a:r>
              <a:rPr lang="en-US" sz="3000" b="1" dirty="0">
                <a:latin typeface="Cambria" pitchFamily="18" charset="0"/>
                <a:cs typeface="Times New Roman" pitchFamily="18" charset="0"/>
              </a:rPr>
              <a:t>Penalties </a:t>
            </a:r>
            <a:r>
              <a:rPr lang="en-US" sz="3000" dirty="0">
                <a:latin typeface="Cambria" pitchFamily="18" charset="0"/>
                <a:cs typeface="Times New Roman" pitchFamily="18" charset="0"/>
              </a:rPr>
              <a:t>are levied for various defaults committed by a person. Some of the penalties are mandatory and a few are at the discretion of the tax authorities.</a:t>
            </a:r>
          </a:p>
          <a:p>
            <a:pPr algn="just"/>
            <a:r>
              <a:rPr lang="en-US" sz="2000" dirty="0">
                <a:latin typeface="Cambria" pitchFamily="18" charset="0"/>
                <a:cs typeface="Times New Roman" pitchFamily="18" charset="0"/>
              </a:rPr>
              <a:t> </a:t>
            </a:r>
          </a:p>
          <a:p>
            <a:pPr algn="just"/>
            <a:r>
              <a:rPr lang="en-US" sz="3000" dirty="0">
                <a:latin typeface="Cambria" pitchFamily="18" charset="0"/>
                <a:cs typeface="Times New Roman" pitchFamily="18" charset="0"/>
              </a:rPr>
              <a:t>Before we enter into analyzing various types of penalties, we should know the general nature of penalties :</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7912919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1549837"/>
            <a:ext cx="8077200" cy="3631763"/>
          </a:xfrm>
          <a:prstGeom prst="rect">
            <a:avLst/>
          </a:prstGeom>
        </p:spPr>
        <p:txBody>
          <a:bodyPr wrap="square">
            <a:spAutoFit/>
          </a:bodyPr>
          <a:lstStyle/>
          <a:p>
            <a:pPr marL="514350" lvl="0" indent="-514350" algn="just">
              <a:buFont typeface="+mj-lt"/>
              <a:buAutoNum type="arabicPeriod"/>
            </a:pPr>
            <a:r>
              <a:rPr lang="en-US" sz="3000" dirty="0">
                <a:latin typeface="Cambria" pitchFamily="18" charset="0"/>
              </a:rPr>
              <a:t>We have got a separate chapter [Chapter XXI] under the Income-tax Act, 1961 detailing the levy, imposition as well as collection of penalty. However, the defaults attracting penalty are spread over the entire Act.</a:t>
            </a:r>
          </a:p>
          <a:p>
            <a:pPr marL="514350" indent="-514350" algn="just">
              <a:buFont typeface="+mj-lt"/>
              <a:buAutoNum type="arabicPeriod"/>
            </a:pPr>
            <a:endParaRPr lang="en-US" sz="2000" dirty="0">
              <a:latin typeface="Cambria" pitchFamily="18" charset="0"/>
            </a:endParaRPr>
          </a:p>
          <a:p>
            <a:pPr marL="514350" lvl="0" indent="-514350" algn="just">
              <a:buFont typeface="+mj-lt"/>
              <a:buAutoNum type="arabicPeriod"/>
            </a:pPr>
            <a:r>
              <a:rPr lang="en-US" sz="3000" dirty="0">
                <a:latin typeface="Cambria" pitchFamily="18" charset="0"/>
              </a:rPr>
              <a:t>Penalty is distinct and different from tax and interest payable under the Income Tax Act.</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6852084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1787366"/>
            <a:ext cx="8077200" cy="2708434"/>
          </a:xfrm>
          <a:prstGeom prst="rect">
            <a:avLst/>
          </a:prstGeom>
        </p:spPr>
        <p:txBody>
          <a:bodyPr wrap="square">
            <a:spAutoFit/>
          </a:bodyPr>
          <a:lstStyle/>
          <a:p>
            <a:pPr marL="465138" lvl="0" indent="-465138" algn="just"/>
            <a:r>
              <a:rPr lang="en-US" sz="3000" dirty="0" smtClean="0">
                <a:latin typeface="Calibri" pitchFamily="34" charset="0"/>
              </a:rPr>
              <a:t>3. Similarly </a:t>
            </a:r>
            <a:r>
              <a:rPr lang="en-US" sz="3000" dirty="0">
                <a:latin typeface="Calibri" pitchFamily="34" charset="0"/>
              </a:rPr>
              <a:t>Assessment Order and Penalty Order are distinct. Penalty proceedings are different from assessment proceedings.</a:t>
            </a:r>
          </a:p>
          <a:p>
            <a:pPr marL="465138" indent="-465138" algn="just"/>
            <a:endParaRPr lang="en-US" sz="2000" dirty="0">
              <a:latin typeface="Calibri" pitchFamily="34" charset="0"/>
            </a:endParaRPr>
          </a:p>
          <a:p>
            <a:pPr marL="465138" lvl="0" indent="-465138" algn="just"/>
            <a:r>
              <a:rPr lang="en-US" sz="3000" dirty="0" smtClean="0">
                <a:latin typeface="Calibri" pitchFamily="34" charset="0"/>
              </a:rPr>
              <a:t>4. Penalty </a:t>
            </a:r>
            <a:r>
              <a:rPr lang="en-US" sz="3000" dirty="0">
                <a:latin typeface="Calibri" pitchFamily="34" charset="0"/>
              </a:rPr>
              <a:t>proceedings can be initiated only after issuing a show cause notice</a:t>
            </a:r>
            <a:r>
              <a:rPr lang="en-US" sz="3000" dirty="0" smtClean="0">
                <a:latin typeface="Calibri" pitchFamily="34" charset="0"/>
              </a:rPr>
              <a:t>.</a:t>
            </a:r>
            <a:endParaRPr lang="en-US" sz="3000" dirty="0">
              <a:latin typeface="Calibri" pitchFamily="34"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1475425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1156930"/>
            <a:ext cx="8077200" cy="4862870"/>
          </a:xfrm>
          <a:prstGeom prst="rect">
            <a:avLst/>
          </a:prstGeom>
        </p:spPr>
        <p:txBody>
          <a:bodyPr wrap="square">
            <a:spAutoFit/>
          </a:bodyPr>
          <a:lstStyle/>
          <a:p>
            <a:pPr marL="465138" lvl="0" indent="-465138" algn="just"/>
            <a:r>
              <a:rPr lang="en-US" sz="3000" dirty="0" smtClean="0">
                <a:latin typeface="Cambria" pitchFamily="18" charset="0"/>
              </a:rPr>
              <a:t>5.  When </a:t>
            </a:r>
            <a:r>
              <a:rPr lang="en-US" sz="3000" dirty="0">
                <a:latin typeface="Cambria" pitchFamily="18" charset="0"/>
              </a:rPr>
              <a:t>a Penalty Order is passed by the Assessing Authority, the assesse has got the following remedies :</a:t>
            </a:r>
          </a:p>
          <a:p>
            <a:r>
              <a:rPr lang="en-US" sz="2000" dirty="0">
                <a:latin typeface="Cambria" pitchFamily="18" charset="0"/>
              </a:rPr>
              <a:t> </a:t>
            </a:r>
          </a:p>
          <a:p>
            <a:pPr marL="971550" lvl="1" indent="-514350" algn="just">
              <a:buFont typeface="+mj-lt"/>
              <a:buAutoNum type="alphaLcParenR"/>
            </a:pPr>
            <a:r>
              <a:rPr lang="en-US" sz="3000" dirty="0">
                <a:latin typeface="Cambria" pitchFamily="18" charset="0"/>
              </a:rPr>
              <a:t>If there is a mistake apparent in the Order, a rectification application can be filed </a:t>
            </a:r>
            <a:r>
              <a:rPr lang="en-US" sz="3000" dirty="0" smtClean="0">
                <a:latin typeface="Cambria" pitchFamily="18" charset="0"/>
              </a:rPr>
              <a:t>      u/s </a:t>
            </a:r>
            <a:r>
              <a:rPr lang="en-US" sz="3000" dirty="0">
                <a:latin typeface="Cambria" pitchFamily="18" charset="0"/>
              </a:rPr>
              <a:t>154;</a:t>
            </a:r>
          </a:p>
          <a:p>
            <a:pPr marL="971550" lvl="1" indent="-514350" algn="just">
              <a:buFont typeface="+mj-lt"/>
              <a:buAutoNum type="alphaLcParenR"/>
            </a:pPr>
            <a:endParaRPr lang="en-US" sz="2000" dirty="0">
              <a:latin typeface="Cambria" pitchFamily="18" charset="0"/>
            </a:endParaRPr>
          </a:p>
          <a:p>
            <a:pPr marL="971550" lvl="1" indent="-514350" algn="just">
              <a:buFont typeface="+mj-lt"/>
              <a:buAutoNum type="alphaLcParenR"/>
            </a:pPr>
            <a:r>
              <a:rPr lang="en-US" sz="3000" dirty="0">
                <a:latin typeface="Cambria" pitchFamily="18" charset="0"/>
              </a:rPr>
              <a:t>An appeal can be filed u/s 246;</a:t>
            </a:r>
          </a:p>
          <a:p>
            <a:pPr lvl="1" algn="just"/>
            <a:r>
              <a:rPr lang="en-US" sz="2000" dirty="0">
                <a:latin typeface="Cambria" pitchFamily="18" charset="0"/>
              </a:rPr>
              <a:t> </a:t>
            </a:r>
          </a:p>
          <a:p>
            <a:pPr lvl="1" algn="just"/>
            <a:r>
              <a:rPr lang="en-US" sz="3000" dirty="0" smtClean="0">
                <a:latin typeface="Cambria" pitchFamily="18" charset="0"/>
              </a:rPr>
              <a:t>c)  A </a:t>
            </a:r>
            <a:r>
              <a:rPr lang="en-US" sz="3000" dirty="0">
                <a:latin typeface="Cambria" pitchFamily="18" charset="0"/>
              </a:rPr>
              <a:t>Revision Petition can be filed u/s 264.</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0685185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1702237"/>
            <a:ext cx="8077200" cy="3631763"/>
          </a:xfrm>
          <a:prstGeom prst="rect">
            <a:avLst/>
          </a:prstGeom>
        </p:spPr>
        <p:txBody>
          <a:bodyPr wrap="square">
            <a:spAutoFit/>
          </a:bodyPr>
          <a:lstStyle/>
          <a:p>
            <a:pPr marL="465138" lvl="0" indent="-465138" algn="just"/>
            <a:r>
              <a:rPr lang="en-US" sz="3000" dirty="0" smtClean="0">
                <a:latin typeface="Cambria" pitchFamily="18" charset="0"/>
              </a:rPr>
              <a:t>6. In </a:t>
            </a:r>
            <a:r>
              <a:rPr lang="en-US" sz="3000" dirty="0">
                <a:latin typeface="Cambria" pitchFamily="18" charset="0"/>
              </a:rPr>
              <a:t>most of the cases, the Sections </a:t>
            </a:r>
            <a:r>
              <a:rPr lang="en-US" sz="3000" dirty="0" smtClean="0">
                <a:latin typeface="Cambria" pitchFamily="18" charset="0"/>
              </a:rPr>
              <a:t>prescribes </a:t>
            </a:r>
            <a:r>
              <a:rPr lang="en-US" sz="3000" dirty="0">
                <a:latin typeface="Cambria" pitchFamily="18" charset="0"/>
              </a:rPr>
              <a:t>a minimum as well as maximum penalty.</a:t>
            </a:r>
          </a:p>
          <a:p>
            <a:pPr marL="465138" indent="-465138" algn="just"/>
            <a:r>
              <a:rPr lang="en-US" sz="2000" dirty="0">
                <a:latin typeface="Cambria" pitchFamily="18" charset="0"/>
              </a:rPr>
              <a:t> </a:t>
            </a:r>
          </a:p>
          <a:p>
            <a:pPr marL="465138" lvl="0" indent="-465138" algn="just"/>
            <a:r>
              <a:rPr lang="en-US" sz="3000" dirty="0" smtClean="0">
                <a:latin typeface="Cambria" pitchFamily="18" charset="0"/>
              </a:rPr>
              <a:t>7. The </a:t>
            </a:r>
            <a:r>
              <a:rPr lang="en-US" sz="3000" dirty="0">
                <a:latin typeface="Cambria" pitchFamily="18" charset="0"/>
              </a:rPr>
              <a:t>penalty to be imposed on an assesse is to be based upon the law </a:t>
            </a:r>
            <a:r>
              <a:rPr lang="en-US" sz="3000" b="1" dirty="0">
                <a:latin typeface="Cambria" pitchFamily="18" charset="0"/>
              </a:rPr>
              <a:t>as it stood at the time the default was committed </a:t>
            </a:r>
            <a:r>
              <a:rPr lang="en-US" sz="3000" dirty="0">
                <a:latin typeface="Cambria" pitchFamily="18" charset="0"/>
              </a:rPr>
              <a:t>and not the law as it stands in the financial year for which the assessment is made.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2238297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1003042"/>
            <a:ext cx="8077200" cy="5016758"/>
          </a:xfrm>
          <a:prstGeom prst="rect">
            <a:avLst/>
          </a:prstGeom>
        </p:spPr>
        <p:txBody>
          <a:bodyPr wrap="square">
            <a:spAutoFit/>
          </a:bodyPr>
          <a:lstStyle/>
          <a:p>
            <a:pPr marL="465138" lvl="0" indent="-465138" algn="just"/>
            <a:r>
              <a:rPr lang="en-US" sz="3000" dirty="0" smtClean="0">
                <a:latin typeface="Cambria" pitchFamily="18" charset="0"/>
              </a:rPr>
              <a:t>8. The </a:t>
            </a:r>
            <a:r>
              <a:rPr lang="en-US" sz="3000" dirty="0">
                <a:latin typeface="Cambria" pitchFamily="18" charset="0"/>
              </a:rPr>
              <a:t>existence of </a:t>
            </a:r>
            <a:r>
              <a:rPr lang="en-US" sz="3000" b="1" dirty="0" err="1">
                <a:latin typeface="Cambria" pitchFamily="18" charset="0"/>
              </a:rPr>
              <a:t>mens</a:t>
            </a:r>
            <a:r>
              <a:rPr lang="en-US" sz="3000" b="1" dirty="0">
                <a:latin typeface="Cambria" pitchFamily="18" charset="0"/>
              </a:rPr>
              <a:t> </a:t>
            </a:r>
            <a:r>
              <a:rPr lang="en-US" sz="3000" b="1" dirty="0" err="1">
                <a:latin typeface="Cambria" pitchFamily="18" charset="0"/>
              </a:rPr>
              <a:t>rea</a:t>
            </a:r>
            <a:r>
              <a:rPr lang="en-US" sz="3000" b="1" dirty="0">
                <a:latin typeface="Cambria" pitchFamily="18" charset="0"/>
              </a:rPr>
              <a:t> </a:t>
            </a:r>
            <a:r>
              <a:rPr lang="en-US" sz="3000" dirty="0">
                <a:latin typeface="Cambria" pitchFamily="18" charset="0"/>
              </a:rPr>
              <a:t>(evil state of mind or guilty mind) is a </a:t>
            </a:r>
            <a:r>
              <a:rPr lang="en-US" sz="3000" b="1" dirty="0">
                <a:latin typeface="Cambria" pitchFamily="18" charset="0"/>
              </a:rPr>
              <a:t>pre-requisite </a:t>
            </a:r>
            <a:r>
              <a:rPr lang="en-US" sz="3000" dirty="0">
                <a:latin typeface="Cambria" pitchFamily="18" charset="0"/>
              </a:rPr>
              <a:t>for</a:t>
            </a:r>
            <a:r>
              <a:rPr lang="en-US" sz="3000" b="1" dirty="0">
                <a:latin typeface="Cambria" pitchFamily="18" charset="0"/>
              </a:rPr>
              <a:t> </a:t>
            </a:r>
            <a:r>
              <a:rPr lang="en-US" sz="3000" dirty="0">
                <a:latin typeface="Cambria" pitchFamily="18" charset="0"/>
              </a:rPr>
              <a:t>punishment of a serious crime. </a:t>
            </a:r>
            <a:r>
              <a:rPr lang="en-US" sz="3000" b="1" dirty="0" err="1">
                <a:latin typeface="Cambria" pitchFamily="18" charset="0"/>
              </a:rPr>
              <a:t>Mens</a:t>
            </a:r>
            <a:r>
              <a:rPr lang="en-US" sz="3000" b="1" dirty="0">
                <a:latin typeface="Cambria" pitchFamily="18" charset="0"/>
              </a:rPr>
              <a:t> </a:t>
            </a:r>
            <a:r>
              <a:rPr lang="en-US" sz="3000" b="1" dirty="0" err="1">
                <a:latin typeface="Cambria" pitchFamily="18" charset="0"/>
              </a:rPr>
              <a:t>rea</a:t>
            </a:r>
            <a:r>
              <a:rPr lang="en-US" sz="3000" b="1" dirty="0">
                <a:latin typeface="Cambria" pitchFamily="18" charset="0"/>
              </a:rPr>
              <a:t> </a:t>
            </a:r>
            <a:r>
              <a:rPr lang="en-US" sz="3000" dirty="0">
                <a:latin typeface="Cambria" pitchFamily="18" charset="0"/>
              </a:rPr>
              <a:t>is said to be present if a person does something wrong deliberately knowing that he is acting against the law, which is the case with penalties.</a:t>
            </a:r>
          </a:p>
          <a:p>
            <a:pPr marL="465138" indent="-465138" algn="just"/>
            <a:r>
              <a:rPr lang="en-US" sz="2000" dirty="0">
                <a:latin typeface="Cambria" pitchFamily="18" charset="0"/>
              </a:rPr>
              <a:t> </a:t>
            </a:r>
          </a:p>
          <a:p>
            <a:pPr marL="465138" lvl="0" indent="-465138" algn="just"/>
            <a:r>
              <a:rPr lang="en-US" sz="3000" dirty="0" smtClean="0">
                <a:latin typeface="Cambria" pitchFamily="18" charset="0"/>
              </a:rPr>
              <a:t>9. In </a:t>
            </a:r>
            <a:r>
              <a:rPr lang="en-US" sz="3000" dirty="0">
                <a:latin typeface="Cambria" pitchFamily="18" charset="0"/>
              </a:rPr>
              <a:t>certain cases </a:t>
            </a:r>
            <a:r>
              <a:rPr lang="en-US" sz="3000" dirty="0" err="1">
                <a:latin typeface="Cambria" pitchFamily="18" charset="0"/>
              </a:rPr>
              <a:t>mens</a:t>
            </a:r>
            <a:r>
              <a:rPr lang="en-US" sz="3000" dirty="0">
                <a:latin typeface="Cambria" pitchFamily="18" charset="0"/>
              </a:rPr>
              <a:t> </a:t>
            </a:r>
            <a:r>
              <a:rPr lang="en-US" sz="3000" dirty="0" err="1">
                <a:latin typeface="Cambria" pitchFamily="18" charset="0"/>
              </a:rPr>
              <a:t>rea</a:t>
            </a:r>
            <a:r>
              <a:rPr lang="en-US" sz="3000" dirty="0">
                <a:latin typeface="Cambria" pitchFamily="18" charset="0"/>
              </a:rPr>
              <a:t> is now not important, wherein the levy has become automatic.</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323079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1394460"/>
            <a:ext cx="8077200" cy="4093428"/>
          </a:xfrm>
          <a:prstGeom prst="rect">
            <a:avLst/>
          </a:prstGeom>
        </p:spPr>
        <p:txBody>
          <a:bodyPr wrap="square">
            <a:spAutoFit/>
          </a:bodyPr>
          <a:lstStyle/>
          <a:p>
            <a:r>
              <a:rPr lang="en-US" sz="3000" b="1" dirty="0">
                <a:latin typeface="Cambria" pitchFamily="18" charset="0"/>
              </a:rPr>
              <a:t>CHARTS : </a:t>
            </a:r>
            <a:endParaRPr lang="en-US" sz="3000" dirty="0">
              <a:latin typeface="Cambria" pitchFamily="18" charset="0"/>
            </a:endParaRPr>
          </a:p>
          <a:p>
            <a:r>
              <a:rPr lang="en-US" sz="2000" dirty="0">
                <a:latin typeface="Cambria" pitchFamily="18" charset="0"/>
              </a:rPr>
              <a:t> </a:t>
            </a:r>
          </a:p>
          <a:p>
            <a:pPr algn="just"/>
            <a:r>
              <a:rPr lang="en-US" sz="3000" dirty="0">
                <a:latin typeface="Cambria" pitchFamily="18" charset="0"/>
              </a:rPr>
              <a:t>I have prepared a detailed chart based on the nature of offence, for which the penalty is imposable – </a:t>
            </a:r>
            <a:r>
              <a:rPr lang="en-US" sz="3000" b="1" dirty="0">
                <a:latin typeface="Cambria" pitchFamily="18" charset="0"/>
              </a:rPr>
              <a:t>See Annexure I</a:t>
            </a:r>
            <a:r>
              <a:rPr lang="en-US" sz="3000" dirty="0" smtClean="0">
                <a:latin typeface="Cambria" pitchFamily="18" charset="0"/>
              </a:rPr>
              <a:t>.</a:t>
            </a:r>
          </a:p>
          <a:p>
            <a:pPr algn="just"/>
            <a:endParaRPr lang="en-US" sz="3000" dirty="0">
              <a:latin typeface="Cambria" pitchFamily="18" charset="0"/>
            </a:endParaRPr>
          </a:p>
          <a:p>
            <a:pPr algn="just"/>
            <a:r>
              <a:rPr lang="en-US" sz="3000" dirty="0" smtClean="0">
                <a:latin typeface="Cambria" pitchFamily="18" charset="0"/>
              </a:rPr>
              <a:t>If </a:t>
            </a:r>
            <a:r>
              <a:rPr lang="en-US" sz="3000" dirty="0">
                <a:latin typeface="Cambria" pitchFamily="18" charset="0"/>
              </a:rPr>
              <a:t>you go through the sections in the Income-tax Act, 1961 covering </a:t>
            </a:r>
            <a:r>
              <a:rPr lang="en-US" sz="3000" b="1" dirty="0">
                <a:latin typeface="Cambria" pitchFamily="18" charset="0"/>
              </a:rPr>
              <a:t>Penalties Imposable, </a:t>
            </a:r>
            <a:r>
              <a:rPr lang="en-US" sz="3000" dirty="0">
                <a:latin typeface="Cambria" pitchFamily="18" charset="0"/>
              </a:rPr>
              <a:t>most of them are towards </a:t>
            </a:r>
            <a:r>
              <a:rPr lang="en-US" sz="3000" dirty="0" smtClean="0">
                <a:latin typeface="Cambria" pitchFamily="18" charset="0"/>
              </a:rPr>
              <a:t>:</a:t>
            </a:r>
            <a:r>
              <a:rPr lang="en-US" sz="3000" dirty="0">
                <a:latin typeface="Cambria" pitchFamily="18" charset="0"/>
              </a:rPr>
              <a:t> </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3037557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1442859"/>
            <a:ext cx="8077200" cy="3477875"/>
          </a:xfrm>
          <a:prstGeom prst="rect">
            <a:avLst/>
          </a:prstGeom>
        </p:spPr>
        <p:txBody>
          <a:bodyPr wrap="square">
            <a:spAutoFit/>
          </a:bodyPr>
          <a:lstStyle/>
          <a:p>
            <a:pPr marL="571500" lvl="0" indent="-571500" algn="just"/>
            <a:r>
              <a:rPr lang="en-US" sz="3000" dirty="0" smtClean="0">
                <a:latin typeface="Cambria" pitchFamily="18" charset="0"/>
              </a:rPr>
              <a:t>a) Failure to furnish the documents mandated by the Act; or</a:t>
            </a:r>
          </a:p>
          <a:p>
            <a:pPr marL="571500" indent="-571500" algn="just"/>
            <a:r>
              <a:rPr lang="en-US" sz="2000" dirty="0">
                <a:latin typeface="Cambria" pitchFamily="18" charset="0"/>
              </a:rPr>
              <a:t> </a:t>
            </a:r>
            <a:endParaRPr lang="en-US" sz="2000" dirty="0" smtClean="0">
              <a:latin typeface="Cambria" pitchFamily="18" charset="0"/>
            </a:endParaRPr>
          </a:p>
          <a:p>
            <a:pPr marL="571500" indent="-571500" algn="just"/>
            <a:r>
              <a:rPr lang="en-US" sz="3000" dirty="0" smtClean="0">
                <a:latin typeface="Cambria" pitchFamily="18" charset="0"/>
              </a:rPr>
              <a:t>b) Failure </a:t>
            </a:r>
            <a:r>
              <a:rPr lang="en-US" sz="3000" dirty="0">
                <a:latin typeface="Cambria" pitchFamily="18" charset="0"/>
              </a:rPr>
              <a:t>to comply with the requirements mandated by the Act; or</a:t>
            </a:r>
          </a:p>
          <a:p>
            <a:pPr marL="571500" indent="-571500" algn="just"/>
            <a:r>
              <a:rPr lang="en-US" sz="2000" dirty="0">
                <a:latin typeface="Cambria" pitchFamily="18" charset="0"/>
              </a:rPr>
              <a:t> </a:t>
            </a:r>
          </a:p>
          <a:p>
            <a:pPr marL="571500" lvl="0" indent="-571500" algn="just"/>
            <a:r>
              <a:rPr lang="en-US" sz="3000" dirty="0" smtClean="0">
                <a:latin typeface="Cambria" pitchFamily="18" charset="0"/>
              </a:rPr>
              <a:t>c) Furnishing </a:t>
            </a:r>
            <a:r>
              <a:rPr lang="en-US" sz="3000" dirty="0">
                <a:latin typeface="Cambria" pitchFamily="18" charset="0"/>
              </a:rPr>
              <a:t>inaccurate particulars to the Department</a:t>
            </a:r>
            <a:r>
              <a:rPr lang="en-US" sz="3000" dirty="0" smtClean="0">
                <a:latin typeface="Cambria" pitchFamily="18" charset="0"/>
              </a:rPr>
              <a:t>.</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9974269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295400" y="1234619"/>
            <a:ext cx="7543800" cy="5170646"/>
          </a:xfrm>
          <a:prstGeom prst="rect">
            <a:avLst/>
          </a:prstGeom>
        </p:spPr>
        <p:txBody>
          <a:bodyPr wrap="square">
            <a:spAutoFit/>
          </a:bodyPr>
          <a:lstStyle/>
          <a:p>
            <a:pPr algn="just"/>
            <a:r>
              <a:rPr lang="en-US" sz="3000" dirty="0" smtClean="0">
                <a:latin typeface="Cambria" pitchFamily="18" charset="0"/>
              </a:rPr>
              <a:t>But</a:t>
            </a:r>
            <a:r>
              <a:rPr lang="en-US" sz="3000" dirty="0">
                <a:latin typeface="Cambria" pitchFamily="18" charset="0"/>
              </a:rPr>
              <a:t>, there are a few sections which demarcates a thin line between tax evasion and tax avoidance which creates ample scope for litigation. Those penalty provisions have to be carefully scrutinized to ensure that the assesse has disclosed all his incomes correctly and should not result in any sort </a:t>
            </a:r>
            <a:r>
              <a:rPr lang="en-US" sz="3000" dirty="0" smtClean="0">
                <a:latin typeface="Cambria" pitchFamily="18" charset="0"/>
              </a:rPr>
              <a:t>of </a:t>
            </a:r>
            <a:r>
              <a:rPr lang="en-US" sz="3000" dirty="0">
                <a:latin typeface="Cambria" pitchFamily="18" charset="0"/>
              </a:rPr>
              <a:t>additions to </a:t>
            </a:r>
            <a:r>
              <a:rPr lang="en-US" sz="3000" dirty="0" smtClean="0">
                <a:latin typeface="Cambria" pitchFamily="18" charset="0"/>
              </a:rPr>
              <a:t>the </a:t>
            </a:r>
            <a:r>
              <a:rPr lang="en-US" sz="3000" dirty="0">
                <a:latin typeface="Cambria" pitchFamily="18" charset="0"/>
              </a:rPr>
              <a:t>income while </a:t>
            </a:r>
            <a:r>
              <a:rPr lang="en-US" sz="3000" dirty="0" smtClean="0">
                <a:latin typeface="Cambria" pitchFamily="18" charset="0"/>
              </a:rPr>
              <a:t> the </a:t>
            </a:r>
            <a:r>
              <a:rPr lang="en-US" sz="3000" dirty="0">
                <a:latin typeface="Cambria" pitchFamily="18" charset="0"/>
              </a:rPr>
              <a:t>Assessing </a:t>
            </a:r>
            <a:r>
              <a:rPr lang="en-US" sz="3000" dirty="0" smtClean="0">
                <a:latin typeface="Cambria" pitchFamily="18" charset="0"/>
              </a:rPr>
              <a:t> Authority   completes   the   assessment. </a:t>
            </a:r>
          </a:p>
          <a:p>
            <a:pPr algn="just"/>
            <a:endParaRPr lang="en-US" sz="2000" dirty="0" smtClean="0">
              <a:latin typeface="Cambria" pitchFamily="18" charset="0"/>
            </a:endParaRPr>
          </a:p>
          <a:p>
            <a:pPr algn="r"/>
            <a:r>
              <a:rPr lang="en-US" sz="3000" dirty="0" smtClean="0">
                <a:latin typeface="Cambria" pitchFamily="18" charset="0"/>
              </a:rPr>
              <a:t>(</a:t>
            </a:r>
            <a:r>
              <a:rPr lang="en-US" sz="3000" dirty="0" err="1" smtClean="0">
                <a:latin typeface="Cambria" pitchFamily="18" charset="0"/>
              </a:rPr>
              <a:t>contd</a:t>
            </a:r>
            <a:r>
              <a:rPr lang="en-US" sz="3000" dirty="0" smtClean="0">
                <a:latin typeface="Cambria" pitchFamily="18" charset="0"/>
              </a:rPr>
              <a:t>…)</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7474192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626037"/>
            <a:ext cx="7772400" cy="3631763"/>
          </a:xfrm>
          <a:prstGeom prst="rect">
            <a:avLst/>
          </a:prstGeom>
        </p:spPr>
        <p:txBody>
          <a:bodyPr wrap="square">
            <a:spAutoFit/>
          </a:bodyPr>
          <a:lstStyle/>
          <a:p>
            <a:pPr algn="just"/>
            <a:r>
              <a:rPr lang="en-US" sz="3000" dirty="0" smtClean="0">
                <a:latin typeface="Cambria" pitchFamily="18" charset="0"/>
              </a:rPr>
              <a:t>Addition</a:t>
            </a:r>
            <a:r>
              <a:rPr lang="en-US" sz="3000" dirty="0">
                <a:latin typeface="Cambria" pitchFamily="18" charset="0"/>
              </a:rPr>
              <a:t>, if any, made by the assessing officer will surely lead to levy of penalty </a:t>
            </a:r>
            <a:r>
              <a:rPr lang="en-US" sz="3000" b="1" dirty="0">
                <a:latin typeface="Cambria" pitchFamily="18" charset="0"/>
              </a:rPr>
              <a:t>u/s 270A</a:t>
            </a:r>
            <a:r>
              <a:rPr lang="en-US" sz="3000" dirty="0" smtClean="0">
                <a:latin typeface="Cambria" pitchFamily="18" charset="0"/>
              </a:rPr>
              <a:t>.</a:t>
            </a:r>
          </a:p>
          <a:p>
            <a:pPr algn="just"/>
            <a:endParaRPr lang="en-US" sz="2000" dirty="0">
              <a:latin typeface="Cambria" pitchFamily="18" charset="0"/>
            </a:endParaRPr>
          </a:p>
          <a:p>
            <a:pPr algn="just"/>
            <a:r>
              <a:rPr lang="en-US" sz="3000" dirty="0">
                <a:latin typeface="Cambria" pitchFamily="18" charset="0"/>
              </a:rPr>
              <a:t>Out of all penalties imposable under the Income Tax Act, the penalty </a:t>
            </a:r>
            <a:r>
              <a:rPr lang="en-US" sz="3000" dirty="0" err="1" smtClean="0">
                <a:latin typeface="Cambria" pitchFamily="18" charset="0"/>
              </a:rPr>
              <a:t>leviable</a:t>
            </a:r>
            <a:r>
              <a:rPr lang="en-US" sz="3000" dirty="0" smtClean="0">
                <a:latin typeface="Cambria" pitchFamily="18" charset="0"/>
              </a:rPr>
              <a:t>  u/s </a:t>
            </a:r>
            <a:r>
              <a:rPr lang="en-US" sz="3000" dirty="0">
                <a:latin typeface="Cambria" pitchFamily="18" charset="0"/>
              </a:rPr>
              <a:t>270A is the most important one and accordingly, to start with, the said section is discussed in detail in the presentation</a:t>
            </a:r>
            <a:r>
              <a:rPr lang="en-US" sz="3000" dirty="0" smtClean="0">
                <a:latin typeface="Cambria" pitchFamily="18" charset="0"/>
              </a:rPr>
              <a:t>.</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3339487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313795"/>
            <a:ext cx="7772400" cy="4401205"/>
          </a:xfrm>
          <a:prstGeom prst="rect">
            <a:avLst/>
          </a:prstGeom>
        </p:spPr>
        <p:txBody>
          <a:bodyPr wrap="square">
            <a:spAutoFit/>
          </a:bodyPr>
          <a:lstStyle/>
          <a:p>
            <a:pPr marL="465138" lvl="0" indent="-465138" algn="just"/>
            <a:r>
              <a:rPr lang="en-US" sz="3000" b="1" dirty="0" smtClean="0">
                <a:latin typeface="Cambria" pitchFamily="18" charset="0"/>
              </a:rPr>
              <a:t>I. PENALTY </a:t>
            </a:r>
            <a:r>
              <a:rPr lang="en-US" sz="3000" b="1" dirty="0">
                <a:latin typeface="Cambria" pitchFamily="18" charset="0"/>
              </a:rPr>
              <a:t>FOR UNDER-REPORTING AND MIS-REPORTING OF INCOME : 270A :</a:t>
            </a:r>
            <a:endParaRPr lang="en-US" sz="3000" dirty="0">
              <a:latin typeface="Cambria" pitchFamily="18" charset="0"/>
            </a:endParaRPr>
          </a:p>
          <a:p>
            <a:r>
              <a:rPr lang="en-US" sz="2000" dirty="0">
                <a:latin typeface="Cambria" pitchFamily="18" charset="0"/>
              </a:rPr>
              <a:t> </a:t>
            </a:r>
          </a:p>
          <a:p>
            <a:pPr marL="914400" lvl="1" indent="-457200" algn="just"/>
            <a:r>
              <a:rPr lang="en-US" sz="3000" dirty="0">
                <a:latin typeface="Cambria" pitchFamily="18" charset="0"/>
              </a:rPr>
              <a:t>	With effect from AY 2017-18, the whole of Section 271 (1) (c) got replaced by Sec. 270A. </a:t>
            </a:r>
            <a:endParaRPr lang="en-US" sz="3000" dirty="0" smtClean="0">
              <a:latin typeface="Cambria" pitchFamily="18" charset="0"/>
            </a:endParaRPr>
          </a:p>
          <a:p>
            <a:pPr marL="914400" lvl="1" indent="-457200" algn="just"/>
            <a:endParaRPr lang="en-US" sz="2000" dirty="0">
              <a:latin typeface="Cambria" pitchFamily="18" charset="0"/>
            </a:endParaRPr>
          </a:p>
          <a:p>
            <a:pPr marL="914400" lvl="1" indent="-457200" algn="just"/>
            <a:r>
              <a:rPr lang="en-US" sz="3000" dirty="0" smtClean="0">
                <a:latin typeface="Cambria" pitchFamily="18" charset="0"/>
              </a:rPr>
              <a:t>	Section </a:t>
            </a:r>
            <a:r>
              <a:rPr lang="en-US" sz="3000" dirty="0">
                <a:latin typeface="Cambria" pitchFamily="18" charset="0"/>
              </a:rPr>
              <a:t>271 (1) (c) as it stood </a:t>
            </a:r>
            <a:r>
              <a:rPr lang="en-US" sz="3000" dirty="0" err="1">
                <a:latin typeface="Cambria" pitchFamily="18" charset="0"/>
              </a:rPr>
              <a:t>upto</a:t>
            </a:r>
            <a:r>
              <a:rPr lang="en-US" sz="3000" dirty="0">
                <a:latin typeface="Cambria" pitchFamily="18" charset="0"/>
              </a:rPr>
              <a:t> </a:t>
            </a:r>
            <a:r>
              <a:rPr lang="en-US" sz="3000" dirty="0" smtClean="0">
                <a:latin typeface="Cambria" pitchFamily="18" charset="0"/>
              </a:rPr>
              <a:t>        AY </a:t>
            </a:r>
            <a:r>
              <a:rPr lang="en-US" sz="3000" dirty="0">
                <a:latin typeface="Cambria" pitchFamily="18" charset="0"/>
              </a:rPr>
              <a:t>: 2016-17 referred to penalty for concealment of income</a:t>
            </a:r>
            <a:r>
              <a:rPr lang="en-US" sz="3000" dirty="0" smtClean="0">
                <a:latin typeface="Cambria" pitchFamily="18" charset="0"/>
              </a:rPr>
              <a:t>.</a:t>
            </a:r>
            <a:endParaRPr lang="en-US" sz="3000" dirty="0">
              <a:latin typeface="Cambria" pitchFamily="18" charset="0"/>
            </a:endParaRPr>
          </a:p>
        </p:txBody>
      </p:sp>
      <p:cxnSp>
        <p:nvCxnSpPr>
          <p:cNvPr id="6" name="Straight Connector 5"/>
          <p:cNvCxnSpPr/>
          <p:nvPr/>
        </p:nvCxnSpPr>
        <p:spPr>
          <a:xfrm>
            <a:off x="1447800" y="2286000"/>
            <a:ext cx="0" cy="5334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432560" y="2819400"/>
            <a:ext cx="32004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7774223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315283"/>
            <a:ext cx="7772400" cy="4247317"/>
          </a:xfrm>
          <a:prstGeom prst="rect">
            <a:avLst/>
          </a:prstGeom>
        </p:spPr>
        <p:txBody>
          <a:bodyPr wrap="square">
            <a:spAutoFit/>
          </a:bodyPr>
          <a:lstStyle/>
          <a:p>
            <a:pPr algn="just"/>
            <a:r>
              <a:rPr lang="en-US" sz="3000" dirty="0">
                <a:latin typeface="Cambria" pitchFamily="18" charset="0"/>
              </a:rPr>
              <a:t>Section 270A was introduced to rationalize and bring clarity and objectivity in the penalty provisions whenever there is addition to the income disclosed.</a:t>
            </a:r>
          </a:p>
          <a:p>
            <a:pPr algn="just"/>
            <a:r>
              <a:rPr lang="en-US" sz="2000" dirty="0">
                <a:latin typeface="Cambria" pitchFamily="18" charset="0"/>
              </a:rPr>
              <a:t> </a:t>
            </a:r>
          </a:p>
          <a:p>
            <a:pPr algn="just"/>
            <a:r>
              <a:rPr lang="en-US" sz="3000" dirty="0" smtClean="0">
                <a:latin typeface="Cambria" pitchFamily="18" charset="0"/>
              </a:rPr>
              <a:t>It </a:t>
            </a:r>
            <a:r>
              <a:rPr lang="en-US" sz="3000" dirty="0">
                <a:latin typeface="Cambria" pitchFamily="18" charset="0"/>
              </a:rPr>
              <a:t>provides two instances whenever there is a difference in assessed income and returned income. They are classified under the following two main heads </a:t>
            </a:r>
            <a:r>
              <a:rPr lang="en-US" sz="3000" dirty="0" smtClean="0">
                <a:latin typeface="Cambria" pitchFamily="18" charset="0"/>
              </a:rPr>
              <a:t>:</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6491336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470660"/>
            <a:ext cx="7772400" cy="3939540"/>
          </a:xfrm>
          <a:prstGeom prst="rect">
            <a:avLst/>
          </a:prstGeom>
        </p:spPr>
        <p:txBody>
          <a:bodyPr wrap="square">
            <a:spAutoFit/>
          </a:bodyPr>
          <a:lstStyle/>
          <a:p>
            <a:pPr marL="514350" lvl="0" indent="-514350">
              <a:buFont typeface="+mj-lt"/>
              <a:buAutoNum type="arabicParenR"/>
            </a:pPr>
            <a:r>
              <a:rPr lang="en-US" sz="3000" b="1" dirty="0">
                <a:latin typeface="Cambria" pitchFamily="18" charset="0"/>
              </a:rPr>
              <a:t>Under-reporting of Income; </a:t>
            </a:r>
            <a:r>
              <a:rPr lang="en-US" sz="3000" b="1" dirty="0" smtClean="0">
                <a:latin typeface="Cambria" pitchFamily="18" charset="0"/>
              </a:rPr>
              <a:t>and</a:t>
            </a:r>
          </a:p>
          <a:p>
            <a:pPr marL="514350" lvl="0" indent="-514350">
              <a:buFont typeface="+mj-lt"/>
              <a:buAutoNum type="arabicParenR"/>
            </a:pPr>
            <a:endParaRPr lang="en-US" sz="2000" dirty="0">
              <a:latin typeface="Cambria" pitchFamily="18" charset="0"/>
            </a:endParaRPr>
          </a:p>
          <a:p>
            <a:pPr marL="514350" lvl="0" indent="-514350">
              <a:buFont typeface="+mj-lt"/>
              <a:buAutoNum type="arabicParenR"/>
            </a:pPr>
            <a:r>
              <a:rPr lang="en-US" sz="3000" b="1" dirty="0" err="1">
                <a:latin typeface="Cambria" pitchFamily="18" charset="0"/>
              </a:rPr>
              <a:t>Mis</a:t>
            </a:r>
            <a:r>
              <a:rPr lang="en-US" sz="3000" b="1" dirty="0">
                <a:latin typeface="Cambria" pitchFamily="18" charset="0"/>
              </a:rPr>
              <a:t>-reporting of Income.</a:t>
            </a:r>
          </a:p>
          <a:p>
            <a:r>
              <a:rPr lang="en-US" sz="2000" dirty="0">
                <a:latin typeface="Cambria" pitchFamily="18" charset="0"/>
              </a:rPr>
              <a:t> </a:t>
            </a:r>
          </a:p>
          <a:p>
            <a:pPr algn="just"/>
            <a:r>
              <a:rPr lang="en-US" sz="3000" b="1" dirty="0">
                <a:latin typeface="Cambria" pitchFamily="18" charset="0"/>
              </a:rPr>
              <a:t>Sec : 270A </a:t>
            </a:r>
            <a:r>
              <a:rPr lang="en-US" sz="3000" dirty="0">
                <a:latin typeface="Cambria" pitchFamily="18" charset="0"/>
              </a:rPr>
              <a:t>– deals with levy of penalty for under-reporting and </a:t>
            </a:r>
            <a:r>
              <a:rPr lang="en-US" sz="3000" dirty="0" err="1">
                <a:latin typeface="Cambria" pitchFamily="18" charset="0"/>
              </a:rPr>
              <a:t>mis</a:t>
            </a:r>
            <a:r>
              <a:rPr lang="en-US" sz="3000" dirty="0">
                <a:latin typeface="Cambria" pitchFamily="18" charset="0"/>
              </a:rPr>
              <a:t>-reporting of income.  Sub-sections (2) and (9) refers to what is meant by these two terms : Let us take one-by-one</a:t>
            </a:r>
            <a:r>
              <a:rPr lang="en-US" sz="3000" dirty="0" smtClean="0">
                <a:latin typeface="Cambria" pitchFamily="18" charset="0"/>
              </a:rPr>
              <a:t>.</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0092310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676400"/>
            <a:ext cx="7772400" cy="3016210"/>
          </a:xfrm>
          <a:prstGeom prst="rect">
            <a:avLst/>
          </a:prstGeom>
        </p:spPr>
        <p:txBody>
          <a:bodyPr wrap="square">
            <a:spAutoFit/>
          </a:bodyPr>
          <a:lstStyle/>
          <a:p>
            <a:pPr lvl="0"/>
            <a:r>
              <a:rPr lang="en-US" sz="3000" b="1" dirty="0" smtClean="0">
                <a:latin typeface="Cambria" pitchFamily="18" charset="0"/>
              </a:rPr>
              <a:t>(1) UNDER REPORTING </a:t>
            </a:r>
            <a:r>
              <a:rPr lang="en-US" sz="3000" b="1" dirty="0">
                <a:latin typeface="Cambria" pitchFamily="18" charset="0"/>
              </a:rPr>
              <a:t>OF INCOME :</a:t>
            </a:r>
            <a:endParaRPr lang="en-US" sz="3000" dirty="0">
              <a:latin typeface="Cambria" pitchFamily="18" charset="0"/>
            </a:endParaRPr>
          </a:p>
          <a:p>
            <a:r>
              <a:rPr lang="en-US" sz="2000" dirty="0">
                <a:latin typeface="Cambria" pitchFamily="18" charset="0"/>
              </a:rPr>
              <a:t> </a:t>
            </a:r>
          </a:p>
          <a:p>
            <a:pPr marL="681038" lvl="0" indent="-447675" algn="just"/>
            <a:r>
              <a:rPr lang="en-US" sz="3000" b="1" dirty="0" smtClean="0">
                <a:latin typeface="Cambria" pitchFamily="18" charset="0"/>
              </a:rPr>
              <a:t>1) Sec</a:t>
            </a:r>
            <a:r>
              <a:rPr lang="en-US" sz="3000" b="1" dirty="0">
                <a:latin typeface="Cambria" pitchFamily="18" charset="0"/>
              </a:rPr>
              <a:t>. 270A (2) : Under-reporting of Income :</a:t>
            </a:r>
            <a:endParaRPr lang="en-US" sz="3000" dirty="0">
              <a:latin typeface="Cambria" pitchFamily="18" charset="0"/>
            </a:endParaRPr>
          </a:p>
          <a:p>
            <a:r>
              <a:rPr lang="en-US" sz="2000" b="1" dirty="0">
                <a:latin typeface="Cambria" pitchFamily="18" charset="0"/>
              </a:rPr>
              <a:t> </a:t>
            </a:r>
            <a:endParaRPr lang="en-US" sz="2000" dirty="0">
              <a:latin typeface="Cambria" pitchFamily="18" charset="0"/>
            </a:endParaRPr>
          </a:p>
          <a:p>
            <a:pPr marL="681038" lvl="2" algn="just"/>
            <a:r>
              <a:rPr lang="en-US" sz="3000" dirty="0">
                <a:latin typeface="Cambria" pitchFamily="18" charset="0"/>
              </a:rPr>
              <a:t>A person shall be considered to have </a:t>
            </a:r>
            <a:r>
              <a:rPr lang="en-US" sz="3000" b="1" dirty="0">
                <a:latin typeface="Cambria" pitchFamily="18" charset="0"/>
              </a:rPr>
              <a:t>under reported </a:t>
            </a:r>
            <a:r>
              <a:rPr lang="en-US" sz="3000" dirty="0">
                <a:latin typeface="Cambria" pitchFamily="18" charset="0"/>
              </a:rPr>
              <a:t>his income, if </a:t>
            </a:r>
            <a:r>
              <a:rPr lang="en-US" sz="3000" dirty="0" smtClean="0">
                <a:latin typeface="Cambria" pitchFamily="18" charset="0"/>
              </a:rPr>
              <a:t>:-</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185714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315283"/>
            <a:ext cx="7772400" cy="4247317"/>
          </a:xfrm>
          <a:prstGeom prst="rect">
            <a:avLst/>
          </a:prstGeom>
        </p:spPr>
        <p:txBody>
          <a:bodyPr wrap="square">
            <a:spAutoFit/>
          </a:bodyPr>
          <a:lstStyle/>
          <a:p>
            <a:pPr marL="971550" lvl="1" indent="-514350" algn="just">
              <a:buAutoNum type="alphaLcParenR"/>
            </a:pPr>
            <a:r>
              <a:rPr lang="en-US" sz="3000" dirty="0" smtClean="0">
                <a:latin typeface="Cambria" pitchFamily="18" charset="0"/>
              </a:rPr>
              <a:t>The </a:t>
            </a:r>
            <a:r>
              <a:rPr lang="en-US" sz="3000" dirty="0">
                <a:latin typeface="Cambria" pitchFamily="18" charset="0"/>
              </a:rPr>
              <a:t>income assessed is greater than the income determined in the return processed under Section </a:t>
            </a:r>
            <a:r>
              <a:rPr lang="en-US" sz="3000" b="1" dirty="0">
                <a:latin typeface="Cambria" pitchFamily="18" charset="0"/>
              </a:rPr>
              <a:t>143 (1) (a</a:t>
            </a:r>
            <a:r>
              <a:rPr lang="en-US" sz="3000" b="1" dirty="0" smtClean="0">
                <a:latin typeface="Cambria" pitchFamily="18" charset="0"/>
              </a:rPr>
              <a:t>);</a:t>
            </a:r>
          </a:p>
          <a:p>
            <a:pPr marL="971550" lvl="1" indent="-514350" algn="just">
              <a:buAutoNum type="alphaLcParenR"/>
            </a:pPr>
            <a:endParaRPr lang="en-US" sz="2000" b="1" dirty="0">
              <a:latin typeface="Cambria" pitchFamily="18" charset="0"/>
            </a:endParaRPr>
          </a:p>
          <a:p>
            <a:pPr marL="971550" lvl="1" indent="-514350" algn="just">
              <a:buFontTx/>
              <a:buAutoNum type="alphaLcParenR"/>
            </a:pPr>
            <a:r>
              <a:rPr lang="en-US" sz="3000" dirty="0">
                <a:latin typeface="Cambria" pitchFamily="18" charset="0"/>
              </a:rPr>
              <a:t>The income assessed is greater than the maximum amount not chargeable to tax where no return of income has been furnished or where return has been furnished for the first time </a:t>
            </a:r>
            <a:r>
              <a:rPr lang="en-US" sz="3000" dirty="0" smtClean="0">
                <a:latin typeface="Cambria" pitchFamily="18" charset="0"/>
              </a:rPr>
              <a:t> u/s </a:t>
            </a:r>
            <a:r>
              <a:rPr lang="en-US" sz="3000" dirty="0">
                <a:latin typeface="Cambria" pitchFamily="18" charset="0"/>
              </a:rPr>
              <a:t>148</a:t>
            </a:r>
            <a:r>
              <a:rPr lang="en-US" sz="3000" dirty="0" smtClean="0">
                <a:latin typeface="Cambria" pitchFamily="18" charset="0"/>
              </a:rPr>
              <a:t>;</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3141689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158419"/>
            <a:ext cx="7772400" cy="4708981"/>
          </a:xfrm>
          <a:prstGeom prst="rect">
            <a:avLst/>
          </a:prstGeom>
        </p:spPr>
        <p:txBody>
          <a:bodyPr wrap="square">
            <a:spAutoFit/>
          </a:bodyPr>
          <a:lstStyle/>
          <a:p>
            <a:pPr marL="914400" lvl="1" indent="-457200" algn="just"/>
            <a:r>
              <a:rPr lang="en-US" sz="3000" dirty="0" smtClean="0">
                <a:latin typeface="Cambria" pitchFamily="18" charset="0"/>
              </a:rPr>
              <a:t>c) The </a:t>
            </a:r>
            <a:r>
              <a:rPr lang="en-US" sz="3000" dirty="0">
                <a:latin typeface="Cambria" pitchFamily="18" charset="0"/>
              </a:rPr>
              <a:t>income re-assessed is greater than the income assessed or re-assessed immediately before such assessment;</a:t>
            </a:r>
          </a:p>
          <a:p>
            <a:pPr marL="914400" lvl="1" indent="-457200" algn="just"/>
            <a:r>
              <a:rPr lang="en-US" sz="2000" dirty="0">
                <a:latin typeface="Cambria" pitchFamily="18" charset="0"/>
              </a:rPr>
              <a:t> </a:t>
            </a:r>
          </a:p>
          <a:p>
            <a:pPr marL="914400" lvl="1" indent="-457200" algn="just"/>
            <a:r>
              <a:rPr lang="en-US" sz="3000" dirty="0" smtClean="0">
                <a:latin typeface="Cambria" pitchFamily="18" charset="0"/>
              </a:rPr>
              <a:t>d) The </a:t>
            </a:r>
            <a:r>
              <a:rPr lang="en-US" sz="3000" dirty="0">
                <a:latin typeface="Cambria" pitchFamily="18" charset="0"/>
              </a:rPr>
              <a:t>amount of deemed total income assessed or re-assessed as per the provisions of Sec. 115JB or Sec. 115JC, as the case may be, is greater than the deemed total income determined in the return processed u/s 143 (1) (a);</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2281697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524000"/>
            <a:ext cx="7772400" cy="3323987"/>
          </a:xfrm>
          <a:prstGeom prst="rect">
            <a:avLst/>
          </a:prstGeom>
        </p:spPr>
        <p:txBody>
          <a:bodyPr wrap="square">
            <a:spAutoFit/>
          </a:bodyPr>
          <a:lstStyle/>
          <a:p>
            <a:pPr marL="914400" lvl="1" indent="-457200" algn="just"/>
            <a:r>
              <a:rPr lang="en-US" sz="3000" dirty="0" smtClean="0">
                <a:latin typeface="Cambria" pitchFamily="18" charset="0"/>
              </a:rPr>
              <a:t>e) The </a:t>
            </a:r>
            <a:r>
              <a:rPr lang="en-US" sz="3000" dirty="0">
                <a:latin typeface="Cambria" pitchFamily="18" charset="0"/>
              </a:rPr>
              <a:t>amount of deemed total income assessed as per the provisions of </a:t>
            </a:r>
            <a:r>
              <a:rPr lang="en-US" sz="3000" dirty="0" smtClean="0">
                <a:latin typeface="Cambria" pitchFamily="18" charset="0"/>
              </a:rPr>
              <a:t>         Sec</a:t>
            </a:r>
            <a:r>
              <a:rPr lang="en-US" sz="3000" dirty="0">
                <a:latin typeface="Cambria" pitchFamily="18" charset="0"/>
              </a:rPr>
              <a:t>. 115JB or Sec. 115JC is greater than the maximum amount not chargeable to tax, where no return of income has been furnished or where return has been furnished for the first time </a:t>
            </a:r>
            <a:r>
              <a:rPr lang="en-US" sz="3000" dirty="0" smtClean="0">
                <a:latin typeface="Cambria" pitchFamily="18" charset="0"/>
              </a:rPr>
              <a:t> u/s </a:t>
            </a:r>
            <a:r>
              <a:rPr lang="en-US" sz="3000" dirty="0">
                <a:latin typeface="Cambria" pitchFamily="18" charset="0"/>
              </a:rPr>
              <a:t>148</a:t>
            </a:r>
            <a:r>
              <a:rPr lang="en-US" sz="3000" dirty="0" smtClean="0">
                <a:latin typeface="Cambria" pitchFamily="18" charset="0"/>
              </a:rPr>
              <a:t>.</a:t>
            </a:r>
            <a:r>
              <a:rPr lang="en-US" sz="3000" dirty="0">
                <a:latin typeface="Cambria" pitchFamily="18" charset="0"/>
              </a:rPr>
              <a:t> </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7211910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082219"/>
            <a:ext cx="7772400" cy="4708981"/>
          </a:xfrm>
          <a:prstGeom prst="rect">
            <a:avLst/>
          </a:prstGeom>
        </p:spPr>
        <p:txBody>
          <a:bodyPr wrap="square">
            <a:spAutoFit/>
          </a:bodyPr>
          <a:lstStyle/>
          <a:p>
            <a:pPr marL="865188" lvl="1" indent="-400050" algn="just"/>
            <a:r>
              <a:rPr lang="en-US" sz="3000" dirty="0" smtClean="0">
                <a:latin typeface="Cambria" pitchFamily="18" charset="0"/>
              </a:rPr>
              <a:t>f) The </a:t>
            </a:r>
            <a:r>
              <a:rPr lang="en-US" sz="3000" dirty="0">
                <a:latin typeface="Cambria" pitchFamily="18" charset="0"/>
              </a:rPr>
              <a:t>amount of deemed total income reassessed as per the provisions of Section 115JB or Section 115JC, as the case may be, is greater than the deemed total income assessed or reassessed immediately before such assessment.</a:t>
            </a:r>
          </a:p>
          <a:p>
            <a:pPr marL="865188" lvl="1" indent="-400050" algn="just"/>
            <a:r>
              <a:rPr lang="en-US" sz="2000" dirty="0">
                <a:latin typeface="Cambria" pitchFamily="18" charset="0"/>
              </a:rPr>
              <a:t> </a:t>
            </a:r>
          </a:p>
          <a:p>
            <a:pPr marL="865188" lvl="1" indent="-400050" algn="just"/>
            <a:r>
              <a:rPr lang="en-US" sz="3000" dirty="0" smtClean="0">
                <a:latin typeface="Cambria" pitchFamily="18" charset="0"/>
              </a:rPr>
              <a:t>g) The </a:t>
            </a:r>
            <a:r>
              <a:rPr lang="en-US" sz="3000" dirty="0">
                <a:latin typeface="Cambria" pitchFamily="18" charset="0"/>
              </a:rPr>
              <a:t>income assessed or reassessed has the effect of reducing the loss or converting such loss into income</a:t>
            </a:r>
            <a:r>
              <a:rPr lang="en-US" sz="3000" dirty="0" smtClean="0">
                <a:latin typeface="Cambria" pitchFamily="18" charset="0"/>
              </a:rPr>
              <a:t>;</a:t>
            </a:r>
            <a:r>
              <a:rPr lang="en-US" sz="3000" dirty="0">
                <a:latin typeface="Cambria" pitchFamily="18" charset="0"/>
              </a:rPr>
              <a:t> </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0338408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080730"/>
            <a:ext cx="7772400" cy="4862870"/>
          </a:xfrm>
          <a:prstGeom prst="rect">
            <a:avLst/>
          </a:prstGeom>
        </p:spPr>
        <p:txBody>
          <a:bodyPr wrap="square">
            <a:spAutoFit/>
          </a:bodyPr>
          <a:lstStyle/>
          <a:p>
            <a:pPr algn="just"/>
            <a:r>
              <a:rPr lang="en-US" sz="3000" dirty="0" smtClean="0">
                <a:latin typeface="Cambria" pitchFamily="18" charset="0"/>
              </a:rPr>
              <a:t>From </a:t>
            </a:r>
            <a:r>
              <a:rPr lang="en-US" sz="3000" dirty="0">
                <a:latin typeface="Cambria" pitchFamily="18" charset="0"/>
              </a:rPr>
              <a:t>the above, it can be seen that there will be </a:t>
            </a:r>
            <a:r>
              <a:rPr lang="en-US" sz="3000" b="1" dirty="0">
                <a:latin typeface="Cambria" pitchFamily="18" charset="0"/>
              </a:rPr>
              <a:t>under-reporting </a:t>
            </a:r>
            <a:r>
              <a:rPr lang="en-US" sz="3000" dirty="0">
                <a:latin typeface="Cambria" pitchFamily="18" charset="0"/>
              </a:rPr>
              <a:t>of income in </a:t>
            </a:r>
            <a:r>
              <a:rPr lang="en-US" sz="3000" b="1" dirty="0" smtClean="0">
                <a:latin typeface="Cambria" pitchFamily="18" charset="0"/>
              </a:rPr>
              <a:t>7</a:t>
            </a:r>
            <a:r>
              <a:rPr lang="en-US" sz="3000" dirty="0" smtClean="0">
                <a:latin typeface="Cambria" pitchFamily="18" charset="0"/>
              </a:rPr>
              <a:t> </a:t>
            </a:r>
            <a:r>
              <a:rPr lang="en-US" sz="3000" dirty="0">
                <a:latin typeface="Cambria" pitchFamily="18" charset="0"/>
              </a:rPr>
              <a:t>instances referred above. Let us see in detail each of the </a:t>
            </a:r>
            <a:r>
              <a:rPr lang="en-US" sz="3000" b="1" dirty="0">
                <a:latin typeface="Cambria" pitchFamily="18" charset="0"/>
              </a:rPr>
              <a:t>7</a:t>
            </a:r>
            <a:r>
              <a:rPr lang="en-US" sz="3000" dirty="0">
                <a:latin typeface="Cambria" pitchFamily="18" charset="0"/>
              </a:rPr>
              <a:t> such instances.</a:t>
            </a:r>
          </a:p>
          <a:p>
            <a:r>
              <a:rPr lang="en-US" sz="2000" dirty="0">
                <a:latin typeface="Cambria" pitchFamily="18" charset="0"/>
              </a:rPr>
              <a:t> </a:t>
            </a:r>
          </a:p>
          <a:p>
            <a:pPr marL="465138" lvl="0" indent="-465138" algn="just"/>
            <a:r>
              <a:rPr lang="en-US" sz="3000" b="1" dirty="0" smtClean="0">
                <a:latin typeface="Cambria" pitchFamily="18" charset="0"/>
              </a:rPr>
              <a:t>1.  Return </a:t>
            </a:r>
            <a:r>
              <a:rPr lang="en-US" sz="3000" b="1" dirty="0">
                <a:latin typeface="Cambria" pitchFamily="18" charset="0"/>
              </a:rPr>
              <a:t>of income filed and you have received intimations u/s 143 (1) (a) :</a:t>
            </a:r>
            <a:endParaRPr lang="en-US" sz="3000" dirty="0">
              <a:latin typeface="Cambria" pitchFamily="18" charset="0"/>
            </a:endParaRPr>
          </a:p>
          <a:p>
            <a:r>
              <a:rPr lang="en-US" sz="2000" b="1" dirty="0">
                <a:latin typeface="Cambria" pitchFamily="18" charset="0"/>
              </a:rPr>
              <a:t> </a:t>
            </a:r>
            <a:endParaRPr lang="en-US" sz="2000" dirty="0">
              <a:latin typeface="Cambria" pitchFamily="18" charset="0"/>
            </a:endParaRPr>
          </a:p>
          <a:p>
            <a:pPr lvl="1" algn="just"/>
            <a:r>
              <a:rPr lang="en-US" sz="3000" dirty="0">
                <a:latin typeface="Cambria" pitchFamily="18" charset="0"/>
              </a:rPr>
              <a:t>In this case, if your case has been selected for scrutiny, then, under reported income will be there if;</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7318293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2209800"/>
            <a:ext cx="7772400" cy="1477328"/>
          </a:xfrm>
          <a:prstGeom prst="rect">
            <a:avLst/>
          </a:prstGeom>
        </p:spPr>
        <p:txBody>
          <a:bodyPr wrap="square">
            <a:spAutoFit/>
          </a:bodyPr>
          <a:lstStyle/>
          <a:p>
            <a:pPr algn="just"/>
            <a:r>
              <a:rPr lang="en-US" sz="3000" dirty="0">
                <a:latin typeface="Cambria" pitchFamily="18" charset="0"/>
              </a:rPr>
              <a:t>Income Assessed </a:t>
            </a:r>
            <a:r>
              <a:rPr lang="en-US" sz="3000" b="1" dirty="0">
                <a:latin typeface="Cambria" pitchFamily="18" charset="0"/>
              </a:rPr>
              <a:t>is greater </a:t>
            </a:r>
            <a:r>
              <a:rPr lang="en-US" sz="3000" dirty="0">
                <a:latin typeface="Cambria" pitchFamily="18" charset="0"/>
              </a:rPr>
              <a:t>than income determined u/s 143 (1) (a) and the difference will be considered as under-reported income</a:t>
            </a:r>
            <a:r>
              <a:rPr lang="en-US" sz="3000" dirty="0" smtClean="0">
                <a:latin typeface="Cambria" pitchFamily="18" charset="0"/>
              </a:rPr>
              <a:t>.</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8655303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313795"/>
            <a:ext cx="7772400" cy="4401205"/>
          </a:xfrm>
          <a:prstGeom prst="rect">
            <a:avLst/>
          </a:prstGeom>
        </p:spPr>
        <p:txBody>
          <a:bodyPr wrap="square">
            <a:spAutoFit/>
          </a:bodyPr>
          <a:lstStyle/>
          <a:p>
            <a:r>
              <a:rPr lang="en-US" sz="3000" b="1" dirty="0">
                <a:latin typeface="Cambria" pitchFamily="18" charset="0"/>
              </a:rPr>
              <a:t>Fore </a:t>
            </a:r>
            <a:r>
              <a:rPr lang="en-US" sz="3000" b="1" dirty="0" err="1">
                <a:latin typeface="Cambria" pitchFamily="18" charset="0"/>
              </a:rPr>
              <a:t>eg</a:t>
            </a:r>
            <a:r>
              <a:rPr lang="en-US" sz="3000" b="1" dirty="0">
                <a:latin typeface="Cambria" pitchFamily="18" charset="0"/>
              </a:rPr>
              <a:t> :</a:t>
            </a:r>
            <a:endParaRPr lang="en-US" sz="3000" dirty="0">
              <a:latin typeface="Cambria" pitchFamily="18" charset="0"/>
            </a:endParaRPr>
          </a:p>
          <a:p>
            <a:r>
              <a:rPr lang="en-US" sz="2000" dirty="0">
                <a:latin typeface="Cambria" pitchFamily="18" charset="0"/>
              </a:rPr>
              <a:t> </a:t>
            </a:r>
          </a:p>
          <a:p>
            <a:r>
              <a:rPr lang="en-US" sz="3000" dirty="0">
                <a:latin typeface="Cambria" pitchFamily="18" charset="0"/>
              </a:rPr>
              <a:t>Returned Income		</a:t>
            </a:r>
            <a:r>
              <a:rPr lang="en-US" sz="3000" dirty="0" smtClean="0">
                <a:latin typeface="Cambria" pitchFamily="18" charset="0"/>
              </a:rPr>
              <a:t>:  </a:t>
            </a:r>
            <a:r>
              <a:rPr lang="en-US" sz="3000" dirty="0" err="1" smtClean="0">
                <a:latin typeface="Cambria" pitchFamily="18" charset="0"/>
              </a:rPr>
              <a:t>Rs</a:t>
            </a:r>
            <a:r>
              <a:rPr lang="en-US" sz="3000" dirty="0">
                <a:latin typeface="Cambria" pitchFamily="18" charset="0"/>
              </a:rPr>
              <a:t>. 100 lakhs</a:t>
            </a:r>
          </a:p>
          <a:p>
            <a:r>
              <a:rPr lang="en-US" sz="3000" dirty="0">
                <a:latin typeface="Cambria" pitchFamily="18" charset="0"/>
              </a:rPr>
              <a:t>Income determined </a:t>
            </a:r>
            <a:endParaRPr lang="en-US" sz="3000" dirty="0" smtClean="0">
              <a:latin typeface="Cambria" pitchFamily="18" charset="0"/>
            </a:endParaRPr>
          </a:p>
          <a:p>
            <a:r>
              <a:rPr lang="en-US" sz="3000" dirty="0">
                <a:latin typeface="Cambria" pitchFamily="18" charset="0"/>
              </a:rPr>
              <a:t>	</a:t>
            </a:r>
            <a:r>
              <a:rPr lang="en-US" sz="3000" dirty="0" smtClean="0">
                <a:latin typeface="Cambria" pitchFamily="18" charset="0"/>
              </a:rPr>
              <a:t>u/s </a:t>
            </a:r>
            <a:r>
              <a:rPr lang="en-US" sz="3000" dirty="0">
                <a:latin typeface="Cambria" pitchFamily="18" charset="0"/>
              </a:rPr>
              <a:t>143 (1)(a)		</a:t>
            </a:r>
            <a:r>
              <a:rPr lang="en-US" sz="3000" dirty="0" smtClean="0">
                <a:latin typeface="Cambria" pitchFamily="18" charset="0"/>
              </a:rPr>
              <a:t>:  </a:t>
            </a:r>
            <a:r>
              <a:rPr lang="en-US" sz="3000" dirty="0" err="1" smtClean="0">
                <a:latin typeface="Cambria" pitchFamily="18" charset="0"/>
              </a:rPr>
              <a:t>Rs</a:t>
            </a:r>
            <a:r>
              <a:rPr lang="en-US" sz="3000" dirty="0">
                <a:latin typeface="Cambria" pitchFamily="18" charset="0"/>
              </a:rPr>
              <a:t>. 110 lakhs</a:t>
            </a:r>
          </a:p>
          <a:p>
            <a:r>
              <a:rPr lang="en-US" sz="3000" dirty="0">
                <a:latin typeface="Cambria" pitchFamily="18" charset="0"/>
              </a:rPr>
              <a:t>Total income assessed </a:t>
            </a:r>
            <a:endParaRPr lang="en-US" sz="3000" dirty="0" smtClean="0">
              <a:latin typeface="Cambria" pitchFamily="18" charset="0"/>
            </a:endParaRPr>
          </a:p>
          <a:p>
            <a:r>
              <a:rPr lang="en-US" sz="3000" dirty="0">
                <a:latin typeface="Cambria" pitchFamily="18" charset="0"/>
              </a:rPr>
              <a:t>	</a:t>
            </a:r>
            <a:r>
              <a:rPr lang="en-US" sz="3000" dirty="0" smtClean="0">
                <a:latin typeface="Cambria" pitchFamily="18" charset="0"/>
              </a:rPr>
              <a:t>u/s </a:t>
            </a:r>
            <a:r>
              <a:rPr lang="en-US" sz="3000" dirty="0">
                <a:latin typeface="Cambria" pitchFamily="18" charset="0"/>
              </a:rPr>
              <a:t>143 (3)		</a:t>
            </a:r>
            <a:r>
              <a:rPr lang="en-US" sz="3000" dirty="0" smtClean="0">
                <a:latin typeface="Cambria" pitchFamily="18" charset="0"/>
              </a:rPr>
              <a:t>:  </a:t>
            </a:r>
            <a:r>
              <a:rPr lang="en-US" sz="3000" dirty="0" err="1" smtClean="0">
                <a:latin typeface="Cambria" pitchFamily="18" charset="0"/>
              </a:rPr>
              <a:t>Rs</a:t>
            </a:r>
            <a:r>
              <a:rPr lang="en-US" sz="3000" dirty="0">
                <a:latin typeface="Cambria" pitchFamily="18" charset="0"/>
              </a:rPr>
              <a:t>. 150 lakhs</a:t>
            </a:r>
          </a:p>
          <a:p>
            <a:r>
              <a:rPr lang="en-US" sz="2000" dirty="0">
                <a:latin typeface="Cambria" pitchFamily="18" charset="0"/>
              </a:rPr>
              <a:t> </a:t>
            </a:r>
            <a:endParaRPr lang="en-US" sz="2000" dirty="0" smtClean="0">
              <a:latin typeface="Cambria" pitchFamily="18" charset="0"/>
            </a:endParaRPr>
          </a:p>
          <a:p>
            <a:r>
              <a:rPr lang="en-US" sz="3000" dirty="0" smtClean="0">
                <a:latin typeface="Cambria" pitchFamily="18" charset="0"/>
              </a:rPr>
              <a:t>Is </a:t>
            </a:r>
            <a:r>
              <a:rPr lang="en-US" sz="3000" dirty="0">
                <a:latin typeface="Cambria" pitchFamily="18" charset="0"/>
              </a:rPr>
              <a:t>there any under-reporting of income? If yes, determine the under-reported income.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53677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066800"/>
            <a:ext cx="7772400" cy="4708981"/>
          </a:xfrm>
          <a:prstGeom prst="rect">
            <a:avLst/>
          </a:prstGeom>
        </p:spPr>
        <p:txBody>
          <a:bodyPr wrap="square">
            <a:spAutoFit/>
          </a:bodyPr>
          <a:lstStyle/>
          <a:p>
            <a:pPr marL="914400" indent="-914400" algn="just"/>
            <a:r>
              <a:rPr lang="en-US" sz="3000" b="1" dirty="0" err="1">
                <a:latin typeface="Cambria" pitchFamily="18" charset="0"/>
              </a:rPr>
              <a:t>Ans</a:t>
            </a:r>
            <a:r>
              <a:rPr lang="en-US" sz="3000" b="1" dirty="0">
                <a:latin typeface="Cambria" pitchFamily="18" charset="0"/>
              </a:rPr>
              <a:t> :	</a:t>
            </a:r>
            <a:r>
              <a:rPr lang="en-US" sz="3000" dirty="0">
                <a:latin typeface="Cambria" pitchFamily="18" charset="0"/>
              </a:rPr>
              <a:t>There is under-reporting of income since the income assessed is greater than income determined u/s 143 (1) (a) and the under-reported income will be :</a:t>
            </a:r>
          </a:p>
          <a:p>
            <a:r>
              <a:rPr lang="en-US" sz="2000" dirty="0">
                <a:latin typeface="Cambria" pitchFamily="18" charset="0"/>
              </a:rPr>
              <a:t> </a:t>
            </a:r>
          </a:p>
          <a:p>
            <a:r>
              <a:rPr lang="en-US" sz="3000" dirty="0">
                <a:latin typeface="Cambria" pitchFamily="18" charset="0"/>
              </a:rPr>
              <a:t>Income assessed u/s 143 (3</a:t>
            </a:r>
            <a:r>
              <a:rPr lang="en-US" sz="3000" dirty="0" smtClean="0">
                <a:latin typeface="Cambria" pitchFamily="18" charset="0"/>
              </a:rPr>
              <a:t>)    :  </a:t>
            </a:r>
            <a:r>
              <a:rPr lang="en-US" sz="3000" dirty="0" err="1" smtClean="0">
                <a:latin typeface="Cambria" pitchFamily="18" charset="0"/>
              </a:rPr>
              <a:t>Rs</a:t>
            </a:r>
            <a:r>
              <a:rPr lang="en-US" sz="3000" dirty="0">
                <a:latin typeface="Cambria" pitchFamily="18" charset="0"/>
              </a:rPr>
              <a:t>. 150 lakhs</a:t>
            </a:r>
          </a:p>
          <a:p>
            <a:r>
              <a:rPr lang="en-US" sz="3000" b="1" dirty="0">
                <a:latin typeface="Cambria" pitchFamily="18" charset="0"/>
              </a:rPr>
              <a:t>Less : </a:t>
            </a:r>
            <a:r>
              <a:rPr lang="en-US" sz="3000" dirty="0">
                <a:latin typeface="Cambria" pitchFamily="18" charset="0"/>
              </a:rPr>
              <a:t>Income determined </a:t>
            </a:r>
            <a:endParaRPr lang="en-US" sz="3000" dirty="0" smtClean="0">
              <a:latin typeface="Cambria" pitchFamily="18" charset="0"/>
            </a:endParaRPr>
          </a:p>
          <a:p>
            <a:r>
              <a:rPr lang="en-US" sz="3000" dirty="0">
                <a:latin typeface="Cambria" pitchFamily="18" charset="0"/>
              </a:rPr>
              <a:t>	</a:t>
            </a:r>
            <a:r>
              <a:rPr lang="en-US" sz="3000" dirty="0" smtClean="0">
                <a:latin typeface="Cambria" pitchFamily="18" charset="0"/>
              </a:rPr>
              <a:t>	u/s </a:t>
            </a:r>
            <a:r>
              <a:rPr lang="en-US" sz="3000" dirty="0">
                <a:latin typeface="Cambria" pitchFamily="18" charset="0"/>
              </a:rPr>
              <a:t>143 (1)(</a:t>
            </a:r>
            <a:r>
              <a:rPr lang="en-US" sz="3000" dirty="0" smtClean="0">
                <a:latin typeface="Cambria" pitchFamily="18" charset="0"/>
              </a:rPr>
              <a:t>a)</a:t>
            </a:r>
            <a:r>
              <a:rPr lang="en-US" sz="3000" dirty="0">
                <a:latin typeface="Cambria" pitchFamily="18" charset="0"/>
              </a:rPr>
              <a:t>	</a:t>
            </a:r>
            <a:r>
              <a:rPr lang="en-US" sz="3000" dirty="0" smtClean="0">
                <a:latin typeface="Cambria" pitchFamily="18" charset="0"/>
              </a:rPr>
              <a:t>     :  </a:t>
            </a:r>
            <a:r>
              <a:rPr lang="en-US" sz="3000" u="sng" dirty="0" err="1" smtClean="0">
                <a:latin typeface="Cambria" pitchFamily="18" charset="0"/>
              </a:rPr>
              <a:t>Rs</a:t>
            </a:r>
            <a:r>
              <a:rPr lang="en-US" sz="3000" u="sng" dirty="0">
                <a:latin typeface="Cambria" pitchFamily="18" charset="0"/>
              </a:rPr>
              <a:t>. 110 lakhs</a:t>
            </a:r>
            <a:endParaRPr lang="en-US" sz="3000" dirty="0">
              <a:latin typeface="Cambria" pitchFamily="18" charset="0"/>
            </a:endParaRPr>
          </a:p>
          <a:p>
            <a:r>
              <a:rPr lang="en-US" sz="3000" dirty="0">
                <a:latin typeface="Cambria" pitchFamily="18" charset="0"/>
              </a:rPr>
              <a:t> </a:t>
            </a:r>
          </a:p>
          <a:p>
            <a:r>
              <a:rPr lang="en-US" sz="3000" dirty="0">
                <a:latin typeface="Cambria" pitchFamily="18" charset="0"/>
              </a:rPr>
              <a:t>	Under-reported </a:t>
            </a:r>
            <a:r>
              <a:rPr lang="en-US" sz="3000" dirty="0" smtClean="0">
                <a:latin typeface="Cambria" pitchFamily="18" charset="0"/>
              </a:rPr>
              <a:t>income   :  </a:t>
            </a:r>
            <a:r>
              <a:rPr lang="en-US" sz="3000" u="dbl" dirty="0" err="1" smtClean="0">
                <a:latin typeface="Cambria" pitchFamily="18" charset="0"/>
              </a:rPr>
              <a:t>Rs</a:t>
            </a:r>
            <a:r>
              <a:rPr lang="en-US" sz="3000" u="dbl" dirty="0">
                <a:latin typeface="Cambria" pitchFamily="18" charset="0"/>
              </a:rPr>
              <a:t>.   40 </a:t>
            </a:r>
            <a:r>
              <a:rPr lang="en-US" sz="3000" u="dbl" dirty="0" smtClean="0">
                <a:latin typeface="Cambria" pitchFamily="18" charset="0"/>
              </a:rPr>
              <a:t>lakhs</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2935773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295400" y="1011734"/>
            <a:ext cx="7620000" cy="5693866"/>
          </a:xfrm>
          <a:prstGeom prst="rect">
            <a:avLst/>
          </a:prstGeom>
        </p:spPr>
        <p:txBody>
          <a:bodyPr wrap="square">
            <a:spAutoFit/>
          </a:bodyPr>
          <a:lstStyle/>
          <a:p>
            <a:pPr marL="465138" lvl="0" indent="-465138" algn="just"/>
            <a:r>
              <a:rPr lang="en-US" sz="2900" b="1" dirty="0" smtClean="0">
                <a:latin typeface="Cambria" pitchFamily="18" charset="0"/>
              </a:rPr>
              <a:t>2) Where </a:t>
            </a:r>
            <a:r>
              <a:rPr lang="en-US" sz="2900" b="1" dirty="0">
                <a:latin typeface="Cambria" pitchFamily="18" charset="0"/>
              </a:rPr>
              <a:t>no return of income was filed or where return furnished for the first time       u/s 148 :</a:t>
            </a:r>
            <a:endParaRPr lang="en-US" sz="2900" dirty="0">
              <a:latin typeface="Cambria" pitchFamily="18" charset="0"/>
            </a:endParaRPr>
          </a:p>
          <a:p>
            <a:r>
              <a:rPr lang="en-US" sz="1600" b="1" dirty="0">
                <a:latin typeface="Cambria" pitchFamily="18" charset="0"/>
              </a:rPr>
              <a:t> </a:t>
            </a:r>
            <a:endParaRPr lang="en-US" sz="1600" dirty="0">
              <a:latin typeface="Cambria" pitchFamily="18" charset="0"/>
            </a:endParaRPr>
          </a:p>
          <a:p>
            <a:pPr lvl="1" algn="just"/>
            <a:r>
              <a:rPr lang="en-US" sz="2900" dirty="0">
                <a:latin typeface="Cambria" pitchFamily="18" charset="0"/>
              </a:rPr>
              <a:t>Suppose, while completing the assessment, the Assessing Officer assesses the income </a:t>
            </a:r>
            <a:r>
              <a:rPr lang="en-US" sz="2900" dirty="0" smtClean="0">
                <a:latin typeface="Cambria" pitchFamily="18" charset="0"/>
              </a:rPr>
              <a:t>   of </a:t>
            </a:r>
            <a:r>
              <a:rPr lang="en-US" sz="2900" dirty="0">
                <a:latin typeface="Cambria" pitchFamily="18" charset="0"/>
              </a:rPr>
              <a:t>the </a:t>
            </a:r>
            <a:r>
              <a:rPr lang="en-US" sz="2900" dirty="0" err="1">
                <a:latin typeface="Cambria" pitchFamily="18" charset="0"/>
              </a:rPr>
              <a:t>assessee</a:t>
            </a:r>
            <a:r>
              <a:rPr lang="en-US" sz="2900" dirty="0">
                <a:latin typeface="Cambria" pitchFamily="18" charset="0"/>
              </a:rPr>
              <a:t> at an amount greater than the maximum amount chargeable to income-tax or the amount of income furnished u/s 148, whichever is </a:t>
            </a:r>
            <a:r>
              <a:rPr lang="en-US" sz="2900" dirty="0" smtClean="0">
                <a:latin typeface="Cambria" pitchFamily="18" charset="0"/>
              </a:rPr>
              <a:t>higher</a:t>
            </a:r>
            <a:r>
              <a:rPr lang="en-US" sz="2900" dirty="0">
                <a:latin typeface="Cambria" pitchFamily="18" charset="0"/>
              </a:rPr>
              <a:t>, </a:t>
            </a:r>
            <a:r>
              <a:rPr lang="en-US" sz="2900" dirty="0" smtClean="0">
                <a:latin typeface="Cambria" pitchFamily="18" charset="0"/>
              </a:rPr>
              <a:t>there  will  be  under-reporting   of   income</a:t>
            </a:r>
            <a:r>
              <a:rPr lang="en-US" sz="2900" dirty="0">
                <a:latin typeface="Cambria" pitchFamily="18" charset="0"/>
              </a:rPr>
              <a:t>. </a:t>
            </a:r>
            <a:endParaRPr lang="en-US" sz="2900" dirty="0" smtClean="0">
              <a:latin typeface="Cambria" pitchFamily="18" charset="0"/>
            </a:endParaRPr>
          </a:p>
          <a:p>
            <a:pPr lvl="1" algn="just"/>
            <a:endParaRPr lang="en-US" sz="2000" dirty="0" smtClean="0">
              <a:latin typeface="Cambria" pitchFamily="18" charset="0"/>
            </a:endParaRPr>
          </a:p>
          <a:p>
            <a:pPr lvl="1" algn="r"/>
            <a:r>
              <a:rPr lang="en-US" sz="2900" dirty="0" smtClean="0">
                <a:latin typeface="Cambria" pitchFamily="18" charset="0"/>
              </a:rPr>
              <a:t>(</a:t>
            </a:r>
            <a:r>
              <a:rPr lang="en-US" sz="2900" dirty="0" err="1" smtClean="0">
                <a:latin typeface="Cambria" pitchFamily="18" charset="0"/>
              </a:rPr>
              <a:t>contd</a:t>
            </a:r>
            <a:r>
              <a:rPr lang="en-US" sz="2900" dirty="0" smtClean="0">
                <a:latin typeface="Cambria" pitchFamily="18" charset="0"/>
              </a:rPr>
              <a:t>…2)</a:t>
            </a:r>
            <a:endParaRPr lang="en-US" sz="29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4866623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219200" y="1371600"/>
            <a:ext cx="7772400" cy="4093428"/>
          </a:xfrm>
          <a:prstGeom prst="rect">
            <a:avLst/>
          </a:prstGeom>
        </p:spPr>
        <p:txBody>
          <a:bodyPr wrap="square">
            <a:spAutoFit/>
          </a:bodyPr>
          <a:lstStyle/>
          <a:p>
            <a:pPr algn="just"/>
            <a:r>
              <a:rPr lang="en-US" sz="3000" dirty="0" smtClean="0">
                <a:latin typeface="Cambria" pitchFamily="18" charset="0"/>
              </a:rPr>
              <a:t>The difference between the two will be treated as the under-reported income.</a:t>
            </a:r>
            <a:endParaRPr lang="en-US" sz="3000" b="1" dirty="0" smtClean="0">
              <a:latin typeface="Cambria" pitchFamily="18" charset="0"/>
            </a:endParaRPr>
          </a:p>
          <a:p>
            <a:pPr marL="747713" indent="-747713" algn="just"/>
            <a:endParaRPr lang="en-US" sz="2000" b="1" dirty="0" smtClean="0">
              <a:latin typeface="Cambria" pitchFamily="18" charset="0"/>
            </a:endParaRPr>
          </a:p>
          <a:p>
            <a:pPr marL="747713" indent="-747713" algn="just"/>
            <a:r>
              <a:rPr lang="en-US" sz="3000" b="1" dirty="0" err="1" smtClean="0">
                <a:latin typeface="Cambria" pitchFamily="18" charset="0"/>
              </a:rPr>
              <a:t>Eg</a:t>
            </a:r>
            <a:r>
              <a:rPr lang="en-US" sz="3000" b="1" dirty="0" smtClean="0">
                <a:latin typeface="Cambria" pitchFamily="18" charset="0"/>
              </a:rPr>
              <a:t> </a:t>
            </a:r>
            <a:r>
              <a:rPr lang="en-US" sz="3000" b="1" dirty="0">
                <a:latin typeface="Cambria" pitchFamily="18" charset="0"/>
              </a:rPr>
              <a:t>:</a:t>
            </a:r>
            <a:r>
              <a:rPr lang="en-US" sz="3000" dirty="0">
                <a:latin typeface="Cambria" pitchFamily="18" charset="0"/>
              </a:rPr>
              <a:t> The assesse has not filed any return of income. The Assessing Officer completed the assessment u/s 143 (3) determining the income at </a:t>
            </a:r>
            <a:r>
              <a:rPr lang="en-US" sz="3000" dirty="0" err="1">
                <a:latin typeface="Cambria" pitchFamily="18" charset="0"/>
              </a:rPr>
              <a:t>Rs</a:t>
            </a:r>
            <a:r>
              <a:rPr lang="en-US" sz="3000" dirty="0">
                <a:latin typeface="Cambria" pitchFamily="18" charset="0"/>
              </a:rPr>
              <a:t>. 10 lakhs. Is there any under-reporting of income. If yes, how much?</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4380732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219200" y="1456015"/>
            <a:ext cx="7924800" cy="3877985"/>
          </a:xfrm>
          <a:prstGeom prst="rect">
            <a:avLst/>
          </a:prstGeom>
        </p:spPr>
        <p:txBody>
          <a:bodyPr wrap="square">
            <a:spAutoFit/>
          </a:bodyPr>
          <a:lstStyle/>
          <a:p>
            <a:pPr marL="865188" indent="-865188"/>
            <a:r>
              <a:rPr lang="en-US" sz="3000" b="1" dirty="0" err="1">
                <a:latin typeface="Cambria" pitchFamily="18" charset="0"/>
              </a:rPr>
              <a:t>Ans</a:t>
            </a:r>
            <a:r>
              <a:rPr lang="en-US" sz="3000" b="1" dirty="0" smtClean="0">
                <a:latin typeface="Cambria" pitchFamily="18" charset="0"/>
              </a:rPr>
              <a:t>: </a:t>
            </a:r>
            <a:r>
              <a:rPr lang="en-US" sz="3000" dirty="0" smtClean="0">
                <a:latin typeface="Cambria" pitchFamily="18" charset="0"/>
              </a:rPr>
              <a:t>Yes</a:t>
            </a:r>
            <a:r>
              <a:rPr lang="en-US" sz="3000" dirty="0">
                <a:latin typeface="Cambria" pitchFamily="18" charset="0"/>
              </a:rPr>
              <a:t>. There is under-reporting of income. Quantum will be :</a:t>
            </a:r>
          </a:p>
          <a:p>
            <a:r>
              <a:rPr lang="en-US" sz="2000" dirty="0">
                <a:latin typeface="Cambria" pitchFamily="18" charset="0"/>
              </a:rPr>
              <a:t> </a:t>
            </a:r>
          </a:p>
          <a:p>
            <a:r>
              <a:rPr lang="en-US" sz="3000" dirty="0">
                <a:latin typeface="Cambria" pitchFamily="18" charset="0"/>
              </a:rPr>
              <a:t>	</a:t>
            </a:r>
            <a:r>
              <a:rPr lang="en-US" sz="2900" dirty="0">
                <a:latin typeface="Cambria" pitchFamily="18" charset="0"/>
              </a:rPr>
              <a:t>Income assessed u/s 143 (3) </a:t>
            </a:r>
            <a:r>
              <a:rPr lang="en-US" sz="2900" dirty="0" smtClean="0">
                <a:latin typeface="Cambria" pitchFamily="18" charset="0"/>
              </a:rPr>
              <a:t>: </a:t>
            </a:r>
            <a:r>
              <a:rPr lang="en-US" sz="2900" dirty="0" err="1" smtClean="0">
                <a:latin typeface="Cambria" pitchFamily="18" charset="0"/>
              </a:rPr>
              <a:t>Rs</a:t>
            </a:r>
            <a:r>
              <a:rPr lang="en-US" sz="2900" dirty="0">
                <a:latin typeface="Cambria" pitchFamily="18" charset="0"/>
              </a:rPr>
              <a:t>. 10 lakhs</a:t>
            </a:r>
          </a:p>
          <a:p>
            <a:r>
              <a:rPr lang="en-US" sz="2900" dirty="0">
                <a:latin typeface="Cambria" pitchFamily="18" charset="0"/>
              </a:rPr>
              <a:t>	</a:t>
            </a:r>
            <a:r>
              <a:rPr lang="en-US" sz="2900" b="1" dirty="0">
                <a:latin typeface="Cambria" pitchFamily="18" charset="0"/>
              </a:rPr>
              <a:t>Less : </a:t>
            </a:r>
            <a:r>
              <a:rPr lang="en-US" sz="2900" dirty="0">
                <a:latin typeface="Cambria" pitchFamily="18" charset="0"/>
              </a:rPr>
              <a:t>Maximum amount of </a:t>
            </a:r>
            <a:endParaRPr lang="en-US" sz="2900" dirty="0" smtClean="0">
              <a:latin typeface="Cambria" pitchFamily="18" charset="0"/>
            </a:endParaRPr>
          </a:p>
          <a:p>
            <a:r>
              <a:rPr lang="en-US" sz="2900" dirty="0">
                <a:latin typeface="Cambria" pitchFamily="18" charset="0"/>
              </a:rPr>
              <a:t>	</a:t>
            </a:r>
            <a:r>
              <a:rPr lang="en-US" sz="2900" dirty="0" smtClean="0">
                <a:latin typeface="Cambria" pitchFamily="18" charset="0"/>
              </a:rPr>
              <a:t>	  income chargeable </a:t>
            </a:r>
            <a:r>
              <a:rPr lang="en-US" sz="2900" dirty="0">
                <a:latin typeface="Cambria" pitchFamily="18" charset="0"/>
              </a:rPr>
              <a:t>to </a:t>
            </a:r>
            <a:endParaRPr lang="en-US" sz="2900" dirty="0" smtClean="0">
              <a:latin typeface="Cambria" pitchFamily="18" charset="0"/>
            </a:endParaRPr>
          </a:p>
          <a:p>
            <a:r>
              <a:rPr lang="en-US" sz="2900" dirty="0">
                <a:latin typeface="Cambria" pitchFamily="18" charset="0"/>
              </a:rPr>
              <a:t>	</a:t>
            </a:r>
            <a:r>
              <a:rPr lang="en-US" sz="2900" dirty="0" smtClean="0">
                <a:latin typeface="Cambria" pitchFamily="18" charset="0"/>
              </a:rPr>
              <a:t>	  income-tax</a:t>
            </a:r>
            <a:r>
              <a:rPr lang="en-US" sz="2900" dirty="0">
                <a:latin typeface="Cambria" pitchFamily="18" charset="0"/>
              </a:rPr>
              <a:t>		</a:t>
            </a:r>
            <a:r>
              <a:rPr lang="en-US" sz="2900" dirty="0" smtClean="0">
                <a:latin typeface="Cambria" pitchFamily="18" charset="0"/>
              </a:rPr>
              <a:t>: </a:t>
            </a:r>
            <a:r>
              <a:rPr lang="en-US" sz="2900" u="sng" dirty="0" err="1" smtClean="0">
                <a:latin typeface="Cambria" pitchFamily="18" charset="0"/>
              </a:rPr>
              <a:t>Rs</a:t>
            </a:r>
            <a:r>
              <a:rPr lang="en-US" sz="2900" u="sng" dirty="0">
                <a:latin typeface="Cambria" pitchFamily="18" charset="0"/>
              </a:rPr>
              <a:t>. 2.5 lakhs</a:t>
            </a:r>
            <a:endParaRPr lang="en-US" sz="2900" dirty="0">
              <a:latin typeface="Cambria" pitchFamily="18" charset="0"/>
            </a:endParaRPr>
          </a:p>
          <a:p>
            <a:r>
              <a:rPr lang="en-US" sz="2000" dirty="0">
                <a:latin typeface="Cambria" pitchFamily="18" charset="0"/>
              </a:rPr>
              <a:t> </a:t>
            </a:r>
          </a:p>
          <a:p>
            <a:r>
              <a:rPr lang="en-US" sz="2900" dirty="0">
                <a:latin typeface="Cambria" pitchFamily="18" charset="0"/>
              </a:rPr>
              <a:t>	</a:t>
            </a:r>
            <a:r>
              <a:rPr lang="en-US" sz="2900" dirty="0" smtClean="0">
                <a:latin typeface="Cambria" pitchFamily="18" charset="0"/>
              </a:rPr>
              <a:t>Under-reported income	: </a:t>
            </a:r>
            <a:r>
              <a:rPr lang="en-US" sz="2900" u="dbl" dirty="0" err="1" smtClean="0">
                <a:latin typeface="Cambria" pitchFamily="18" charset="0"/>
              </a:rPr>
              <a:t>Rs</a:t>
            </a:r>
            <a:r>
              <a:rPr lang="en-US" sz="2900" u="dbl" dirty="0">
                <a:latin typeface="Cambria" pitchFamily="18" charset="0"/>
              </a:rPr>
              <a:t>. 7.5 </a:t>
            </a:r>
            <a:r>
              <a:rPr lang="en-US" sz="2900" u="dbl" dirty="0" err="1" smtClean="0">
                <a:latin typeface="Cambria" pitchFamily="18" charset="0"/>
              </a:rPr>
              <a:t>lakhs</a:t>
            </a:r>
            <a:endParaRPr lang="en-US" sz="29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2285534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219200" y="1153954"/>
            <a:ext cx="7772400" cy="4708981"/>
          </a:xfrm>
          <a:prstGeom prst="rect">
            <a:avLst/>
          </a:prstGeom>
        </p:spPr>
        <p:txBody>
          <a:bodyPr wrap="square">
            <a:spAutoFit/>
          </a:bodyPr>
          <a:lstStyle/>
          <a:p>
            <a:pPr marL="465138" lvl="0" indent="-465138" algn="just"/>
            <a:r>
              <a:rPr lang="en-US" sz="3000" b="1" dirty="0" smtClean="0">
                <a:latin typeface="Cambria" pitchFamily="18" charset="0"/>
              </a:rPr>
              <a:t>3)	Where </a:t>
            </a:r>
            <a:r>
              <a:rPr lang="en-US" sz="3000" b="1" dirty="0">
                <a:latin typeface="Cambria" pitchFamily="18" charset="0"/>
              </a:rPr>
              <a:t>there is reassessment subsequent to assessment :</a:t>
            </a:r>
            <a:endParaRPr lang="en-US" sz="3000" dirty="0">
              <a:latin typeface="Cambria" pitchFamily="18" charset="0"/>
            </a:endParaRPr>
          </a:p>
          <a:p>
            <a:pPr marL="465138" indent="-465138"/>
            <a:r>
              <a:rPr lang="en-US" sz="2000" b="1" dirty="0">
                <a:latin typeface="Cambria" pitchFamily="18" charset="0"/>
              </a:rPr>
              <a:t> </a:t>
            </a:r>
            <a:endParaRPr lang="en-US" sz="2000" dirty="0">
              <a:latin typeface="Cambria" pitchFamily="18" charset="0"/>
            </a:endParaRPr>
          </a:p>
          <a:p>
            <a:pPr lvl="1" algn="just"/>
            <a:r>
              <a:rPr lang="en-US" sz="3000" dirty="0">
                <a:latin typeface="Cambria" pitchFamily="18" charset="0"/>
              </a:rPr>
              <a:t>Where any re-assessment has been made by the Assessing Officer on the original assessment made, and the amount of income determined on such re-assessment is greater than the income determined as per original assessment, there is under-reporting of income.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0853695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219200" y="1080730"/>
            <a:ext cx="7772400" cy="4862870"/>
          </a:xfrm>
          <a:prstGeom prst="rect">
            <a:avLst/>
          </a:prstGeom>
        </p:spPr>
        <p:txBody>
          <a:bodyPr wrap="square">
            <a:spAutoFit/>
          </a:bodyPr>
          <a:lstStyle/>
          <a:p>
            <a:r>
              <a:rPr lang="en-US" sz="2900" b="1" dirty="0" err="1">
                <a:latin typeface="Cambria" pitchFamily="18" charset="0"/>
              </a:rPr>
              <a:t>Eg</a:t>
            </a:r>
            <a:r>
              <a:rPr lang="en-US" sz="2900" b="1" dirty="0">
                <a:latin typeface="Cambria" pitchFamily="18" charset="0"/>
              </a:rPr>
              <a:t>: </a:t>
            </a:r>
            <a:r>
              <a:rPr lang="en-US" sz="2900" b="1" dirty="0" smtClean="0">
                <a:latin typeface="Cambria" pitchFamily="18" charset="0"/>
              </a:rPr>
              <a:t>  </a:t>
            </a:r>
            <a:r>
              <a:rPr lang="en-US" sz="2900" dirty="0" smtClean="0">
                <a:latin typeface="Cambria" pitchFamily="18" charset="0"/>
              </a:rPr>
              <a:t>1) Returned income</a:t>
            </a:r>
            <a:r>
              <a:rPr lang="en-US" sz="2900" dirty="0">
                <a:latin typeface="Cambria" pitchFamily="18" charset="0"/>
              </a:rPr>
              <a:t>	</a:t>
            </a:r>
            <a:r>
              <a:rPr lang="en-US" sz="2900" dirty="0" smtClean="0">
                <a:latin typeface="Cambria" pitchFamily="18" charset="0"/>
              </a:rPr>
              <a:t>: Rs</a:t>
            </a:r>
            <a:r>
              <a:rPr lang="en-US" sz="2900" dirty="0">
                <a:latin typeface="Cambria" pitchFamily="18" charset="0"/>
              </a:rPr>
              <a:t>. 100 lakhs</a:t>
            </a:r>
          </a:p>
          <a:p>
            <a:pPr marL="1195388" indent="-514350">
              <a:buAutoNum type="arabicParenR" startAt="2"/>
            </a:pPr>
            <a:r>
              <a:rPr lang="en-US" sz="2900" dirty="0" smtClean="0">
                <a:latin typeface="Cambria" pitchFamily="18" charset="0"/>
              </a:rPr>
              <a:t>Income </a:t>
            </a:r>
            <a:r>
              <a:rPr lang="en-US" sz="2900" dirty="0">
                <a:latin typeface="Cambria" pitchFamily="18" charset="0"/>
              </a:rPr>
              <a:t>Determined </a:t>
            </a:r>
            <a:endParaRPr lang="en-US" sz="2900" dirty="0" smtClean="0">
              <a:latin typeface="Cambria" pitchFamily="18" charset="0"/>
            </a:endParaRPr>
          </a:p>
          <a:p>
            <a:pPr marL="681038"/>
            <a:r>
              <a:rPr lang="en-US" sz="2900" dirty="0">
                <a:latin typeface="Cambria" pitchFamily="18" charset="0"/>
              </a:rPr>
              <a:t>	 </a:t>
            </a:r>
            <a:r>
              <a:rPr lang="en-US" sz="2900" dirty="0" smtClean="0">
                <a:latin typeface="Cambria" pitchFamily="18" charset="0"/>
              </a:rPr>
              <a:t>   u/s </a:t>
            </a:r>
            <a:r>
              <a:rPr lang="en-US" sz="2900" dirty="0">
                <a:latin typeface="Cambria" pitchFamily="18" charset="0"/>
              </a:rPr>
              <a:t>143 (1)(a)	</a:t>
            </a:r>
            <a:r>
              <a:rPr lang="en-US" sz="2900" dirty="0" smtClean="0">
                <a:latin typeface="Cambria" pitchFamily="18" charset="0"/>
              </a:rPr>
              <a:t>	: </a:t>
            </a:r>
            <a:r>
              <a:rPr lang="en-US" sz="2900" dirty="0" err="1" smtClean="0">
                <a:latin typeface="Cambria" pitchFamily="18" charset="0"/>
              </a:rPr>
              <a:t>Rs</a:t>
            </a:r>
            <a:r>
              <a:rPr lang="en-US" sz="2900" dirty="0">
                <a:latin typeface="Cambria" pitchFamily="18" charset="0"/>
              </a:rPr>
              <a:t>. 110 lakhs</a:t>
            </a:r>
          </a:p>
          <a:p>
            <a:pPr marL="1195388" indent="-514350">
              <a:buAutoNum type="arabicParenR" startAt="3"/>
            </a:pPr>
            <a:r>
              <a:rPr lang="en-US" sz="2900" dirty="0" smtClean="0">
                <a:latin typeface="Cambria" pitchFamily="18" charset="0"/>
              </a:rPr>
              <a:t>Income </a:t>
            </a:r>
            <a:r>
              <a:rPr lang="en-US" sz="2900" dirty="0">
                <a:latin typeface="Cambria" pitchFamily="18" charset="0"/>
              </a:rPr>
              <a:t>assessed </a:t>
            </a:r>
            <a:endParaRPr lang="en-US" sz="2900" dirty="0" smtClean="0">
              <a:latin typeface="Cambria" pitchFamily="18" charset="0"/>
            </a:endParaRPr>
          </a:p>
          <a:p>
            <a:pPr marL="681038"/>
            <a:r>
              <a:rPr lang="en-US" sz="2900" dirty="0">
                <a:latin typeface="Cambria" pitchFamily="18" charset="0"/>
              </a:rPr>
              <a:t>	</a:t>
            </a:r>
            <a:r>
              <a:rPr lang="en-US" sz="2900" dirty="0" smtClean="0">
                <a:latin typeface="Cambria" pitchFamily="18" charset="0"/>
              </a:rPr>
              <a:t>   u/s </a:t>
            </a:r>
            <a:r>
              <a:rPr lang="en-US" sz="2900" dirty="0">
                <a:latin typeface="Cambria" pitchFamily="18" charset="0"/>
              </a:rPr>
              <a:t>143 (3)		</a:t>
            </a:r>
            <a:r>
              <a:rPr lang="en-US" sz="2900" dirty="0" smtClean="0">
                <a:latin typeface="Cambria" pitchFamily="18" charset="0"/>
              </a:rPr>
              <a:t>: </a:t>
            </a:r>
            <a:r>
              <a:rPr lang="en-US" sz="2900" dirty="0" err="1" smtClean="0">
                <a:latin typeface="Cambria" pitchFamily="18" charset="0"/>
              </a:rPr>
              <a:t>Rs</a:t>
            </a:r>
            <a:r>
              <a:rPr lang="en-US" sz="2900" dirty="0">
                <a:latin typeface="Cambria" pitchFamily="18" charset="0"/>
              </a:rPr>
              <a:t>. 150 lakhs</a:t>
            </a:r>
          </a:p>
          <a:p>
            <a:pPr marL="1195388" indent="-514350">
              <a:buAutoNum type="arabicParenR" startAt="4"/>
            </a:pPr>
            <a:r>
              <a:rPr lang="en-US" sz="2900" dirty="0" smtClean="0">
                <a:latin typeface="Cambria" pitchFamily="18" charset="0"/>
              </a:rPr>
              <a:t>Income </a:t>
            </a:r>
            <a:r>
              <a:rPr lang="en-US" sz="2900" dirty="0">
                <a:latin typeface="Cambria" pitchFamily="18" charset="0"/>
              </a:rPr>
              <a:t>reassessed </a:t>
            </a:r>
            <a:endParaRPr lang="en-US" sz="2900" dirty="0" smtClean="0">
              <a:latin typeface="Cambria" pitchFamily="18" charset="0"/>
            </a:endParaRPr>
          </a:p>
          <a:p>
            <a:pPr marL="681038"/>
            <a:r>
              <a:rPr lang="en-US" sz="2900" dirty="0">
                <a:latin typeface="Cambria" pitchFamily="18" charset="0"/>
              </a:rPr>
              <a:t>	 </a:t>
            </a:r>
            <a:r>
              <a:rPr lang="en-US" sz="2900" dirty="0" smtClean="0">
                <a:latin typeface="Cambria" pitchFamily="18" charset="0"/>
              </a:rPr>
              <a:t>   u/s </a:t>
            </a:r>
            <a:r>
              <a:rPr lang="en-US" sz="2900" dirty="0">
                <a:latin typeface="Cambria" pitchFamily="18" charset="0"/>
              </a:rPr>
              <a:t>147 		</a:t>
            </a:r>
            <a:r>
              <a:rPr lang="en-US" sz="2900" dirty="0" smtClean="0">
                <a:latin typeface="Cambria" pitchFamily="18" charset="0"/>
              </a:rPr>
              <a:t>	: </a:t>
            </a:r>
            <a:r>
              <a:rPr lang="en-US" sz="2900" dirty="0" err="1" smtClean="0">
                <a:latin typeface="Cambria" pitchFamily="18" charset="0"/>
              </a:rPr>
              <a:t>Rs</a:t>
            </a:r>
            <a:r>
              <a:rPr lang="en-US" sz="2900" dirty="0">
                <a:latin typeface="Cambria" pitchFamily="18" charset="0"/>
              </a:rPr>
              <a:t>. 180 lakhs</a:t>
            </a:r>
          </a:p>
          <a:p>
            <a:r>
              <a:rPr lang="en-US" sz="2000" dirty="0">
                <a:latin typeface="Cambria" pitchFamily="18" charset="0"/>
              </a:rPr>
              <a:t>	</a:t>
            </a:r>
          </a:p>
          <a:p>
            <a:pPr marL="914400" indent="-914400" algn="just"/>
            <a:r>
              <a:rPr lang="en-US" sz="2900" dirty="0">
                <a:latin typeface="Cambria" pitchFamily="18" charset="0"/>
              </a:rPr>
              <a:t>	Is there any under-reporting of income on </a:t>
            </a:r>
            <a:r>
              <a:rPr lang="en-US" sz="2900" dirty="0" smtClean="0">
                <a:latin typeface="Cambria" pitchFamily="18" charset="0"/>
              </a:rPr>
              <a:t>reassessment? If </a:t>
            </a:r>
            <a:r>
              <a:rPr lang="en-US" sz="2900" dirty="0">
                <a:latin typeface="Cambria" pitchFamily="18" charset="0"/>
              </a:rPr>
              <a:t>yes, determine the quantum of under-reported income.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1951152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1629013"/>
            <a:ext cx="8382000" cy="3323987"/>
          </a:xfrm>
          <a:prstGeom prst="rect">
            <a:avLst/>
          </a:prstGeom>
        </p:spPr>
        <p:txBody>
          <a:bodyPr wrap="square">
            <a:spAutoFit/>
          </a:bodyPr>
          <a:lstStyle/>
          <a:p>
            <a:pPr marL="914400" indent="-914400"/>
            <a:r>
              <a:rPr lang="en-US" sz="3000" b="1" dirty="0" err="1" smtClean="0">
                <a:latin typeface="Cambria" pitchFamily="18" charset="0"/>
              </a:rPr>
              <a:t>Ans</a:t>
            </a:r>
            <a:r>
              <a:rPr lang="en-US" sz="3000" b="1" dirty="0" smtClean="0">
                <a:latin typeface="Cambria" pitchFamily="18" charset="0"/>
              </a:rPr>
              <a:t> : </a:t>
            </a:r>
            <a:r>
              <a:rPr lang="en-US" sz="3000" dirty="0">
                <a:latin typeface="Cambria" pitchFamily="18" charset="0"/>
              </a:rPr>
              <a:t>Yes. Amount under-reported income will be :</a:t>
            </a:r>
          </a:p>
          <a:p>
            <a:r>
              <a:rPr lang="en-US" sz="2000" b="1" dirty="0">
                <a:latin typeface="Cambria" pitchFamily="18" charset="0"/>
              </a:rPr>
              <a:t> </a:t>
            </a:r>
            <a:endParaRPr lang="en-US" sz="2000" dirty="0">
              <a:latin typeface="Cambria" pitchFamily="18" charset="0"/>
            </a:endParaRPr>
          </a:p>
          <a:p>
            <a:r>
              <a:rPr lang="en-US" sz="3000" b="1" dirty="0">
                <a:latin typeface="Cambria" pitchFamily="18" charset="0"/>
              </a:rPr>
              <a:t>	</a:t>
            </a:r>
            <a:r>
              <a:rPr lang="en-US" sz="3000" dirty="0">
                <a:latin typeface="Cambria" pitchFamily="18" charset="0"/>
              </a:rPr>
              <a:t>Income Reassessed u/s 147 </a:t>
            </a:r>
            <a:r>
              <a:rPr lang="en-US" sz="3000" dirty="0" smtClean="0">
                <a:latin typeface="Cambria" pitchFamily="18" charset="0"/>
              </a:rPr>
              <a:t>: </a:t>
            </a:r>
            <a:r>
              <a:rPr lang="en-US" sz="3000" dirty="0" err="1" smtClean="0">
                <a:latin typeface="Cambria" pitchFamily="18" charset="0"/>
              </a:rPr>
              <a:t>Rs</a:t>
            </a:r>
            <a:r>
              <a:rPr lang="en-US" sz="3000" dirty="0">
                <a:latin typeface="Cambria" pitchFamily="18" charset="0"/>
              </a:rPr>
              <a:t>. 180 lakhs</a:t>
            </a:r>
          </a:p>
          <a:p>
            <a:r>
              <a:rPr lang="en-US" sz="2000" dirty="0">
                <a:latin typeface="Cambria" pitchFamily="18" charset="0"/>
              </a:rPr>
              <a:t> </a:t>
            </a:r>
          </a:p>
          <a:p>
            <a:r>
              <a:rPr lang="en-US" sz="3000" b="1" dirty="0" smtClean="0">
                <a:latin typeface="Cambria" pitchFamily="18" charset="0"/>
              </a:rPr>
              <a:t>	Less </a:t>
            </a:r>
            <a:r>
              <a:rPr lang="en-US" sz="3000" b="1" dirty="0">
                <a:latin typeface="Cambria" pitchFamily="18" charset="0"/>
              </a:rPr>
              <a:t>: </a:t>
            </a:r>
            <a:r>
              <a:rPr lang="en-US" sz="3000" b="1" dirty="0" smtClean="0">
                <a:latin typeface="Cambria" pitchFamily="18" charset="0"/>
              </a:rPr>
              <a:t> </a:t>
            </a:r>
            <a:r>
              <a:rPr lang="en-US" sz="3000" dirty="0" smtClean="0">
                <a:latin typeface="Cambria" pitchFamily="18" charset="0"/>
              </a:rPr>
              <a:t>Income </a:t>
            </a:r>
            <a:r>
              <a:rPr lang="en-US" sz="3000" dirty="0">
                <a:latin typeface="Cambria" pitchFamily="18" charset="0"/>
              </a:rPr>
              <a:t>assessed </a:t>
            </a:r>
            <a:endParaRPr lang="en-US" sz="3000" dirty="0" smtClean="0">
              <a:latin typeface="Cambria" pitchFamily="18" charset="0"/>
            </a:endParaRPr>
          </a:p>
          <a:p>
            <a:r>
              <a:rPr lang="en-US" sz="3000" dirty="0">
                <a:latin typeface="Cambria" pitchFamily="18" charset="0"/>
              </a:rPr>
              <a:t>	</a:t>
            </a:r>
            <a:r>
              <a:rPr lang="en-US" sz="3000" dirty="0" smtClean="0">
                <a:latin typeface="Cambria" pitchFamily="18" charset="0"/>
              </a:rPr>
              <a:t>	  u/s </a:t>
            </a:r>
            <a:r>
              <a:rPr lang="en-US" sz="3000" dirty="0">
                <a:latin typeface="Cambria" pitchFamily="18" charset="0"/>
              </a:rPr>
              <a:t>143 (3) 		</a:t>
            </a:r>
            <a:r>
              <a:rPr lang="en-US" sz="3000" dirty="0" smtClean="0">
                <a:latin typeface="Cambria" pitchFamily="18" charset="0"/>
              </a:rPr>
              <a:t>:  </a:t>
            </a:r>
            <a:r>
              <a:rPr lang="en-US" sz="3000" u="sng" dirty="0" err="1" smtClean="0">
                <a:latin typeface="Cambria" pitchFamily="18" charset="0"/>
              </a:rPr>
              <a:t>Rs</a:t>
            </a:r>
            <a:r>
              <a:rPr lang="en-US" sz="3000" u="sng" dirty="0">
                <a:latin typeface="Cambria" pitchFamily="18" charset="0"/>
              </a:rPr>
              <a:t>. 150 lakhs</a:t>
            </a:r>
            <a:endParaRPr lang="en-US" sz="3000" dirty="0">
              <a:latin typeface="Cambria" pitchFamily="18" charset="0"/>
            </a:endParaRPr>
          </a:p>
          <a:p>
            <a:r>
              <a:rPr lang="en-US" sz="2000" dirty="0">
                <a:latin typeface="Cambria" pitchFamily="18" charset="0"/>
              </a:rPr>
              <a:t> </a:t>
            </a:r>
          </a:p>
          <a:p>
            <a:r>
              <a:rPr lang="en-US" sz="3000" dirty="0">
                <a:latin typeface="Cambria" pitchFamily="18" charset="0"/>
              </a:rPr>
              <a:t>	Under-reported Income	</a:t>
            </a:r>
            <a:r>
              <a:rPr lang="en-US" sz="3000" dirty="0" smtClean="0">
                <a:latin typeface="Cambria" pitchFamily="18" charset="0"/>
              </a:rPr>
              <a:t>:  </a:t>
            </a:r>
            <a:r>
              <a:rPr lang="en-US" sz="3000" u="dbl" dirty="0" err="1" smtClean="0">
                <a:latin typeface="Cambria" pitchFamily="18" charset="0"/>
              </a:rPr>
              <a:t>Rs</a:t>
            </a:r>
            <a:r>
              <a:rPr lang="en-US" sz="3000" u="dbl" dirty="0">
                <a:latin typeface="Cambria" pitchFamily="18" charset="0"/>
              </a:rPr>
              <a:t>.   30 lakhs</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9256279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1001554"/>
            <a:ext cx="8229600" cy="5170646"/>
          </a:xfrm>
          <a:prstGeom prst="rect">
            <a:avLst/>
          </a:prstGeom>
        </p:spPr>
        <p:txBody>
          <a:bodyPr wrap="square">
            <a:spAutoFit/>
          </a:bodyPr>
          <a:lstStyle/>
          <a:p>
            <a:pPr marL="465138" lvl="0" indent="-465138" algn="just"/>
            <a:r>
              <a:rPr lang="en-US" sz="3000" b="1" dirty="0" smtClean="0">
                <a:latin typeface="Cambria" pitchFamily="18" charset="0"/>
              </a:rPr>
              <a:t>4) Return </a:t>
            </a:r>
            <a:r>
              <a:rPr lang="en-US" sz="3000" b="1" dirty="0">
                <a:latin typeface="Cambria" pitchFamily="18" charset="0"/>
              </a:rPr>
              <a:t>of income filed u/s 115JB / JC and Income determined u/s 143 (1)(a) :</a:t>
            </a:r>
            <a:endParaRPr lang="en-US" sz="3000" dirty="0">
              <a:latin typeface="Cambria" pitchFamily="18" charset="0"/>
            </a:endParaRPr>
          </a:p>
          <a:p>
            <a:r>
              <a:rPr lang="en-US" sz="2000" b="1" dirty="0">
                <a:latin typeface="Cambria" pitchFamily="18" charset="0"/>
              </a:rPr>
              <a:t> </a:t>
            </a:r>
            <a:endParaRPr lang="en-US" sz="2000" dirty="0">
              <a:latin typeface="Cambria" pitchFamily="18" charset="0"/>
            </a:endParaRPr>
          </a:p>
          <a:p>
            <a:pPr marL="465138" algn="just"/>
            <a:r>
              <a:rPr lang="en-US" sz="3000" dirty="0">
                <a:latin typeface="Cambria" pitchFamily="18" charset="0"/>
              </a:rPr>
              <a:t>Where return of income has been filed as per Sec. 115JB/JC and return has been processed u/s 143 (1)(a). If the case is selected for scrutiny u/s 143 or 147, and the income determined under such assessment or reassessment is greater than the income determined </a:t>
            </a:r>
            <a:r>
              <a:rPr lang="en-US" sz="3000" dirty="0" smtClean="0">
                <a:latin typeface="Cambria" pitchFamily="18" charset="0"/>
              </a:rPr>
              <a:t>u/s </a:t>
            </a:r>
            <a:r>
              <a:rPr lang="en-US" sz="3000" dirty="0">
                <a:latin typeface="Cambria" pitchFamily="18" charset="0"/>
              </a:rPr>
              <a:t>143 (1)(a), there is under-reporting of income.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3996828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1391483"/>
            <a:ext cx="8229600" cy="4247317"/>
          </a:xfrm>
          <a:prstGeom prst="rect">
            <a:avLst/>
          </a:prstGeom>
        </p:spPr>
        <p:txBody>
          <a:bodyPr wrap="square">
            <a:spAutoFit/>
          </a:bodyPr>
          <a:lstStyle/>
          <a:p>
            <a:pPr marL="465138" lvl="0" indent="-465138" algn="just"/>
            <a:r>
              <a:rPr lang="en-US" sz="3000" b="1" dirty="0" smtClean="0">
                <a:latin typeface="Cambria" pitchFamily="18" charset="0"/>
              </a:rPr>
              <a:t>5) Income </a:t>
            </a:r>
            <a:r>
              <a:rPr lang="en-US" sz="3000" b="1" dirty="0">
                <a:latin typeface="Cambria" pitchFamily="18" charset="0"/>
              </a:rPr>
              <a:t>assessed u/s 115JB/JC where no return of income has been filed or return furnished in response to notice u/s 148 :</a:t>
            </a:r>
            <a:endParaRPr lang="en-US" sz="3000" dirty="0">
              <a:latin typeface="Cambria" pitchFamily="18" charset="0"/>
            </a:endParaRPr>
          </a:p>
          <a:p>
            <a:r>
              <a:rPr lang="en-US" sz="2000" b="1" dirty="0">
                <a:latin typeface="Cambria" pitchFamily="18" charset="0"/>
              </a:rPr>
              <a:t> </a:t>
            </a:r>
            <a:endParaRPr lang="en-US" sz="2000" dirty="0">
              <a:latin typeface="Cambria" pitchFamily="18" charset="0"/>
            </a:endParaRPr>
          </a:p>
          <a:p>
            <a:pPr lvl="1" algn="just"/>
            <a:r>
              <a:rPr lang="en-US" sz="3000" dirty="0">
                <a:latin typeface="Cambria" pitchFamily="18" charset="0"/>
              </a:rPr>
              <a:t>In cases where the assesse (company) has not filed the return of income or has furnished the return in response to notice u/s 148, and the income is assessed u/s 115 JB / JC which is greater , there is under reporting of income.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2158282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2015966"/>
            <a:ext cx="8229600" cy="2708434"/>
          </a:xfrm>
          <a:prstGeom prst="rect">
            <a:avLst/>
          </a:prstGeom>
        </p:spPr>
        <p:txBody>
          <a:bodyPr wrap="square">
            <a:spAutoFit/>
          </a:bodyPr>
          <a:lstStyle/>
          <a:p>
            <a:pPr marL="465138" lvl="0" indent="-465138" algn="just"/>
            <a:r>
              <a:rPr lang="en-US" sz="3000" b="1" dirty="0" smtClean="0">
                <a:latin typeface="Cambria" pitchFamily="18" charset="0"/>
              </a:rPr>
              <a:t>6)	Income </a:t>
            </a:r>
            <a:r>
              <a:rPr lang="en-US" sz="3000" b="1" dirty="0">
                <a:latin typeface="Cambria" pitchFamily="18" charset="0"/>
              </a:rPr>
              <a:t>reassessed u/s 115 JB/JC after original assessment :</a:t>
            </a:r>
            <a:endParaRPr lang="en-US" sz="3000" dirty="0">
              <a:latin typeface="Cambria" pitchFamily="18" charset="0"/>
            </a:endParaRPr>
          </a:p>
          <a:p>
            <a:r>
              <a:rPr lang="en-US" sz="2000" b="1" dirty="0">
                <a:latin typeface="Cambria" pitchFamily="18" charset="0"/>
              </a:rPr>
              <a:t> </a:t>
            </a:r>
            <a:endParaRPr lang="en-US" sz="2000" dirty="0">
              <a:latin typeface="Cambria" pitchFamily="18" charset="0"/>
            </a:endParaRPr>
          </a:p>
          <a:p>
            <a:pPr lvl="1" algn="just"/>
            <a:r>
              <a:rPr lang="en-US" sz="3000" dirty="0">
                <a:latin typeface="Cambria" pitchFamily="18" charset="0"/>
              </a:rPr>
              <a:t>Where income reassessed u/s 115 JB /JC is greater than the income originally assessed, there is under-reporting of income.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8008284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762000" y="1467683"/>
            <a:ext cx="8229600" cy="4247317"/>
          </a:xfrm>
          <a:prstGeom prst="rect">
            <a:avLst/>
          </a:prstGeom>
        </p:spPr>
        <p:txBody>
          <a:bodyPr wrap="square">
            <a:spAutoFit/>
          </a:bodyPr>
          <a:lstStyle/>
          <a:p>
            <a:pPr marL="465138" lvl="0" indent="-465138" algn="just"/>
            <a:r>
              <a:rPr lang="en-US" sz="3000" b="1" dirty="0" smtClean="0">
                <a:latin typeface="Cambria" pitchFamily="18" charset="0"/>
              </a:rPr>
              <a:t>7)	Return </a:t>
            </a:r>
            <a:r>
              <a:rPr lang="en-US" sz="3000" b="1" dirty="0">
                <a:latin typeface="Cambria" pitchFamily="18" charset="0"/>
              </a:rPr>
              <a:t>of loss is filed &amp; income assessed has the effect of reducing the loss or converting such loss into income :</a:t>
            </a:r>
            <a:endParaRPr lang="en-US" sz="3000" dirty="0">
              <a:latin typeface="Cambria" pitchFamily="18" charset="0"/>
            </a:endParaRPr>
          </a:p>
          <a:p>
            <a:r>
              <a:rPr lang="en-US" sz="2000" b="1" dirty="0">
                <a:latin typeface="Cambria" pitchFamily="18" charset="0"/>
              </a:rPr>
              <a:t> </a:t>
            </a:r>
            <a:endParaRPr lang="en-US" sz="2000" dirty="0">
              <a:latin typeface="Cambria" pitchFamily="18" charset="0"/>
            </a:endParaRPr>
          </a:p>
          <a:p>
            <a:pPr lvl="1" algn="just"/>
            <a:r>
              <a:rPr lang="en-US" sz="3000" dirty="0">
                <a:latin typeface="Cambria" pitchFamily="18" charset="0"/>
              </a:rPr>
              <a:t>If the assesse has filed a loss return and the Assessing Officer completed the assessment whereby either the loss got reduced or the loss got converted to income, there is under reporting of income.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4898726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457200" y="1702237"/>
            <a:ext cx="8686800" cy="3631763"/>
          </a:xfrm>
          <a:prstGeom prst="rect">
            <a:avLst/>
          </a:prstGeom>
        </p:spPr>
        <p:txBody>
          <a:bodyPr wrap="square">
            <a:spAutoFit/>
          </a:bodyPr>
          <a:lstStyle/>
          <a:p>
            <a:r>
              <a:rPr lang="en-US" sz="3000" b="1" dirty="0" err="1">
                <a:latin typeface="Cambria" pitchFamily="18" charset="0"/>
              </a:rPr>
              <a:t>Eg</a:t>
            </a:r>
            <a:r>
              <a:rPr lang="en-US" sz="3000" b="1" dirty="0">
                <a:latin typeface="Cambria" pitchFamily="18" charset="0"/>
              </a:rPr>
              <a:t> : </a:t>
            </a:r>
            <a:r>
              <a:rPr lang="en-US" sz="3000" b="1" dirty="0" smtClean="0">
                <a:latin typeface="Cambria" pitchFamily="18" charset="0"/>
              </a:rPr>
              <a:t>	</a:t>
            </a:r>
            <a:r>
              <a:rPr lang="en-US" sz="3000" dirty="0" smtClean="0">
                <a:latin typeface="Cambria" pitchFamily="18" charset="0"/>
              </a:rPr>
              <a:t>1</a:t>
            </a:r>
            <a:r>
              <a:rPr lang="en-US" sz="3000" dirty="0">
                <a:latin typeface="Cambria" pitchFamily="18" charset="0"/>
              </a:rPr>
              <a:t>. Returned Income (loss</a:t>
            </a:r>
            <a:r>
              <a:rPr lang="en-US" sz="3000" dirty="0" smtClean="0">
                <a:latin typeface="Cambria" pitchFamily="18" charset="0"/>
              </a:rPr>
              <a:t>)</a:t>
            </a:r>
            <a:r>
              <a:rPr lang="en-US" sz="3000" dirty="0">
                <a:latin typeface="Cambria" pitchFamily="18" charset="0"/>
              </a:rPr>
              <a:t>	</a:t>
            </a:r>
            <a:r>
              <a:rPr lang="en-US" sz="3000" dirty="0" smtClean="0">
                <a:latin typeface="Cambria" pitchFamily="18" charset="0"/>
              </a:rPr>
              <a:t>   : </a:t>
            </a:r>
            <a:r>
              <a:rPr lang="en-US" sz="3000" dirty="0" err="1" smtClean="0">
                <a:latin typeface="Cambria" pitchFamily="18" charset="0"/>
              </a:rPr>
              <a:t>Rs</a:t>
            </a:r>
            <a:r>
              <a:rPr lang="en-US" sz="3000" dirty="0">
                <a:latin typeface="Cambria" pitchFamily="18" charset="0"/>
              </a:rPr>
              <a:t>. (100) lakhs</a:t>
            </a:r>
          </a:p>
          <a:p>
            <a:r>
              <a:rPr lang="en-US" sz="3000" b="1" dirty="0">
                <a:latin typeface="Cambria" pitchFamily="18" charset="0"/>
              </a:rPr>
              <a:t>	</a:t>
            </a:r>
            <a:r>
              <a:rPr lang="en-US" sz="3000" dirty="0" smtClean="0">
                <a:latin typeface="Cambria" pitchFamily="18" charset="0"/>
              </a:rPr>
              <a:t>2</a:t>
            </a:r>
            <a:r>
              <a:rPr lang="en-US" sz="3000" dirty="0">
                <a:latin typeface="Cambria" pitchFamily="18" charset="0"/>
              </a:rPr>
              <a:t>. Total Income (loss) </a:t>
            </a:r>
            <a:endParaRPr lang="en-US" sz="3000" dirty="0" smtClean="0">
              <a:latin typeface="Cambria" pitchFamily="18" charset="0"/>
            </a:endParaRPr>
          </a:p>
          <a:p>
            <a:r>
              <a:rPr lang="en-US" sz="3000" dirty="0">
                <a:latin typeface="Cambria" pitchFamily="18" charset="0"/>
              </a:rPr>
              <a:t>	</a:t>
            </a:r>
            <a:r>
              <a:rPr lang="en-US" sz="3000" dirty="0" smtClean="0">
                <a:latin typeface="Cambria" pitchFamily="18" charset="0"/>
              </a:rPr>
              <a:t>    determined </a:t>
            </a:r>
            <a:r>
              <a:rPr lang="en-US" sz="3000" dirty="0">
                <a:latin typeface="Cambria" pitchFamily="18" charset="0"/>
              </a:rPr>
              <a:t>u/s 143 (1)(a</a:t>
            </a:r>
            <a:r>
              <a:rPr lang="en-US" sz="3000" dirty="0" smtClean="0">
                <a:latin typeface="Cambria" pitchFamily="18" charset="0"/>
              </a:rPr>
              <a:t>)  : </a:t>
            </a:r>
            <a:r>
              <a:rPr lang="en-US" sz="3000" dirty="0" err="1" smtClean="0">
                <a:latin typeface="Cambria" pitchFamily="18" charset="0"/>
              </a:rPr>
              <a:t>Rs</a:t>
            </a:r>
            <a:r>
              <a:rPr lang="en-US" sz="3000" dirty="0">
                <a:latin typeface="Cambria" pitchFamily="18" charset="0"/>
              </a:rPr>
              <a:t>.   (90) lakhs</a:t>
            </a:r>
          </a:p>
          <a:p>
            <a:r>
              <a:rPr lang="en-US" sz="3000" dirty="0">
                <a:latin typeface="Cambria" pitchFamily="18" charset="0"/>
              </a:rPr>
              <a:t>	</a:t>
            </a:r>
            <a:r>
              <a:rPr lang="en-US" sz="3000" dirty="0" smtClean="0">
                <a:latin typeface="Cambria" pitchFamily="18" charset="0"/>
              </a:rPr>
              <a:t>3</a:t>
            </a:r>
            <a:r>
              <a:rPr lang="en-US" sz="3000" dirty="0">
                <a:latin typeface="Cambria" pitchFamily="18" charset="0"/>
              </a:rPr>
              <a:t>. Total Income (loss) </a:t>
            </a:r>
            <a:endParaRPr lang="en-US" sz="3000" dirty="0" smtClean="0">
              <a:latin typeface="Cambria" pitchFamily="18" charset="0"/>
            </a:endParaRPr>
          </a:p>
          <a:p>
            <a:r>
              <a:rPr lang="en-US" sz="3000" dirty="0">
                <a:latin typeface="Cambria" pitchFamily="18" charset="0"/>
              </a:rPr>
              <a:t>	</a:t>
            </a:r>
            <a:r>
              <a:rPr lang="en-US" sz="3000" dirty="0" smtClean="0">
                <a:latin typeface="Cambria" pitchFamily="18" charset="0"/>
              </a:rPr>
              <a:t>    assessed </a:t>
            </a:r>
            <a:r>
              <a:rPr lang="en-US" sz="3000" dirty="0">
                <a:latin typeface="Cambria" pitchFamily="18" charset="0"/>
              </a:rPr>
              <a:t>u/s 143 (3</a:t>
            </a:r>
            <a:r>
              <a:rPr lang="en-US" sz="3000" dirty="0" smtClean="0">
                <a:latin typeface="Cambria" pitchFamily="18" charset="0"/>
              </a:rPr>
              <a:t>)  </a:t>
            </a:r>
            <a:r>
              <a:rPr lang="en-US" sz="3000" dirty="0">
                <a:latin typeface="Cambria" pitchFamily="18" charset="0"/>
              </a:rPr>
              <a:t>	</a:t>
            </a:r>
            <a:r>
              <a:rPr lang="en-US" sz="3000" dirty="0" smtClean="0">
                <a:latin typeface="Cambria" pitchFamily="18" charset="0"/>
              </a:rPr>
              <a:t>   : </a:t>
            </a:r>
            <a:r>
              <a:rPr lang="en-US" sz="3000" dirty="0" err="1" smtClean="0">
                <a:latin typeface="Cambria" pitchFamily="18" charset="0"/>
              </a:rPr>
              <a:t>Rs</a:t>
            </a:r>
            <a:r>
              <a:rPr lang="en-US" sz="3000" dirty="0">
                <a:latin typeface="Cambria" pitchFamily="18" charset="0"/>
              </a:rPr>
              <a:t>.   (40) lakhs</a:t>
            </a:r>
          </a:p>
          <a:p>
            <a:r>
              <a:rPr lang="en-US" sz="2000" dirty="0">
                <a:latin typeface="Cambria" pitchFamily="18" charset="0"/>
              </a:rPr>
              <a:t> </a:t>
            </a:r>
          </a:p>
          <a:p>
            <a:r>
              <a:rPr lang="en-US" sz="3000" dirty="0">
                <a:latin typeface="Cambria" pitchFamily="18" charset="0"/>
              </a:rPr>
              <a:t>Is there any under-reporting of income? If yes, how much</a:t>
            </a:r>
            <a:r>
              <a:rPr lang="en-US" sz="3000" dirty="0" smtClean="0">
                <a:latin typeface="Cambria" pitchFamily="18" charset="0"/>
              </a:rPr>
              <a:t>?</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6286237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457200" y="925354"/>
            <a:ext cx="8686800" cy="5170646"/>
          </a:xfrm>
          <a:prstGeom prst="rect">
            <a:avLst/>
          </a:prstGeom>
        </p:spPr>
        <p:txBody>
          <a:bodyPr wrap="square">
            <a:spAutoFit/>
          </a:bodyPr>
          <a:lstStyle/>
          <a:p>
            <a:r>
              <a:rPr lang="en-US" sz="2900" b="1" dirty="0" err="1">
                <a:latin typeface="Cambria" pitchFamily="18" charset="0"/>
              </a:rPr>
              <a:t>Ans</a:t>
            </a:r>
            <a:r>
              <a:rPr lang="en-US" sz="2900" b="1" dirty="0">
                <a:latin typeface="Cambria" pitchFamily="18" charset="0"/>
              </a:rPr>
              <a:t> : </a:t>
            </a:r>
            <a:r>
              <a:rPr lang="en-US" sz="2900" dirty="0" smtClean="0">
                <a:latin typeface="Cambria" pitchFamily="18" charset="0"/>
              </a:rPr>
              <a:t>Yes</a:t>
            </a:r>
            <a:r>
              <a:rPr lang="en-US" sz="2900" dirty="0">
                <a:latin typeface="Cambria" pitchFamily="18" charset="0"/>
              </a:rPr>
              <a:t>. Quantum will be :</a:t>
            </a:r>
          </a:p>
          <a:p>
            <a:r>
              <a:rPr lang="en-US" sz="2000" dirty="0">
                <a:latin typeface="Cambria" pitchFamily="18" charset="0"/>
              </a:rPr>
              <a:t> </a:t>
            </a:r>
          </a:p>
          <a:p>
            <a:r>
              <a:rPr lang="en-US" sz="2900" dirty="0">
                <a:latin typeface="Cambria" pitchFamily="18" charset="0"/>
              </a:rPr>
              <a:t>	</a:t>
            </a:r>
            <a:r>
              <a:rPr lang="en-US" sz="2900" dirty="0" smtClean="0">
                <a:latin typeface="Cambria" pitchFamily="18" charset="0"/>
              </a:rPr>
              <a:t>Income </a:t>
            </a:r>
            <a:r>
              <a:rPr lang="en-US" sz="2900" dirty="0">
                <a:latin typeface="Cambria" pitchFamily="18" charset="0"/>
              </a:rPr>
              <a:t>(loss) assessed </a:t>
            </a:r>
            <a:endParaRPr lang="en-US" sz="2900" dirty="0" smtClean="0">
              <a:latin typeface="Cambria" pitchFamily="18" charset="0"/>
            </a:endParaRPr>
          </a:p>
          <a:p>
            <a:r>
              <a:rPr lang="en-US" sz="2900" dirty="0">
                <a:latin typeface="Cambria" pitchFamily="18" charset="0"/>
              </a:rPr>
              <a:t>	</a:t>
            </a:r>
            <a:r>
              <a:rPr lang="en-US" sz="2900" dirty="0" smtClean="0">
                <a:latin typeface="Cambria" pitchFamily="18" charset="0"/>
              </a:rPr>
              <a:t>u/s </a:t>
            </a:r>
            <a:r>
              <a:rPr lang="en-US" sz="2900" dirty="0">
                <a:latin typeface="Cambria" pitchFamily="18" charset="0"/>
              </a:rPr>
              <a:t>143 (3)			</a:t>
            </a:r>
            <a:r>
              <a:rPr lang="en-US" sz="2900" dirty="0" smtClean="0">
                <a:latin typeface="Cambria" pitchFamily="18" charset="0"/>
              </a:rPr>
              <a:t>	:  Rs</a:t>
            </a:r>
            <a:r>
              <a:rPr lang="en-US" sz="2900" dirty="0">
                <a:latin typeface="Cambria" pitchFamily="18" charset="0"/>
              </a:rPr>
              <a:t>.   (40) lakhs</a:t>
            </a:r>
          </a:p>
          <a:p>
            <a:r>
              <a:rPr lang="en-US" sz="2900" dirty="0">
                <a:latin typeface="Cambria" pitchFamily="18" charset="0"/>
              </a:rPr>
              <a:t>	</a:t>
            </a:r>
            <a:r>
              <a:rPr lang="en-US" sz="2900" b="1" dirty="0" smtClean="0">
                <a:latin typeface="Cambria" pitchFamily="18" charset="0"/>
              </a:rPr>
              <a:t>Less </a:t>
            </a:r>
            <a:r>
              <a:rPr lang="en-US" sz="2900" b="1" dirty="0">
                <a:latin typeface="Cambria" pitchFamily="18" charset="0"/>
              </a:rPr>
              <a:t>: </a:t>
            </a:r>
            <a:r>
              <a:rPr lang="en-US" sz="2900" dirty="0">
                <a:latin typeface="Cambria" pitchFamily="18" charset="0"/>
              </a:rPr>
              <a:t>Income (loss) </a:t>
            </a:r>
            <a:endParaRPr lang="en-US" sz="2900" dirty="0" smtClean="0">
              <a:latin typeface="Cambria" pitchFamily="18" charset="0"/>
            </a:endParaRPr>
          </a:p>
          <a:p>
            <a:r>
              <a:rPr lang="en-US" sz="2900" dirty="0">
                <a:latin typeface="Cambria" pitchFamily="18" charset="0"/>
              </a:rPr>
              <a:t>	</a:t>
            </a:r>
            <a:r>
              <a:rPr lang="en-US" sz="2900" dirty="0" smtClean="0">
                <a:latin typeface="Cambria" pitchFamily="18" charset="0"/>
              </a:rPr>
              <a:t>determined </a:t>
            </a:r>
            <a:r>
              <a:rPr lang="en-US" sz="2900" dirty="0">
                <a:latin typeface="Cambria" pitchFamily="18" charset="0"/>
              </a:rPr>
              <a:t>u/s 143(1)(a)	</a:t>
            </a:r>
            <a:r>
              <a:rPr lang="en-US" sz="2900" dirty="0" smtClean="0">
                <a:latin typeface="Cambria" pitchFamily="18" charset="0"/>
              </a:rPr>
              <a:t>:  </a:t>
            </a:r>
            <a:r>
              <a:rPr lang="en-US" sz="2900" u="sng" dirty="0" err="1" smtClean="0">
                <a:latin typeface="Cambria" pitchFamily="18" charset="0"/>
              </a:rPr>
              <a:t>Rs</a:t>
            </a:r>
            <a:r>
              <a:rPr lang="en-US" sz="2900" u="sng" dirty="0">
                <a:latin typeface="Cambria" pitchFamily="18" charset="0"/>
              </a:rPr>
              <a:t>.   (90) lakhs</a:t>
            </a:r>
            <a:endParaRPr lang="en-US" sz="2900" dirty="0">
              <a:latin typeface="Cambria" pitchFamily="18" charset="0"/>
            </a:endParaRPr>
          </a:p>
          <a:p>
            <a:r>
              <a:rPr lang="en-US" sz="2000" dirty="0">
                <a:latin typeface="Cambria" pitchFamily="18" charset="0"/>
              </a:rPr>
              <a:t> </a:t>
            </a:r>
          </a:p>
          <a:p>
            <a:r>
              <a:rPr lang="en-US" sz="2900" dirty="0">
                <a:latin typeface="Cambria" pitchFamily="18" charset="0"/>
              </a:rPr>
              <a:t>	</a:t>
            </a:r>
            <a:r>
              <a:rPr lang="en-US" sz="2900" dirty="0" smtClean="0">
                <a:latin typeface="Cambria" pitchFamily="18" charset="0"/>
              </a:rPr>
              <a:t>Under-reported </a:t>
            </a:r>
            <a:r>
              <a:rPr lang="en-US" sz="2900" dirty="0">
                <a:latin typeface="Cambria" pitchFamily="18" charset="0"/>
              </a:rPr>
              <a:t>Income	</a:t>
            </a:r>
            <a:r>
              <a:rPr lang="en-US" sz="2900" dirty="0" smtClean="0">
                <a:latin typeface="Cambria" pitchFamily="18" charset="0"/>
              </a:rPr>
              <a:t>:  </a:t>
            </a:r>
            <a:r>
              <a:rPr lang="en-US" sz="2900" u="dbl" dirty="0" err="1" smtClean="0">
                <a:latin typeface="Cambria" pitchFamily="18" charset="0"/>
              </a:rPr>
              <a:t>Rs</a:t>
            </a:r>
            <a:r>
              <a:rPr lang="en-US" sz="2900" u="dbl" dirty="0">
                <a:latin typeface="Cambria" pitchFamily="18" charset="0"/>
              </a:rPr>
              <a:t>.   50 lakhs</a:t>
            </a:r>
            <a:r>
              <a:rPr lang="en-US" sz="2900" dirty="0">
                <a:latin typeface="Cambria" pitchFamily="18" charset="0"/>
              </a:rPr>
              <a:t>	 </a:t>
            </a:r>
          </a:p>
          <a:p>
            <a:r>
              <a:rPr lang="en-US" sz="2000" dirty="0">
                <a:latin typeface="Cambria" pitchFamily="18" charset="0"/>
              </a:rPr>
              <a:t> </a:t>
            </a:r>
          </a:p>
          <a:p>
            <a:pPr algn="just"/>
            <a:r>
              <a:rPr lang="en-US" sz="2900" dirty="0">
                <a:latin typeface="Cambria" pitchFamily="18" charset="0"/>
              </a:rPr>
              <a:t>However, if the Income is re-assessed at </a:t>
            </a:r>
            <a:r>
              <a:rPr lang="en-US" sz="2900" dirty="0" smtClean="0">
                <a:latin typeface="Cambria" pitchFamily="18" charset="0"/>
              </a:rPr>
              <a:t>Rs</a:t>
            </a:r>
            <a:r>
              <a:rPr lang="en-US" sz="2900" dirty="0">
                <a:latin typeface="Cambria" pitchFamily="18" charset="0"/>
              </a:rPr>
              <a:t>. 20 lakhs, the under reported income will be </a:t>
            </a:r>
            <a:r>
              <a:rPr lang="en-US" sz="2900" dirty="0" smtClean="0">
                <a:latin typeface="Cambria" pitchFamily="18" charset="0"/>
              </a:rPr>
              <a:t>Rs</a:t>
            </a:r>
            <a:r>
              <a:rPr lang="en-US" sz="2900" dirty="0">
                <a:latin typeface="Cambria" pitchFamily="18" charset="0"/>
              </a:rPr>
              <a:t>. </a:t>
            </a:r>
            <a:r>
              <a:rPr lang="en-US" sz="2900" b="1" dirty="0">
                <a:latin typeface="Cambria" pitchFamily="18" charset="0"/>
              </a:rPr>
              <a:t>60</a:t>
            </a:r>
            <a:r>
              <a:rPr lang="en-US" sz="2900" dirty="0">
                <a:latin typeface="Cambria" pitchFamily="18" charset="0"/>
              </a:rPr>
              <a:t> lakhs; </a:t>
            </a:r>
            <a:r>
              <a:rPr lang="en-US" sz="2900" dirty="0" smtClean="0">
                <a:latin typeface="Cambria" pitchFamily="18" charset="0"/>
              </a:rPr>
              <a:t>        (</a:t>
            </a:r>
            <a:r>
              <a:rPr lang="en-US" sz="2900" dirty="0" err="1">
                <a:latin typeface="Cambria" pitchFamily="18" charset="0"/>
              </a:rPr>
              <a:t>ie</a:t>
            </a:r>
            <a:r>
              <a:rPr lang="en-US" sz="2900" dirty="0">
                <a:latin typeface="Cambria" pitchFamily="18" charset="0"/>
              </a:rPr>
              <a:t>. 40 lakhs + 20 lakhs).</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4552790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533400" y="1470660"/>
            <a:ext cx="8534400" cy="3939540"/>
          </a:xfrm>
          <a:prstGeom prst="rect">
            <a:avLst/>
          </a:prstGeom>
        </p:spPr>
        <p:txBody>
          <a:bodyPr wrap="square">
            <a:spAutoFit/>
          </a:bodyPr>
          <a:lstStyle/>
          <a:p>
            <a:pPr marL="681038" lvl="0" indent="-681038"/>
            <a:r>
              <a:rPr lang="en-US" sz="3000" b="1" dirty="0" smtClean="0">
                <a:latin typeface="Cambria" pitchFamily="18" charset="0"/>
              </a:rPr>
              <a:t>(2) 	MIS-REPORTING </a:t>
            </a:r>
            <a:r>
              <a:rPr lang="en-US" sz="3000" b="1" dirty="0">
                <a:latin typeface="Cambria" pitchFamily="18" charset="0"/>
              </a:rPr>
              <a:t>OF INCOME : </a:t>
            </a:r>
            <a:endParaRPr lang="en-US" sz="3000" dirty="0">
              <a:latin typeface="Cambria" pitchFamily="18" charset="0"/>
            </a:endParaRPr>
          </a:p>
          <a:p>
            <a:r>
              <a:rPr lang="en-US" sz="2000" dirty="0">
                <a:latin typeface="Cambria" pitchFamily="18" charset="0"/>
              </a:rPr>
              <a:t> </a:t>
            </a:r>
          </a:p>
          <a:p>
            <a:pPr marL="1147763" lvl="1" indent="-466725" algn="just"/>
            <a:r>
              <a:rPr lang="en-US" sz="3000" b="1" dirty="0" smtClean="0">
                <a:latin typeface="Cambria" pitchFamily="18" charset="0"/>
              </a:rPr>
              <a:t>2) Sec</a:t>
            </a:r>
            <a:r>
              <a:rPr lang="en-US" sz="3000" b="1" dirty="0">
                <a:latin typeface="Cambria" pitchFamily="18" charset="0"/>
              </a:rPr>
              <a:t>. 270 A (9) : </a:t>
            </a:r>
            <a:r>
              <a:rPr lang="en-US" sz="3000" dirty="0">
                <a:latin typeface="Cambria" pitchFamily="18" charset="0"/>
              </a:rPr>
              <a:t>Talks about ‘</a:t>
            </a:r>
            <a:r>
              <a:rPr lang="en-US" sz="3000" b="1" dirty="0" err="1">
                <a:latin typeface="Cambria" pitchFamily="18" charset="0"/>
              </a:rPr>
              <a:t>Mis</a:t>
            </a:r>
            <a:r>
              <a:rPr lang="en-US" sz="3000" b="1" dirty="0">
                <a:latin typeface="Cambria" pitchFamily="18" charset="0"/>
              </a:rPr>
              <a:t>-reporting’ </a:t>
            </a:r>
            <a:r>
              <a:rPr lang="en-US" sz="3000" dirty="0">
                <a:latin typeface="Cambria" pitchFamily="18" charset="0"/>
              </a:rPr>
              <a:t>of income :</a:t>
            </a:r>
          </a:p>
          <a:p>
            <a:r>
              <a:rPr lang="en-US" sz="2000" b="1" dirty="0">
                <a:latin typeface="Cambria" pitchFamily="18" charset="0"/>
              </a:rPr>
              <a:t> </a:t>
            </a:r>
            <a:endParaRPr lang="en-US" sz="2000" dirty="0">
              <a:latin typeface="Cambria" pitchFamily="18" charset="0"/>
            </a:endParaRPr>
          </a:p>
          <a:p>
            <a:pPr marL="1147763" lvl="3" algn="just"/>
            <a:r>
              <a:rPr lang="en-US" sz="3000" dirty="0">
                <a:latin typeface="Cambria" pitchFamily="18" charset="0"/>
              </a:rPr>
              <a:t>According to the said Section, if the under-reporting of income is due to the following reasons, the same will be construed as </a:t>
            </a:r>
            <a:r>
              <a:rPr lang="en-US" sz="3000" dirty="0" smtClean="0">
                <a:latin typeface="Cambria" pitchFamily="18" charset="0"/>
              </a:rPr>
              <a:t>    ‘</a:t>
            </a:r>
            <a:r>
              <a:rPr lang="en-US" sz="3000" b="1" dirty="0" err="1">
                <a:latin typeface="Cambria" pitchFamily="18" charset="0"/>
              </a:rPr>
              <a:t>mis</a:t>
            </a:r>
            <a:r>
              <a:rPr lang="en-US" sz="3000" b="1" dirty="0">
                <a:latin typeface="Cambria" pitchFamily="18" charset="0"/>
              </a:rPr>
              <a:t>-reporting’ </a:t>
            </a:r>
            <a:r>
              <a:rPr lang="en-US" sz="3000" dirty="0">
                <a:latin typeface="Cambria" pitchFamily="18" charset="0"/>
              </a:rPr>
              <a:t>of income :</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565792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533400" y="1371600"/>
            <a:ext cx="8534400" cy="4401205"/>
          </a:xfrm>
          <a:prstGeom prst="rect">
            <a:avLst/>
          </a:prstGeom>
        </p:spPr>
        <p:txBody>
          <a:bodyPr wrap="square">
            <a:spAutoFit/>
          </a:bodyPr>
          <a:lstStyle/>
          <a:p>
            <a:pPr marL="971550" lvl="1" indent="-514350" algn="just">
              <a:buFont typeface="+mj-lt"/>
              <a:buAutoNum type="arabicParenR"/>
            </a:pPr>
            <a:r>
              <a:rPr lang="en-US" sz="3000" dirty="0" err="1">
                <a:latin typeface="Cambria" pitchFamily="18" charset="0"/>
              </a:rPr>
              <a:t>Mis</a:t>
            </a:r>
            <a:r>
              <a:rPr lang="en-US" sz="3000" dirty="0">
                <a:latin typeface="Cambria" pitchFamily="18" charset="0"/>
              </a:rPr>
              <a:t>-representation or suppression of facts</a:t>
            </a:r>
            <a:r>
              <a:rPr lang="en-US" sz="3000" dirty="0" smtClean="0">
                <a:latin typeface="Cambria" pitchFamily="18" charset="0"/>
              </a:rPr>
              <a:t>;</a:t>
            </a:r>
          </a:p>
          <a:p>
            <a:pPr marL="971550" lvl="1" indent="-514350" algn="just">
              <a:buFont typeface="+mj-lt"/>
              <a:buAutoNum type="arabicParenR"/>
            </a:pPr>
            <a:endParaRPr lang="en-US" sz="2000" dirty="0">
              <a:latin typeface="Cambria" pitchFamily="18" charset="0"/>
            </a:endParaRPr>
          </a:p>
          <a:p>
            <a:pPr marL="971550" lvl="1" indent="-514350" algn="just">
              <a:buFont typeface="+mj-lt"/>
              <a:buAutoNum type="arabicParenR"/>
            </a:pPr>
            <a:r>
              <a:rPr lang="en-US" sz="3000" dirty="0">
                <a:latin typeface="Cambria" pitchFamily="18" charset="0"/>
              </a:rPr>
              <a:t>Failure to record investments in the books of account</a:t>
            </a:r>
            <a:r>
              <a:rPr lang="en-US" sz="3000" dirty="0" smtClean="0">
                <a:latin typeface="Cambria" pitchFamily="18" charset="0"/>
              </a:rPr>
              <a:t>;</a:t>
            </a:r>
          </a:p>
          <a:p>
            <a:pPr marL="971550" lvl="1" indent="-514350" algn="just">
              <a:buFont typeface="+mj-lt"/>
              <a:buAutoNum type="arabicParenR"/>
            </a:pPr>
            <a:endParaRPr lang="en-US" sz="2000" dirty="0">
              <a:latin typeface="Cambria" pitchFamily="18" charset="0"/>
            </a:endParaRPr>
          </a:p>
          <a:p>
            <a:pPr marL="971550" lvl="1" indent="-514350" algn="just">
              <a:buFont typeface="+mj-lt"/>
              <a:buAutoNum type="arabicParenR"/>
            </a:pPr>
            <a:r>
              <a:rPr lang="en-US" sz="3000" dirty="0">
                <a:latin typeface="Cambria" pitchFamily="18" charset="0"/>
              </a:rPr>
              <a:t>Claim of expenditure not substantiated by evidence</a:t>
            </a:r>
            <a:r>
              <a:rPr lang="en-US" sz="3000" dirty="0" smtClean="0">
                <a:latin typeface="Cambria" pitchFamily="18" charset="0"/>
              </a:rPr>
              <a:t>;</a:t>
            </a:r>
          </a:p>
          <a:p>
            <a:pPr marL="971550" lvl="1" indent="-514350" algn="just">
              <a:buFont typeface="+mj-lt"/>
              <a:buAutoNum type="arabicParenR"/>
            </a:pPr>
            <a:endParaRPr lang="en-US" sz="2000" dirty="0">
              <a:latin typeface="Cambria" pitchFamily="18" charset="0"/>
            </a:endParaRPr>
          </a:p>
          <a:p>
            <a:pPr marL="971550" lvl="1" indent="-514350" algn="just">
              <a:buFont typeface="+mj-lt"/>
              <a:buAutoNum type="arabicParenR"/>
            </a:pPr>
            <a:r>
              <a:rPr lang="en-US" sz="3000" dirty="0">
                <a:latin typeface="Cambria" pitchFamily="18" charset="0"/>
              </a:rPr>
              <a:t>Recording of any false entry in the books of account;</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7656646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533400" y="1371600"/>
            <a:ext cx="8534400" cy="4247317"/>
          </a:xfrm>
          <a:prstGeom prst="rect">
            <a:avLst/>
          </a:prstGeom>
        </p:spPr>
        <p:txBody>
          <a:bodyPr wrap="square">
            <a:spAutoFit/>
          </a:bodyPr>
          <a:lstStyle/>
          <a:p>
            <a:pPr marL="971550" lvl="1" indent="-514350" algn="just">
              <a:buAutoNum type="arabicParenR" startAt="5"/>
            </a:pPr>
            <a:r>
              <a:rPr lang="en-US" sz="3000" dirty="0" smtClean="0">
                <a:latin typeface="Cambria" pitchFamily="18" charset="0"/>
              </a:rPr>
              <a:t>Failure </a:t>
            </a:r>
            <a:r>
              <a:rPr lang="en-US" sz="3000" dirty="0">
                <a:latin typeface="Cambria" pitchFamily="18" charset="0"/>
              </a:rPr>
              <a:t>to record any receipts in books of account having a bearing on total income; </a:t>
            </a:r>
            <a:r>
              <a:rPr lang="en-US" sz="3000" dirty="0" smtClean="0">
                <a:latin typeface="Cambria" pitchFamily="18" charset="0"/>
              </a:rPr>
              <a:t>and</a:t>
            </a:r>
          </a:p>
          <a:p>
            <a:pPr marL="971550" lvl="1" indent="-514350" algn="just">
              <a:buAutoNum type="arabicParenR" startAt="5"/>
            </a:pPr>
            <a:endParaRPr lang="en-US" sz="2000" dirty="0">
              <a:latin typeface="Cambria" pitchFamily="18" charset="0"/>
            </a:endParaRPr>
          </a:p>
          <a:p>
            <a:pPr marL="914400" lvl="1" indent="-457200" algn="just"/>
            <a:r>
              <a:rPr lang="en-US" sz="3000" dirty="0" smtClean="0">
                <a:latin typeface="Cambria" pitchFamily="18" charset="0"/>
              </a:rPr>
              <a:t>6)	Failure </a:t>
            </a:r>
            <a:r>
              <a:rPr lang="en-US" sz="3000" dirty="0">
                <a:latin typeface="Cambria" pitchFamily="18" charset="0"/>
              </a:rPr>
              <a:t>to report any international transaction or any transaction deemed to be an international transaction or any specified domestic transaction, to which the provisions of Chapter X apply</a:t>
            </a:r>
            <a:r>
              <a:rPr lang="en-US" sz="3000" dirty="0" smtClean="0">
                <a:latin typeface="Cambria" pitchFamily="18" charset="0"/>
              </a:rPr>
              <a:t>.</a:t>
            </a:r>
            <a:r>
              <a:rPr lang="en-US" sz="3000" dirty="0">
                <a:latin typeface="Cambria" pitchFamily="18" charset="0"/>
              </a:rPr>
              <a:t> </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2688535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533400" y="2018943"/>
            <a:ext cx="8534400" cy="2400657"/>
          </a:xfrm>
          <a:prstGeom prst="rect">
            <a:avLst/>
          </a:prstGeom>
        </p:spPr>
        <p:txBody>
          <a:bodyPr wrap="square">
            <a:spAutoFit/>
          </a:bodyPr>
          <a:lstStyle/>
          <a:p>
            <a:pPr lvl="1" algn="just"/>
            <a:r>
              <a:rPr lang="en-US" sz="3000" dirty="0">
                <a:latin typeface="Cambria" pitchFamily="18" charset="0"/>
              </a:rPr>
              <a:t>Let us try to understand the term ‘</a:t>
            </a:r>
            <a:r>
              <a:rPr lang="en-US" sz="3000" b="1" dirty="0">
                <a:latin typeface="Cambria" pitchFamily="18" charset="0"/>
              </a:rPr>
              <a:t>Misreporting’ </a:t>
            </a:r>
            <a:r>
              <a:rPr lang="en-US" sz="3000" dirty="0">
                <a:latin typeface="Cambria" pitchFamily="18" charset="0"/>
              </a:rPr>
              <a:t>in detail based on the above definition.     If you </a:t>
            </a:r>
            <a:r>
              <a:rPr lang="en-US" sz="3000" dirty="0" err="1">
                <a:latin typeface="Cambria" pitchFamily="18" charset="0"/>
              </a:rPr>
              <a:t>analyse</a:t>
            </a:r>
            <a:r>
              <a:rPr lang="en-US" sz="3000" dirty="0">
                <a:latin typeface="Cambria" pitchFamily="18" charset="0"/>
              </a:rPr>
              <a:t> the above, it can be seen that the most important reason is                       “</a:t>
            </a:r>
            <a:r>
              <a:rPr lang="en-US" sz="3000" b="1" dirty="0" err="1">
                <a:latin typeface="Cambria" pitchFamily="18" charset="0"/>
              </a:rPr>
              <a:t>mis</a:t>
            </a:r>
            <a:r>
              <a:rPr lang="en-US" sz="3000" b="1" dirty="0">
                <a:latin typeface="Cambria" pitchFamily="18" charset="0"/>
              </a:rPr>
              <a:t>-representation or suppression of facts</a:t>
            </a:r>
            <a:r>
              <a:rPr lang="en-US" sz="3000" dirty="0">
                <a:latin typeface="Cambria" pitchFamily="18" charset="0"/>
              </a:rPr>
              <a:t>”.</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58452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533400" y="1552813"/>
            <a:ext cx="8534400" cy="3785652"/>
          </a:xfrm>
          <a:prstGeom prst="rect">
            <a:avLst/>
          </a:prstGeom>
        </p:spPr>
        <p:txBody>
          <a:bodyPr wrap="square">
            <a:spAutoFit/>
          </a:bodyPr>
          <a:lstStyle/>
          <a:p>
            <a:r>
              <a:rPr lang="en-US" sz="3000" b="1" dirty="0">
                <a:latin typeface="Cambria" pitchFamily="18" charset="0"/>
              </a:rPr>
              <a:t>“Misrepresentation or Suppression of facts” :</a:t>
            </a:r>
            <a:endParaRPr lang="en-US" sz="3000" dirty="0">
              <a:latin typeface="Cambria" pitchFamily="18" charset="0"/>
            </a:endParaRPr>
          </a:p>
          <a:p>
            <a:r>
              <a:rPr lang="en-US" sz="2000" dirty="0">
                <a:latin typeface="Cambria" pitchFamily="18" charset="0"/>
              </a:rPr>
              <a:t> </a:t>
            </a:r>
          </a:p>
          <a:p>
            <a:pPr algn="just"/>
            <a:r>
              <a:rPr lang="en-US" sz="3000" dirty="0">
                <a:latin typeface="Cambria" pitchFamily="18" charset="0"/>
              </a:rPr>
              <a:t>Section 271 (1)(c) existed prior to coming into force of Sec. 270A, mainly covered the following :</a:t>
            </a:r>
          </a:p>
          <a:p>
            <a:pPr algn="just"/>
            <a:r>
              <a:rPr lang="en-US" sz="2000" dirty="0">
                <a:latin typeface="Cambria" pitchFamily="18" charset="0"/>
              </a:rPr>
              <a:t> </a:t>
            </a:r>
          </a:p>
          <a:p>
            <a:pPr marL="865188" lvl="0" indent="-865188" algn="just">
              <a:buAutoNum type="romanLcParenBoth"/>
            </a:pPr>
            <a:r>
              <a:rPr lang="en-US" sz="3000" dirty="0" smtClean="0">
                <a:latin typeface="Cambria" pitchFamily="18" charset="0"/>
              </a:rPr>
              <a:t>Concealed </a:t>
            </a:r>
            <a:r>
              <a:rPr lang="en-US" sz="3000" dirty="0">
                <a:latin typeface="Cambria" pitchFamily="18" charset="0"/>
              </a:rPr>
              <a:t>the particulars of income; </a:t>
            </a:r>
            <a:r>
              <a:rPr lang="en-US" sz="3000" dirty="0" smtClean="0">
                <a:latin typeface="Cambria" pitchFamily="18" charset="0"/>
              </a:rPr>
              <a:t>or</a:t>
            </a:r>
          </a:p>
          <a:p>
            <a:pPr marL="865188" lvl="0" indent="-865188" algn="just">
              <a:buAutoNum type="romanLcParenBoth"/>
            </a:pPr>
            <a:endParaRPr lang="en-US" sz="2000" dirty="0">
              <a:latin typeface="Cambria" pitchFamily="18" charset="0"/>
            </a:endParaRPr>
          </a:p>
          <a:p>
            <a:pPr marL="865188" lvl="0" indent="-865188" algn="just"/>
            <a:r>
              <a:rPr lang="en-US" sz="3000" dirty="0" smtClean="0">
                <a:latin typeface="Cambria" pitchFamily="18" charset="0"/>
              </a:rPr>
              <a:t>(ii)	Furnished </a:t>
            </a:r>
            <a:r>
              <a:rPr lang="en-US" sz="3000" dirty="0">
                <a:latin typeface="Cambria" pitchFamily="18" charset="0"/>
              </a:rPr>
              <a:t>inaccurate particulars of such income.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013910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533400" y="1552813"/>
            <a:ext cx="8534400" cy="3785652"/>
          </a:xfrm>
          <a:prstGeom prst="rect">
            <a:avLst/>
          </a:prstGeom>
        </p:spPr>
        <p:txBody>
          <a:bodyPr wrap="square">
            <a:spAutoFit/>
          </a:bodyPr>
          <a:lstStyle/>
          <a:p>
            <a:pPr algn="just"/>
            <a:r>
              <a:rPr lang="en-US" sz="3000" dirty="0">
                <a:latin typeface="Cambria" pitchFamily="18" charset="0"/>
              </a:rPr>
              <a:t>Now, the sub-clause (a) of Sec. 270A (9) talks about “Misrepresentation and Suppression of Facts” which are more or less what was there in the earlier Sec. 271 (1) (c). So, the words ‘Misrepresentation’ of facts and ‘Suppression’ of facts are similar to ‘Furnishing of inaccurate particulars of income’ and ‘concealed the particulars of income’. </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2291663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219200" y="1548348"/>
            <a:ext cx="7772400" cy="3785652"/>
          </a:xfrm>
          <a:prstGeom prst="rect">
            <a:avLst/>
          </a:prstGeom>
        </p:spPr>
        <p:txBody>
          <a:bodyPr wrap="square">
            <a:spAutoFit/>
          </a:bodyPr>
          <a:lstStyle/>
          <a:p>
            <a:pPr algn="just"/>
            <a:r>
              <a:rPr lang="en-US" sz="3000" dirty="0" smtClean="0">
                <a:latin typeface="Cambria" pitchFamily="18" charset="0"/>
              </a:rPr>
              <a:t>The </a:t>
            </a:r>
            <a:r>
              <a:rPr lang="en-US" sz="3000" dirty="0">
                <a:latin typeface="Cambria" pitchFamily="18" charset="0"/>
              </a:rPr>
              <a:t>effect of both are the same, since, they result in under estimation of income. </a:t>
            </a:r>
            <a:r>
              <a:rPr lang="en-US" sz="3000" dirty="0" smtClean="0">
                <a:latin typeface="Cambria" pitchFamily="18" charset="0"/>
              </a:rPr>
              <a:t>By        the </a:t>
            </a:r>
            <a:r>
              <a:rPr lang="en-US" sz="3000" dirty="0">
                <a:latin typeface="Cambria" pitchFamily="18" charset="0"/>
              </a:rPr>
              <a:t>word ‘suppression’, it means concealment, an attempt to hide an item </a:t>
            </a:r>
            <a:r>
              <a:rPr lang="en-US" sz="3000" dirty="0" smtClean="0">
                <a:latin typeface="Cambria" pitchFamily="18" charset="0"/>
              </a:rPr>
              <a:t>of </a:t>
            </a:r>
            <a:r>
              <a:rPr lang="en-US" sz="3000" dirty="0">
                <a:latin typeface="Cambria" pitchFamily="18" charset="0"/>
              </a:rPr>
              <a:t>income </a:t>
            </a:r>
            <a:r>
              <a:rPr lang="en-US" sz="3000" dirty="0" smtClean="0">
                <a:latin typeface="Cambria" pitchFamily="18" charset="0"/>
              </a:rPr>
              <a:t>                or </a:t>
            </a:r>
            <a:r>
              <a:rPr lang="en-US" sz="3000" dirty="0">
                <a:latin typeface="Cambria" pitchFamily="18" charset="0"/>
              </a:rPr>
              <a:t>portion of income </a:t>
            </a:r>
            <a:r>
              <a:rPr lang="en-US" sz="3000" dirty="0" smtClean="0">
                <a:latin typeface="Cambria" pitchFamily="18" charset="0"/>
              </a:rPr>
              <a:t>from the </a:t>
            </a:r>
            <a:r>
              <a:rPr lang="en-US" sz="3000" dirty="0">
                <a:latin typeface="Cambria" pitchFamily="18" charset="0"/>
              </a:rPr>
              <a:t>knowledge </a:t>
            </a:r>
            <a:r>
              <a:rPr lang="en-US" sz="3000" dirty="0" smtClean="0">
                <a:latin typeface="Cambria" pitchFamily="18" charset="0"/>
              </a:rPr>
              <a:t>        of the Assessing Officer</a:t>
            </a:r>
            <a:r>
              <a:rPr lang="en-US" sz="3000" dirty="0">
                <a:latin typeface="Cambria" pitchFamily="18" charset="0"/>
              </a:rPr>
              <a:t>. </a:t>
            </a:r>
            <a:r>
              <a:rPr lang="en-US" sz="3000" dirty="0" smtClean="0">
                <a:latin typeface="Cambria" pitchFamily="18" charset="0"/>
              </a:rPr>
              <a:t>The </a:t>
            </a:r>
            <a:r>
              <a:rPr lang="en-US" sz="3000" dirty="0">
                <a:latin typeface="Cambria" pitchFamily="18" charset="0"/>
              </a:rPr>
              <a:t>word ‘</a:t>
            </a:r>
            <a:r>
              <a:rPr lang="en-US" sz="3000" b="1" dirty="0">
                <a:latin typeface="Cambria" pitchFamily="18" charset="0"/>
              </a:rPr>
              <a:t>misrepresentation</a:t>
            </a:r>
            <a:r>
              <a:rPr lang="en-US" sz="3000" dirty="0">
                <a:latin typeface="Cambria" pitchFamily="18" charset="0"/>
              </a:rPr>
              <a:t>’ is stating something </a:t>
            </a:r>
            <a:r>
              <a:rPr lang="en-US" sz="3000" dirty="0" smtClean="0">
                <a:latin typeface="Cambria" pitchFamily="18" charset="0"/>
              </a:rPr>
              <a:t>  as  fact  which  </a:t>
            </a:r>
            <a:r>
              <a:rPr lang="en-US" sz="3000" dirty="0">
                <a:latin typeface="Cambria" pitchFamily="18" charset="0"/>
              </a:rPr>
              <a:t>actually </a:t>
            </a:r>
            <a:r>
              <a:rPr lang="en-US" sz="3000" dirty="0" smtClean="0">
                <a:latin typeface="Cambria" pitchFamily="18" charset="0"/>
              </a:rPr>
              <a:t> is  not   </a:t>
            </a:r>
            <a:r>
              <a:rPr lang="en-US" sz="3000" dirty="0">
                <a:latin typeface="Cambria" pitchFamily="18" charset="0"/>
              </a:rPr>
              <a:t>so. </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37046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219200" y="2166878"/>
            <a:ext cx="7772400" cy="2862322"/>
          </a:xfrm>
          <a:prstGeom prst="rect">
            <a:avLst/>
          </a:prstGeom>
        </p:spPr>
        <p:txBody>
          <a:bodyPr wrap="square">
            <a:spAutoFit/>
          </a:bodyPr>
          <a:lstStyle/>
          <a:p>
            <a:pPr algn="just"/>
            <a:r>
              <a:rPr lang="en-US" sz="3000" dirty="0" smtClean="0">
                <a:latin typeface="Cambria" pitchFamily="18" charset="0"/>
              </a:rPr>
              <a:t>To constitute suppression or </a:t>
            </a:r>
            <a:r>
              <a:rPr lang="en-US" sz="3000" dirty="0" err="1" smtClean="0">
                <a:latin typeface="Cambria" pitchFamily="18" charset="0"/>
              </a:rPr>
              <a:t>misrepr-esentation</a:t>
            </a:r>
            <a:r>
              <a:rPr lang="en-US" sz="3000" dirty="0" smtClean="0">
                <a:latin typeface="Cambria" pitchFamily="18" charset="0"/>
              </a:rPr>
              <a:t>, it has to  be established beyond doubt that they were  done  knowingly  by  the  </a:t>
            </a:r>
            <a:r>
              <a:rPr lang="en-US" sz="3000" dirty="0" err="1" smtClean="0">
                <a:latin typeface="Cambria" pitchFamily="18" charset="0"/>
              </a:rPr>
              <a:t>assessee</a:t>
            </a:r>
            <a:r>
              <a:rPr lang="en-US" sz="3000" dirty="0" smtClean="0">
                <a:latin typeface="Cambria" pitchFamily="18" charset="0"/>
              </a:rPr>
              <a:t>.  That </a:t>
            </a:r>
            <a:r>
              <a:rPr lang="en-US" sz="3000" dirty="0">
                <a:latin typeface="Cambria" pitchFamily="18" charset="0"/>
              </a:rPr>
              <a:t>the assesse was fully aware of the fact that what he did was wrong and with an intention of evading tax.</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37046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914400" y="1159907"/>
            <a:ext cx="8077200" cy="4555093"/>
          </a:xfrm>
          <a:prstGeom prst="rect">
            <a:avLst/>
          </a:prstGeom>
        </p:spPr>
        <p:txBody>
          <a:bodyPr wrap="square">
            <a:spAutoFit/>
          </a:bodyPr>
          <a:lstStyle/>
          <a:p>
            <a:pPr algn="just"/>
            <a:r>
              <a:rPr lang="en-US" sz="2900" b="1" dirty="0" err="1">
                <a:latin typeface="Cambria" pitchFamily="18" charset="0"/>
              </a:rPr>
              <a:t>Mens</a:t>
            </a:r>
            <a:r>
              <a:rPr lang="en-US" sz="2900" b="1" dirty="0">
                <a:latin typeface="Cambria" pitchFamily="18" charset="0"/>
              </a:rPr>
              <a:t> </a:t>
            </a:r>
            <a:r>
              <a:rPr lang="en-US" sz="2900" b="1" dirty="0" err="1">
                <a:latin typeface="Cambria" pitchFamily="18" charset="0"/>
              </a:rPr>
              <a:t>rea</a:t>
            </a:r>
            <a:r>
              <a:rPr lang="en-US" sz="2900" b="1" dirty="0">
                <a:latin typeface="Cambria" pitchFamily="18" charset="0"/>
              </a:rPr>
              <a:t> </a:t>
            </a:r>
            <a:r>
              <a:rPr lang="en-US" sz="2900" dirty="0">
                <a:latin typeface="Cambria" pitchFamily="18" charset="0"/>
              </a:rPr>
              <a:t>has to be a necessary ingredient for levy of penalty u/s 270A. With reference to </a:t>
            </a:r>
            <a:r>
              <a:rPr lang="en-US" sz="2900" dirty="0" smtClean="0">
                <a:latin typeface="Cambria" pitchFamily="18" charset="0"/>
              </a:rPr>
              <a:t>       Sec</a:t>
            </a:r>
            <a:r>
              <a:rPr lang="en-US" sz="2900" dirty="0">
                <a:latin typeface="Cambria" pitchFamily="18" charset="0"/>
              </a:rPr>
              <a:t>. 271 (1) (c) [Sec. 270A (a) is similar to the provisions of Sec. 271 (1) (c)] the Apex Court in </a:t>
            </a:r>
            <a:r>
              <a:rPr lang="en-US" sz="2900" b="1" dirty="0" err="1">
                <a:latin typeface="Cambria" pitchFamily="18" charset="0"/>
              </a:rPr>
              <a:t>Dilip</a:t>
            </a:r>
            <a:r>
              <a:rPr lang="en-US" sz="2900" b="1" dirty="0">
                <a:latin typeface="Cambria" pitchFamily="18" charset="0"/>
              </a:rPr>
              <a:t> N </a:t>
            </a:r>
            <a:r>
              <a:rPr lang="en-US" sz="2900" b="1" dirty="0" err="1">
                <a:latin typeface="Cambria" pitchFamily="18" charset="0"/>
              </a:rPr>
              <a:t>Shroff</a:t>
            </a:r>
            <a:r>
              <a:rPr lang="en-US" sz="2900" b="1" dirty="0">
                <a:latin typeface="Cambria" pitchFamily="18" charset="0"/>
              </a:rPr>
              <a:t> </a:t>
            </a:r>
            <a:r>
              <a:rPr lang="en-US" sz="2900" b="1" dirty="0" err="1">
                <a:latin typeface="Cambria" pitchFamily="18" charset="0"/>
              </a:rPr>
              <a:t>Vs</a:t>
            </a:r>
            <a:r>
              <a:rPr lang="en-US" sz="2900" b="1" dirty="0">
                <a:latin typeface="Cambria" pitchFamily="18" charset="0"/>
              </a:rPr>
              <a:t> Joint CIT (2007) ITR 519 (SC) and T Ashok </a:t>
            </a:r>
            <a:r>
              <a:rPr lang="en-US" sz="2900" b="1" dirty="0" err="1">
                <a:latin typeface="Cambria" pitchFamily="18" charset="0"/>
              </a:rPr>
              <a:t>Pai</a:t>
            </a:r>
            <a:r>
              <a:rPr lang="en-US" sz="2900" b="1" dirty="0">
                <a:latin typeface="Cambria" pitchFamily="18" charset="0"/>
              </a:rPr>
              <a:t> </a:t>
            </a:r>
            <a:r>
              <a:rPr lang="en-US" sz="2900" b="1" dirty="0" err="1">
                <a:latin typeface="Cambria" pitchFamily="18" charset="0"/>
              </a:rPr>
              <a:t>Vs</a:t>
            </a:r>
            <a:r>
              <a:rPr lang="en-US" sz="2900" b="1" dirty="0">
                <a:latin typeface="Cambria" pitchFamily="18" charset="0"/>
              </a:rPr>
              <a:t> CIT (2007) 292 ITR 11 (SC)</a:t>
            </a:r>
            <a:r>
              <a:rPr lang="en-US" sz="2900" dirty="0">
                <a:latin typeface="Cambria" pitchFamily="18" charset="0"/>
              </a:rPr>
              <a:t> has spelt out the present law on the subject elaborately based on its own various decisions. The Apex Court has announced the following rules for the purpose of penalty imposable :</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091188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295400" y="1239083"/>
            <a:ext cx="7696200" cy="4708981"/>
          </a:xfrm>
          <a:prstGeom prst="rect">
            <a:avLst/>
          </a:prstGeom>
        </p:spPr>
        <p:txBody>
          <a:bodyPr wrap="square">
            <a:spAutoFit/>
          </a:bodyPr>
          <a:lstStyle/>
          <a:p>
            <a:pPr algn="just"/>
            <a:r>
              <a:rPr lang="en-US" sz="3000" i="1" dirty="0">
                <a:latin typeface="Cambria" pitchFamily="18" charset="0"/>
              </a:rPr>
              <a:t>“Clause (c) of sub-section (1) of section 271 categorically states that the penalty would be </a:t>
            </a:r>
            <a:r>
              <a:rPr lang="en-US" sz="3000" i="1" dirty="0" err="1">
                <a:latin typeface="Cambria" pitchFamily="18" charset="0"/>
              </a:rPr>
              <a:t>leviable</a:t>
            </a:r>
            <a:r>
              <a:rPr lang="en-US" sz="3000" i="1" dirty="0">
                <a:latin typeface="Cambria" pitchFamily="18" charset="0"/>
              </a:rPr>
              <a:t> if the </a:t>
            </a:r>
            <a:r>
              <a:rPr lang="en-US" sz="3000" i="1" dirty="0" err="1">
                <a:latin typeface="Cambria" pitchFamily="18" charset="0"/>
              </a:rPr>
              <a:t>assessee</a:t>
            </a:r>
            <a:r>
              <a:rPr lang="en-US" sz="3000" i="1" dirty="0">
                <a:latin typeface="Cambria" pitchFamily="18" charset="0"/>
              </a:rPr>
              <a:t> conceals the particulars of his income or furnishes inaccurate particulars thereof. By reason </a:t>
            </a:r>
            <a:r>
              <a:rPr lang="en-US" sz="3000" i="1" dirty="0" smtClean="0">
                <a:latin typeface="Cambria" pitchFamily="18" charset="0"/>
              </a:rPr>
              <a:t>       of </a:t>
            </a:r>
            <a:r>
              <a:rPr lang="en-US" sz="3000" i="1" dirty="0">
                <a:latin typeface="Cambria" pitchFamily="18" charset="0"/>
              </a:rPr>
              <a:t>such concealment or furnishing of inaccurate particulars alone, the </a:t>
            </a:r>
            <a:r>
              <a:rPr lang="en-US" sz="3000" i="1" dirty="0" err="1">
                <a:latin typeface="Cambria" pitchFamily="18" charset="0"/>
              </a:rPr>
              <a:t>assessee</a:t>
            </a:r>
            <a:r>
              <a:rPr lang="en-US" sz="3000" i="1" dirty="0">
                <a:latin typeface="Cambria" pitchFamily="18" charset="0"/>
              </a:rPr>
              <a:t> does not ipso facto </a:t>
            </a:r>
            <a:r>
              <a:rPr lang="en-US" sz="3000" i="1" dirty="0" smtClean="0">
                <a:latin typeface="Cambria" pitchFamily="18" charset="0"/>
              </a:rPr>
              <a:t>become </a:t>
            </a:r>
            <a:r>
              <a:rPr lang="en-US" sz="3000" i="1" dirty="0">
                <a:latin typeface="Cambria" pitchFamily="18" charset="0"/>
              </a:rPr>
              <a:t>liable </a:t>
            </a:r>
            <a:r>
              <a:rPr lang="en-US" sz="3000" i="1" dirty="0" smtClean="0">
                <a:latin typeface="Cambria" pitchFamily="18" charset="0"/>
              </a:rPr>
              <a:t> for  </a:t>
            </a:r>
            <a:r>
              <a:rPr lang="en-US" sz="3000" i="1" dirty="0">
                <a:latin typeface="Cambria" pitchFamily="18" charset="0"/>
              </a:rPr>
              <a:t>penalty</a:t>
            </a:r>
            <a:r>
              <a:rPr lang="en-US" sz="3000" i="1" dirty="0" smtClean="0">
                <a:latin typeface="Cambria" pitchFamily="18" charset="0"/>
              </a:rPr>
              <a:t>.</a:t>
            </a:r>
          </a:p>
          <a:p>
            <a:pPr algn="just"/>
            <a:r>
              <a:rPr lang="en-US" sz="2000" dirty="0" smtClean="0">
                <a:latin typeface="Cambria" pitchFamily="18" charset="0"/>
              </a:rPr>
              <a:t> </a:t>
            </a:r>
          </a:p>
          <a:p>
            <a:pPr algn="r"/>
            <a:r>
              <a:rPr lang="en-US" sz="3000" dirty="0" smtClean="0">
                <a:latin typeface="Cambria" pitchFamily="18" charset="0"/>
              </a:rPr>
              <a:t>(</a:t>
            </a:r>
            <a:r>
              <a:rPr lang="en-US" sz="3000" dirty="0" err="1" smtClean="0">
                <a:latin typeface="Cambria" pitchFamily="18" charset="0"/>
              </a:rPr>
              <a:t>contd</a:t>
            </a:r>
            <a:r>
              <a:rPr lang="en-US" sz="3000" dirty="0" smtClean="0">
                <a:latin typeface="Cambria" pitchFamily="18" charset="0"/>
              </a:rPr>
              <a:t>…)</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5353077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295400" y="1141541"/>
            <a:ext cx="7696200" cy="4878259"/>
          </a:xfrm>
          <a:prstGeom prst="rect">
            <a:avLst/>
          </a:prstGeom>
        </p:spPr>
        <p:txBody>
          <a:bodyPr wrap="square">
            <a:spAutoFit/>
          </a:bodyPr>
          <a:lstStyle/>
          <a:p>
            <a:pPr algn="just"/>
            <a:r>
              <a:rPr lang="en-US" sz="2900" i="1" dirty="0" smtClean="0">
                <a:latin typeface="Cambria" pitchFamily="18" charset="0"/>
              </a:rPr>
              <a:t>Imposition of penalty is not automatic. Levy of penalty not only is discretionary in nature but such discretion is required to be exercised on the part of the Assessing Officer keeping the relevant factors in mind. Some of those factors apart from being inherent in the nature of penalty proceedings as has been noticed in some of the decisions of this Court, inheres on the face of the statutory provisions. </a:t>
            </a:r>
          </a:p>
          <a:p>
            <a:pPr algn="r"/>
            <a:endParaRPr lang="en-US" sz="2000" dirty="0" smtClean="0">
              <a:latin typeface="Cambria" pitchFamily="18" charset="0"/>
            </a:endParaRPr>
          </a:p>
          <a:p>
            <a:pPr algn="r"/>
            <a:r>
              <a:rPr lang="en-US" sz="3000" dirty="0" smtClean="0">
                <a:latin typeface="Cambria" pitchFamily="18" charset="0"/>
              </a:rPr>
              <a:t>(</a:t>
            </a:r>
            <a:r>
              <a:rPr lang="en-US" sz="3000" dirty="0" err="1" smtClean="0">
                <a:latin typeface="Cambria" pitchFamily="18" charset="0"/>
              </a:rPr>
              <a:t>contd</a:t>
            </a:r>
            <a:r>
              <a:rPr lang="en-US" sz="3000" dirty="0" smtClean="0">
                <a:latin typeface="Cambria" pitchFamily="18" charset="0"/>
              </a:rPr>
              <a:t>…)</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7156945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295400" y="1315283"/>
            <a:ext cx="7696200" cy="4247317"/>
          </a:xfrm>
          <a:prstGeom prst="rect">
            <a:avLst/>
          </a:prstGeom>
        </p:spPr>
        <p:txBody>
          <a:bodyPr wrap="square">
            <a:spAutoFit/>
          </a:bodyPr>
          <a:lstStyle/>
          <a:p>
            <a:pPr algn="just"/>
            <a:r>
              <a:rPr lang="en-US" sz="3000" i="1" dirty="0" smtClean="0">
                <a:latin typeface="Cambria" pitchFamily="18" charset="0"/>
              </a:rPr>
              <a:t>Penalty </a:t>
            </a:r>
            <a:r>
              <a:rPr lang="en-US" sz="3000" i="1" dirty="0">
                <a:latin typeface="Cambria" pitchFamily="18" charset="0"/>
              </a:rPr>
              <a:t>proceedings are not to be initiated, as has been noticed by the </a:t>
            </a:r>
            <a:r>
              <a:rPr lang="en-US" sz="3000" i="1" dirty="0" err="1">
                <a:latin typeface="Cambria" pitchFamily="18" charset="0"/>
              </a:rPr>
              <a:t>Wanchoo</a:t>
            </a:r>
            <a:r>
              <a:rPr lang="en-US" sz="3000" i="1" dirty="0">
                <a:latin typeface="Cambria" pitchFamily="18" charset="0"/>
              </a:rPr>
              <a:t> Committee, only to harass the </a:t>
            </a:r>
            <a:r>
              <a:rPr lang="en-US" sz="3000" i="1" dirty="0" err="1">
                <a:latin typeface="Cambria" pitchFamily="18" charset="0"/>
              </a:rPr>
              <a:t>assessee</a:t>
            </a:r>
            <a:r>
              <a:rPr lang="en-US" sz="3000" i="1" dirty="0">
                <a:latin typeface="Cambria" pitchFamily="18" charset="0"/>
              </a:rPr>
              <a:t>. The approach of the Assessing Officer in this behalf must be fair and objective</a:t>
            </a:r>
            <a:r>
              <a:rPr lang="en-US" sz="3000" i="1" dirty="0" smtClean="0">
                <a:latin typeface="Cambria" pitchFamily="18" charset="0"/>
              </a:rPr>
              <a:t>.</a:t>
            </a:r>
          </a:p>
          <a:p>
            <a:pPr algn="just"/>
            <a:endParaRPr lang="en-US" sz="2000" i="1" dirty="0" smtClean="0">
              <a:latin typeface="Cambria" pitchFamily="18" charset="0"/>
            </a:endParaRPr>
          </a:p>
          <a:p>
            <a:pPr algn="just"/>
            <a:r>
              <a:rPr lang="en-US" sz="3000" i="1" dirty="0" smtClean="0">
                <a:latin typeface="Cambria" pitchFamily="18" charset="0"/>
              </a:rPr>
              <a:t>The expression "conceal" is of great importance. According to Law Lexicon, the word "conceal" means: </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7156945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447800" y="1083707"/>
            <a:ext cx="7543800" cy="4093428"/>
          </a:xfrm>
          <a:prstGeom prst="rect">
            <a:avLst/>
          </a:prstGeom>
        </p:spPr>
        <p:txBody>
          <a:bodyPr wrap="square">
            <a:spAutoFit/>
          </a:bodyPr>
          <a:lstStyle/>
          <a:p>
            <a:pPr algn="just"/>
            <a:r>
              <a:rPr lang="en-US" sz="2000" dirty="0">
                <a:latin typeface="Cambria" pitchFamily="18" charset="0"/>
              </a:rPr>
              <a:t> </a:t>
            </a:r>
          </a:p>
          <a:p>
            <a:pPr algn="just"/>
            <a:r>
              <a:rPr lang="en-US" sz="3000" i="1" dirty="0">
                <a:latin typeface="Cambria" pitchFamily="18" charset="0"/>
              </a:rPr>
              <a:t>"To hide or keep secret. The word "conceal" is con + </a:t>
            </a:r>
            <a:r>
              <a:rPr lang="en-US" sz="3000" i="1" dirty="0" err="1">
                <a:latin typeface="Cambria" pitchFamily="18" charset="0"/>
              </a:rPr>
              <a:t>celare</a:t>
            </a:r>
            <a:r>
              <a:rPr lang="en-US" sz="3000" i="1" dirty="0">
                <a:latin typeface="Cambria" pitchFamily="18" charset="0"/>
              </a:rPr>
              <a:t> which implies to hide. It means to hide or withdraw from observation; to cover or keep from sight; to prevent the discovery of; to withhold knowledge of. The offence of concealment is, thus, a direct attempt to hide an item of income or a portion thereof from the knowledge of the Income-tax authorities."</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6824105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447800" y="1158419"/>
            <a:ext cx="7543800" cy="4708981"/>
          </a:xfrm>
          <a:prstGeom prst="rect">
            <a:avLst/>
          </a:prstGeom>
        </p:spPr>
        <p:txBody>
          <a:bodyPr wrap="square">
            <a:spAutoFit/>
          </a:bodyPr>
          <a:lstStyle/>
          <a:p>
            <a:pPr algn="just"/>
            <a:r>
              <a:rPr lang="en-US" sz="3000" i="1" dirty="0">
                <a:latin typeface="Cambria" pitchFamily="18" charset="0"/>
              </a:rPr>
              <a:t>In Webster’s Dictionary, "inaccurate" has been defined as: "Not accurate, not exact or correct; not according to truth; erroneous; as an inaccurate statement, copy or transcript." </a:t>
            </a:r>
          </a:p>
          <a:p>
            <a:pPr algn="just"/>
            <a:r>
              <a:rPr lang="en-US" sz="2000" i="1" dirty="0">
                <a:latin typeface="Cambria" pitchFamily="18" charset="0"/>
              </a:rPr>
              <a:t> </a:t>
            </a:r>
          </a:p>
          <a:p>
            <a:pPr algn="just"/>
            <a:r>
              <a:rPr lang="en-US" sz="3000" i="1" dirty="0">
                <a:latin typeface="Cambria" pitchFamily="18" charset="0"/>
              </a:rPr>
              <a:t>It signifies a deliberate act or omission on the part of the </a:t>
            </a:r>
            <a:r>
              <a:rPr lang="en-US" sz="3000" i="1" dirty="0" err="1">
                <a:latin typeface="Cambria" pitchFamily="18" charset="0"/>
              </a:rPr>
              <a:t>assessee</a:t>
            </a:r>
            <a:r>
              <a:rPr lang="en-US" sz="3000" i="1" dirty="0">
                <a:latin typeface="Cambria" pitchFamily="18" charset="0"/>
              </a:rPr>
              <a:t>. Such deliberate act must be either for the purpose of concealment of income or furnishing of inaccurate particulars.</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5777308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447800" y="1315283"/>
            <a:ext cx="7543800" cy="3785652"/>
          </a:xfrm>
          <a:prstGeom prst="rect">
            <a:avLst/>
          </a:prstGeom>
        </p:spPr>
        <p:txBody>
          <a:bodyPr wrap="square">
            <a:spAutoFit/>
          </a:bodyPr>
          <a:lstStyle/>
          <a:p>
            <a:pPr algn="just"/>
            <a:r>
              <a:rPr lang="en-US" sz="3000" i="1" dirty="0">
                <a:latin typeface="Cambria" pitchFamily="18" charset="0"/>
              </a:rPr>
              <a:t>He must be found to have failed to prove that such explanation is not only not bona fide but all the facts relating to the same and material to the income were not disclosed by him. Thus, apart from his explanation being not bona fide, it should have been found as of fact that he has not disclosed all the facts which were material to the computation of his </a:t>
            </a:r>
            <a:r>
              <a:rPr lang="en-US" sz="3000" i="1" dirty="0" smtClean="0">
                <a:latin typeface="Cambria" pitchFamily="18" charset="0"/>
              </a:rPr>
              <a:t>income.</a:t>
            </a:r>
            <a:endParaRPr lang="en-US" sz="3000" i="1"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2085975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447800" y="1315283"/>
            <a:ext cx="7543800" cy="3785652"/>
          </a:xfrm>
          <a:prstGeom prst="rect">
            <a:avLst/>
          </a:prstGeom>
        </p:spPr>
        <p:txBody>
          <a:bodyPr wrap="square">
            <a:spAutoFit/>
          </a:bodyPr>
          <a:lstStyle/>
          <a:p>
            <a:pPr algn="just"/>
            <a:r>
              <a:rPr lang="en-US" sz="3000" i="1" dirty="0">
                <a:latin typeface="Cambria" pitchFamily="18" charset="0"/>
              </a:rPr>
              <a:t>Primary burden of proof, therefore, is on the revenue. The statute requires satisfaction on the part of the Assessing Officer. He is required to arrive at a satisfaction so as to show that there is primary evidence to establish that the </a:t>
            </a:r>
            <a:r>
              <a:rPr lang="en-US" sz="3000" i="1" dirty="0" err="1">
                <a:latin typeface="Cambria" pitchFamily="18" charset="0"/>
              </a:rPr>
              <a:t>assessee</a:t>
            </a:r>
            <a:r>
              <a:rPr lang="en-US" sz="3000" i="1" dirty="0">
                <a:latin typeface="Cambria" pitchFamily="18" charset="0"/>
              </a:rPr>
              <a:t> had concealed the amount or furnished inaccurate particulars and this onus is to be discharged by the department</a:t>
            </a:r>
            <a:r>
              <a:rPr lang="en-US" sz="3000" i="1" dirty="0" smtClean="0">
                <a:latin typeface="Cambria" pitchFamily="18" charset="0"/>
              </a:rPr>
              <a:t>.</a:t>
            </a:r>
            <a:endParaRPr lang="en-US" sz="3000" i="1"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5268750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447800" y="2023408"/>
            <a:ext cx="7543800" cy="1938992"/>
          </a:xfrm>
          <a:prstGeom prst="rect">
            <a:avLst/>
          </a:prstGeom>
        </p:spPr>
        <p:txBody>
          <a:bodyPr wrap="square">
            <a:spAutoFit/>
          </a:bodyPr>
          <a:lstStyle/>
          <a:p>
            <a:pPr algn="just"/>
            <a:r>
              <a:rPr lang="en-US" sz="3000" i="1" dirty="0" smtClean="0">
                <a:latin typeface="Cambria" pitchFamily="18" charset="0"/>
              </a:rPr>
              <a:t>While </a:t>
            </a:r>
            <a:r>
              <a:rPr lang="en-US" sz="3000" i="1" dirty="0">
                <a:latin typeface="Cambria" pitchFamily="18" charset="0"/>
              </a:rPr>
              <a:t>considering as to whether the </a:t>
            </a:r>
            <a:r>
              <a:rPr lang="en-US" sz="3000" i="1" dirty="0" err="1">
                <a:latin typeface="Cambria" pitchFamily="18" charset="0"/>
              </a:rPr>
              <a:t>assessee</a:t>
            </a:r>
            <a:r>
              <a:rPr lang="en-US" sz="3000" i="1" dirty="0">
                <a:latin typeface="Cambria" pitchFamily="18" charset="0"/>
              </a:rPr>
              <a:t> has been able to discharge his burden, the Assessing Officer should not begin with, the presumption that he is guilty.</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2567728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143000" y="1143000"/>
            <a:ext cx="7848600" cy="4585871"/>
          </a:xfrm>
          <a:prstGeom prst="rect">
            <a:avLst/>
          </a:prstGeom>
        </p:spPr>
        <p:txBody>
          <a:bodyPr wrap="square">
            <a:spAutoFit/>
          </a:bodyPr>
          <a:lstStyle/>
          <a:p>
            <a:pPr algn="just"/>
            <a:r>
              <a:rPr lang="en-US" sz="2900" i="1" dirty="0">
                <a:latin typeface="Cambria" pitchFamily="18" charset="0"/>
              </a:rPr>
              <a:t>The order imposing penalty is quasi-criminal </a:t>
            </a:r>
            <a:r>
              <a:rPr lang="en-US" sz="2900" i="1" dirty="0" smtClean="0">
                <a:latin typeface="Cambria" pitchFamily="18" charset="0"/>
              </a:rPr>
              <a:t>in </a:t>
            </a:r>
            <a:r>
              <a:rPr lang="en-US" sz="2900" i="1" dirty="0">
                <a:latin typeface="Cambria" pitchFamily="18" charset="0"/>
              </a:rPr>
              <a:t>nature and, thus, burden lies on the department to establish that the </a:t>
            </a:r>
            <a:r>
              <a:rPr lang="en-US" sz="2900" i="1" dirty="0" err="1">
                <a:latin typeface="Cambria" pitchFamily="18" charset="0"/>
              </a:rPr>
              <a:t>assessee</a:t>
            </a:r>
            <a:r>
              <a:rPr lang="en-US" sz="2900" i="1" dirty="0">
                <a:latin typeface="Cambria" pitchFamily="18" charset="0"/>
              </a:rPr>
              <a:t> had concealed his income. Since burden of proof in penalty proceedings varies from that in the assessment proceeding, a finding </a:t>
            </a:r>
            <a:r>
              <a:rPr lang="en-US" sz="2900" i="1" dirty="0" smtClean="0">
                <a:latin typeface="Cambria" pitchFamily="18" charset="0"/>
              </a:rPr>
              <a:t> in an assessment  proceeding  that  a particular receipt   is    income   cannot   automatically   be   adopted, </a:t>
            </a:r>
            <a:endParaRPr lang="en-US" sz="2900" i="1" dirty="0">
              <a:latin typeface="Cambria" pitchFamily="18" charset="0"/>
            </a:endParaRPr>
          </a:p>
          <a:p>
            <a:pPr algn="r"/>
            <a:endParaRPr lang="en-US" sz="2000" i="1" dirty="0" smtClean="0">
              <a:latin typeface="Cambria" pitchFamily="18" charset="0"/>
            </a:endParaRPr>
          </a:p>
          <a:p>
            <a:pPr algn="r"/>
            <a:r>
              <a:rPr lang="en-US" sz="3000" i="1" dirty="0" smtClean="0">
                <a:latin typeface="Cambria" pitchFamily="18" charset="0"/>
              </a:rPr>
              <a:t>(</a:t>
            </a:r>
            <a:r>
              <a:rPr lang="en-US" sz="3000" i="1" dirty="0" err="1" smtClean="0">
                <a:latin typeface="Cambria" pitchFamily="18" charset="0"/>
              </a:rPr>
              <a:t>contd</a:t>
            </a:r>
            <a:r>
              <a:rPr lang="en-US" sz="3000" i="1" dirty="0" smtClean="0">
                <a:latin typeface="Cambria" pitchFamily="18" charset="0"/>
              </a:rPr>
              <a:t>…)</a:t>
            </a:r>
            <a:endParaRPr lang="en-US" sz="3000" i="1"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60236267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447800" y="1447800"/>
            <a:ext cx="7543800" cy="3785652"/>
          </a:xfrm>
          <a:prstGeom prst="rect">
            <a:avLst/>
          </a:prstGeom>
        </p:spPr>
        <p:txBody>
          <a:bodyPr wrap="square">
            <a:spAutoFit/>
          </a:bodyPr>
          <a:lstStyle/>
          <a:p>
            <a:pPr algn="just"/>
            <a:r>
              <a:rPr lang="en-US" sz="3000" i="1" dirty="0" smtClean="0">
                <a:latin typeface="Cambria" pitchFamily="18" charset="0"/>
              </a:rPr>
              <a:t>though </a:t>
            </a:r>
            <a:r>
              <a:rPr lang="en-US" sz="3000" i="1" dirty="0">
                <a:latin typeface="Cambria" pitchFamily="18" charset="0"/>
              </a:rPr>
              <a:t>a finding in the assessment proceeding constitute good evidence in the penalty proceeding. In the penalty proceedings, </a:t>
            </a:r>
            <a:r>
              <a:rPr lang="en-US" sz="3000" i="1" dirty="0" smtClean="0">
                <a:latin typeface="Cambria" pitchFamily="18" charset="0"/>
              </a:rPr>
              <a:t>      thus</a:t>
            </a:r>
            <a:r>
              <a:rPr lang="en-US" sz="3000" i="1" dirty="0">
                <a:latin typeface="Cambria" pitchFamily="18" charset="0"/>
              </a:rPr>
              <a:t>, the authorities must consider the matter afresh as the question has to be considered from a different angle. [See </a:t>
            </a:r>
            <a:r>
              <a:rPr lang="en-US" sz="3000" i="1" dirty="0" err="1">
                <a:latin typeface="Cambria" pitchFamily="18" charset="0"/>
              </a:rPr>
              <a:t>Anantharam</a:t>
            </a:r>
            <a:r>
              <a:rPr lang="en-US" sz="3000" i="1" dirty="0">
                <a:latin typeface="Cambria" pitchFamily="18" charset="0"/>
              </a:rPr>
              <a:t> </a:t>
            </a:r>
            <a:r>
              <a:rPr lang="en-US" sz="3000" i="1" dirty="0" err="1">
                <a:latin typeface="Cambria" pitchFamily="18" charset="0"/>
              </a:rPr>
              <a:t>Veerasinghaiah</a:t>
            </a:r>
            <a:r>
              <a:rPr lang="en-US" sz="3000" i="1" dirty="0">
                <a:latin typeface="Cambria" pitchFamily="18" charset="0"/>
              </a:rPr>
              <a:t> &amp; Co. v. CIT 1980 (Supp.) </a:t>
            </a:r>
            <a:r>
              <a:rPr lang="en-US" sz="3000" i="1" dirty="0" smtClean="0">
                <a:latin typeface="Cambria" pitchFamily="18" charset="0"/>
              </a:rPr>
              <a:t>     SCC </a:t>
            </a:r>
            <a:r>
              <a:rPr lang="en-US" sz="3000" i="1" dirty="0">
                <a:latin typeface="Cambria" pitchFamily="18" charset="0"/>
              </a:rPr>
              <a:t>13.</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0031128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447800" y="1447800"/>
            <a:ext cx="7543800" cy="3323987"/>
          </a:xfrm>
          <a:prstGeom prst="rect">
            <a:avLst/>
          </a:prstGeom>
        </p:spPr>
        <p:txBody>
          <a:bodyPr wrap="square">
            <a:spAutoFit/>
          </a:bodyPr>
          <a:lstStyle/>
          <a:p>
            <a:pPr algn="just"/>
            <a:r>
              <a:rPr lang="en-US" sz="3000" i="1" dirty="0">
                <a:latin typeface="Cambria" pitchFamily="18" charset="0"/>
              </a:rPr>
              <a:t>Before, thus, a penalty can be imposed, the entirety of the circumstances must reasonably point to the conclusion that the disputed amount represented income and that the </a:t>
            </a:r>
            <a:r>
              <a:rPr lang="en-US" sz="3000" i="1" dirty="0" err="1">
                <a:latin typeface="Cambria" pitchFamily="18" charset="0"/>
              </a:rPr>
              <a:t>assessee</a:t>
            </a:r>
            <a:r>
              <a:rPr lang="en-US" sz="3000" i="1" dirty="0">
                <a:latin typeface="Cambria" pitchFamily="18" charset="0"/>
              </a:rPr>
              <a:t> had consciously concealed the particulars of his income or had furnished inaccurate particulars thereof.</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01981540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447800" y="1447800"/>
            <a:ext cx="7543800" cy="3323987"/>
          </a:xfrm>
          <a:prstGeom prst="rect">
            <a:avLst/>
          </a:prstGeom>
        </p:spPr>
        <p:txBody>
          <a:bodyPr wrap="square">
            <a:spAutoFit/>
          </a:bodyPr>
          <a:lstStyle/>
          <a:p>
            <a:pPr algn="just"/>
            <a:r>
              <a:rPr lang="en-US" sz="3000" i="1" dirty="0">
                <a:latin typeface="Cambria" pitchFamily="18" charset="0"/>
              </a:rPr>
              <a:t>It may be true that the Legislature has attempted to shift the burden from revenue to the </a:t>
            </a:r>
            <a:r>
              <a:rPr lang="en-US" sz="3000" i="1" dirty="0" err="1">
                <a:latin typeface="Cambria" pitchFamily="18" charset="0"/>
              </a:rPr>
              <a:t>assessee</a:t>
            </a:r>
            <a:r>
              <a:rPr lang="en-US" sz="3000" i="1" dirty="0">
                <a:latin typeface="Cambria" pitchFamily="18" charset="0"/>
              </a:rPr>
              <a:t>. It may further be correct that different views have been expressed as regard construction of statutes in the light of the changing legislative scenario, but the tenor of a penal proceeding remains the same.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04556102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676400" y="1143000"/>
            <a:ext cx="7162800" cy="4431983"/>
          </a:xfrm>
          <a:prstGeom prst="rect">
            <a:avLst/>
          </a:prstGeom>
        </p:spPr>
        <p:txBody>
          <a:bodyPr wrap="square">
            <a:spAutoFit/>
          </a:bodyPr>
          <a:lstStyle/>
          <a:p>
            <a:pPr algn="just"/>
            <a:r>
              <a:rPr lang="en-US" sz="2900" i="1" dirty="0">
                <a:latin typeface="Cambria" pitchFamily="18" charset="0"/>
              </a:rPr>
              <a:t>The omission of the word "deliberate", thus, may or may not be of much significance but what is material is its application.</a:t>
            </a:r>
          </a:p>
          <a:p>
            <a:r>
              <a:rPr lang="en-US" sz="2000" i="1" dirty="0">
                <a:latin typeface="Cambria" pitchFamily="18" charset="0"/>
              </a:rPr>
              <a:t> </a:t>
            </a:r>
          </a:p>
          <a:p>
            <a:pPr algn="just"/>
            <a:r>
              <a:rPr lang="en-US" sz="2900" i="1" dirty="0">
                <a:latin typeface="Cambria" pitchFamily="18" charset="0"/>
              </a:rPr>
              <a:t>‘Concealment of income’ and ‘furnishing </a:t>
            </a:r>
            <a:r>
              <a:rPr lang="en-US" sz="2900" i="1" dirty="0" smtClean="0">
                <a:latin typeface="Cambria" pitchFamily="18" charset="0"/>
              </a:rPr>
              <a:t>                of </a:t>
            </a:r>
            <a:r>
              <a:rPr lang="en-US" sz="2900" i="1" dirty="0">
                <a:latin typeface="Cambria" pitchFamily="18" charset="0"/>
              </a:rPr>
              <a:t>inaccurate particulars’ are different. </a:t>
            </a:r>
            <a:r>
              <a:rPr lang="en-US" sz="2900" i="1" dirty="0" smtClean="0">
                <a:latin typeface="Cambria" pitchFamily="18" charset="0"/>
              </a:rPr>
              <a:t>             Both </a:t>
            </a:r>
            <a:r>
              <a:rPr lang="en-US" sz="2900" i="1" dirty="0">
                <a:latin typeface="Cambria" pitchFamily="18" charset="0"/>
              </a:rPr>
              <a:t>concealment and furnishing </a:t>
            </a:r>
            <a:r>
              <a:rPr lang="en-US" sz="2900" i="1" dirty="0" smtClean="0">
                <a:latin typeface="Cambria" pitchFamily="18" charset="0"/>
              </a:rPr>
              <a:t>              inaccurate particulars refer to deliberate  act  on   the   part   of   the   </a:t>
            </a:r>
            <a:r>
              <a:rPr lang="en-US" sz="2900" i="1" dirty="0" err="1" smtClean="0">
                <a:latin typeface="Cambria" pitchFamily="18" charset="0"/>
              </a:rPr>
              <a:t>assessee</a:t>
            </a:r>
            <a:r>
              <a:rPr lang="en-US" sz="2900" i="1" dirty="0" smtClean="0">
                <a:latin typeface="Cambria" pitchFamily="18" charset="0"/>
              </a:rPr>
              <a:t>. </a:t>
            </a:r>
          </a:p>
          <a:p>
            <a:pPr algn="r"/>
            <a:r>
              <a:rPr lang="en-US" sz="3000" dirty="0" smtClean="0">
                <a:latin typeface="Cambria" pitchFamily="18" charset="0"/>
              </a:rPr>
              <a:t>(</a:t>
            </a:r>
            <a:r>
              <a:rPr lang="en-US" sz="3000" dirty="0" err="1" smtClean="0">
                <a:latin typeface="Cambria" pitchFamily="18" charset="0"/>
              </a:rPr>
              <a:t>contd</a:t>
            </a:r>
            <a:r>
              <a:rPr lang="en-US" sz="3000" dirty="0" smtClean="0">
                <a:latin typeface="Cambria" pitchFamily="18" charset="0"/>
              </a:rPr>
              <a:t>…)</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1458297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143000" y="1781413"/>
            <a:ext cx="7848600" cy="2862322"/>
          </a:xfrm>
          <a:prstGeom prst="rect">
            <a:avLst/>
          </a:prstGeom>
        </p:spPr>
        <p:txBody>
          <a:bodyPr wrap="square">
            <a:spAutoFit/>
          </a:bodyPr>
          <a:lstStyle/>
          <a:p>
            <a:pPr algn="just"/>
            <a:r>
              <a:rPr lang="en-US" sz="3000" i="1" dirty="0" smtClean="0">
                <a:latin typeface="Cambria" pitchFamily="18" charset="0"/>
              </a:rPr>
              <a:t>A </a:t>
            </a:r>
            <a:r>
              <a:rPr lang="en-US" sz="3000" i="1" dirty="0">
                <a:latin typeface="Cambria" pitchFamily="18" charset="0"/>
              </a:rPr>
              <a:t>mere omission or negligence would not constitute a deliberate act of </a:t>
            </a:r>
            <a:r>
              <a:rPr lang="en-US" sz="3000" i="1" dirty="0" err="1">
                <a:latin typeface="Cambria" pitchFamily="18" charset="0"/>
              </a:rPr>
              <a:t>suppressio</a:t>
            </a:r>
            <a:r>
              <a:rPr lang="en-US" sz="3000" i="1" dirty="0">
                <a:latin typeface="Cambria" pitchFamily="18" charset="0"/>
              </a:rPr>
              <a:t> </a:t>
            </a:r>
            <a:r>
              <a:rPr lang="en-US" sz="3000" i="1" dirty="0" err="1">
                <a:latin typeface="Cambria" pitchFamily="18" charset="0"/>
              </a:rPr>
              <a:t>veri</a:t>
            </a:r>
            <a:r>
              <a:rPr lang="en-US" sz="3000" i="1" dirty="0">
                <a:latin typeface="Cambria" pitchFamily="18" charset="0"/>
              </a:rPr>
              <a:t> or </a:t>
            </a:r>
            <a:r>
              <a:rPr lang="en-US" sz="3000" i="1" dirty="0" err="1">
                <a:latin typeface="Cambria" pitchFamily="18" charset="0"/>
              </a:rPr>
              <a:t>suggestio</a:t>
            </a:r>
            <a:r>
              <a:rPr lang="en-US" sz="3000" i="1" dirty="0">
                <a:latin typeface="Cambria" pitchFamily="18" charset="0"/>
              </a:rPr>
              <a:t> </a:t>
            </a:r>
            <a:r>
              <a:rPr lang="en-US" sz="3000" i="1" dirty="0" err="1">
                <a:latin typeface="Cambria" pitchFamily="18" charset="0"/>
              </a:rPr>
              <a:t>falsi</a:t>
            </a:r>
            <a:r>
              <a:rPr lang="en-US" sz="3000" i="1" dirty="0">
                <a:latin typeface="Cambria" pitchFamily="18" charset="0"/>
              </a:rPr>
              <a:t>. Although it may not be very accurate or apt but </a:t>
            </a:r>
            <a:r>
              <a:rPr lang="en-US" sz="3000" i="1" dirty="0" err="1">
                <a:latin typeface="Cambria" pitchFamily="18" charset="0"/>
              </a:rPr>
              <a:t>suppressio</a:t>
            </a:r>
            <a:r>
              <a:rPr lang="en-US" sz="3000" i="1" dirty="0">
                <a:latin typeface="Cambria" pitchFamily="18" charset="0"/>
              </a:rPr>
              <a:t> </a:t>
            </a:r>
            <a:r>
              <a:rPr lang="en-US" sz="3000" i="1" dirty="0" err="1">
                <a:latin typeface="Cambria" pitchFamily="18" charset="0"/>
              </a:rPr>
              <a:t>veri</a:t>
            </a:r>
            <a:r>
              <a:rPr lang="en-US" sz="3000" i="1" dirty="0">
                <a:latin typeface="Cambria" pitchFamily="18" charset="0"/>
              </a:rPr>
              <a:t> would amount to concealment, </a:t>
            </a:r>
            <a:r>
              <a:rPr lang="en-US" sz="3000" i="1" dirty="0" err="1">
                <a:latin typeface="Cambria" pitchFamily="18" charset="0"/>
              </a:rPr>
              <a:t>suggestio</a:t>
            </a:r>
            <a:r>
              <a:rPr lang="en-US" sz="3000" i="1" dirty="0">
                <a:latin typeface="Cambria" pitchFamily="18" charset="0"/>
              </a:rPr>
              <a:t> </a:t>
            </a:r>
            <a:r>
              <a:rPr lang="en-US" sz="3000" i="1" dirty="0" err="1">
                <a:latin typeface="Cambria" pitchFamily="18" charset="0"/>
              </a:rPr>
              <a:t>falsi</a:t>
            </a:r>
            <a:r>
              <a:rPr lang="en-US" sz="3000" i="1" dirty="0">
                <a:latin typeface="Cambria" pitchFamily="18" charset="0"/>
              </a:rPr>
              <a:t> would amount to furnishing of inaccurate particulars”.</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93597859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143000" y="1319748"/>
            <a:ext cx="7848600" cy="3785652"/>
          </a:xfrm>
          <a:prstGeom prst="rect">
            <a:avLst/>
          </a:prstGeom>
        </p:spPr>
        <p:txBody>
          <a:bodyPr wrap="square">
            <a:spAutoFit/>
          </a:bodyPr>
          <a:lstStyle/>
          <a:p>
            <a:pPr algn="just"/>
            <a:r>
              <a:rPr lang="en-US" sz="3000" dirty="0">
                <a:latin typeface="Cambria" pitchFamily="18" charset="0"/>
              </a:rPr>
              <a:t>From the above analysis, it can be seen that even after replacement of Sec. 271 (1) (c) with the new Sec. 270A, the requirement of </a:t>
            </a:r>
            <a:r>
              <a:rPr lang="en-US" sz="3000" b="1" dirty="0" err="1">
                <a:latin typeface="Cambria" pitchFamily="18" charset="0"/>
              </a:rPr>
              <a:t>mens</a:t>
            </a:r>
            <a:r>
              <a:rPr lang="en-US" sz="3000" b="1" dirty="0">
                <a:latin typeface="Cambria" pitchFamily="18" charset="0"/>
              </a:rPr>
              <a:t> </a:t>
            </a:r>
            <a:r>
              <a:rPr lang="en-US" sz="3000" b="1" dirty="0" err="1">
                <a:latin typeface="Cambria" pitchFamily="18" charset="0"/>
              </a:rPr>
              <a:t>rea</a:t>
            </a:r>
            <a:r>
              <a:rPr lang="en-US" sz="3000" b="1" dirty="0">
                <a:latin typeface="Cambria" pitchFamily="18" charset="0"/>
              </a:rPr>
              <a:t> </a:t>
            </a:r>
            <a:r>
              <a:rPr lang="en-US" sz="3000" dirty="0">
                <a:latin typeface="Cambria" pitchFamily="18" charset="0"/>
              </a:rPr>
              <a:t>is essential to initiate penalty proceedings for misreporting u/s 270A(9). Sub clauses (b) to (f) under Section 270A(9) are all can be classified under “misrepresentation or suppression of facts”.</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00490086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143000" y="1066800"/>
            <a:ext cx="7848600" cy="4708981"/>
          </a:xfrm>
          <a:prstGeom prst="rect">
            <a:avLst/>
          </a:prstGeom>
        </p:spPr>
        <p:txBody>
          <a:bodyPr wrap="square">
            <a:spAutoFit/>
          </a:bodyPr>
          <a:lstStyle/>
          <a:p>
            <a:pPr algn="just"/>
            <a:r>
              <a:rPr lang="en-US" sz="3000" dirty="0">
                <a:latin typeface="Cambria" pitchFamily="18" charset="0"/>
              </a:rPr>
              <a:t>But, it is not easy to differentiate an under-reported income as to whether it is a simple case of under reporting or whether it falls under </a:t>
            </a:r>
            <a:r>
              <a:rPr lang="en-US" sz="3000" dirty="0" err="1">
                <a:latin typeface="Cambria" pitchFamily="18" charset="0"/>
              </a:rPr>
              <a:t>mis</a:t>
            </a:r>
            <a:r>
              <a:rPr lang="en-US" sz="3000" dirty="0">
                <a:latin typeface="Cambria" pitchFamily="18" charset="0"/>
              </a:rPr>
              <a:t>-reporting of income. Department will always try to make it as ‘misreporting’ as the quantum of penalty is very high and might even lead to prosecution proceedings. The </a:t>
            </a:r>
            <a:r>
              <a:rPr lang="en-US" sz="3000" dirty="0" err="1">
                <a:latin typeface="Cambria" pitchFamily="18" charset="0"/>
              </a:rPr>
              <a:t>assessee</a:t>
            </a:r>
            <a:r>
              <a:rPr lang="en-US" sz="3000" dirty="0">
                <a:latin typeface="Cambria" pitchFamily="18" charset="0"/>
              </a:rPr>
              <a:t> has to be very careful to ensure that the scrutiny assessment do not result in any under reporting of income.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7398372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143000" y="1476613"/>
            <a:ext cx="7848600" cy="3170099"/>
          </a:xfrm>
          <a:prstGeom prst="rect">
            <a:avLst/>
          </a:prstGeom>
        </p:spPr>
        <p:txBody>
          <a:bodyPr wrap="square">
            <a:spAutoFit/>
          </a:bodyPr>
          <a:lstStyle/>
          <a:p>
            <a:pPr marL="914400" lvl="0" indent="-914400" algn="just"/>
            <a:r>
              <a:rPr lang="en-US" sz="3000" b="1" dirty="0" smtClean="0">
                <a:latin typeface="Cambria" pitchFamily="18" charset="0"/>
              </a:rPr>
              <a:t>(3) 	Not </a:t>
            </a:r>
            <a:r>
              <a:rPr lang="en-US" sz="3000" b="1" dirty="0">
                <a:latin typeface="Cambria" pitchFamily="18" charset="0"/>
              </a:rPr>
              <a:t>considered as under-reported income :</a:t>
            </a:r>
            <a:endParaRPr lang="en-US" sz="3000" dirty="0">
              <a:latin typeface="Cambria" pitchFamily="18" charset="0"/>
            </a:endParaRPr>
          </a:p>
          <a:p>
            <a:r>
              <a:rPr lang="en-US" sz="2000" b="1" dirty="0">
                <a:latin typeface="Cambria" pitchFamily="18" charset="0"/>
              </a:rPr>
              <a:t> </a:t>
            </a:r>
            <a:endParaRPr lang="en-US" sz="2000" dirty="0">
              <a:latin typeface="Cambria" pitchFamily="18" charset="0"/>
            </a:endParaRPr>
          </a:p>
          <a:p>
            <a:pPr lvl="2" algn="just"/>
            <a:r>
              <a:rPr lang="en-US" sz="3000" dirty="0">
                <a:latin typeface="Cambria" pitchFamily="18" charset="0"/>
              </a:rPr>
              <a:t>Sec. 270A (5) state the cases where additions to income are not considered as under reported income. Such instances are as follows :</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1088568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143000" y="1866543"/>
            <a:ext cx="7848600" cy="2400657"/>
          </a:xfrm>
          <a:prstGeom prst="rect">
            <a:avLst/>
          </a:prstGeom>
        </p:spPr>
        <p:txBody>
          <a:bodyPr wrap="square">
            <a:spAutoFit/>
          </a:bodyPr>
          <a:lstStyle/>
          <a:p>
            <a:pPr marL="465138" lvl="0" indent="-465138" algn="just"/>
            <a:r>
              <a:rPr lang="en-US" sz="3000" dirty="0" smtClean="0">
                <a:latin typeface="Cambria" pitchFamily="18" charset="0"/>
              </a:rPr>
              <a:t>1.	The </a:t>
            </a:r>
            <a:r>
              <a:rPr lang="en-US" sz="3000" dirty="0" err="1">
                <a:latin typeface="Cambria" pitchFamily="18" charset="0"/>
              </a:rPr>
              <a:t>assessee</a:t>
            </a:r>
            <a:r>
              <a:rPr lang="en-US" sz="3000" dirty="0">
                <a:latin typeface="Cambria" pitchFamily="18" charset="0"/>
              </a:rPr>
              <a:t> offers an explanation and the Department is satisfied that the explanation is bona-fide and the </a:t>
            </a:r>
            <a:r>
              <a:rPr lang="en-US" sz="3000" dirty="0" err="1">
                <a:latin typeface="Cambria" pitchFamily="18" charset="0"/>
              </a:rPr>
              <a:t>assessee</a:t>
            </a:r>
            <a:r>
              <a:rPr lang="en-US" sz="3000" dirty="0">
                <a:latin typeface="Cambria" pitchFamily="18" charset="0"/>
              </a:rPr>
              <a:t> has disclosed all the material facts to substantiate the explanation offered</a:t>
            </a:r>
            <a:r>
              <a:rPr lang="en-US" sz="3000" dirty="0" smtClean="0">
                <a:latin typeface="Cambria" pitchFamily="18" charset="0"/>
              </a:rPr>
              <a:t>.</a:t>
            </a:r>
            <a:r>
              <a:rPr lang="en-US" sz="3000" dirty="0">
                <a:latin typeface="Cambria" pitchFamily="18" charset="0"/>
              </a:rPr>
              <a:t> </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66174257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143000" y="1866543"/>
            <a:ext cx="7848600" cy="3323987"/>
          </a:xfrm>
          <a:prstGeom prst="rect">
            <a:avLst/>
          </a:prstGeom>
        </p:spPr>
        <p:txBody>
          <a:bodyPr wrap="square">
            <a:spAutoFit/>
          </a:bodyPr>
          <a:lstStyle/>
          <a:p>
            <a:pPr marL="465138" lvl="0" indent="-465138" algn="just"/>
            <a:r>
              <a:rPr lang="en-US" sz="3000" dirty="0" smtClean="0">
                <a:latin typeface="Cambria" pitchFamily="18" charset="0"/>
              </a:rPr>
              <a:t>2.	If </a:t>
            </a:r>
            <a:r>
              <a:rPr lang="en-US" sz="3000" dirty="0">
                <a:latin typeface="Cambria" pitchFamily="18" charset="0"/>
              </a:rPr>
              <a:t>the accounts are correct, but the method employed is such that the income cannot properly be deduced therefrom and the under reported income is determined on the basis of an estimate, and the </a:t>
            </a:r>
            <a:r>
              <a:rPr lang="en-US" sz="3000" dirty="0" err="1">
                <a:latin typeface="Cambria" pitchFamily="18" charset="0"/>
              </a:rPr>
              <a:t>assessee</a:t>
            </a:r>
            <a:r>
              <a:rPr lang="en-US" sz="3000" dirty="0">
                <a:latin typeface="Cambria" pitchFamily="18" charset="0"/>
              </a:rPr>
              <a:t> offers an explanation satisfactory to the Department.</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91177519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143000" y="1866543"/>
            <a:ext cx="7848600" cy="2862322"/>
          </a:xfrm>
          <a:prstGeom prst="rect">
            <a:avLst/>
          </a:prstGeom>
        </p:spPr>
        <p:txBody>
          <a:bodyPr wrap="square">
            <a:spAutoFit/>
          </a:bodyPr>
          <a:lstStyle/>
          <a:p>
            <a:pPr marL="465138" lvl="0" indent="-465138" algn="just"/>
            <a:r>
              <a:rPr lang="en-US" sz="3000" dirty="0" smtClean="0">
                <a:latin typeface="Cambria" pitchFamily="18" charset="0"/>
              </a:rPr>
              <a:t>3.	If </a:t>
            </a:r>
            <a:r>
              <a:rPr lang="en-US" sz="3000" dirty="0">
                <a:latin typeface="Cambria" pitchFamily="18" charset="0"/>
              </a:rPr>
              <a:t>the </a:t>
            </a:r>
            <a:r>
              <a:rPr lang="en-US" sz="3000" dirty="0" err="1">
                <a:latin typeface="Cambria" pitchFamily="18" charset="0"/>
              </a:rPr>
              <a:t>assessee</a:t>
            </a:r>
            <a:r>
              <a:rPr lang="en-US" sz="3000" dirty="0">
                <a:latin typeface="Cambria" pitchFamily="18" charset="0"/>
              </a:rPr>
              <a:t> has estimated a lower amount of addition or disallowance and the under reported income is due to the basis of such an estimate and the </a:t>
            </a:r>
            <a:r>
              <a:rPr lang="en-US" sz="3000" dirty="0" err="1">
                <a:latin typeface="Cambria" pitchFamily="18" charset="0"/>
              </a:rPr>
              <a:t>assessee</a:t>
            </a:r>
            <a:r>
              <a:rPr lang="en-US" sz="3000" dirty="0">
                <a:latin typeface="Cambria" pitchFamily="18" charset="0"/>
              </a:rPr>
              <a:t> has disclosed all the facts material  to the addition or disallowance.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7060933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143000" y="1524000"/>
            <a:ext cx="7848600" cy="3785652"/>
          </a:xfrm>
          <a:prstGeom prst="rect">
            <a:avLst/>
          </a:prstGeom>
        </p:spPr>
        <p:txBody>
          <a:bodyPr wrap="square">
            <a:spAutoFit/>
          </a:bodyPr>
          <a:lstStyle/>
          <a:p>
            <a:pPr marL="465138" lvl="0" indent="-465138" algn="just"/>
            <a:r>
              <a:rPr lang="en-US" sz="3000" dirty="0" smtClean="0">
                <a:latin typeface="Cambria" pitchFamily="18" charset="0"/>
              </a:rPr>
              <a:t>4.	If </a:t>
            </a:r>
            <a:r>
              <a:rPr lang="en-US" sz="3000" dirty="0">
                <a:latin typeface="Cambria" pitchFamily="18" charset="0"/>
              </a:rPr>
              <a:t>the addition is due to determination of arm’s length price, and the </a:t>
            </a:r>
            <a:r>
              <a:rPr lang="en-US" sz="3000" dirty="0" err="1">
                <a:latin typeface="Cambria" pitchFamily="18" charset="0"/>
              </a:rPr>
              <a:t>assessee</a:t>
            </a:r>
            <a:r>
              <a:rPr lang="en-US" sz="3000" dirty="0">
                <a:latin typeface="Cambria" pitchFamily="18" charset="0"/>
              </a:rPr>
              <a:t> has maintained all the information and documents prescribed &amp; </a:t>
            </a:r>
            <a:r>
              <a:rPr lang="en-US" sz="3000" dirty="0" smtClean="0">
                <a:latin typeface="Cambria" pitchFamily="18" charset="0"/>
              </a:rPr>
              <a:t>disclosed </a:t>
            </a:r>
            <a:r>
              <a:rPr lang="en-US" sz="3000" dirty="0">
                <a:latin typeface="Cambria" pitchFamily="18" charset="0"/>
              </a:rPr>
              <a:t>all material facts. </a:t>
            </a:r>
          </a:p>
          <a:p>
            <a:pPr marL="465138" indent="-465138" algn="just"/>
            <a:r>
              <a:rPr lang="en-US" sz="3000" dirty="0">
                <a:latin typeface="Cambria" pitchFamily="18" charset="0"/>
              </a:rPr>
              <a:t> </a:t>
            </a:r>
          </a:p>
          <a:p>
            <a:pPr marL="465138" lvl="0" indent="-465138" algn="just"/>
            <a:r>
              <a:rPr lang="en-US" sz="3000" dirty="0" smtClean="0">
                <a:latin typeface="Cambria" pitchFamily="18" charset="0"/>
              </a:rPr>
              <a:t>5.	If </a:t>
            </a:r>
            <a:r>
              <a:rPr lang="en-US" sz="3000" dirty="0">
                <a:latin typeface="Cambria" pitchFamily="18" charset="0"/>
              </a:rPr>
              <a:t>the amount of undisclosed income is the one referred to in Sec. 271AAB. </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42896627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143000" y="1524000"/>
            <a:ext cx="7848600" cy="2862322"/>
          </a:xfrm>
          <a:prstGeom prst="rect">
            <a:avLst/>
          </a:prstGeom>
        </p:spPr>
        <p:txBody>
          <a:bodyPr wrap="square">
            <a:spAutoFit/>
          </a:bodyPr>
          <a:lstStyle/>
          <a:p>
            <a:pPr algn="just"/>
            <a:r>
              <a:rPr lang="en-US" sz="3000" dirty="0">
                <a:latin typeface="Cambria" pitchFamily="18" charset="0"/>
              </a:rPr>
              <a:t>In all the above cases, there is a requirement that the </a:t>
            </a:r>
            <a:r>
              <a:rPr lang="en-US" sz="3000" dirty="0" err="1">
                <a:latin typeface="Cambria" pitchFamily="18" charset="0"/>
              </a:rPr>
              <a:t>assessee</a:t>
            </a:r>
            <a:r>
              <a:rPr lang="en-US" sz="3000" dirty="0">
                <a:latin typeface="Cambria" pitchFamily="18" charset="0"/>
              </a:rPr>
              <a:t> has to furnish an explanation to the </a:t>
            </a:r>
            <a:r>
              <a:rPr lang="en-US" sz="3000" b="1" dirty="0">
                <a:latin typeface="Cambria" pitchFamily="18" charset="0"/>
              </a:rPr>
              <a:t>satisfaction </a:t>
            </a:r>
            <a:r>
              <a:rPr lang="en-US" sz="3000" dirty="0">
                <a:latin typeface="Cambria" pitchFamily="18" charset="0"/>
              </a:rPr>
              <a:t>of the Assessing Officer, or the Commissioner (Appeals) or the Commissioner or the Principal Commissioner, as the case may be.</a:t>
            </a: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7515403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143000" y="1942743"/>
            <a:ext cx="7848600" cy="2400657"/>
          </a:xfrm>
          <a:prstGeom prst="rect">
            <a:avLst/>
          </a:prstGeom>
        </p:spPr>
        <p:txBody>
          <a:bodyPr wrap="square">
            <a:spAutoFit/>
          </a:bodyPr>
          <a:lstStyle/>
          <a:p>
            <a:pPr algn="just"/>
            <a:r>
              <a:rPr lang="en-US" sz="3000" dirty="0">
                <a:latin typeface="Cambria" pitchFamily="18" charset="0"/>
              </a:rPr>
              <a:t>If the explanation offered by the </a:t>
            </a:r>
            <a:r>
              <a:rPr lang="en-US" sz="3000" dirty="0" err="1">
                <a:latin typeface="Cambria" pitchFamily="18" charset="0"/>
              </a:rPr>
              <a:t>assessee</a:t>
            </a:r>
            <a:r>
              <a:rPr lang="en-US" sz="3000" dirty="0">
                <a:latin typeface="Cambria" pitchFamily="18" charset="0"/>
              </a:rPr>
              <a:t> is not satisfactory to the Department, definitely it will be considered as under-reporting of income which the Department will be inclined to make it as </a:t>
            </a:r>
            <a:r>
              <a:rPr lang="en-US" sz="3000" dirty="0" err="1">
                <a:latin typeface="Cambria" pitchFamily="18" charset="0"/>
              </a:rPr>
              <a:t>mis</a:t>
            </a:r>
            <a:r>
              <a:rPr lang="en-US" sz="3000" dirty="0">
                <a:latin typeface="Cambria" pitchFamily="18" charset="0"/>
              </a:rPr>
              <a:t>-reporting of income</a:t>
            </a:r>
            <a:r>
              <a:rPr lang="en-US" sz="3000" dirty="0" smtClean="0">
                <a:latin typeface="Cambria" pitchFamily="18" charset="0"/>
              </a:rPr>
              <a:t>.</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86515998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1295400" y="1627525"/>
            <a:ext cx="7696200" cy="3477875"/>
          </a:xfrm>
          <a:prstGeom prst="rect">
            <a:avLst/>
          </a:prstGeom>
        </p:spPr>
        <p:txBody>
          <a:bodyPr wrap="square">
            <a:spAutoFit/>
          </a:bodyPr>
          <a:lstStyle/>
          <a:p>
            <a:pPr marL="465138" lvl="0" indent="-465138"/>
            <a:r>
              <a:rPr lang="en-US" sz="3000" b="1" dirty="0" smtClean="0">
                <a:latin typeface="Cambria" pitchFamily="18" charset="0"/>
              </a:rPr>
              <a:t>(4)  Quantum </a:t>
            </a:r>
            <a:r>
              <a:rPr lang="en-US" sz="3000" b="1" dirty="0">
                <a:latin typeface="Cambria" pitchFamily="18" charset="0"/>
              </a:rPr>
              <a:t>of Penalty :</a:t>
            </a:r>
            <a:endParaRPr lang="en-US" sz="3000" dirty="0">
              <a:latin typeface="Cambria" pitchFamily="18" charset="0"/>
            </a:endParaRPr>
          </a:p>
          <a:p>
            <a:r>
              <a:rPr lang="en-US" sz="2000" b="1" dirty="0">
                <a:latin typeface="Cambria" pitchFamily="18" charset="0"/>
              </a:rPr>
              <a:t> </a:t>
            </a:r>
            <a:endParaRPr lang="en-US" sz="2000" dirty="0">
              <a:latin typeface="Cambria" pitchFamily="18" charset="0"/>
            </a:endParaRPr>
          </a:p>
          <a:p>
            <a:pPr marL="1147763" lvl="1" indent="-690563" algn="just"/>
            <a:r>
              <a:rPr lang="en-US" sz="3000" b="1" dirty="0" smtClean="0">
                <a:latin typeface="Cambria" pitchFamily="18" charset="0"/>
              </a:rPr>
              <a:t>(a)	In </a:t>
            </a:r>
            <a:r>
              <a:rPr lang="en-US" sz="3000" b="1" dirty="0">
                <a:latin typeface="Cambria" pitchFamily="18" charset="0"/>
              </a:rPr>
              <a:t>case of under-reported income : Sec. 270A (7) </a:t>
            </a:r>
            <a:endParaRPr lang="en-US" sz="3000" dirty="0">
              <a:latin typeface="Cambria" pitchFamily="18" charset="0"/>
            </a:endParaRPr>
          </a:p>
          <a:p>
            <a:r>
              <a:rPr lang="en-US" sz="2000" dirty="0">
                <a:latin typeface="Cambria" pitchFamily="18" charset="0"/>
              </a:rPr>
              <a:t> </a:t>
            </a:r>
          </a:p>
          <a:p>
            <a:pPr marL="1147763" lvl="3" algn="just"/>
            <a:r>
              <a:rPr lang="en-US" sz="3000" dirty="0">
                <a:latin typeface="Cambria" pitchFamily="18" charset="0"/>
              </a:rPr>
              <a:t>Penalty shall be equal to </a:t>
            </a:r>
            <a:r>
              <a:rPr lang="en-US" sz="3000" b="1" dirty="0">
                <a:latin typeface="Cambria" pitchFamily="18" charset="0"/>
              </a:rPr>
              <a:t>50% </a:t>
            </a:r>
            <a:r>
              <a:rPr lang="en-US" sz="3000" dirty="0">
                <a:latin typeface="Cambria" pitchFamily="18" charset="0"/>
              </a:rPr>
              <a:t>of the amount of tax payable on under-reported income </a:t>
            </a:r>
            <a:r>
              <a:rPr lang="en-US" sz="3000" dirty="0" smtClean="0">
                <a:latin typeface="Cambria" pitchFamily="18" charset="0"/>
              </a:rPr>
              <a:t>:</a:t>
            </a:r>
            <a:endParaRPr lang="en-US" sz="3000" dirty="0">
              <a:latin typeface="Cambria" pitchFamily="18" charset="0"/>
            </a:endParaRPr>
          </a:p>
        </p:txBody>
      </p:sp>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97406503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09600" y="1791087"/>
            <a:ext cx="8229600" cy="2323713"/>
          </a:xfrm>
          <a:prstGeom prst="rect">
            <a:avLst/>
          </a:prstGeom>
        </p:spPr>
        <p:txBody>
          <a:bodyPr wrap="square">
            <a:spAutoFit/>
          </a:bodyPr>
          <a:lstStyle/>
          <a:p>
            <a:r>
              <a:rPr lang="en-US" sz="2900" dirty="0">
                <a:latin typeface="Cambria" pitchFamily="18" charset="0"/>
              </a:rPr>
              <a:t> </a:t>
            </a:r>
          </a:p>
          <a:p>
            <a:r>
              <a:rPr lang="en-US" sz="2900" dirty="0" err="1">
                <a:latin typeface="Cambria" pitchFamily="18" charset="0"/>
              </a:rPr>
              <a:t>Eg</a:t>
            </a:r>
            <a:r>
              <a:rPr lang="en-US" sz="2900" dirty="0">
                <a:latin typeface="Cambria" pitchFamily="18" charset="0"/>
              </a:rPr>
              <a:t> : 	If the under-reported income is </a:t>
            </a:r>
            <a:r>
              <a:rPr lang="en-US" sz="2900" dirty="0" smtClean="0">
                <a:latin typeface="Cambria" pitchFamily="18" charset="0"/>
              </a:rPr>
              <a:t> : </a:t>
            </a:r>
            <a:r>
              <a:rPr lang="en-US" sz="2900" dirty="0" err="1" smtClean="0">
                <a:latin typeface="Cambria" pitchFamily="18" charset="0"/>
              </a:rPr>
              <a:t>Rs</a:t>
            </a:r>
            <a:r>
              <a:rPr lang="en-US" sz="2900" dirty="0">
                <a:latin typeface="Cambria" pitchFamily="18" charset="0"/>
              </a:rPr>
              <a:t>. 40 lakhs</a:t>
            </a:r>
          </a:p>
          <a:p>
            <a:r>
              <a:rPr lang="en-US" sz="2900" dirty="0">
                <a:latin typeface="Cambria" pitchFamily="18" charset="0"/>
              </a:rPr>
              <a:t>	Tax Due (Say 30%)		</a:t>
            </a:r>
            <a:r>
              <a:rPr lang="en-US" sz="2900" dirty="0" smtClean="0">
                <a:latin typeface="Cambria" pitchFamily="18" charset="0"/>
              </a:rPr>
              <a:t>      : </a:t>
            </a:r>
            <a:r>
              <a:rPr lang="en-US" sz="2900" dirty="0" err="1" smtClean="0">
                <a:latin typeface="Cambria" pitchFamily="18" charset="0"/>
              </a:rPr>
              <a:t>Rs</a:t>
            </a:r>
            <a:r>
              <a:rPr lang="en-US" sz="2900" dirty="0">
                <a:latin typeface="Cambria" pitchFamily="18" charset="0"/>
              </a:rPr>
              <a:t>. 12 lakhs</a:t>
            </a:r>
          </a:p>
          <a:p>
            <a:r>
              <a:rPr lang="en-US" sz="2900" dirty="0">
                <a:latin typeface="Cambria" pitchFamily="18" charset="0"/>
              </a:rPr>
              <a:t>	Penalty u/s 270A (7) </a:t>
            </a:r>
            <a:r>
              <a:rPr lang="en-US" sz="2900" dirty="0" err="1" smtClean="0">
                <a:latin typeface="Cambria" pitchFamily="18" charset="0"/>
              </a:rPr>
              <a:t>leviable</a:t>
            </a:r>
            <a:endParaRPr lang="en-US" sz="2900" dirty="0" smtClean="0">
              <a:latin typeface="Cambria" pitchFamily="18" charset="0"/>
            </a:endParaRPr>
          </a:p>
          <a:p>
            <a:r>
              <a:rPr lang="en-US" sz="2900" dirty="0">
                <a:latin typeface="Cambria" pitchFamily="18" charset="0"/>
              </a:rPr>
              <a:t>	</a:t>
            </a:r>
            <a:r>
              <a:rPr lang="en-US" sz="2900" dirty="0" smtClean="0">
                <a:latin typeface="Cambria" pitchFamily="18" charset="0"/>
              </a:rPr>
              <a:t>(</a:t>
            </a:r>
            <a:r>
              <a:rPr lang="en-US" sz="2900" dirty="0">
                <a:latin typeface="Cambria" pitchFamily="18" charset="0"/>
              </a:rPr>
              <a:t>50% of tax)	</a:t>
            </a:r>
            <a:r>
              <a:rPr lang="en-US" sz="2900" dirty="0" smtClean="0">
                <a:latin typeface="Cambria" pitchFamily="18" charset="0"/>
              </a:rPr>
              <a:t>		      : </a:t>
            </a:r>
            <a:r>
              <a:rPr lang="en-US" sz="2900" u="dbl" dirty="0" err="1" smtClean="0">
                <a:latin typeface="Cambria" pitchFamily="18" charset="0"/>
              </a:rPr>
              <a:t>Rs</a:t>
            </a:r>
            <a:r>
              <a:rPr lang="en-US" sz="2900" u="dbl" dirty="0">
                <a:latin typeface="Cambria" pitchFamily="18" charset="0"/>
              </a:rPr>
              <a:t>.  6 lakhs</a:t>
            </a:r>
            <a:r>
              <a:rPr lang="en-US" sz="2900" dirty="0">
                <a:latin typeface="Cambria" pitchFamily="18" charset="0"/>
              </a:rPr>
              <a:t> </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07226024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09600" y="696754"/>
            <a:ext cx="8534400" cy="5170646"/>
          </a:xfrm>
          <a:prstGeom prst="rect">
            <a:avLst/>
          </a:prstGeom>
        </p:spPr>
        <p:txBody>
          <a:bodyPr wrap="square">
            <a:spAutoFit/>
          </a:bodyPr>
          <a:lstStyle/>
          <a:p>
            <a:pPr algn="just"/>
            <a:r>
              <a:rPr lang="en-US" sz="3000" dirty="0">
                <a:latin typeface="Cambria" pitchFamily="18" charset="0"/>
              </a:rPr>
              <a:t> </a:t>
            </a:r>
          </a:p>
          <a:p>
            <a:pPr marL="914400" lvl="0" indent="-914400" algn="just"/>
            <a:r>
              <a:rPr lang="en-US" sz="3000" b="1" dirty="0" smtClean="0">
                <a:latin typeface="Cambria" pitchFamily="18" charset="0"/>
              </a:rPr>
              <a:t>(b)	In </a:t>
            </a:r>
            <a:r>
              <a:rPr lang="en-US" sz="3000" b="1" dirty="0">
                <a:latin typeface="Cambria" pitchFamily="18" charset="0"/>
              </a:rPr>
              <a:t>case of </a:t>
            </a:r>
            <a:r>
              <a:rPr lang="en-US" sz="3000" b="1" dirty="0" err="1">
                <a:latin typeface="Cambria" pitchFamily="18" charset="0"/>
              </a:rPr>
              <a:t>Mis</a:t>
            </a:r>
            <a:r>
              <a:rPr lang="en-US" sz="3000" b="1" dirty="0">
                <a:latin typeface="Cambria" pitchFamily="18" charset="0"/>
              </a:rPr>
              <a:t>-reporting of income </a:t>
            </a:r>
            <a:r>
              <a:rPr lang="en-US" sz="3000" b="1" dirty="0" smtClean="0">
                <a:latin typeface="Cambria" pitchFamily="18" charset="0"/>
              </a:rPr>
              <a:t>:          </a:t>
            </a:r>
            <a:r>
              <a:rPr lang="en-US" sz="3000" b="1" dirty="0">
                <a:latin typeface="Cambria" pitchFamily="18" charset="0"/>
              </a:rPr>
              <a:t>Sec : 270A (8) :</a:t>
            </a:r>
            <a:endParaRPr lang="en-US" sz="3000" dirty="0">
              <a:latin typeface="Cambria" pitchFamily="18" charset="0"/>
            </a:endParaRPr>
          </a:p>
          <a:p>
            <a:pPr algn="just"/>
            <a:r>
              <a:rPr lang="en-US" sz="2000" dirty="0">
                <a:latin typeface="Cambria" pitchFamily="18" charset="0"/>
              </a:rPr>
              <a:t> </a:t>
            </a:r>
          </a:p>
          <a:p>
            <a:pPr lvl="2" algn="just"/>
            <a:r>
              <a:rPr lang="en-US" sz="3000" dirty="0">
                <a:latin typeface="Cambria" pitchFamily="18" charset="0"/>
              </a:rPr>
              <a:t>Penalty shall be equal to </a:t>
            </a:r>
            <a:r>
              <a:rPr lang="en-US" sz="3000" b="1" dirty="0">
                <a:latin typeface="Cambria" pitchFamily="18" charset="0"/>
              </a:rPr>
              <a:t>200% </a:t>
            </a:r>
            <a:r>
              <a:rPr lang="en-US" sz="3000" dirty="0">
                <a:latin typeface="Cambria" pitchFamily="18" charset="0"/>
              </a:rPr>
              <a:t>of the</a:t>
            </a:r>
            <a:r>
              <a:rPr lang="en-US" sz="3000" b="1" dirty="0">
                <a:latin typeface="Cambria" pitchFamily="18" charset="0"/>
              </a:rPr>
              <a:t> </a:t>
            </a:r>
            <a:r>
              <a:rPr lang="en-US" sz="3000" dirty="0">
                <a:latin typeface="Cambria" pitchFamily="18" charset="0"/>
              </a:rPr>
              <a:t>amount of tax payable on under-reported income:</a:t>
            </a:r>
          </a:p>
          <a:p>
            <a:pPr lvl="2" algn="just"/>
            <a:r>
              <a:rPr lang="en-US" sz="2000" dirty="0">
                <a:latin typeface="Cambria" pitchFamily="18" charset="0"/>
              </a:rPr>
              <a:t> </a:t>
            </a:r>
          </a:p>
          <a:p>
            <a:pPr lvl="2" algn="just"/>
            <a:r>
              <a:rPr lang="en-US" sz="3000" dirty="0">
                <a:latin typeface="Cambria" pitchFamily="18" charset="0"/>
              </a:rPr>
              <a:t>In the above example, penalty payable in respect of </a:t>
            </a:r>
            <a:r>
              <a:rPr lang="en-US" sz="3000" dirty="0" err="1">
                <a:latin typeface="Cambria" pitchFamily="18" charset="0"/>
              </a:rPr>
              <a:t>mis</a:t>
            </a:r>
            <a:r>
              <a:rPr lang="en-US" sz="3000" dirty="0">
                <a:latin typeface="Cambria" pitchFamily="18" charset="0"/>
              </a:rPr>
              <a:t>-reporting of income shall be </a:t>
            </a:r>
            <a:r>
              <a:rPr lang="en-US" sz="3000" dirty="0" smtClean="0">
                <a:latin typeface="Cambria" pitchFamily="18" charset="0"/>
              </a:rPr>
              <a:t>:</a:t>
            </a:r>
          </a:p>
          <a:p>
            <a:pPr lvl="2" algn="just"/>
            <a:endParaRPr lang="en-US" sz="2000" dirty="0">
              <a:latin typeface="Cambria" pitchFamily="18" charset="0"/>
            </a:endParaRPr>
          </a:p>
          <a:p>
            <a:pPr lvl="2" algn="just"/>
            <a:r>
              <a:rPr lang="en-US" sz="3000" dirty="0">
                <a:latin typeface="Cambria" pitchFamily="18" charset="0"/>
              </a:rPr>
              <a:t>200% of tax due : </a:t>
            </a:r>
            <a:r>
              <a:rPr lang="en-US" sz="3000" dirty="0" err="1">
                <a:latin typeface="Cambria" pitchFamily="18" charset="0"/>
              </a:rPr>
              <a:t>ie</a:t>
            </a:r>
            <a:r>
              <a:rPr lang="en-US" sz="3000" dirty="0">
                <a:latin typeface="Cambria" pitchFamily="18" charset="0"/>
              </a:rPr>
              <a:t> 12 x 200% </a:t>
            </a:r>
            <a:r>
              <a:rPr lang="en-US" sz="3000" dirty="0" smtClean="0">
                <a:latin typeface="Cambria" pitchFamily="18" charset="0"/>
              </a:rPr>
              <a:t> : </a:t>
            </a:r>
            <a:r>
              <a:rPr lang="en-US" sz="3000" u="dbl" dirty="0" err="1" smtClean="0">
                <a:latin typeface="Cambria" pitchFamily="18" charset="0"/>
              </a:rPr>
              <a:t>Rs</a:t>
            </a:r>
            <a:r>
              <a:rPr lang="en-US" sz="3000" u="dbl" dirty="0">
                <a:latin typeface="Cambria" pitchFamily="18" charset="0"/>
              </a:rPr>
              <a:t>. 24 lakhs</a:t>
            </a:r>
            <a:r>
              <a:rPr lang="en-US" sz="3000" dirty="0">
                <a:latin typeface="Cambria" pitchFamily="18" charset="0"/>
              </a:rPr>
              <a:t> </a:t>
            </a:r>
          </a:p>
          <a:p>
            <a:pPr lvl="2" algn="just"/>
            <a:endParaRPr lang="en-US" sz="3000" dirty="0">
              <a:latin typeface="Cambria" pitchFamily="18" charset="0"/>
            </a:endParaRP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43162414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09600" y="539889"/>
            <a:ext cx="8382000" cy="5632311"/>
          </a:xfrm>
          <a:prstGeom prst="rect">
            <a:avLst/>
          </a:prstGeom>
        </p:spPr>
        <p:txBody>
          <a:bodyPr wrap="square">
            <a:spAutoFit/>
          </a:bodyPr>
          <a:lstStyle/>
          <a:p>
            <a:pPr algn="just"/>
            <a:r>
              <a:rPr lang="en-US" sz="3000" dirty="0">
                <a:latin typeface="Cambria" pitchFamily="18" charset="0"/>
              </a:rPr>
              <a:t> </a:t>
            </a:r>
          </a:p>
          <a:p>
            <a:pPr marL="914400" indent="-49213" algn="just"/>
            <a:r>
              <a:rPr lang="en-US" sz="3000" dirty="0">
                <a:latin typeface="Cambria" pitchFamily="18" charset="0"/>
              </a:rPr>
              <a:t>It may be noted that, once under-reporting of income is established, the Assessing Officer has just to decide whether it is a mere case of ‘under-reporting’ or it is a case of ‘misreporting’ of income. Once that is decided, the Assessing Officer </a:t>
            </a:r>
            <a:r>
              <a:rPr lang="en-US" sz="3000" b="1" dirty="0">
                <a:latin typeface="Cambria" pitchFamily="18" charset="0"/>
              </a:rPr>
              <a:t>do not have any discretion </a:t>
            </a:r>
            <a:r>
              <a:rPr lang="en-US" sz="3000" dirty="0">
                <a:latin typeface="Cambria" pitchFamily="18" charset="0"/>
              </a:rPr>
              <a:t>as to the quantum of penalty </a:t>
            </a:r>
            <a:r>
              <a:rPr lang="en-US" sz="3000" dirty="0" err="1">
                <a:latin typeface="Cambria" pitchFamily="18" charset="0"/>
              </a:rPr>
              <a:t>leviable</a:t>
            </a:r>
            <a:r>
              <a:rPr lang="en-US" sz="3000" dirty="0">
                <a:latin typeface="Cambria" pitchFamily="18" charset="0"/>
              </a:rPr>
              <a:t>. If it is a case of mere under-reporting – 50% of tax due and in case of misreporting – 200% of tax payable.</a:t>
            </a:r>
          </a:p>
          <a:p>
            <a:pPr marL="914400" lvl="0" indent="-914400" algn="just"/>
            <a:endParaRPr lang="en-US" sz="3000" dirty="0">
              <a:latin typeface="Cambria" pitchFamily="18" charset="0"/>
            </a:endParaRP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66416839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204585"/>
            <a:ext cx="8382000" cy="4662815"/>
          </a:xfrm>
          <a:prstGeom prst="rect">
            <a:avLst/>
          </a:prstGeom>
        </p:spPr>
        <p:txBody>
          <a:bodyPr wrap="square">
            <a:spAutoFit/>
          </a:bodyPr>
          <a:lstStyle/>
          <a:p>
            <a:pPr lvl="1"/>
            <a:r>
              <a:rPr lang="en-US" sz="2900" dirty="0" smtClean="0">
                <a:latin typeface="Cambria" pitchFamily="18" charset="0"/>
              </a:rPr>
              <a:t>So, every </a:t>
            </a:r>
            <a:r>
              <a:rPr lang="en-US" sz="2900" dirty="0" err="1" smtClean="0">
                <a:latin typeface="Cambria" pitchFamily="18" charset="0"/>
              </a:rPr>
              <a:t>assessee</a:t>
            </a:r>
            <a:r>
              <a:rPr lang="en-US" sz="2900" dirty="0" smtClean="0">
                <a:latin typeface="Cambria" pitchFamily="18" charset="0"/>
              </a:rPr>
              <a:t> has to ensure that :</a:t>
            </a:r>
          </a:p>
          <a:p>
            <a:pPr lvl="1"/>
            <a:r>
              <a:rPr lang="en-US" dirty="0">
                <a:latin typeface="Cambria" pitchFamily="18" charset="0"/>
              </a:rPr>
              <a:t> </a:t>
            </a:r>
          </a:p>
          <a:p>
            <a:pPr marL="971550" lvl="1" indent="-514350" algn="just">
              <a:buAutoNum type="arabicParenR"/>
            </a:pPr>
            <a:r>
              <a:rPr lang="en-US" sz="2900" dirty="0" smtClean="0">
                <a:latin typeface="Cambria" pitchFamily="18" charset="0"/>
              </a:rPr>
              <a:t>Scrutiny </a:t>
            </a:r>
            <a:r>
              <a:rPr lang="en-US" sz="2900" dirty="0">
                <a:latin typeface="Cambria" pitchFamily="18" charset="0"/>
              </a:rPr>
              <a:t>assessments are completed without any additions being made by the Assessing Officer</a:t>
            </a:r>
            <a:r>
              <a:rPr lang="en-US" sz="2900" dirty="0" smtClean="0">
                <a:latin typeface="Cambria" pitchFamily="18" charset="0"/>
              </a:rPr>
              <a:t>.</a:t>
            </a:r>
          </a:p>
          <a:p>
            <a:pPr marL="971550" lvl="1" indent="-514350" algn="just">
              <a:buAutoNum type="arabicParenR"/>
            </a:pPr>
            <a:endParaRPr lang="en-US" dirty="0">
              <a:latin typeface="Cambria" pitchFamily="18" charset="0"/>
            </a:endParaRPr>
          </a:p>
          <a:p>
            <a:pPr marL="971550" lvl="1" indent="-514350" algn="just">
              <a:buFontTx/>
              <a:buAutoNum type="arabicParenR"/>
            </a:pPr>
            <a:r>
              <a:rPr lang="en-US" sz="2900" dirty="0">
                <a:latin typeface="Cambria" pitchFamily="18" charset="0"/>
              </a:rPr>
              <a:t>If, however, any addition is made, offer necessary explanation to the satisfaction of the Assessing Officer and see that the said additions not to be considered as under-reported income</a:t>
            </a:r>
            <a:r>
              <a:rPr lang="en-US" sz="2900" dirty="0" smtClean="0">
                <a:latin typeface="Cambria" pitchFamily="18" charset="0"/>
              </a:rPr>
              <a:t>.</a:t>
            </a:r>
            <a:endParaRPr lang="en-US" sz="2900" dirty="0">
              <a:latin typeface="Cambria" pitchFamily="18" charset="0"/>
            </a:endParaRP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87833351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862078"/>
            <a:ext cx="8382000" cy="2862322"/>
          </a:xfrm>
          <a:prstGeom prst="rect">
            <a:avLst/>
          </a:prstGeom>
        </p:spPr>
        <p:txBody>
          <a:bodyPr wrap="square">
            <a:spAutoFit/>
          </a:bodyPr>
          <a:lstStyle/>
          <a:p>
            <a:pPr marL="865188" lvl="1" indent="-407988" algn="just"/>
            <a:r>
              <a:rPr lang="en-US" sz="3000" dirty="0" smtClean="0">
                <a:latin typeface="Cambria" pitchFamily="18" charset="0"/>
              </a:rPr>
              <a:t>3)	If</a:t>
            </a:r>
            <a:r>
              <a:rPr lang="en-US" sz="3000" dirty="0">
                <a:latin typeface="Cambria" pitchFamily="18" charset="0"/>
              </a:rPr>
              <a:t>, </a:t>
            </a:r>
            <a:r>
              <a:rPr lang="en-US" sz="3000" dirty="0" err="1">
                <a:latin typeface="Cambria" pitchFamily="18" charset="0"/>
              </a:rPr>
              <a:t>inspite</a:t>
            </a:r>
            <a:r>
              <a:rPr lang="en-US" sz="3000" dirty="0">
                <a:latin typeface="Cambria" pitchFamily="18" charset="0"/>
              </a:rPr>
              <a:t> of best efforts of the </a:t>
            </a:r>
            <a:r>
              <a:rPr lang="en-US" sz="3000" dirty="0" err="1">
                <a:latin typeface="Cambria" pitchFamily="18" charset="0"/>
              </a:rPr>
              <a:t>assessee</a:t>
            </a:r>
            <a:r>
              <a:rPr lang="en-US" sz="3000" dirty="0">
                <a:latin typeface="Cambria" pitchFamily="18" charset="0"/>
              </a:rPr>
              <a:t> the Assessing Officer confirms it as under-reported income, </a:t>
            </a:r>
            <a:r>
              <a:rPr lang="en-US" sz="3000" dirty="0" err="1">
                <a:latin typeface="Cambria" pitchFamily="18" charset="0"/>
              </a:rPr>
              <a:t>assessee</a:t>
            </a:r>
            <a:r>
              <a:rPr lang="en-US" sz="3000" dirty="0">
                <a:latin typeface="Cambria" pitchFamily="18" charset="0"/>
              </a:rPr>
              <a:t> should offer such explanations and documentary evidences to see that such additions do not fall under misreporting of income.</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62297612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269861"/>
            <a:ext cx="8382000" cy="4216539"/>
          </a:xfrm>
          <a:prstGeom prst="rect">
            <a:avLst/>
          </a:prstGeom>
        </p:spPr>
        <p:txBody>
          <a:bodyPr wrap="square">
            <a:spAutoFit/>
          </a:bodyPr>
          <a:lstStyle/>
          <a:p>
            <a:pPr lvl="0"/>
            <a:r>
              <a:rPr lang="en-US" sz="2900" b="1" dirty="0" smtClean="0">
                <a:latin typeface="Cambria" pitchFamily="18" charset="0"/>
              </a:rPr>
              <a:t>(5) Option </a:t>
            </a:r>
            <a:r>
              <a:rPr lang="en-US" sz="2900" b="1" dirty="0">
                <a:latin typeface="Cambria" pitchFamily="18" charset="0"/>
              </a:rPr>
              <a:t>available to </a:t>
            </a:r>
            <a:r>
              <a:rPr lang="en-US" sz="2900" b="1" dirty="0" err="1">
                <a:latin typeface="Cambria" pitchFamily="18" charset="0"/>
              </a:rPr>
              <a:t>Assessee</a:t>
            </a:r>
            <a:r>
              <a:rPr lang="en-US" sz="2900" b="1" dirty="0">
                <a:latin typeface="Cambria" pitchFamily="18" charset="0"/>
              </a:rPr>
              <a:t> :</a:t>
            </a:r>
            <a:endParaRPr lang="en-US" sz="2900" dirty="0">
              <a:latin typeface="Cambria" pitchFamily="18" charset="0"/>
            </a:endParaRPr>
          </a:p>
          <a:p>
            <a:r>
              <a:rPr lang="en-US" b="1" dirty="0">
                <a:latin typeface="Cambria" pitchFamily="18" charset="0"/>
              </a:rPr>
              <a:t> </a:t>
            </a:r>
            <a:endParaRPr lang="en-US" dirty="0">
              <a:latin typeface="Cambria" pitchFamily="18" charset="0"/>
            </a:endParaRPr>
          </a:p>
          <a:p>
            <a:pPr marL="1263650" lvl="1" indent="-631825"/>
            <a:r>
              <a:rPr lang="en-US" sz="2900" b="1" dirty="0" smtClean="0">
                <a:latin typeface="Cambria" pitchFamily="18" charset="0"/>
              </a:rPr>
              <a:t>(a) Immunity </a:t>
            </a:r>
            <a:r>
              <a:rPr lang="en-US" sz="2900" b="1" dirty="0">
                <a:latin typeface="Cambria" pitchFamily="18" charset="0"/>
              </a:rPr>
              <a:t>from imposition of Penalty : Sec. 270AA :</a:t>
            </a:r>
            <a:endParaRPr lang="en-US" sz="2900" dirty="0">
              <a:latin typeface="Cambria" pitchFamily="18" charset="0"/>
            </a:endParaRPr>
          </a:p>
          <a:p>
            <a:r>
              <a:rPr lang="en-US" b="1" dirty="0">
                <a:latin typeface="Cambria" pitchFamily="18" charset="0"/>
              </a:rPr>
              <a:t> </a:t>
            </a:r>
            <a:endParaRPr lang="en-US" dirty="0">
              <a:latin typeface="Cambria" pitchFamily="18" charset="0"/>
            </a:endParaRPr>
          </a:p>
          <a:p>
            <a:pPr lvl="3" algn="just"/>
            <a:r>
              <a:rPr lang="en-US" sz="2900" dirty="0">
                <a:latin typeface="Cambria" pitchFamily="18" charset="0"/>
              </a:rPr>
              <a:t>Where penalty has been proposed to be imposed by the Assessing Officer u/s 270A for under-reporting of income, the </a:t>
            </a:r>
            <a:r>
              <a:rPr lang="en-US" sz="2900" dirty="0" err="1">
                <a:latin typeface="Cambria" pitchFamily="18" charset="0"/>
              </a:rPr>
              <a:t>assessee</a:t>
            </a:r>
            <a:r>
              <a:rPr lang="en-US" sz="2900" dirty="0">
                <a:latin typeface="Cambria" pitchFamily="18" charset="0"/>
              </a:rPr>
              <a:t> can get immunity from the said penalty </a:t>
            </a:r>
            <a:r>
              <a:rPr lang="en-US" sz="2900" dirty="0" smtClean="0">
                <a:latin typeface="Cambria" pitchFamily="18" charset="0"/>
              </a:rPr>
              <a:t>      if  the  following  conditions  are  satisfied </a:t>
            </a:r>
            <a:r>
              <a:rPr lang="en-US" sz="2900" dirty="0">
                <a:latin typeface="Cambria" pitchFamily="18" charset="0"/>
              </a:rPr>
              <a:t>:</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17742875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549837"/>
            <a:ext cx="8382000" cy="3631763"/>
          </a:xfrm>
          <a:prstGeom prst="rect">
            <a:avLst/>
          </a:prstGeom>
        </p:spPr>
        <p:txBody>
          <a:bodyPr wrap="square">
            <a:spAutoFit/>
          </a:bodyPr>
          <a:lstStyle/>
          <a:p>
            <a:pPr marL="1379538" lvl="2" indent="-465138" algn="just"/>
            <a:r>
              <a:rPr lang="en-US" sz="3000" dirty="0" smtClean="0">
                <a:latin typeface="Cambria" pitchFamily="18" charset="0"/>
              </a:rPr>
              <a:t>1. The </a:t>
            </a:r>
            <a:r>
              <a:rPr lang="en-US" sz="3000" dirty="0">
                <a:latin typeface="Cambria" pitchFamily="18" charset="0"/>
              </a:rPr>
              <a:t>Assessing Officer should not have initiated penalty proceedings </a:t>
            </a:r>
            <a:r>
              <a:rPr lang="en-US" sz="3000" dirty="0" smtClean="0">
                <a:latin typeface="Cambria" pitchFamily="18" charset="0"/>
              </a:rPr>
              <a:t>                  u/s </a:t>
            </a:r>
            <a:r>
              <a:rPr lang="en-US" sz="3000" dirty="0">
                <a:latin typeface="Cambria" pitchFamily="18" charset="0"/>
              </a:rPr>
              <a:t>270A(9) – for misreporting of income.</a:t>
            </a:r>
          </a:p>
          <a:p>
            <a:pPr marL="1379538" lvl="2" indent="-465138" algn="just"/>
            <a:r>
              <a:rPr lang="en-US" sz="2000" dirty="0">
                <a:latin typeface="Cambria" pitchFamily="18" charset="0"/>
              </a:rPr>
              <a:t> </a:t>
            </a:r>
          </a:p>
          <a:p>
            <a:pPr marL="1379538" lvl="2" indent="-465138" algn="just"/>
            <a:r>
              <a:rPr lang="en-US" sz="3000" dirty="0" smtClean="0">
                <a:latin typeface="Cambria" pitchFamily="18" charset="0"/>
              </a:rPr>
              <a:t>2. The </a:t>
            </a:r>
            <a:r>
              <a:rPr lang="en-US" sz="3000" dirty="0">
                <a:latin typeface="Cambria" pitchFamily="18" charset="0"/>
              </a:rPr>
              <a:t>tax and interest payable as per the Order has been paid within the specified period</a:t>
            </a:r>
            <a:r>
              <a:rPr lang="en-US" sz="3000" dirty="0" smtClean="0">
                <a:latin typeface="Cambria" pitchFamily="18" charset="0"/>
              </a:rPr>
              <a:t>;</a:t>
            </a:r>
            <a:endParaRPr lang="en-US" sz="3000" dirty="0">
              <a:latin typeface="Cambria" pitchFamily="18" charset="0"/>
            </a:endParaRP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80325053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237595"/>
            <a:ext cx="8382000" cy="4401205"/>
          </a:xfrm>
          <a:prstGeom prst="rect">
            <a:avLst/>
          </a:prstGeom>
        </p:spPr>
        <p:txBody>
          <a:bodyPr wrap="square">
            <a:spAutoFit/>
          </a:bodyPr>
          <a:lstStyle/>
          <a:p>
            <a:pPr marL="1379538" lvl="1" indent="-465138" algn="just"/>
            <a:r>
              <a:rPr lang="en-US" sz="3000" dirty="0" smtClean="0">
                <a:latin typeface="Cambria" pitchFamily="18" charset="0"/>
              </a:rPr>
              <a:t>3.	No </a:t>
            </a:r>
            <a:r>
              <a:rPr lang="en-US" sz="3000" dirty="0">
                <a:latin typeface="Cambria" pitchFamily="18" charset="0"/>
              </a:rPr>
              <a:t>appeal against the said order has been filed</a:t>
            </a:r>
            <a:r>
              <a:rPr lang="en-US" sz="3000" dirty="0" smtClean="0">
                <a:latin typeface="Cambria" pitchFamily="18" charset="0"/>
              </a:rPr>
              <a:t>; and</a:t>
            </a:r>
            <a:endParaRPr lang="en-US" sz="3000" dirty="0">
              <a:latin typeface="Cambria" pitchFamily="18" charset="0"/>
            </a:endParaRPr>
          </a:p>
          <a:p>
            <a:pPr marL="1379538" lvl="1" indent="-465138" algn="just"/>
            <a:r>
              <a:rPr lang="en-US" sz="2000" dirty="0">
                <a:latin typeface="Cambria" pitchFamily="18" charset="0"/>
              </a:rPr>
              <a:t> </a:t>
            </a:r>
          </a:p>
          <a:p>
            <a:pPr marL="1379538" lvl="1" indent="-465138" algn="just"/>
            <a:r>
              <a:rPr lang="en-US" sz="3000" dirty="0" smtClean="0">
                <a:latin typeface="Cambria" pitchFamily="18" charset="0"/>
              </a:rPr>
              <a:t>4.	An </a:t>
            </a:r>
            <a:r>
              <a:rPr lang="en-US" sz="3000" dirty="0">
                <a:latin typeface="Cambria" pitchFamily="18" charset="0"/>
              </a:rPr>
              <a:t>application in the prescribed form is filed within one month from the end of the month in which the order is received; </a:t>
            </a:r>
          </a:p>
          <a:p>
            <a:r>
              <a:rPr lang="en-US" sz="2000" dirty="0">
                <a:latin typeface="Cambria" pitchFamily="18" charset="0"/>
              </a:rPr>
              <a:t>  </a:t>
            </a:r>
          </a:p>
          <a:p>
            <a:pPr lvl="3" algn="just"/>
            <a:r>
              <a:rPr lang="en-US" sz="3000" dirty="0">
                <a:latin typeface="Cambria" pitchFamily="18" charset="0"/>
              </a:rPr>
              <a:t>If, </a:t>
            </a:r>
            <a:r>
              <a:rPr lang="en-US" sz="3000" b="1" dirty="0">
                <a:latin typeface="Cambria" pitchFamily="18" charset="0"/>
              </a:rPr>
              <a:t>all</a:t>
            </a:r>
            <a:r>
              <a:rPr lang="en-US" sz="3000" dirty="0">
                <a:latin typeface="Cambria" pitchFamily="18" charset="0"/>
              </a:rPr>
              <a:t> the above conditions are fulfilled, the </a:t>
            </a:r>
            <a:r>
              <a:rPr lang="en-US" sz="3000" dirty="0" err="1">
                <a:latin typeface="Cambria" pitchFamily="18" charset="0"/>
              </a:rPr>
              <a:t>Assessee</a:t>
            </a:r>
            <a:r>
              <a:rPr lang="en-US" sz="3000" dirty="0">
                <a:latin typeface="Cambria" pitchFamily="18" charset="0"/>
              </a:rPr>
              <a:t> will get immunity from imposition of penalty u/s 270A.</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9457047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866543"/>
            <a:ext cx="8382000" cy="2400657"/>
          </a:xfrm>
          <a:prstGeom prst="rect">
            <a:avLst/>
          </a:prstGeom>
        </p:spPr>
        <p:txBody>
          <a:bodyPr wrap="square">
            <a:spAutoFit/>
          </a:bodyPr>
          <a:lstStyle/>
          <a:p>
            <a:pPr marL="1379538" lvl="1" indent="-922338"/>
            <a:r>
              <a:rPr lang="en-US" sz="3000" b="1" dirty="0" smtClean="0">
                <a:latin typeface="Cambria" pitchFamily="18" charset="0"/>
              </a:rPr>
              <a:t>(b)	Whether </a:t>
            </a:r>
            <a:r>
              <a:rPr lang="en-US" sz="3000" b="1" dirty="0">
                <a:latin typeface="Cambria" pitchFamily="18" charset="0"/>
              </a:rPr>
              <a:t>Appealable :</a:t>
            </a:r>
            <a:endParaRPr lang="en-US" sz="3000" dirty="0">
              <a:latin typeface="Cambria" pitchFamily="18" charset="0"/>
            </a:endParaRPr>
          </a:p>
          <a:p>
            <a:r>
              <a:rPr lang="en-US" sz="3000" dirty="0">
                <a:latin typeface="Cambria" pitchFamily="18" charset="0"/>
              </a:rPr>
              <a:t> </a:t>
            </a:r>
          </a:p>
          <a:p>
            <a:pPr lvl="3" algn="just"/>
            <a:r>
              <a:rPr lang="en-US" sz="3000" dirty="0">
                <a:latin typeface="Cambria" pitchFamily="18" charset="0"/>
              </a:rPr>
              <a:t>An Appeal can be filed u/s 246A or Revision petition can be filed u/s 264 against an Order of penalty u/s 270A.</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82079075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447800"/>
            <a:ext cx="8382000" cy="3170099"/>
          </a:xfrm>
          <a:prstGeom prst="rect">
            <a:avLst/>
          </a:prstGeom>
        </p:spPr>
        <p:txBody>
          <a:bodyPr wrap="square">
            <a:spAutoFit/>
          </a:bodyPr>
          <a:lstStyle/>
          <a:p>
            <a:pPr marL="1379538" lvl="1" indent="-922338"/>
            <a:r>
              <a:rPr lang="en-US" sz="3000" b="1" dirty="0" smtClean="0">
                <a:latin typeface="Cambria" pitchFamily="18" charset="0"/>
              </a:rPr>
              <a:t>(c)	Prosecution </a:t>
            </a:r>
            <a:r>
              <a:rPr lang="en-US" sz="3000" b="1" dirty="0">
                <a:latin typeface="Cambria" pitchFamily="18" charset="0"/>
              </a:rPr>
              <a:t>for addition u/s 270A :</a:t>
            </a:r>
            <a:endParaRPr lang="en-US" sz="3000" dirty="0">
              <a:latin typeface="Cambria" pitchFamily="18" charset="0"/>
            </a:endParaRPr>
          </a:p>
          <a:p>
            <a:pPr marL="1379538" lvl="1" indent="-922338"/>
            <a:r>
              <a:rPr lang="en-US" sz="2000" dirty="0">
                <a:latin typeface="Cambria" pitchFamily="18" charset="0"/>
              </a:rPr>
              <a:t> </a:t>
            </a:r>
          </a:p>
          <a:p>
            <a:pPr marL="1379538" lvl="1" indent="-922338" algn="just"/>
            <a:r>
              <a:rPr lang="en-US" sz="3000" dirty="0" smtClean="0">
                <a:latin typeface="Cambria" pitchFamily="18" charset="0"/>
              </a:rPr>
              <a:t>	If </a:t>
            </a:r>
            <a:r>
              <a:rPr lang="en-US" sz="3000" dirty="0">
                <a:latin typeface="Cambria" pitchFamily="18" charset="0"/>
              </a:rPr>
              <a:t>an addition for </a:t>
            </a:r>
            <a:r>
              <a:rPr lang="en-US" sz="3000" dirty="0" err="1">
                <a:latin typeface="Cambria" pitchFamily="18" charset="0"/>
              </a:rPr>
              <a:t>mis</a:t>
            </a:r>
            <a:r>
              <a:rPr lang="en-US" sz="3000" dirty="0">
                <a:latin typeface="Cambria" pitchFamily="18" charset="0"/>
              </a:rPr>
              <a:t>-reporting of income u/s 270A(a) is made, the Assessing Officer can initiate prosecution proceedings u/s 276C of the Income-tax Act, 1961</a:t>
            </a:r>
            <a:r>
              <a:rPr lang="en-US" sz="3000" dirty="0" smtClean="0">
                <a:latin typeface="Cambria" pitchFamily="18" charset="0"/>
              </a:rPr>
              <a:t>.</a:t>
            </a:r>
            <a:r>
              <a:rPr lang="en-US" sz="3000" dirty="0">
                <a:latin typeface="Cambria" pitchFamily="18" charset="0"/>
              </a:rPr>
              <a:t> </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94872773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315283"/>
            <a:ext cx="8382000" cy="4247317"/>
          </a:xfrm>
          <a:prstGeom prst="rect">
            <a:avLst/>
          </a:prstGeom>
        </p:spPr>
        <p:txBody>
          <a:bodyPr wrap="square">
            <a:spAutoFit/>
          </a:bodyPr>
          <a:lstStyle/>
          <a:p>
            <a:pPr lvl="1" algn="just"/>
            <a:r>
              <a:rPr lang="en-US" sz="3000" dirty="0">
                <a:latin typeface="Cambria" pitchFamily="18" charset="0"/>
              </a:rPr>
              <a:t>He is liable for a punishment with rigorous imprisonment for a minimum period of   </a:t>
            </a:r>
            <a:r>
              <a:rPr lang="en-US" sz="3000" dirty="0" smtClean="0">
                <a:latin typeface="Cambria" pitchFamily="18" charset="0"/>
              </a:rPr>
              <a:t>           3 </a:t>
            </a:r>
            <a:r>
              <a:rPr lang="en-US" sz="3000" dirty="0">
                <a:latin typeface="Cambria" pitchFamily="18" charset="0"/>
              </a:rPr>
              <a:t>months and a maximum period of seven years and with fine.</a:t>
            </a:r>
          </a:p>
          <a:p>
            <a:pPr lvl="1" algn="just"/>
            <a:r>
              <a:rPr lang="en-US" sz="2000" dirty="0">
                <a:latin typeface="Cambria" pitchFamily="18" charset="0"/>
              </a:rPr>
              <a:t> </a:t>
            </a:r>
          </a:p>
          <a:p>
            <a:pPr lvl="1" algn="just"/>
            <a:r>
              <a:rPr lang="en-US" sz="3000" dirty="0">
                <a:latin typeface="Cambria" pitchFamily="18" charset="0"/>
              </a:rPr>
              <a:t>The said offence has been made compoundable by paying a compounding fee of 50% of the amount sought to be evaded irrespective of the amount sought to be evaded  </a:t>
            </a:r>
            <a:r>
              <a:rPr lang="en-US" sz="3000" dirty="0" smtClean="0">
                <a:latin typeface="Cambria" pitchFamily="18" charset="0"/>
              </a:rPr>
              <a:t> </a:t>
            </a:r>
            <a:r>
              <a:rPr lang="en-US" sz="3000" dirty="0">
                <a:latin typeface="Cambria" pitchFamily="18" charset="0"/>
              </a:rPr>
              <a:t>[263 ITR (</a:t>
            </a:r>
            <a:r>
              <a:rPr lang="en-US" sz="3000" dirty="0" err="1">
                <a:latin typeface="Cambria" pitchFamily="18" charset="0"/>
              </a:rPr>
              <a:t>st</a:t>
            </a:r>
            <a:r>
              <a:rPr lang="en-US" sz="3000" dirty="0" err="1" smtClean="0">
                <a:latin typeface="Cambria" pitchFamily="18" charset="0"/>
              </a:rPr>
              <a:t>.</a:t>
            </a:r>
            <a:r>
              <a:rPr lang="en-US" sz="3000" dirty="0" smtClean="0">
                <a:latin typeface="Cambria" pitchFamily="18" charset="0"/>
              </a:rPr>
              <a:t>) 3</a:t>
            </a:r>
            <a:r>
              <a:rPr lang="en-US" sz="3000" dirty="0">
                <a:latin typeface="Cambria" pitchFamily="18" charset="0"/>
              </a:rPr>
              <a:t>].</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4166184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942743"/>
            <a:ext cx="8382000" cy="2400657"/>
          </a:xfrm>
          <a:prstGeom prst="rect">
            <a:avLst/>
          </a:prstGeom>
        </p:spPr>
        <p:txBody>
          <a:bodyPr wrap="square">
            <a:spAutoFit/>
          </a:bodyPr>
          <a:lstStyle/>
          <a:p>
            <a:pPr lvl="0"/>
            <a:r>
              <a:rPr lang="en-US" sz="3000" b="1" dirty="0" smtClean="0">
                <a:latin typeface="Cambria" pitchFamily="18" charset="0"/>
              </a:rPr>
              <a:t>II.	PENALTY </a:t>
            </a:r>
            <a:r>
              <a:rPr lang="en-US" sz="3000" b="1" dirty="0">
                <a:latin typeface="Cambria" pitchFamily="18" charset="0"/>
              </a:rPr>
              <a:t>ON CAs / : Sec. 271J :</a:t>
            </a:r>
            <a:endParaRPr lang="en-US" sz="3000" dirty="0">
              <a:latin typeface="Cambria" pitchFamily="18" charset="0"/>
            </a:endParaRPr>
          </a:p>
          <a:p>
            <a:r>
              <a:rPr lang="en-US" sz="3000" b="1" dirty="0">
                <a:latin typeface="Cambria" pitchFamily="18" charset="0"/>
              </a:rPr>
              <a:t> </a:t>
            </a:r>
            <a:endParaRPr lang="en-US" sz="3000" dirty="0">
              <a:latin typeface="Cambria" pitchFamily="18" charset="0"/>
            </a:endParaRPr>
          </a:p>
          <a:p>
            <a:pPr lvl="2"/>
            <a:r>
              <a:rPr lang="en-US" sz="3000" b="1" dirty="0" err="1">
                <a:latin typeface="Cambria" pitchFamily="18" charset="0"/>
              </a:rPr>
              <a:t>wef</a:t>
            </a:r>
            <a:r>
              <a:rPr lang="en-US" sz="3000" b="1" dirty="0">
                <a:latin typeface="Cambria" pitchFamily="18" charset="0"/>
              </a:rPr>
              <a:t>. 1.4.2017 (AY 2017-18)</a:t>
            </a:r>
            <a:endParaRPr lang="en-US" sz="3000" dirty="0">
              <a:latin typeface="Cambria" pitchFamily="18" charset="0"/>
            </a:endParaRPr>
          </a:p>
          <a:p>
            <a:pPr lvl="2"/>
            <a:r>
              <a:rPr lang="en-US" sz="3000" b="1" dirty="0">
                <a:latin typeface="Cambria" pitchFamily="18" charset="0"/>
              </a:rPr>
              <a:t> </a:t>
            </a:r>
            <a:endParaRPr lang="en-US" sz="3000" dirty="0">
              <a:latin typeface="Cambria" pitchFamily="18" charset="0"/>
            </a:endParaRPr>
          </a:p>
          <a:p>
            <a:pPr lvl="2"/>
            <a:r>
              <a:rPr lang="en-US" sz="3000" dirty="0">
                <a:latin typeface="Cambria" pitchFamily="18" charset="0"/>
              </a:rPr>
              <a:t>The above penal provision states as follows :</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31816129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219200"/>
            <a:ext cx="8382000" cy="4247317"/>
          </a:xfrm>
          <a:prstGeom prst="rect">
            <a:avLst/>
          </a:prstGeom>
        </p:spPr>
        <p:txBody>
          <a:bodyPr wrap="square">
            <a:spAutoFit/>
          </a:bodyPr>
          <a:lstStyle/>
          <a:p>
            <a:pPr algn="just"/>
            <a:r>
              <a:rPr lang="en-US" sz="3000" dirty="0">
                <a:latin typeface="Cambria" pitchFamily="18" charset="0"/>
              </a:rPr>
              <a:t>“</a:t>
            </a:r>
            <a:r>
              <a:rPr lang="en-US" sz="3000" b="1" dirty="0">
                <a:latin typeface="Cambria" pitchFamily="18" charset="0"/>
              </a:rPr>
              <a:t>Sec. 271 J : </a:t>
            </a:r>
            <a:r>
              <a:rPr lang="en-US" sz="3000" dirty="0">
                <a:latin typeface="Cambria" pitchFamily="18" charset="0"/>
              </a:rPr>
              <a:t>Without prejudice to the provisions of this Act, where the Assessing Officer or the Commissioner (Appeals), in the course of any proceedings under this Act, finds that an accountant or a merchant banker or a registered </a:t>
            </a:r>
            <a:r>
              <a:rPr lang="en-US" sz="3000" dirty="0" err="1">
                <a:latin typeface="Cambria" pitchFamily="18" charset="0"/>
              </a:rPr>
              <a:t>valuer</a:t>
            </a:r>
            <a:r>
              <a:rPr lang="en-US" sz="3000" dirty="0">
                <a:latin typeface="Cambria" pitchFamily="18" charset="0"/>
              </a:rPr>
              <a:t> </a:t>
            </a:r>
            <a:r>
              <a:rPr lang="en-US" sz="3000" b="1" dirty="0">
                <a:latin typeface="Cambria" pitchFamily="18" charset="0"/>
              </a:rPr>
              <a:t>has furnished incorrect information </a:t>
            </a:r>
            <a:r>
              <a:rPr lang="en-US" sz="3000" b="1" dirty="0" smtClean="0">
                <a:latin typeface="Cambria" pitchFamily="18" charset="0"/>
              </a:rPr>
              <a:t>      in </a:t>
            </a:r>
            <a:r>
              <a:rPr lang="en-US" sz="3000" b="1" dirty="0">
                <a:latin typeface="Cambria" pitchFamily="18" charset="0"/>
              </a:rPr>
              <a:t>any report or certificate furnished </a:t>
            </a:r>
            <a:r>
              <a:rPr lang="en-US" sz="3000" dirty="0">
                <a:latin typeface="Cambria" pitchFamily="18" charset="0"/>
              </a:rPr>
              <a:t>under </a:t>
            </a:r>
            <a:r>
              <a:rPr lang="en-US" sz="3000" dirty="0" smtClean="0">
                <a:latin typeface="Cambria" pitchFamily="18" charset="0"/>
              </a:rPr>
              <a:t>any</a:t>
            </a:r>
          </a:p>
          <a:p>
            <a:endParaRPr lang="en-US" sz="3000" dirty="0">
              <a:latin typeface="Cambria" pitchFamily="18" charset="0"/>
            </a:endParaRPr>
          </a:p>
          <a:p>
            <a:pPr algn="r"/>
            <a:r>
              <a:rPr lang="en-US" sz="3000" dirty="0" smtClean="0">
                <a:latin typeface="Cambria" pitchFamily="18" charset="0"/>
              </a:rPr>
              <a:t>(</a:t>
            </a:r>
            <a:r>
              <a:rPr lang="en-US" sz="3000" dirty="0" err="1" smtClean="0">
                <a:latin typeface="Cambria" pitchFamily="18" charset="0"/>
              </a:rPr>
              <a:t>contd</a:t>
            </a:r>
            <a:r>
              <a:rPr lang="en-US" sz="3000" dirty="0" smtClean="0">
                <a:latin typeface="Cambria" pitchFamily="18" charset="0"/>
              </a:rPr>
              <a:t>…)</a:t>
            </a:r>
            <a:endParaRPr lang="en-US" sz="3000" dirty="0">
              <a:latin typeface="Cambria" pitchFamily="18" charset="0"/>
            </a:endParaRP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56732430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862078"/>
            <a:ext cx="8382000" cy="2862322"/>
          </a:xfrm>
          <a:prstGeom prst="rect">
            <a:avLst/>
          </a:prstGeom>
        </p:spPr>
        <p:txBody>
          <a:bodyPr wrap="square">
            <a:spAutoFit/>
          </a:bodyPr>
          <a:lstStyle/>
          <a:p>
            <a:pPr algn="just"/>
            <a:r>
              <a:rPr lang="en-US" sz="3000" dirty="0" smtClean="0">
                <a:latin typeface="Cambria" pitchFamily="18" charset="0"/>
              </a:rPr>
              <a:t>provision </a:t>
            </a:r>
            <a:r>
              <a:rPr lang="en-US" sz="3000" dirty="0">
                <a:latin typeface="Cambria" pitchFamily="18" charset="0"/>
              </a:rPr>
              <a:t>of this Act or the rules made thereunder, the Assessing Officer or the Commissioner (Appeals) may direct that such accountant or merchant banker or registered </a:t>
            </a:r>
            <a:r>
              <a:rPr lang="en-US" sz="3000" dirty="0" err="1">
                <a:latin typeface="Cambria" pitchFamily="18" charset="0"/>
              </a:rPr>
              <a:t>valuer</a:t>
            </a:r>
            <a:r>
              <a:rPr lang="en-US" sz="3000" dirty="0">
                <a:latin typeface="Cambria" pitchFamily="18" charset="0"/>
              </a:rPr>
              <a:t>, as the case may be, shall pay, by way of penalty, a sum of </a:t>
            </a:r>
            <a:r>
              <a:rPr lang="en-US" sz="3000" dirty="0" smtClean="0">
                <a:latin typeface="Cambria" pitchFamily="18" charset="0"/>
              </a:rPr>
              <a:t>       </a:t>
            </a:r>
            <a:r>
              <a:rPr lang="en-US" sz="3000" dirty="0" err="1" smtClean="0">
                <a:latin typeface="Cambria" pitchFamily="18" charset="0"/>
              </a:rPr>
              <a:t>Rs</a:t>
            </a:r>
            <a:r>
              <a:rPr lang="en-US" sz="3000" dirty="0">
                <a:latin typeface="Cambria" pitchFamily="18" charset="0"/>
              </a:rPr>
              <a:t>. 10,000/- for each such report or certificate”.</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39778285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862078"/>
            <a:ext cx="8382000" cy="2400657"/>
          </a:xfrm>
          <a:prstGeom prst="rect">
            <a:avLst/>
          </a:prstGeom>
        </p:spPr>
        <p:txBody>
          <a:bodyPr wrap="square">
            <a:spAutoFit/>
          </a:bodyPr>
          <a:lstStyle/>
          <a:p>
            <a:pPr algn="just"/>
            <a:r>
              <a:rPr lang="en-US" sz="3000" dirty="0">
                <a:latin typeface="Cambria" pitchFamily="18" charset="0"/>
              </a:rPr>
              <a:t>However, if the CA can show reasonable cause by furnishing explanation along with documentary evidences, to the satisfaction of the Assessing Officer / Commissioner (Appeals), the said penalty can be dropped.</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80373922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234619"/>
            <a:ext cx="8382000" cy="4708981"/>
          </a:xfrm>
          <a:prstGeom prst="rect">
            <a:avLst/>
          </a:prstGeom>
        </p:spPr>
        <p:txBody>
          <a:bodyPr wrap="square">
            <a:spAutoFit/>
          </a:bodyPr>
          <a:lstStyle/>
          <a:p>
            <a:pPr marL="914400" lvl="0" indent="-914400" algn="just"/>
            <a:r>
              <a:rPr lang="en-US" sz="3000" b="1" dirty="0" smtClean="0">
                <a:latin typeface="Cambria" pitchFamily="18" charset="0"/>
              </a:rPr>
              <a:t>III.	Reasonable </a:t>
            </a:r>
            <a:r>
              <a:rPr lang="en-US" sz="3000" b="1" dirty="0">
                <a:latin typeface="Cambria" pitchFamily="18" charset="0"/>
              </a:rPr>
              <a:t>cause : Cases where Not Applicable :</a:t>
            </a:r>
            <a:endParaRPr lang="en-US" sz="3000" dirty="0">
              <a:latin typeface="Cambria" pitchFamily="18" charset="0"/>
            </a:endParaRPr>
          </a:p>
          <a:p>
            <a:r>
              <a:rPr lang="en-US" sz="2000" b="1" dirty="0">
                <a:latin typeface="Cambria" pitchFamily="18" charset="0"/>
              </a:rPr>
              <a:t> </a:t>
            </a:r>
            <a:endParaRPr lang="en-US" sz="2000" dirty="0">
              <a:latin typeface="Cambria" pitchFamily="18" charset="0"/>
            </a:endParaRPr>
          </a:p>
          <a:p>
            <a:pPr lvl="2" algn="just"/>
            <a:r>
              <a:rPr lang="en-US" sz="3000" dirty="0">
                <a:latin typeface="Cambria" pitchFamily="18" charset="0"/>
              </a:rPr>
              <a:t>When you go through the penalty provisions in detail, it can be seen that, wherever the </a:t>
            </a:r>
            <a:r>
              <a:rPr lang="en-US" sz="3000" dirty="0" err="1">
                <a:latin typeface="Cambria" pitchFamily="18" charset="0"/>
              </a:rPr>
              <a:t>assessee</a:t>
            </a:r>
            <a:r>
              <a:rPr lang="en-US" sz="3000" dirty="0">
                <a:latin typeface="Cambria" pitchFamily="18" charset="0"/>
              </a:rPr>
              <a:t> is able to give a reasonable cause, by way of explanation with documentary evidences, penalty can be dropped if such explanations are found satisfactory to the Assessing Officer.</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04356976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234619"/>
            <a:ext cx="8382000" cy="4401205"/>
          </a:xfrm>
          <a:prstGeom prst="rect">
            <a:avLst/>
          </a:prstGeom>
        </p:spPr>
        <p:txBody>
          <a:bodyPr wrap="square">
            <a:spAutoFit/>
          </a:bodyPr>
          <a:lstStyle/>
          <a:p>
            <a:pPr algn="just"/>
            <a:r>
              <a:rPr lang="en-US" sz="3000" dirty="0">
                <a:latin typeface="Cambria" pitchFamily="18" charset="0"/>
              </a:rPr>
              <a:t>But, in the case of following types of penalties, the Act has not provided for such a remedy to the </a:t>
            </a:r>
            <a:r>
              <a:rPr lang="en-US" sz="3000" dirty="0" err="1">
                <a:latin typeface="Cambria" pitchFamily="18" charset="0"/>
              </a:rPr>
              <a:t>assessee</a:t>
            </a:r>
            <a:r>
              <a:rPr lang="en-US" sz="3000" dirty="0">
                <a:latin typeface="Cambria" pitchFamily="18" charset="0"/>
              </a:rPr>
              <a:t> :</a:t>
            </a:r>
          </a:p>
          <a:p>
            <a:r>
              <a:rPr lang="en-US" sz="2000" dirty="0">
                <a:latin typeface="Cambria" pitchFamily="18" charset="0"/>
              </a:rPr>
              <a:t> </a:t>
            </a:r>
          </a:p>
          <a:p>
            <a:pPr marL="465138" indent="-465138"/>
            <a:r>
              <a:rPr lang="en-US" sz="3000" dirty="0">
                <a:latin typeface="Cambria" pitchFamily="18" charset="0"/>
              </a:rPr>
              <a:t>1.	</a:t>
            </a:r>
            <a:r>
              <a:rPr lang="en-US" sz="3000" b="1" dirty="0">
                <a:latin typeface="Cambria" pitchFamily="18" charset="0"/>
              </a:rPr>
              <a:t>Sec. 271AAC :</a:t>
            </a:r>
            <a:endParaRPr lang="en-US" sz="3000" dirty="0">
              <a:latin typeface="Cambria" pitchFamily="18" charset="0"/>
            </a:endParaRPr>
          </a:p>
          <a:p>
            <a:pPr marL="465138" indent="-465138"/>
            <a:r>
              <a:rPr lang="en-US" sz="2000" dirty="0">
                <a:latin typeface="Cambria" pitchFamily="18" charset="0"/>
              </a:rPr>
              <a:t> </a:t>
            </a:r>
          </a:p>
          <a:p>
            <a:pPr marL="465138" indent="-465138" algn="just"/>
            <a:r>
              <a:rPr lang="en-US" sz="3000" dirty="0">
                <a:latin typeface="Cambria" pitchFamily="18" charset="0"/>
              </a:rPr>
              <a:t>	Where income determined by A.O includes any income referred to in Sec. 68, 69, 69A to 69D [Refer Sec. 115BBE]. It comes to 10% of 60% or 6 %of such amount of income.</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97447272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914400"/>
            <a:ext cx="8382000" cy="5786199"/>
          </a:xfrm>
          <a:prstGeom prst="rect">
            <a:avLst/>
          </a:prstGeom>
        </p:spPr>
        <p:txBody>
          <a:bodyPr wrap="square">
            <a:spAutoFit/>
          </a:bodyPr>
          <a:lstStyle/>
          <a:p>
            <a:pPr marL="465138" indent="-465138"/>
            <a:r>
              <a:rPr lang="en-US" sz="3000" dirty="0">
                <a:latin typeface="Cambria" pitchFamily="18" charset="0"/>
              </a:rPr>
              <a:t>2.	</a:t>
            </a:r>
            <a:r>
              <a:rPr lang="en-US" sz="3000" b="1" dirty="0">
                <a:latin typeface="Cambria" pitchFamily="18" charset="0"/>
              </a:rPr>
              <a:t>Sec. 271AAB :</a:t>
            </a:r>
            <a:endParaRPr lang="en-US" sz="3000" dirty="0">
              <a:latin typeface="Cambria" pitchFamily="18" charset="0"/>
            </a:endParaRPr>
          </a:p>
          <a:p>
            <a:pPr marL="465138" indent="-465138"/>
            <a:r>
              <a:rPr lang="en-US" sz="2000" b="1" dirty="0">
                <a:latin typeface="Cambria" pitchFamily="18" charset="0"/>
              </a:rPr>
              <a:t> </a:t>
            </a:r>
            <a:endParaRPr lang="en-US" sz="2000" dirty="0">
              <a:latin typeface="Cambria" pitchFamily="18" charset="0"/>
            </a:endParaRPr>
          </a:p>
          <a:p>
            <a:pPr marL="465138" indent="-465138" algn="just"/>
            <a:r>
              <a:rPr lang="en-US" sz="3000" b="1" dirty="0">
                <a:latin typeface="Cambria" pitchFamily="18" charset="0"/>
              </a:rPr>
              <a:t>	</a:t>
            </a:r>
            <a:r>
              <a:rPr lang="en-US" sz="3000" dirty="0">
                <a:latin typeface="Cambria" pitchFamily="18" charset="0"/>
              </a:rPr>
              <a:t>Admission of undisclosed income in search cases. 30% or 20% or 60% of the undisclosed income as the case may be.</a:t>
            </a:r>
          </a:p>
          <a:p>
            <a:pPr marL="465138" indent="-465138"/>
            <a:r>
              <a:rPr lang="en-US" sz="2000" dirty="0">
                <a:latin typeface="Cambria" pitchFamily="18" charset="0"/>
              </a:rPr>
              <a:t> </a:t>
            </a:r>
          </a:p>
          <a:p>
            <a:pPr marL="465138" indent="-465138"/>
            <a:r>
              <a:rPr lang="en-US" sz="3000" dirty="0">
                <a:latin typeface="Cambria" pitchFamily="18" charset="0"/>
              </a:rPr>
              <a:t>3.	</a:t>
            </a:r>
            <a:r>
              <a:rPr lang="en-US" sz="3000" b="1" dirty="0">
                <a:latin typeface="Cambria" pitchFamily="18" charset="0"/>
              </a:rPr>
              <a:t>Sec. 271FFA :</a:t>
            </a:r>
            <a:endParaRPr lang="en-US" sz="3000" dirty="0">
              <a:latin typeface="Cambria" pitchFamily="18" charset="0"/>
            </a:endParaRPr>
          </a:p>
          <a:p>
            <a:pPr marL="465138" indent="-465138"/>
            <a:r>
              <a:rPr lang="en-US" sz="2000" dirty="0">
                <a:latin typeface="Cambria" pitchFamily="18" charset="0"/>
              </a:rPr>
              <a:t> </a:t>
            </a:r>
          </a:p>
          <a:p>
            <a:pPr marL="465138" indent="-465138" algn="just"/>
            <a:r>
              <a:rPr lang="en-US" sz="3000" dirty="0">
                <a:latin typeface="Cambria" pitchFamily="18" charset="0"/>
              </a:rPr>
              <a:t>	Penalty for furnishing inaccurate statement of financial transaction or reportable account referred to in Sec. 285BA – Mainly international transaction.</a:t>
            </a:r>
          </a:p>
          <a:p>
            <a:pPr marL="914400" indent="-914400" algn="just"/>
            <a:endParaRPr lang="en-US" sz="3000" dirty="0">
              <a:latin typeface="Cambria" pitchFamily="18" charset="0"/>
            </a:endParaRP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1380030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914400"/>
            <a:ext cx="8382000" cy="5170646"/>
          </a:xfrm>
          <a:prstGeom prst="rect">
            <a:avLst/>
          </a:prstGeom>
        </p:spPr>
        <p:txBody>
          <a:bodyPr wrap="square">
            <a:spAutoFit/>
          </a:bodyPr>
          <a:lstStyle/>
          <a:p>
            <a:pPr marL="465138" indent="-465138" algn="just"/>
            <a:r>
              <a:rPr lang="en-US" sz="3000" dirty="0">
                <a:latin typeface="Cambria" pitchFamily="18" charset="0"/>
              </a:rPr>
              <a:t>4.	</a:t>
            </a:r>
            <a:r>
              <a:rPr lang="en-US" sz="3000" b="1" dirty="0">
                <a:latin typeface="Cambria" pitchFamily="18" charset="0"/>
              </a:rPr>
              <a:t>Sec. 272A :</a:t>
            </a:r>
            <a:endParaRPr lang="en-US" sz="3000" dirty="0">
              <a:latin typeface="Cambria" pitchFamily="18" charset="0"/>
            </a:endParaRPr>
          </a:p>
          <a:p>
            <a:pPr marL="465138" indent="-465138" algn="just"/>
            <a:r>
              <a:rPr lang="en-US" sz="3000" dirty="0">
                <a:latin typeface="Cambria" pitchFamily="18" charset="0"/>
              </a:rPr>
              <a:t> </a:t>
            </a:r>
          </a:p>
          <a:p>
            <a:pPr marL="465138" indent="-465138" algn="just"/>
            <a:r>
              <a:rPr lang="en-US" sz="3000" dirty="0">
                <a:latin typeface="Cambria" pitchFamily="18" charset="0"/>
              </a:rPr>
              <a:t>	Penalty for failure  to answer questions, </a:t>
            </a:r>
            <a:r>
              <a:rPr lang="en-US" sz="3000" dirty="0" smtClean="0">
                <a:latin typeface="Cambria" pitchFamily="18" charset="0"/>
              </a:rPr>
              <a:t>         sign </a:t>
            </a:r>
            <a:r>
              <a:rPr lang="en-US" sz="3000" dirty="0">
                <a:latin typeface="Cambria" pitchFamily="18" charset="0"/>
              </a:rPr>
              <a:t>statement, furnish information, returns or statements, also no inspection, etc. – </a:t>
            </a:r>
            <a:r>
              <a:rPr lang="en-US" sz="3000" dirty="0" smtClean="0">
                <a:latin typeface="Cambria" pitchFamily="18" charset="0"/>
              </a:rPr>
              <a:t>                </a:t>
            </a:r>
            <a:r>
              <a:rPr lang="en-US" sz="3000" dirty="0" err="1" smtClean="0">
                <a:latin typeface="Cambria" pitchFamily="18" charset="0"/>
              </a:rPr>
              <a:t>Rs</a:t>
            </a:r>
            <a:r>
              <a:rPr lang="en-US" sz="3000" dirty="0">
                <a:latin typeface="Cambria" pitchFamily="18" charset="0"/>
              </a:rPr>
              <a:t>. 10,000/- for each such offence.</a:t>
            </a:r>
          </a:p>
          <a:p>
            <a:r>
              <a:rPr lang="en-US" sz="3000" dirty="0">
                <a:latin typeface="Cambria" pitchFamily="18" charset="0"/>
              </a:rPr>
              <a:t> </a:t>
            </a:r>
          </a:p>
          <a:p>
            <a:pPr algn="just"/>
            <a:r>
              <a:rPr lang="en-US" sz="3000" dirty="0">
                <a:latin typeface="Cambria" pitchFamily="18" charset="0"/>
              </a:rPr>
              <a:t>In all other cases of penalties, if reasonable cause is shown to the satisfaction of the A O, the same can be avoided.</a:t>
            </a:r>
          </a:p>
          <a:p>
            <a:pPr marL="914400" indent="-914400" algn="just"/>
            <a:endParaRPr lang="en-US" sz="3000" dirty="0">
              <a:latin typeface="Cambria" pitchFamily="18" charset="0"/>
            </a:endParaRP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21356266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914400"/>
            <a:ext cx="8382000" cy="4708981"/>
          </a:xfrm>
          <a:prstGeom prst="rect">
            <a:avLst/>
          </a:prstGeom>
        </p:spPr>
        <p:txBody>
          <a:bodyPr wrap="square">
            <a:spAutoFit/>
          </a:bodyPr>
          <a:lstStyle/>
          <a:p>
            <a:r>
              <a:rPr lang="en-US" sz="3000" b="1" dirty="0">
                <a:latin typeface="Cambria" pitchFamily="18" charset="0"/>
              </a:rPr>
              <a:t>Summing up :</a:t>
            </a:r>
            <a:endParaRPr lang="en-US" sz="3000" dirty="0">
              <a:latin typeface="Cambria" pitchFamily="18" charset="0"/>
            </a:endParaRPr>
          </a:p>
          <a:p>
            <a:r>
              <a:rPr lang="en-US" sz="3000" dirty="0">
                <a:latin typeface="Cambria" pitchFamily="18" charset="0"/>
              </a:rPr>
              <a:t> </a:t>
            </a:r>
          </a:p>
          <a:p>
            <a:pPr algn="just"/>
            <a:r>
              <a:rPr lang="en-US" sz="3000" dirty="0">
                <a:latin typeface="Cambria" pitchFamily="18" charset="0"/>
              </a:rPr>
              <a:t>I have dealt with in detail only the penalty provisions contained in Sec. 270A wherein discretionary powers are vested with the Assessing Officers whether to classify the additions as under-reported income or not. Being a new provision enacted </a:t>
            </a:r>
            <a:r>
              <a:rPr lang="en-US" sz="3000" dirty="0" err="1">
                <a:latin typeface="Cambria" pitchFamily="18" charset="0"/>
              </a:rPr>
              <a:t>w.e.f</a:t>
            </a:r>
            <a:r>
              <a:rPr lang="en-US" sz="3000" dirty="0">
                <a:latin typeface="Cambria" pitchFamily="18" charset="0"/>
              </a:rPr>
              <a:t>. AY 2017-18, case laws are not available. The provisions are yet to be evolved in full</a:t>
            </a:r>
            <a:r>
              <a:rPr lang="en-US" sz="3000" dirty="0" smtClean="0">
                <a:latin typeface="Cambria" pitchFamily="18" charset="0"/>
              </a:rPr>
              <a:t>.</a:t>
            </a:r>
            <a:endParaRPr lang="en-US" sz="3000" dirty="0">
              <a:latin typeface="Cambria" pitchFamily="18" charset="0"/>
            </a:endParaRP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05832677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2" name="Rectangle 1"/>
          <p:cNvSpPr/>
          <p:nvPr/>
        </p:nvSpPr>
        <p:spPr>
          <a:xfrm>
            <a:off x="685800" y="1866543"/>
            <a:ext cx="8382000" cy="2400657"/>
          </a:xfrm>
          <a:prstGeom prst="rect">
            <a:avLst/>
          </a:prstGeom>
        </p:spPr>
        <p:txBody>
          <a:bodyPr wrap="square">
            <a:spAutoFit/>
          </a:bodyPr>
          <a:lstStyle/>
          <a:p>
            <a:pPr algn="just"/>
            <a:r>
              <a:rPr lang="en-US" sz="3000" dirty="0">
                <a:latin typeface="Cambria" pitchFamily="18" charset="0"/>
              </a:rPr>
              <a:t>The other penalty provisions are more or less clear as they are very much self-explanatory, and therefore, not commented upon. They are tabulated and presented in a separate chart attached herewith.</a:t>
            </a:r>
          </a:p>
        </p:txBody>
      </p:sp>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17753027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3626645276"/>
              </p:ext>
            </p:extLst>
          </p:nvPr>
        </p:nvGraphicFramePr>
        <p:xfrm>
          <a:off x="76200" y="1143000"/>
          <a:ext cx="8915400" cy="4629675"/>
        </p:xfrm>
        <a:graphic>
          <a:graphicData uri="http://schemas.openxmlformats.org/drawingml/2006/table">
            <a:tbl>
              <a:tblPr>
                <a:tableStyleId>{5C22544A-7EE6-4342-B048-85BDC9FD1C3A}</a:tableStyleId>
              </a:tblPr>
              <a:tblGrid>
                <a:gridCol w="381000"/>
                <a:gridCol w="762000"/>
                <a:gridCol w="838200"/>
                <a:gridCol w="2014632"/>
                <a:gridCol w="1261968"/>
                <a:gridCol w="990600"/>
                <a:gridCol w="1600975"/>
                <a:gridCol w="1066025"/>
              </a:tblGrid>
              <a:tr h="310994">
                <a:tc gridSpan="8">
                  <a:txBody>
                    <a:bodyPr/>
                    <a:lstStyle/>
                    <a:p>
                      <a:pPr algn="ctr" fontAlgn="b"/>
                      <a:r>
                        <a:rPr lang="en-US" sz="2000" b="1" u="none" strike="noStrike" dirty="0">
                          <a:effectLst/>
                          <a:latin typeface="Cambria" pitchFamily="18" charset="0"/>
                        </a:rPr>
                        <a:t>Annexure : I : PENALTY CHART :</a:t>
                      </a:r>
                      <a:endParaRPr lang="en-US" sz="2000" b="1" i="0" u="none" strike="noStrike" dirty="0">
                        <a:solidFill>
                          <a:srgbClr val="000000"/>
                        </a:solidFill>
                        <a:effectLst/>
                        <a:latin typeface="Cambria" pitchFamily="18"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1180">
                <a:tc>
                  <a:txBody>
                    <a:bodyPr/>
                    <a:lstStyle/>
                    <a:p>
                      <a:pPr algn="ctr" fontAlgn="t"/>
                      <a:r>
                        <a:rPr lang="en-US" sz="1600" b="1" u="none" strike="noStrike" dirty="0">
                          <a:effectLst/>
                          <a:latin typeface="Cambria" pitchFamily="18" charset="0"/>
                        </a:rPr>
                        <a:t>Sl. No.</a:t>
                      </a:r>
                      <a:endParaRPr lang="en-US" sz="1600" b="1"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b="1" u="none" strike="noStrike" dirty="0">
                          <a:effectLst/>
                          <a:latin typeface="Cambria" pitchFamily="18" charset="0"/>
                        </a:rPr>
                        <a:t>Penalty Section</a:t>
                      </a:r>
                      <a:endParaRPr lang="en-US" sz="1600" b="1"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b="1" u="none" strike="noStrike" dirty="0">
                          <a:effectLst/>
                          <a:latin typeface="Cambria" pitchFamily="18" charset="0"/>
                        </a:rPr>
                        <a:t>Default under section</a:t>
                      </a:r>
                      <a:endParaRPr lang="en-US" sz="1600" b="1"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b="1" u="none" strike="noStrike" dirty="0">
                          <a:effectLst/>
                          <a:latin typeface="Cambria" pitchFamily="18" charset="0"/>
                        </a:rPr>
                        <a:t>Nature of Default</a:t>
                      </a:r>
                      <a:endParaRPr lang="en-US" sz="1600" b="1"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b="1" u="none" strike="noStrike" dirty="0">
                          <a:effectLst/>
                          <a:latin typeface="Cambria" pitchFamily="18" charset="0"/>
                        </a:rPr>
                        <a:t>Minimum penalty</a:t>
                      </a:r>
                      <a:endParaRPr lang="en-US" sz="1600" b="1"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b="1" u="none" strike="noStrike" dirty="0">
                          <a:effectLst/>
                          <a:latin typeface="Cambria" pitchFamily="18" charset="0"/>
                        </a:rPr>
                        <a:t>Maximum penalty</a:t>
                      </a:r>
                      <a:endParaRPr lang="en-US" sz="1600" b="1"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b="1" u="none" strike="noStrike" dirty="0">
                          <a:effectLst/>
                          <a:latin typeface="Cambria" pitchFamily="18" charset="0"/>
                        </a:rPr>
                        <a:t>No penalty for reasonable cause. </a:t>
                      </a:r>
                      <a:r>
                        <a:rPr lang="en-US" sz="1600" b="1" u="none" strike="noStrike" dirty="0" err="1">
                          <a:effectLst/>
                          <a:latin typeface="Cambria" pitchFamily="18" charset="0"/>
                        </a:rPr>
                        <a:t>ie</a:t>
                      </a:r>
                      <a:r>
                        <a:rPr lang="en-US" sz="1600" b="1" u="none" strike="noStrike" dirty="0">
                          <a:effectLst/>
                          <a:latin typeface="Cambria" pitchFamily="18" charset="0"/>
                        </a:rPr>
                        <a:t>. whether section 273B or u/s 221(1) applicable or not</a:t>
                      </a:r>
                      <a:endParaRPr lang="en-US" sz="1600" b="1"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b="1" u="none" strike="noStrike" dirty="0">
                          <a:effectLst/>
                          <a:latin typeface="Cambria" pitchFamily="18" charset="0"/>
                        </a:rPr>
                        <a:t>Persons who can impose penalty</a:t>
                      </a:r>
                      <a:endParaRPr lang="en-US" sz="1600" b="1"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58602">
                <a:tc>
                  <a:txBody>
                    <a:bodyPr/>
                    <a:lstStyle/>
                    <a:p>
                      <a:pPr algn="ctr" fontAlgn="b"/>
                      <a:r>
                        <a:rPr lang="en-US" sz="1600" u="none" strike="noStrike" dirty="0">
                          <a:effectLst/>
                          <a:latin typeface="Cambria" pitchFamily="18" charset="0"/>
                        </a:rPr>
                        <a:t>1</a:t>
                      </a:r>
                      <a:endParaRPr lang="en-US" sz="1600" b="1" i="0" u="none" strike="noStrike" dirty="0">
                        <a:solidFill>
                          <a:srgbClr val="000000"/>
                        </a:solidFill>
                        <a:effectLst/>
                        <a:latin typeface="Cambria" pitchFamily="18"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effectLst/>
                          <a:latin typeface="Cambria" pitchFamily="18" charset="0"/>
                        </a:rPr>
                        <a:t>2</a:t>
                      </a:r>
                      <a:endParaRPr lang="en-US" sz="1600" b="1" i="0" u="none" strike="noStrike" dirty="0">
                        <a:solidFill>
                          <a:srgbClr val="000000"/>
                        </a:solidFill>
                        <a:effectLst/>
                        <a:latin typeface="Cambria" pitchFamily="18"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effectLst/>
                          <a:latin typeface="Cambria" pitchFamily="18" charset="0"/>
                        </a:rPr>
                        <a:t>3</a:t>
                      </a:r>
                      <a:endParaRPr lang="en-US" sz="1600" b="1" i="0" u="none" strike="noStrike" dirty="0">
                        <a:solidFill>
                          <a:srgbClr val="000000"/>
                        </a:solidFill>
                        <a:effectLst/>
                        <a:latin typeface="Cambria" pitchFamily="18"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effectLst/>
                          <a:latin typeface="Cambria" pitchFamily="18" charset="0"/>
                        </a:rPr>
                        <a:t>4</a:t>
                      </a:r>
                      <a:endParaRPr lang="en-US" sz="1600" b="1" i="0" u="none" strike="noStrike" dirty="0">
                        <a:solidFill>
                          <a:srgbClr val="000000"/>
                        </a:solidFill>
                        <a:effectLst/>
                        <a:latin typeface="Cambria" pitchFamily="18"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effectLst/>
                          <a:latin typeface="Cambria" pitchFamily="18" charset="0"/>
                        </a:rPr>
                        <a:t>5</a:t>
                      </a:r>
                      <a:endParaRPr lang="en-US" sz="1600" b="1" i="0" u="none" strike="noStrike" dirty="0">
                        <a:solidFill>
                          <a:srgbClr val="000000"/>
                        </a:solidFill>
                        <a:effectLst/>
                        <a:latin typeface="Cambria" pitchFamily="18"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effectLst/>
                          <a:latin typeface="Cambria" pitchFamily="18" charset="0"/>
                        </a:rPr>
                        <a:t>6</a:t>
                      </a:r>
                      <a:endParaRPr lang="en-US" sz="1600" b="1" i="0" u="none" strike="noStrike" dirty="0">
                        <a:solidFill>
                          <a:srgbClr val="000000"/>
                        </a:solidFill>
                        <a:effectLst/>
                        <a:latin typeface="Cambria" pitchFamily="18"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effectLst/>
                          <a:latin typeface="Cambria" pitchFamily="18" charset="0"/>
                        </a:rPr>
                        <a:t>7</a:t>
                      </a:r>
                      <a:endParaRPr lang="en-US" sz="1600" b="1" i="0" u="none" strike="noStrike" dirty="0">
                        <a:solidFill>
                          <a:srgbClr val="000000"/>
                        </a:solidFill>
                        <a:effectLst/>
                        <a:latin typeface="Cambria" pitchFamily="18"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effectLst/>
                          <a:latin typeface="Cambria" pitchFamily="18" charset="0"/>
                        </a:rPr>
                        <a:t>8</a:t>
                      </a:r>
                      <a:endParaRPr lang="en-US" sz="1600" b="1" i="0" u="none" strike="noStrike" dirty="0">
                        <a:solidFill>
                          <a:srgbClr val="000000"/>
                        </a:solidFill>
                        <a:effectLst/>
                        <a:latin typeface="Cambria" pitchFamily="18"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37473">
                <a:tc>
                  <a:txBody>
                    <a:bodyPr/>
                    <a:lstStyle/>
                    <a:p>
                      <a:pPr algn="ctr" fontAlgn="t"/>
                      <a:r>
                        <a:rPr lang="en-US" sz="1600" u="none" strike="noStrike" dirty="0">
                          <a:effectLst/>
                          <a:latin typeface="Cambria" pitchFamily="18" charset="0"/>
                        </a:rPr>
                        <a:t>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221 (1)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140A(3)</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pay the whole or any part of self assessment tax which also includes fringe benefit tax or interest or both in accordance with the provisions of section 140(A)(1)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Such amount as Assessing Officer may impose for default or continuing default.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Amount of tax in arrears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Yes (Second proviso in section 221(1)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64337409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486340392"/>
              </p:ext>
            </p:extLst>
          </p:nvPr>
        </p:nvGraphicFramePr>
        <p:xfrm>
          <a:off x="76200" y="1805940"/>
          <a:ext cx="8915400" cy="2689860"/>
        </p:xfrm>
        <a:graphic>
          <a:graphicData uri="http://schemas.openxmlformats.org/drawingml/2006/table">
            <a:tbl>
              <a:tblPr>
                <a:tableStyleId>{5C22544A-7EE6-4342-B048-85BDC9FD1C3A}</a:tableStyleId>
              </a:tblPr>
              <a:tblGrid>
                <a:gridCol w="448807"/>
                <a:gridCol w="820232"/>
                <a:gridCol w="820232"/>
                <a:gridCol w="1841653"/>
                <a:gridCol w="1594036"/>
                <a:gridCol w="1036897"/>
                <a:gridCol w="1222610"/>
                <a:gridCol w="1130933"/>
              </a:tblGrid>
              <a:tr h="2552903">
                <a:tc>
                  <a:txBody>
                    <a:bodyPr/>
                    <a:lstStyle/>
                    <a:p>
                      <a:pPr algn="ctr" fontAlgn="t"/>
                      <a:r>
                        <a:rPr lang="en-US" sz="1600" u="none" strike="noStrike" dirty="0">
                          <a:effectLst/>
                          <a:latin typeface="Cambria" pitchFamily="18" charset="0"/>
                        </a:rPr>
                        <a:t>2</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221 (1)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220 (1)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making the payment of tax, interest or any demand within the prescribed time-limit (Penalty is imposable even though the tax has been paid before the levy of such penalty is made)</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Such amount as Assessing Officer may impose for default or continuing default.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Amount of tax in arrears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Yes (Second proviso in section 221(1)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78149756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4112333815"/>
              </p:ext>
            </p:extLst>
          </p:nvPr>
        </p:nvGraphicFramePr>
        <p:xfrm>
          <a:off x="76200" y="2400503"/>
          <a:ext cx="8915400" cy="1790497"/>
        </p:xfrm>
        <a:graphic>
          <a:graphicData uri="http://schemas.openxmlformats.org/drawingml/2006/table">
            <a:tbl>
              <a:tblPr>
                <a:tableStyleId>{5C22544A-7EE6-4342-B048-85BDC9FD1C3A}</a:tableStyleId>
              </a:tblPr>
              <a:tblGrid>
                <a:gridCol w="448807"/>
                <a:gridCol w="820232"/>
                <a:gridCol w="820232"/>
                <a:gridCol w="1841653"/>
                <a:gridCol w="1594036"/>
                <a:gridCol w="1036897"/>
                <a:gridCol w="1222610"/>
                <a:gridCol w="1130933"/>
              </a:tblGrid>
              <a:tr h="1790497">
                <a:tc>
                  <a:txBody>
                    <a:bodyPr/>
                    <a:lstStyle/>
                    <a:p>
                      <a:pPr algn="ctr" fontAlgn="t"/>
                      <a:r>
                        <a:rPr lang="en-US" sz="1600" u="none" strike="noStrike" dirty="0">
                          <a:effectLst/>
                          <a:latin typeface="Cambria" pitchFamily="18" charset="0"/>
                        </a:rPr>
                        <a:t>3</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44AA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keep, maintain or retain books of account, documents, etc. as required under section 44AA and rules thereunder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Fixed at </a:t>
                      </a:r>
                      <a:r>
                        <a:rPr lang="en-US" sz="1600" u="none" strike="noStrike" dirty="0" err="1">
                          <a:effectLst/>
                          <a:latin typeface="Cambria" pitchFamily="18" charset="0"/>
                        </a:rPr>
                        <a:t>Rs</a:t>
                      </a:r>
                      <a:r>
                        <a:rPr lang="en-US" sz="1600" u="none" strike="noStrike" dirty="0">
                          <a:effectLst/>
                          <a:latin typeface="Cambria" pitchFamily="18" charset="0"/>
                        </a:rPr>
                        <a:t>. 25,000</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 / CIT (Appeal)</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78149756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3216673563"/>
              </p:ext>
            </p:extLst>
          </p:nvPr>
        </p:nvGraphicFramePr>
        <p:xfrm>
          <a:off x="87085" y="2383402"/>
          <a:ext cx="8991601" cy="1731398"/>
        </p:xfrm>
        <a:graphic>
          <a:graphicData uri="http://schemas.openxmlformats.org/drawingml/2006/table">
            <a:tbl>
              <a:tblPr>
                <a:tableStyleId>{5C22544A-7EE6-4342-B048-85BDC9FD1C3A}</a:tableStyleId>
              </a:tblPr>
              <a:tblGrid>
                <a:gridCol w="456414"/>
                <a:gridCol w="834134"/>
                <a:gridCol w="834134"/>
                <a:gridCol w="1872868"/>
                <a:gridCol w="1621054"/>
                <a:gridCol w="1054472"/>
                <a:gridCol w="1243332"/>
                <a:gridCol w="1075193"/>
              </a:tblGrid>
              <a:tr h="1731398">
                <a:tc>
                  <a:txBody>
                    <a:bodyPr/>
                    <a:lstStyle/>
                    <a:p>
                      <a:pPr algn="ctr" fontAlgn="t"/>
                      <a:r>
                        <a:rPr lang="en-US" sz="1600" u="none" strike="noStrike" dirty="0">
                          <a:effectLst/>
                          <a:latin typeface="Cambria" pitchFamily="18" charset="0"/>
                        </a:rPr>
                        <a:t>4</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271AAC </a:t>
                      </a:r>
                      <a:r>
                        <a:rPr lang="en-US" sz="1600" u="none" strike="noStrike" dirty="0" err="1">
                          <a:effectLst/>
                          <a:latin typeface="Cambria" pitchFamily="18" charset="0"/>
                        </a:rPr>
                        <a:t>w.e.f</a:t>
                      </a:r>
                      <a:r>
                        <a:rPr lang="en-US" sz="1600" u="none" strike="noStrike" dirty="0">
                          <a:effectLst/>
                          <a:latin typeface="Cambria" pitchFamily="18" charset="0"/>
                        </a:rPr>
                        <a:t> 1.4.2017</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68, 69, 69A to 69D</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Where income determined by AO includes any income referred to in section 68, 69, 69A to 69D</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10% of the tax payable under section 115BBE (</a:t>
                      </a:r>
                      <a:r>
                        <a:rPr lang="en-US" sz="1600" u="none" strike="noStrike" dirty="0" err="1">
                          <a:effectLst/>
                          <a:latin typeface="Cambria" pitchFamily="18" charset="0"/>
                        </a:rPr>
                        <a:t>ie</a:t>
                      </a:r>
                      <a:r>
                        <a:rPr lang="en-US" sz="1600" u="none" strike="noStrike" dirty="0">
                          <a:effectLst/>
                          <a:latin typeface="Cambria" pitchFamily="18" charset="0"/>
                        </a:rPr>
                        <a:t>. 10% of the 60% amount to 6%)</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No</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17553735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1501903411"/>
              </p:ext>
            </p:extLst>
          </p:nvPr>
        </p:nvGraphicFramePr>
        <p:xfrm>
          <a:off x="87085" y="2188598"/>
          <a:ext cx="8991601" cy="2002402"/>
        </p:xfrm>
        <a:graphic>
          <a:graphicData uri="http://schemas.openxmlformats.org/drawingml/2006/table">
            <a:tbl>
              <a:tblPr>
                <a:tableStyleId>{5C22544A-7EE6-4342-B048-85BDC9FD1C3A}</a:tableStyleId>
              </a:tblPr>
              <a:tblGrid>
                <a:gridCol w="456414"/>
                <a:gridCol w="834134"/>
                <a:gridCol w="834134"/>
                <a:gridCol w="1872868"/>
                <a:gridCol w="1621054"/>
                <a:gridCol w="1054472"/>
                <a:gridCol w="1243332"/>
                <a:gridCol w="1075193"/>
              </a:tblGrid>
              <a:tr h="2002402">
                <a:tc>
                  <a:txBody>
                    <a:bodyPr/>
                    <a:lstStyle/>
                    <a:p>
                      <a:pPr algn="ctr" fontAlgn="t"/>
                      <a:r>
                        <a:rPr lang="en-US" sz="1600" u="none" strike="noStrike" dirty="0">
                          <a:effectLst/>
                          <a:latin typeface="Cambria" pitchFamily="18" charset="0"/>
                        </a:rPr>
                        <a:t>5</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271B</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44AB</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get accounts audited or to furnish a report of such audit as required under section 44AB</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0.5% of total sales, turnover or gross receipts as the case may be.</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150,000 </a:t>
                      </a:r>
                      <a:r>
                        <a:rPr lang="en-US" sz="1600" u="none" strike="noStrike" dirty="0" err="1">
                          <a:effectLst/>
                          <a:latin typeface="Cambria" pitchFamily="18" charset="0"/>
                        </a:rPr>
                        <a:t>w.e.f</a:t>
                      </a:r>
                      <a:r>
                        <a:rPr lang="en-US" sz="1600" u="none" strike="noStrike" dirty="0">
                          <a:effectLst/>
                          <a:latin typeface="Cambria" pitchFamily="18" charset="0"/>
                        </a:rPr>
                        <a:t>. 1.04.2011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17553735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2369597281"/>
              </p:ext>
            </p:extLst>
          </p:nvPr>
        </p:nvGraphicFramePr>
        <p:xfrm>
          <a:off x="228600" y="2095500"/>
          <a:ext cx="8763000" cy="1714500"/>
        </p:xfrm>
        <a:graphic>
          <a:graphicData uri="http://schemas.openxmlformats.org/drawingml/2006/table">
            <a:tbl>
              <a:tblPr>
                <a:tableStyleId>{5C22544A-7EE6-4342-B048-85BDC9FD1C3A}</a:tableStyleId>
              </a:tblPr>
              <a:tblGrid>
                <a:gridCol w="437396"/>
                <a:gridCol w="799379"/>
                <a:gridCol w="799379"/>
                <a:gridCol w="1794831"/>
                <a:gridCol w="1553509"/>
                <a:gridCol w="1010535"/>
                <a:gridCol w="1191527"/>
                <a:gridCol w="1176444"/>
              </a:tblGrid>
              <a:tr h="1475874">
                <a:tc>
                  <a:txBody>
                    <a:bodyPr/>
                    <a:lstStyle/>
                    <a:p>
                      <a:pPr algn="ctr" fontAlgn="t"/>
                      <a:r>
                        <a:rPr lang="en-US" sz="1600" u="none" strike="noStrike" dirty="0">
                          <a:effectLst/>
                          <a:latin typeface="Cambria" pitchFamily="18" charset="0"/>
                        </a:rPr>
                        <a:t>6</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271C</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Chapter XVIIB</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 Failure to deduct the whole or any part of tax as required under Chapter XVIIB</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Amount equal to tax which has not been deducted</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Joint </a:t>
                      </a:r>
                      <a:r>
                        <a:rPr lang="en-US" sz="1600" u="none" strike="noStrike" dirty="0" smtClean="0">
                          <a:effectLst/>
                          <a:latin typeface="Cambria" pitchFamily="18" charset="0"/>
                        </a:rPr>
                        <a:t>Commissioner</a:t>
                      </a:r>
                    </a:p>
                    <a:p>
                      <a:pPr algn="l" fontAlgn="t"/>
                      <a:endParaRPr lang="en-US" sz="1600" u="none" strike="noStrike" dirty="0" smtClean="0">
                        <a:effectLst/>
                        <a:latin typeface="Cambria" pitchFamily="18" charset="0"/>
                      </a:endParaRPr>
                    </a:p>
                    <a:p>
                      <a:pPr algn="l" fontAlgn="t"/>
                      <a:endParaRPr lang="en-US" sz="1600" u="none" strike="noStrike" dirty="0" smtClean="0">
                        <a:effectLst/>
                        <a:latin typeface="Cambria" pitchFamily="18" charset="0"/>
                      </a:endParaRPr>
                    </a:p>
                    <a:p>
                      <a:pPr algn="l" fontAlgn="t"/>
                      <a:endParaRPr lang="en-US" sz="1600" u="none" strike="noStrike" dirty="0" smtClean="0">
                        <a:effectLst/>
                        <a:latin typeface="Cambria" pitchFamily="18" charset="0"/>
                      </a:endParaRPr>
                    </a:p>
                    <a:p>
                      <a:pPr algn="r" fontAlgn="t"/>
                      <a:r>
                        <a:rPr lang="en-US" sz="1600" u="none" strike="noStrike" dirty="0" smtClean="0">
                          <a:effectLst/>
                          <a:latin typeface="Cambria" pitchFamily="18" charset="0"/>
                        </a:rPr>
                        <a:t>(contd..)</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57697220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2597854410"/>
              </p:ext>
            </p:extLst>
          </p:nvPr>
        </p:nvGraphicFramePr>
        <p:xfrm>
          <a:off x="228600" y="2085474"/>
          <a:ext cx="8763000" cy="2486526"/>
        </p:xfrm>
        <a:graphic>
          <a:graphicData uri="http://schemas.openxmlformats.org/drawingml/2006/table">
            <a:tbl>
              <a:tblPr>
                <a:tableStyleId>{5C22544A-7EE6-4342-B048-85BDC9FD1C3A}</a:tableStyleId>
              </a:tblPr>
              <a:tblGrid>
                <a:gridCol w="437396"/>
                <a:gridCol w="799379"/>
                <a:gridCol w="799379"/>
                <a:gridCol w="1794831"/>
                <a:gridCol w="1553509"/>
                <a:gridCol w="1010535"/>
                <a:gridCol w="1191527"/>
                <a:gridCol w="1176444"/>
              </a:tblGrid>
              <a:tr h="2486526">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(b) Failure to pay the whole or any part of the corporate dividend tax as required under section 115-O or 194 (Second Proviso</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Amount equal to tax which has not been paid</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57697220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1805584770"/>
              </p:ext>
            </p:extLst>
          </p:nvPr>
        </p:nvGraphicFramePr>
        <p:xfrm>
          <a:off x="228600" y="2057400"/>
          <a:ext cx="8686800" cy="1981200"/>
        </p:xfrm>
        <a:graphic>
          <a:graphicData uri="http://schemas.openxmlformats.org/drawingml/2006/table">
            <a:tbl>
              <a:tblPr>
                <a:tableStyleId>{5C22544A-7EE6-4342-B048-85BDC9FD1C3A}</a:tableStyleId>
              </a:tblPr>
              <a:tblGrid>
                <a:gridCol w="433592"/>
                <a:gridCol w="792428"/>
                <a:gridCol w="792428"/>
                <a:gridCol w="1779224"/>
                <a:gridCol w="1540000"/>
                <a:gridCol w="1001748"/>
                <a:gridCol w="1181166"/>
                <a:gridCol w="1166214"/>
              </a:tblGrid>
              <a:tr h="1981200">
                <a:tc>
                  <a:txBody>
                    <a:bodyPr/>
                    <a:lstStyle/>
                    <a:p>
                      <a:pPr algn="ctr" fontAlgn="t"/>
                      <a:r>
                        <a:rPr lang="en-US" sz="1600" u="none" strike="noStrike" dirty="0">
                          <a:effectLst/>
                          <a:latin typeface="Cambria" pitchFamily="18" charset="0"/>
                        </a:rPr>
                        <a:t>7</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271CA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Chapter XVIIBB </a:t>
                      </a:r>
                      <a:r>
                        <a:rPr lang="en-US" sz="1600" u="none" strike="noStrike" dirty="0" err="1">
                          <a:effectLst/>
                          <a:latin typeface="Cambria" pitchFamily="18" charset="0"/>
                        </a:rPr>
                        <a:t>ie</a:t>
                      </a:r>
                      <a:r>
                        <a:rPr lang="en-US" sz="1600" u="none" strike="noStrike" dirty="0">
                          <a:effectLst/>
                          <a:latin typeface="Cambria" pitchFamily="18" charset="0"/>
                        </a:rPr>
                        <a:t>. pro-visions of TCS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collect the whole or any part tax as required under Chapter XVIIBB</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Amount equal to tax which has not been collected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Joint Commissioner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99465839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1208823459"/>
              </p:ext>
            </p:extLst>
          </p:nvPr>
        </p:nvGraphicFramePr>
        <p:xfrm>
          <a:off x="228600" y="2209800"/>
          <a:ext cx="8686800" cy="1981200"/>
        </p:xfrm>
        <a:graphic>
          <a:graphicData uri="http://schemas.openxmlformats.org/drawingml/2006/table">
            <a:tbl>
              <a:tblPr>
                <a:tableStyleId>{5C22544A-7EE6-4342-B048-85BDC9FD1C3A}</a:tableStyleId>
              </a:tblPr>
              <a:tblGrid>
                <a:gridCol w="433592"/>
                <a:gridCol w="792428"/>
                <a:gridCol w="792428"/>
                <a:gridCol w="1779224"/>
                <a:gridCol w="1540000"/>
                <a:gridCol w="1001748"/>
                <a:gridCol w="1181166"/>
                <a:gridCol w="1166214"/>
              </a:tblGrid>
              <a:tr h="1981200">
                <a:tc>
                  <a:txBody>
                    <a:bodyPr/>
                    <a:lstStyle/>
                    <a:p>
                      <a:pPr algn="ctr" fontAlgn="t"/>
                      <a:r>
                        <a:rPr lang="en-US" sz="1600" u="none" strike="noStrike" dirty="0">
                          <a:effectLst/>
                          <a:latin typeface="Cambria" pitchFamily="18" charset="0"/>
                        </a:rPr>
                        <a:t>8</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271D</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269SS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Any loan or deposit or specified advance taken or accepted in contravention of section 269SS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Amount equal to the loan or deposit or specified advance taken or accepted</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Joint Commissioner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99465839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2710371190"/>
              </p:ext>
            </p:extLst>
          </p:nvPr>
        </p:nvGraphicFramePr>
        <p:xfrm>
          <a:off x="228600" y="1986492"/>
          <a:ext cx="8763000" cy="2737908"/>
        </p:xfrm>
        <a:graphic>
          <a:graphicData uri="http://schemas.openxmlformats.org/drawingml/2006/table">
            <a:tbl>
              <a:tblPr>
                <a:tableStyleId>{5C22544A-7EE6-4342-B048-85BDC9FD1C3A}</a:tableStyleId>
              </a:tblPr>
              <a:tblGrid>
                <a:gridCol w="437396"/>
                <a:gridCol w="799379"/>
                <a:gridCol w="799379"/>
                <a:gridCol w="1794831"/>
                <a:gridCol w="1553509"/>
                <a:gridCol w="1010535"/>
                <a:gridCol w="1191527"/>
                <a:gridCol w="1176444"/>
              </a:tblGrid>
              <a:tr h="2737908">
                <a:tc>
                  <a:txBody>
                    <a:bodyPr/>
                    <a:lstStyle/>
                    <a:p>
                      <a:pPr algn="ctr" fontAlgn="t"/>
                      <a:r>
                        <a:rPr lang="en-US" sz="1600" u="none" strike="noStrike" dirty="0">
                          <a:effectLst/>
                          <a:latin typeface="Cambria" pitchFamily="18" charset="0"/>
                        </a:rPr>
                        <a:t>9</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271DA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269ST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comply with provisions of section 269ST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 sum equal to the amount of receipt of </a:t>
                      </a:r>
                      <a:r>
                        <a:rPr lang="en-US" sz="1600" u="none" strike="noStrike" dirty="0" err="1">
                          <a:effectLst/>
                          <a:latin typeface="Cambria" pitchFamily="18" charset="0"/>
                        </a:rPr>
                        <a:t>Rs</a:t>
                      </a:r>
                      <a:r>
                        <a:rPr lang="en-US" sz="1600" u="none" strike="noStrike" dirty="0">
                          <a:effectLst/>
                          <a:latin typeface="Cambria" pitchFamily="18" charset="0"/>
                        </a:rPr>
                        <a:t>. 2,00,000 or more</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No penalty if such persons proves that there were good and sufficient reasons for the contravention</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Joint Commissioner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8077976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3965163370"/>
              </p:ext>
            </p:extLst>
          </p:nvPr>
        </p:nvGraphicFramePr>
        <p:xfrm>
          <a:off x="228600" y="2430780"/>
          <a:ext cx="8763000" cy="1226820"/>
        </p:xfrm>
        <a:graphic>
          <a:graphicData uri="http://schemas.openxmlformats.org/drawingml/2006/table">
            <a:tbl>
              <a:tblPr>
                <a:tableStyleId>{5C22544A-7EE6-4342-B048-85BDC9FD1C3A}</a:tableStyleId>
              </a:tblPr>
              <a:tblGrid>
                <a:gridCol w="437396"/>
                <a:gridCol w="799379"/>
                <a:gridCol w="799379"/>
                <a:gridCol w="1794831"/>
                <a:gridCol w="1553509"/>
                <a:gridCol w="1010535"/>
                <a:gridCol w="1191527"/>
                <a:gridCol w="1176444"/>
              </a:tblGrid>
              <a:tr h="1224492">
                <a:tc>
                  <a:txBody>
                    <a:bodyPr/>
                    <a:lstStyle/>
                    <a:p>
                      <a:pPr algn="ctr" fontAlgn="t"/>
                      <a:r>
                        <a:rPr lang="en-US" sz="1600" u="none" strike="noStrike" dirty="0">
                          <a:effectLst/>
                          <a:latin typeface="Cambria" pitchFamily="18" charset="0"/>
                        </a:rPr>
                        <a:t>10</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271DB</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269SU</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Penalty for failure to comply with provisions of Sec. 269SU</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provide prescribed electronic modes for payment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5,000/- per day</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Joint Commissioner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8077976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1374167844"/>
              </p:ext>
            </p:extLst>
          </p:nvPr>
        </p:nvGraphicFramePr>
        <p:xfrm>
          <a:off x="152400" y="2429078"/>
          <a:ext cx="8839200" cy="1304722"/>
        </p:xfrm>
        <a:graphic>
          <a:graphicData uri="http://schemas.openxmlformats.org/drawingml/2006/table">
            <a:tbl>
              <a:tblPr>
                <a:tableStyleId>{5C22544A-7EE6-4342-B048-85BDC9FD1C3A}</a:tableStyleId>
              </a:tblPr>
              <a:tblGrid>
                <a:gridCol w="441200"/>
                <a:gridCol w="806330"/>
                <a:gridCol w="886070"/>
                <a:gridCol w="1828800"/>
                <a:gridCol w="1600200"/>
                <a:gridCol w="1066800"/>
                <a:gridCol w="914400"/>
                <a:gridCol w="1295400"/>
              </a:tblGrid>
              <a:tr h="1304722">
                <a:tc>
                  <a:txBody>
                    <a:bodyPr/>
                    <a:lstStyle/>
                    <a:p>
                      <a:pPr algn="ctr" fontAlgn="t"/>
                      <a:r>
                        <a:rPr lang="en-US" sz="1600" u="none" strike="noStrike" dirty="0">
                          <a:effectLst/>
                          <a:latin typeface="Cambria" pitchFamily="18" charset="0"/>
                        </a:rPr>
                        <a:t>11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271E</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269T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Any loan or deposit or specified advance which is repaid in contravention of section 269T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An amount equal to the deposit or specified advance which is re-paid</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Joint Commissioner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08656776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2592092836"/>
              </p:ext>
            </p:extLst>
          </p:nvPr>
        </p:nvGraphicFramePr>
        <p:xfrm>
          <a:off x="152400" y="1828800"/>
          <a:ext cx="8839200" cy="3177540"/>
        </p:xfrm>
        <a:graphic>
          <a:graphicData uri="http://schemas.openxmlformats.org/drawingml/2006/table">
            <a:tbl>
              <a:tblPr>
                <a:tableStyleId>{5C22544A-7EE6-4342-B048-85BDC9FD1C3A}</a:tableStyleId>
              </a:tblPr>
              <a:tblGrid>
                <a:gridCol w="441200"/>
                <a:gridCol w="806330"/>
                <a:gridCol w="886070"/>
                <a:gridCol w="1828800"/>
                <a:gridCol w="1600200"/>
                <a:gridCol w="1066800"/>
                <a:gridCol w="914400"/>
                <a:gridCol w="1295400"/>
              </a:tblGrid>
              <a:tr h="3114878">
                <a:tc>
                  <a:txBody>
                    <a:bodyPr/>
                    <a:lstStyle/>
                    <a:p>
                      <a:pPr algn="ctr" fontAlgn="t"/>
                      <a:r>
                        <a:rPr lang="en-US" sz="1600" u="none" strike="noStrike" dirty="0">
                          <a:effectLst/>
                          <a:latin typeface="Cambria" pitchFamily="18" charset="0"/>
                        </a:rPr>
                        <a:t>12</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271FA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285BA(1)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furnish Statement of Financial Transaction or Reportable Account (annual information return up to AY 2014-15) as required under section 285BA(1) within time prescribed under section 285BA(2)</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500 </a:t>
                      </a:r>
                      <a:r>
                        <a:rPr lang="en-US" sz="1600" u="none" strike="noStrike" dirty="0" err="1">
                          <a:effectLst/>
                          <a:latin typeface="Cambria" pitchFamily="18" charset="0"/>
                        </a:rPr>
                        <a:t>w.e.f</a:t>
                      </a:r>
                      <a:r>
                        <a:rPr lang="en-US" sz="1600" u="none" strike="noStrike" dirty="0">
                          <a:effectLst/>
                          <a:latin typeface="Cambria" pitchFamily="18" charset="0"/>
                        </a:rPr>
                        <a:t> 1.4.2018 (</a:t>
                      </a:r>
                      <a:r>
                        <a:rPr lang="en-US" sz="1600" u="none" strike="noStrike" dirty="0" err="1">
                          <a:effectLst/>
                          <a:latin typeface="Cambria" pitchFamily="18" charset="0"/>
                        </a:rPr>
                        <a:t>Rs</a:t>
                      </a:r>
                      <a:r>
                        <a:rPr lang="en-US" sz="1600" u="none" strike="noStrike" dirty="0">
                          <a:effectLst/>
                          <a:latin typeface="Cambria" pitchFamily="18" charset="0"/>
                        </a:rPr>
                        <a:t>. 100 prior to 1.4.2018) for every day during which the failure continues.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Prescribed income tax authority</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08656776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3112364924"/>
              </p:ext>
            </p:extLst>
          </p:nvPr>
        </p:nvGraphicFramePr>
        <p:xfrm>
          <a:off x="228600" y="1752600"/>
          <a:ext cx="8763000" cy="3200400"/>
        </p:xfrm>
        <a:graphic>
          <a:graphicData uri="http://schemas.openxmlformats.org/drawingml/2006/table">
            <a:tbl>
              <a:tblPr>
                <a:tableStyleId>{5C22544A-7EE6-4342-B048-85BDC9FD1C3A}</a:tableStyleId>
              </a:tblPr>
              <a:tblGrid>
                <a:gridCol w="437395"/>
                <a:gridCol w="705605"/>
                <a:gridCol w="893153"/>
                <a:gridCol w="1794831"/>
                <a:gridCol w="1553510"/>
                <a:gridCol w="1010536"/>
                <a:gridCol w="1191526"/>
                <a:gridCol w="1176444"/>
              </a:tblGrid>
              <a:tr h="3200400">
                <a:tc>
                  <a:txBody>
                    <a:bodyPr/>
                    <a:lstStyle/>
                    <a:p>
                      <a:pPr algn="ctr" fontAlgn="t"/>
                      <a:r>
                        <a:rPr lang="en-US" sz="1600" u="none" strike="noStrike" dirty="0">
                          <a:effectLst/>
                          <a:latin typeface="Cambria" pitchFamily="18" charset="0"/>
                        </a:rPr>
                        <a:t>13</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Proviso to section 271FA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285BA(5)</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furnish statement of Financial Transaction or Reportable Account (annual information return </a:t>
                      </a:r>
                      <a:r>
                        <a:rPr lang="en-US" sz="1600" u="none" strike="noStrike" dirty="0" err="1">
                          <a:effectLst/>
                          <a:latin typeface="Cambria" pitchFamily="18" charset="0"/>
                        </a:rPr>
                        <a:t>upto</a:t>
                      </a:r>
                      <a:r>
                        <a:rPr lang="en-US" sz="1600" u="none" strike="noStrike" dirty="0">
                          <a:effectLst/>
                          <a:latin typeface="Cambria" pitchFamily="18" charset="0"/>
                        </a:rPr>
                        <a:t> AY 2014-15) within the period specified in the notice issued under section 285BA(5)</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1000 </a:t>
                      </a:r>
                      <a:r>
                        <a:rPr lang="en-US" sz="1600" u="none" strike="noStrike" dirty="0" err="1">
                          <a:effectLst/>
                          <a:latin typeface="Cambria" pitchFamily="18" charset="0"/>
                        </a:rPr>
                        <a:t>w.e.f</a:t>
                      </a:r>
                      <a:r>
                        <a:rPr lang="en-US" sz="1600" u="none" strike="noStrike" dirty="0">
                          <a:effectLst/>
                          <a:latin typeface="Cambria" pitchFamily="18" charset="0"/>
                        </a:rPr>
                        <a:t> 1.4.2018 (</a:t>
                      </a:r>
                      <a:r>
                        <a:rPr lang="en-US" sz="1600" u="none" strike="noStrike" dirty="0" err="1">
                          <a:effectLst/>
                          <a:latin typeface="Cambria" pitchFamily="18" charset="0"/>
                        </a:rPr>
                        <a:t>Rs</a:t>
                      </a:r>
                      <a:r>
                        <a:rPr lang="en-US" sz="1600" u="none" strike="noStrike" dirty="0">
                          <a:effectLst/>
                          <a:latin typeface="Cambria" pitchFamily="18" charset="0"/>
                        </a:rPr>
                        <a:t>. 500 prior to 1.4.2018) for every day during which the failure continues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Prescribed income tax authority</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90967498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2648351795"/>
              </p:ext>
            </p:extLst>
          </p:nvPr>
        </p:nvGraphicFramePr>
        <p:xfrm>
          <a:off x="152399" y="1981200"/>
          <a:ext cx="8915401" cy="2514600"/>
        </p:xfrm>
        <a:graphic>
          <a:graphicData uri="http://schemas.openxmlformats.org/drawingml/2006/table">
            <a:tbl>
              <a:tblPr>
                <a:tableStyleId>{5C22544A-7EE6-4342-B048-85BDC9FD1C3A}</a:tableStyleId>
              </a:tblPr>
              <a:tblGrid>
                <a:gridCol w="445003"/>
                <a:gridCol w="813281"/>
                <a:gridCol w="1027717"/>
                <a:gridCol w="1611610"/>
                <a:gridCol w="1580527"/>
                <a:gridCol w="1028110"/>
                <a:gridCol w="1212249"/>
                <a:gridCol w="1196904"/>
              </a:tblGrid>
              <a:tr h="2514600">
                <a:tc>
                  <a:txBody>
                    <a:bodyPr/>
                    <a:lstStyle/>
                    <a:p>
                      <a:pPr algn="ctr" fontAlgn="t"/>
                      <a:r>
                        <a:rPr lang="en-US" sz="1600" u="none" strike="noStrike" dirty="0">
                          <a:effectLst/>
                          <a:latin typeface="Cambria" pitchFamily="18" charset="0"/>
                        </a:rPr>
                        <a:t>14</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271FAA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285BA(1) (k) </a:t>
                      </a:r>
                      <a:r>
                        <a:rPr lang="en-US" sz="1600" u="none" strike="noStrike" dirty="0" err="1">
                          <a:effectLst/>
                          <a:latin typeface="Cambria" pitchFamily="18" charset="0"/>
                        </a:rPr>
                        <a:t>ie</a:t>
                      </a:r>
                      <a:r>
                        <a:rPr lang="en-US" sz="1600" u="none" strike="noStrike" dirty="0">
                          <a:effectLst/>
                          <a:latin typeface="Cambria" pitchFamily="18" charset="0"/>
                        </a:rPr>
                        <a:t>. default committed by the prescribed reporting financial institution</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Furnishing inaccurate statement of financial transaction or reportable account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5,000</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No</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Prescribed income tax authority</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66530524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1233176706"/>
              </p:ext>
            </p:extLst>
          </p:nvPr>
        </p:nvGraphicFramePr>
        <p:xfrm>
          <a:off x="152399" y="2451365"/>
          <a:ext cx="8915401" cy="1130035"/>
        </p:xfrm>
        <a:graphic>
          <a:graphicData uri="http://schemas.openxmlformats.org/drawingml/2006/table">
            <a:tbl>
              <a:tblPr>
                <a:tableStyleId>{5C22544A-7EE6-4342-B048-85BDC9FD1C3A}</a:tableStyleId>
              </a:tblPr>
              <a:tblGrid>
                <a:gridCol w="445003"/>
                <a:gridCol w="813281"/>
                <a:gridCol w="1027717"/>
                <a:gridCol w="1611610"/>
                <a:gridCol w="1580527"/>
                <a:gridCol w="1028110"/>
                <a:gridCol w="1212249"/>
                <a:gridCol w="1196904"/>
              </a:tblGrid>
              <a:tr h="1130035">
                <a:tc>
                  <a:txBody>
                    <a:bodyPr/>
                    <a:lstStyle/>
                    <a:p>
                      <a:pPr algn="ctr" fontAlgn="t"/>
                      <a:r>
                        <a:rPr lang="en-US" sz="1600" u="none" strike="noStrike" dirty="0">
                          <a:effectLst/>
                          <a:latin typeface="Cambria" pitchFamily="18" charset="0"/>
                        </a:rPr>
                        <a:t>15</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271H</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200(3)/Proviso to section 206C(3)</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deliver a statement within the prescribed time.</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10,000</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1,00,000</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66530524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3413073335"/>
              </p:ext>
            </p:extLst>
          </p:nvPr>
        </p:nvGraphicFramePr>
        <p:xfrm>
          <a:off x="152399" y="2270918"/>
          <a:ext cx="8839201" cy="1615282"/>
        </p:xfrm>
        <a:graphic>
          <a:graphicData uri="http://schemas.openxmlformats.org/drawingml/2006/table">
            <a:tbl>
              <a:tblPr>
                <a:tableStyleId>{5C22544A-7EE6-4342-B048-85BDC9FD1C3A}</a:tableStyleId>
              </a:tblPr>
              <a:tblGrid>
                <a:gridCol w="441200"/>
                <a:gridCol w="806330"/>
                <a:gridCol w="806330"/>
                <a:gridCol w="1810439"/>
                <a:gridCol w="1567018"/>
                <a:gridCol w="1019322"/>
                <a:gridCol w="1201888"/>
                <a:gridCol w="1186674"/>
              </a:tblGrid>
              <a:tr h="1615282">
                <a:tc>
                  <a:txBody>
                    <a:bodyPr/>
                    <a:lstStyle/>
                    <a:p>
                      <a:pPr algn="ctr" fontAlgn="t"/>
                      <a:r>
                        <a:rPr lang="en-US" sz="1600" u="none" strike="noStrike" dirty="0">
                          <a:effectLst/>
                          <a:latin typeface="Cambria" pitchFamily="18" charset="0"/>
                        </a:rPr>
                        <a:t>16</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271-I</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195(6)</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furnish information or furnishing inaccurate information under section 195(6)</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1,00,000</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18825344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2873043635"/>
              </p:ext>
            </p:extLst>
          </p:nvPr>
        </p:nvGraphicFramePr>
        <p:xfrm>
          <a:off x="152399" y="1996282"/>
          <a:ext cx="8839201" cy="2575718"/>
        </p:xfrm>
        <a:graphic>
          <a:graphicData uri="http://schemas.openxmlformats.org/drawingml/2006/table">
            <a:tbl>
              <a:tblPr>
                <a:tableStyleId>{5C22544A-7EE6-4342-B048-85BDC9FD1C3A}</a:tableStyleId>
              </a:tblPr>
              <a:tblGrid>
                <a:gridCol w="441200"/>
                <a:gridCol w="806330"/>
                <a:gridCol w="806330"/>
                <a:gridCol w="1810439"/>
                <a:gridCol w="1567018"/>
                <a:gridCol w="1019322"/>
                <a:gridCol w="1201888"/>
                <a:gridCol w="1186674"/>
              </a:tblGrid>
              <a:tr h="2575718">
                <a:tc>
                  <a:txBody>
                    <a:bodyPr/>
                    <a:lstStyle/>
                    <a:p>
                      <a:pPr algn="ctr" fontAlgn="t"/>
                      <a:r>
                        <a:rPr lang="en-US" sz="1600" u="none" strike="noStrike" dirty="0">
                          <a:effectLst/>
                          <a:latin typeface="Cambria" pitchFamily="18" charset="0"/>
                        </a:rPr>
                        <a:t>17</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271J</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Furnishing of incorrect information in reports or certificates furnished by a chartered accountant, merchant banker, a registered </a:t>
                      </a:r>
                      <a:r>
                        <a:rPr lang="en-US" sz="1600" u="none" strike="noStrike" dirty="0" err="1">
                          <a:effectLst/>
                          <a:latin typeface="Cambria" pitchFamily="18" charset="0"/>
                        </a:rPr>
                        <a:t>valuer</a:t>
                      </a:r>
                      <a:r>
                        <a:rPr lang="en-US" sz="1600" u="none" strike="noStrike" dirty="0">
                          <a:effectLst/>
                          <a:latin typeface="Cambria" pitchFamily="18" charset="0"/>
                        </a:rPr>
                        <a: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10,000 for each such report or certificate</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 or Commissioner (Appeals)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18825344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417968399"/>
              </p:ext>
            </p:extLst>
          </p:nvPr>
        </p:nvGraphicFramePr>
        <p:xfrm>
          <a:off x="228600" y="1066800"/>
          <a:ext cx="8686800" cy="4800600"/>
        </p:xfrm>
        <a:graphic>
          <a:graphicData uri="http://schemas.openxmlformats.org/drawingml/2006/table">
            <a:tbl>
              <a:tblPr>
                <a:tableStyleId>{5C22544A-7EE6-4342-B048-85BDC9FD1C3A}</a:tableStyleId>
              </a:tblPr>
              <a:tblGrid>
                <a:gridCol w="433592"/>
                <a:gridCol w="792428"/>
                <a:gridCol w="792428"/>
                <a:gridCol w="1779224"/>
                <a:gridCol w="1540000"/>
                <a:gridCol w="986928"/>
                <a:gridCol w="762000"/>
                <a:gridCol w="1600200"/>
              </a:tblGrid>
              <a:tr h="4800600">
                <a:tc>
                  <a:txBody>
                    <a:bodyPr/>
                    <a:lstStyle/>
                    <a:p>
                      <a:pPr algn="ctr" fontAlgn="t"/>
                      <a:r>
                        <a:rPr lang="en-US" sz="1600" u="none" strike="noStrike" dirty="0">
                          <a:effectLst/>
                          <a:latin typeface="Cambria" pitchFamily="18" charset="0"/>
                        </a:rPr>
                        <a:t>18</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272A(1) (a) &amp; (b)</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 Being legally bound to state the truth of any matter touching the subject of assessment, refuses to answer any question or (b) refuses to sign any statement demanded by the income tax authority.</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Fixed at </a:t>
                      </a:r>
                      <a:r>
                        <a:rPr lang="en-US" sz="1600" u="none" strike="noStrike" dirty="0" err="1">
                          <a:effectLst/>
                          <a:latin typeface="Cambria" pitchFamily="18" charset="0"/>
                        </a:rPr>
                        <a:t>Rs</a:t>
                      </a:r>
                      <a:r>
                        <a:rPr lang="en-US" sz="1600" u="none" strike="noStrike" dirty="0">
                          <a:effectLst/>
                          <a:latin typeface="Cambria" pitchFamily="18" charset="0"/>
                        </a:rPr>
                        <a:t>. 10,000 for each such default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No</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Where failure or default in respect of which such penalty is imposable occurs in the course of any proceeding before an income tax authority not lower in rand than a Joint Director  or Joint Commissioner, by such income-tax authority. In any other case by Joint Director / Joint Commissioner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55584808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1106738238"/>
              </p:ext>
            </p:extLst>
          </p:nvPr>
        </p:nvGraphicFramePr>
        <p:xfrm>
          <a:off x="76199" y="1600200"/>
          <a:ext cx="8991601" cy="3664159"/>
        </p:xfrm>
        <a:graphic>
          <a:graphicData uri="http://schemas.openxmlformats.org/drawingml/2006/table">
            <a:tbl>
              <a:tblPr>
                <a:tableStyleId>{5C22544A-7EE6-4342-B048-85BDC9FD1C3A}</a:tableStyleId>
              </a:tblPr>
              <a:tblGrid>
                <a:gridCol w="599440"/>
                <a:gridCol w="824230"/>
                <a:gridCol w="824230"/>
                <a:gridCol w="2023110"/>
                <a:gridCol w="1123950"/>
                <a:gridCol w="674370"/>
                <a:gridCol w="674370"/>
                <a:gridCol w="2247901"/>
              </a:tblGrid>
              <a:tr h="3276600">
                <a:tc>
                  <a:txBody>
                    <a:bodyPr/>
                    <a:lstStyle/>
                    <a:p>
                      <a:pPr algn="ctr" fontAlgn="t"/>
                      <a:r>
                        <a:rPr lang="en-US" sz="1600" u="none" strike="noStrike" dirty="0">
                          <a:effectLst/>
                          <a:latin typeface="Cambria" pitchFamily="18" charset="0"/>
                        </a:rPr>
                        <a:t>19</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272A(1) (c) </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131(1)</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(i) Failure to comply with the summons issued under section 131(1) as to attend or to produce books or documents at a certain place and time or</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Fixed at </a:t>
                      </a:r>
                      <a:r>
                        <a:rPr lang="en-US" sz="1600" u="none" strike="noStrike" dirty="0" err="1">
                          <a:effectLst/>
                          <a:latin typeface="Cambria" pitchFamily="18" charset="0"/>
                        </a:rPr>
                        <a:t>Rs</a:t>
                      </a:r>
                      <a:r>
                        <a:rPr lang="en-US" sz="1600" u="none" strike="noStrike" dirty="0">
                          <a:effectLst/>
                          <a:latin typeface="Cambria" pitchFamily="18" charset="0"/>
                        </a:rPr>
                        <a:t>. 10,000 for each such default</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Where failure or default in respect of which such penalty is imposable occurs in the course of any proceeding before an income tax authority not lower in rand than a Joint Director  or Joint Commissioner, by such income-tax authority. In any other case by Joint Director / Joint </a:t>
                      </a:r>
                      <a:r>
                        <a:rPr lang="en-US" sz="1600" u="none" strike="noStrike" dirty="0" smtClean="0">
                          <a:effectLst/>
                          <a:latin typeface="Cambria" pitchFamily="18" charset="0"/>
                        </a:rPr>
                        <a:t>Commissioner</a:t>
                      </a:r>
                    </a:p>
                    <a:p>
                      <a:pPr algn="l" fontAlgn="t"/>
                      <a:endParaRPr lang="en-US" sz="1600" b="0" i="0" u="none" strike="noStrike" dirty="0" smtClean="0">
                        <a:solidFill>
                          <a:srgbClr val="000000"/>
                        </a:solidFill>
                        <a:effectLst/>
                        <a:latin typeface="Cambria" pitchFamily="18" charset="0"/>
                      </a:endParaRPr>
                    </a:p>
                    <a:p>
                      <a:pPr algn="r" fontAlgn="t"/>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05387559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2557892975"/>
              </p:ext>
            </p:extLst>
          </p:nvPr>
        </p:nvGraphicFramePr>
        <p:xfrm>
          <a:off x="76199" y="2142281"/>
          <a:ext cx="8763001" cy="2201119"/>
        </p:xfrm>
        <a:graphic>
          <a:graphicData uri="http://schemas.openxmlformats.org/drawingml/2006/table">
            <a:tbl>
              <a:tblPr>
                <a:tableStyleId>{5C22544A-7EE6-4342-B048-85BDC9FD1C3A}</a:tableStyleId>
              </a:tblPr>
              <a:tblGrid>
                <a:gridCol w="448807"/>
                <a:gridCol w="899933"/>
                <a:gridCol w="740533"/>
                <a:gridCol w="2106807"/>
                <a:gridCol w="1123950"/>
                <a:gridCol w="749300"/>
                <a:gridCol w="674370"/>
                <a:gridCol w="2019301"/>
              </a:tblGrid>
              <a:tr h="1368681">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272(1)(d)</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(ii) Failure to comply with a notice under section 142(1) or section 143(2) or fails to comply with a direction issued under section </a:t>
                      </a:r>
                      <a:r>
                        <a:rPr lang="en-US" sz="1600" u="none" strike="noStrike" dirty="0" smtClean="0">
                          <a:effectLst/>
                          <a:latin typeface="Cambria" pitchFamily="18" charset="0"/>
                        </a:rPr>
                        <a:t>142(2A) </a:t>
                      </a:r>
                      <a:r>
                        <a:rPr lang="en-US" sz="1600" u="none" strike="noStrike" dirty="0">
                          <a:effectLst/>
                          <a:latin typeface="Cambria" pitchFamily="18" charset="0"/>
                        </a:rPr>
                        <a:t>(applicable </a:t>
                      </a:r>
                      <a:r>
                        <a:rPr lang="en-US" sz="1600" u="none" strike="noStrike" dirty="0" err="1">
                          <a:effectLst/>
                          <a:latin typeface="Cambria" pitchFamily="18" charset="0"/>
                        </a:rPr>
                        <a:t>wef</a:t>
                      </a:r>
                      <a:r>
                        <a:rPr lang="en-US" sz="1600" u="none" strike="noStrike" dirty="0">
                          <a:effectLst/>
                          <a:latin typeface="Cambria" pitchFamily="18" charset="0"/>
                        </a:rPr>
                        <a:t>. </a:t>
                      </a:r>
                      <a:r>
                        <a:rPr lang="en-US" sz="1600" u="none" strike="noStrike" dirty="0" smtClean="0">
                          <a:effectLst/>
                          <a:latin typeface="Cambria" pitchFamily="18" charset="0"/>
                        </a:rPr>
                        <a:t>           AY </a:t>
                      </a:r>
                      <a:r>
                        <a:rPr lang="en-US" sz="1600" u="none" strike="noStrike" dirty="0">
                          <a:effectLst/>
                          <a:latin typeface="Cambria" pitchFamily="18" charset="0"/>
                        </a:rPr>
                        <a:t>2017-18)</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Fixed at </a:t>
                      </a:r>
                      <a:r>
                        <a:rPr lang="en-US" sz="1600" u="none" strike="noStrike" dirty="0" err="1">
                          <a:effectLst/>
                          <a:latin typeface="Cambria" pitchFamily="18" charset="0"/>
                        </a:rPr>
                        <a:t>Rs</a:t>
                      </a:r>
                      <a:r>
                        <a:rPr lang="en-US" sz="1600" u="none" strike="noStrike" dirty="0">
                          <a:effectLst/>
                          <a:latin typeface="Cambria" pitchFamily="18" charset="0"/>
                        </a:rPr>
                        <a:t>. 10,000 for each such default</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 / (CIT (Appeals) / Principal CIT/CIT</a:t>
                      </a:r>
                      <a:endParaRPr lang="en-US" sz="1600" b="0" i="0" u="none" strike="noStrike" dirty="0">
                        <a:solidFill>
                          <a:srgbClr val="000000"/>
                        </a:solidFill>
                        <a:effectLst/>
                        <a:latin typeface="Cambria" pitchFamily="18" charset="0"/>
                      </a:endParaRPr>
                    </a:p>
                  </a:txBody>
                  <a:tcPr marL="6559" marR="6559" marT="6559"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551620477"/>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365494472"/>
              </p:ext>
            </p:extLst>
          </p:nvPr>
        </p:nvGraphicFramePr>
        <p:xfrm>
          <a:off x="76199" y="1821180"/>
          <a:ext cx="8991601" cy="2446020"/>
        </p:xfrm>
        <a:graphic>
          <a:graphicData uri="http://schemas.openxmlformats.org/drawingml/2006/table">
            <a:tbl>
              <a:tblPr>
                <a:tableStyleId>{5C22544A-7EE6-4342-B048-85BDC9FD1C3A}</a:tableStyleId>
              </a:tblPr>
              <a:tblGrid>
                <a:gridCol w="456414"/>
                <a:gridCol w="834134"/>
                <a:gridCol w="834134"/>
                <a:gridCol w="1872868"/>
                <a:gridCol w="1621054"/>
                <a:gridCol w="1054472"/>
                <a:gridCol w="1099325"/>
                <a:gridCol w="1219200"/>
              </a:tblGrid>
              <a:tr h="1828803">
                <a:tc>
                  <a:txBody>
                    <a:bodyPr/>
                    <a:lstStyle/>
                    <a:p>
                      <a:pPr algn="ctr" fontAlgn="t"/>
                      <a:r>
                        <a:rPr lang="en-US" sz="1600" u="none" strike="noStrike" dirty="0">
                          <a:effectLst/>
                          <a:latin typeface="Cambria" pitchFamily="18" charset="0"/>
                        </a:rPr>
                        <a:t>20</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272A(2)</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94(6)</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comply with a notice issued under section 94(6) regarding furnishing of information of securities, etc.</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 for every day during which each such failure continues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 for every day during which each such failure continues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 / (CIT (Appeals) / Principal </a:t>
                      </a:r>
                      <a:r>
                        <a:rPr lang="en-US" sz="1600" u="none" strike="noStrike" dirty="0" smtClean="0">
                          <a:effectLst/>
                          <a:latin typeface="Cambria" pitchFamily="18" charset="0"/>
                        </a:rPr>
                        <a:t>CIT/CIT</a:t>
                      </a:r>
                    </a:p>
                    <a:p>
                      <a:pPr algn="l" fontAlgn="t"/>
                      <a:endParaRPr lang="en-US" sz="1600" b="0" i="0" u="none" strike="noStrike" dirty="0" smtClean="0">
                        <a:solidFill>
                          <a:srgbClr val="000000"/>
                        </a:solidFill>
                        <a:effectLst/>
                        <a:latin typeface="Cambria" pitchFamily="18" charset="0"/>
                      </a:endParaRPr>
                    </a:p>
                    <a:p>
                      <a:pPr algn="l" fontAlgn="t"/>
                      <a:endParaRPr lang="en-US" sz="1600" b="0" i="0" u="none" strike="noStrike" dirty="0" smtClean="0">
                        <a:solidFill>
                          <a:srgbClr val="000000"/>
                        </a:solidFill>
                        <a:effectLst/>
                        <a:latin typeface="Cambria" pitchFamily="18" charset="0"/>
                      </a:endParaRPr>
                    </a:p>
                    <a:p>
                      <a:pPr algn="l" fontAlgn="t"/>
                      <a:endParaRPr lang="en-US" sz="1600" b="0" i="0" u="none" strike="noStrike" dirty="0" smtClean="0">
                        <a:solidFill>
                          <a:srgbClr val="000000"/>
                        </a:solidFill>
                        <a:effectLst/>
                        <a:latin typeface="Cambria" pitchFamily="18" charset="0"/>
                      </a:endParaRPr>
                    </a:p>
                    <a:p>
                      <a:pPr algn="l" fontAlgn="t"/>
                      <a:endParaRPr lang="en-US" sz="1600" b="0" i="0" u="none" strike="noStrike" dirty="0" smtClean="0">
                        <a:solidFill>
                          <a:srgbClr val="000000"/>
                        </a:solidFill>
                        <a:effectLst/>
                        <a:latin typeface="Cambria" pitchFamily="18" charset="0"/>
                      </a:endParaRPr>
                    </a:p>
                    <a:p>
                      <a:pPr algn="r" fontAlgn="t"/>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27045571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2354820398"/>
              </p:ext>
            </p:extLst>
          </p:nvPr>
        </p:nvGraphicFramePr>
        <p:xfrm>
          <a:off x="76199" y="2324099"/>
          <a:ext cx="8991601" cy="2019301"/>
        </p:xfrm>
        <a:graphic>
          <a:graphicData uri="http://schemas.openxmlformats.org/drawingml/2006/table">
            <a:tbl>
              <a:tblPr>
                <a:tableStyleId>{5C22544A-7EE6-4342-B048-85BDC9FD1C3A}</a:tableStyleId>
              </a:tblPr>
              <a:tblGrid>
                <a:gridCol w="456414"/>
                <a:gridCol w="834134"/>
                <a:gridCol w="834134"/>
                <a:gridCol w="1872868"/>
                <a:gridCol w="1621054"/>
                <a:gridCol w="1054472"/>
                <a:gridCol w="1099325"/>
                <a:gridCol w="1219200"/>
              </a:tblGrid>
              <a:tr h="2019301">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176(3)</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give notice of discontinuance of business or profession under section 176(3)</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 for every day during which each such failure continues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 for every day during which each such failure continues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 / (CIT (Appeals) / principal </a:t>
                      </a:r>
                      <a:r>
                        <a:rPr lang="en-US" sz="1600" u="none" strike="noStrike" dirty="0" smtClean="0">
                          <a:effectLst/>
                          <a:latin typeface="Cambria" pitchFamily="18" charset="0"/>
                        </a:rPr>
                        <a:t>CIT/CIT</a:t>
                      </a:r>
                    </a:p>
                    <a:p>
                      <a:pPr algn="l" fontAlgn="t"/>
                      <a:endParaRPr lang="en-US" sz="1600" b="0" i="0" u="none" strike="noStrike" dirty="0" smtClean="0">
                        <a:solidFill>
                          <a:srgbClr val="000000"/>
                        </a:solidFill>
                        <a:effectLst/>
                        <a:latin typeface="Cambria" pitchFamily="18" charset="0"/>
                      </a:endParaRPr>
                    </a:p>
                    <a:p>
                      <a:pPr algn="l" fontAlgn="t"/>
                      <a:endParaRPr lang="en-US" sz="1600" b="0" i="0" u="none" strike="noStrike" dirty="0" smtClean="0">
                        <a:solidFill>
                          <a:srgbClr val="000000"/>
                        </a:solidFill>
                        <a:effectLst/>
                        <a:latin typeface="Cambria" pitchFamily="18" charset="0"/>
                      </a:endParaRPr>
                    </a:p>
                    <a:p>
                      <a:pPr algn="l" fontAlgn="t"/>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27045571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69719816"/>
              </p:ext>
            </p:extLst>
          </p:nvPr>
        </p:nvGraphicFramePr>
        <p:xfrm>
          <a:off x="228601" y="1066800"/>
          <a:ext cx="8762998" cy="4724400"/>
        </p:xfrm>
        <a:graphic>
          <a:graphicData uri="http://schemas.openxmlformats.org/drawingml/2006/table">
            <a:tbl>
              <a:tblPr>
                <a:tableStyleId>{5C22544A-7EE6-4342-B048-85BDC9FD1C3A}</a:tableStyleId>
              </a:tblPr>
              <a:tblGrid>
                <a:gridCol w="437395"/>
                <a:gridCol w="799379"/>
                <a:gridCol w="799379"/>
                <a:gridCol w="1794831"/>
                <a:gridCol w="1350615"/>
                <a:gridCol w="1213429"/>
                <a:gridCol w="615371"/>
                <a:gridCol w="1752599"/>
              </a:tblGrid>
              <a:tr h="4724400">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288" marR="7288" marT="728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288" marR="7288" marT="728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133, 206, 206C, 285B</a:t>
                      </a:r>
                      <a:endParaRPr lang="en-US" sz="1600" b="0" i="0" u="none" strike="noStrike" dirty="0">
                        <a:solidFill>
                          <a:srgbClr val="000000"/>
                        </a:solidFill>
                        <a:effectLst/>
                        <a:latin typeface="Cambria" pitchFamily="18" charset="0"/>
                      </a:endParaRPr>
                    </a:p>
                  </a:txBody>
                  <a:tcPr marL="7288" marR="7288" marT="728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furnish in due time any of the returns statements or particulars mentioned in section 133, 206, 206C or 285B</a:t>
                      </a:r>
                      <a:endParaRPr lang="en-US" sz="1600" b="0" i="0" u="none" strike="noStrike" dirty="0">
                        <a:solidFill>
                          <a:srgbClr val="000000"/>
                        </a:solidFill>
                        <a:effectLst/>
                        <a:latin typeface="Cambria" pitchFamily="18" charset="0"/>
                      </a:endParaRPr>
                    </a:p>
                  </a:txBody>
                  <a:tcPr marL="7288" marR="7288" marT="728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 for every day during which each such failure continues</a:t>
                      </a:r>
                      <a:endParaRPr lang="en-US" sz="1600" b="0" i="0" u="none" strike="noStrike" dirty="0">
                        <a:solidFill>
                          <a:srgbClr val="000000"/>
                        </a:solidFill>
                        <a:effectLst/>
                        <a:latin typeface="Cambria" pitchFamily="18" charset="0"/>
                      </a:endParaRPr>
                    </a:p>
                  </a:txBody>
                  <a:tcPr marL="7288" marR="7288" marT="728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For default under section 206 &amp; 206C penalty cannot exceed the amount of tax deductible or collectible, as the case may be</a:t>
                      </a:r>
                      <a:endParaRPr lang="en-US" sz="1600" b="0" i="0" u="none" strike="noStrike" dirty="0">
                        <a:solidFill>
                          <a:srgbClr val="000000"/>
                        </a:solidFill>
                        <a:effectLst/>
                        <a:latin typeface="Cambria" pitchFamily="18" charset="0"/>
                      </a:endParaRPr>
                    </a:p>
                  </a:txBody>
                  <a:tcPr marL="7288" marR="7288" marT="728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288" marR="7288" marT="728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Where failure or default in respect of which such penalty is imposable occurs in the course of any proceeding before an income tax authority not lower in rank than a Joint Director  or Joint Commissioner, by such income-tax authority. In any other case by Joint Director/Joint </a:t>
                      </a:r>
                      <a:r>
                        <a:rPr lang="en-US" sz="1600" u="none" strike="noStrike" dirty="0" smtClean="0">
                          <a:effectLst/>
                          <a:latin typeface="Cambria" pitchFamily="18" charset="0"/>
                        </a:rPr>
                        <a:t>Commissioner</a:t>
                      </a:r>
                    </a:p>
                    <a:p>
                      <a:pPr algn="l" fontAlgn="t"/>
                      <a:endParaRPr lang="en-US" sz="1600" b="0" i="0" u="none" strike="noStrike" dirty="0" smtClean="0">
                        <a:solidFill>
                          <a:srgbClr val="000000"/>
                        </a:solidFill>
                        <a:effectLst/>
                        <a:latin typeface="Cambria" pitchFamily="18" charset="0"/>
                      </a:endParaRPr>
                    </a:p>
                    <a:p>
                      <a:pPr algn="l" fontAlgn="t"/>
                      <a:endParaRPr lang="en-US" sz="1600" b="0" i="0" u="none" strike="noStrike" dirty="0" smtClean="0">
                        <a:solidFill>
                          <a:srgbClr val="000000"/>
                        </a:solidFill>
                        <a:effectLst/>
                        <a:latin typeface="Cambria" pitchFamily="18" charset="0"/>
                      </a:endParaRPr>
                    </a:p>
                    <a:p>
                      <a:pPr algn="r" fontAlgn="t"/>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endParaRPr lang="en-US" sz="1600" b="0" i="0" u="none" strike="noStrike" dirty="0">
                        <a:solidFill>
                          <a:srgbClr val="000000"/>
                        </a:solidFill>
                        <a:effectLst/>
                        <a:latin typeface="Cambria" pitchFamily="18" charset="0"/>
                      </a:endParaRPr>
                    </a:p>
                  </a:txBody>
                  <a:tcPr marL="7288" marR="7288" marT="728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69003439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3951956214"/>
              </p:ext>
            </p:extLst>
          </p:nvPr>
        </p:nvGraphicFramePr>
        <p:xfrm>
          <a:off x="76199" y="2057400"/>
          <a:ext cx="8991601" cy="2133600"/>
        </p:xfrm>
        <a:graphic>
          <a:graphicData uri="http://schemas.openxmlformats.org/drawingml/2006/table">
            <a:tbl>
              <a:tblPr>
                <a:tableStyleId>{5C22544A-7EE6-4342-B048-85BDC9FD1C3A}</a:tableStyleId>
              </a:tblPr>
              <a:tblGrid>
                <a:gridCol w="448807"/>
                <a:gridCol w="820232"/>
                <a:gridCol w="820232"/>
                <a:gridCol w="1841653"/>
                <a:gridCol w="1594036"/>
                <a:gridCol w="1036897"/>
                <a:gridCol w="1222610"/>
                <a:gridCol w="1207134"/>
              </a:tblGrid>
              <a:tr h="2133600">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134</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allow inspection of any register of the company as per section 134 to allow copies of such register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 for every day during which each such failure continues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smtClean="0">
                          <a:effectLst/>
                          <a:latin typeface="Cambria" pitchFamily="18" charset="0"/>
                        </a:rPr>
                        <a:t>- do -</a:t>
                      </a: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50144194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2830694410"/>
              </p:ext>
            </p:extLst>
          </p:nvPr>
        </p:nvGraphicFramePr>
        <p:xfrm>
          <a:off x="76199" y="2514600"/>
          <a:ext cx="8991601" cy="2133600"/>
        </p:xfrm>
        <a:graphic>
          <a:graphicData uri="http://schemas.openxmlformats.org/drawingml/2006/table">
            <a:tbl>
              <a:tblPr>
                <a:tableStyleId>{5C22544A-7EE6-4342-B048-85BDC9FD1C3A}</a:tableStyleId>
              </a:tblPr>
              <a:tblGrid>
                <a:gridCol w="448807"/>
                <a:gridCol w="820232"/>
                <a:gridCol w="820232"/>
                <a:gridCol w="1841653"/>
                <a:gridCol w="1594036"/>
                <a:gridCol w="1036897"/>
                <a:gridCol w="1222610"/>
                <a:gridCol w="1207134"/>
              </a:tblGrid>
              <a:tr h="2133600">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139(4A)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No filing of return of income under section 139(4A) </a:t>
                      </a:r>
                      <a:r>
                        <a:rPr lang="en-US" sz="1600" u="none" strike="noStrike" dirty="0" err="1">
                          <a:effectLst/>
                          <a:latin typeface="Cambria" pitchFamily="18" charset="0"/>
                        </a:rPr>
                        <a:t>ie</a:t>
                      </a:r>
                      <a:r>
                        <a:rPr lang="en-US" sz="1600" u="none" strike="noStrike" dirty="0">
                          <a:effectLst/>
                          <a:latin typeface="Cambria" pitchFamily="18" charset="0"/>
                        </a:rPr>
                        <a:t>. return of trust, etc. or delay in filing of the said return of income (or under section)</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 do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smtClean="0">
                          <a:effectLst/>
                          <a:latin typeface="Cambria" pitchFamily="18" charset="0"/>
                        </a:rPr>
                        <a:t>- do -</a:t>
                      </a: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r" fontAlgn="t"/>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50144194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2868611194"/>
              </p:ext>
            </p:extLst>
          </p:nvPr>
        </p:nvGraphicFramePr>
        <p:xfrm>
          <a:off x="228597" y="2461260"/>
          <a:ext cx="8763004" cy="1958340"/>
        </p:xfrm>
        <a:graphic>
          <a:graphicData uri="http://schemas.openxmlformats.org/drawingml/2006/table">
            <a:tbl>
              <a:tblPr>
                <a:tableStyleId>{5C22544A-7EE6-4342-B048-85BDC9FD1C3A}</a:tableStyleId>
              </a:tblPr>
              <a:tblGrid>
                <a:gridCol w="437395"/>
                <a:gridCol w="799380"/>
                <a:gridCol w="799380"/>
                <a:gridCol w="1794832"/>
                <a:gridCol w="1553510"/>
                <a:gridCol w="1010536"/>
                <a:gridCol w="944921"/>
                <a:gridCol w="1423050"/>
              </a:tblGrid>
              <a:tr h="1943407">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139(4C)</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139(4C) </a:t>
                      </a:r>
                      <a:r>
                        <a:rPr lang="en-US" sz="1600" u="none" strike="noStrike" dirty="0" err="1">
                          <a:effectLst/>
                          <a:latin typeface="Cambria" pitchFamily="18" charset="0"/>
                        </a:rPr>
                        <a:t>ie</a:t>
                      </a:r>
                      <a:r>
                        <a:rPr lang="en-US" sz="1600" u="none" strike="noStrike" dirty="0">
                          <a:effectLst/>
                          <a:latin typeface="Cambria" pitchFamily="18" charset="0"/>
                        </a:rPr>
                        <a:t>. return of certain funds and institutions converted under various clauses of section 10)</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smtClean="0">
                          <a:effectLst/>
                          <a:latin typeface="Cambria" pitchFamily="18" charset="0"/>
                        </a:rPr>
                        <a:t>- do -</a:t>
                      </a: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marL="0" marR="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53043475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1972656974"/>
              </p:ext>
            </p:extLst>
          </p:nvPr>
        </p:nvGraphicFramePr>
        <p:xfrm>
          <a:off x="228597" y="2324407"/>
          <a:ext cx="8763004" cy="2247593"/>
        </p:xfrm>
        <a:graphic>
          <a:graphicData uri="http://schemas.openxmlformats.org/drawingml/2006/table">
            <a:tbl>
              <a:tblPr>
                <a:tableStyleId>{5C22544A-7EE6-4342-B048-85BDC9FD1C3A}</a:tableStyleId>
              </a:tblPr>
              <a:tblGrid>
                <a:gridCol w="437395"/>
                <a:gridCol w="799380"/>
                <a:gridCol w="799380"/>
                <a:gridCol w="1794832"/>
                <a:gridCol w="1553510"/>
                <a:gridCol w="1010536"/>
                <a:gridCol w="944921"/>
                <a:gridCol w="1423050"/>
              </a:tblGrid>
              <a:tr h="2247593">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197A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deliver or cause to be delivered in due time of copy the declaration mentioned in section 197A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 do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Cannot exceed tax deductible / collectible</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Chief Commissioner or </a:t>
                      </a:r>
                      <a:r>
                        <a:rPr lang="en-US" sz="1600" u="none" strike="noStrike" dirty="0" smtClean="0">
                          <a:effectLst/>
                          <a:latin typeface="Cambria" pitchFamily="18" charset="0"/>
                        </a:rPr>
                        <a:t>Commissioner</a:t>
                      </a: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r" fontAlgn="t"/>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53043475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150206287"/>
              </p:ext>
            </p:extLst>
          </p:nvPr>
        </p:nvGraphicFramePr>
        <p:xfrm>
          <a:off x="228600" y="2133373"/>
          <a:ext cx="8686800" cy="2133827"/>
        </p:xfrm>
        <a:graphic>
          <a:graphicData uri="http://schemas.openxmlformats.org/drawingml/2006/table">
            <a:tbl>
              <a:tblPr>
                <a:tableStyleId>{5C22544A-7EE6-4342-B048-85BDC9FD1C3A}</a:tableStyleId>
              </a:tblPr>
              <a:tblGrid>
                <a:gridCol w="433592"/>
                <a:gridCol w="792428"/>
                <a:gridCol w="792428"/>
                <a:gridCol w="1779224"/>
                <a:gridCol w="1540000"/>
                <a:gridCol w="1001748"/>
                <a:gridCol w="1181166"/>
                <a:gridCol w="1166214"/>
              </a:tblGrid>
              <a:tr h="2133827">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203, 206C</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furnish a certain TDS / collection of source under section 203 or under section 206C, as the case may be</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 for every day during which each such failure continues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Cannot exceed tax deductible. For certificate of TCS 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given under section 272A(1) &amp; (2</a:t>
                      </a:r>
                      <a:r>
                        <a:rPr lang="en-US" sz="1600" u="none" strike="noStrike" dirty="0" smtClean="0">
                          <a:effectLst/>
                          <a:latin typeface="Cambria" pitchFamily="18" charset="0"/>
                        </a:rPr>
                        <a:t>)</a:t>
                      </a:r>
                    </a:p>
                    <a:p>
                      <a:pPr algn="l" fontAlgn="t"/>
                      <a:endParaRPr lang="en-US" sz="1600" b="0" i="0" u="none" strike="noStrike" dirty="0" smtClean="0">
                        <a:solidFill>
                          <a:srgbClr val="000000"/>
                        </a:solidFill>
                        <a:effectLst/>
                        <a:latin typeface="Cambria" pitchFamily="18" charset="0"/>
                      </a:endParaRPr>
                    </a:p>
                    <a:p>
                      <a:pPr algn="l" fontAlgn="t"/>
                      <a:endParaRPr lang="en-US" sz="1600" b="0" i="0" u="none" strike="noStrike" dirty="0" smtClean="0">
                        <a:solidFill>
                          <a:srgbClr val="000000"/>
                        </a:solidFill>
                        <a:effectLst/>
                        <a:latin typeface="Cambria" pitchFamily="18" charset="0"/>
                      </a:endParaRPr>
                    </a:p>
                    <a:p>
                      <a:pPr marL="0" marR="0" indent="0" algn="r" defTabSz="914400" rtl="0" eaLnBrk="1" fontAlgn="t"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837399948"/>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1814968710"/>
              </p:ext>
            </p:extLst>
          </p:nvPr>
        </p:nvGraphicFramePr>
        <p:xfrm>
          <a:off x="228600" y="2659380"/>
          <a:ext cx="8686800" cy="1226820"/>
        </p:xfrm>
        <a:graphic>
          <a:graphicData uri="http://schemas.openxmlformats.org/drawingml/2006/table">
            <a:tbl>
              <a:tblPr>
                <a:tableStyleId>{5C22544A-7EE6-4342-B048-85BDC9FD1C3A}</a:tableStyleId>
              </a:tblPr>
              <a:tblGrid>
                <a:gridCol w="433592"/>
                <a:gridCol w="792428"/>
                <a:gridCol w="792428"/>
                <a:gridCol w="1779224"/>
                <a:gridCol w="1540000"/>
                <a:gridCol w="1001748"/>
                <a:gridCol w="1181166"/>
                <a:gridCol w="1166214"/>
              </a:tblGrid>
              <a:tr h="831831">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226(2)</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deduct and pay tax as required by section 226(2)</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 do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u="none" strike="noStrike" dirty="0" smtClean="0">
                        <a:effectLst/>
                        <a:latin typeface="Cambria" pitchFamily="18" charset="0"/>
                      </a:endParaRPr>
                    </a:p>
                    <a:p>
                      <a:pPr algn="l" fontAlgn="t"/>
                      <a:endParaRPr lang="en-US" sz="1600" b="0" i="0" u="none" strike="noStrike" dirty="0" smtClean="0">
                        <a:solidFill>
                          <a:srgbClr val="000000"/>
                        </a:solidFill>
                        <a:effectLst/>
                        <a:latin typeface="Cambria" pitchFamily="18" charset="0"/>
                      </a:endParaRPr>
                    </a:p>
                    <a:p>
                      <a:pPr algn="l" fontAlgn="t"/>
                      <a:endParaRPr lang="en-US" sz="1600" b="0" i="0" u="none" strike="noStrike" dirty="0" smtClean="0">
                        <a:solidFill>
                          <a:srgbClr val="000000"/>
                        </a:solidFill>
                        <a:effectLst/>
                        <a:latin typeface="Cambria" pitchFamily="18" charset="0"/>
                      </a:endParaRPr>
                    </a:p>
                    <a:p>
                      <a:pPr marL="0" marR="0" indent="0" algn="r" defTabSz="914400" rtl="0" eaLnBrk="1" fontAlgn="t"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p>
                    <a:p>
                      <a:pPr algn="l" fontAlgn="t"/>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83739994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2909940124"/>
              </p:ext>
            </p:extLst>
          </p:nvPr>
        </p:nvGraphicFramePr>
        <p:xfrm>
          <a:off x="228600" y="2743200"/>
          <a:ext cx="8686800" cy="1470660"/>
        </p:xfrm>
        <a:graphic>
          <a:graphicData uri="http://schemas.openxmlformats.org/drawingml/2006/table">
            <a:tbl>
              <a:tblPr>
                <a:tableStyleId>{5C22544A-7EE6-4342-B048-85BDC9FD1C3A}</a:tableStyleId>
              </a:tblPr>
              <a:tblGrid>
                <a:gridCol w="433592"/>
                <a:gridCol w="792428"/>
                <a:gridCol w="792428"/>
                <a:gridCol w="1779224"/>
                <a:gridCol w="1540000"/>
                <a:gridCol w="1001748"/>
                <a:gridCol w="1181166"/>
                <a:gridCol w="1166214"/>
              </a:tblGrid>
              <a:tr h="1072941">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192 (2C)</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furnish a statement as required under section 192 (2C)</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 do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 do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lgn="ctr" fontAlgn="t">
                        <a:buFontTx/>
                        <a:buChar char="-"/>
                      </a:pPr>
                      <a:r>
                        <a:rPr lang="en-US" sz="1600" u="none" strike="noStrike" dirty="0" smtClean="0">
                          <a:effectLst/>
                          <a:latin typeface="Cambria" pitchFamily="18" charset="0"/>
                        </a:rPr>
                        <a:t>do -</a:t>
                      </a: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837399948"/>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3377734234"/>
              </p:ext>
            </p:extLst>
          </p:nvPr>
        </p:nvGraphicFramePr>
        <p:xfrm>
          <a:off x="76201" y="2415540"/>
          <a:ext cx="8991599" cy="1470660"/>
        </p:xfrm>
        <a:graphic>
          <a:graphicData uri="http://schemas.openxmlformats.org/drawingml/2006/table">
            <a:tbl>
              <a:tblPr>
                <a:tableStyleId>{5C22544A-7EE6-4342-B048-85BDC9FD1C3A}</a:tableStyleId>
              </a:tblPr>
              <a:tblGrid>
                <a:gridCol w="448806"/>
                <a:gridCol w="820232"/>
                <a:gridCol w="820232"/>
                <a:gridCol w="2406529"/>
                <a:gridCol w="1049021"/>
                <a:gridCol w="1123950"/>
                <a:gridCol w="1198880"/>
                <a:gridCol w="1123949"/>
              </a:tblGrid>
              <a:tr h="1177050">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206C (1B)</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delivery or cause to be delivered in due time a copy of the declaration referred in section 206C (1A</a:t>
                      </a:r>
                      <a:r>
                        <a:rPr lang="en-US" sz="1600" u="none" strike="noStrike" dirty="0" smtClean="0">
                          <a:effectLst/>
                          <a:latin typeface="Cambria" pitchFamily="18" charset="0"/>
                        </a:rPr>
                        <a:t>)</a:t>
                      </a:r>
                    </a:p>
                    <a:p>
                      <a:pPr algn="l" fontAlgn="t"/>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 do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 do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buFontTx/>
                        <a:buChar char="-"/>
                      </a:pPr>
                      <a:r>
                        <a:rPr lang="en-US" sz="1600" u="none" strike="noStrike" dirty="0" smtClean="0">
                          <a:effectLst/>
                          <a:latin typeface="Cambria" pitchFamily="18" charset="0"/>
                        </a:rPr>
                        <a:t>do -</a:t>
                      </a:r>
                    </a:p>
                    <a:p>
                      <a:pPr algn="ctr" fontAlgn="t">
                        <a:buFontTx/>
                        <a:buChar char="-"/>
                      </a:pPr>
                      <a:endParaRPr lang="en-US" sz="1600" b="0" i="0" u="none" strike="noStrike" dirty="0" smtClean="0">
                        <a:solidFill>
                          <a:srgbClr val="000000"/>
                        </a:solidFill>
                        <a:effectLst/>
                        <a:latin typeface="Cambria" pitchFamily="18" charset="0"/>
                      </a:endParaRPr>
                    </a:p>
                    <a:p>
                      <a:pPr algn="ctr" fontAlgn="t">
                        <a:buFontTx/>
                        <a:buChar char="-"/>
                      </a:pPr>
                      <a:endParaRPr lang="en-US" sz="1600" b="0" i="0" u="none" strike="noStrike" dirty="0" smtClean="0">
                        <a:solidFill>
                          <a:srgbClr val="000000"/>
                        </a:solidFill>
                        <a:effectLst/>
                        <a:latin typeface="Cambria" pitchFamily="18" charset="0"/>
                      </a:endParaRPr>
                    </a:p>
                    <a:p>
                      <a:pPr algn="ctr" fontAlgn="t">
                        <a:buFontTx/>
                        <a:buChar char="-"/>
                      </a:pPr>
                      <a:endParaRPr lang="en-US" sz="1600" b="0" i="0" u="none" strike="noStrike" dirty="0" smtClean="0">
                        <a:solidFill>
                          <a:srgbClr val="000000"/>
                        </a:solidFill>
                        <a:effectLst/>
                        <a:latin typeface="Cambria" pitchFamily="18" charset="0"/>
                      </a:endParaRPr>
                    </a:p>
                    <a:p>
                      <a:pPr algn="ctr" fontAlgn="t">
                        <a:buFontTx/>
                        <a:buChar char="-"/>
                      </a:pPr>
                      <a:endParaRPr lang="en-US" sz="1600" b="0" i="0" u="none" strike="noStrike" dirty="0" smtClean="0">
                        <a:solidFill>
                          <a:srgbClr val="000000"/>
                        </a:solidFill>
                        <a:effectLst/>
                        <a:latin typeface="Cambria" pitchFamily="18" charset="0"/>
                      </a:endParaRPr>
                    </a:p>
                    <a:p>
                      <a:pPr marL="0" marR="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398985274"/>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2237225075"/>
              </p:ext>
            </p:extLst>
          </p:nvPr>
        </p:nvGraphicFramePr>
        <p:xfrm>
          <a:off x="76201" y="1710450"/>
          <a:ext cx="8991599" cy="3318750"/>
        </p:xfrm>
        <a:graphic>
          <a:graphicData uri="http://schemas.openxmlformats.org/drawingml/2006/table">
            <a:tbl>
              <a:tblPr>
                <a:tableStyleId>{5C22544A-7EE6-4342-B048-85BDC9FD1C3A}</a:tableStyleId>
              </a:tblPr>
              <a:tblGrid>
                <a:gridCol w="448806"/>
                <a:gridCol w="820232"/>
                <a:gridCol w="820232"/>
                <a:gridCol w="2406529"/>
                <a:gridCol w="1049021"/>
                <a:gridCol w="1123950"/>
                <a:gridCol w="1198880"/>
                <a:gridCol w="1123949"/>
              </a:tblGrid>
              <a:tr h="3318750">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200 (3) Proviso to 206C (3)</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deliver or cause to be delivered copy o this statement within prescribed time in respect of deduction /collection of tax at source (Not applicable </a:t>
                      </a:r>
                      <a:r>
                        <a:rPr lang="en-US" sz="1600" u="none" strike="noStrike" dirty="0" err="1">
                          <a:effectLst/>
                          <a:latin typeface="Cambria" pitchFamily="18" charset="0"/>
                        </a:rPr>
                        <a:t>wef</a:t>
                      </a:r>
                      <a:r>
                        <a:rPr lang="en-US" sz="1600" u="none" strike="noStrike" dirty="0">
                          <a:effectLst/>
                          <a:latin typeface="Cambria" pitchFamily="18" charset="0"/>
                        </a:rPr>
                        <a:t>. 1.7.2012. In lieu of this late fee or </a:t>
                      </a:r>
                      <a:r>
                        <a:rPr lang="en-US" sz="1600" u="none" strike="noStrike" dirty="0" err="1">
                          <a:effectLst/>
                          <a:latin typeface="Cambria" pitchFamily="18" charset="0"/>
                        </a:rPr>
                        <a:t>Rs</a:t>
                      </a:r>
                      <a:r>
                        <a:rPr lang="en-US" sz="1600" u="none" strike="noStrike" dirty="0">
                          <a:effectLst/>
                          <a:latin typeface="Cambria" pitchFamily="18" charset="0"/>
                        </a:rPr>
                        <a:t>. 200 per day under section 234E and penalty under section 271H shall be </a:t>
                      </a:r>
                      <a:r>
                        <a:rPr lang="en-US" sz="1600" u="none" strike="noStrike" dirty="0" err="1">
                          <a:effectLst/>
                          <a:latin typeface="Cambria" pitchFamily="18" charset="0"/>
                        </a:rPr>
                        <a:t>leviable</a:t>
                      </a:r>
                      <a:r>
                        <a:rPr lang="en-US" sz="1600" u="none" strike="noStrike" dirty="0">
                          <a:effectLst/>
                          <a:latin typeface="Cambria" pitchFamily="18" charset="0"/>
                        </a:rPr>
                        <a:t>. Sec section 271H after the end of this table)</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 do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Cannot exceed tax deductible / collectible</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lgn="ctr" fontAlgn="t">
                        <a:buFontTx/>
                        <a:buChar char="-"/>
                      </a:pPr>
                      <a:r>
                        <a:rPr lang="en-US" sz="1600" u="none" strike="noStrike" dirty="0" smtClean="0">
                          <a:effectLst/>
                          <a:latin typeface="Cambria" pitchFamily="18" charset="0"/>
                        </a:rPr>
                        <a:t>do -</a:t>
                      </a: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endParaRPr lang="en-US" sz="1600" b="0" i="0" u="none" strike="noStrike" dirty="0" smtClean="0">
                        <a:solidFill>
                          <a:srgbClr val="000000"/>
                        </a:solidFill>
                        <a:effectLst/>
                        <a:latin typeface="Cambria" pitchFamily="18" charset="0"/>
                      </a:endParaRPr>
                    </a:p>
                    <a:p>
                      <a:pPr marL="0" indent="0" algn="ctr" fontAlgn="t">
                        <a:buFontTx/>
                        <a:buNone/>
                      </a:pPr>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1398985274"/>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3" name="Table 2"/>
          <p:cNvGraphicFramePr>
            <a:graphicFrameLocks noGrp="1"/>
          </p:cNvGraphicFramePr>
          <p:nvPr>
            <p:extLst>
              <p:ext uri="{D42A27DB-BD31-4B8C-83A1-F6EECF244321}">
                <p14:modId xmlns:p14="http://schemas.microsoft.com/office/powerpoint/2010/main" xmlns="" val="1609308086"/>
              </p:ext>
            </p:extLst>
          </p:nvPr>
        </p:nvGraphicFramePr>
        <p:xfrm>
          <a:off x="228600" y="1600200"/>
          <a:ext cx="8610602" cy="3276600"/>
        </p:xfrm>
        <a:graphic>
          <a:graphicData uri="http://schemas.openxmlformats.org/drawingml/2006/table">
            <a:tbl>
              <a:tblPr>
                <a:tableStyleId>{5C22544A-7EE6-4342-B048-85BDC9FD1C3A}</a:tableStyleId>
              </a:tblPr>
              <a:tblGrid>
                <a:gridCol w="429789"/>
                <a:gridCol w="785477"/>
                <a:gridCol w="785477"/>
                <a:gridCol w="1763617"/>
                <a:gridCol w="1526492"/>
                <a:gridCol w="992961"/>
                <a:gridCol w="1170805"/>
                <a:gridCol w="1155984"/>
              </a:tblGrid>
              <a:tr h="3276600">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206A (1)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on the part of a banking company co-operative society, etc. to deliver or cause to be delivered statement in respect of payment of interest to resident without deduction of tax on or after 1.4.2005.</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 do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Same as minimum</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smtClean="0">
                          <a:effectLst/>
                          <a:latin typeface="Cambria" pitchFamily="18" charset="0"/>
                        </a:rPr>
                        <a:t>- do -</a:t>
                      </a: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endParaRPr lang="en-US" sz="1600" b="0" i="0" u="none" strike="noStrike" dirty="0" smtClean="0">
                        <a:solidFill>
                          <a:srgbClr val="000000"/>
                        </a:solidFill>
                        <a:effectLst/>
                        <a:latin typeface="Cambria" pitchFamily="18" charset="0"/>
                      </a:endParaRPr>
                    </a:p>
                    <a:p>
                      <a:pPr algn="ctr" fontAlgn="t"/>
                      <a:r>
                        <a:rPr lang="en-US" sz="1600" b="0" i="0" u="none" strike="noStrike" dirty="0" smtClean="0">
                          <a:solidFill>
                            <a:srgbClr val="000000"/>
                          </a:solidFill>
                          <a:effectLst/>
                          <a:latin typeface="Cambria" pitchFamily="18" charset="0"/>
                        </a:rPr>
                        <a:t>(</a:t>
                      </a:r>
                      <a:r>
                        <a:rPr lang="en-US" sz="1600" b="0" i="0" u="none" strike="noStrike" dirty="0" err="1" smtClean="0">
                          <a:solidFill>
                            <a:srgbClr val="000000"/>
                          </a:solidFill>
                          <a:effectLst/>
                          <a:latin typeface="Cambria" pitchFamily="18" charset="0"/>
                        </a:rPr>
                        <a:t>contd</a:t>
                      </a:r>
                      <a:r>
                        <a:rPr lang="en-US" sz="1600" b="0" i="0" u="none" strike="noStrike" dirty="0" smtClean="0">
                          <a:solidFill>
                            <a:srgbClr val="000000"/>
                          </a:solidFill>
                          <a:effectLst/>
                          <a:latin typeface="Cambria" pitchFamily="18" charset="0"/>
                        </a:rPr>
                        <a:t>…)</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406250521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6" name="Table 5"/>
          <p:cNvGraphicFramePr>
            <a:graphicFrameLocks noGrp="1"/>
          </p:cNvGraphicFramePr>
          <p:nvPr>
            <p:extLst>
              <p:ext uri="{D42A27DB-BD31-4B8C-83A1-F6EECF244321}">
                <p14:modId xmlns:p14="http://schemas.microsoft.com/office/powerpoint/2010/main" xmlns="" val="3580466481"/>
              </p:ext>
            </p:extLst>
          </p:nvPr>
        </p:nvGraphicFramePr>
        <p:xfrm>
          <a:off x="152400" y="1905000"/>
          <a:ext cx="8817430" cy="3025140"/>
        </p:xfrm>
        <a:graphic>
          <a:graphicData uri="http://schemas.openxmlformats.org/drawingml/2006/table">
            <a:tbl>
              <a:tblPr>
                <a:tableStyleId>{5C22544A-7EE6-4342-B048-85BDC9FD1C3A}</a:tableStyleId>
              </a:tblPr>
              <a:tblGrid>
                <a:gridCol w="440113"/>
                <a:gridCol w="804344"/>
                <a:gridCol w="1172174"/>
                <a:gridCol w="1752600"/>
                <a:gridCol w="1248708"/>
                <a:gridCol w="1016812"/>
                <a:gridCol w="1198928"/>
                <a:gridCol w="1183751"/>
              </a:tblGrid>
              <a:tr h="3025140">
                <a:tc>
                  <a:txBody>
                    <a:bodyPr/>
                    <a:lstStyle/>
                    <a:p>
                      <a:pPr algn="ctr"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200 (2A) or 206C (3A) </a:t>
                      </a:r>
                      <a:r>
                        <a:rPr lang="en-US" sz="1600" u="none" strike="noStrike" dirty="0" err="1">
                          <a:effectLst/>
                          <a:latin typeface="Cambria" pitchFamily="18" charset="0"/>
                        </a:rPr>
                        <a:t>ie</a:t>
                      </a:r>
                      <a:r>
                        <a:rPr lang="en-US" sz="1600" u="none" strike="noStrike" dirty="0">
                          <a:effectLst/>
                          <a:latin typeface="Cambria" pitchFamily="18" charset="0"/>
                        </a:rPr>
                        <a:t>. statement to be filed by office of the Government if TDS /TCS has been paid without production of a </a:t>
                      </a:r>
                      <a:r>
                        <a:rPr lang="en-US" sz="1600" u="none" strike="noStrike" dirty="0" err="1">
                          <a:effectLst/>
                          <a:latin typeface="Cambria" pitchFamily="18" charset="0"/>
                        </a:rPr>
                        <a:t>challan</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delivery or cause to be delivered statement prescribed under section 200(2A) or 206C(3A) within the time prescribed</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 do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Cannot exceed tax deductible / collectible</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 do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20655254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6" name="Table 5"/>
          <p:cNvGraphicFramePr>
            <a:graphicFrameLocks noGrp="1"/>
          </p:cNvGraphicFramePr>
          <p:nvPr>
            <p:extLst>
              <p:ext uri="{D42A27DB-BD31-4B8C-83A1-F6EECF244321}">
                <p14:modId xmlns:p14="http://schemas.microsoft.com/office/powerpoint/2010/main" xmlns="" val="4140791231"/>
              </p:ext>
            </p:extLst>
          </p:nvPr>
        </p:nvGraphicFramePr>
        <p:xfrm>
          <a:off x="152400" y="2590800"/>
          <a:ext cx="8817430" cy="1226820"/>
        </p:xfrm>
        <a:graphic>
          <a:graphicData uri="http://schemas.openxmlformats.org/drawingml/2006/table">
            <a:tbl>
              <a:tblPr>
                <a:tableStyleId>{5C22544A-7EE6-4342-B048-85BDC9FD1C3A}</a:tableStyleId>
              </a:tblPr>
              <a:tblGrid>
                <a:gridCol w="440113"/>
                <a:gridCol w="804344"/>
                <a:gridCol w="1172174"/>
                <a:gridCol w="1752600"/>
                <a:gridCol w="1248708"/>
                <a:gridCol w="1016812"/>
                <a:gridCol w="1198928"/>
                <a:gridCol w="1183751"/>
              </a:tblGrid>
              <a:tr h="872572">
                <a:tc>
                  <a:txBody>
                    <a:bodyPr/>
                    <a:lstStyle/>
                    <a:p>
                      <a:pPr algn="ctr" fontAlgn="t"/>
                      <a:r>
                        <a:rPr lang="en-US" sz="1600" u="none" strike="noStrike" dirty="0">
                          <a:effectLst/>
                          <a:latin typeface="Cambria" pitchFamily="18" charset="0"/>
                        </a:rPr>
                        <a:t>21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272B(1)</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139A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comply with provisions of section 139A relating of PAN</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Fixed at </a:t>
                      </a:r>
                      <a:r>
                        <a:rPr lang="en-US" sz="1600" u="none" strike="noStrike" dirty="0" err="1">
                          <a:effectLst/>
                          <a:latin typeface="Cambria" pitchFamily="18" charset="0"/>
                        </a:rPr>
                        <a:t>Rs</a:t>
                      </a:r>
                      <a:r>
                        <a:rPr lang="en-US" sz="1600" u="none" strike="noStrike" dirty="0">
                          <a:effectLst/>
                          <a:latin typeface="Cambria" pitchFamily="18" charset="0"/>
                        </a:rPr>
                        <a:t>. 10,000</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a:t>
                      </a:r>
                      <a:r>
                        <a:rPr lang="en-US" sz="1600" u="none" strike="noStrike" dirty="0" smtClean="0">
                          <a:effectLst/>
                          <a:latin typeface="Cambria" pitchFamily="18" charset="0"/>
                        </a:rPr>
                        <a:t>Officer</a:t>
                      </a:r>
                    </a:p>
                    <a:p>
                      <a:pPr algn="l" fontAlgn="t"/>
                      <a:endParaRPr lang="en-US" sz="1600" b="0" i="0" u="none" strike="noStrike" dirty="0" smtClean="0">
                        <a:solidFill>
                          <a:srgbClr val="000000"/>
                        </a:solidFill>
                        <a:effectLst/>
                        <a:latin typeface="Cambria" pitchFamily="18" charset="0"/>
                      </a:endParaRPr>
                    </a:p>
                    <a:p>
                      <a:pPr algn="l" fontAlgn="t"/>
                      <a:endParaRPr lang="en-US" sz="1600" b="0" i="0" u="none" strike="noStrike" dirty="0" smtClean="0">
                        <a:solidFill>
                          <a:srgbClr val="000000"/>
                        </a:solidFill>
                        <a:effectLst/>
                        <a:latin typeface="Cambria" pitchFamily="18" charset="0"/>
                      </a:endParaRPr>
                    </a:p>
                    <a:p>
                      <a:pPr algn="r" fontAlgn="t"/>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 name="Rectangle 6"/>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3206552540"/>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3897394028"/>
              </p:ext>
            </p:extLst>
          </p:nvPr>
        </p:nvGraphicFramePr>
        <p:xfrm>
          <a:off x="228600" y="1676400"/>
          <a:ext cx="8817430" cy="3505200"/>
        </p:xfrm>
        <a:graphic>
          <a:graphicData uri="http://schemas.openxmlformats.org/drawingml/2006/table">
            <a:tbl>
              <a:tblPr>
                <a:tableStyleId>{5C22544A-7EE6-4342-B048-85BDC9FD1C3A}</a:tableStyleId>
              </a:tblPr>
              <a:tblGrid>
                <a:gridCol w="436309"/>
                <a:gridCol w="797393"/>
                <a:gridCol w="797393"/>
                <a:gridCol w="2061935"/>
                <a:gridCol w="1278087"/>
                <a:gridCol w="1008025"/>
                <a:gridCol w="1188566"/>
                <a:gridCol w="1249722"/>
              </a:tblGrid>
              <a:tr h="3505200">
                <a:tc>
                  <a:txBody>
                    <a:bodyPr/>
                    <a:lstStyle/>
                    <a:p>
                      <a:pPr algn="ctr" fontAlgn="t"/>
                      <a:r>
                        <a:rPr lang="en-US" sz="1600" u="none" strike="noStrike" dirty="0">
                          <a:effectLst/>
                          <a:latin typeface="Cambria" pitchFamily="18" charset="0"/>
                        </a:rPr>
                        <a:t>22</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272B(2)</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139A(5)(c), 139A(5A)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 Failure to quote PAN in any document referred to in section 139A(5)(c) or (b) Failure to intimate PAN as required by section 139A (5A) or (c) To quote or intimate PAN which is false and which be either knows or believes to be false or does not believe it to be true.</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Fixed at </a:t>
                      </a:r>
                      <a:r>
                        <a:rPr lang="en-US" sz="1600" u="none" strike="noStrike" dirty="0" err="1">
                          <a:effectLst/>
                          <a:latin typeface="Cambria" pitchFamily="18" charset="0"/>
                        </a:rPr>
                        <a:t>Rs</a:t>
                      </a:r>
                      <a:r>
                        <a:rPr lang="en-US" sz="1600" u="none" strike="noStrike" dirty="0">
                          <a:effectLst/>
                          <a:latin typeface="Cambria" pitchFamily="18" charset="0"/>
                        </a:rPr>
                        <a:t>. 10,000</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933949030"/>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2954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Times New Roman" pitchFamily="18" charset="0"/>
              <a:cs typeface="Times New Roman" pitchFamily="18" charset="0"/>
            </a:endParaRPr>
          </a:p>
          <a:p>
            <a:pPr algn="ctr"/>
            <a:endParaRPr lang="en-US" sz="4400" dirty="0">
              <a:effectLst/>
              <a:latin typeface="Times New Roman" pitchFamily="18" charset="0"/>
              <a:cs typeface="Times New Roman" pitchFamily="18" charset="0"/>
            </a:endParaRPr>
          </a:p>
          <a:p>
            <a:pPr algn="ctr"/>
            <a:endParaRPr lang="en-US" sz="4400" dirty="0">
              <a:solidFill>
                <a:schemeClr val="tx1"/>
              </a:solidFill>
              <a:latin typeface="Times New Roman"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graphicFrame>
        <p:nvGraphicFramePr>
          <p:cNvPr id="2" name="Table 1"/>
          <p:cNvGraphicFramePr>
            <a:graphicFrameLocks noGrp="1"/>
          </p:cNvGraphicFramePr>
          <p:nvPr>
            <p:extLst>
              <p:ext uri="{D42A27DB-BD31-4B8C-83A1-F6EECF244321}">
                <p14:modId xmlns:p14="http://schemas.microsoft.com/office/powerpoint/2010/main" xmlns="" val="4198210941"/>
              </p:ext>
            </p:extLst>
          </p:nvPr>
        </p:nvGraphicFramePr>
        <p:xfrm>
          <a:off x="228600" y="3029801"/>
          <a:ext cx="8817430" cy="551599"/>
        </p:xfrm>
        <a:graphic>
          <a:graphicData uri="http://schemas.openxmlformats.org/drawingml/2006/table">
            <a:tbl>
              <a:tblPr>
                <a:tableStyleId>{5C22544A-7EE6-4342-B048-85BDC9FD1C3A}</a:tableStyleId>
              </a:tblPr>
              <a:tblGrid>
                <a:gridCol w="436309"/>
                <a:gridCol w="797393"/>
                <a:gridCol w="797393"/>
                <a:gridCol w="2061935"/>
                <a:gridCol w="1278087"/>
                <a:gridCol w="1008025"/>
                <a:gridCol w="1188566"/>
                <a:gridCol w="1249722"/>
              </a:tblGrid>
              <a:tr h="551599">
                <a:tc>
                  <a:txBody>
                    <a:bodyPr/>
                    <a:lstStyle/>
                    <a:p>
                      <a:pPr algn="ctr" fontAlgn="t"/>
                      <a:r>
                        <a:rPr lang="en-US" sz="1600" u="none" strike="noStrike" dirty="0">
                          <a:effectLst/>
                          <a:latin typeface="Cambria" pitchFamily="18" charset="0"/>
                        </a:rPr>
                        <a:t>23</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272BB &amp; 272BBA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203A</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Failure to quote TDS / TCS No.</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err="1">
                          <a:effectLst/>
                          <a:latin typeface="Cambria" pitchFamily="18" charset="0"/>
                        </a:rPr>
                        <a:t>Rs</a:t>
                      </a:r>
                      <a:r>
                        <a:rPr lang="en-US" sz="1600" u="none" strike="noStrike" dirty="0">
                          <a:effectLst/>
                          <a:latin typeface="Cambria" pitchFamily="18" charset="0"/>
                        </a:rPr>
                        <a:t>. 10,000/-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 </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u="none" strike="noStrike" dirty="0">
                          <a:effectLst/>
                          <a:latin typeface="Cambria" pitchFamily="18" charset="0"/>
                        </a:rPr>
                        <a:t>Yes</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n-US" sz="1600" u="none" strike="noStrike" dirty="0">
                          <a:effectLst/>
                          <a:latin typeface="Cambria" pitchFamily="18" charset="0"/>
                        </a:rPr>
                        <a:t>Assessing Officer</a:t>
                      </a:r>
                      <a:endParaRPr lang="en-US" sz="1600" b="0" i="0" u="none" strike="noStrike" dirty="0">
                        <a:solidFill>
                          <a:srgbClr val="000000"/>
                        </a:solidFill>
                        <a:effectLst/>
                        <a:latin typeface="Cambria" pitchFamily="18"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93394903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55000"/>
                <a:satMod val="300000"/>
              </a:schemeClr>
            </a:gs>
            <a:gs pos="58000">
              <a:schemeClr val="bg1">
                <a:tint val="65000"/>
                <a:satMod val="300000"/>
                <a:lumMod val="66000"/>
                <a:lumOff val="34000"/>
                <a:alpha val="99000"/>
              </a:schemeClr>
            </a:gs>
            <a:gs pos="100000">
              <a:schemeClr val="bg1">
                <a:shade val="65000"/>
                <a:satMod val="3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1432560" y="1447800"/>
            <a:ext cx="7178040" cy="2971800"/>
          </a:xfrm>
          <a:prstGeom prst="rect">
            <a:avLst/>
          </a:prstGeom>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4400" dirty="0" smtClean="0">
              <a:effectLst/>
              <a:latin typeface="Cambria" pitchFamily="18" charset="0"/>
              <a:cs typeface="Times New Roman" pitchFamily="18" charset="0"/>
            </a:endParaRPr>
          </a:p>
          <a:p>
            <a:pPr algn="ctr"/>
            <a:r>
              <a:rPr lang="en-US" sz="4400" dirty="0" smtClean="0">
                <a:solidFill>
                  <a:schemeClr val="tx1"/>
                </a:solidFill>
                <a:effectLst/>
                <a:latin typeface="Cambria" pitchFamily="18" charset="0"/>
                <a:cs typeface="Times New Roman" pitchFamily="18" charset="0"/>
              </a:rPr>
              <a:t>THANK YOU</a:t>
            </a:r>
            <a:endParaRPr lang="en-US" sz="4400" dirty="0">
              <a:solidFill>
                <a:schemeClr val="tx1"/>
              </a:solidFill>
              <a:latin typeface="Cambria" pitchFamily="18" charset="0"/>
              <a:cs typeface="Times New Roman" pitchFamily="18" charset="0"/>
            </a:endParaRPr>
          </a:p>
        </p:txBody>
      </p:sp>
      <p:pic>
        <p:nvPicPr>
          <p:cNvPr id="5" name="Picture 4" descr="CA logo.bmp"/>
          <p:cNvPicPr>
            <a:picLocks noChangeAspect="1"/>
          </p:cNvPicPr>
          <p:nvPr/>
        </p:nvPicPr>
        <p:blipFill>
          <a:blip r:embed="rId2" cstate="print">
            <a:lum bright="16000"/>
          </a:blip>
          <a:stretch>
            <a:fillRect/>
          </a:stretch>
        </p:blipFill>
        <p:spPr>
          <a:xfrm>
            <a:off x="228600" y="103032"/>
            <a:ext cx="1066800" cy="811368"/>
          </a:xfrm>
          <a:prstGeom prst="rect">
            <a:avLst/>
          </a:prstGeom>
          <a:ln>
            <a:noFill/>
          </a:ln>
          <a:effectLst>
            <a:softEdge rad="112500"/>
          </a:effectLst>
        </p:spPr>
      </p:pic>
      <p:sp>
        <p:nvSpPr>
          <p:cNvPr id="6" name="Rectangle 5"/>
          <p:cNvSpPr/>
          <p:nvPr/>
        </p:nvSpPr>
        <p:spPr>
          <a:xfrm>
            <a:off x="1524000" y="76200"/>
            <a:ext cx="7162800" cy="762000"/>
          </a:xfrm>
          <a:prstGeom prst="rect">
            <a:avLst/>
          </a:prstGeom>
          <a:gradFill>
            <a:gsLst>
              <a:gs pos="0">
                <a:srgbClr val="00B0F0"/>
              </a:gs>
              <a:gs pos="65000">
                <a:schemeClr val="accent1">
                  <a:tint val="32000"/>
                  <a:satMod val="250000"/>
                </a:schemeClr>
              </a:gs>
              <a:gs pos="100000">
                <a:schemeClr val="accent1">
                  <a:tint val="23000"/>
                  <a:satMod val="300000"/>
                </a:schemeClr>
              </a:gs>
            </a:gsLst>
            <a:lin ang="16200000" scaled="0"/>
          </a:gradFill>
          <a:effectLst>
            <a:outerShdw blurRad="50800" dist="25400" dir="5400000">
              <a:srgbClr val="000000">
                <a:alpha val="43137"/>
              </a:srgbClr>
            </a:outerShdw>
            <a:softEdge rad="317500"/>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1"/>
                </a:solidFill>
                <a:latin typeface="Calibri" pitchFamily="34" charset="0"/>
              </a:rPr>
              <a:t>Mahadevan &amp; </a:t>
            </a:r>
            <a:r>
              <a:rPr lang="en-US" sz="2000" b="1" dirty="0" err="1" smtClean="0">
                <a:solidFill>
                  <a:schemeClr val="tx1"/>
                </a:solidFill>
                <a:latin typeface="Calibri" pitchFamily="34" charset="0"/>
              </a:rPr>
              <a:t>Sivarajan</a:t>
            </a:r>
            <a:r>
              <a:rPr lang="en-US" sz="2000" b="1" dirty="0" smtClean="0">
                <a:solidFill>
                  <a:schemeClr val="tx1"/>
                </a:solidFill>
                <a:latin typeface="Calibri" pitchFamily="34" charset="0"/>
              </a:rPr>
              <a:t>, </a:t>
            </a:r>
            <a:r>
              <a:rPr lang="en-US" sz="2000" b="1" dirty="0">
                <a:solidFill>
                  <a:schemeClr val="tx1"/>
                </a:solidFill>
                <a:latin typeface="Calibri" pitchFamily="34" charset="0"/>
              </a:rPr>
              <a:t>Chartered Accountants</a:t>
            </a:r>
            <a:r>
              <a:rPr lang="en-US" sz="2200" b="1" dirty="0">
                <a:solidFill>
                  <a:schemeClr val="tx1"/>
                </a:solidFill>
                <a:latin typeface="Calibri" pitchFamily="34" charset="0"/>
              </a:rPr>
              <a:t>.</a:t>
            </a:r>
          </a:p>
        </p:txBody>
      </p:sp>
    </p:spTree>
    <p:extLst>
      <p:ext uri="{BB962C8B-B14F-4D97-AF65-F5344CB8AC3E}">
        <p14:creationId xmlns:p14="http://schemas.microsoft.com/office/powerpoint/2010/main" xmlns="" val="25886961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610</TotalTime>
  <Words>5372</Words>
  <Application>Microsoft Office PowerPoint</Application>
  <PresentationFormat>On-screen Show (4:3)</PresentationFormat>
  <Paragraphs>968</Paragraphs>
  <Slides>128</Slides>
  <Notes>0</Notes>
  <HiddenSlides>0</HiddenSlides>
  <MMClips>0</MMClips>
  <ScaleCrop>false</ScaleCrop>
  <HeadingPairs>
    <vt:vector size="4" baseType="variant">
      <vt:variant>
        <vt:lpstr>Theme</vt:lpstr>
      </vt:variant>
      <vt:variant>
        <vt:i4>1</vt:i4>
      </vt:variant>
      <vt:variant>
        <vt:lpstr>Slide Titles</vt:lpstr>
      </vt:variant>
      <vt:variant>
        <vt:i4>128</vt:i4>
      </vt:variant>
    </vt:vector>
  </HeadingPairs>
  <TitlesOfParts>
    <vt:vector size="129" baseType="lpstr">
      <vt:lpstr>Concourse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54</cp:revision>
  <cp:lastPrinted>2020-06-12T07:59:18Z</cp:lastPrinted>
  <dcterms:created xsi:type="dcterms:W3CDTF">2020-06-09T10:00:36Z</dcterms:created>
  <dcterms:modified xsi:type="dcterms:W3CDTF">2020-06-15T08:25:51Z</dcterms:modified>
</cp:coreProperties>
</file>