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37082" y="6172962"/>
            <a:ext cx="10058400" cy="27940"/>
          </a:xfrm>
          <a:custGeom>
            <a:avLst/>
            <a:gdLst/>
            <a:ahLst/>
            <a:cxnLst/>
            <a:rect l="l" t="t" r="r" b="b"/>
            <a:pathLst>
              <a:path w="10058400" h="27939">
                <a:moveTo>
                  <a:pt x="10058400" y="0"/>
                </a:moveTo>
                <a:lnTo>
                  <a:pt x="0" y="0"/>
                </a:lnTo>
                <a:lnTo>
                  <a:pt x="0" y="27431"/>
                </a:lnTo>
                <a:lnTo>
                  <a:pt x="10058400" y="27431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37082" y="6172962"/>
            <a:ext cx="10058400" cy="27940"/>
          </a:xfrm>
          <a:custGeom>
            <a:avLst/>
            <a:gdLst/>
            <a:ahLst/>
            <a:cxnLst/>
            <a:rect l="l" t="t" r="r" b="b"/>
            <a:pathLst>
              <a:path w="10058400" h="27939">
                <a:moveTo>
                  <a:pt x="0" y="27431"/>
                </a:moveTo>
                <a:lnTo>
                  <a:pt x="10058400" y="27431"/>
                </a:lnTo>
                <a:lnTo>
                  <a:pt x="10058400" y="0"/>
                </a:lnTo>
                <a:lnTo>
                  <a:pt x="0" y="0"/>
                </a:lnTo>
                <a:lnTo>
                  <a:pt x="0" y="27431"/>
                </a:lnTo>
                <a:close/>
              </a:path>
            </a:pathLst>
          </a:custGeom>
          <a:ln w="2286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36319" y="0"/>
            <a:ext cx="10058400" cy="381000"/>
          </a:xfrm>
          <a:custGeom>
            <a:avLst/>
            <a:gdLst/>
            <a:ahLst/>
            <a:cxnLst/>
            <a:rect l="l" t="t" r="r" b="b"/>
            <a:pathLst>
              <a:path w="10058400" h="381000">
                <a:moveTo>
                  <a:pt x="10058400" y="0"/>
                </a:moveTo>
                <a:lnTo>
                  <a:pt x="0" y="0"/>
                </a:lnTo>
                <a:lnTo>
                  <a:pt x="0" y="381000"/>
                </a:lnTo>
                <a:lnTo>
                  <a:pt x="10058400" y="381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37082" y="6172962"/>
            <a:ext cx="10058400" cy="27940"/>
          </a:xfrm>
          <a:custGeom>
            <a:avLst/>
            <a:gdLst/>
            <a:ahLst/>
            <a:cxnLst/>
            <a:rect l="l" t="t" r="r" b="b"/>
            <a:pathLst>
              <a:path w="10058400" h="27939">
                <a:moveTo>
                  <a:pt x="10058400" y="0"/>
                </a:moveTo>
                <a:lnTo>
                  <a:pt x="0" y="0"/>
                </a:lnTo>
                <a:lnTo>
                  <a:pt x="0" y="27431"/>
                </a:lnTo>
                <a:lnTo>
                  <a:pt x="10058400" y="27431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37082" y="6172962"/>
            <a:ext cx="10058400" cy="27940"/>
          </a:xfrm>
          <a:custGeom>
            <a:avLst/>
            <a:gdLst/>
            <a:ahLst/>
            <a:cxnLst/>
            <a:rect l="l" t="t" r="r" b="b"/>
            <a:pathLst>
              <a:path w="10058400" h="27939">
                <a:moveTo>
                  <a:pt x="0" y="27431"/>
                </a:moveTo>
                <a:lnTo>
                  <a:pt x="10058400" y="27431"/>
                </a:lnTo>
                <a:lnTo>
                  <a:pt x="10058400" y="0"/>
                </a:lnTo>
                <a:lnTo>
                  <a:pt x="0" y="0"/>
                </a:lnTo>
                <a:lnTo>
                  <a:pt x="0" y="27431"/>
                </a:lnTo>
                <a:close/>
              </a:path>
            </a:pathLst>
          </a:custGeom>
          <a:ln w="22860">
            <a:solidFill>
              <a:srgbClr val="001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4746" y="968705"/>
            <a:ext cx="2743200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09570" y="1907489"/>
            <a:ext cx="7372858" cy="2495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362056" y="6300452"/>
            <a:ext cx="735965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2625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173089" y="6214733"/>
            <a:ext cx="405765" cy="3975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Relationship Id="rId17" Type="http://schemas.openxmlformats.org/officeDocument/2006/relationships/image" Target="../media/image33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7" Type="http://schemas.openxmlformats.org/officeDocument/2006/relationships/image" Target="../media/image49.png"/><Relationship Id="rId18" Type="http://schemas.openxmlformats.org/officeDocument/2006/relationships/image" Target="../media/image50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pn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cbic.gov.in/" TargetMode="External"/><Relationship Id="rId3" Type="http://schemas.openxmlformats.org/officeDocument/2006/relationships/hyperlink" Target="http://www.facebook.com/gstsystemsindia/" TargetMode="External"/><Relationship Id="rId4" Type="http://schemas.openxmlformats.org/officeDocument/2006/relationships/hyperlink" Target="http://www.youtube.com/channel/UCFYpOk92qurlO5t-Z_y-bOQ/about" TargetMode="External"/><Relationship Id="rId5" Type="http://schemas.openxmlformats.org/officeDocument/2006/relationships/hyperlink" Target="http://www.cleartax.com/" TargetMode="Externa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eevenkateswaran@gmail.com" TargetMode="External"/><Relationship Id="rId3" Type="http://schemas.openxmlformats.org/officeDocument/2006/relationships/image" Target="../media/image7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74520" y="467868"/>
            <a:ext cx="8170545" cy="1368425"/>
            <a:chOff x="1874520" y="467868"/>
            <a:chExt cx="8170545" cy="1368425"/>
          </a:xfrm>
        </p:grpSpPr>
        <p:sp>
          <p:nvSpPr>
            <p:cNvPr id="3" name="object 3"/>
            <p:cNvSpPr/>
            <p:nvPr/>
          </p:nvSpPr>
          <p:spPr>
            <a:xfrm>
              <a:off x="1874520" y="467868"/>
              <a:ext cx="8170036" cy="13684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924300" y="469442"/>
              <a:ext cx="4579365" cy="5088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19272" y="743762"/>
              <a:ext cx="5643118" cy="5088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44667" y="1018082"/>
              <a:ext cx="1593977" cy="50883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50716" y="521030"/>
            <a:ext cx="536321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0000"/>
                </a:solidFill>
                <a:latin typeface="Bookman Uralic"/>
                <a:cs typeface="Bookman Uralic"/>
              </a:rPr>
              <a:t>Office of </a:t>
            </a:r>
            <a:r>
              <a:rPr dirty="0" sz="1800" spc="-10">
                <a:solidFill>
                  <a:srgbClr val="FF0000"/>
                </a:solidFill>
                <a:latin typeface="Bookman Uralic"/>
                <a:cs typeface="Bookman Uralic"/>
              </a:rPr>
              <a:t>The </a:t>
            </a:r>
            <a:r>
              <a:rPr dirty="0" sz="1800" spc="-5">
                <a:solidFill>
                  <a:srgbClr val="FF0000"/>
                </a:solidFill>
                <a:latin typeface="Bookman Uralic"/>
                <a:cs typeface="Bookman Uralic"/>
              </a:rPr>
              <a:t>Principal</a:t>
            </a:r>
            <a:r>
              <a:rPr dirty="0" sz="1800" spc="-20">
                <a:solidFill>
                  <a:srgbClr val="FF0000"/>
                </a:solidFill>
                <a:latin typeface="Bookman Uralic"/>
                <a:cs typeface="Bookman Uralic"/>
              </a:rPr>
              <a:t> </a:t>
            </a:r>
            <a:r>
              <a:rPr dirty="0" sz="1800">
                <a:solidFill>
                  <a:srgbClr val="FF0000"/>
                </a:solidFill>
                <a:latin typeface="Bookman Uralic"/>
                <a:cs typeface="Bookman Uralic"/>
              </a:rPr>
              <a:t>Commissioner</a:t>
            </a:r>
            <a:endParaRPr sz="1800">
              <a:latin typeface="Bookman Uralic"/>
              <a:cs typeface="Bookman Uralic"/>
            </a:endParaRPr>
          </a:p>
          <a:p>
            <a:pPr algn="ctr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0000"/>
                </a:solidFill>
                <a:latin typeface="Bookman Uralic"/>
                <a:cs typeface="Bookman Uralic"/>
              </a:rPr>
              <a:t>Central GST &amp; Central Excise </a:t>
            </a:r>
            <a:r>
              <a:rPr dirty="0" sz="1800">
                <a:solidFill>
                  <a:srgbClr val="FF0000"/>
                </a:solidFill>
                <a:latin typeface="Bookman Uralic"/>
                <a:cs typeface="Bookman Uralic"/>
              </a:rPr>
              <a:t>Commissionerate  </a:t>
            </a:r>
            <a:r>
              <a:rPr dirty="0" sz="1800" spc="-5">
                <a:solidFill>
                  <a:srgbClr val="FF0000"/>
                </a:solidFill>
                <a:latin typeface="Bookman Uralic"/>
                <a:cs typeface="Bookman Uralic"/>
              </a:rPr>
              <a:t>Coimbatore</a:t>
            </a:r>
            <a:endParaRPr sz="1800">
              <a:latin typeface="Bookman Uralic"/>
              <a:cs typeface="Bookman Ural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92836"/>
            <a:ext cx="10565765" cy="4556760"/>
            <a:chOff x="0" y="592836"/>
            <a:chExt cx="10565765" cy="4556760"/>
          </a:xfrm>
        </p:grpSpPr>
        <p:sp>
          <p:nvSpPr>
            <p:cNvPr id="9" name="object 9"/>
            <p:cNvSpPr/>
            <p:nvPr/>
          </p:nvSpPr>
          <p:spPr>
            <a:xfrm>
              <a:off x="0" y="592836"/>
              <a:ext cx="2054352" cy="7315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43583" y="1760219"/>
              <a:ext cx="9322181" cy="33892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Outreach</a:t>
            </a:r>
            <a:r>
              <a:rPr dirty="0" spc="-70"/>
              <a:t> </a:t>
            </a:r>
            <a:r>
              <a:rPr dirty="0" spc="35"/>
              <a:t>programe  </a:t>
            </a:r>
            <a:r>
              <a:rPr dirty="0" spc="20"/>
              <a:t>Overview</a:t>
            </a:r>
            <a:r>
              <a:rPr dirty="0" spc="-10"/>
              <a:t> </a:t>
            </a:r>
            <a:r>
              <a:rPr dirty="0"/>
              <a:t>of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New GST</a:t>
            </a:r>
            <a:r>
              <a:rPr dirty="0" spc="-45"/>
              <a:t> </a:t>
            </a:r>
            <a:r>
              <a:rPr dirty="0" spc="15"/>
              <a:t>Returns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39204" y="6214733"/>
            <a:ext cx="240029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393695" y="5244846"/>
            <a:ext cx="61715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30979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Presentation </a:t>
            </a:r>
            <a:r>
              <a:rPr dirty="0" sz="1800" spc="-5">
                <a:latin typeface="Times New Roman"/>
                <a:cs typeface="Times New Roman"/>
              </a:rPr>
              <a:t>by  </a:t>
            </a:r>
            <a:r>
              <a:rPr dirty="0" sz="1800" spc="-15">
                <a:latin typeface="Times New Roman"/>
                <a:cs typeface="Times New Roman"/>
              </a:rPr>
              <a:t>B.Venkateswaran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IRS.,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Asst.Commissioner CGST&amp; </a:t>
            </a:r>
            <a:r>
              <a:rPr dirty="0" sz="1800">
                <a:latin typeface="Times New Roman"/>
                <a:cs typeface="Times New Roman"/>
              </a:rPr>
              <a:t>Central Excise (Retired),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Coimbatore,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6319" y="0"/>
            <a:ext cx="10058400" cy="381000"/>
          </a:xfrm>
          <a:custGeom>
            <a:avLst/>
            <a:gdLst/>
            <a:ahLst/>
            <a:cxnLst/>
            <a:rect l="l" t="t" r="r" b="b"/>
            <a:pathLst>
              <a:path w="10058400" h="381000">
                <a:moveTo>
                  <a:pt x="10058400" y="0"/>
                </a:moveTo>
                <a:lnTo>
                  <a:pt x="0" y="0"/>
                </a:lnTo>
                <a:lnTo>
                  <a:pt x="0" y="381000"/>
                </a:lnTo>
                <a:lnTo>
                  <a:pt x="10058400" y="381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78307" y="451104"/>
            <a:ext cx="11512550" cy="6407150"/>
            <a:chOff x="178307" y="451104"/>
            <a:chExt cx="11512550" cy="6407150"/>
          </a:xfrm>
        </p:grpSpPr>
        <p:sp>
          <p:nvSpPr>
            <p:cNvPr id="4" name="object 4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617207" y="4668067"/>
              <a:ext cx="4241165" cy="21899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32448" y="1025652"/>
              <a:ext cx="4215383" cy="36530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07720" y="4907336"/>
              <a:ext cx="5644642" cy="19506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22959" y="451104"/>
              <a:ext cx="5618988" cy="44668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8307" y="5257800"/>
              <a:ext cx="5618988" cy="63398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365748" y="5154155"/>
              <a:ext cx="5324729" cy="78468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6574663" y="5246014"/>
            <a:ext cx="48825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001F5F"/>
                </a:solidFill>
                <a:latin typeface="Times New Roman"/>
                <a:cs typeface="Times New Roman"/>
              </a:rPr>
              <a:t>Let </a:t>
            </a:r>
            <a:r>
              <a:rPr dirty="0" sz="2800" spc="-5" b="1">
                <a:solidFill>
                  <a:srgbClr val="001F5F"/>
                </a:solidFill>
                <a:latin typeface="Times New Roman"/>
                <a:cs typeface="Times New Roman"/>
              </a:rPr>
              <a:t>us embrace changes</a:t>
            </a:r>
            <a:r>
              <a:rPr dirty="0" sz="28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01F5F"/>
                </a:solidFill>
                <a:latin typeface="Times New Roman"/>
                <a:cs typeface="Times New Roman"/>
              </a:rPr>
              <a:t>happily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39204" y="6214733"/>
            <a:ext cx="240029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31032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Session</a:t>
            </a:r>
            <a:r>
              <a:rPr dirty="0" sz="3600" spc="-5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schema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9204" y="6214733"/>
            <a:ext cx="240029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39674"/>
            <a:ext cx="7091680" cy="444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Legal provision for new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20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Over view of new return, </a:t>
            </a:r>
            <a:r>
              <a:rPr dirty="0" sz="2000" spc="-5">
                <a:latin typeface="Times New Roman"/>
                <a:cs typeface="Times New Roman"/>
              </a:rPr>
              <a:t>salient </a:t>
            </a:r>
            <a:r>
              <a:rPr dirty="0" sz="2000">
                <a:latin typeface="Times New Roman"/>
                <a:cs typeface="Times New Roman"/>
              </a:rPr>
              <a:t>feature and details to be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furnished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40">
                <a:latin typeface="Times New Roman"/>
                <a:cs typeface="Times New Roman"/>
              </a:rPr>
              <a:t>GST-RET-1,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SAHAJ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30">
                <a:latin typeface="Times New Roman"/>
                <a:cs typeface="Times New Roman"/>
              </a:rPr>
              <a:t>(RET-2)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20">
                <a:latin typeface="Times New Roman"/>
                <a:cs typeface="Times New Roman"/>
              </a:rPr>
              <a:t>SUGAM(RET-3)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Form </a:t>
            </a:r>
            <a:r>
              <a:rPr dirty="0" sz="1900" spc="-40">
                <a:latin typeface="Times New Roman"/>
                <a:cs typeface="Times New Roman"/>
              </a:rPr>
              <a:t>GST-PMT-08 </a:t>
            </a:r>
            <a:r>
              <a:rPr dirty="0" sz="1900" spc="-5">
                <a:latin typeface="Times New Roman"/>
                <a:cs typeface="Times New Roman"/>
              </a:rPr>
              <a:t>( Payment of self </a:t>
            </a:r>
            <a:r>
              <a:rPr dirty="0" sz="1900" spc="-10">
                <a:latin typeface="Times New Roman"/>
                <a:cs typeface="Times New Roman"/>
              </a:rPr>
              <a:t>assessed</a:t>
            </a:r>
            <a:r>
              <a:rPr dirty="0" sz="1900" spc="100">
                <a:latin typeface="Times New Roman"/>
                <a:cs typeface="Times New Roman"/>
              </a:rPr>
              <a:t> </a:t>
            </a:r>
            <a:r>
              <a:rPr dirty="0" sz="1900" spc="-35">
                <a:latin typeface="Times New Roman"/>
                <a:cs typeface="Times New Roman"/>
              </a:rPr>
              <a:t>Tax)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10">
                <a:latin typeface="Times New Roman"/>
                <a:cs typeface="Times New Roman"/>
              </a:rPr>
              <a:t>ANX-1&amp;</a:t>
            </a:r>
            <a:r>
              <a:rPr dirty="0" sz="1900" spc="-8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ANX-2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Matching </a:t>
            </a:r>
            <a:r>
              <a:rPr dirty="0" sz="1900" spc="-35">
                <a:latin typeface="Times New Roman"/>
                <a:cs typeface="Times New Roman"/>
              </a:rPr>
              <a:t>Tool </a:t>
            </a:r>
            <a:r>
              <a:rPr dirty="0" sz="1900" spc="-5">
                <a:latin typeface="Times New Roman"/>
                <a:cs typeface="Times New Roman"/>
              </a:rPr>
              <a:t>(Purchase Vs</a:t>
            </a:r>
            <a:r>
              <a:rPr dirty="0" sz="1900" spc="-12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ANX-2)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Mode of </a:t>
            </a:r>
            <a:r>
              <a:rPr dirty="0" sz="2000" spc="-5">
                <a:latin typeface="Times New Roman"/>
                <a:cs typeface="Times New Roman"/>
              </a:rPr>
              <a:t>filing </a:t>
            </a:r>
            <a:r>
              <a:rPr dirty="0" sz="2000">
                <a:latin typeface="Times New Roman"/>
                <a:cs typeface="Times New Roman"/>
              </a:rPr>
              <a:t>of new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Online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10">
                <a:latin typeface="Times New Roman"/>
                <a:cs typeface="Times New Roman"/>
              </a:rPr>
              <a:t>Offline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Q &amp;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4484370" cy="1785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New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 b="1">
                <a:latin typeface="Times New Roman"/>
                <a:cs typeface="Times New Roman"/>
              </a:rPr>
              <a:t>Legal </a:t>
            </a:r>
            <a:r>
              <a:rPr dirty="0" sz="2800" spc="-10" b="1">
                <a:latin typeface="Times New Roman"/>
                <a:cs typeface="Times New Roman"/>
              </a:rPr>
              <a:t>provisions </a:t>
            </a:r>
            <a:r>
              <a:rPr dirty="0" sz="2800" b="1">
                <a:latin typeface="Times New Roman"/>
                <a:cs typeface="Times New Roman"/>
              </a:rPr>
              <a:t>and</a:t>
            </a:r>
            <a:r>
              <a:rPr dirty="0" sz="2800" spc="-30" b="1">
                <a:latin typeface="Times New Roman"/>
                <a:cs typeface="Times New Roman"/>
              </a:rPr>
              <a:t> </a:t>
            </a:r>
            <a:r>
              <a:rPr dirty="0" sz="2800" spc="-10" b="1">
                <a:latin typeface="Times New Roman"/>
                <a:cs typeface="Times New Roman"/>
              </a:rPr>
              <a:t>features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9204" y="6214733"/>
            <a:ext cx="240029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9309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Int</a:t>
            </a:r>
            <a:r>
              <a:rPr dirty="0" sz="3600" spc="-15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9204" y="6214733"/>
            <a:ext cx="240029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39674"/>
            <a:ext cx="11361420" cy="447738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87020" marR="5080" indent="-274955">
              <a:lnSpc>
                <a:spcPct val="80000"/>
              </a:lnSpc>
              <a:spcBef>
                <a:spcPts val="58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2701290" algn="l"/>
              </a:tabLst>
            </a:pPr>
            <a:r>
              <a:rPr dirty="0" sz="2000">
                <a:latin typeface="Times New Roman"/>
                <a:cs typeface="Times New Roman"/>
              </a:rPr>
              <a:t>In the 31st GST Council </a:t>
            </a:r>
            <a:r>
              <a:rPr dirty="0" sz="2000" spc="-5">
                <a:latin typeface="Times New Roman"/>
                <a:cs typeface="Times New Roman"/>
              </a:rPr>
              <a:t>Meet, </a:t>
            </a:r>
            <a:r>
              <a:rPr dirty="0" sz="2000" spc="-10">
                <a:latin typeface="Times New Roman"/>
                <a:cs typeface="Times New Roman"/>
              </a:rPr>
              <a:t>it </a:t>
            </a:r>
            <a:r>
              <a:rPr dirty="0" sz="2000">
                <a:latin typeface="Times New Roman"/>
                <a:cs typeface="Times New Roman"/>
              </a:rPr>
              <a:t>was decided that a New </a:t>
            </a:r>
            <a:r>
              <a:rPr dirty="0" sz="2000" spc="-5">
                <a:latin typeface="Times New Roman"/>
                <a:cs typeface="Times New Roman"/>
              </a:rPr>
              <a:t>Return </a:t>
            </a:r>
            <a:r>
              <a:rPr dirty="0" sz="2000">
                <a:latin typeface="Times New Roman"/>
                <a:cs typeface="Times New Roman"/>
              </a:rPr>
              <a:t>System under GST to introduce for  taxpayers. This return system should contain </a:t>
            </a:r>
            <a:r>
              <a:rPr dirty="0" sz="2000" spc="-5">
                <a:latin typeface="Times New Roman"/>
                <a:cs typeface="Times New Roman"/>
              </a:rPr>
              <a:t>simplified </a:t>
            </a:r>
            <a:r>
              <a:rPr dirty="0" sz="2000">
                <a:latin typeface="Times New Roman"/>
                <a:cs typeface="Times New Roman"/>
              </a:rPr>
              <a:t>return </a:t>
            </a:r>
            <a:r>
              <a:rPr dirty="0" sz="2000" spc="-5">
                <a:latin typeface="Times New Roman"/>
                <a:cs typeface="Times New Roman"/>
              </a:rPr>
              <a:t>forms, </a:t>
            </a:r>
            <a:r>
              <a:rPr dirty="0" sz="2000">
                <a:latin typeface="Times New Roman"/>
                <a:cs typeface="Times New Roman"/>
              </a:rPr>
              <a:t>for ease of </a:t>
            </a:r>
            <a:r>
              <a:rPr dirty="0" sz="2000" spc="-5">
                <a:latin typeface="Times New Roman"/>
                <a:cs typeface="Times New Roman"/>
              </a:rPr>
              <a:t>filing </a:t>
            </a:r>
            <a:r>
              <a:rPr dirty="0" sz="2000">
                <a:latin typeface="Times New Roman"/>
                <a:cs typeface="Times New Roman"/>
              </a:rPr>
              <a:t>across taxpayers  registered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under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GST.	</a:t>
            </a:r>
            <a:r>
              <a:rPr dirty="0" sz="2000">
                <a:latin typeface="Times New Roman"/>
                <a:cs typeface="Times New Roman"/>
              </a:rPr>
              <a:t>This return will need to </a:t>
            </a:r>
            <a:r>
              <a:rPr dirty="0" sz="2000" spc="-5">
                <a:latin typeface="Times New Roman"/>
                <a:cs typeface="Times New Roman"/>
              </a:rPr>
              <a:t>filed </a:t>
            </a:r>
            <a:r>
              <a:rPr dirty="0" sz="2000">
                <a:latin typeface="Times New Roman"/>
                <a:cs typeface="Times New Roman"/>
              </a:rPr>
              <a:t>on a </a:t>
            </a:r>
            <a:r>
              <a:rPr dirty="0" sz="2000" spc="-5">
                <a:latin typeface="Times New Roman"/>
                <a:cs typeface="Times New Roman"/>
              </a:rPr>
              <a:t>monthly </a:t>
            </a:r>
            <a:r>
              <a:rPr dirty="0" sz="2000">
                <a:latin typeface="Times New Roman"/>
                <a:cs typeface="Times New Roman"/>
              </a:rPr>
              <a:t>basis, except for </a:t>
            </a:r>
            <a:r>
              <a:rPr dirty="0" sz="2000" spc="-10">
                <a:latin typeface="Times New Roman"/>
                <a:cs typeface="Times New Roman"/>
              </a:rPr>
              <a:t>small </a:t>
            </a:r>
            <a:r>
              <a:rPr dirty="0" sz="2000">
                <a:latin typeface="Times New Roman"/>
                <a:cs typeface="Times New Roman"/>
              </a:rPr>
              <a:t>taxpayers </a:t>
            </a:r>
            <a:r>
              <a:rPr dirty="0" sz="2000" spc="5">
                <a:latin typeface="Times New Roman"/>
                <a:cs typeface="Times New Roman"/>
              </a:rPr>
              <a:t>who </a:t>
            </a:r>
            <a:r>
              <a:rPr dirty="0" sz="2000">
                <a:latin typeface="Times New Roman"/>
                <a:cs typeface="Times New Roman"/>
              </a:rPr>
              <a:t>can  </a:t>
            </a:r>
            <a:r>
              <a:rPr dirty="0" sz="2000" spc="5">
                <a:latin typeface="Times New Roman"/>
                <a:cs typeface="Times New Roman"/>
              </a:rPr>
              <a:t>opt </a:t>
            </a:r>
            <a:r>
              <a:rPr dirty="0" sz="2000">
                <a:latin typeface="Times New Roman"/>
                <a:cs typeface="Times New Roman"/>
              </a:rPr>
              <a:t>to file the </a:t>
            </a:r>
            <a:r>
              <a:rPr dirty="0" sz="2000" spc="-5">
                <a:latin typeface="Times New Roman"/>
                <a:cs typeface="Times New Roman"/>
              </a:rPr>
              <a:t>same </a:t>
            </a:r>
            <a:r>
              <a:rPr dirty="0" sz="2000" spc="-15">
                <a:latin typeface="Times New Roman"/>
                <a:cs typeface="Times New Roman"/>
              </a:rPr>
              <a:t>quarterly. </a:t>
            </a:r>
            <a:r>
              <a:rPr dirty="0" sz="2000" spc="-10">
                <a:latin typeface="Times New Roman"/>
                <a:cs typeface="Times New Roman"/>
              </a:rPr>
              <a:t>Small </a:t>
            </a:r>
            <a:r>
              <a:rPr dirty="0" sz="2000">
                <a:latin typeface="Times New Roman"/>
                <a:cs typeface="Times New Roman"/>
              </a:rPr>
              <a:t>taxpayers are taxpayers with a turnover up to Rs 5 crore in the</a:t>
            </a:r>
            <a:r>
              <a:rPr dirty="0" sz="2000" spc="-2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preceding  financial </a:t>
            </a:r>
            <a:r>
              <a:rPr dirty="0" sz="2000" spc="-5">
                <a:latin typeface="Times New Roman"/>
                <a:cs typeface="Times New Roman"/>
              </a:rPr>
              <a:t>year </a:t>
            </a:r>
            <a:r>
              <a:rPr dirty="0" sz="2000">
                <a:latin typeface="Times New Roman"/>
                <a:cs typeface="Times New Roman"/>
              </a:rPr>
              <a:t>should be provided with </a:t>
            </a:r>
            <a:r>
              <a:rPr dirty="0" sz="2000" spc="-5">
                <a:latin typeface="Times New Roman"/>
                <a:cs typeface="Times New Roman"/>
              </a:rPr>
              <a:t>different simplified</a:t>
            </a:r>
            <a:r>
              <a:rPr dirty="0" sz="2000" spc="-2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20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Accordingly new return </a:t>
            </a:r>
            <a:r>
              <a:rPr dirty="0" sz="2000" spc="-5">
                <a:latin typeface="Times New Roman"/>
                <a:cs typeface="Times New Roman"/>
              </a:rPr>
              <a:t>system, </a:t>
            </a:r>
            <a:r>
              <a:rPr dirty="0" sz="2000">
                <a:latin typeface="Times New Roman"/>
                <a:cs typeface="Times New Roman"/>
              </a:rPr>
              <a:t>was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notified.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Wingdings"/>
              <a:buChar char=""/>
            </a:pPr>
            <a:endParaRPr sz="2450">
              <a:latin typeface="Times New Roman"/>
              <a:cs typeface="Times New Roman"/>
            </a:endParaRPr>
          </a:p>
          <a:p>
            <a:pPr marL="287020" marR="415290" indent="-274955">
              <a:lnSpc>
                <a:spcPts val="192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In the new GST Return </a:t>
            </a:r>
            <a:r>
              <a:rPr dirty="0" sz="2000" spc="-5">
                <a:latin typeface="Times New Roman"/>
                <a:cs typeface="Times New Roman"/>
              </a:rPr>
              <a:t>System, </a:t>
            </a:r>
            <a:r>
              <a:rPr dirty="0" sz="2000">
                <a:latin typeface="Times New Roman"/>
                <a:cs typeface="Times New Roman"/>
              </a:rPr>
              <a:t>there will be three </a:t>
            </a:r>
            <a:r>
              <a:rPr dirty="0" sz="2000" spc="-10">
                <a:latin typeface="Times New Roman"/>
                <a:cs typeface="Times New Roman"/>
              </a:rPr>
              <a:t>main </a:t>
            </a:r>
            <a:r>
              <a:rPr dirty="0" sz="2000">
                <a:latin typeface="Times New Roman"/>
                <a:cs typeface="Times New Roman"/>
              </a:rPr>
              <a:t>components to the new return – </a:t>
            </a:r>
            <a:r>
              <a:rPr dirty="0" sz="2000" spc="5">
                <a:latin typeface="Times New Roman"/>
                <a:cs typeface="Times New Roman"/>
              </a:rPr>
              <a:t>one </a:t>
            </a:r>
            <a:r>
              <a:rPr dirty="0" sz="2000" spc="-10">
                <a:latin typeface="Times New Roman"/>
                <a:cs typeface="Times New Roman"/>
              </a:rPr>
              <a:t>main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  (FORM </a:t>
            </a:r>
            <a:r>
              <a:rPr dirty="0" sz="2000" spc="-20">
                <a:latin typeface="Times New Roman"/>
                <a:cs typeface="Times New Roman"/>
              </a:rPr>
              <a:t>GSTRET-1) </a:t>
            </a:r>
            <a:r>
              <a:rPr dirty="0" sz="2000">
                <a:latin typeface="Times New Roman"/>
                <a:cs typeface="Times New Roman"/>
              </a:rPr>
              <a:t>and two annexures (FORM GST ANX-1 and</a:t>
            </a:r>
            <a:r>
              <a:rPr dirty="0" sz="2000" spc="-26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GST-ANX-2)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2100">
              <a:latin typeface="Times New Roman"/>
              <a:cs typeface="Times New Roman"/>
            </a:endParaRPr>
          </a:p>
          <a:p>
            <a:pPr marL="287020" indent="-274955">
              <a:lnSpc>
                <a:spcPts val="216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Under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this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there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one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main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GST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35">
                <a:latin typeface="Times New Roman"/>
                <a:cs typeface="Times New Roman"/>
              </a:rPr>
              <a:t>RET-1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and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Two</a:t>
            </a:r>
            <a:r>
              <a:rPr dirty="0" sz="2000" spc="-10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Annexures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GST</a:t>
            </a:r>
            <a:r>
              <a:rPr dirty="0" sz="2000" spc="-15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ANX-1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and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GST</a:t>
            </a:r>
            <a:r>
              <a:rPr dirty="0" sz="2000" spc="-15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ANX-2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</a:t>
            </a:r>
            <a:endParaRPr sz="2000">
              <a:latin typeface="Times New Roman"/>
              <a:cs typeface="Times New Roman"/>
            </a:endParaRPr>
          </a:p>
          <a:p>
            <a:pPr marL="287020">
              <a:lnSpc>
                <a:spcPts val="2160"/>
              </a:lnSpc>
            </a:pPr>
            <a:r>
              <a:rPr dirty="0" sz="2000" spc="-5">
                <a:latin typeface="Times New Roman"/>
                <a:cs typeface="Times New Roman"/>
              </a:rPr>
              <a:t>normal tax </a:t>
            </a:r>
            <a:r>
              <a:rPr dirty="0" sz="2000" spc="-20">
                <a:latin typeface="Times New Roman"/>
                <a:cs typeface="Times New Roman"/>
              </a:rPr>
              <a:t>payer. </a:t>
            </a:r>
            <a:r>
              <a:rPr dirty="0" sz="2000" spc="-5">
                <a:latin typeface="Times New Roman"/>
                <a:cs typeface="Times New Roman"/>
              </a:rPr>
              <a:t>Simplified </a:t>
            </a:r>
            <a:r>
              <a:rPr dirty="0" sz="2000">
                <a:latin typeface="Times New Roman"/>
                <a:cs typeface="Times New Roman"/>
              </a:rPr>
              <a:t>return depending upon transaction</a:t>
            </a:r>
            <a:r>
              <a:rPr dirty="0" sz="2000" spc="-18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type.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imes New Roman"/>
              <a:cs typeface="Times New Roman"/>
            </a:endParaRPr>
          </a:p>
          <a:p>
            <a:pPr marL="287020" marR="248285" indent="-274955">
              <a:lnSpc>
                <a:spcPts val="192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 spc="-10">
                <a:latin typeface="Times New Roman"/>
                <a:cs typeface="Times New Roman"/>
              </a:rPr>
              <a:t>Small </a:t>
            </a:r>
            <a:r>
              <a:rPr dirty="0" sz="2000">
                <a:latin typeface="Times New Roman"/>
                <a:cs typeface="Times New Roman"/>
              </a:rPr>
              <a:t>taxpayers opting to le the return on quarterly basis are required to pay </a:t>
            </a:r>
            <a:r>
              <a:rPr dirty="0" sz="2000" spc="-5">
                <a:latin typeface="Times New Roman"/>
                <a:cs typeface="Times New Roman"/>
              </a:rPr>
              <a:t>tax, either </a:t>
            </a:r>
            <a:r>
              <a:rPr dirty="0" sz="2000">
                <a:latin typeface="Times New Roman"/>
                <a:cs typeface="Times New Roman"/>
              </a:rPr>
              <a:t>by cash or credit</a:t>
            </a:r>
            <a:r>
              <a:rPr dirty="0" sz="2000" spc="-25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  both, on </a:t>
            </a:r>
            <a:r>
              <a:rPr dirty="0" sz="2000" spc="-5">
                <a:latin typeface="Times New Roman"/>
                <a:cs typeface="Times New Roman"/>
              </a:rPr>
              <a:t>monthly </a:t>
            </a:r>
            <a:r>
              <a:rPr dirty="0" sz="2000">
                <a:latin typeface="Times New Roman"/>
                <a:cs typeface="Times New Roman"/>
              </a:rPr>
              <a:t>basis on the taxable supplies </a:t>
            </a:r>
            <a:r>
              <a:rPr dirty="0" sz="2000" spc="-5">
                <a:latin typeface="Times New Roman"/>
                <a:cs typeface="Times New Roman"/>
              </a:rPr>
              <a:t>made </a:t>
            </a:r>
            <a:r>
              <a:rPr dirty="0" sz="2000">
                <a:latin typeface="Times New Roman"/>
                <a:cs typeface="Times New Roman"/>
              </a:rPr>
              <a:t>during the </a:t>
            </a:r>
            <a:r>
              <a:rPr dirty="0" sz="2000" spc="-5">
                <a:latin typeface="Times New Roman"/>
                <a:cs typeface="Times New Roman"/>
              </a:rPr>
              <a:t>month </a:t>
            </a:r>
            <a:r>
              <a:rPr dirty="0" sz="2000">
                <a:latin typeface="Times New Roman"/>
                <a:cs typeface="Times New Roman"/>
              </a:rPr>
              <a:t>by filing FORM GST PMT –</a:t>
            </a:r>
            <a:r>
              <a:rPr dirty="0" sz="2000" spc="-26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08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32483"/>
            <a:ext cx="7707630" cy="445389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36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CHAPTER </a:t>
            </a:r>
            <a:r>
              <a:rPr dirty="0" sz="2200" spc="-30">
                <a:latin typeface="Times New Roman"/>
                <a:cs typeface="Times New Roman"/>
              </a:rPr>
              <a:t>VII-TAX </a:t>
            </a:r>
            <a:r>
              <a:rPr dirty="0" sz="2200" spc="-5">
                <a:latin typeface="Times New Roman"/>
                <a:cs typeface="Times New Roman"/>
              </a:rPr>
              <a:t>INVOICE, CREDIT AND DEBIT</a:t>
            </a:r>
            <a:r>
              <a:rPr dirty="0" sz="2200" spc="-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NOTES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5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31. </a:t>
            </a:r>
            <a:r>
              <a:rPr dirty="0" sz="2000" spc="-50">
                <a:latin typeface="Times New Roman"/>
                <a:cs typeface="Times New Roman"/>
              </a:rPr>
              <a:t>Tax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invoice.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32. </a:t>
            </a:r>
            <a:r>
              <a:rPr dirty="0" sz="2000">
                <a:latin typeface="Times New Roman"/>
                <a:cs typeface="Times New Roman"/>
              </a:rPr>
              <a:t>Prohibition of unauthorized </a:t>
            </a:r>
            <a:r>
              <a:rPr dirty="0" sz="2000" spc="-5">
                <a:latin typeface="Times New Roman"/>
                <a:cs typeface="Times New Roman"/>
              </a:rPr>
              <a:t>collection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-1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tax.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33. </a:t>
            </a:r>
            <a:r>
              <a:rPr dirty="0" sz="2000">
                <a:latin typeface="Times New Roman"/>
                <a:cs typeface="Times New Roman"/>
              </a:rPr>
              <a:t>Amount of </a:t>
            </a:r>
            <a:r>
              <a:rPr dirty="0" sz="2000" spc="-5">
                <a:latin typeface="Times New Roman"/>
                <a:cs typeface="Times New Roman"/>
              </a:rPr>
              <a:t>tax to </a:t>
            </a:r>
            <a:r>
              <a:rPr dirty="0" sz="2000">
                <a:latin typeface="Times New Roman"/>
                <a:cs typeface="Times New Roman"/>
              </a:rPr>
              <a:t>be </a:t>
            </a:r>
            <a:r>
              <a:rPr dirty="0" sz="2000" spc="-5">
                <a:latin typeface="Times New Roman"/>
                <a:cs typeface="Times New Roman"/>
              </a:rPr>
              <a:t>indicated </a:t>
            </a:r>
            <a:r>
              <a:rPr dirty="0" sz="2000">
                <a:latin typeface="Times New Roman"/>
                <a:cs typeface="Times New Roman"/>
              </a:rPr>
              <a:t>in </a:t>
            </a:r>
            <a:r>
              <a:rPr dirty="0" sz="2000" spc="-5">
                <a:latin typeface="Times New Roman"/>
                <a:cs typeface="Times New Roman"/>
              </a:rPr>
              <a:t>tax </a:t>
            </a:r>
            <a:r>
              <a:rPr dirty="0" sz="2000">
                <a:latin typeface="Times New Roman"/>
                <a:cs typeface="Times New Roman"/>
              </a:rPr>
              <a:t>invoice and other</a:t>
            </a:r>
            <a:r>
              <a:rPr dirty="0" sz="2000" spc="-2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documents.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34. </a:t>
            </a:r>
            <a:r>
              <a:rPr dirty="0" sz="2000">
                <a:latin typeface="Times New Roman"/>
                <a:cs typeface="Times New Roman"/>
              </a:rPr>
              <a:t>Credit and debit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notes.</a:t>
            </a:r>
            <a:endParaRPr sz="2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26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CHAPTER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IX-RETURNS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5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37. </a:t>
            </a:r>
            <a:r>
              <a:rPr dirty="0" sz="2000">
                <a:latin typeface="Times New Roman"/>
                <a:cs typeface="Times New Roman"/>
              </a:rPr>
              <a:t>Furnishing details of outward</a:t>
            </a:r>
            <a:r>
              <a:rPr dirty="0" sz="2000" spc="-1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supplies.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38. </a:t>
            </a:r>
            <a:r>
              <a:rPr dirty="0" sz="2000">
                <a:latin typeface="Times New Roman"/>
                <a:cs typeface="Times New Roman"/>
              </a:rPr>
              <a:t>Furnishing details of inward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supplies.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39. </a:t>
            </a:r>
            <a:r>
              <a:rPr dirty="0" sz="2000">
                <a:latin typeface="Times New Roman"/>
                <a:cs typeface="Times New Roman"/>
              </a:rPr>
              <a:t>Furnishing of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returns.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41. </a:t>
            </a:r>
            <a:r>
              <a:rPr dirty="0" sz="2000" spc="-5">
                <a:latin typeface="Times New Roman"/>
                <a:cs typeface="Times New Roman"/>
              </a:rPr>
              <a:t>Claim </a:t>
            </a:r>
            <a:r>
              <a:rPr dirty="0" sz="2000">
                <a:latin typeface="Times New Roman"/>
                <a:cs typeface="Times New Roman"/>
              </a:rPr>
              <a:t>of input </a:t>
            </a:r>
            <a:r>
              <a:rPr dirty="0" sz="2000" spc="-5">
                <a:latin typeface="Times New Roman"/>
                <a:cs typeface="Times New Roman"/>
              </a:rPr>
              <a:t>tax </a:t>
            </a:r>
            <a:r>
              <a:rPr dirty="0" sz="2000">
                <a:latin typeface="Times New Roman"/>
                <a:cs typeface="Times New Roman"/>
              </a:rPr>
              <a:t>credit and provisional acceptance</a:t>
            </a:r>
            <a:r>
              <a:rPr dirty="0" sz="2000" spc="-1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thereof.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42. </a:t>
            </a:r>
            <a:r>
              <a:rPr dirty="0" sz="2000" spc="-5">
                <a:latin typeface="Times New Roman"/>
                <a:cs typeface="Times New Roman"/>
              </a:rPr>
              <a:t>Matching, </a:t>
            </a:r>
            <a:r>
              <a:rPr dirty="0" sz="2000">
                <a:latin typeface="Times New Roman"/>
                <a:cs typeface="Times New Roman"/>
              </a:rPr>
              <a:t>reversal and reclaim of input </a:t>
            </a:r>
            <a:r>
              <a:rPr dirty="0" sz="2000" spc="-5">
                <a:latin typeface="Times New Roman"/>
                <a:cs typeface="Times New Roman"/>
              </a:rPr>
              <a:t>tax</a:t>
            </a:r>
            <a:r>
              <a:rPr dirty="0" sz="2000" spc="-1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credit.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 spc="5">
                <a:latin typeface="Times New Roman"/>
                <a:cs typeface="Times New Roman"/>
              </a:rPr>
              <a:t>43. </a:t>
            </a:r>
            <a:r>
              <a:rPr dirty="0" sz="2000" spc="-5">
                <a:latin typeface="Times New Roman"/>
                <a:cs typeface="Times New Roman"/>
              </a:rPr>
              <a:t>Matching, </a:t>
            </a:r>
            <a:r>
              <a:rPr dirty="0" sz="2000">
                <a:latin typeface="Times New Roman"/>
                <a:cs typeface="Times New Roman"/>
              </a:rPr>
              <a:t>reversal and reclaim of reduction in output </a:t>
            </a:r>
            <a:r>
              <a:rPr dirty="0" sz="2000" spc="-5">
                <a:latin typeface="Times New Roman"/>
                <a:cs typeface="Times New Roman"/>
              </a:rPr>
              <a:t>tax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liability.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4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>
                <a:latin typeface="Times New Roman"/>
                <a:cs typeface="Times New Roman"/>
              </a:rPr>
              <a:t>43A. Procedure for furnishing return and availing input </a:t>
            </a:r>
            <a:r>
              <a:rPr dirty="0" sz="2000" spc="-5">
                <a:latin typeface="Times New Roman"/>
                <a:cs typeface="Times New Roman"/>
              </a:rPr>
              <a:t>tax</a:t>
            </a:r>
            <a:r>
              <a:rPr dirty="0" sz="2000" spc="-2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credit.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6556375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Legal provision for filing of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3600">
              <a:latin typeface="Impact"/>
              <a:cs typeface="Impact"/>
            </a:endParaRPr>
          </a:p>
          <a:p>
            <a:pPr algn="r" marR="32512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39687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Important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provisions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423672"/>
            <a:ext cx="11094720" cy="445579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40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Section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43A(3)</a:t>
            </a:r>
            <a:endParaRPr sz="2400">
              <a:latin typeface="Times New Roman"/>
              <a:cs typeface="Times New Roman"/>
            </a:endParaRPr>
          </a:p>
          <a:p>
            <a:pPr marL="607060" marR="232410" indent="-274320">
              <a:lnSpc>
                <a:spcPts val="2380"/>
              </a:lnSpc>
              <a:spcBef>
                <a:spcPts val="57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The procedure for furnishing the details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outward supplies by the supplier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the </a:t>
            </a:r>
            <a:r>
              <a:rPr dirty="0" sz="2200" spc="-10">
                <a:latin typeface="Times New Roman"/>
                <a:cs typeface="Times New Roman"/>
              </a:rPr>
              <a:t>common  </a:t>
            </a:r>
            <a:r>
              <a:rPr dirty="0" sz="2200" spc="-5">
                <a:latin typeface="Times New Roman"/>
                <a:cs typeface="Times New Roman"/>
              </a:rPr>
              <a:t>portal, for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purposes of availing input tax credit by the recipient shall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such as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>
                <a:latin typeface="Times New Roman"/>
                <a:cs typeface="Times New Roman"/>
              </a:rPr>
              <a:t>be  </a:t>
            </a:r>
            <a:r>
              <a:rPr dirty="0" sz="2200" spc="-5">
                <a:latin typeface="Times New Roman"/>
                <a:cs typeface="Times New Roman"/>
              </a:rPr>
              <a:t>prescribed.</a:t>
            </a:r>
            <a:endParaRPr sz="2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23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Section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43A(5)</a:t>
            </a:r>
            <a:endParaRPr sz="2400">
              <a:latin typeface="Times New Roman"/>
              <a:cs typeface="Times New Roman"/>
            </a:endParaRPr>
          </a:p>
          <a:p>
            <a:pPr marL="607060" marR="5080" indent="-274320">
              <a:lnSpc>
                <a:spcPts val="2380"/>
              </a:lnSpc>
              <a:spcBef>
                <a:spcPts val="57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The amount of tax specified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outward supplies for which the details have been furnished  by the supplier under </a:t>
            </a:r>
            <a:r>
              <a:rPr dirty="0" sz="2200">
                <a:latin typeface="Times New Roman"/>
                <a:cs typeface="Times New Roman"/>
              </a:rPr>
              <a:t>sub-section </a:t>
            </a:r>
            <a:r>
              <a:rPr dirty="0" sz="2200" spc="-5">
                <a:latin typeface="Times New Roman"/>
                <a:cs typeface="Times New Roman"/>
              </a:rPr>
              <a:t>(3) shall be </a:t>
            </a:r>
            <a:r>
              <a:rPr dirty="0" sz="2200" spc="-10">
                <a:latin typeface="Times New Roman"/>
                <a:cs typeface="Times New Roman"/>
              </a:rPr>
              <a:t>deemed </a:t>
            </a:r>
            <a:r>
              <a:rPr dirty="0" sz="2200" spc="-5">
                <a:latin typeface="Times New Roman"/>
                <a:cs typeface="Times New Roman"/>
              </a:rPr>
              <a:t>to be the tax </a:t>
            </a:r>
            <a:r>
              <a:rPr dirty="0" sz="2200">
                <a:latin typeface="Times New Roman"/>
                <a:cs typeface="Times New Roman"/>
              </a:rPr>
              <a:t>payable </a:t>
            </a:r>
            <a:r>
              <a:rPr dirty="0" sz="2200" spc="-5">
                <a:latin typeface="Times New Roman"/>
                <a:cs typeface="Times New Roman"/>
              </a:rPr>
              <a:t>by him under the  provisions of </a:t>
            </a:r>
            <a:r>
              <a:rPr dirty="0" sz="2200">
                <a:latin typeface="Times New Roman"/>
                <a:cs typeface="Times New Roman"/>
              </a:rPr>
              <a:t>the</a:t>
            </a:r>
            <a:r>
              <a:rPr dirty="0" sz="2200" spc="-14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Act.</a:t>
            </a:r>
            <a:endParaRPr sz="2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23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Section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43A(6)</a:t>
            </a:r>
            <a:endParaRPr sz="2400">
              <a:latin typeface="Times New Roman"/>
              <a:cs typeface="Times New Roman"/>
            </a:endParaRPr>
          </a:p>
          <a:p>
            <a:pPr algn="just" marL="607060" marR="66040" indent="-274320">
              <a:lnSpc>
                <a:spcPct val="90000"/>
              </a:lnSpc>
              <a:spcBef>
                <a:spcPts val="540"/>
              </a:spcBef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 </a:t>
            </a:r>
            <a:r>
              <a:rPr dirty="0" sz="2200" spc="-5">
                <a:latin typeface="Times New Roman"/>
                <a:cs typeface="Times New Roman"/>
              </a:rPr>
              <a:t>The supplier and the recipient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a supply shall be </a:t>
            </a:r>
            <a:r>
              <a:rPr dirty="0" sz="2200">
                <a:latin typeface="Times New Roman"/>
                <a:cs typeface="Times New Roman"/>
              </a:rPr>
              <a:t>jointly </a:t>
            </a:r>
            <a:r>
              <a:rPr dirty="0" sz="2200" spc="-5">
                <a:latin typeface="Times New Roman"/>
                <a:cs typeface="Times New Roman"/>
              </a:rPr>
              <a:t>and severally liable to pay tax </a:t>
            </a:r>
            <a:r>
              <a:rPr dirty="0" sz="2200">
                <a:latin typeface="Times New Roman"/>
                <a:cs typeface="Times New Roman"/>
              </a:rPr>
              <a:t>or </a:t>
            </a:r>
            <a:r>
              <a:rPr dirty="0" sz="2200" spc="-5">
                <a:latin typeface="Times New Roman"/>
                <a:cs typeface="Times New Roman"/>
              </a:rPr>
              <a:t>to  pay the input tax credit availed, as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case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be, in relation to outward supplies for which  the details have been furnished </a:t>
            </a:r>
            <a:r>
              <a:rPr dirty="0" sz="2200">
                <a:latin typeface="Times New Roman"/>
                <a:cs typeface="Times New Roman"/>
              </a:rPr>
              <a:t>under sub-section </a:t>
            </a:r>
            <a:r>
              <a:rPr dirty="0" sz="2200" spc="-5">
                <a:latin typeface="Times New Roman"/>
                <a:cs typeface="Times New Roman"/>
              </a:rPr>
              <a:t>(3) or sub-section (4) </a:t>
            </a:r>
            <a:r>
              <a:rPr dirty="0" sz="2200">
                <a:latin typeface="Times New Roman"/>
                <a:cs typeface="Times New Roman"/>
              </a:rPr>
              <a:t>but </a:t>
            </a:r>
            <a:r>
              <a:rPr dirty="0" sz="2200" spc="-5">
                <a:latin typeface="Times New Roman"/>
                <a:cs typeface="Times New Roman"/>
              </a:rPr>
              <a:t>return thereof has  </a:t>
            </a:r>
            <a:r>
              <a:rPr dirty="0" sz="2200">
                <a:latin typeface="Times New Roman"/>
                <a:cs typeface="Times New Roman"/>
              </a:rPr>
              <a:t>not </a:t>
            </a:r>
            <a:r>
              <a:rPr dirty="0" sz="2200" spc="-5">
                <a:latin typeface="Times New Roman"/>
                <a:cs typeface="Times New Roman"/>
              </a:rPr>
              <a:t>been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furnished.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51976" y="4456176"/>
            <a:ext cx="2432304" cy="2118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408801" y="6214733"/>
            <a:ext cx="14478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>
                <a:solidFill>
                  <a:srgbClr val="252525"/>
                </a:solidFill>
                <a:latin typeface="Impact"/>
                <a:cs typeface="Impact"/>
              </a:rPr>
              <a:t>7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29521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Present</a:t>
            </a:r>
            <a:r>
              <a:rPr dirty="0" sz="3600" spc="-5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439674"/>
            <a:ext cx="7994015" cy="4446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Regular </a:t>
            </a:r>
            <a:r>
              <a:rPr dirty="0" sz="2000" spc="-50">
                <a:latin typeface="Times New Roman"/>
                <a:cs typeface="Times New Roman"/>
              </a:rPr>
              <a:t>Tax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payers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GSTR-1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Monthly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ts val="228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3B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4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Regular </a:t>
            </a:r>
            <a:r>
              <a:rPr dirty="0" sz="2000" spc="-50">
                <a:latin typeface="Times New Roman"/>
                <a:cs typeface="Times New Roman"/>
              </a:rPr>
              <a:t>Tax </a:t>
            </a:r>
            <a:r>
              <a:rPr dirty="0" sz="2000">
                <a:latin typeface="Times New Roman"/>
                <a:cs typeface="Times New Roman"/>
              </a:rPr>
              <a:t>payers ( Up to Rs.1.5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Crores)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GSTR-1-Quarterly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ts val="228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3B-Monthly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4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Others than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regular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GSTR-4-Compostion</a:t>
            </a:r>
            <a:r>
              <a:rPr dirty="0" sz="1900" spc="4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Scheme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GSTR-5-Non-Resident </a:t>
            </a:r>
            <a:r>
              <a:rPr dirty="0" sz="1900" spc="-25">
                <a:latin typeface="Times New Roman"/>
                <a:cs typeface="Times New Roman"/>
              </a:rPr>
              <a:t>Taxable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person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GSTR-6-Input Service</a:t>
            </a:r>
            <a:r>
              <a:rPr dirty="0" sz="1900" spc="2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Distributor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GSTR-7-Person deducting TDS ( Specified Government</a:t>
            </a:r>
            <a:r>
              <a:rPr dirty="0" sz="1900" spc="5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Organisations)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GSTR-8-Person Collecting </a:t>
            </a:r>
            <a:r>
              <a:rPr dirty="0" sz="1900" spc="-45">
                <a:latin typeface="Times New Roman"/>
                <a:cs typeface="Times New Roman"/>
              </a:rPr>
              <a:t>Tax </a:t>
            </a:r>
            <a:r>
              <a:rPr dirty="0" sz="1900" spc="-5">
                <a:latin typeface="Times New Roman"/>
                <a:cs typeface="Times New Roman"/>
              </a:rPr>
              <a:t>( </a:t>
            </a:r>
            <a:r>
              <a:rPr dirty="0" sz="1900" spc="-10">
                <a:latin typeface="Times New Roman"/>
                <a:cs typeface="Times New Roman"/>
              </a:rPr>
              <a:t>E-Commerce</a:t>
            </a:r>
            <a:r>
              <a:rPr dirty="0" sz="1900" spc="7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Operator)</a:t>
            </a:r>
            <a:endParaRPr sz="19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10">
                <a:latin typeface="Times New Roman"/>
                <a:cs typeface="Times New Roman"/>
              </a:rPr>
              <a:t>GSTR-11-Casual </a:t>
            </a:r>
            <a:r>
              <a:rPr dirty="0" sz="1900" spc="-25">
                <a:latin typeface="Times New Roman"/>
                <a:cs typeface="Times New Roman"/>
              </a:rPr>
              <a:t>Taxable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Person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simplification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replacement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for GSTR-1,GSTR-2A and</a:t>
            </a:r>
            <a:r>
              <a:rPr dirty="0" sz="2000" spc="-2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GSTR-3B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35211" y="3683508"/>
            <a:ext cx="2432304" cy="2115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9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943" y="3490340"/>
            <a:ext cx="682180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Over</a:t>
            </a:r>
            <a:r>
              <a:rPr dirty="0" sz="4000" spc="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view:</a:t>
            </a:r>
            <a:endParaRPr sz="40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4000" spc="-65">
                <a:solidFill>
                  <a:srgbClr val="252525"/>
                </a:solidFill>
                <a:latin typeface="Impact"/>
                <a:cs typeface="Impact"/>
              </a:rPr>
              <a:t>GST-RET-1,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Sahaj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and</a:t>
            </a:r>
            <a:r>
              <a:rPr dirty="0" sz="4000" spc="6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Sugam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025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9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33273"/>
            <a:ext cx="11110595" cy="4384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7020" indent="-274955">
              <a:lnSpc>
                <a:spcPts val="2375"/>
              </a:lnSpc>
              <a:spcBef>
                <a:spcPts val="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7298055" algn="l"/>
              </a:tabLst>
            </a:pPr>
            <a:r>
              <a:rPr dirty="0" sz="2200" spc="-5">
                <a:latin typeface="Times New Roman"/>
                <a:cs typeface="Times New Roman"/>
              </a:rPr>
              <a:t>Simplified return is based on outward supply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transaction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type	</a:t>
            </a:r>
            <a:r>
              <a:rPr dirty="0" sz="2200" spc="-5">
                <a:latin typeface="Times New Roman"/>
                <a:cs typeface="Times New Roman"/>
              </a:rPr>
              <a:t>such </a:t>
            </a:r>
            <a:r>
              <a:rPr dirty="0" sz="2200" spc="-10">
                <a:latin typeface="Times New Roman"/>
                <a:cs typeface="Times New Roman"/>
              </a:rPr>
              <a:t>as </a:t>
            </a:r>
            <a:r>
              <a:rPr dirty="0" sz="2200" spc="-5">
                <a:latin typeface="Times New Roman"/>
                <a:cs typeface="Times New Roman"/>
              </a:rPr>
              <a:t>B2B, B2C, </a:t>
            </a:r>
            <a:r>
              <a:rPr dirty="0" sz="2200">
                <a:latin typeface="Times New Roman"/>
                <a:cs typeface="Times New Roman"/>
              </a:rPr>
              <a:t>Export,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SEZ</a:t>
            </a:r>
            <a:endParaRPr sz="2200">
              <a:latin typeface="Times New Roman"/>
              <a:cs typeface="Times New Roman"/>
            </a:endParaRPr>
          </a:p>
          <a:p>
            <a:pPr marL="287020">
              <a:lnSpc>
                <a:spcPts val="2375"/>
              </a:lnSpc>
            </a:pPr>
            <a:r>
              <a:rPr dirty="0" sz="2200" spc="-5">
                <a:latin typeface="Times New Roman"/>
                <a:cs typeface="Times New Roman"/>
              </a:rPr>
              <a:t>supply etc and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turnover.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287020" marR="158750" indent="-274955">
              <a:lnSpc>
                <a:spcPct val="8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Option to file quarterly return is available </a:t>
            </a:r>
            <a:r>
              <a:rPr dirty="0" sz="2200">
                <a:latin typeface="Times New Roman"/>
                <a:cs typeface="Times New Roman"/>
              </a:rPr>
              <a:t>for </a:t>
            </a:r>
            <a:r>
              <a:rPr dirty="0" sz="2200" spc="-5">
                <a:latin typeface="Times New Roman"/>
                <a:cs typeface="Times New Roman"/>
              </a:rPr>
              <a:t>taxpayers whose aggregate annual turnover in </a:t>
            </a:r>
            <a:r>
              <a:rPr dirty="0" sz="2200">
                <a:latin typeface="Times New Roman"/>
                <a:cs typeface="Times New Roman"/>
              </a:rPr>
              <a:t>the  </a:t>
            </a:r>
            <a:r>
              <a:rPr dirty="0" sz="2200" spc="-5">
                <a:latin typeface="Times New Roman"/>
                <a:cs typeface="Times New Roman"/>
              </a:rPr>
              <a:t>previous financial </a:t>
            </a:r>
            <a:r>
              <a:rPr dirty="0" sz="2200">
                <a:latin typeface="Times New Roman"/>
                <a:cs typeface="Times New Roman"/>
              </a:rPr>
              <a:t>year </a:t>
            </a:r>
            <a:r>
              <a:rPr dirty="0" sz="2200" spc="-5">
                <a:latin typeface="Times New Roman"/>
                <a:cs typeface="Times New Roman"/>
              </a:rPr>
              <a:t>was </a:t>
            </a:r>
            <a:r>
              <a:rPr dirty="0" sz="2200">
                <a:latin typeface="Times New Roman"/>
                <a:cs typeface="Times New Roman"/>
              </a:rPr>
              <a:t>up </a:t>
            </a:r>
            <a:r>
              <a:rPr dirty="0" sz="2200" spc="-5">
                <a:latin typeface="Times New Roman"/>
                <a:cs typeface="Times New Roman"/>
              </a:rPr>
              <a:t>to Rs. 5 Crore instead of present </a:t>
            </a:r>
            <a:r>
              <a:rPr dirty="0" sz="2200">
                <a:latin typeface="Times New Roman"/>
                <a:cs typeface="Times New Roman"/>
              </a:rPr>
              <a:t>1.5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Crores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</a:pPr>
            <a:endParaRPr sz="2750">
              <a:latin typeface="Times New Roman"/>
              <a:cs typeface="Times New Roman"/>
            </a:endParaRPr>
          </a:p>
          <a:p>
            <a:pPr marL="287020" marR="212090" indent="-274955">
              <a:lnSpc>
                <a:spcPct val="8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The concept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B2C-L, HSN wise and Documents details reporting is removed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proposed  return,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Wingdings"/>
              <a:buChar char=""/>
            </a:pPr>
            <a:endParaRPr sz="2700">
              <a:latin typeface="Times New Roman"/>
              <a:cs typeface="Times New Roman"/>
            </a:endParaRPr>
          </a:p>
          <a:p>
            <a:pPr marL="287020" marR="34290" indent="-274955">
              <a:lnSpc>
                <a:spcPts val="211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5457190" algn="l"/>
              </a:tabLst>
            </a:pPr>
            <a:r>
              <a:rPr dirty="0" sz="2200" spc="-5">
                <a:latin typeface="Times New Roman"/>
                <a:cs typeface="Times New Roman"/>
              </a:rPr>
              <a:t>Invoice details can be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uploaded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continuously	</a:t>
            </a:r>
            <a:r>
              <a:rPr dirty="0" sz="2200">
                <a:latin typeface="Times New Roman"/>
                <a:cs typeface="Times New Roman"/>
              </a:rPr>
              <a:t>by </a:t>
            </a:r>
            <a:r>
              <a:rPr dirty="0" sz="2200" spc="-5">
                <a:latin typeface="Times New Roman"/>
                <a:cs typeface="Times New Roman"/>
              </a:rPr>
              <a:t>the supplier and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10">
                <a:latin typeface="Times New Roman"/>
                <a:cs typeface="Times New Roman"/>
              </a:rPr>
              <a:t>same </a:t>
            </a:r>
            <a:r>
              <a:rPr dirty="0" sz="2200" spc="-5">
                <a:latin typeface="Times New Roman"/>
                <a:cs typeface="Times New Roman"/>
              </a:rPr>
              <a:t>can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viewed by the  recipient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real </a:t>
            </a:r>
            <a:r>
              <a:rPr dirty="0" sz="2200" spc="-10">
                <a:latin typeface="Times New Roman"/>
                <a:cs typeface="Times New Roman"/>
              </a:rPr>
              <a:t>time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basis.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275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8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B2B supplies, liable to reverse </a:t>
            </a:r>
            <a:r>
              <a:rPr dirty="0" sz="2200" spc="-10">
                <a:latin typeface="Times New Roman"/>
                <a:cs typeface="Times New Roman"/>
              </a:rPr>
              <a:t>charge mechanism, </a:t>
            </a:r>
            <a:r>
              <a:rPr dirty="0" sz="2200" spc="-5">
                <a:latin typeface="Times New Roman"/>
                <a:cs typeface="Times New Roman"/>
              </a:rPr>
              <a:t>ITC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Import of </a:t>
            </a:r>
            <a:r>
              <a:rPr dirty="0" sz="2200">
                <a:latin typeface="Times New Roman"/>
                <a:cs typeface="Times New Roman"/>
              </a:rPr>
              <a:t>goods </a:t>
            </a:r>
            <a:r>
              <a:rPr dirty="0" sz="2200" spc="-5">
                <a:latin typeface="Times New Roman"/>
                <a:cs typeface="Times New Roman"/>
              </a:rPr>
              <a:t>, services needs to </a:t>
            </a:r>
            <a:r>
              <a:rPr dirty="0" sz="2200">
                <a:latin typeface="Times New Roman"/>
                <a:cs typeface="Times New Roman"/>
              </a:rPr>
              <a:t>be  </a:t>
            </a:r>
            <a:r>
              <a:rPr dirty="0" sz="2200" spc="-5">
                <a:latin typeface="Times New Roman"/>
                <a:cs typeface="Times New Roman"/>
              </a:rPr>
              <a:t>shown by the supplier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GST</a:t>
            </a:r>
            <a:r>
              <a:rPr dirty="0" sz="2200" spc="-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ANX-1,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8616950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Salient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features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of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the New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r>
              <a:rPr dirty="0" sz="3600" spc="1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System</a:t>
            </a:r>
            <a:endParaRPr sz="3600">
              <a:latin typeface="Impact"/>
              <a:cs typeface="Impact"/>
            </a:endParaRPr>
          </a:p>
          <a:p>
            <a:pPr algn="r" marR="238633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003280" cy="37579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3543935" algn="l"/>
              </a:tabLst>
            </a:pPr>
            <a:r>
              <a:rPr dirty="0" sz="2400" spc="-40">
                <a:latin typeface="Times New Roman"/>
                <a:cs typeface="Times New Roman"/>
              </a:rPr>
              <a:t>Various </a:t>
            </a:r>
            <a:r>
              <a:rPr dirty="0" sz="2400" spc="-10">
                <a:latin typeface="Times New Roman"/>
                <a:cs typeface="Times New Roman"/>
              </a:rPr>
              <a:t>summery</a:t>
            </a:r>
            <a:r>
              <a:rPr dirty="0" sz="2400" spc="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such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as	Invoice wise </a:t>
            </a:r>
            <a:r>
              <a:rPr dirty="0" sz="2400" spc="-5">
                <a:latin typeface="Times New Roman"/>
                <a:cs typeface="Times New Roman"/>
              </a:rPr>
              <a:t>for </a:t>
            </a:r>
            <a:r>
              <a:rPr dirty="0" sz="2400" spc="-10">
                <a:latin typeface="Times New Roman"/>
                <a:cs typeface="Times New Roman"/>
              </a:rPr>
              <a:t>supplier, </a:t>
            </a:r>
            <a:r>
              <a:rPr dirty="0" sz="2400">
                <a:latin typeface="Times New Roman"/>
                <a:cs typeface="Times New Roman"/>
              </a:rPr>
              <a:t>various table are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provided.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5">
                <a:latin typeface="Times New Roman"/>
                <a:cs typeface="Times New Roman"/>
              </a:rPr>
              <a:t>Taxpayer </a:t>
            </a:r>
            <a:r>
              <a:rPr dirty="0" sz="2400">
                <a:latin typeface="Times New Roman"/>
                <a:cs typeface="Times New Roman"/>
              </a:rPr>
              <a:t>can report </a:t>
            </a:r>
            <a:r>
              <a:rPr dirty="0" sz="2400" spc="-5">
                <a:latin typeface="Times New Roman"/>
                <a:cs typeface="Times New Roman"/>
              </a:rPr>
              <a:t>missing </a:t>
            </a:r>
            <a:r>
              <a:rPr dirty="0" sz="2400">
                <a:latin typeface="Times New Roman"/>
                <a:cs typeface="Times New Roman"/>
              </a:rPr>
              <a:t>invoices at an invoice level (that </a:t>
            </a:r>
            <a:r>
              <a:rPr dirty="0" sz="2400" spc="-5">
                <a:latin typeface="Times New Roman"/>
                <a:cs typeface="Times New Roman"/>
              </a:rPr>
              <a:t>is when </a:t>
            </a:r>
            <a:r>
              <a:rPr dirty="0" sz="2400">
                <a:latin typeface="Times New Roman"/>
                <a:cs typeface="Times New Roman"/>
              </a:rPr>
              <a:t>a supplier </a:t>
            </a:r>
            <a:r>
              <a:rPr dirty="0" sz="2400" spc="-5">
                <a:latin typeface="Times New Roman"/>
                <a:cs typeface="Times New Roman"/>
              </a:rPr>
              <a:t>has</a:t>
            </a:r>
            <a:r>
              <a:rPr dirty="0" sz="2400" spc="-1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not  uploaded an invoice in T+2 period) and avail</a:t>
            </a:r>
            <a:r>
              <a:rPr dirty="0" sz="2400" spc="-1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ITC.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15621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Matching tool </a:t>
            </a:r>
            <a:r>
              <a:rPr dirty="0" sz="2400" spc="-5">
                <a:latin typeface="Times New Roman"/>
                <a:cs typeface="Times New Roman"/>
              </a:rPr>
              <a:t>is </a:t>
            </a:r>
            <a:r>
              <a:rPr dirty="0" sz="2400">
                <a:latin typeface="Times New Roman"/>
                <a:cs typeface="Times New Roman"/>
              </a:rPr>
              <a:t>available which </a:t>
            </a:r>
            <a:r>
              <a:rPr dirty="0" sz="2400" spc="-5">
                <a:latin typeface="Times New Roman"/>
                <a:cs typeface="Times New Roman"/>
              </a:rPr>
              <a:t>will </a:t>
            </a:r>
            <a:r>
              <a:rPr dirty="0" sz="2400">
                <a:latin typeface="Times New Roman"/>
                <a:cs typeface="Times New Roman"/>
              </a:rPr>
              <a:t>help the taxpayer to </a:t>
            </a:r>
            <a:r>
              <a:rPr dirty="0" sz="2400" spc="-5">
                <a:latin typeface="Times New Roman"/>
                <a:cs typeface="Times New Roman"/>
              </a:rPr>
              <a:t>match </a:t>
            </a:r>
            <a:r>
              <a:rPr dirty="0" sz="2400">
                <a:latin typeface="Times New Roman"/>
                <a:cs typeface="Times New Roman"/>
              </a:rPr>
              <a:t>their Input </a:t>
            </a:r>
            <a:r>
              <a:rPr dirty="0" sz="2400" spc="-60">
                <a:latin typeface="Times New Roman"/>
                <a:cs typeface="Times New Roman"/>
              </a:rPr>
              <a:t>Tax</a:t>
            </a:r>
            <a:r>
              <a:rPr dirty="0" sz="2400" spc="-2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Credit  based on their </a:t>
            </a:r>
            <a:r>
              <a:rPr dirty="0" sz="2400" spc="-5">
                <a:latin typeface="Times New Roman"/>
                <a:cs typeface="Times New Roman"/>
              </a:rPr>
              <a:t>FORM GST ANX </a:t>
            </a:r>
            <a:r>
              <a:rPr dirty="0" sz="2400">
                <a:latin typeface="Times New Roman"/>
                <a:cs typeface="Times New Roman"/>
              </a:rPr>
              <a:t>- 2 and purchase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register.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Option to file </a:t>
            </a:r>
            <a:r>
              <a:rPr dirty="0" sz="2400" spc="-5">
                <a:latin typeface="Times New Roman"/>
                <a:cs typeface="Times New Roman"/>
              </a:rPr>
              <a:t>NIL </a:t>
            </a:r>
            <a:r>
              <a:rPr dirty="0" sz="2400">
                <a:latin typeface="Times New Roman"/>
                <a:cs typeface="Times New Roman"/>
              </a:rPr>
              <a:t>return through</a:t>
            </a:r>
            <a:r>
              <a:rPr dirty="0" sz="2400" spc="-1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SMS.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8616950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Salient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features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of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the New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r>
              <a:rPr dirty="0" sz="3600" spc="1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System</a:t>
            </a:r>
            <a:endParaRPr sz="3600">
              <a:latin typeface="Impact"/>
              <a:cs typeface="Impact"/>
            </a:endParaRPr>
          </a:p>
          <a:p>
            <a:pPr algn="r" marR="238633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33769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r>
              <a:rPr dirty="0" sz="3600" spc="-8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proposed</a:t>
            </a:r>
            <a:endParaRPr sz="360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1647" y="1155191"/>
            <a:ext cx="9035415" cy="3252470"/>
            <a:chOff x="231647" y="1155191"/>
            <a:chExt cx="9035415" cy="3252470"/>
          </a:xfrm>
        </p:grpSpPr>
        <p:sp>
          <p:nvSpPr>
            <p:cNvPr id="4" name="object 4"/>
            <p:cNvSpPr/>
            <p:nvPr/>
          </p:nvSpPr>
          <p:spPr>
            <a:xfrm>
              <a:off x="5750813" y="4395977"/>
              <a:ext cx="3504565" cy="0"/>
            </a:xfrm>
            <a:custGeom>
              <a:avLst/>
              <a:gdLst/>
              <a:ahLst/>
              <a:cxnLst/>
              <a:rect l="l" t="t" r="r" b="b"/>
              <a:pathLst>
                <a:path w="3504565" h="0">
                  <a:moveTo>
                    <a:pt x="3003804" y="0"/>
                  </a:moveTo>
                  <a:lnTo>
                    <a:pt x="3504438" y="0"/>
                  </a:lnTo>
                </a:path>
                <a:path w="3504565" h="0">
                  <a:moveTo>
                    <a:pt x="0" y="0"/>
                  </a:moveTo>
                  <a:lnTo>
                    <a:pt x="500634" y="0"/>
                  </a:lnTo>
                </a:path>
              </a:pathLst>
            </a:custGeom>
            <a:ln w="22860">
              <a:solidFill>
                <a:srgbClr val="4747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47009" y="1166621"/>
              <a:ext cx="501015" cy="3228975"/>
            </a:xfrm>
            <a:custGeom>
              <a:avLst/>
              <a:gdLst/>
              <a:ahLst/>
              <a:cxnLst/>
              <a:rect l="l" t="t" r="r" b="b"/>
              <a:pathLst>
                <a:path w="501014" h="3228975">
                  <a:moveTo>
                    <a:pt x="0" y="1613915"/>
                  </a:moveTo>
                  <a:lnTo>
                    <a:pt x="250316" y="1613915"/>
                  </a:lnTo>
                  <a:lnTo>
                    <a:pt x="250316" y="3228466"/>
                  </a:lnTo>
                  <a:lnTo>
                    <a:pt x="500633" y="3228466"/>
                  </a:lnTo>
                </a:path>
                <a:path w="501014" h="3228975">
                  <a:moveTo>
                    <a:pt x="0" y="1613915"/>
                  </a:moveTo>
                  <a:lnTo>
                    <a:pt x="250316" y="1613915"/>
                  </a:lnTo>
                  <a:lnTo>
                    <a:pt x="250316" y="2152141"/>
                  </a:lnTo>
                  <a:lnTo>
                    <a:pt x="500633" y="2152141"/>
                  </a:lnTo>
                </a:path>
                <a:path w="501014" h="3228975">
                  <a:moveTo>
                    <a:pt x="0" y="1614169"/>
                  </a:moveTo>
                  <a:lnTo>
                    <a:pt x="250316" y="1614169"/>
                  </a:lnTo>
                  <a:lnTo>
                    <a:pt x="250316" y="1075943"/>
                  </a:lnTo>
                  <a:lnTo>
                    <a:pt x="500633" y="1075943"/>
                  </a:lnTo>
                </a:path>
                <a:path w="501014" h="3228975">
                  <a:moveTo>
                    <a:pt x="0" y="1614551"/>
                  </a:moveTo>
                  <a:lnTo>
                    <a:pt x="250316" y="1614551"/>
                  </a:lnTo>
                  <a:lnTo>
                    <a:pt x="250316" y="0"/>
                  </a:lnTo>
                  <a:lnTo>
                    <a:pt x="500633" y="0"/>
                  </a:lnTo>
                </a:path>
              </a:pathLst>
            </a:custGeom>
            <a:ln w="22860">
              <a:solidFill>
                <a:srgbClr val="3D3D3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3077" y="2399538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3077" y="2399538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750813" y="1166621"/>
              <a:ext cx="3504565" cy="2153920"/>
            </a:xfrm>
            <a:custGeom>
              <a:avLst/>
              <a:gdLst/>
              <a:ahLst/>
              <a:cxnLst/>
              <a:rect l="l" t="t" r="r" b="b"/>
              <a:pathLst>
                <a:path w="3504565" h="2153920">
                  <a:moveTo>
                    <a:pt x="0" y="0"/>
                  </a:moveTo>
                  <a:lnTo>
                    <a:pt x="500634" y="0"/>
                  </a:lnTo>
                </a:path>
                <a:path w="3504565" h="2153920">
                  <a:moveTo>
                    <a:pt x="0" y="1075943"/>
                  </a:moveTo>
                  <a:lnTo>
                    <a:pt x="500634" y="1075943"/>
                  </a:lnTo>
                </a:path>
                <a:path w="3504565" h="2153920">
                  <a:moveTo>
                    <a:pt x="3003804" y="1075943"/>
                  </a:moveTo>
                  <a:lnTo>
                    <a:pt x="3504438" y="1075943"/>
                  </a:lnTo>
                </a:path>
                <a:path w="3504565" h="2153920">
                  <a:moveTo>
                    <a:pt x="0" y="2153412"/>
                  </a:moveTo>
                  <a:lnTo>
                    <a:pt x="500634" y="2153412"/>
                  </a:lnTo>
                </a:path>
                <a:path w="3504565" h="2153920">
                  <a:moveTo>
                    <a:pt x="3003804" y="2153412"/>
                  </a:moveTo>
                  <a:lnTo>
                    <a:pt x="3504438" y="2153412"/>
                  </a:lnTo>
                </a:path>
              </a:pathLst>
            </a:custGeom>
            <a:ln w="22860">
              <a:solidFill>
                <a:srgbClr val="47473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46277" y="2351023"/>
            <a:ext cx="1692275" cy="7924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304800" marR="5080" indent="-292735">
              <a:lnSpc>
                <a:spcPts val="2800"/>
              </a:lnSpc>
              <a:spcBef>
                <a:spcPts val="56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New</a:t>
            </a:r>
            <a:r>
              <a:rPr dirty="0" sz="27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Return  Schema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35451" y="774191"/>
            <a:ext cx="2527300" cy="786765"/>
            <a:chOff x="3235451" y="774191"/>
            <a:chExt cx="2527300" cy="786765"/>
          </a:xfrm>
        </p:grpSpPr>
        <p:sp>
          <p:nvSpPr>
            <p:cNvPr id="11" name="object 11"/>
            <p:cNvSpPr/>
            <p:nvPr/>
          </p:nvSpPr>
          <p:spPr>
            <a:xfrm>
              <a:off x="3246881" y="785621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46881" y="785621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380994" y="736219"/>
            <a:ext cx="2233295" cy="792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3020"/>
              </a:lnSpc>
              <a:spcBef>
                <a:spcPts val="100"/>
              </a:spcBef>
            </a:pPr>
            <a:r>
              <a:rPr dirty="0" sz="2700" spc="-10">
                <a:solidFill>
                  <a:srgbClr val="FFFFFF"/>
                </a:solidFill>
                <a:latin typeface="Times New Roman"/>
                <a:cs typeface="Times New Roman"/>
              </a:rPr>
              <a:t>ANX-1,</a:t>
            </a:r>
            <a:r>
              <a:rPr dirty="0" sz="2700" spc="-1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ANX-2</a:t>
            </a: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ts val="3020"/>
              </a:lnSpc>
            </a:pP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(Regular)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39255" y="774191"/>
            <a:ext cx="2527300" cy="786765"/>
            <a:chOff x="6239255" y="774191"/>
            <a:chExt cx="2527300" cy="786765"/>
          </a:xfrm>
        </p:grpSpPr>
        <p:sp>
          <p:nvSpPr>
            <p:cNvPr id="15" name="object 15"/>
            <p:cNvSpPr/>
            <p:nvPr/>
          </p:nvSpPr>
          <p:spPr>
            <a:xfrm>
              <a:off x="6250685" y="785621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250685" y="785621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289040" y="913638"/>
            <a:ext cx="242570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40">
                <a:solidFill>
                  <a:srgbClr val="FFFFFF"/>
                </a:solidFill>
                <a:latin typeface="Times New Roman"/>
                <a:cs typeface="Times New Roman"/>
              </a:rPr>
              <a:t>(RET-1)</a:t>
            </a:r>
            <a:r>
              <a:rPr dirty="0" sz="27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Monthly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35451" y="1850135"/>
            <a:ext cx="2527300" cy="786765"/>
            <a:chOff x="3235451" y="1850135"/>
            <a:chExt cx="2527300" cy="786765"/>
          </a:xfrm>
        </p:grpSpPr>
        <p:sp>
          <p:nvSpPr>
            <p:cNvPr id="19" name="object 19"/>
            <p:cNvSpPr/>
            <p:nvPr/>
          </p:nvSpPr>
          <p:spPr>
            <a:xfrm>
              <a:off x="3246881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46881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380994" y="1990090"/>
            <a:ext cx="223329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solidFill>
                  <a:srgbClr val="FFFFFF"/>
                </a:solidFill>
                <a:latin typeface="Times New Roman"/>
                <a:cs typeface="Times New Roman"/>
              </a:rPr>
              <a:t>ANX-1,</a:t>
            </a:r>
            <a:r>
              <a:rPr dirty="0" sz="2700" spc="-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ANX-2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39255" y="1850135"/>
            <a:ext cx="2527300" cy="786765"/>
            <a:chOff x="6239255" y="1850135"/>
            <a:chExt cx="2527300" cy="786765"/>
          </a:xfrm>
        </p:grpSpPr>
        <p:sp>
          <p:nvSpPr>
            <p:cNvPr id="23" name="object 23"/>
            <p:cNvSpPr/>
            <p:nvPr/>
          </p:nvSpPr>
          <p:spPr>
            <a:xfrm>
              <a:off x="6250685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250685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641083" y="1812797"/>
            <a:ext cx="1731010" cy="7924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67640" marR="5080" indent="-155575">
              <a:lnSpc>
                <a:spcPts val="2800"/>
              </a:lnSpc>
              <a:spcBef>
                <a:spcPts val="56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FORM</a:t>
            </a:r>
            <a:r>
              <a:rPr dirty="0" sz="27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GST  PMT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27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5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243059" y="1850135"/>
            <a:ext cx="2527300" cy="786765"/>
            <a:chOff x="9243059" y="1850135"/>
            <a:chExt cx="2527300" cy="786765"/>
          </a:xfrm>
        </p:grpSpPr>
        <p:sp>
          <p:nvSpPr>
            <p:cNvPr id="27" name="object 27"/>
            <p:cNvSpPr/>
            <p:nvPr/>
          </p:nvSpPr>
          <p:spPr>
            <a:xfrm>
              <a:off x="9254489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2503931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1" y="763524"/>
                  </a:lnTo>
                  <a:lnTo>
                    <a:pt x="25039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254489" y="1861565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5">
                  <a:moveTo>
                    <a:pt x="0" y="763524"/>
                  </a:moveTo>
                  <a:lnTo>
                    <a:pt x="2503931" y="763524"/>
                  </a:lnTo>
                  <a:lnTo>
                    <a:pt x="2503931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9331579" y="1812797"/>
            <a:ext cx="2350770" cy="7924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516890" marR="5080" indent="-504825">
              <a:lnSpc>
                <a:spcPts val="2800"/>
              </a:lnSpc>
              <a:spcBef>
                <a:spcPts val="560"/>
              </a:spcBef>
            </a:pP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Reg</a:t>
            </a:r>
            <a:r>
              <a:rPr dirty="0" sz="2700" spc="1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dirty="0" sz="2700" spc="-4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-(RE</a:t>
            </a:r>
            <a:r>
              <a:rPr dirty="0" sz="2700" spc="-265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-1)  Quarterly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35451" y="2926079"/>
            <a:ext cx="2527300" cy="786765"/>
            <a:chOff x="3235451" y="2926079"/>
            <a:chExt cx="2527300" cy="786765"/>
          </a:xfrm>
        </p:grpSpPr>
        <p:sp>
          <p:nvSpPr>
            <p:cNvPr id="31" name="object 31"/>
            <p:cNvSpPr/>
            <p:nvPr/>
          </p:nvSpPr>
          <p:spPr>
            <a:xfrm>
              <a:off x="3246881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2" y="0"/>
                  </a:moveTo>
                  <a:lnTo>
                    <a:pt x="0" y="0"/>
                  </a:lnTo>
                  <a:lnTo>
                    <a:pt x="0" y="763523"/>
                  </a:lnTo>
                  <a:lnTo>
                    <a:pt x="2503932" y="763523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246881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3"/>
                  </a:moveTo>
                  <a:lnTo>
                    <a:pt x="2503932" y="763523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3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3380994" y="3066669"/>
            <a:ext cx="223329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solidFill>
                  <a:srgbClr val="FFFFFF"/>
                </a:solidFill>
                <a:latin typeface="Times New Roman"/>
                <a:cs typeface="Times New Roman"/>
              </a:rPr>
              <a:t>ANX-1,</a:t>
            </a:r>
            <a:r>
              <a:rPr dirty="0" sz="2700" spc="-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ANX-2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239255" y="2926079"/>
            <a:ext cx="2527300" cy="786765"/>
            <a:chOff x="6239255" y="2926079"/>
            <a:chExt cx="2527300" cy="786765"/>
          </a:xfrm>
        </p:grpSpPr>
        <p:sp>
          <p:nvSpPr>
            <p:cNvPr id="35" name="object 35"/>
            <p:cNvSpPr/>
            <p:nvPr/>
          </p:nvSpPr>
          <p:spPr>
            <a:xfrm>
              <a:off x="6250685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2" y="0"/>
                  </a:moveTo>
                  <a:lnTo>
                    <a:pt x="0" y="0"/>
                  </a:lnTo>
                  <a:lnTo>
                    <a:pt x="0" y="763523"/>
                  </a:lnTo>
                  <a:lnTo>
                    <a:pt x="2503932" y="763523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250685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3"/>
                  </a:moveTo>
                  <a:lnTo>
                    <a:pt x="2503932" y="763523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3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6641083" y="2889250"/>
            <a:ext cx="1731010" cy="7924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67640" marR="5080" indent="-155575">
              <a:lnSpc>
                <a:spcPts val="2800"/>
              </a:lnSpc>
              <a:spcBef>
                <a:spcPts val="56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FORM</a:t>
            </a:r>
            <a:r>
              <a:rPr dirty="0" sz="27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GST  PMT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27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5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243059" y="2926079"/>
            <a:ext cx="2527300" cy="786765"/>
            <a:chOff x="9243059" y="2926079"/>
            <a:chExt cx="2527300" cy="786765"/>
          </a:xfrm>
        </p:grpSpPr>
        <p:sp>
          <p:nvSpPr>
            <p:cNvPr id="39" name="object 39"/>
            <p:cNvSpPr/>
            <p:nvPr/>
          </p:nvSpPr>
          <p:spPr>
            <a:xfrm>
              <a:off x="9254489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1" y="0"/>
                  </a:moveTo>
                  <a:lnTo>
                    <a:pt x="0" y="0"/>
                  </a:lnTo>
                  <a:lnTo>
                    <a:pt x="0" y="763523"/>
                  </a:lnTo>
                  <a:lnTo>
                    <a:pt x="2503931" y="763523"/>
                  </a:lnTo>
                  <a:lnTo>
                    <a:pt x="25039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254489" y="2937509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3"/>
                  </a:moveTo>
                  <a:lnTo>
                    <a:pt x="2503931" y="763523"/>
                  </a:lnTo>
                  <a:lnTo>
                    <a:pt x="2503931" y="0"/>
                  </a:lnTo>
                  <a:lnTo>
                    <a:pt x="0" y="0"/>
                  </a:lnTo>
                  <a:lnTo>
                    <a:pt x="0" y="763523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9462643" y="3066669"/>
            <a:ext cx="2088514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Sahaj (</a:t>
            </a:r>
            <a:r>
              <a:rPr dirty="0" sz="27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45">
                <a:solidFill>
                  <a:srgbClr val="FFFFFF"/>
                </a:solidFill>
                <a:latin typeface="Times New Roman"/>
                <a:cs typeface="Times New Roman"/>
              </a:rPr>
              <a:t>RET-2)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235451" y="4002023"/>
            <a:ext cx="2527300" cy="786765"/>
            <a:chOff x="3235451" y="4002023"/>
            <a:chExt cx="2527300" cy="786765"/>
          </a:xfrm>
        </p:grpSpPr>
        <p:sp>
          <p:nvSpPr>
            <p:cNvPr id="43" name="object 43"/>
            <p:cNvSpPr/>
            <p:nvPr/>
          </p:nvSpPr>
          <p:spPr>
            <a:xfrm>
              <a:off x="3246881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246881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3380994" y="4142943"/>
            <a:ext cx="223393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ANX-1,</a:t>
            </a:r>
            <a:r>
              <a:rPr dirty="0" sz="2700" spc="-2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ANX-2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239255" y="4002023"/>
            <a:ext cx="2527300" cy="786765"/>
            <a:chOff x="6239255" y="4002023"/>
            <a:chExt cx="2527300" cy="786765"/>
          </a:xfrm>
        </p:grpSpPr>
        <p:sp>
          <p:nvSpPr>
            <p:cNvPr id="47" name="object 47"/>
            <p:cNvSpPr/>
            <p:nvPr/>
          </p:nvSpPr>
          <p:spPr>
            <a:xfrm>
              <a:off x="6250685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2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2" y="763524"/>
                  </a:lnTo>
                  <a:lnTo>
                    <a:pt x="2503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250685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4"/>
                  </a:moveTo>
                  <a:lnTo>
                    <a:pt x="2503932" y="763524"/>
                  </a:lnTo>
                  <a:lnTo>
                    <a:pt x="2503932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6627368" y="3965829"/>
            <a:ext cx="1758950" cy="7924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81610" marR="5080" indent="-169545">
              <a:lnSpc>
                <a:spcPts val="2800"/>
              </a:lnSpc>
              <a:spcBef>
                <a:spcPts val="560"/>
              </a:spcBef>
            </a:pP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dirty="0" sz="2700" spc="-15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700" spc="-5">
                <a:solidFill>
                  <a:srgbClr val="FFFFFF"/>
                </a:solidFill>
                <a:latin typeface="Times New Roman"/>
                <a:cs typeface="Times New Roman"/>
              </a:rPr>
              <a:t>GST 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PMT –</a:t>
            </a:r>
            <a:r>
              <a:rPr dirty="0" sz="2700" spc="-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9243059" y="4002023"/>
            <a:ext cx="2527300" cy="786765"/>
            <a:chOff x="9243059" y="4002023"/>
            <a:chExt cx="2527300" cy="786765"/>
          </a:xfrm>
        </p:grpSpPr>
        <p:sp>
          <p:nvSpPr>
            <p:cNvPr id="51" name="object 51"/>
            <p:cNvSpPr/>
            <p:nvPr/>
          </p:nvSpPr>
          <p:spPr>
            <a:xfrm>
              <a:off x="9254489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2503931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503931" y="763524"/>
                  </a:lnTo>
                  <a:lnTo>
                    <a:pt x="25039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9254489" y="4013453"/>
              <a:ext cx="2504440" cy="763905"/>
            </a:xfrm>
            <a:custGeom>
              <a:avLst/>
              <a:gdLst/>
              <a:ahLst/>
              <a:cxnLst/>
              <a:rect l="l" t="t" r="r" b="b"/>
              <a:pathLst>
                <a:path w="2504440" h="763904">
                  <a:moveTo>
                    <a:pt x="0" y="763524"/>
                  </a:moveTo>
                  <a:lnTo>
                    <a:pt x="2503931" y="763524"/>
                  </a:lnTo>
                  <a:lnTo>
                    <a:pt x="2503931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9410827" y="4142943"/>
            <a:ext cx="219392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Times New Roman"/>
                <a:cs typeface="Times New Roman"/>
              </a:rPr>
              <a:t>Sugam</a:t>
            </a:r>
            <a:r>
              <a:rPr dirty="0" sz="27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Times New Roman"/>
                <a:cs typeface="Times New Roman"/>
              </a:rPr>
              <a:t>(RET-3)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59448" y="6214733"/>
            <a:ext cx="29400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12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84728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RET-1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(Regular / Quarterly</a:t>
            </a:r>
            <a:r>
              <a:rPr dirty="0" sz="3600" spc="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(Normal))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15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23567"/>
            <a:ext cx="11282680" cy="459549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</a:t>
            </a:r>
            <a:r>
              <a:rPr dirty="0" sz="2400" spc="-45">
                <a:latin typeface="Times New Roman"/>
                <a:cs typeface="Times New Roman"/>
              </a:rPr>
              <a:t>RET-1 </a:t>
            </a:r>
            <a:r>
              <a:rPr dirty="0" sz="2400" spc="-5">
                <a:latin typeface="Times New Roman"/>
                <a:cs typeface="Times New Roman"/>
              </a:rPr>
              <a:t>(Normal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Monthly)</a:t>
            </a:r>
            <a:endParaRPr sz="2400">
              <a:latin typeface="Times New Roman"/>
              <a:cs typeface="Times New Roman"/>
            </a:endParaRPr>
          </a:p>
          <a:p>
            <a:pPr marL="607060" marR="584835" indent="-27432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20">
                <a:latin typeface="Times New Roman"/>
                <a:cs typeface="Times New Roman"/>
              </a:rPr>
              <a:t>Taxpayers </a:t>
            </a:r>
            <a:r>
              <a:rPr dirty="0" sz="2200" spc="-5">
                <a:latin typeface="Times New Roman"/>
                <a:cs typeface="Times New Roman"/>
              </a:rPr>
              <a:t>whose aggregate turnover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preceding financial </a:t>
            </a:r>
            <a:r>
              <a:rPr dirty="0" sz="2200">
                <a:latin typeface="Times New Roman"/>
                <a:cs typeface="Times New Roman"/>
              </a:rPr>
              <a:t>year </a:t>
            </a:r>
            <a:r>
              <a:rPr dirty="0" sz="2200" spc="-5">
                <a:latin typeface="Times New Roman"/>
                <a:cs typeface="Times New Roman"/>
              </a:rPr>
              <a:t>was above Rs.5 Crore  have to file monthly return. This return needs to be filed monthly </a:t>
            </a:r>
            <a:r>
              <a:rPr dirty="0" sz="2200">
                <a:latin typeface="Times New Roman"/>
                <a:cs typeface="Times New Roman"/>
              </a:rPr>
              <a:t>by </a:t>
            </a:r>
            <a:r>
              <a:rPr dirty="0" u="heavy" sz="2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20th of </a:t>
            </a:r>
            <a:r>
              <a:rPr dirty="0" u="heavy" sz="22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dirty="0" u="heavy" sz="2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month </a:t>
            </a:r>
            <a:r>
              <a:rPr dirty="0" sz="2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u="heavy" sz="2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succeeding the month to which </a:t>
            </a:r>
            <a:r>
              <a:rPr dirty="0" u="heavy" sz="22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dirty="0" u="heavy" sz="2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tax liability</a:t>
            </a:r>
            <a:r>
              <a:rPr dirty="0" u="heavy" sz="2200" spc="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pertains.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Monthly return in FORM GST </a:t>
            </a:r>
            <a:r>
              <a:rPr dirty="0" sz="2200" spc="-45">
                <a:latin typeface="Times New Roman"/>
                <a:cs typeface="Times New Roman"/>
              </a:rPr>
              <a:t>RET-1 </a:t>
            </a:r>
            <a:r>
              <a:rPr dirty="0" sz="2200" spc="-5">
                <a:latin typeface="Times New Roman"/>
                <a:cs typeface="Times New Roman"/>
              </a:rPr>
              <a:t>needs to be filed based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FORM GST ANX – 1 and</a:t>
            </a:r>
            <a:endParaRPr sz="2200">
              <a:latin typeface="Times New Roman"/>
              <a:cs typeface="Times New Roman"/>
            </a:endParaRPr>
          </a:p>
          <a:p>
            <a:pPr marL="607060">
              <a:lnSpc>
                <a:spcPct val="100000"/>
              </a:lnSpc>
            </a:pPr>
            <a:r>
              <a:rPr dirty="0" sz="2200" spc="-5">
                <a:latin typeface="Times New Roman"/>
                <a:cs typeface="Times New Roman"/>
              </a:rPr>
              <a:t>FORM GST ANX – 2</a:t>
            </a:r>
            <a:r>
              <a:rPr dirty="0" sz="2200" spc="-1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363220" indent="-351155">
              <a:lnSpc>
                <a:spcPct val="100000"/>
              </a:lnSpc>
              <a:spcBef>
                <a:spcPts val="570"/>
              </a:spcBef>
              <a:buClr>
                <a:srgbClr val="001F5F"/>
              </a:buClr>
              <a:buFont typeface="Wingdings"/>
              <a:buChar char=""/>
              <a:tabLst>
                <a:tab pos="363220" algn="l"/>
                <a:tab pos="3638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</a:t>
            </a:r>
            <a:r>
              <a:rPr dirty="0" sz="2400" spc="-45">
                <a:latin typeface="Times New Roman"/>
                <a:cs typeface="Times New Roman"/>
              </a:rPr>
              <a:t>RET-1 </a:t>
            </a:r>
            <a:r>
              <a:rPr dirty="0" sz="2400" spc="-5">
                <a:latin typeface="Times New Roman"/>
                <a:cs typeface="Times New Roman"/>
              </a:rPr>
              <a:t>(Normal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Quarterly)</a:t>
            </a:r>
            <a:endParaRPr sz="2400">
              <a:latin typeface="Times New Roman"/>
              <a:cs typeface="Times New Roman"/>
            </a:endParaRPr>
          </a:p>
          <a:p>
            <a:pPr marL="607060" marR="227329" indent="-27432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20">
                <a:latin typeface="Times New Roman"/>
                <a:cs typeface="Times New Roman"/>
              </a:rPr>
              <a:t>Taxpayers </a:t>
            </a:r>
            <a:r>
              <a:rPr dirty="0" sz="2200" spc="-5">
                <a:latin typeface="Times New Roman"/>
                <a:cs typeface="Times New Roman"/>
              </a:rPr>
              <a:t>whose aggregate turnover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preceding financial </a:t>
            </a:r>
            <a:r>
              <a:rPr dirty="0" sz="2200">
                <a:latin typeface="Times New Roman"/>
                <a:cs typeface="Times New Roman"/>
              </a:rPr>
              <a:t>year </a:t>
            </a:r>
            <a:r>
              <a:rPr dirty="0" sz="2200" spc="-5">
                <a:latin typeface="Times New Roman"/>
                <a:cs typeface="Times New Roman"/>
              </a:rPr>
              <a:t>was </a:t>
            </a:r>
            <a:r>
              <a:rPr dirty="0" sz="2200">
                <a:latin typeface="Times New Roman"/>
                <a:cs typeface="Times New Roman"/>
              </a:rPr>
              <a:t>up </a:t>
            </a:r>
            <a:r>
              <a:rPr dirty="0" sz="2200" spc="-5">
                <a:latin typeface="Times New Roman"/>
                <a:cs typeface="Times New Roman"/>
              </a:rPr>
              <a:t>to Rs.5 Crore can  file this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return.</a:t>
            </a:r>
            <a:endParaRPr sz="2200">
              <a:latin typeface="Times New Roman"/>
              <a:cs typeface="Times New Roman"/>
            </a:endParaRPr>
          </a:p>
          <a:p>
            <a:pPr marL="607060" marR="5080" indent="-27432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This return needs to be filed quarterly </a:t>
            </a:r>
            <a:r>
              <a:rPr dirty="0" sz="2200">
                <a:latin typeface="Times New Roman"/>
                <a:cs typeface="Times New Roman"/>
              </a:rPr>
              <a:t>by </a:t>
            </a:r>
            <a:r>
              <a:rPr dirty="0" sz="2200" spc="-5">
                <a:latin typeface="Times New Roman"/>
                <a:cs typeface="Times New Roman"/>
              </a:rPr>
              <a:t>20th 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month succeeding the quarter to which </a:t>
            </a:r>
            <a:r>
              <a:rPr dirty="0" sz="2200">
                <a:latin typeface="Times New Roman"/>
                <a:cs typeface="Times New Roman"/>
              </a:rPr>
              <a:t>the  </a:t>
            </a:r>
            <a:r>
              <a:rPr dirty="0" sz="2200" spc="-5">
                <a:latin typeface="Times New Roman"/>
                <a:cs typeface="Times New Roman"/>
              </a:rPr>
              <a:t>tax liability pertains.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5">
                <a:latin typeface="Times New Roman"/>
                <a:cs typeface="Times New Roman"/>
              </a:rPr>
              <a:t>Tax </a:t>
            </a:r>
            <a:r>
              <a:rPr dirty="0" sz="2200" spc="-5">
                <a:latin typeface="Times New Roman"/>
                <a:cs typeface="Times New Roman"/>
              </a:rPr>
              <a:t>has to be paid on monthly basis through FORM GST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PMT-08.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5392" y="3915155"/>
            <a:ext cx="718185" cy="466725"/>
            <a:chOff x="2755392" y="3915155"/>
            <a:chExt cx="718185" cy="466725"/>
          </a:xfrm>
        </p:grpSpPr>
        <p:sp>
          <p:nvSpPr>
            <p:cNvPr id="3" name="object 3"/>
            <p:cNvSpPr/>
            <p:nvPr/>
          </p:nvSpPr>
          <p:spPr>
            <a:xfrm>
              <a:off x="2766822" y="3926585"/>
              <a:ext cx="695325" cy="443865"/>
            </a:xfrm>
            <a:custGeom>
              <a:avLst/>
              <a:gdLst/>
              <a:ahLst/>
              <a:cxnLst/>
              <a:rect l="l" t="t" r="r" b="b"/>
              <a:pathLst>
                <a:path w="695325" h="443864">
                  <a:moveTo>
                    <a:pt x="521207" y="0"/>
                  </a:moveTo>
                  <a:lnTo>
                    <a:pt x="173735" y="0"/>
                  </a:lnTo>
                  <a:lnTo>
                    <a:pt x="173735" y="221741"/>
                  </a:lnTo>
                  <a:lnTo>
                    <a:pt x="0" y="221741"/>
                  </a:lnTo>
                  <a:lnTo>
                    <a:pt x="347471" y="443483"/>
                  </a:lnTo>
                  <a:lnTo>
                    <a:pt x="694943" y="221741"/>
                  </a:lnTo>
                  <a:lnTo>
                    <a:pt x="521207" y="221741"/>
                  </a:lnTo>
                  <a:lnTo>
                    <a:pt x="52120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66822" y="3926585"/>
              <a:ext cx="695325" cy="443865"/>
            </a:xfrm>
            <a:custGeom>
              <a:avLst/>
              <a:gdLst/>
              <a:ahLst/>
              <a:cxnLst/>
              <a:rect l="l" t="t" r="r" b="b"/>
              <a:pathLst>
                <a:path w="695325" h="443864">
                  <a:moveTo>
                    <a:pt x="0" y="221741"/>
                  </a:moveTo>
                  <a:lnTo>
                    <a:pt x="173735" y="221741"/>
                  </a:lnTo>
                  <a:lnTo>
                    <a:pt x="173735" y="0"/>
                  </a:lnTo>
                  <a:lnTo>
                    <a:pt x="521207" y="0"/>
                  </a:lnTo>
                  <a:lnTo>
                    <a:pt x="521207" y="221741"/>
                  </a:lnTo>
                  <a:lnTo>
                    <a:pt x="694943" y="221741"/>
                  </a:lnTo>
                  <a:lnTo>
                    <a:pt x="347471" y="443483"/>
                  </a:lnTo>
                  <a:lnTo>
                    <a:pt x="0" y="221741"/>
                  </a:lnTo>
                  <a:close/>
                </a:path>
              </a:pathLst>
            </a:custGeom>
            <a:ln w="2286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818258" y="4420057"/>
            <a:ext cx="259270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5">
                <a:latin typeface="Times New Roman"/>
                <a:cs typeface="Times New Roman"/>
              </a:rPr>
              <a:t>RET-1(Monthly)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3994" y="655307"/>
            <a:ext cx="3906280" cy="3127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37179" y="2446147"/>
            <a:ext cx="817244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27660" marR="5080" indent="-315595">
              <a:lnSpc>
                <a:spcPts val="2580"/>
              </a:lnSpc>
              <a:spcBef>
                <a:spcPts val="530"/>
              </a:spcBef>
            </a:pP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2338" y="1507312"/>
            <a:ext cx="817244" cy="73469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27660" marR="5080" indent="-315595">
              <a:lnSpc>
                <a:spcPts val="2580"/>
              </a:lnSpc>
              <a:spcBef>
                <a:spcPts val="535"/>
              </a:spcBef>
            </a:pP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621268" y="3880103"/>
            <a:ext cx="718185" cy="467995"/>
            <a:chOff x="8621268" y="3880103"/>
            <a:chExt cx="718185" cy="467995"/>
          </a:xfrm>
        </p:grpSpPr>
        <p:sp>
          <p:nvSpPr>
            <p:cNvPr id="10" name="object 10"/>
            <p:cNvSpPr/>
            <p:nvPr/>
          </p:nvSpPr>
          <p:spPr>
            <a:xfrm>
              <a:off x="8632698" y="3891533"/>
              <a:ext cx="695325" cy="445134"/>
            </a:xfrm>
            <a:custGeom>
              <a:avLst/>
              <a:gdLst/>
              <a:ahLst/>
              <a:cxnLst/>
              <a:rect l="l" t="t" r="r" b="b"/>
              <a:pathLst>
                <a:path w="695325" h="445135">
                  <a:moveTo>
                    <a:pt x="521207" y="0"/>
                  </a:moveTo>
                  <a:lnTo>
                    <a:pt x="173735" y="0"/>
                  </a:lnTo>
                  <a:lnTo>
                    <a:pt x="173735" y="222504"/>
                  </a:lnTo>
                  <a:lnTo>
                    <a:pt x="0" y="222504"/>
                  </a:lnTo>
                  <a:lnTo>
                    <a:pt x="347472" y="445008"/>
                  </a:lnTo>
                  <a:lnTo>
                    <a:pt x="694944" y="222504"/>
                  </a:lnTo>
                  <a:lnTo>
                    <a:pt x="521207" y="222504"/>
                  </a:lnTo>
                  <a:lnTo>
                    <a:pt x="52120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632698" y="3891533"/>
              <a:ext cx="695325" cy="445134"/>
            </a:xfrm>
            <a:custGeom>
              <a:avLst/>
              <a:gdLst/>
              <a:ahLst/>
              <a:cxnLst/>
              <a:rect l="l" t="t" r="r" b="b"/>
              <a:pathLst>
                <a:path w="695325" h="445135">
                  <a:moveTo>
                    <a:pt x="0" y="222504"/>
                  </a:moveTo>
                  <a:lnTo>
                    <a:pt x="173735" y="222504"/>
                  </a:lnTo>
                  <a:lnTo>
                    <a:pt x="173735" y="0"/>
                  </a:lnTo>
                  <a:lnTo>
                    <a:pt x="521207" y="0"/>
                  </a:lnTo>
                  <a:lnTo>
                    <a:pt x="521207" y="222504"/>
                  </a:lnTo>
                  <a:lnTo>
                    <a:pt x="694944" y="222504"/>
                  </a:lnTo>
                  <a:lnTo>
                    <a:pt x="347472" y="445008"/>
                  </a:lnTo>
                  <a:lnTo>
                    <a:pt x="0" y="222504"/>
                  </a:lnTo>
                  <a:close/>
                </a:path>
              </a:pathLst>
            </a:custGeom>
            <a:ln w="2286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7562215" y="4386198"/>
            <a:ext cx="28346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60">
                <a:latin typeface="Times New Roman"/>
                <a:cs typeface="Times New Roman"/>
              </a:rPr>
              <a:t>RET-1</a:t>
            </a:r>
            <a:r>
              <a:rPr dirty="0" sz="3000" spc="-45">
                <a:latin typeface="Times New Roman"/>
                <a:cs typeface="Times New Roman"/>
              </a:rPr>
              <a:t> </a:t>
            </a:r>
            <a:r>
              <a:rPr dirty="0" sz="3000" spc="-5">
                <a:latin typeface="Times New Roman"/>
                <a:cs typeface="Times New Roman"/>
              </a:rPr>
              <a:t>(Quarterly)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25382" y="641570"/>
            <a:ext cx="3909349" cy="31303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733281" y="2410205"/>
            <a:ext cx="754380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18440" marR="5080" indent="-205740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PM</a:t>
            </a:r>
            <a:r>
              <a:rPr dirty="0" sz="2500" spc="-22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15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806943" y="1470786"/>
            <a:ext cx="817244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27660" marR="5080" indent="-315595">
              <a:lnSpc>
                <a:spcPts val="2580"/>
              </a:lnSpc>
              <a:spcBef>
                <a:spcPts val="530"/>
              </a:spcBef>
            </a:pP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86468" y="1168146"/>
            <a:ext cx="817244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28295" marR="5080" indent="-316230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779" y="5491378"/>
            <a:ext cx="61861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RET-2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(SAHAJ</a:t>
            </a:r>
            <a:r>
              <a:rPr dirty="0" sz="3600" spc="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Quarterly)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15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98805"/>
            <a:ext cx="11330940" cy="3977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marR="47625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0">
                <a:latin typeface="Times New Roman"/>
                <a:cs typeface="Times New Roman"/>
              </a:rPr>
              <a:t>Taxpayers </a:t>
            </a:r>
            <a:r>
              <a:rPr dirty="0" sz="2400" spc="-5">
                <a:latin typeface="Times New Roman"/>
                <a:cs typeface="Times New Roman"/>
              </a:rPr>
              <a:t>whose </a:t>
            </a:r>
            <a:r>
              <a:rPr dirty="0" sz="2400">
                <a:latin typeface="Times New Roman"/>
                <a:cs typeface="Times New Roman"/>
              </a:rPr>
              <a:t>aggregate turnover in the preceding financial year </a:t>
            </a:r>
            <a:r>
              <a:rPr dirty="0" sz="2400" spc="-5">
                <a:latin typeface="Times New Roman"/>
                <a:cs typeface="Times New Roman"/>
              </a:rPr>
              <a:t>was </a:t>
            </a:r>
            <a:r>
              <a:rPr dirty="0" sz="2400">
                <a:latin typeface="Times New Roman"/>
                <a:cs typeface="Times New Roman"/>
              </a:rPr>
              <a:t>up to Rs.5 Crore  and have supplies only to </a:t>
            </a:r>
            <a:r>
              <a:rPr dirty="0" sz="2400" spc="-5">
                <a:latin typeface="Times New Roman"/>
                <a:cs typeface="Times New Roman"/>
              </a:rPr>
              <a:t>consumers </a:t>
            </a:r>
            <a:r>
              <a:rPr dirty="0" sz="2400">
                <a:latin typeface="Times New Roman"/>
                <a:cs typeface="Times New Roman"/>
              </a:rPr>
              <a:t>and unregistered </a:t>
            </a:r>
            <a:r>
              <a:rPr dirty="0" sz="2400" spc="-5">
                <a:latin typeface="Times New Roman"/>
                <a:cs typeface="Times New Roman"/>
              </a:rPr>
              <a:t>persons </a:t>
            </a:r>
            <a:r>
              <a:rPr dirty="0" sz="2400">
                <a:latin typeface="Times New Roman"/>
                <a:cs typeface="Times New Roman"/>
              </a:rPr>
              <a:t>(B2C supplies) can file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this  return based on </a:t>
            </a:r>
            <a:r>
              <a:rPr dirty="0" sz="2400" spc="-10">
                <a:latin typeface="Times New Roman"/>
                <a:cs typeface="Times New Roman"/>
              </a:rPr>
              <a:t>FORM </a:t>
            </a:r>
            <a:r>
              <a:rPr dirty="0" sz="2400" spc="-5">
                <a:latin typeface="Times New Roman"/>
                <a:cs typeface="Times New Roman"/>
              </a:rPr>
              <a:t>GST ANX </a:t>
            </a:r>
            <a:r>
              <a:rPr dirty="0" sz="2400">
                <a:latin typeface="Times New Roman"/>
                <a:cs typeface="Times New Roman"/>
              </a:rPr>
              <a:t>– 1 and </a:t>
            </a:r>
            <a:r>
              <a:rPr dirty="0" sz="2400" spc="-5">
                <a:latin typeface="Times New Roman"/>
                <a:cs typeface="Times New Roman"/>
              </a:rPr>
              <a:t>FORM GST ANX </a:t>
            </a:r>
            <a:r>
              <a:rPr dirty="0" sz="2400">
                <a:latin typeface="Times New Roman"/>
                <a:cs typeface="Times New Roman"/>
              </a:rPr>
              <a:t>– 2 on quarterly basis,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but  pay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tax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on monthly basis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through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FORM GST</a:t>
            </a:r>
            <a:r>
              <a:rPr dirty="0" sz="24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30" b="1">
                <a:solidFill>
                  <a:srgbClr val="FF0000"/>
                </a:solidFill>
                <a:latin typeface="Times New Roman"/>
                <a:cs typeface="Times New Roman"/>
              </a:rPr>
              <a:t>PMT-08.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0">
                <a:latin typeface="Times New Roman"/>
                <a:cs typeface="Times New Roman"/>
              </a:rPr>
              <a:t>Taxpayers </a:t>
            </a:r>
            <a:r>
              <a:rPr dirty="0" sz="2400">
                <a:latin typeface="Times New Roman"/>
                <a:cs typeface="Times New Roman"/>
              </a:rPr>
              <a:t>opting to file Sahaj can declare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outward supply under B2C category and</a:t>
            </a:r>
            <a:r>
              <a:rPr dirty="0" u="heavy" sz="2400" spc="-2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inward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supplies transacting reverse </a:t>
            </a:r>
            <a:r>
              <a:rPr dirty="0" u="heavy" sz="2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charge</a:t>
            </a:r>
            <a:r>
              <a:rPr dirty="0" u="heavy" sz="2400" spc="-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only.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781050" indent="-274955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5" b="1">
                <a:solidFill>
                  <a:srgbClr val="FF0000"/>
                </a:solidFill>
                <a:latin typeface="Times New Roman"/>
                <a:cs typeface="Times New Roman"/>
              </a:rPr>
              <a:t>Taxpayers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making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supplies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through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E-commerce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operators </a:t>
            </a:r>
            <a:r>
              <a:rPr dirty="0" sz="2400" spc="-20" b="1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ineligible to file 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Sahaj.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63817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RET-3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(SUGAM</a:t>
            </a:r>
            <a:r>
              <a:rPr dirty="0" sz="3600" spc="3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Quarterly)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1857" y="6214733"/>
            <a:ext cx="35687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98805"/>
            <a:ext cx="11343005" cy="3977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marR="508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0">
                <a:latin typeface="Times New Roman"/>
                <a:cs typeface="Times New Roman"/>
              </a:rPr>
              <a:t>Taxpayers </a:t>
            </a:r>
            <a:r>
              <a:rPr dirty="0" sz="2400" spc="-5">
                <a:latin typeface="Times New Roman"/>
                <a:cs typeface="Times New Roman"/>
              </a:rPr>
              <a:t>whose </a:t>
            </a:r>
            <a:r>
              <a:rPr dirty="0" sz="2400">
                <a:latin typeface="Times New Roman"/>
                <a:cs typeface="Times New Roman"/>
              </a:rPr>
              <a:t>aggregate turnover in the preceding financial year </a:t>
            </a:r>
            <a:r>
              <a:rPr dirty="0" sz="2400" spc="-5">
                <a:latin typeface="Times New Roman"/>
                <a:cs typeface="Times New Roman"/>
              </a:rPr>
              <a:t>was </a:t>
            </a:r>
            <a:r>
              <a:rPr dirty="0" sz="2400">
                <a:latin typeface="Times New Roman"/>
                <a:cs typeface="Times New Roman"/>
              </a:rPr>
              <a:t>up to Rs.5 Crore  and have </a:t>
            </a:r>
            <a:r>
              <a:rPr dirty="0" sz="2400" spc="-10">
                <a:latin typeface="Times New Roman"/>
                <a:cs typeface="Times New Roman"/>
              </a:rPr>
              <a:t>made </a:t>
            </a:r>
            <a:r>
              <a:rPr dirty="0" sz="2400">
                <a:latin typeface="Times New Roman"/>
                <a:cs typeface="Times New Roman"/>
              </a:rPr>
              <a:t>supplies to </a:t>
            </a:r>
            <a:r>
              <a:rPr dirty="0" sz="2400" spc="-5">
                <a:latin typeface="Times New Roman"/>
                <a:cs typeface="Times New Roman"/>
              </a:rPr>
              <a:t>consumers </a:t>
            </a:r>
            <a:r>
              <a:rPr dirty="0" sz="2400">
                <a:latin typeface="Times New Roman"/>
                <a:cs typeface="Times New Roman"/>
              </a:rPr>
              <a:t>and un-registered </a:t>
            </a:r>
            <a:r>
              <a:rPr dirty="0" sz="2400" spc="-5">
                <a:latin typeface="Times New Roman"/>
                <a:cs typeface="Times New Roman"/>
              </a:rPr>
              <a:t>persons (B2C) </a:t>
            </a:r>
            <a:r>
              <a:rPr dirty="0" sz="2400">
                <a:latin typeface="Times New Roman"/>
                <a:cs typeface="Times New Roman"/>
              </a:rPr>
              <a:t>and to registered  </a:t>
            </a:r>
            <a:r>
              <a:rPr dirty="0" sz="2400" spc="-5">
                <a:latin typeface="Times New Roman"/>
                <a:cs typeface="Times New Roman"/>
              </a:rPr>
              <a:t>persons </a:t>
            </a:r>
            <a:r>
              <a:rPr dirty="0" sz="2400">
                <a:latin typeface="Times New Roman"/>
                <a:cs typeface="Times New Roman"/>
              </a:rPr>
              <a:t>(B2B) can file this return based on </a:t>
            </a:r>
            <a:r>
              <a:rPr dirty="0" sz="2400" spc="-10">
                <a:latin typeface="Times New Roman"/>
                <a:cs typeface="Times New Roman"/>
              </a:rPr>
              <a:t>FORM </a:t>
            </a:r>
            <a:r>
              <a:rPr dirty="0" sz="2400" spc="-5">
                <a:latin typeface="Times New Roman"/>
                <a:cs typeface="Times New Roman"/>
              </a:rPr>
              <a:t>GST ANX </a:t>
            </a:r>
            <a:r>
              <a:rPr dirty="0" sz="2400">
                <a:latin typeface="Times New Roman"/>
                <a:cs typeface="Times New Roman"/>
              </a:rPr>
              <a:t>– 1 and </a:t>
            </a:r>
            <a:r>
              <a:rPr dirty="0" sz="2400" spc="-5">
                <a:latin typeface="Times New Roman"/>
                <a:cs typeface="Times New Roman"/>
              </a:rPr>
              <a:t>FORM GST ANX</a:t>
            </a:r>
            <a:r>
              <a:rPr dirty="0" sz="2400" spc="-2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–  2 on quarterly basis,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but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pay tax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on monthly basis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through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FORM GST</a:t>
            </a:r>
            <a:r>
              <a:rPr dirty="0" sz="2400" spc="-5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30" b="1">
                <a:solidFill>
                  <a:srgbClr val="FF0000"/>
                </a:solidFill>
                <a:latin typeface="Times New Roman"/>
                <a:cs typeface="Times New Roman"/>
              </a:rPr>
              <a:t>PMT-08.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13208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0">
                <a:latin typeface="Times New Roman"/>
                <a:cs typeface="Times New Roman"/>
              </a:rPr>
              <a:t>Taxpayers </a:t>
            </a:r>
            <a:r>
              <a:rPr dirty="0" sz="2400">
                <a:latin typeface="Times New Roman"/>
                <a:cs typeface="Times New Roman"/>
              </a:rPr>
              <a:t>opting to file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Sugam can declare outward supply under B2C and B2B</a:t>
            </a:r>
            <a:r>
              <a:rPr dirty="0" u="heavy" sz="2400" spc="-19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category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and inward supplies </a:t>
            </a:r>
            <a:r>
              <a:rPr dirty="0" u="heavy" sz="2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attracting </a:t>
            </a: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reverse </a:t>
            </a:r>
            <a:r>
              <a:rPr dirty="0" u="heavy" sz="2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charge</a:t>
            </a:r>
            <a:r>
              <a:rPr dirty="0" u="heavy" sz="2400" spc="-1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only.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793115" indent="-274955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25" b="1">
                <a:solidFill>
                  <a:srgbClr val="FF0000"/>
                </a:solidFill>
                <a:latin typeface="Times New Roman"/>
                <a:cs typeface="Times New Roman"/>
              </a:rPr>
              <a:t>Taxpayers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making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supplies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through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E-commerce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operators </a:t>
            </a:r>
            <a:r>
              <a:rPr dirty="0" sz="2400" spc="-20" b="1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ineligible to file 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Sugam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like</a:t>
            </a:r>
            <a:r>
              <a:rPr dirty="0" sz="2400" spc="-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Sahaj.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8824" y="574573"/>
            <a:ext cx="1147419" cy="1148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82344" y="802639"/>
            <a:ext cx="66357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68605" marR="5080" indent="-256540">
              <a:lnSpc>
                <a:spcPts val="2080"/>
              </a:lnSpc>
              <a:spcBef>
                <a:spcPts val="440"/>
              </a:spcBef>
            </a:pP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58824" y="1767827"/>
            <a:ext cx="1147445" cy="1750060"/>
            <a:chOff x="1258824" y="1767827"/>
            <a:chExt cx="1147445" cy="1750060"/>
          </a:xfrm>
        </p:grpSpPr>
        <p:sp>
          <p:nvSpPr>
            <p:cNvPr id="5" name="object 5"/>
            <p:cNvSpPr/>
            <p:nvPr/>
          </p:nvSpPr>
          <p:spPr>
            <a:xfrm>
              <a:off x="1514856" y="1767827"/>
              <a:ext cx="556082" cy="55766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58824" y="2369845"/>
              <a:ext cx="1147419" cy="11474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482344" y="2597276"/>
            <a:ext cx="66357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68605" marR="5080" indent="-256540">
              <a:lnSpc>
                <a:spcPts val="2080"/>
              </a:lnSpc>
              <a:spcBef>
                <a:spcPts val="440"/>
              </a:spcBef>
            </a:pP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58824" y="3561575"/>
            <a:ext cx="1147445" cy="1751330"/>
            <a:chOff x="1258824" y="3561575"/>
            <a:chExt cx="1147445" cy="1751330"/>
          </a:xfrm>
        </p:grpSpPr>
        <p:sp>
          <p:nvSpPr>
            <p:cNvPr id="9" name="object 9"/>
            <p:cNvSpPr/>
            <p:nvPr/>
          </p:nvSpPr>
          <p:spPr>
            <a:xfrm>
              <a:off x="1514856" y="3561575"/>
              <a:ext cx="556082" cy="55766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58824" y="4163593"/>
              <a:ext cx="1147419" cy="114894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509775" y="4391914"/>
            <a:ext cx="610235" cy="59499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77165" marR="5080" indent="-165100">
              <a:lnSpc>
                <a:spcPts val="2080"/>
              </a:lnSpc>
              <a:spcBef>
                <a:spcPts val="44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PM</a:t>
            </a:r>
            <a:r>
              <a:rPr dirty="0" sz="2000" spc="-185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74976" y="2727960"/>
            <a:ext cx="306705" cy="382905"/>
          </a:xfrm>
          <a:custGeom>
            <a:avLst/>
            <a:gdLst/>
            <a:ahLst/>
            <a:cxnLst/>
            <a:rect l="l" t="t" r="r" b="b"/>
            <a:pathLst>
              <a:path w="306705" h="382905">
                <a:moveTo>
                  <a:pt x="153162" y="0"/>
                </a:moveTo>
                <a:lnTo>
                  <a:pt x="153162" y="76453"/>
                </a:lnTo>
                <a:lnTo>
                  <a:pt x="0" y="76453"/>
                </a:lnTo>
                <a:lnTo>
                  <a:pt x="0" y="306069"/>
                </a:lnTo>
                <a:lnTo>
                  <a:pt x="153162" y="306069"/>
                </a:lnTo>
                <a:lnTo>
                  <a:pt x="153162" y="382524"/>
                </a:lnTo>
                <a:lnTo>
                  <a:pt x="306324" y="191262"/>
                </a:lnTo>
                <a:lnTo>
                  <a:pt x="15316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66644" y="1854707"/>
            <a:ext cx="2177669" cy="21776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259073" y="2553080"/>
            <a:ext cx="135826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dirty="0" sz="4000" spc="-39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4000" spc="-5">
                <a:solidFill>
                  <a:srgbClr val="FFFFFF"/>
                </a:solidFill>
                <a:latin typeface="Times New Roman"/>
                <a:cs typeface="Times New Roman"/>
              </a:rPr>
              <a:t>-2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57388" y="3081527"/>
            <a:ext cx="1834514" cy="1834514"/>
            <a:chOff x="8057388" y="3081527"/>
            <a:chExt cx="1834514" cy="1834514"/>
          </a:xfrm>
        </p:grpSpPr>
        <p:sp>
          <p:nvSpPr>
            <p:cNvPr id="16" name="object 16"/>
            <p:cNvSpPr/>
            <p:nvPr/>
          </p:nvSpPr>
          <p:spPr>
            <a:xfrm>
              <a:off x="8057388" y="3081527"/>
              <a:ext cx="1834515" cy="183451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168640" y="3589045"/>
              <a:ext cx="1608963" cy="88808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101584" y="3087623"/>
              <a:ext cx="1755775" cy="1755775"/>
            </a:xfrm>
            <a:custGeom>
              <a:avLst/>
              <a:gdLst/>
              <a:ahLst/>
              <a:cxnLst/>
              <a:rect l="l" t="t" r="r" b="b"/>
              <a:pathLst>
                <a:path w="1755775" h="1755775">
                  <a:moveTo>
                    <a:pt x="877824" y="0"/>
                  </a:moveTo>
                  <a:lnTo>
                    <a:pt x="829664" y="1299"/>
                  </a:lnTo>
                  <a:lnTo>
                    <a:pt x="782184" y="5151"/>
                  </a:lnTo>
                  <a:lnTo>
                    <a:pt x="735448" y="11490"/>
                  </a:lnTo>
                  <a:lnTo>
                    <a:pt x="689525" y="20249"/>
                  </a:lnTo>
                  <a:lnTo>
                    <a:pt x="644480" y="31360"/>
                  </a:lnTo>
                  <a:lnTo>
                    <a:pt x="600382" y="44756"/>
                  </a:lnTo>
                  <a:lnTo>
                    <a:pt x="557297" y="60372"/>
                  </a:lnTo>
                  <a:lnTo>
                    <a:pt x="515293" y="78138"/>
                  </a:lnTo>
                  <a:lnTo>
                    <a:pt x="474435" y="97990"/>
                  </a:lnTo>
                  <a:lnTo>
                    <a:pt x="434791" y="119859"/>
                  </a:lnTo>
                  <a:lnTo>
                    <a:pt x="396428" y="143679"/>
                  </a:lnTo>
                  <a:lnTo>
                    <a:pt x="359414" y="169383"/>
                  </a:lnTo>
                  <a:lnTo>
                    <a:pt x="323814" y="196903"/>
                  </a:lnTo>
                  <a:lnTo>
                    <a:pt x="289696" y="226174"/>
                  </a:lnTo>
                  <a:lnTo>
                    <a:pt x="257127" y="257127"/>
                  </a:lnTo>
                  <a:lnTo>
                    <a:pt x="226174" y="289696"/>
                  </a:lnTo>
                  <a:lnTo>
                    <a:pt x="196903" y="323814"/>
                  </a:lnTo>
                  <a:lnTo>
                    <a:pt x="169383" y="359414"/>
                  </a:lnTo>
                  <a:lnTo>
                    <a:pt x="143679" y="396428"/>
                  </a:lnTo>
                  <a:lnTo>
                    <a:pt x="119859" y="434791"/>
                  </a:lnTo>
                  <a:lnTo>
                    <a:pt x="97990" y="474435"/>
                  </a:lnTo>
                  <a:lnTo>
                    <a:pt x="78138" y="515293"/>
                  </a:lnTo>
                  <a:lnTo>
                    <a:pt x="60372" y="557297"/>
                  </a:lnTo>
                  <a:lnTo>
                    <a:pt x="44756" y="600382"/>
                  </a:lnTo>
                  <a:lnTo>
                    <a:pt x="31360" y="644480"/>
                  </a:lnTo>
                  <a:lnTo>
                    <a:pt x="20249" y="689525"/>
                  </a:lnTo>
                  <a:lnTo>
                    <a:pt x="11490" y="735448"/>
                  </a:lnTo>
                  <a:lnTo>
                    <a:pt x="5151" y="782184"/>
                  </a:lnTo>
                  <a:lnTo>
                    <a:pt x="1299" y="829664"/>
                  </a:lnTo>
                  <a:lnTo>
                    <a:pt x="0" y="877824"/>
                  </a:lnTo>
                  <a:lnTo>
                    <a:pt x="1299" y="925983"/>
                  </a:lnTo>
                  <a:lnTo>
                    <a:pt x="5151" y="973463"/>
                  </a:lnTo>
                  <a:lnTo>
                    <a:pt x="11490" y="1020199"/>
                  </a:lnTo>
                  <a:lnTo>
                    <a:pt x="20249" y="1066122"/>
                  </a:lnTo>
                  <a:lnTo>
                    <a:pt x="31360" y="1111167"/>
                  </a:lnTo>
                  <a:lnTo>
                    <a:pt x="44756" y="1155265"/>
                  </a:lnTo>
                  <a:lnTo>
                    <a:pt x="60372" y="1198350"/>
                  </a:lnTo>
                  <a:lnTo>
                    <a:pt x="78138" y="1240354"/>
                  </a:lnTo>
                  <a:lnTo>
                    <a:pt x="97990" y="1281212"/>
                  </a:lnTo>
                  <a:lnTo>
                    <a:pt x="119859" y="1320856"/>
                  </a:lnTo>
                  <a:lnTo>
                    <a:pt x="143679" y="1359219"/>
                  </a:lnTo>
                  <a:lnTo>
                    <a:pt x="169383" y="1396233"/>
                  </a:lnTo>
                  <a:lnTo>
                    <a:pt x="196903" y="1431833"/>
                  </a:lnTo>
                  <a:lnTo>
                    <a:pt x="226174" y="1465951"/>
                  </a:lnTo>
                  <a:lnTo>
                    <a:pt x="257127" y="1498520"/>
                  </a:lnTo>
                  <a:lnTo>
                    <a:pt x="289696" y="1529473"/>
                  </a:lnTo>
                  <a:lnTo>
                    <a:pt x="323814" y="1558744"/>
                  </a:lnTo>
                  <a:lnTo>
                    <a:pt x="359414" y="1586264"/>
                  </a:lnTo>
                  <a:lnTo>
                    <a:pt x="396428" y="1611968"/>
                  </a:lnTo>
                  <a:lnTo>
                    <a:pt x="434791" y="1635788"/>
                  </a:lnTo>
                  <a:lnTo>
                    <a:pt x="474435" y="1657657"/>
                  </a:lnTo>
                  <a:lnTo>
                    <a:pt x="515293" y="1677509"/>
                  </a:lnTo>
                  <a:lnTo>
                    <a:pt x="557297" y="1695275"/>
                  </a:lnTo>
                  <a:lnTo>
                    <a:pt x="600382" y="1710891"/>
                  </a:lnTo>
                  <a:lnTo>
                    <a:pt x="644480" y="1724287"/>
                  </a:lnTo>
                  <a:lnTo>
                    <a:pt x="689525" y="1735398"/>
                  </a:lnTo>
                  <a:lnTo>
                    <a:pt x="735448" y="1744157"/>
                  </a:lnTo>
                  <a:lnTo>
                    <a:pt x="782184" y="1750496"/>
                  </a:lnTo>
                  <a:lnTo>
                    <a:pt x="829664" y="1754348"/>
                  </a:lnTo>
                  <a:lnTo>
                    <a:pt x="877824" y="1755648"/>
                  </a:lnTo>
                  <a:lnTo>
                    <a:pt x="925983" y="1754348"/>
                  </a:lnTo>
                  <a:lnTo>
                    <a:pt x="973463" y="1750496"/>
                  </a:lnTo>
                  <a:lnTo>
                    <a:pt x="1020199" y="1744157"/>
                  </a:lnTo>
                  <a:lnTo>
                    <a:pt x="1066122" y="1735398"/>
                  </a:lnTo>
                  <a:lnTo>
                    <a:pt x="1111167" y="1724287"/>
                  </a:lnTo>
                  <a:lnTo>
                    <a:pt x="1155265" y="1710891"/>
                  </a:lnTo>
                  <a:lnTo>
                    <a:pt x="1198350" y="1695275"/>
                  </a:lnTo>
                  <a:lnTo>
                    <a:pt x="1240354" y="1677509"/>
                  </a:lnTo>
                  <a:lnTo>
                    <a:pt x="1281212" y="1657657"/>
                  </a:lnTo>
                  <a:lnTo>
                    <a:pt x="1320856" y="1635788"/>
                  </a:lnTo>
                  <a:lnTo>
                    <a:pt x="1359219" y="1611968"/>
                  </a:lnTo>
                  <a:lnTo>
                    <a:pt x="1396233" y="1586264"/>
                  </a:lnTo>
                  <a:lnTo>
                    <a:pt x="1431833" y="1558744"/>
                  </a:lnTo>
                  <a:lnTo>
                    <a:pt x="1465951" y="1529473"/>
                  </a:lnTo>
                  <a:lnTo>
                    <a:pt x="1498520" y="1498520"/>
                  </a:lnTo>
                  <a:lnTo>
                    <a:pt x="1529473" y="1465951"/>
                  </a:lnTo>
                  <a:lnTo>
                    <a:pt x="1558744" y="1431833"/>
                  </a:lnTo>
                  <a:lnTo>
                    <a:pt x="1586264" y="1396233"/>
                  </a:lnTo>
                  <a:lnTo>
                    <a:pt x="1611968" y="1359219"/>
                  </a:lnTo>
                  <a:lnTo>
                    <a:pt x="1635788" y="1320856"/>
                  </a:lnTo>
                  <a:lnTo>
                    <a:pt x="1657657" y="1281212"/>
                  </a:lnTo>
                  <a:lnTo>
                    <a:pt x="1677509" y="1240354"/>
                  </a:lnTo>
                  <a:lnTo>
                    <a:pt x="1695275" y="1198350"/>
                  </a:lnTo>
                  <a:lnTo>
                    <a:pt x="1710891" y="1155265"/>
                  </a:lnTo>
                  <a:lnTo>
                    <a:pt x="1724287" y="1111167"/>
                  </a:lnTo>
                  <a:lnTo>
                    <a:pt x="1735398" y="1066122"/>
                  </a:lnTo>
                  <a:lnTo>
                    <a:pt x="1744157" y="1020199"/>
                  </a:lnTo>
                  <a:lnTo>
                    <a:pt x="1750496" y="973463"/>
                  </a:lnTo>
                  <a:lnTo>
                    <a:pt x="1754348" y="925983"/>
                  </a:lnTo>
                  <a:lnTo>
                    <a:pt x="1755648" y="877824"/>
                  </a:lnTo>
                  <a:lnTo>
                    <a:pt x="1754348" y="829664"/>
                  </a:lnTo>
                  <a:lnTo>
                    <a:pt x="1750496" y="782184"/>
                  </a:lnTo>
                  <a:lnTo>
                    <a:pt x="1744157" y="735448"/>
                  </a:lnTo>
                  <a:lnTo>
                    <a:pt x="1735398" y="689525"/>
                  </a:lnTo>
                  <a:lnTo>
                    <a:pt x="1724287" y="644480"/>
                  </a:lnTo>
                  <a:lnTo>
                    <a:pt x="1710891" y="600382"/>
                  </a:lnTo>
                  <a:lnTo>
                    <a:pt x="1695275" y="557297"/>
                  </a:lnTo>
                  <a:lnTo>
                    <a:pt x="1677509" y="515293"/>
                  </a:lnTo>
                  <a:lnTo>
                    <a:pt x="1657657" y="474435"/>
                  </a:lnTo>
                  <a:lnTo>
                    <a:pt x="1635788" y="434791"/>
                  </a:lnTo>
                  <a:lnTo>
                    <a:pt x="1611968" y="396428"/>
                  </a:lnTo>
                  <a:lnTo>
                    <a:pt x="1586264" y="359414"/>
                  </a:lnTo>
                  <a:lnTo>
                    <a:pt x="1558744" y="323814"/>
                  </a:lnTo>
                  <a:lnTo>
                    <a:pt x="1529473" y="289696"/>
                  </a:lnTo>
                  <a:lnTo>
                    <a:pt x="1498520" y="257127"/>
                  </a:lnTo>
                  <a:lnTo>
                    <a:pt x="1465951" y="226174"/>
                  </a:lnTo>
                  <a:lnTo>
                    <a:pt x="1431833" y="196903"/>
                  </a:lnTo>
                  <a:lnTo>
                    <a:pt x="1396233" y="169383"/>
                  </a:lnTo>
                  <a:lnTo>
                    <a:pt x="1359219" y="143679"/>
                  </a:lnTo>
                  <a:lnTo>
                    <a:pt x="1320856" y="119859"/>
                  </a:lnTo>
                  <a:lnTo>
                    <a:pt x="1281212" y="97990"/>
                  </a:lnTo>
                  <a:lnTo>
                    <a:pt x="1240354" y="78138"/>
                  </a:lnTo>
                  <a:lnTo>
                    <a:pt x="1198350" y="60372"/>
                  </a:lnTo>
                  <a:lnTo>
                    <a:pt x="1155265" y="44756"/>
                  </a:lnTo>
                  <a:lnTo>
                    <a:pt x="1111167" y="31360"/>
                  </a:lnTo>
                  <a:lnTo>
                    <a:pt x="1066122" y="20249"/>
                  </a:lnTo>
                  <a:lnTo>
                    <a:pt x="1020199" y="11490"/>
                  </a:lnTo>
                  <a:lnTo>
                    <a:pt x="973463" y="5151"/>
                  </a:lnTo>
                  <a:lnTo>
                    <a:pt x="925983" y="1299"/>
                  </a:lnTo>
                  <a:lnTo>
                    <a:pt x="8778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101584" y="3087623"/>
              <a:ext cx="1755775" cy="1755775"/>
            </a:xfrm>
            <a:custGeom>
              <a:avLst/>
              <a:gdLst/>
              <a:ahLst/>
              <a:cxnLst/>
              <a:rect l="l" t="t" r="r" b="b"/>
              <a:pathLst>
                <a:path w="1755775" h="1755775">
                  <a:moveTo>
                    <a:pt x="0" y="877824"/>
                  </a:moveTo>
                  <a:lnTo>
                    <a:pt x="1299" y="829664"/>
                  </a:lnTo>
                  <a:lnTo>
                    <a:pt x="5151" y="782184"/>
                  </a:lnTo>
                  <a:lnTo>
                    <a:pt x="11490" y="735448"/>
                  </a:lnTo>
                  <a:lnTo>
                    <a:pt x="20249" y="689525"/>
                  </a:lnTo>
                  <a:lnTo>
                    <a:pt x="31360" y="644480"/>
                  </a:lnTo>
                  <a:lnTo>
                    <a:pt x="44756" y="600382"/>
                  </a:lnTo>
                  <a:lnTo>
                    <a:pt x="60372" y="557297"/>
                  </a:lnTo>
                  <a:lnTo>
                    <a:pt x="78138" y="515293"/>
                  </a:lnTo>
                  <a:lnTo>
                    <a:pt x="97990" y="474435"/>
                  </a:lnTo>
                  <a:lnTo>
                    <a:pt x="119859" y="434791"/>
                  </a:lnTo>
                  <a:lnTo>
                    <a:pt x="143679" y="396428"/>
                  </a:lnTo>
                  <a:lnTo>
                    <a:pt x="169383" y="359414"/>
                  </a:lnTo>
                  <a:lnTo>
                    <a:pt x="196903" y="323814"/>
                  </a:lnTo>
                  <a:lnTo>
                    <a:pt x="226174" y="289696"/>
                  </a:lnTo>
                  <a:lnTo>
                    <a:pt x="257127" y="257127"/>
                  </a:lnTo>
                  <a:lnTo>
                    <a:pt x="289696" y="226174"/>
                  </a:lnTo>
                  <a:lnTo>
                    <a:pt x="323814" y="196903"/>
                  </a:lnTo>
                  <a:lnTo>
                    <a:pt x="359414" y="169383"/>
                  </a:lnTo>
                  <a:lnTo>
                    <a:pt x="396428" y="143679"/>
                  </a:lnTo>
                  <a:lnTo>
                    <a:pt x="434791" y="119859"/>
                  </a:lnTo>
                  <a:lnTo>
                    <a:pt x="474435" y="97990"/>
                  </a:lnTo>
                  <a:lnTo>
                    <a:pt x="515293" y="78138"/>
                  </a:lnTo>
                  <a:lnTo>
                    <a:pt x="557297" y="60372"/>
                  </a:lnTo>
                  <a:lnTo>
                    <a:pt x="600382" y="44756"/>
                  </a:lnTo>
                  <a:lnTo>
                    <a:pt x="644480" y="31360"/>
                  </a:lnTo>
                  <a:lnTo>
                    <a:pt x="689525" y="20249"/>
                  </a:lnTo>
                  <a:lnTo>
                    <a:pt x="735448" y="11490"/>
                  </a:lnTo>
                  <a:lnTo>
                    <a:pt x="782184" y="5151"/>
                  </a:lnTo>
                  <a:lnTo>
                    <a:pt x="829664" y="1299"/>
                  </a:lnTo>
                  <a:lnTo>
                    <a:pt x="877824" y="0"/>
                  </a:lnTo>
                  <a:lnTo>
                    <a:pt x="925983" y="1299"/>
                  </a:lnTo>
                  <a:lnTo>
                    <a:pt x="973463" y="5151"/>
                  </a:lnTo>
                  <a:lnTo>
                    <a:pt x="1020199" y="11490"/>
                  </a:lnTo>
                  <a:lnTo>
                    <a:pt x="1066122" y="20249"/>
                  </a:lnTo>
                  <a:lnTo>
                    <a:pt x="1111167" y="31360"/>
                  </a:lnTo>
                  <a:lnTo>
                    <a:pt x="1155265" y="44756"/>
                  </a:lnTo>
                  <a:lnTo>
                    <a:pt x="1198350" y="60372"/>
                  </a:lnTo>
                  <a:lnTo>
                    <a:pt x="1240354" y="78138"/>
                  </a:lnTo>
                  <a:lnTo>
                    <a:pt x="1281212" y="97990"/>
                  </a:lnTo>
                  <a:lnTo>
                    <a:pt x="1320856" y="119859"/>
                  </a:lnTo>
                  <a:lnTo>
                    <a:pt x="1359219" y="143679"/>
                  </a:lnTo>
                  <a:lnTo>
                    <a:pt x="1396233" y="169383"/>
                  </a:lnTo>
                  <a:lnTo>
                    <a:pt x="1431833" y="196903"/>
                  </a:lnTo>
                  <a:lnTo>
                    <a:pt x="1465951" y="226174"/>
                  </a:lnTo>
                  <a:lnTo>
                    <a:pt x="1498520" y="257127"/>
                  </a:lnTo>
                  <a:lnTo>
                    <a:pt x="1529473" y="289696"/>
                  </a:lnTo>
                  <a:lnTo>
                    <a:pt x="1558744" y="323814"/>
                  </a:lnTo>
                  <a:lnTo>
                    <a:pt x="1586264" y="359414"/>
                  </a:lnTo>
                  <a:lnTo>
                    <a:pt x="1611968" y="396428"/>
                  </a:lnTo>
                  <a:lnTo>
                    <a:pt x="1635788" y="434791"/>
                  </a:lnTo>
                  <a:lnTo>
                    <a:pt x="1657657" y="474435"/>
                  </a:lnTo>
                  <a:lnTo>
                    <a:pt x="1677509" y="515293"/>
                  </a:lnTo>
                  <a:lnTo>
                    <a:pt x="1695275" y="557297"/>
                  </a:lnTo>
                  <a:lnTo>
                    <a:pt x="1710891" y="600382"/>
                  </a:lnTo>
                  <a:lnTo>
                    <a:pt x="1724287" y="644480"/>
                  </a:lnTo>
                  <a:lnTo>
                    <a:pt x="1735398" y="689525"/>
                  </a:lnTo>
                  <a:lnTo>
                    <a:pt x="1744157" y="735448"/>
                  </a:lnTo>
                  <a:lnTo>
                    <a:pt x="1750496" y="782184"/>
                  </a:lnTo>
                  <a:lnTo>
                    <a:pt x="1754348" y="829664"/>
                  </a:lnTo>
                  <a:lnTo>
                    <a:pt x="1755648" y="877824"/>
                  </a:lnTo>
                  <a:lnTo>
                    <a:pt x="1754348" y="925983"/>
                  </a:lnTo>
                  <a:lnTo>
                    <a:pt x="1750496" y="973463"/>
                  </a:lnTo>
                  <a:lnTo>
                    <a:pt x="1744157" y="1020199"/>
                  </a:lnTo>
                  <a:lnTo>
                    <a:pt x="1735398" y="1066122"/>
                  </a:lnTo>
                  <a:lnTo>
                    <a:pt x="1724287" y="1111167"/>
                  </a:lnTo>
                  <a:lnTo>
                    <a:pt x="1710891" y="1155265"/>
                  </a:lnTo>
                  <a:lnTo>
                    <a:pt x="1695275" y="1198350"/>
                  </a:lnTo>
                  <a:lnTo>
                    <a:pt x="1677509" y="1240354"/>
                  </a:lnTo>
                  <a:lnTo>
                    <a:pt x="1657657" y="1281212"/>
                  </a:lnTo>
                  <a:lnTo>
                    <a:pt x="1635788" y="1320856"/>
                  </a:lnTo>
                  <a:lnTo>
                    <a:pt x="1611968" y="1359219"/>
                  </a:lnTo>
                  <a:lnTo>
                    <a:pt x="1586264" y="1396233"/>
                  </a:lnTo>
                  <a:lnTo>
                    <a:pt x="1558744" y="1431833"/>
                  </a:lnTo>
                  <a:lnTo>
                    <a:pt x="1529473" y="1465951"/>
                  </a:lnTo>
                  <a:lnTo>
                    <a:pt x="1498520" y="1498520"/>
                  </a:lnTo>
                  <a:lnTo>
                    <a:pt x="1465951" y="1529473"/>
                  </a:lnTo>
                  <a:lnTo>
                    <a:pt x="1431833" y="1558744"/>
                  </a:lnTo>
                  <a:lnTo>
                    <a:pt x="1396233" y="1586264"/>
                  </a:lnTo>
                  <a:lnTo>
                    <a:pt x="1359219" y="1611968"/>
                  </a:lnTo>
                  <a:lnTo>
                    <a:pt x="1320856" y="1635788"/>
                  </a:lnTo>
                  <a:lnTo>
                    <a:pt x="1281212" y="1657657"/>
                  </a:lnTo>
                  <a:lnTo>
                    <a:pt x="1240354" y="1677509"/>
                  </a:lnTo>
                  <a:lnTo>
                    <a:pt x="1198350" y="1695275"/>
                  </a:lnTo>
                  <a:lnTo>
                    <a:pt x="1155265" y="1710891"/>
                  </a:lnTo>
                  <a:lnTo>
                    <a:pt x="1111167" y="1724287"/>
                  </a:lnTo>
                  <a:lnTo>
                    <a:pt x="1066122" y="1735398"/>
                  </a:lnTo>
                  <a:lnTo>
                    <a:pt x="1020199" y="1744157"/>
                  </a:lnTo>
                  <a:lnTo>
                    <a:pt x="973463" y="1750496"/>
                  </a:lnTo>
                  <a:lnTo>
                    <a:pt x="925983" y="1754348"/>
                  </a:lnTo>
                  <a:lnTo>
                    <a:pt x="877824" y="1755648"/>
                  </a:lnTo>
                  <a:lnTo>
                    <a:pt x="829664" y="1754348"/>
                  </a:lnTo>
                  <a:lnTo>
                    <a:pt x="782184" y="1750496"/>
                  </a:lnTo>
                  <a:lnTo>
                    <a:pt x="735448" y="1744157"/>
                  </a:lnTo>
                  <a:lnTo>
                    <a:pt x="689525" y="1735398"/>
                  </a:lnTo>
                  <a:lnTo>
                    <a:pt x="644480" y="1724287"/>
                  </a:lnTo>
                  <a:lnTo>
                    <a:pt x="600382" y="1710891"/>
                  </a:lnTo>
                  <a:lnTo>
                    <a:pt x="557297" y="1695275"/>
                  </a:lnTo>
                  <a:lnTo>
                    <a:pt x="515293" y="1677509"/>
                  </a:lnTo>
                  <a:lnTo>
                    <a:pt x="474435" y="1657657"/>
                  </a:lnTo>
                  <a:lnTo>
                    <a:pt x="434791" y="1635788"/>
                  </a:lnTo>
                  <a:lnTo>
                    <a:pt x="396428" y="1611968"/>
                  </a:lnTo>
                  <a:lnTo>
                    <a:pt x="359414" y="1586264"/>
                  </a:lnTo>
                  <a:lnTo>
                    <a:pt x="323814" y="1558744"/>
                  </a:lnTo>
                  <a:lnTo>
                    <a:pt x="289696" y="1529473"/>
                  </a:lnTo>
                  <a:lnTo>
                    <a:pt x="257127" y="1498520"/>
                  </a:lnTo>
                  <a:lnTo>
                    <a:pt x="226174" y="1465951"/>
                  </a:lnTo>
                  <a:lnTo>
                    <a:pt x="196903" y="1431833"/>
                  </a:lnTo>
                  <a:lnTo>
                    <a:pt x="169383" y="1396233"/>
                  </a:lnTo>
                  <a:lnTo>
                    <a:pt x="143679" y="1359219"/>
                  </a:lnTo>
                  <a:lnTo>
                    <a:pt x="119859" y="1320856"/>
                  </a:lnTo>
                  <a:lnTo>
                    <a:pt x="97990" y="1281212"/>
                  </a:lnTo>
                  <a:lnTo>
                    <a:pt x="78138" y="1240354"/>
                  </a:lnTo>
                  <a:lnTo>
                    <a:pt x="60372" y="1198350"/>
                  </a:lnTo>
                  <a:lnTo>
                    <a:pt x="44756" y="1155265"/>
                  </a:lnTo>
                  <a:lnTo>
                    <a:pt x="31360" y="1111167"/>
                  </a:lnTo>
                  <a:lnTo>
                    <a:pt x="20249" y="1066122"/>
                  </a:lnTo>
                  <a:lnTo>
                    <a:pt x="11490" y="1020199"/>
                  </a:lnTo>
                  <a:lnTo>
                    <a:pt x="5151" y="973463"/>
                  </a:lnTo>
                  <a:lnTo>
                    <a:pt x="1299" y="925983"/>
                  </a:lnTo>
                  <a:lnTo>
                    <a:pt x="0" y="877824"/>
                  </a:lnTo>
                  <a:close/>
                </a:path>
              </a:pathLst>
            </a:custGeom>
            <a:ln w="9144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8431148" y="3668090"/>
            <a:ext cx="109664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dirty="0" sz="3200" spc="-295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-3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147815" y="1929383"/>
            <a:ext cx="2080260" cy="1619885"/>
            <a:chOff x="6147815" y="1929383"/>
            <a:chExt cx="2080260" cy="1619885"/>
          </a:xfrm>
        </p:grpSpPr>
        <p:sp>
          <p:nvSpPr>
            <p:cNvPr id="22" name="object 22"/>
            <p:cNvSpPr/>
            <p:nvPr/>
          </p:nvSpPr>
          <p:spPr>
            <a:xfrm>
              <a:off x="6903719" y="2473451"/>
              <a:ext cx="1323975" cy="107556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947788" y="2480309"/>
              <a:ext cx="1245235" cy="995680"/>
            </a:xfrm>
            <a:custGeom>
              <a:avLst/>
              <a:gdLst/>
              <a:ahLst/>
              <a:cxnLst/>
              <a:rect l="l" t="t" r="r" b="b"/>
              <a:pathLst>
                <a:path w="1245234" h="995679">
                  <a:moveTo>
                    <a:pt x="172211" y="0"/>
                  </a:moveTo>
                  <a:lnTo>
                    <a:pt x="0" y="245999"/>
                  </a:lnTo>
                  <a:lnTo>
                    <a:pt x="953642" y="913764"/>
                  </a:lnTo>
                  <a:lnTo>
                    <a:pt x="896238" y="995679"/>
                  </a:lnTo>
                  <a:lnTo>
                    <a:pt x="1244727" y="934212"/>
                  </a:lnTo>
                  <a:lnTo>
                    <a:pt x="1183258" y="585851"/>
                  </a:lnTo>
                  <a:lnTo>
                    <a:pt x="1125854" y="667765"/>
                  </a:lnTo>
                  <a:lnTo>
                    <a:pt x="1722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947788" y="2480309"/>
              <a:ext cx="1245235" cy="995680"/>
            </a:xfrm>
            <a:custGeom>
              <a:avLst/>
              <a:gdLst/>
              <a:ahLst/>
              <a:cxnLst/>
              <a:rect l="l" t="t" r="r" b="b"/>
              <a:pathLst>
                <a:path w="1245234" h="995679">
                  <a:moveTo>
                    <a:pt x="1244727" y="934212"/>
                  </a:moveTo>
                  <a:lnTo>
                    <a:pt x="896238" y="995679"/>
                  </a:lnTo>
                  <a:lnTo>
                    <a:pt x="953642" y="913764"/>
                  </a:lnTo>
                  <a:lnTo>
                    <a:pt x="0" y="245999"/>
                  </a:lnTo>
                  <a:lnTo>
                    <a:pt x="172211" y="0"/>
                  </a:lnTo>
                  <a:lnTo>
                    <a:pt x="1125854" y="667765"/>
                  </a:lnTo>
                  <a:lnTo>
                    <a:pt x="1183258" y="585851"/>
                  </a:lnTo>
                  <a:lnTo>
                    <a:pt x="1244727" y="934212"/>
                  </a:lnTo>
                  <a:close/>
                </a:path>
              </a:pathLst>
            </a:custGeom>
            <a:ln w="9525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155435" y="1929383"/>
              <a:ext cx="1747646" cy="141389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47815" y="2226602"/>
              <a:ext cx="1759839" cy="8895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199631" y="1935479"/>
              <a:ext cx="1668780" cy="1335405"/>
            </a:xfrm>
            <a:custGeom>
              <a:avLst/>
              <a:gdLst/>
              <a:ahLst/>
              <a:cxnLst/>
              <a:rect l="l" t="t" r="r" b="b"/>
              <a:pathLst>
                <a:path w="1668779" h="1335404">
                  <a:moveTo>
                    <a:pt x="1535302" y="0"/>
                  </a:moveTo>
                  <a:lnTo>
                    <a:pt x="133476" y="0"/>
                  </a:lnTo>
                  <a:lnTo>
                    <a:pt x="91309" y="6810"/>
                  </a:lnTo>
                  <a:lnTo>
                    <a:pt x="54671" y="25769"/>
                  </a:lnTo>
                  <a:lnTo>
                    <a:pt x="25769" y="54671"/>
                  </a:lnTo>
                  <a:lnTo>
                    <a:pt x="6810" y="91309"/>
                  </a:lnTo>
                  <a:lnTo>
                    <a:pt x="0" y="133477"/>
                  </a:lnTo>
                  <a:lnTo>
                    <a:pt x="0" y="1201547"/>
                  </a:lnTo>
                  <a:lnTo>
                    <a:pt x="6810" y="1243714"/>
                  </a:lnTo>
                  <a:lnTo>
                    <a:pt x="25769" y="1280352"/>
                  </a:lnTo>
                  <a:lnTo>
                    <a:pt x="54671" y="1309254"/>
                  </a:lnTo>
                  <a:lnTo>
                    <a:pt x="91309" y="1328213"/>
                  </a:lnTo>
                  <a:lnTo>
                    <a:pt x="133476" y="1335024"/>
                  </a:lnTo>
                  <a:lnTo>
                    <a:pt x="1535302" y="1335024"/>
                  </a:lnTo>
                  <a:lnTo>
                    <a:pt x="1577470" y="1328213"/>
                  </a:lnTo>
                  <a:lnTo>
                    <a:pt x="1614108" y="1309254"/>
                  </a:lnTo>
                  <a:lnTo>
                    <a:pt x="1643010" y="1280352"/>
                  </a:lnTo>
                  <a:lnTo>
                    <a:pt x="1661969" y="1243714"/>
                  </a:lnTo>
                  <a:lnTo>
                    <a:pt x="1668779" y="1201547"/>
                  </a:lnTo>
                  <a:lnTo>
                    <a:pt x="1668779" y="133477"/>
                  </a:lnTo>
                  <a:lnTo>
                    <a:pt x="1661969" y="91309"/>
                  </a:lnTo>
                  <a:lnTo>
                    <a:pt x="1643010" y="54671"/>
                  </a:lnTo>
                  <a:lnTo>
                    <a:pt x="1614108" y="25769"/>
                  </a:lnTo>
                  <a:lnTo>
                    <a:pt x="1577470" y="6810"/>
                  </a:lnTo>
                  <a:lnTo>
                    <a:pt x="153530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199631" y="1935479"/>
              <a:ext cx="1668780" cy="1335405"/>
            </a:xfrm>
            <a:custGeom>
              <a:avLst/>
              <a:gdLst/>
              <a:ahLst/>
              <a:cxnLst/>
              <a:rect l="l" t="t" r="r" b="b"/>
              <a:pathLst>
                <a:path w="1668779" h="1335404">
                  <a:moveTo>
                    <a:pt x="0" y="133477"/>
                  </a:moveTo>
                  <a:lnTo>
                    <a:pt x="6810" y="91309"/>
                  </a:lnTo>
                  <a:lnTo>
                    <a:pt x="25769" y="54671"/>
                  </a:lnTo>
                  <a:lnTo>
                    <a:pt x="54671" y="25769"/>
                  </a:lnTo>
                  <a:lnTo>
                    <a:pt x="91309" y="6810"/>
                  </a:lnTo>
                  <a:lnTo>
                    <a:pt x="133476" y="0"/>
                  </a:lnTo>
                  <a:lnTo>
                    <a:pt x="1535302" y="0"/>
                  </a:lnTo>
                  <a:lnTo>
                    <a:pt x="1577470" y="6810"/>
                  </a:lnTo>
                  <a:lnTo>
                    <a:pt x="1614108" y="25769"/>
                  </a:lnTo>
                  <a:lnTo>
                    <a:pt x="1643010" y="54671"/>
                  </a:lnTo>
                  <a:lnTo>
                    <a:pt x="1661969" y="91309"/>
                  </a:lnTo>
                  <a:lnTo>
                    <a:pt x="1668779" y="133477"/>
                  </a:lnTo>
                  <a:lnTo>
                    <a:pt x="1668779" y="1201547"/>
                  </a:lnTo>
                  <a:lnTo>
                    <a:pt x="1661969" y="1243714"/>
                  </a:lnTo>
                  <a:lnTo>
                    <a:pt x="1643010" y="1280352"/>
                  </a:lnTo>
                  <a:lnTo>
                    <a:pt x="1614108" y="1309254"/>
                  </a:lnTo>
                  <a:lnTo>
                    <a:pt x="1577470" y="1328213"/>
                  </a:lnTo>
                  <a:lnTo>
                    <a:pt x="1535302" y="1335024"/>
                  </a:lnTo>
                  <a:lnTo>
                    <a:pt x="133476" y="1335024"/>
                  </a:lnTo>
                  <a:lnTo>
                    <a:pt x="91309" y="1328213"/>
                  </a:lnTo>
                  <a:lnTo>
                    <a:pt x="54671" y="1309254"/>
                  </a:lnTo>
                  <a:lnTo>
                    <a:pt x="25769" y="1280352"/>
                  </a:lnTo>
                  <a:lnTo>
                    <a:pt x="6810" y="1243714"/>
                  </a:lnTo>
                  <a:lnTo>
                    <a:pt x="0" y="1201547"/>
                  </a:lnTo>
                  <a:lnTo>
                    <a:pt x="0" y="133477"/>
                  </a:lnTo>
                  <a:close/>
                </a:path>
              </a:pathLst>
            </a:custGeom>
            <a:ln w="9144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410071" y="2306193"/>
            <a:ext cx="124714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-1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093964" y="917447"/>
            <a:ext cx="1760220" cy="2160905"/>
            <a:chOff x="8093964" y="917447"/>
            <a:chExt cx="1760220" cy="2160905"/>
          </a:xfrm>
        </p:grpSpPr>
        <p:sp>
          <p:nvSpPr>
            <p:cNvPr id="31" name="object 31"/>
            <p:cNvSpPr/>
            <p:nvPr/>
          </p:nvSpPr>
          <p:spPr>
            <a:xfrm>
              <a:off x="8685276" y="1584959"/>
              <a:ext cx="578777" cy="149313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729472" y="1591055"/>
              <a:ext cx="500380" cy="1414780"/>
            </a:xfrm>
            <a:custGeom>
              <a:avLst/>
              <a:gdLst/>
              <a:ahLst/>
              <a:cxnLst/>
              <a:rect l="l" t="t" r="r" b="b"/>
              <a:pathLst>
                <a:path w="500379" h="1414780">
                  <a:moveTo>
                    <a:pt x="399923" y="0"/>
                  </a:moveTo>
                  <a:lnTo>
                    <a:pt x="99949" y="0"/>
                  </a:lnTo>
                  <a:lnTo>
                    <a:pt x="99949" y="1164336"/>
                  </a:lnTo>
                  <a:lnTo>
                    <a:pt x="0" y="1164336"/>
                  </a:lnTo>
                  <a:lnTo>
                    <a:pt x="249935" y="1414272"/>
                  </a:lnTo>
                  <a:lnTo>
                    <a:pt x="499872" y="1164336"/>
                  </a:lnTo>
                  <a:lnTo>
                    <a:pt x="399923" y="1164336"/>
                  </a:lnTo>
                  <a:lnTo>
                    <a:pt x="39992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729472" y="1591055"/>
              <a:ext cx="500380" cy="1414780"/>
            </a:xfrm>
            <a:custGeom>
              <a:avLst/>
              <a:gdLst/>
              <a:ahLst/>
              <a:cxnLst/>
              <a:rect l="l" t="t" r="r" b="b"/>
              <a:pathLst>
                <a:path w="500379" h="1414780">
                  <a:moveTo>
                    <a:pt x="249935" y="1414272"/>
                  </a:moveTo>
                  <a:lnTo>
                    <a:pt x="0" y="1164336"/>
                  </a:lnTo>
                  <a:lnTo>
                    <a:pt x="99949" y="1164336"/>
                  </a:lnTo>
                  <a:lnTo>
                    <a:pt x="99949" y="0"/>
                  </a:lnTo>
                  <a:lnTo>
                    <a:pt x="399923" y="0"/>
                  </a:lnTo>
                  <a:lnTo>
                    <a:pt x="399923" y="1164336"/>
                  </a:lnTo>
                  <a:lnTo>
                    <a:pt x="499872" y="1164336"/>
                  </a:lnTo>
                  <a:lnTo>
                    <a:pt x="249935" y="1414272"/>
                  </a:lnTo>
                  <a:close/>
                </a:path>
              </a:pathLst>
            </a:custGeom>
            <a:ln w="9144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8101584" y="917447"/>
              <a:ext cx="1746123" cy="141389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093964" y="1214653"/>
              <a:ext cx="1759839" cy="88808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45780" y="923543"/>
              <a:ext cx="1667510" cy="1335405"/>
            </a:xfrm>
            <a:custGeom>
              <a:avLst/>
              <a:gdLst/>
              <a:ahLst/>
              <a:cxnLst/>
              <a:rect l="l" t="t" r="r" b="b"/>
              <a:pathLst>
                <a:path w="1667509" h="1335405">
                  <a:moveTo>
                    <a:pt x="1533778" y="0"/>
                  </a:moveTo>
                  <a:lnTo>
                    <a:pt x="133476" y="0"/>
                  </a:lnTo>
                  <a:lnTo>
                    <a:pt x="91309" y="6810"/>
                  </a:lnTo>
                  <a:lnTo>
                    <a:pt x="54671" y="25769"/>
                  </a:lnTo>
                  <a:lnTo>
                    <a:pt x="25769" y="54671"/>
                  </a:lnTo>
                  <a:lnTo>
                    <a:pt x="6810" y="91309"/>
                  </a:lnTo>
                  <a:lnTo>
                    <a:pt x="0" y="133476"/>
                  </a:lnTo>
                  <a:lnTo>
                    <a:pt x="0" y="1201546"/>
                  </a:lnTo>
                  <a:lnTo>
                    <a:pt x="6810" y="1243714"/>
                  </a:lnTo>
                  <a:lnTo>
                    <a:pt x="25769" y="1280352"/>
                  </a:lnTo>
                  <a:lnTo>
                    <a:pt x="54671" y="1309254"/>
                  </a:lnTo>
                  <a:lnTo>
                    <a:pt x="91309" y="1328213"/>
                  </a:lnTo>
                  <a:lnTo>
                    <a:pt x="133476" y="1335023"/>
                  </a:lnTo>
                  <a:lnTo>
                    <a:pt x="1533778" y="1335023"/>
                  </a:lnTo>
                  <a:lnTo>
                    <a:pt x="1575946" y="1328213"/>
                  </a:lnTo>
                  <a:lnTo>
                    <a:pt x="1612584" y="1309254"/>
                  </a:lnTo>
                  <a:lnTo>
                    <a:pt x="1641486" y="1280352"/>
                  </a:lnTo>
                  <a:lnTo>
                    <a:pt x="1660445" y="1243714"/>
                  </a:lnTo>
                  <a:lnTo>
                    <a:pt x="1667255" y="1201546"/>
                  </a:lnTo>
                  <a:lnTo>
                    <a:pt x="1667255" y="133476"/>
                  </a:lnTo>
                  <a:lnTo>
                    <a:pt x="1660445" y="91309"/>
                  </a:lnTo>
                  <a:lnTo>
                    <a:pt x="1641486" y="54671"/>
                  </a:lnTo>
                  <a:lnTo>
                    <a:pt x="1612584" y="25769"/>
                  </a:lnTo>
                  <a:lnTo>
                    <a:pt x="1575946" y="6810"/>
                  </a:lnTo>
                  <a:lnTo>
                    <a:pt x="153377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45780" y="923543"/>
              <a:ext cx="1667510" cy="1335405"/>
            </a:xfrm>
            <a:custGeom>
              <a:avLst/>
              <a:gdLst/>
              <a:ahLst/>
              <a:cxnLst/>
              <a:rect l="l" t="t" r="r" b="b"/>
              <a:pathLst>
                <a:path w="1667509" h="1335405">
                  <a:moveTo>
                    <a:pt x="0" y="133476"/>
                  </a:moveTo>
                  <a:lnTo>
                    <a:pt x="6810" y="91309"/>
                  </a:lnTo>
                  <a:lnTo>
                    <a:pt x="25769" y="54671"/>
                  </a:lnTo>
                  <a:lnTo>
                    <a:pt x="54671" y="25769"/>
                  </a:lnTo>
                  <a:lnTo>
                    <a:pt x="91309" y="6810"/>
                  </a:lnTo>
                  <a:lnTo>
                    <a:pt x="133476" y="0"/>
                  </a:lnTo>
                  <a:lnTo>
                    <a:pt x="1533778" y="0"/>
                  </a:lnTo>
                  <a:lnTo>
                    <a:pt x="1575946" y="6810"/>
                  </a:lnTo>
                  <a:lnTo>
                    <a:pt x="1612584" y="25769"/>
                  </a:lnTo>
                  <a:lnTo>
                    <a:pt x="1641486" y="54671"/>
                  </a:lnTo>
                  <a:lnTo>
                    <a:pt x="1660445" y="91309"/>
                  </a:lnTo>
                  <a:lnTo>
                    <a:pt x="1667255" y="133476"/>
                  </a:lnTo>
                  <a:lnTo>
                    <a:pt x="1667255" y="1201546"/>
                  </a:lnTo>
                  <a:lnTo>
                    <a:pt x="1660445" y="1243714"/>
                  </a:lnTo>
                  <a:lnTo>
                    <a:pt x="1641486" y="1280352"/>
                  </a:lnTo>
                  <a:lnTo>
                    <a:pt x="1612584" y="1309254"/>
                  </a:lnTo>
                  <a:lnTo>
                    <a:pt x="1575946" y="1328213"/>
                  </a:lnTo>
                  <a:lnTo>
                    <a:pt x="1533778" y="1335023"/>
                  </a:lnTo>
                  <a:lnTo>
                    <a:pt x="133476" y="1335023"/>
                  </a:lnTo>
                  <a:lnTo>
                    <a:pt x="91309" y="1328213"/>
                  </a:lnTo>
                  <a:lnTo>
                    <a:pt x="54671" y="1309254"/>
                  </a:lnTo>
                  <a:lnTo>
                    <a:pt x="25769" y="1280352"/>
                  </a:lnTo>
                  <a:lnTo>
                    <a:pt x="6810" y="1243714"/>
                  </a:lnTo>
                  <a:lnTo>
                    <a:pt x="0" y="1201546"/>
                  </a:lnTo>
                  <a:lnTo>
                    <a:pt x="0" y="133476"/>
                  </a:lnTo>
                  <a:close/>
                </a:path>
              </a:pathLst>
            </a:custGeom>
            <a:ln w="9144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8355583" y="1293368"/>
            <a:ext cx="124714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-2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720071" y="1929383"/>
            <a:ext cx="2139315" cy="1621155"/>
            <a:chOff x="9720071" y="1929383"/>
            <a:chExt cx="2139315" cy="1621155"/>
          </a:xfrm>
        </p:grpSpPr>
        <p:sp>
          <p:nvSpPr>
            <p:cNvPr id="40" name="object 40"/>
            <p:cNvSpPr/>
            <p:nvPr/>
          </p:nvSpPr>
          <p:spPr>
            <a:xfrm>
              <a:off x="9720071" y="2471953"/>
              <a:ext cx="1327023" cy="107858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765664" y="2480309"/>
              <a:ext cx="1245235" cy="995680"/>
            </a:xfrm>
            <a:custGeom>
              <a:avLst/>
              <a:gdLst/>
              <a:ahLst/>
              <a:cxnLst/>
              <a:rect l="l" t="t" r="r" b="b"/>
              <a:pathLst>
                <a:path w="1245234" h="995679">
                  <a:moveTo>
                    <a:pt x="1072514" y="0"/>
                  </a:moveTo>
                  <a:lnTo>
                    <a:pt x="118871" y="667765"/>
                  </a:lnTo>
                  <a:lnTo>
                    <a:pt x="61467" y="585851"/>
                  </a:lnTo>
                  <a:lnTo>
                    <a:pt x="0" y="934212"/>
                  </a:lnTo>
                  <a:lnTo>
                    <a:pt x="348487" y="995679"/>
                  </a:lnTo>
                  <a:lnTo>
                    <a:pt x="291083" y="913764"/>
                  </a:lnTo>
                  <a:lnTo>
                    <a:pt x="1244727" y="245999"/>
                  </a:lnTo>
                  <a:lnTo>
                    <a:pt x="107251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765664" y="2480309"/>
              <a:ext cx="1245235" cy="995680"/>
            </a:xfrm>
            <a:custGeom>
              <a:avLst/>
              <a:gdLst/>
              <a:ahLst/>
              <a:cxnLst/>
              <a:rect l="l" t="t" r="r" b="b"/>
              <a:pathLst>
                <a:path w="1245234" h="995679">
                  <a:moveTo>
                    <a:pt x="0" y="934212"/>
                  </a:moveTo>
                  <a:lnTo>
                    <a:pt x="61467" y="585851"/>
                  </a:lnTo>
                  <a:lnTo>
                    <a:pt x="118871" y="667765"/>
                  </a:lnTo>
                  <a:lnTo>
                    <a:pt x="1072514" y="0"/>
                  </a:lnTo>
                  <a:lnTo>
                    <a:pt x="1244727" y="245999"/>
                  </a:lnTo>
                  <a:lnTo>
                    <a:pt x="291083" y="913764"/>
                  </a:lnTo>
                  <a:lnTo>
                    <a:pt x="348487" y="995679"/>
                  </a:lnTo>
                  <a:lnTo>
                    <a:pt x="0" y="934212"/>
                  </a:lnTo>
                  <a:close/>
                </a:path>
              </a:pathLst>
            </a:custGeom>
            <a:ln w="9525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0046207" y="1929383"/>
              <a:ext cx="1746123" cy="141389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979151" y="2226602"/>
              <a:ext cx="1880234" cy="88959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0090403" y="1935479"/>
              <a:ext cx="1667510" cy="1335405"/>
            </a:xfrm>
            <a:custGeom>
              <a:avLst/>
              <a:gdLst/>
              <a:ahLst/>
              <a:cxnLst/>
              <a:rect l="l" t="t" r="r" b="b"/>
              <a:pathLst>
                <a:path w="1667509" h="1335404">
                  <a:moveTo>
                    <a:pt x="1533778" y="0"/>
                  </a:moveTo>
                  <a:lnTo>
                    <a:pt x="133476" y="0"/>
                  </a:lnTo>
                  <a:lnTo>
                    <a:pt x="91309" y="6810"/>
                  </a:lnTo>
                  <a:lnTo>
                    <a:pt x="54671" y="25769"/>
                  </a:lnTo>
                  <a:lnTo>
                    <a:pt x="25769" y="54671"/>
                  </a:lnTo>
                  <a:lnTo>
                    <a:pt x="6810" y="91309"/>
                  </a:lnTo>
                  <a:lnTo>
                    <a:pt x="0" y="133477"/>
                  </a:lnTo>
                  <a:lnTo>
                    <a:pt x="0" y="1201547"/>
                  </a:lnTo>
                  <a:lnTo>
                    <a:pt x="6810" y="1243714"/>
                  </a:lnTo>
                  <a:lnTo>
                    <a:pt x="25769" y="1280352"/>
                  </a:lnTo>
                  <a:lnTo>
                    <a:pt x="54671" y="1309254"/>
                  </a:lnTo>
                  <a:lnTo>
                    <a:pt x="91309" y="1328213"/>
                  </a:lnTo>
                  <a:lnTo>
                    <a:pt x="133476" y="1335024"/>
                  </a:lnTo>
                  <a:lnTo>
                    <a:pt x="1533778" y="1335024"/>
                  </a:lnTo>
                  <a:lnTo>
                    <a:pt x="1575946" y="1328213"/>
                  </a:lnTo>
                  <a:lnTo>
                    <a:pt x="1612584" y="1309254"/>
                  </a:lnTo>
                  <a:lnTo>
                    <a:pt x="1641486" y="1280352"/>
                  </a:lnTo>
                  <a:lnTo>
                    <a:pt x="1660445" y="1243714"/>
                  </a:lnTo>
                  <a:lnTo>
                    <a:pt x="1667255" y="1201547"/>
                  </a:lnTo>
                  <a:lnTo>
                    <a:pt x="1667255" y="133477"/>
                  </a:lnTo>
                  <a:lnTo>
                    <a:pt x="1660445" y="91309"/>
                  </a:lnTo>
                  <a:lnTo>
                    <a:pt x="1641486" y="54671"/>
                  </a:lnTo>
                  <a:lnTo>
                    <a:pt x="1612584" y="25769"/>
                  </a:lnTo>
                  <a:lnTo>
                    <a:pt x="1575946" y="6810"/>
                  </a:lnTo>
                  <a:lnTo>
                    <a:pt x="153377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0090403" y="1935479"/>
              <a:ext cx="1667510" cy="1335405"/>
            </a:xfrm>
            <a:custGeom>
              <a:avLst/>
              <a:gdLst/>
              <a:ahLst/>
              <a:cxnLst/>
              <a:rect l="l" t="t" r="r" b="b"/>
              <a:pathLst>
                <a:path w="1667509" h="1335404">
                  <a:moveTo>
                    <a:pt x="0" y="133477"/>
                  </a:moveTo>
                  <a:lnTo>
                    <a:pt x="6810" y="91309"/>
                  </a:lnTo>
                  <a:lnTo>
                    <a:pt x="25769" y="54671"/>
                  </a:lnTo>
                  <a:lnTo>
                    <a:pt x="54671" y="25769"/>
                  </a:lnTo>
                  <a:lnTo>
                    <a:pt x="91309" y="6810"/>
                  </a:lnTo>
                  <a:lnTo>
                    <a:pt x="133476" y="0"/>
                  </a:lnTo>
                  <a:lnTo>
                    <a:pt x="1533778" y="0"/>
                  </a:lnTo>
                  <a:lnTo>
                    <a:pt x="1575946" y="6810"/>
                  </a:lnTo>
                  <a:lnTo>
                    <a:pt x="1612584" y="25769"/>
                  </a:lnTo>
                  <a:lnTo>
                    <a:pt x="1641486" y="54671"/>
                  </a:lnTo>
                  <a:lnTo>
                    <a:pt x="1660445" y="91309"/>
                  </a:lnTo>
                  <a:lnTo>
                    <a:pt x="1667255" y="133477"/>
                  </a:lnTo>
                  <a:lnTo>
                    <a:pt x="1667255" y="1201547"/>
                  </a:lnTo>
                  <a:lnTo>
                    <a:pt x="1660445" y="1243714"/>
                  </a:lnTo>
                  <a:lnTo>
                    <a:pt x="1641486" y="1280352"/>
                  </a:lnTo>
                  <a:lnTo>
                    <a:pt x="1612584" y="1309254"/>
                  </a:lnTo>
                  <a:lnTo>
                    <a:pt x="1575946" y="1328213"/>
                  </a:lnTo>
                  <a:lnTo>
                    <a:pt x="1533778" y="1335024"/>
                  </a:lnTo>
                  <a:lnTo>
                    <a:pt x="133476" y="1335024"/>
                  </a:lnTo>
                  <a:lnTo>
                    <a:pt x="91309" y="1328213"/>
                  </a:lnTo>
                  <a:lnTo>
                    <a:pt x="54671" y="1309254"/>
                  </a:lnTo>
                  <a:lnTo>
                    <a:pt x="25769" y="1280352"/>
                  </a:lnTo>
                  <a:lnTo>
                    <a:pt x="6810" y="1243714"/>
                  </a:lnTo>
                  <a:lnTo>
                    <a:pt x="0" y="1201547"/>
                  </a:lnTo>
                  <a:lnTo>
                    <a:pt x="0" y="133477"/>
                  </a:lnTo>
                  <a:close/>
                </a:path>
              </a:pathLst>
            </a:custGeom>
            <a:ln w="9144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10241406" y="2306193"/>
            <a:ext cx="136842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z="3200" spc="-1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dirty="0" sz="3200" spc="-29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3200" spc="5">
                <a:solidFill>
                  <a:srgbClr val="FFFFFF"/>
                </a:solidFill>
                <a:latin typeface="Times New Roman"/>
                <a:cs typeface="Times New Roman"/>
              </a:rPr>
              <a:t>08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21857" y="6214733"/>
            <a:ext cx="35687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59639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Details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be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furnished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in</a:t>
            </a:r>
            <a:r>
              <a:rPr dirty="0" sz="3600" spc="-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1857" y="6214733"/>
            <a:ext cx="35687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82039" y="467868"/>
          <a:ext cx="9848850" cy="904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6710"/>
                <a:gridCol w="577850"/>
                <a:gridCol w="2886710"/>
                <a:gridCol w="577850"/>
                <a:gridCol w="2886710"/>
              </a:tblGrid>
              <a:tr h="440436">
                <a:tc rowSpan="2">
                  <a:txBody>
                    <a:bodyPr/>
                    <a:lstStyle/>
                    <a:p>
                      <a:pPr algn="ctr">
                        <a:lnSpc>
                          <a:spcPts val="2075"/>
                        </a:lnSpc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Large 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Tax</a:t>
                      </a:r>
                      <a:r>
                        <a:rPr dirty="0" sz="1900" spc="-4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payer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 marL="330835" marR="325755">
                        <a:lnSpc>
                          <a:spcPts val="1970"/>
                        </a:lnSpc>
                        <a:spcBef>
                          <a:spcPts val="765"/>
                        </a:spcBef>
                      </a:pPr>
                      <a:r>
                        <a:rPr dirty="0" sz="1900" spc="-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(Turn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over above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Rs.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5  Crores)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B83A1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900" spc="-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RET-1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D2441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82040" marR="294640" indent="-782320">
                        <a:lnSpc>
                          <a:spcPts val="1960"/>
                        </a:lnSpc>
                        <a:spcBef>
                          <a:spcPts val="1490"/>
                        </a:spcBef>
                      </a:pP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All the </a:t>
                      </a:r>
                      <a:r>
                        <a:rPr dirty="0" sz="1900" spc="-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Information’s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 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ANX-1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8923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44043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B83A18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D2441E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8923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82039" y="1709927"/>
          <a:ext cx="9848850" cy="3385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6710"/>
                <a:gridCol w="288925"/>
                <a:gridCol w="288925"/>
                <a:gridCol w="2886710"/>
                <a:gridCol w="577850"/>
                <a:gridCol w="2886710"/>
              </a:tblGrid>
              <a:tr h="44043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dirty="0" sz="1900" spc="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Quarterly-RET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D2441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34415" marR="418465" indent="-608330">
                        <a:lnSpc>
                          <a:spcPct val="119500"/>
                        </a:lnSpc>
                        <a:spcBef>
                          <a:spcPts val="325"/>
                        </a:spcBef>
                      </a:pP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All the </a:t>
                      </a:r>
                      <a:r>
                        <a:rPr dirty="0" sz="1900" spc="-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Information’s 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900" spc="-114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ANX1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438911"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B83A18"/>
                      </a:solidFill>
                      <a:prstDash val="solid"/>
                    </a:lnR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B83A18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D2441E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127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61188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28575">
                      <a:solidFill>
                        <a:srgbClr val="B83A18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0435">
                <a:tc rowSpan="2">
                  <a:txBody>
                    <a:bodyPr/>
                    <a:lstStyle/>
                    <a:p>
                      <a:pPr marL="12700" marR="8255" indent="595630">
                        <a:lnSpc>
                          <a:spcPct val="119500"/>
                        </a:lnSpc>
                        <a:spcBef>
                          <a:spcPts val="335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Small 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Tax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payers  </a:t>
                      </a:r>
                      <a:r>
                        <a:rPr dirty="0" sz="1900" spc="-1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(Turn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over up to Rs.5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Crores)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B83A18"/>
                      </a:solidFill>
                      <a:prstDash val="solid"/>
                    </a:lnR>
                    <a:lnB w="28575">
                      <a:solidFill>
                        <a:srgbClr val="B83A1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B83A1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16610">
                        <a:lnSpc>
                          <a:spcPct val="100000"/>
                        </a:lnSpc>
                      </a:pPr>
                      <a:r>
                        <a:rPr dirty="0" sz="1900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Sahaj-RET-2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D2441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Only B2C &amp;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RCM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-in</a:t>
                      </a:r>
                      <a:r>
                        <a:rPr dirty="0" sz="1900" spc="-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ANX-1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44043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254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B83A18"/>
                      </a:solidFill>
                      <a:prstDash val="solid"/>
                    </a:lnR>
                    <a:lnT w="28575">
                      <a:solidFill>
                        <a:srgbClr val="B83A1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B83A18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90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D2441E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906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61187"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B83A18"/>
                      </a:solidFill>
                      <a:prstDash val="solid"/>
                    </a:lnR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39293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28575">
                      <a:solidFill>
                        <a:srgbClr val="B83A18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83A18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B83A1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752475">
                        <a:lnSpc>
                          <a:spcPct val="100000"/>
                        </a:lnSpc>
                      </a:pPr>
                      <a:r>
                        <a:rPr dirty="0" sz="1900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Sugam-RET-3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D2441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B2B+B2C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dirty="0" sz="1900" spc="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RCM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-in</a:t>
                      </a:r>
                      <a:r>
                        <a:rPr dirty="0" sz="1900" spc="-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9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ANX-1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842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44005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D2441E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8425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355070" cy="3977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Periodicity of filing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return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will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be deemed to be monthly for all taxpayers</a:t>
            </a:r>
            <a:r>
              <a:rPr dirty="0" sz="2400" spc="-18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unless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quarterly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filing of the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return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is opted</a:t>
            </a:r>
            <a:r>
              <a:rPr dirty="0" sz="2400" spc="-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5" b="1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dirty="0" sz="2400" spc="5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7020" marR="42418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 </a:t>
            </a:r>
            <a:r>
              <a:rPr dirty="0" sz="2400">
                <a:latin typeface="Times New Roman"/>
                <a:cs typeface="Times New Roman"/>
              </a:rPr>
              <a:t>newly registered taxpayers, turnover </a:t>
            </a:r>
            <a:r>
              <a:rPr dirty="0" sz="2400" spc="-5">
                <a:latin typeface="Times New Roman"/>
                <a:cs typeface="Times New Roman"/>
              </a:rPr>
              <a:t>will </a:t>
            </a:r>
            <a:r>
              <a:rPr dirty="0" sz="2400">
                <a:latin typeface="Times New Roman"/>
                <a:cs typeface="Times New Roman"/>
              </a:rPr>
              <a:t>be considered </a:t>
            </a:r>
            <a:r>
              <a:rPr dirty="0" sz="2400" spc="-5">
                <a:latin typeface="Times New Roman"/>
                <a:cs typeface="Times New Roman"/>
              </a:rPr>
              <a:t>as </a:t>
            </a:r>
            <a:r>
              <a:rPr dirty="0" sz="2400">
                <a:latin typeface="Times New Roman"/>
                <a:cs typeface="Times New Roman"/>
              </a:rPr>
              <a:t>zero and hence they</a:t>
            </a:r>
            <a:r>
              <a:rPr dirty="0" sz="2400" spc="-1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will  </a:t>
            </a:r>
            <a:r>
              <a:rPr dirty="0" sz="2400">
                <a:latin typeface="Times New Roman"/>
                <a:cs typeface="Times New Roman"/>
              </a:rPr>
              <a:t>have the option to file </a:t>
            </a:r>
            <a:r>
              <a:rPr dirty="0" sz="2400" spc="-25">
                <a:latin typeface="Times New Roman"/>
                <a:cs typeface="Times New Roman"/>
              </a:rPr>
              <a:t>monthly, </a:t>
            </a:r>
            <a:r>
              <a:rPr dirty="0" sz="2400">
                <a:latin typeface="Times New Roman"/>
                <a:cs typeface="Times New Roman"/>
              </a:rPr>
              <a:t>Sahaj, Sugam or </a:t>
            </a:r>
            <a:r>
              <a:rPr dirty="0" sz="2400" spc="-5">
                <a:latin typeface="Times New Roman"/>
                <a:cs typeface="Times New Roman"/>
              </a:rPr>
              <a:t>Quarterly (Normal)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return.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Change </a:t>
            </a:r>
            <a:r>
              <a:rPr dirty="0" sz="2400">
                <a:latin typeface="Times New Roman"/>
                <a:cs typeface="Times New Roman"/>
              </a:rPr>
              <a:t>in periodicity of the return filing (from quarterly to </a:t>
            </a:r>
            <a:r>
              <a:rPr dirty="0" sz="2400" spc="-5">
                <a:latin typeface="Times New Roman"/>
                <a:cs typeface="Times New Roman"/>
              </a:rPr>
              <a:t>monthly </a:t>
            </a:r>
            <a:r>
              <a:rPr dirty="0" sz="2400">
                <a:latin typeface="Times New Roman"/>
                <a:cs typeface="Times New Roman"/>
              </a:rPr>
              <a:t>and vice versa)</a:t>
            </a:r>
            <a:r>
              <a:rPr dirty="0" sz="2400" spc="-2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would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be allowed only once at the </a:t>
            </a:r>
            <a:r>
              <a:rPr dirty="0" sz="2400" spc="-5">
                <a:latin typeface="Times New Roman"/>
                <a:cs typeface="Times New Roman"/>
              </a:rPr>
              <a:t>time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5">
                <a:latin typeface="Times New Roman"/>
                <a:cs typeface="Times New Roman"/>
              </a:rPr>
              <a:t>filing </a:t>
            </a:r>
            <a:r>
              <a:rPr dirty="0" sz="2400">
                <a:latin typeface="Times New Roman"/>
                <a:cs typeface="Times New Roman"/>
              </a:rPr>
              <a:t>the </a:t>
            </a:r>
            <a:r>
              <a:rPr dirty="0" sz="2400" spc="-5">
                <a:latin typeface="Times New Roman"/>
                <a:cs typeface="Times New Roman"/>
              </a:rPr>
              <a:t>first </a:t>
            </a:r>
            <a:r>
              <a:rPr dirty="0" sz="2400">
                <a:latin typeface="Times New Roman"/>
                <a:cs typeface="Times New Roman"/>
              </a:rPr>
              <a:t>return by a</a:t>
            </a:r>
            <a:r>
              <a:rPr dirty="0" sz="2400" spc="-114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taxpayer.</a:t>
            </a:r>
            <a:endParaRPr sz="2400">
              <a:latin typeface="Times New Roman"/>
              <a:cs typeface="Times New Roman"/>
            </a:endParaRPr>
          </a:p>
          <a:p>
            <a:pPr marL="287020" marR="354965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The periodicity of the return </a:t>
            </a:r>
            <a:r>
              <a:rPr dirty="0" sz="2400" spc="-5">
                <a:latin typeface="Times New Roman"/>
                <a:cs typeface="Times New Roman"/>
              </a:rPr>
              <a:t>filing will remain </a:t>
            </a:r>
            <a:r>
              <a:rPr dirty="0" sz="2400">
                <a:latin typeface="Times New Roman"/>
                <a:cs typeface="Times New Roman"/>
              </a:rPr>
              <a:t>unchanged during the next financial</a:t>
            </a:r>
            <a:r>
              <a:rPr dirty="0" sz="2400" spc="-2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year  unless changed </a:t>
            </a:r>
            <a:r>
              <a:rPr dirty="0" sz="2400" spc="-5">
                <a:latin typeface="Times New Roman"/>
                <a:cs typeface="Times New Roman"/>
              </a:rPr>
              <a:t>before </a:t>
            </a:r>
            <a:r>
              <a:rPr dirty="0" sz="2400">
                <a:latin typeface="Times New Roman"/>
                <a:cs typeface="Times New Roman"/>
              </a:rPr>
              <a:t>filing the </a:t>
            </a:r>
            <a:r>
              <a:rPr dirty="0" sz="2400" spc="-5">
                <a:latin typeface="Times New Roman"/>
                <a:cs typeface="Times New Roman"/>
              </a:rPr>
              <a:t>first </a:t>
            </a:r>
            <a:r>
              <a:rPr dirty="0" sz="2400">
                <a:latin typeface="Times New Roman"/>
                <a:cs typeface="Times New Roman"/>
              </a:rPr>
              <a:t>return of that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year.</a:t>
            </a:r>
            <a:endParaRPr sz="2400">
              <a:latin typeface="Times New Roman"/>
              <a:cs typeface="Times New Roman"/>
            </a:endParaRPr>
          </a:p>
          <a:p>
            <a:pPr marL="287020" marR="233045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The taxpayers opting to file quarterly return can choose to file any of the quarterly</a:t>
            </a:r>
            <a:r>
              <a:rPr dirty="0" sz="2400" spc="-3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return  </a:t>
            </a:r>
            <a:r>
              <a:rPr dirty="0" sz="2400" spc="-5">
                <a:latin typeface="Times New Roman"/>
                <a:cs typeface="Times New Roman"/>
              </a:rPr>
              <a:t>namely </a:t>
            </a:r>
            <a:r>
              <a:rPr dirty="0" sz="2400">
                <a:latin typeface="Times New Roman"/>
                <a:cs typeface="Times New Roman"/>
              </a:rPr>
              <a:t>– Sahaj, </a:t>
            </a:r>
            <a:r>
              <a:rPr dirty="0" sz="2400" spc="-5">
                <a:latin typeface="Times New Roman"/>
                <a:cs typeface="Times New Roman"/>
              </a:rPr>
              <a:t>Sugam </a:t>
            </a:r>
            <a:r>
              <a:rPr dirty="0" sz="2400">
                <a:latin typeface="Times New Roman"/>
                <a:cs typeface="Times New Roman"/>
              </a:rPr>
              <a:t>or Quarterly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(Normal).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06158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Periodicity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of filing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1857" y="6214733"/>
            <a:ext cx="35687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19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824" y="2995802"/>
            <a:ext cx="70485" cy="13970"/>
          </a:xfrm>
          <a:custGeom>
            <a:avLst/>
            <a:gdLst/>
            <a:ahLst/>
            <a:cxnLst/>
            <a:rect l="l" t="t" r="r" b="b"/>
            <a:pathLst>
              <a:path w="70484" h="13969">
                <a:moveTo>
                  <a:pt x="70104" y="0"/>
                </a:moveTo>
                <a:lnTo>
                  <a:pt x="0" y="0"/>
                </a:lnTo>
                <a:lnTo>
                  <a:pt x="0" y="13715"/>
                </a:lnTo>
                <a:lnTo>
                  <a:pt x="70104" y="13715"/>
                </a:lnTo>
                <a:lnTo>
                  <a:pt x="701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462229"/>
            <a:ext cx="11125835" cy="4283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The taxpayers can switch their returns in the </a:t>
            </a:r>
            <a:r>
              <a:rPr dirty="0" sz="2400" spc="-5">
                <a:latin typeface="Times New Roman"/>
                <a:cs typeface="Times New Roman"/>
              </a:rPr>
              <a:t>following manner: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50">
              <a:latin typeface="Times New Roman"/>
              <a:cs typeface="Times New Roman"/>
            </a:endParaRPr>
          </a:p>
          <a:p>
            <a:pPr marL="607060" marR="111125" indent="-274320">
              <a:lnSpc>
                <a:spcPts val="2380"/>
              </a:lnSpc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From Quarterly (Normal) to Sugam or Sahaj only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once in a financial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 the beginning of 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any</a:t>
            </a: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quarter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From Sugam to Sahaj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only once in a financial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 the beginning of any</a:t>
            </a:r>
            <a:r>
              <a:rPr dirty="0" u="heavy" sz="2200" spc="7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quarter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Times New Roman"/>
              <a:cs typeface="Times New Roman"/>
            </a:endParaRPr>
          </a:p>
          <a:p>
            <a:pPr marL="607060" marR="901700" indent="-274320">
              <a:lnSpc>
                <a:spcPts val="2380"/>
              </a:lnSpc>
              <a:tabLst>
                <a:tab pos="67691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	</a:t>
            </a:r>
            <a:r>
              <a:rPr dirty="0" sz="2200" spc="-5">
                <a:latin typeface="Times New Roman"/>
                <a:cs typeface="Times New Roman"/>
              </a:rPr>
              <a:t>From Sahaj to Quarterly (Normal) or Sugam </a:t>
            </a: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more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than once in a financial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beginning of any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quarter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Times New Roman"/>
              <a:cs typeface="Times New Roman"/>
            </a:endParaRPr>
          </a:p>
          <a:p>
            <a:pPr marL="607060" marR="5080" indent="-274320">
              <a:lnSpc>
                <a:spcPts val="2380"/>
              </a:lnSpc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From Sugam to Quarterly (Normal) </a:t>
            </a:r>
            <a:r>
              <a:rPr dirty="0" u="heavy" sz="22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more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than once in a financial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year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 </a:t>
            </a:r>
            <a:r>
              <a:rPr dirty="0" u="heavy" sz="2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beginning of any 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quarter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008" y="5487360"/>
            <a:ext cx="413702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Switch over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</a:t>
            </a:r>
            <a:r>
              <a:rPr dirty="0" sz="3600" spc="-9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6804" y="6214733"/>
            <a:ext cx="39179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20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9497695" cy="2127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ANX-1</a:t>
            </a:r>
            <a:r>
              <a:rPr dirty="0" sz="4000" spc="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-Layout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00">
              <a:latin typeface="Impact"/>
              <a:cs typeface="Impact"/>
            </a:endParaRPr>
          </a:p>
          <a:p>
            <a:pPr marL="12700" marR="5080">
              <a:lnSpc>
                <a:spcPts val="3030"/>
              </a:lnSpc>
            </a:pPr>
            <a:r>
              <a:rPr dirty="0" sz="2800" spc="-5" b="1">
                <a:latin typeface="Times New Roman"/>
                <a:cs typeface="Times New Roman"/>
              </a:rPr>
              <a:t>Details </a:t>
            </a:r>
            <a:r>
              <a:rPr dirty="0" sz="2800" b="1">
                <a:latin typeface="Times New Roman"/>
                <a:cs typeface="Times New Roman"/>
              </a:rPr>
              <a:t>of </a:t>
            </a:r>
            <a:r>
              <a:rPr dirty="0" sz="2800" spc="-5" b="1">
                <a:latin typeface="Times New Roman"/>
                <a:cs typeface="Times New Roman"/>
              </a:rPr>
              <a:t>outward supplies, </a:t>
            </a:r>
            <a:r>
              <a:rPr dirty="0" sz="2800" spc="-10" b="1">
                <a:latin typeface="Times New Roman"/>
                <a:cs typeface="Times New Roman"/>
              </a:rPr>
              <a:t>inward </a:t>
            </a:r>
            <a:r>
              <a:rPr dirty="0" sz="2800" spc="-5" b="1">
                <a:latin typeface="Times New Roman"/>
                <a:cs typeface="Times New Roman"/>
              </a:rPr>
              <a:t>supplies attracting </a:t>
            </a:r>
            <a:r>
              <a:rPr dirty="0" sz="2800" spc="-15" b="1">
                <a:latin typeface="Times New Roman"/>
                <a:cs typeface="Times New Roman"/>
              </a:rPr>
              <a:t>reverse  </a:t>
            </a:r>
            <a:r>
              <a:rPr dirty="0" sz="2800" spc="-5" b="1">
                <a:latin typeface="Times New Roman"/>
                <a:cs typeface="Times New Roman"/>
              </a:rPr>
              <a:t>charge and import of goods and</a:t>
            </a:r>
            <a:r>
              <a:rPr dirty="0" sz="2800" spc="20" b="1">
                <a:latin typeface="Times New Roman"/>
                <a:cs typeface="Times New Roman"/>
              </a:rPr>
              <a:t> </a:t>
            </a:r>
            <a:r>
              <a:rPr dirty="0" sz="2800" spc="-5" b="1">
                <a:latin typeface="Times New Roman"/>
                <a:cs typeface="Times New Roman"/>
              </a:rPr>
              <a:t>services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9448" y="6214733"/>
            <a:ext cx="29337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21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3672"/>
            <a:ext cx="11278870" cy="515493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40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Three </a:t>
            </a:r>
            <a:r>
              <a:rPr dirty="0" sz="2400" spc="-5">
                <a:latin typeface="Times New Roman"/>
                <a:cs typeface="Times New Roman"/>
              </a:rPr>
              <a:t>important </a:t>
            </a:r>
            <a:r>
              <a:rPr dirty="0" sz="2400">
                <a:latin typeface="Times New Roman"/>
                <a:cs typeface="Times New Roman"/>
              </a:rPr>
              <a:t>details need to be declared in </a:t>
            </a:r>
            <a:r>
              <a:rPr dirty="0" sz="2400" spc="-5">
                <a:latin typeface="Times New Roman"/>
                <a:cs typeface="Times New Roman"/>
              </a:rPr>
              <a:t>FORM </a:t>
            </a:r>
            <a:r>
              <a:rPr dirty="0" sz="2400">
                <a:latin typeface="Times New Roman"/>
                <a:cs typeface="Times New Roman"/>
              </a:rPr>
              <a:t>GST </a:t>
            </a:r>
            <a:r>
              <a:rPr dirty="0" sz="2400" spc="-5">
                <a:latin typeface="Times New Roman"/>
                <a:cs typeface="Times New Roman"/>
              </a:rPr>
              <a:t>ANX </a:t>
            </a:r>
            <a:r>
              <a:rPr dirty="0" sz="2400">
                <a:latin typeface="Times New Roman"/>
                <a:cs typeface="Times New Roman"/>
              </a:rPr>
              <a:t>–</a:t>
            </a:r>
            <a:r>
              <a:rPr dirty="0" sz="2400" spc="-27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1.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7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Outward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Supplies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6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Inward Supplies attracting Reverse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Charge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26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Details of import of Goods &amp;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Services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50">
              <a:latin typeface="Times New Roman"/>
              <a:cs typeface="Times New Roman"/>
            </a:endParaRPr>
          </a:p>
          <a:p>
            <a:pPr marL="287020" marR="5080" indent="-274955">
              <a:lnSpc>
                <a:spcPts val="259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Supplier can upload invoice details continuously and the recipient can view them and</a:t>
            </a:r>
            <a:r>
              <a:rPr dirty="0" sz="2400" spc="-2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take  action on real </a:t>
            </a:r>
            <a:r>
              <a:rPr dirty="0" sz="2400" spc="-5">
                <a:latin typeface="Times New Roman"/>
                <a:cs typeface="Times New Roman"/>
              </a:rPr>
              <a:t>time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basis.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Wingdings"/>
              <a:buChar char=""/>
            </a:pPr>
            <a:endParaRPr sz="295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 </a:t>
            </a:r>
            <a:r>
              <a:rPr dirty="0" sz="2400">
                <a:latin typeface="Times New Roman"/>
                <a:cs typeface="Times New Roman"/>
              </a:rPr>
              <a:t>will be reported only by the</a:t>
            </a:r>
            <a:r>
              <a:rPr dirty="0" sz="2400" spc="-1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recipient.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Option </a:t>
            </a:r>
            <a:r>
              <a:rPr dirty="0" sz="2400" spc="-5">
                <a:latin typeface="Times New Roman"/>
                <a:cs typeface="Times New Roman"/>
              </a:rPr>
              <a:t>is </a:t>
            </a:r>
            <a:r>
              <a:rPr dirty="0" sz="2400">
                <a:latin typeface="Times New Roman"/>
                <a:cs typeface="Times New Roman"/>
              </a:rPr>
              <a:t>available to include details </a:t>
            </a:r>
            <a:r>
              <a:rPr dirty="0" sz="2400" spc="-5">
                <a:latin typeface="Times New Roman"/>
                <a:cs typeface="Times New Roman"/>
              </a:rPr>
              <a:t>omitted </a:t>
            </a:r>
            <a:r>
              <a:rPr dirty="0" sz="2400">
                <a:latin typeface="Times New Roman"/>
                <a:cs typeface="Times New Roman"/>
              </a:rPr>
              <a:t>in the previous tax</a:t>
            </a:r>
            <a:r>
              <a:rPr dirty="0" sz="2400" spc="-1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periods.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200" spc="-5">
                <a:solidFill>
                  <a:srgbClr val="252525"/>
                </a:solidFill>
                <a:latin typeface="Impact"/>
                <a:cs typeface="Impact"/>
              </a:rPr>
              <a:t>GST</a:t>
            </a:r>
            <a:r>
              <a:rPr dirty="0" sz="3200" spc="-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200">
                <a:solidFill>
                  <a:srgbClr val="252525"/>
                </a:solidFill>
                <a:latin typeface="Impact"/>
                <a:cs typeface="Impact"/>
              </a:rPr>
              <a:t>ANX-1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90195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Details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be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furnished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in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-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Outward</a:t>
            </a:r>
            <a:r>
              <a:rPr dirty="0" sz="3600" spc="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Supply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23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98805"/>
            <a:ext cx="11313795" cy="3910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Details of outward supplies, 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import of</a:t>
            </a:r>
            <a:r>
              <a:rPr dirty="0" sz="2400" spc="-1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goods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services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3A. Supplies </a:t>
            </a:r>
            <a:r>
              <a:rPr dirty="0" sz="2200" spc="-10">
                <a:latin typeface="Times New Roman"/>
                <a:cs typeface="Times New Roman"/>
              </a:rPr>
              <a:t>made </a:t>
            </a:r>
            <a:r>
              <a:rPr dirty="0" sz="2200" spc="-5">
                <a:latin typeface="Times New Roman"/>
                <a:cs typeface="Times New Roman"/>
              </a:rPr>
              <a:t>to consumers and </a:t>
            </a:r>
            <a:r>
              <a:rPr dirty="0" sz="2200">
                <a:latin typeface="Times New Roman"/>
                <a:cs typeface="Times New Roman"/>
              </a:rPr>
              <a:t>un-registered </a:t>
            </a:r>
            <a:r>
              <a:rPr dirty="0" sz="2200" spc="-5">
                <a:latin typeface="Times New Roman"/>
                <a:cs typeface="Times New Roman"/>
              </a:rPr>
              <a:t>persons (Net of debit / credit</a:t>
            </a:r>
            <a:r>
              <a:rPr dirty="0" sz="2200" spc="1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notes)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3B. Supplies </a:t>
            </a:r>
            <a:r>
              <a:rPr dirty="0" sz="2200" spc="-10">
                <a:latin typeface="Times New Roman"/>
                <a:cs typeface="Times New Roman"/>
              </a:rPr>
              <a:t>made </a:t>
            </a:r>
            <a:r>
              <a:rPr dirty="0" sz="2200" spc="-5">
                <a:latin typeface="Times New Roman"/>
                <a:cs typeface="Times New Roman"/>
              </a:rPr>
              <a:t>to registered persons (other than those attracting reverse</a:t>
            </a:r>
            <a:r>
              <a:rPr dirty="0" sz="2200" spc="1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charge)(including</a:t>
            </a:r>
            <a:endParaRPr sz="2200">
              <a:latin typeface="Times New Roman"/>
              <a:cs typeface="Times New Roman"/>
            </a:endParaRPr>
          </a:p>
          <a:p>
            <a:pPr marL="607060">
              <a:lnSpc>
                <a:spcPct val="100000"/>
              </a:lnSpc>
            </a:pPr>
            <a:r>
              <a:rPr dirty="0" sz="2200" spc="-5">
                <a:latin typeface="Times New Roman"/>
                <a:cs typeface="Times New Roman"/>
              </a:rPr>
              <a:t>edit/amendment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3C. Exports with payment of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tax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3D. Exports without payment of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tax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3E. Supplies to SEZ units/developers with payment of tax (including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edit/amendment)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60">
                <a:latin typeface="Times New Roman"/>
                <a:cs typeface="Times New Roman"/>
              </a:rPr>
              <a:t>3F. </a:t>
            </a:r>
            <a:r>
              <a:rPr dirty="0" sz="2200">
                <a:latin typeface="Times New Roman"/>
                <a:cs typeface="Times New Roman"/>
              </a:rPr>
              <a:t>Supplies </a:t>
            </a:r>
            <a:r>
              <a:rPr dirty="0" sz="2200" spc="-5">
                <a:latin typeface="Times New Roman"/>
                <a:cs typeface="Times New Roman"/>
              </a:rPr>
              <a:t>to SEZ units/developers without payment of tax (including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edit/amendment)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3G. </a:t>
            </a:r>
            <a:r>
              <a:rPr dirty="0" sz="2200" spc="-10">
                <a:latin typeface="Times New Roman"/>
                <a:cs typeface="Times New Roman"/>
              </a:rPr>
              <a:t>Deemed </a:t>
            </a:r>
            <a:r>
              <a:rPr dirty="0" sz="2200" spc="-5">
                <a:latin typeface="Times New Roman"/>
                <a:cs typeface="Times New Roman"/>
              </a:rPr>
              <a:t>exports (including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edit/amendment)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345545" cy="405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3H. </a:t>
            </a:r>
            <a:r>
              <a:rPr dirty="0" sz="2400">
                <a:latin typeface="Times New Roman"/>
                <a:cs typeface="Times New Roman"/>
              </a:rPr>
              <a:t>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 </a:t>
            </a:r>
            <a:r>
              <a:rPr dirty="0" sz="2400">
                <a:latin typeface="Times New Roman"/>
                <a:cs typeface="Times New Roman"/>
              </a:rPr>
              <a:t>(to be reported by the recipient, </a:t>
            </a:r>
            <a:r>
              <a:rPr dirty="0" sz="2400" spc="-5">
                <a:latin typeface="Times New Roman"/>
                <a:cs typeface="Times New Roman"/>
              </a:rPr>
              <a:t>GSTIN</a:t>
            </a:r>
            <a:r>
              <a:rPr dirty="0" sz="2400" spc="-1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wise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imes New Roman"/>
                <a:cs typeface="Times New Roman"/>
              </a:rPr>
              <a:t>for every </a:t>
            </a:r>
            <a:r>
              <a:rPr dirty="0" sz="2400" spc="-10">
                <a:latin typeface="Times New Roman"/>
                <a:cs typeface="Times New Roman"/>
              </a:rPr>
              <a:t>supplier, </a:t>
            </a:r>
            <a:r>
              <a:rPr dirty="0" sz="2400">
                <a:latin typeface="Times New Roman"/>
                <a:cs typeface="Times New Roman"/>
              </a:rPr>
              <a:t>net of </a:t>
            </a:r>
            <a:r>
              <a:rPr dirty="0" sz="2400" spc="-5">
                <a:latin typeface="Times New Roman"/>
                <a:cs typeface="Times New Roman"/>
              </a:rPr>
              <a:t>debit/credit </a:t>
            </a:r>
            <a:r>
              <a:rPr dirty="0" sz="2400">
                <a:latin typeface="Times New Roman"/>
                <a:cs typeface="Times New Roman"/>
              </a:rPr>
              <a:t>notes and advances paid, if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any)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3I. </a:t>
            </a:r>
            <a:r>
              <a:rPr dirty="0" sz="2400" spc="-5">
                <a:latin typeface="Times New Roman"/>
                <a:cs typeface="Times New Roman"/>
              </a:rPr>
              <a:t>Import </a:t>
            </a:r>
            <a:r>
              <a:rPr dirty="0" sz="2400">
                <a:latin typeface="Times New Roman"/>
                <a:cs typeface="Times New Roman"/>
              </a:rPr>
              <a:t>of services (net of debit/ credit notes and advances paid, if</a:t>
            </a:r>
            <a:r>
              <a:rPr dirty="0" sz="2400" spc="-1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any)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3J. Import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goods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3K. Import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5">
                <a:latin typeface="Times New Roman"/>
                <a:cs typeface="Times New Roman"/>
              </a:rPr>
              <a:t>goods </a:t>
            </a:r>
            <a:r>
              <a:rPr dirty="0" sz="2400">
                <a:latin typeface="Times New Roman"/>
                <a:cs typeface="Times New Roman"/>
              </a:rPr>
              <a:t>from SEZ units / developers on a Bill of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Entry</a:t>
            </a:r>
            <a:endParaRPr sz="2400">
              <a:latin typeface="Times New Roman"/>
              <a:cs typeface="Times New Roman"/>
            </a:endParaRPr>
          </a:p>
          <a:p>
            <a:pPr marL="287020" marR="518795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3L. </a:t>
            </a:r>
            <a:r>
              <a:rPr dirty="0" sz="2400" spc="-5">
                <a:latin typeface="Times New Roman"/>
                <a:cs typeface="Times New Roman"/>
              </a:rPr>
              <a:t>Missing documents </a:t>
            </a:r>
            <a:r>
              <a:rPr dirty="0" sz="2400">
                <a:latin typeface="Times New Roman"/>
                <a:cs typeface="Times New Roman"/>
              </a:rPr>
              <a:t>on which credit </a:t>
            </a:r>
            <a:r>
              <a:rPr dirty="0" sz="2400" spc="-5">
                <a:latin typeface="Times New Roman"/>
                <a:cs typeface="Times New Roman"/>
              </a:rPr>
              <a:t>has </a:t>
            </a:r>
            <a:r>
              <a:rPr dirty="0" sz="2400">
                <a:latin typeface="Times New Roman"/>
                <a:cs typeface="Times New Roman"/>
              </a:rPr>
              <a:t>been </a:t>
            </a:r>
            <a:r>
              <a:rPr dirty="0" sz="2400" spc="-5">
                <a:latin typeface="Times New Roman"/>
                <a:cs typeface="Times New Roman"/>
              </a:rPr>
              <a:t>claimed </a:t>
            </a:r>
            <a:r>
              <a:rPr dirty="0" sz="2400">
                <a:latin typeface="Times New Roman"/>
                <a:cs typeface="Times New Roman"/>
              </a:rPr>
              <a:t>in </a:t>
            </a:r>
            <a:r>
              <a:rPr dirty="0" sz="2400" spc="-65">
                <a:latin typeface="Times New Roman"/>
                <a:cs typeface="Times New Roman"/>
              </a:rPr>
              <a:t>T-2 </a:t>
            </a:r>
            <a:r>
              <a:rPr dirty="0" sz="2400" spc="-55">
                <a:latin typeface="Times New Roman"/>
                <a:cs typeface="Times New Roman"/>
              </a:rPr>
              <a:t>/T-1 </a:t>
            </a:r>
            <a:r>
              <a:rPr dirty="0" sz="2400">
                <a:latin typeface="Times New Roman"/>
                <a:cs typeface="Times New Roman"/>
              </a:rPr>
              <a:t>(for quarter) tax  period and supplier </a:t>
            </a:r>
            <a:r>
              <a:rPr dirty="0" sz="2400" spc="-5">
                <a:latin typeface="Times New Roman"/>
                <a:cs typeface="Times New Roman"/>
              </a:rPr>
              <a:t>has </a:t>
            </a:r>
            <a:r>
              <a:rPr dirty="0" sz="2400">
                <a:latin typeface="Times New Roman"/>
                <a:cs typeface="Times New Roman"/>
              </a:rPr>
              <a:t>not reported the </a:t>
            </a:r>
            <a:r>
              <a:rPr dirty="0" sz="2400" spc="-5">
                <a:latin typeface="Times New Roman"/>
                <a:cs typeface="Times New Roman"/>
              </a:rPr>
              <a:t>same </a:t>
            </a:r>
            <a:r>
              <a:rPr dirty="0" sz="2400">
                <a:latin typeface="Times New Roman"/>
                <a:cs typeface="Times New Roman"/>
              </a:rPr>
              <a:t>till the </a:t>
            </a:r>
            <a:r>
              <a:rPr dirty="0" sz="2400" spc="-5">
                <a:latin typeface="Times New Roman"/>
                <a:cs typeface="Times New Roman"/>
              </a:rPr>
              <a:t>filing </a:t>
            </a:r>
            <a:r>
              <a:rPr dirty="0" sz="2400">
                <a:latin typeface="Times New Roman"/>
                <a:cs typeface="Times New Roman"/>
              </a:rPr>
              <a:t>of return for the current</a:t>
            </a:r>
            <a:r>
              <a:rPr dirty="0" sz="2400" spc="-2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  period</a:t>
            </a:r>
            <a:endParaRPr sz="2400">
              <a:latin typeface="Times New Roman"/>
              <a:cs typeface="Times New Roman"/>
            </a:endParaRPr>
          </a:p>
          <a:p>
            <a:pPr marL="287020" marR="31496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4. Details of the supplies </a:t>
            </a:r>
            <a:r>
              <a:rPr dirty="0" sz="2400" spc="-5">
                <a:latin typeface="Times New Roman"/>
                <a:cs typeface="Times New Roman"/>
              </a:rPr>
              <a:t>made </a:t>
            </a:r>
            <a:r>
              <a:rPr dirty="0" sz="2400">
                <a:latin typeface="Times New Roman"/>
                <a:cs typeface="Times New Roman"/>
              </a:rPr>
              <a:t>through </a:t>
            </a:r>
            <a:r>
              <a:rPr dirty="0" sz="2400" spc="-5">
                <a:latin typeface="Times New Roman"/>
                <a:cs typeface="Times New Roman"/>
              </a:rPr>
              <a:t>e-commerce </a:t>
            </a:r>
            <a:r>
              <a:rPr dirty="0" sz="2400">
                <a:latin typeface="Times New Roman"/>
                <a:cs typeface="Times New Roman"/>
              </a:rPr>
              <a:t>operators liable to collect tax</a:t>
            </a:r>
            <a:r>
              <a:rPr dirty="0" sz="2400" spc="-204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under  section 52 (out of any outward supplies declared in table</a:t>
            </a:r>
            <a:r>
              <a:rPr dirty="0" sz="2400" spc="-1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3)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8745220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Details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be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furnished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in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-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Inward</a:t>
            </a:r>
            <a:r>
              <a:rPr dirty="0" sz="3600" spc="3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supply</a:t>
            </a:r>
            <a:endParaRPr sz="3600">
              <a:latin typeface="Impact"/>
              <a:cs typeface="Impact"/>
            </a:endParaRPr>
          </a:p>
          <a:p>
            <a:pPr algn="r" marR="2521585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24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0990580" cy="4489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87020" marR="34163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The </a:t>
            </a:r>
            <a:r>
              <a:rPr dirty="0" sz="2400" spc="-5">
                <a:latin typeface="Times New Roman"/>
                <a:cs typeface="Times New Roman"/>
              </a:rPr>
              <a:t>amendment </a:t>
            </a:r>
            <a:r>
              <a:rPr dirty="0" sz="2400">
                <a:latin typeface="Times New Roman"/>
                <a:cs typeface="Times New Roman"/>
              </a:rPr>
              <a:t>of details of earlier tax period can be </a:t>
            </a:r>
            <a:r>
              <a:rPr dirty="0" sz="2400" spc="-5">
                <a:latin typeface="Times New Roman"/>
                <a:cs typeface="Times New Roman"/>
              </a:rPr>
              <a:t>made </a:t>
            </a:r>
            <a:r>
              <a:rPr dirty="0" sz="2400">
                <a:latin typeface="Times New Roman"/>
                <a:cs typeface="Times New Roman"/>
              </a:rPr>
              <a:t>in </a:t>
            </a:r>
            <a:r>
              <a:rPr dirty="0" sz="2400" spc="-5">
                <a:latin typeface="Times New Roman"/>
                <a:cs typeface="Times New Roman"/>
              </a:rPr>
              <a:t>FORM GST</a:t>
            </a:r>
            <a:r>
              <a:rPr dirty="0" sz="2400" spc="-3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ANX-1A  before the due date of </a:t>
            </a:r>
            <a:r>
              <a:rPr dirty="0" sz="2400" spc="-5">
                <a:latin typeface="Times New Roman"/>
                <a:cs typeface="Times New Roman"/>
              </a:rPr>
              <a:t>September </a:t>
            </a:r>
            <a:r>
              <a:rPr dirty="0" sz="2400">
                <a:latin typeface="Times New Roman"/>
                <a:cs typeface="Times New Roman"/>
              </a:rPr>
              <a:t>return following the end of the financial year or</a:t>
            </a:r>
            <a:r>
              <a:rPr dirty="0" sz="2400" spc="-2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  actual date of furnishing relevant annual return, whichever </a:t>
            </a:r>
            <a:r>
              <a:rPr dirty="0" sz="2400" spc="-5">
                <a:latin typeface="Times New Roman"/>
                <a:cs typeface="Times New Roman"/>
              </a:rPr>
              <a:t>is</a:t>
            </a:r>
            <a:r>
              <a:rPr dirty="0" sz="2400" spc="-160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earlier.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Editing of documents can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be done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only by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FF0000"/>
                </a:solidFill>
                <a:latin typeface="Times New Roman"/>
                <a:cs typeface="Times New Roman"/>
              </a:rPr>
              <a:t>supplier.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Editing by supplier </a:t>
            </a:r>
            <a:r>
              <a:rPr dirty="0" sz="2400" spc="-5">
                <a:latin typeface="Times New Roman"/>
                <a:cs typeface="Times New Roman"/>
              </a:rPr>
              <a:t>is </a:t>
            </a:r>
            <a:r>
              <a:rPr dirty="0" sz="2400">
                <a:latin typeface="Times New Roman"/>
                <a:cs typeface="Times New Roman"/>
              </a:rPr>
              <a:t>allowed only if recipient </a:t>
            </a:r>
            <a:r>
              <a:rPr dirty="0" sz="2400" spc="-5">
                <a:latin typeface="Times New Roman"/>
                <a:cs typeface="Times New Roman"/>
              </a:rPr>
              <a:t>has </a:t>
            </a:r>
            <a:r>
              <a:rPr dirty="0" sz="2400">
                <a:latin typeface="Times New Roman"/>
                <a:cs typeface="Times New Roman"/>
              </a:rPr>
              <a:t>not accepted such </a:t>
            </a:r>
            <a:r>
              <a:rPr dirty="0" sz="2400" spc="-25">
                <a:latin typeface="Times New Roman"/>
                <a:cs typeface="Times New Roman"/>
              </a:rPr>
              <a:t>supply.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If</a:t>
            </a:r>
            <a:r>
              <a:rPr dirty="0" sz="2400" spc="-13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already 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accepted,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unless reset/unlock by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recipient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details </a:t>
            </a:r>
            <a:r>
              <a:rPr dirty="0" sz="2400" spc="-5" b="1">
                <a:solidFill>
                  <a:srgbClr val="FF0000"/>
                </a:solidFill>
                <a:latin typeface="Times New Roman"/>
                <a:cs typeface="Times New Roman"/>
              </a:rPr>
              <a:t>cannot be </a:t>
            </a:r>
            <a:r>
              <a:rPr dirty="0" sz="2400" b="1">
                <a:solidFill>
                  <a:srgbClr val="FF0000"/>
                </a:solidFill>
                <a:latin typeface="Times New Roman"/>
                <a:cs typeface="Times New Roman"/>
              </a:rPr>
              <a:t>edited </a:t>
            </a:r>
            <a:r>
              <a:rPr dirty="0" sz="2400" spc="-10" b="1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dirty="0" sz="2400" spc="-25" b="1">
                <a:solidFill>
                  <a:srgbClr val="FF0000"/>
                </a:solidFill>
                <a:latin typeface="Times New Roman"/>
                <a:cs typeface="Times New Roman"/>
              </a:rPr>
              <a:t>supplier.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57531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Recipient filing </a:t>
            </a:r>
            <a:r>
              <a:rPr dirty="0" sz="2400" spc="-5">
                <a:latin typeface="Times New Roman"/>
                <a:cs typeface="Times New Roman"/>
              </a:rPr>
              <a:t>monthly </a:t>
            </a:r>
            <a:r>
              <a:rPr dirty="0" sz="2400">
                <a:latin typeface="Times New Roman"/>
                <a:cs typeface="Times New Roman"/>
              </a:rPr>
              <a:t>returns can accept details uploaded by supplier till 10th</a:t>
            </a:r>
            <a:r>
              <a:rPr dirty="0" sz="2400" spc="-2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  following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month.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1095121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Edit/Amendment of uploaded documents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70">
                <a:solidFill>
                  <a:srgbClr val="252525"/>
                </a:solidFill>
                <a:latin typeface="Impact"/>
                <a:cs typeface="Impact"/>
              </a:rPr>
              <a:t>GST-</a:t>
            </a:r>
            <a:r>
              <a:rPr dirty="0" sz="3600" spc="8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ANX-1A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26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081385" cy="3977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Recipient filing Quarterly returns can accept details uploaded by supplier till 10th of</a:t>
            </a:r>
            <a:r>
              <a:rPr dirty="0" sz="2400" spc="-3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latin typeface="Times New Roman"/>
                <a:cs typeface="Times New Roman"/>
              </a:rPr>
              <a:t>month </a:t>
            </a:r>
            <a:r>
              <a:rPr dirty="0" sz="2400">
                <a:latin typeface="Times New Roman"/>
                <a:cs typeface="Times New Roman"/>
              </a:rPr>
              <a:t>succeeding the quarter for which the return </a:t>
            </a:r>
            <a:r>
              <a:rPr dirty="0" sz="2400" spc="-5">
                <a:latin typeface="Times New Roman"/>
                <a:cs typeface="Times New Roman"/>
              </a:rPr>
              <a:t>is </a:t>
            </a:r>
            <a:r>
              <a:rPr dirty="0" sz="2400">
                <a:latin typeface="Times New Roman"/>
                <a:cs typeface="Times New Roman"/>
              </a:rPr>
              <a:t>being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filed.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Documents </a:t>
            </a:r>
            <a:r>
              <a:rPr dirty="0" sz="2400">
                <a:latin typeface="Times New Roman"/>
                <a:cs typeface="Times New Roman"/>
              </a:rPr>
              <a:t>rejected by the recipient shall be conveyed to the supplier only after filing</a:t>
            </a:r>
            <a:r>
              <a:rPr dirty="0" sz="2400" spc="-2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  the return by the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recipient.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3500">
              <a:latin typeface="Times New Roman"/>
              <a:cs typeface="Times New Roman"/>
            </a:endParaRPr>
          </a:p>
          <a:p>
            <a:pPr marL="287020" marR="71755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4655820" algn="l"/>
              </a:tabLst>
            </a:pPr>
            <a:r>
              <a:rPr dirty="0" sz="2400">
                <a:latin typeface="Times New Roman"/>
                <a:cs typeface="Times New Roman"/>
              </a:rPr>
              <a:t>Supplier </a:t>
            </a:r>
            <a:r>
              <a:rPr dirty="0" sz="2400" spc="-10">
                <a:latin typeface="Times New Roman"/>
                <a:cs typeface="Times New Roman"/>
              </a:rPr>
              <a:t>may </a:t>
            </a:r>
            <a:r>
              <a:rPr dirty="0" sz="2400">
                <a:latin typeface="Times New Roman"/>
                <a:cs typeface="Times New Roman"/>
              </a:rPr>
              <a:t>edit the rejected </a:t>
            </a:r>
            <a:r>
              <a:rPr dirty="0" sz="2400" spc="-5">
                <a:latin typeface="Times New Roman"/>
                <a:cs typeface="Times New Roman"/>
              </a:rPr>
              <a:t>documents </a:t>
            </a:r>
            <a:r>
              <a:rPr dirty="0" sz="2400">
                <a:latin typeface="Times New Roman"/>
                <a:cs typeface="Times New Roman"/>
              </a:rPr>
              <a:t>before filing any </a:t>
            </a:r>
            <a:r>
              <a:rPr dirty="0" sz="2400" spc="-5">
                <a:latin typeface="Times New Roman"/>
                <a:cs typeface="Times New Roman"/>
              </a:rPr>
              <a:t>subsequent </a:t>
            </a:r>
            <a:r>
              <a:rPr dirty="0" sz="2400">
                <a:latin typeface="Times New Roman"/>
                <a:cs typeface="Times New Roman"/>
              </a:rPr>
              <a:t>return.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However,  </a:t>
            </a:r>
            <a:r>
              <a:rPr dirty="0" sz="2400">
                <a:latin typeface="Times New Roman"/>
                <a:cs typeface="Times New Roman"/>
              </a:rPr>
              <a:t>credit </a:t>
            </a:r>
            <a:r>
              <a:rPr dirty="0" sz="2400" spc="-5">
                <a:latin typeface="Times New Roman"/>
                <a:cs typeface="Times New Roman"/>
              </a:rPr>
              <a:t>will </a:t>
            </a:r>
            <a:r>
              <a:rPr dirty="0" sz="2400">
                <a:latin typeface="Times New Roman"/>
                <a:cs typeface="Times New Roman"/>
              </a:rPr>
              <a:t>be </a:t>
            </a:r>
            <a:r>
              <a:rPr dirty="0" sz="2400" spc="-5">
                <a:latin typeface="Times New Roman"/>
                <a:cs typeface="Times New Roman"/>
              </a:rPr>
              <a:t>made </a:t>
            </a:r>
            <a:r>
              <a:rPr dirty="0" sz="2400">
                <a:latin typeface="Times New Roman"/>
                <a:cs typeface="Times New Roman"/>
              </a:rPr>
              <a:t>available to recipient through the next </a:t>
            </a:r>
            <a:r>
              <a:rPr dirty="0" sz="2400" spc="-5">
                <a:latin typeface="Times New Roman"/>
                <a:cs typeface="Times New Roman"/>
              </a:rPr>
              <a:t>FORM GST </a:t>
            </a:r>
            <a:r>
              <a:rPr dirty="0" sz="2400">
                <a:latin typeface="Times New Roman"/>
                <a:cs typeface="Times New Roman"/>
              </a:rPr>
              <a:t>ANX-2 for the  recipient. The tax </a:t>
            </a:r>
            <a:r>
              <a:rPr dirty="0" sz="2400" spc="-5">
                <a:latin typeface="Times New Roman"/>
                <a:cs typeface="Times New Roman"/>
              </a:rPr>
              <a:t>liability</a:t>
            </a:r>
            <a:r>
              <a:rPr dirty="0" sz="2400" spc="-1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for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such	edited </a:t>
            </a:r>
            <a:r>
              <a:rPr dirty="0" sz="2400" spc="-5">
                <a:latin typeface="Times New Roman"/>
                <a:cs typeface="Times New Roman"/>
              </a:rPr>
              <a:t>documents </a:t>
            </a:r>
            <a:r>
              <a:rPr dirty="0" sz="2400">
                <a:latin typeface="Times New Roman"/>
                <a:cs typeface="Times New Roman"/>
              </a:rPr>
              <a:t>will be accounted for in the </a:t>
            </a:r>
            <a:r>
              <a:rPr dirty="0" sz="2400" spc="-5">
                <a:latin typeface="Times New Roman"/>
                <a:cs typeface="Times New Roman"/>
              </a:rPr>
              <a:t>same  </a:t>
            </a:r>
            <a:r>
              <a:rPr dirty="0" sz="2400">
                <a:latin typeface="Times New Roman"/>
                <a:cs typeface="Times New Roman"/>
              </a:rPr>
              <a:t>tax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period.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1095121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Edit/Amendment of uploaded documents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70">
                <a:solidFill>
                  <a:srgbClr val="252525"/>
                </a:solidFill>
                <a:latin typeface="Impact"/>
                <a:cs typeface="Impact"/>
              </a:rPr>
              <a:t>GST-</a:t>
            </a:r>
            <a:r>
              <a:rPr dirty="0" sz="3600" spc="8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ANX-1A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26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319786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</a:t>
            </a:r>
            <a:r>
              <a:rPr dirty="0" sz="4000" spc="-5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4943" y="5561221"/>
            <a:ext cx="8185784" cy="391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940"/>
              </a:lnSpc>
            </a:pPr>
            <a:r>
              <a:rPr dirty="0" sz="2600" b="1">
                <a:latin typeface="Times New Roman"/>
                <a:cs typeface="Times New Roman"/>
              </a:rPr>
              <a:t>(FORM GST ANX-1, FORM GSTR-5 &amp; FORM</a:t>
            </a:r>
            <a:r>
              <a:rPr dirty="0" sz="2600" spc="-345" b="1">
                <a:latin typeface="Times New Roman"/>
                <a:cs typeface="Times New Roman"/>
              </a:rPr>
              <a:t> </a:t>
            </a:r>
            <a:r>
              <a:rPr dirty="0" sz="2600" spc="5" b="1">
                <a:latin typeface="Times New Roman"/>
                <a:cs typeface="Times New Roman"/>
              </a:rPr>
              <a:t>GSTR-6)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27</a:t>
            </a:fld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4943" y="5088712"/>
            <a:ext cx="561213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b="1">
                <a:latin typeface="Times New Roman"/>
                <a:cs typeface="Times New Roman"/>
              </a:rPr>
              <a:t>Details of auto- drafted inward</a:t>
            </a:r>
            <a:r>
              <a:rPr dirty="0" sz="2600" spc="-125" b="1">
                <a:latin typeface="Times New Roman"/>
                <a:cs typeface="Times New Roman"/>
              </a:rPr>
              <a:t> </a:t>
            </a:r>
            <a:r>
              <a:rPr dirty="0" sz="2600" b="1">
                <a:latin typeface="Times New Roman"/>
                <a:cs typeface="Times New Roman"/>
              </a:rPr>
              <a:t>supplies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00329"/>
            <a:ext cx="11191240" cy="4451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87020" marR="27940" indent="-274955">
              <a:lnSpc>
                <a:spcPct val="100000"/>
              </a:lnSpc>
              <a:spcBef>
                <a:spcPts val="95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Details of documents uploaded by the corresponding supplier(s) will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auto populated in FORM  GST ANX-2 and recipient can take action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the auto populated documents to – accept, reject or  to keep pending on continuous basis After 10th 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following month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which it was uploaded  by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15">
                <a:latin typeface="Times New Roman"/>
                <a:cs typeface="Times New Roman"/>
              </a:rPr>
              <a:t>supplier.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3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Certain other detsils to be entered by the recipient to calm ITC,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etc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3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Accepted documents would </a:t>
            </a:r>
            <a:r>
              <a:rPr dirty="0" sz="2200">
                <a:latin typeface="Times New Roman"/>
                <a:cs typeface="Times New Roman"/>
              </a:rPr>
              <a:t>not </a:t>
            </a:r>
            <a:r>
              <a:rPr dirty="0" sz="2200" spc="-5">
                <a:latin typeface="Times New Roman"/>
                <a:cs typeface="Times New Roman"/>
              </a:rPr>
              <a:t>be available for </a:t>
            </a:r>
            <a:r>
              <a:rPr dirty="0" sz="2200" spc="-10">
                <a:latin typeface="Times New Roman"/>
                <a:cs typeface="Times New Roman"/>
              </a:rPr>
              <a:t>amendment </a:t>
            </a:r>
            <a:r>
              <a:rPr dirty="0" sz="2200" spc="-5">
                <a:latin typeface="Times New Roman"/>
                <a:cs typeface="Times New Roman"/>
              </a:rPr>
              <a:t>at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corresponding </a:t>
            </a:r>
            <a:r>
              <a:rPr dirty="0" sz="2200" spc="-10">
                <a:latin typeface="Times New Roman"/>
                <a:cs typeface="Times New Roman"/>
              </a:rPr>
              <a:t>supplier’s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end.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Wingdings"/>
              <a:buChar char=""/>
            </a:pPr>
            <a:endParaRPr sz="32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7176770" algn="l"/>
              </a:tabLst>
            </a:pPr>
            <a:r>
              <a:rPr dirty="0" sz="2200" spc="-5">
                <a:latin typeface="Times New Roman"/>
                <a:cs typeface="Times New Roman"/>
              </a:rPr>
              <a:t>Supplier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edit rejected documents before ling subsequent return. </a:t>
            </a:r>
            <a:r>
              <a:rPr dirty="0" sz="2200" spc="-15">
                <a:latin typeface="Times New Roman"/>
                <a:cs typeface="Times New Roman"/>
              </a:rPr>
              <a:t>However, </a:t>
            </a:r>
            <a:r>
              <a:rPr dirty="0" sz="2200" spc="-5">
                <a:latin typeface="Times New Roman"/>
                <a:cs typeface="Times New Roman"/>
              </a:rPr>
              <a:t>credit will </a:t>
            </a:r>
            <a:r>
              <a:rPr dirty="0" sz="2200">
                <a:latin typeface="Times New Roman"/>
                <a:cs typeface="Times New Roman"/>
              </a:rPr>
              <a:t>be  </a:t>
            </a:r>
            <a:r>
              <a:rPr dirty="0" sz="2200" spc="-5">
                <a:latin typeface="Times New Roman"/>
                <a:cs typeface="Times New Roman"/>
              </a:rPr>
              <a:t>available to recipient through next FORM GST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ANX-2. </a:t>
            </a:r>
            <a:r>
              <a:rPr dirty="0" sz="2200" spc="-5">
                <a:latin typeface="Times New Roman"/>
                <a:cs typeface="Times New Roman"/>
              </a:rPr>
              <a:t>The	tax liability will be accounted for in  the </a:t>
            </a:r>
            <a:r>
              <a:rPr dirty="0" sz="2200" spc="-10">
                <a:latin typeface="Times New Roman"/>
                <a:cs typeface="Times New Roman"/>
              </a:rPr>
              <a:t>same </a:t>
            </a:r>
            <a:r>
              <a:rPr dirty="0" sz="2200" spc="-5">
                <a:latin typeface="Times New Roman"/>
                <a:cs typeface="Times New Roman"/>
              </a:rPr>
              <a:t>tax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period.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288290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Form GST</a:t>
            </a:r>
            <a:r>
              <a:rPr dirty="0" sz="3600" spc="-6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6804" y="6214733"/>
            <a:ext cx="3911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28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66801"/>
            <a:ext cx="11330940" cy="4384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7020" indent="-274955">
              <a:lnSpc>
                <a:spcPts val="2510"/>
              </a:lnSpc>
              <a:spcBef>
                <a:spcPts val="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25">
                <a:latin typeface="Times New Roman"/>
                <a:cs typeface="Times New Roman"/>
              </a:rPr>
              <a:t>Availing </a:t>
            </a:r>
            <a:r>
              <a:rPr dirty="0" sz="2200" spc="-5">
                <a:latin typeface="Times New Roman"/>
                <a:cs typeface="Times New Roman"/>
              </a:rPr>
              <a:t>of ITC will depend on uploading of </a:t>
            </a:r>
            <a:r>
              <a:rPr dirty="0" sz="2200">
                <a:latin typeface="Times New Roman"/>
                <a:cs typeface="Times New Roman"/>
              </a:rPr>
              <a:t>invoices </a:t>
            </a:r>
            <a:r>
              <a:rPr dirty="0" sz="2200" spc="-5">
                <a:latin typeface="Times New Roman"/>
                <a:cs typeface="Times New Roman"/>
              </a:rPr>
              <a:t>or debit notes by the </a:t>
            </a:r>
            <a:r>
              <a:rPr dirty="0" sz="2200" spc="-10">
                <a:latin typeface="Times New Roman"/>
                <a:cs typeface="Times New Roman"/>
              </a:rPr>
              <a:t>supplier, </a:t>
            </a:r>
            <a:r>
              <a:rPr dirty="0" sz="2200" spc="-5">
                <a:latin typeface="Times New Roman"/>
                <a:cs typeface="Times New Roman"/>
              </a:rPr>
              <a:t>within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the</a:t>
            </a:r>
            <a:endParaRPr sz="2200">
              <a:latin typeface="Times New Roman"/>
              <a:cs typeface="Times New Roman"/>
            </a:endParaRPr>
          </a:p>
          <a:p>
            <a:pPr marL="287020">
              <a:lnSpc>
                <a:spcPts val="2510"/>
              </a:lnSpc>
            </a:pPr>
            <a:r>
              <a:rPr dirty="0" sz="2200" spc="-5">
                <a:latin typeface="Times New Roman"/>
                <a:cs typeface="Times New Roman"/>
              </a:rPr>
              <a:t>stipulated </a:t>
            </a:r>
            <a:r>
              <a:rPr dirty="0" sz="2200" spc="-10">
                <a:latin typeface="Times New Roman"/>
                <a:cs typeface="Times New Roman"/>
              </a:rPr>
              <a:t>time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frame.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Times New Roman"/>
              <a:cs typeface="Times New Roman"/>
            </a:endParaRPr>
          </a:p>
          <a:p>
            <a:pPr marL="287020" marR="915035" indent="-274955">
              <a:lnSpc>
                <a:spcPts val="238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An invoice uploaded by the supplier within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10th 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following month will be visible  continuously for </a:t>
            </a:r>
            <a:r>
              <a:rPr dirty="0" sz="2200">
                <a:latin typeface="Times New Roman"/>
                <a:cs typeface="Times New Roman"/>
              </a:rPr>
              <a:t>the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recipient.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"/>
            </a:pPr>
            <a:endParaRPr sz="2950">
              <a:latin typeface="Times New Roman"/>
              <a:cs typeface="Times New Roman"/>
            </a:endParaRPr>
          </a:p>
          <a:p>
            <a:pPr marL="287020" marR="380365" indent="-274955">
              <a:lnSpc>
                <a:spcPts val="238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The taxes </a:t>
            </a:r>
            <a:r>
              <a:rPr dirty="0" sz="2200">
                <a:latin typeface="Times New Roman"/>
                <a:cs typeface="Times New Roman"/>
              </a:rPr>
              <a:t>payable </a:t>
            </a:r>
            <a:r>
              <a:rPr dirty="0" sz="2200" spc="-5">
                <a:latin typeface="Times New Roman"/>
                <a:cs typeface="Times New Roman"/>
              </a:rPr>
              <a:t>thereafter which can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claimed as ITC will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posted in the ITC table </a:t>
            </a:r>
            <a:r>
              <a:rPr dirty="0" sz="2200">
                <a:latin typeface="Times New Roman"/>
                <a:cs typeface="Times New Roman"/>
              </a:rPr>
              <a:t>of the  </a:t>
            </a:r>
            <a:r>
              <a:rPr dirty="0" sz="2200" spc="-15">
                <a:latin typeface="Times New Roman"/>
                <a:cs typeface="Times New Roman"/>
              </a:rPr>
              <a:t>recipient’s </a:t>
            </a:r>
            <a:r>
              <a:rPr dirty="0" sz="2200" spc="-5">
                <a:latin typeface="Times New Roman"/>
                <a:cs typeface="Times New Roman"/>
              </a:rPr>
              <a:t>return before the </a:t>
            </a:r>
            <a:r>
              <a:rPr dirty="0" sz="2200" spc="-25">
                <a:latin typeface="Times New Roman"/>
                <a:cs typeface="Times New Roman"/>
              </a:rPr>
              <a:t>11th </a:t>
            </a:r>
            <a:r>
              <a:rPr dirty="0" sz="2200" spc="-5">
                <a:latin typeface="Times New Roman"/>
                <a:cs typeface="Times New Roman"/>
              </a:rPr>
              <a:t>of the following month. These invoices </a:t>
            </a:r>
            <a:r>
              <a:rPr dirty="0" sz="2200" spc="-10">
                <a:latin typeface="Times New Roman"/>
                <a:cs typeface="Times New Roman"/>
              </a:rPr>
              <a:t>will </a:t>
            </a:r>
            <a:r>
              <a:rPr dirty="0" sz="2200" spc="-5">
                <a:latin typeface="Times New Roman"/>
                <a:cs typeface="Times New Roman"/>
              </a:rPr>
              <a:t>be available for  availing ITC in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return which is filed by the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recipient.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2700">
              <a:latin typeface="Times New Roman"/>
              <a:cs typeface="Times New Roman"/>
            </a:endParaRPr>
          </a:p>
          <a:p>
            <a:pPr marL="287020" indent="-274955">
              <a:lnSpc>
                <a:spcPts val="251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Invoices that are uploaded by the supplier after the 10th 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following month will get posted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in</a:t>
            </a:r>
            <a:endParaRPr sz="2200">
              <a:latin typeface="Times New Roman"/>
              <a:cs typeface="Times New Roman"/>
            </a:endParaRPr>
          </a:p>
          <a:p>
            <a:pPr marL="287020" marR="5080">
              <a:lnSpc>
                <a:spcPts val="2380"/>
              </a:lnSpc>
              <a:spcBef>
                <a:spcPts val="165"/>
              </a:spcBef>
            </a:pPr>
            <a:r>
              <a:rPr dirty="0" sz="2200" spc="-5">
                <a:latin typeface="Times New Roman"/>
                <a:cs typeface="Times New Roman"/>
              </a:rPr>
              <a:t>the concerned field </a:t>
            </a:r>
            <a:r>
              <a:rPr dirty="0" sz="2200">
                <a:latin typeface="Times New Roman"/>
                <a:cs typeface="Times New Roman"/>
              </a:rPr>
              <a:t>of the </a:t>
            </a:r>
            <a:r>
              <a:rPr dirty="0" sz="2200" spc="-15">
                <a:latin typeface="Times New Roman"/>
                <a:cs typeface="Times New Roman"/>
              </a:rPr>
              <a:t>recipient’s </a:t>
            </a:r>
            <a:r>
              <a:rPr dirty="0" sz="2200" spc="-5">
                <a:latin typeface="Times New Roman"/>
                <a:cs typeface="Times New Roman"/>
              </a:rPr>
              <a:t>return 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subsequent month, </a:t>
            </a:r>
            <a:r>
              <a:rPr dirty="0" sz="2200" spc="-15">
                <a:latin typeface="Times New Roman"/>
                <a:cs typeface="Times New Roman"/>
              </a:rPr>
              <a:t>however, </a:t>
            </a:r>
            <a:r>
              <a:rPr dirty="0" sz="2200" spc="-5">
                <a:latin typeface="Times New Roman"/>
                <a:cs typeface="Times New Roman"/>
              </a:rPr>
              <a:t>the viewing facility  will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on a continuous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basis.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1024763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Input </a:t>
            </a:r>
            <a:r>
              <a:rPr dirty="0" sz="3600" spc="-55">
                <a:solidFill>
                  <a:srgbClr val="252525"/>
                </a:solidFill>
                <a:latin typeface="Impact"/>
                <a:cs typeface="Impact"/>
              </a:rPr>
              <a:t>Tax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Credit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(ITC) under the New GST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r>
              <a:rPr dirty="0" sz="3600" spc="4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System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280" y="6214733"/>
            <a:ext cx="39306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29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109325" cy="2374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Returns not </a:t>
            </a:r>
            <a:r>
              <a:rPr dirty="0" sz="2400" spc="-5">
                <a:latin typeface="Times New Roman"/>
                <a:cs typeface="Times New Roman"/>
              </a:rPr>
              <a:t>filed for </a:t>
            </a:r>
            <a:r>
              <a:rPr dirty="0" sz="2400">
                <a:latin typeface="Times New Roman"/>
                <a:cs typeface="Times New Roman"/>
              </a:rPr>
              <a:t>consecutive two </a:t>
            </a:r>
            <a:r>
              <a:rPr dirty="0" sz="2400" spc="-5">
                <a:latin typeface="Times New Roman"/>
                <a:cs typeface="Times New Roman"/>
              </a:rPr>
              <a:t>months </a:t>
            </a:r>
            <a:r>
              <a:rPr dirty="0" sz="2400">
                <a:latin typeface="Times New Roman"/>
                <a:cs typeface="Times New Roman"/>
              </a:rPr>
              <a:t>by the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supplier: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450">
              <a:latin typeface="Times New Roman"/>
              <a:cs typeface="Times New Roman"/>
            </a:endParaRPr>
          </a:p>
          <a:p>
            <a:pPr marL="607060" marR="5080" indent="-27432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Indication in FORM GST ANX – 2 to the recipient that credit shall </a:t>
            </a:r>
            <a:r>
              <a:rPr dirty="0" sz="2200">
                <a:latin typeface="Times New Roman"/>
                <a:cs typeface="Times New Roman"/>
              </a:rPr>
              <a:t>not </a:t>
            </a:r>
            <a:r>
              <a:rPr dirty="0" sz="2200" spc="-5">
                <a:latin typeface="Times New Roman"/>
                <a:cs typeface="Times New Roman"/>
              </a:rPr>
              <a:t>be available. However  uploaded invoices will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visible </a:t>
            </a:r>
            <a:r>
              <a:rPr dirty="0" sz="2200">
                <a:latin typeface="Times New Roman"/>
                <a:cs typeface="Times New Roman"/>
              </a:rPr>
              <a:t>but </a:t>
            </a:r>
            <a:r>
              <a:rPr dirty="0" sz="2200" spc="-5">
                <a:latin typeface="Times New Roman"/>
                <a:cs typeface="Times New Roman"/>
              </a:rPr>
              <a:t>recipient cannot avail ITC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such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invoices.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Recipient to reject or keep such invoices pending till the supplier files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return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89534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31060" algn="l"/>
              </a:tabLst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 not	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filed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by the</a:t>
            </a:r>
            <a:r>
              <a:rPr dirty="0" sz="3600" spc="-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Supplier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30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54057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 Details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be</a:t>
            </a:r>
            <a:r>
              <a:rPr dirty="0" sz="3600" spc="-1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furnished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0304" y="6214733"/>
            <a:ext cx="30353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31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019" y="551433"/>
            <a:ext cx="5340985" cy="454406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287020" marR="34290" indent="-274955">
              <a:lnSpc>
                <a:spcPct val="80000"/>
              </a:lnSpc>
              <a:spcBef>
                <a:spcPts val="725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3A. Supplies </a:t>
            </a:r>
            <a:r>
              <a:rPr dirty="0" sz="2600" spc="-5">
                <a:latin typeface="Times New Roman"/>
                <a:cs typeface="Times New Roman"/>
              </a:rPr>
              <a:t>received </a:t>
            </a:r>
            <a:r>
              <a:rPr dirty="0" sz="2600">
                <a:latin typeface="Times New Roman"/>
                <a:cs typeface="Times New Roman"/>
              </a:rPr>
              <a:t>from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registered  </a:t>
            </a:r>
            <a:r>
              <a:rPr dirty="0" sz="2600">
                <a:latin typeface="Times New Roman"/>
                <a:cs typeface="Times New Roman"/>
              </a:rPr>
              <a:t>persons including </a:t>
            </a:r>
            <a:r>
              <a:rPr dirty="0" sz="2600" spc="-5">
                <a:latin typeface="Times New Roman"/>
                <a:cs typeface="Times New Roman"/>
              </a:rPr>
              <a:t>services received  </a:t>
            </a:r>
            <a:r>
              <a:rPr dirty="0" sz="2600">
                <a:latin typeface="Times New Roman"/>
                <a:cs typeface="Times New Roman"/>
              </a:rPr>
              <a:t>from SEZ units (other than those  </a:t>
            </a:r>
            <a:r>
              <a:rPr dirty="0" sz="2600" spc="-5">
                <a:latin typeface="Times New Roman"/>
                <a:cs typeface="Times New Roman"/>
              </a:rPr>
              <a:t>attracting reverse </a:t>
            </a:r>
            <a:r>
              <a:rPr dirty="0" sz="2600" spc="-10">
                <a:latin typeface="Times New Roman"/>
                <a:cs typeface="Times New Roman"/>
              </a:rPr>
              <a:t>charge) </a:t>
            </a:r>
            <a:r>
              <a:rPr dirty="0" sz="2600">
                <a:latin typeface="Times New Roman"/>
                <a:cs typeface="Times New Roman"/>
              </a:rPr>
              <a:t>–</a:t>
            </a:r>
            <a:r>
              <a:rPr dirty="0" sz="2600">
                <a:solidFill>
                  <a:srgbClr val="FF0000"/>
                </a:solidFill>
                <a:latin typeface="Times New Roman"/>
                <a:cs typeface="Times New Roman"/>
              </a:rPr>
              <a:t>Auto  populated-Action to be </a:t>
            </a:r>
            <a:r>
              <a:rPr dirty="0" sz="2600" spc="-5">
                <a:solidFill>
                  <a:srgbClr val="FF0000"/>
                </a:solidFill>
                <a:latin typeface="Times New Roman"/>
                <a:cs typeface="Times New Roman"/>
              </a:rPr>
              <a:t>taken </a:t>
            </a:r>
            <a:r>
              <a:rPr dirty="0" sz="2600">
                <a:solidFill>
                  <a:srgbClr val="FF0000"/>
                </a:solidFill>
                <a:latin typeface="Times New Roman"/>
                <a:cs typeface="Times New Roman"/>
              </a:rPr>
              <a:t>by the  </a:t>
            </a:r>
            <a:r>
              <a:rPr dirty="0" sz="2600" spc="-5">
                <a:solidFill>
                  <a:srgbClr val="FF0000"/>
                </a:solidFill>
                <a:latin typeface="Times New Roman"/>
                <a:cs typeface="Times New Roman"/>
              </a:rPr>
              <a:t>recipient</a:t>
            </a:r>
            <a:endParaRPr sz="2600">
              <a:latin typeface="Times New Roman"/>
              <a:cs typeface="Times New Roman"/>
            </a:endParaRPr>
          </a:p>
          <a:p>
            <a:pPr marL="287020" marR="75565" indent="-274955">
              <a:lnSpc>
                <a:spcPts val="2500"/>
              </a:lnSpc>
              <a:spcBef>
                <a:spcPts val="600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3B. Import of </a:t>
            </a:r>
            <a:r>
              <a:rPr dirty="0" sz="2600" spc="5">
                <a:latin typeface="Times New Roman"/>
                <a:cs typeface="Times New Roman"/>
              </a:rPr>
              <a:t>goods </a:t>
            </a:r>
            <a:r>
              <a:rPr dirty="0" sz="2600">
                <a:latin typeface="Times New Roman"/>
                <a:cs typeface="Times New Roman"/>
              </a:rPr>
              <a:t>from SEZ units</a:t>
            </a:r>
            <a:r>
              <a:rPr dirty="0" sz="2600" spc="-16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/  developers on Bill of</a:t>
            </a:r>
            <a:r>
              <a:rPr dirty="0" sz="2600" spc="-7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Entry</a:t>
            </a:r>
            <a:endParaRPr sz="2600">
              <a:latin typeface="Times New Roman"/>
              <a:cs typeface="Times New Roman"/>
            </a:endParaRPr>
          </a:p>
          <a:p>
            <a:pPr marL="287020" marR="13970" indent="-274955">
              <a:lnSpc>
                <a:spcPts val="2500"/>
              </a:lnSpc>
              <a:spcBef>
                <a:spcPts val="615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3C. Import of goods from </a:t>
            </a:r>
            <a:r>
              <a:rPr dirty="0" sz="2600" spc="-5">
                <a:latin typeface="Times New Roman"/>
                <a:cs typeface="Times New Roman"/>
              </a:rPr>
              <a:t>overseas</a:t>
            </a:r>
            <a:r>
              <a:rPr dirty="0" sz="2600" spc="-12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on  Bill of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Entry</a:t>
            </a:r>
            <a:endParaRPr sz="26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4. </a:t>
            </a:r>
            <a:r>
              <a:rPr dirty="0" sz="2600" spc="-5">
                <a:latin typeface="Times New Roman"/>
                <a:cs typeface="Times New Roman"/>
              </a:rPr>
              <a:t>Summary </a:t>
            </a:r>
            <a:r>
              <a:rPr dirty="0" sz="2600">
                <a:latin typeface="Times New Roman"/>
                <a:cs typeface="Times New Roman"/>
              </a:rPr>
              <a:t>of the input </a:t>
            </a:r>
            <a:r>
              <a:rPr dirty="0" sz="2600" spc="-5">
                <a:latin typeface="Times New Roman"/>
                <a:cs typeface="Times New Roman"/>
              </a:rPr>
              <a:t>tax</a:t>
            </a:r>
            <a:r>
              <a:rPr dirty="0" sz="2600" spc="-5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credit</a:t>
            </a:r>
            <a:endParaRPr sz="2600">
              <a:latin typeface="Times New Roman"/>
              <a:cs typeface="Times New Roman"/>
            </a:endParaRPr>
          </a:p>
          <a:p>
            <a:pPr marL="287020" marR="5080" indent="-274955">
              <a:lnSpc>
                <a:spcPts val="2500"/>
              </a:lnSpc>
              <a:spcBef>
                <a:spcPts val="600"/>
              </a:spcBef>
              <a:buClr>
                <a:srgbClr val="001F5F"/>
              </a:buClr>
              <a:buFont typeface="Wingdings"/>
              <a:buChar char="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5. ISD </a:t>
            </a:r>
            <a:r>
              <a:rPr dirty="0" sz="2600" spc="-5">
                <a:latin typeface="Times New Roman"/>
                <a:cs typeface="Times New Roman"/>
              </a:rPr>
              <a:t>credits received (eligible credit  </a:t>
            </a:r>
            <a:r>
              <a:rPr dirty="0" sz="2600">
                <a:latin typeface="Times New Roman"/>
                <a:cs typeface="Times New Roman"/>
              </a:rPr>
              <a:t>only)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7142" y="566673"/>
            <a:ext cx="106743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u="heavy" sz="22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Note</a:t>
            </a:r>
            <a:r>
              <a:rPr dirty="0" u="heavy" sz="2200" spc="-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–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7181" y="1238758"/>
            <a:ext cx="4681855" cy="170497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50"/>
              </a:spcBef>
              <a:buClr>
                <a:srgbClr val="E84B21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900" spc="-30">
                <a:latin typeface="Times New Roman"/>
                <a:cs typeface="Times New Roman"/>
              </a:rPr>
              <a:t>Table </a:t>
            </a:r>
            <a:r>
              <a:rPr dirty="0" sz="1900" spc="-5">
                <a:latin typeface="Times New Roman"/>
                <a:cs typeface="Times New Roman"/>
              </a:rPr>
              <a:t>3B and 3C shall be used after the data  from the </a:t>
            </a:r>
            <a:r>
              <a:rPr dirty="0" sz="1900" spc="-35">
                <a:latin typeface="Times New Roman"/>
                <a:cs typeface="Times New Roman"/>
              </a:rPr>
              <a:t>ICEGATE </a:t>
            </a:r>
            <a:r>
              <a:rPr dirty="0" sz="1900" spc="-5">
                <a:latin typeface="Times New Roman"/>
                <a:cs typeface="Times New Roman"/>
              </a:rPr>
              <a:t>and SEZ (through  </a:t>
            </a:r>
            <a:r>
              <a:rPr dirty="0" sz="1900" spc="-30">
                <a:latin typeface="Times New Roman"/>
                <a:cs typeface="Times New Roman"/>
              </a:rPr>
              <a:t>ICEGATE) </a:t>
            </a:r>
            <a:r>
              <a:rPr dirty="0" sz="1900" spc="-5">
                <a:latin typeface="Times New Roman"/>
                <a:cs typeface="Times New Roman"/>
              </a:rPr>
              <a:t>starts flowing to the GST system  online. </a:t>
            </a:r>
            <a:r>
              <a:rPr dirty="0" sz="1900" spc="-10">
                <a:latin typeface="Times New Roman"/>
                <a:cs typeface="Times New Roman"/>
              </a:rPr>
              <a:t>Thereafter, </a:t>
            </a:r>
            <a:r>
              <a:rPr dirty="0" sz="1900" spc="-5">
                <a:latin typeface="Times New Roman"/>
                <a:cs typeface="Times New Roman"/>
              </a:rPr>
              <a:t>table 3J &amp; 3K of FORM  GST ANX-1 shall be discontinued. Data will  be shown to the taxpayer as received from the  </a:t>
            </a:r>
            <a:r>
              <a:rPr dirty="0" sz="1900" spc="-35">
                <a:latin typeface="Times New Roman"/>
                <a:cs typeface="Times New Roman"/>
              </a:rPr>
              <a:t>ICEGATE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17181" y="3208147"/>
            <a:ext cx="4749165" cy="14732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50"/>
              </a:spcBef>
              <a:buClr>
                <a:srgbClr val="E84B21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latin typeface="Times New Roman"/>
                <a:cs typeface="Times New Roman"/>
              </a:rPr>
              <a:t>Nil return can be filed if you have not  uploaded FORM GST ANX-1 and no inward  supplies (purchases) have been auto-populated  in </a:t>
            </a:r>
            <a:r>
              <a:rPr dirty="0" sz="1900" spc="-10">
                <a:latin typeface="Times New Roman"/>
                <a:cs typeface="Times New Roman"/>
              </a:rPr>
              <a:t>FORM </a:t>
            </a:r>
            <a:r>
              <a:rPr dirty="0" sz="1900" spc="-5">
                <a:latin typeface="Times New Roman"/>
                <a:cs typeface="Times New Roman"/>
              </a:rPr>
              <a:t>GST ANX-2 and no other  information is required to be reported in the  </a:t>
            </a:r>
            <a:r>
              <a:rPr dirty="0" sz="1900" spc="-10">
                <a:latin typeface="Times New Roman"/>
                <a:cs typeface="Times New Roman"/>
              </a:rPr>
              <a:t>main </a:t>
            </a:r>
            <a:r>
              <a:rPr dirty="0" sz="1900" spc="-5">
                <a:latin typeface="Times New Roman"/>
                <a:cs typeface="Times New Roman"/>
              </a:rPr>
              <a:t>return </a:t>
            </a:r>
            <a:r>
              <a:rPr dirty="0" sz="1900">
                <a:latin typeface="Times New Roman"/>
                <a:cs typeface="Times New Roman"/>
              </a:rPr>
              <a:t>i.e. </a:t>
            </a:r>
            <a:r>
              <a:rPr dirty="0" sz="1900" spc="-5">
                <a:latin typeface="Times New Roman"/>
                <a:cs typeface="Times New Roman"/>
              </a:rPr>
              <a:t>FORM GST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30">
                <a:latin typeface="Times New Roman"/>
                <a:cs typeface="Times New Roman"/>
              </a:rPr>
              <a:t>RET-1.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7137400" cy="1785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4000" spc="-60">
                <a:solidFill>
                  <a:srgbClr val="252525"/>
                </a:solidFill>
                <a:latin typeface="Impact"/>
                <a:cs typeface="Impact"/>
              </a:rPr>
              <a:t>RET-1,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Sahaj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and</a:t>
            </a:r>
            <a:r>
              <a:rPr dirty="0" sz="4000" spc="4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Sugam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 b="1">
                <a:latin typeface="Times New Roman"/>
                <a:cs typeface="Times New Roman"/>
              </a:rPr>
              <a:t>Monthly / Quarterly (Normal)</a:t>
            </a:r>
            <a:r>
              <a:rPr dirty="0" sz="2800" spc="75" b="1">
                <a:latin typeface="Times New Roman"/>
                <a:cs typeface="Times New Roman"/>
              </a:rPr>
              <a:t> </a:t>
            </a:r>
            <a:r>
              <a:rPr dirty="0" sz="2800" spc="-5" b="1">
                <a:latin typeface="Times New Roman"/>
                <a:cs typeface="Times New Roman"/>
              </a:rPr>
              <a:t>Return-Layouts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9184" y="6214733"/>
            <a:ext cx="40005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44627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</a:t>
            </a:r>
            <a:r>
              <a:rPr dirty="0" sz="3600" spc="-4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30">
                <a:solidFill>
                  <a:srgbClr val="252525"/>
                </a:solidFill>
                <a:latin typeface="Impact"/>
                <a:cs typeface="Impact"/>
              </a:rPr>
              <a:t>RET-1-Schema</a:t>
            </a:r>
            <a:endParaRPr sz="360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6636" y="466344"/>
            <a:ext cx="2903220" cy="1751330"/>
            <a:chOff x="516636" y="466344"/>
            <a:chExt cx="2903220" cy="1751330"/>
          </a:xfrm>
        </p:grpSpPr>
        <p:sp>
          <p:nvSpPr>
            <p:cNvPr id="4" name="object 4"/>
            <p:cNvSpPr/>
            <p:nvPr/>
          </p:nvSpPr>
          <p:spPr>
            <a:xfrm>
              <a:off x="528066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60" h="1728470">
                  <a:moveTo>
                    <a:pt x="2707513" y="0"/>
                  </a:moveTo>
                  <a:lnTo>
                    <a:pt x="172821" y="0"/>
                  </a:lnTo>
                  <a:lnTo>
                    <a:pt x="126880" y="6171"/>
                  </a:lnTo>
                  <a:lnTo>
                    <a:pt x="85598" y="23589"/>
                  </a:lnTo>
                  <a:lnTo>
                    <a:pt x="50620" y="50609"/>
                  </a:lnTo>
                  <a:lnTo>
                    <a:pt x="23596" y="85588"/>
                  </a:lnTo>
                  <a:lnTo>
                    <a:pt x="6173" y="126882"/>
                  </a:lnTo>
                  <a:lnTo>
                    <a:pt x="0" y="172847"/>
                  </a:lnTo>
                  <a:lnTo>
                    <a:pt x="0" y="1555368"/>
                  </a:lnTo>
                  <a:lnTo>
                    <a:pt x="6173" y="1601333"/>
                  </a:lnTo>
                  <a:lnTo>
                    <a:pt x="23596" y="1642627"/>
                  </a:lnTo>
                  <a:lnTo>
                    <a:pt x="50620" y="1677606"/>
                  </a:lnTo>
                  <a:lnTo>
                    <a:pt x="85598" y="1704626"/>
                  </a:lnTo>
                  <a:lnTo>
                    <a:pt x="126880" y="1722044"/>
                  </a:lnTo>
                  <a:lnTo>
                    <a:pt x="172821" y="1728215"/>
                  </a:lnTo>
                  <a:lnTo>
                    <a:pt x="2707513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60" y="1555368"/>
                  </a:lnTo>
                  <a:lnTo>
                    <a:pt x="2880360" y="172847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8066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60" h="1728470">
                  <a:moveTo>
                    <a:pt x="0" y="172847"/>
                  </a:moveTo>
                  <a:lnTo>
                    <a:pt x="6173" y="126882"/>
                  </a:lnTo>
                  <a:lnTo>
                    <a:pt x="23596" y="85588"/>
                  </a:lnTo>
                  <a:lnTo>
                    <a:pt x="50620" y="50609"/>
                  </a:lnTo>
                  <a:lnTo>
                    <a:pt x="85598" y="23589"/>
                  </a:lnTo>
                  <a:lnTo>
                    <a:pt x="126880" y="6171"/>
                  </a:lnTo>
                  <a:lnTo>
                    <a:pt x="172821" y="0"/>
                  </a:lnTo>
                  <a:lnTo>
                    <a:pt x="2707513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60" y="172847"/>
                  </a:lnTo>
                  <a:lnTo>
                    <a:pt x="2880360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3" y="1728215"/>
                  </a:lnTo>
                  <a:lnTo>
                    <a:pt x="172821" y="1728215"/>
                  </a:lnTo>
                  <a:lnTo>
                    <a:pt x="126880" y="1722044"/>
                  </a:lnTo>
                  <a:lnTo>
                    <a:pt x="85598" y="1704626"/>
                  </a:lnTo>
                  <a:lnTo>
                    <a:pt x="50620" y="1677606"/>
                  </a:lnTo>
                  <a:lnTo>
                    <a:pt x="23596" y="1642627"/>
                  </a:lnTo>
                  <a:lnTo>
                    <a:pt x="6173" y="1601333"/>
                  </a:lnTo>
                  <a:lnTo>
                    <a:pt x="0" y="1555368"/>
                  </a:lnTo>
                  <a:lnTo>
                    <a:pt x="0" y="172847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81913" y="555117"/>
            <a:ext cx="2367280" cy="151701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 indent="229870">
              <a:lnSpc>
                <a:spcPct val="86200"/>
              </a:lnSpc>
              <a:spcBef>
                <a:spcPts val="459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1. Profile Option  Intimation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option  for return periodicity  and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type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quarterly</a:t>
            </a:r>
            <a:endParaRPr sz="2200">
              <a:latin typeface="Times New Roman"/>
              <a:cs typeface="Times New Roman"/>
            </a:endParaRPr>
          </a:p>
          <a:p>
            <a:pPr marL="852169">
              <a:lnSpc>
                <a:spcPts val="2280"/>
              </a:lnSpc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return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60647" y="982980"/>
            <a:ext cx="611505" cy="715010"/>
          </a:xfrm>
          <a:custGeom>
            <a:avLst/>
            <a:gdLst/>
            <a:ahLst/>
            <a:cxnLst/>
            <a:rect l="l" t="t" r="r" b="b"/>
            <a:pathLst>
              <a:path w="611504" h="715010">
                <a:moveTo>
                  <a:pt x="305562" y="0"/>
                </a:moveTo>
                <a:lnTo>
                  <a:pt x="305562" y="143002"/>
                </a:lnTo>
                <a:lnTo>
                  <a:pt x="0" y="143002"/>
                </a:lnTo>
                <a:lnTo>
                  <a:pt x="0" y="571754"/>
                </a:lnTo>
                <a:lnTo>
                  <a:pt x="305562" y="571754"/>
                </a:lnTo>
                <a:lnTo>
                  <a:pt x="305562" y="714756"/>
                </a:lnTo>
                <a:lnTo>
                  <a:pt x="611124" y="357378"/>
                </a:lnTo>
                <a:lnTo>
                  <a:pt x="30556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4549140" y="466344"/>
            <a:ext cx="2903220" cy="1751330"/>
            <a:chOff x="4549140" y="466344"/>
            <a:chExt cx="2903220" cy="1751330"/>
          </a:xfrm>
        </p:grpSpPr>
        <p:sp>
          <p:nvSpPr>
            <p:cNvPr id="9" name="object 9"/>
            <p:cNvSpPr/>
            <p:nvPr/>
          </p:nvSpPr>
          <p:spPr>
            <a:xfrm>
              <a:off x="4560570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2707512" y="0"/>
                  </a:moveTo>
                  <a:lnTo>
                    <a:pt x="172846" y="0"/>
                  </a:lnTo>
                  <a:lnTo>
                    <a:pt x="126882" y="6171"/>
                  </a:lnTo>
                  <a:lnTo>
                    <a:pt x="85588" y="23589"/>
                  </a:lnTo>
                  <a:lnTo>
                    <a:pt x="50609" y="50609"/>
                  </a:lnTo>
                  <a:lnTo>
                    <a:pt x="23589" y="85588"/>
                  </a:lnTo>
                  <a:lnTo>
                    <a:pt x="6171" y="126882"/>
                  </a:lnTo>
                  <a:lnTo>
                    <a:pt x="0" y="172847"/>
                  </a:lnTo>
                  <a:lnTo>
                    <a:pt x="0" y="1555368"/>
                  </a:lnTo>
                  <a:lnTo>
                    <a:pt x="6171" y="1601333"/>
                  </a:lnTo>
                  <a:lnTo>
                    <a:pt x="23589" y="1642627"/>
                  </a:lnTo>
                  <a:lnTo>
                    <a:pt x="50609" y="1677606"/>
                  </a:lnTo>
                  <a:lnTo>
                    <a:pt x="85588" y="1704626"/>
                  </a:lnTo>
                  <a:lnTo>
                    <a:pt x="126882" y="1722044"/>
                  </a:lnTo>
                  <a:lnTo>
                    <a:pt x="172846" y="1728215"/>
                  </a:lnTo>
                  <a:lnTo>
                    <a:pt x="2707512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59" y="1555368"/>
                  </a:lnTo>
                  <a:lnTo>
                    <a:pt x="2880359" y="172847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60570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0" y="172847"/>
                  </a:moveTo>
                  <a:lnTo>
                    <a:pt x="6171" y="126882"/>
                  </a:lnTo>
                  <a:lnTo>
                    <a:pt x="23589" y="85588"/>
                  </a:lnTo>
                  <a:lnTo>
                    <a:pt x="50609" y="50609"/>
                  </a:lnTo>
                  <a:lnTo>
                    <a:pt x="85588" y="23589"/>
                  </a:lnTo>
                  <a:lnTo>
                    <a:pt x="126882" y="6171"/>
                  </a:lnTo>
                  <a:lnTo>
                    <a:pt x="172846" y="0"/>
                  </a:lnTo>
                  <a:lnTo>
                    <a:pt x="2707512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59" y="172847"/>
                  </a:lnTo>
                  <a:lnTo>
                    <a:pt x="2880359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2" y="1728215"/>
                  </a:lnTo>
                  <a:lnTo>
                    <a:pt x="172846" y="1728215"/>
                  </a:lnTo>
                  <a:lnTo>
                    <a:pt x="126882" y="1722044"/>
                  </a:lnTo>
                  <a:lnTo>
                    <a:pt x="85588" y="1704626"/>
                  </a:lnTo>
                  <a:lnTo>
                    <a:pt x="50609" y="1677606"/>
                  </a:lnTo>
                  <a:lnTo>
                    <a:pt x="23589" y="1642627"/>
                  </a:lnTo>
                  <a:lnTo>
                    <a:pt x="6171" y="1601333"/>
                  </a:lnTo>
                  <a:lnTo>
                    <a:pt x="0" y="1555368"/>
                  </a:lnTo>
                  <a:lnTo>
                    <a:pt x="0" y="172847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4709540" y="555117"/>
            <a:ext cx="2581275" cy="151701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just" marL="96520" marR="5080" indent="-83820">
              <a:lnSpc>
                <a:spcPts val="2280"/>
              </a:lnSpc>
              <a:spcBef>
                <a:spcPts val="470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2. FORM GST</a:t>
            </a:r>
            <a:r>
              <a:rPr dirty="0" sz="2200" spc="-20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ANX-1  Annexure of outward  supplies and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inward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ts val="2070"/>
              </a:lnSpc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supplies</a:t>
            </a:r>
            <a:r>
              <a:rPr dirty="0" sz="2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attracting</a:t>
            </a:r>
            <a:endParaRPr sz="2200">
              <a:latin typeface="Times New Roman"/>
              <a:cs typeface="Times New Roman"/>
            </a:endParaRPr>
          </a:p>
          <a:p>
            <a:pPr algn="ctr" marL="635">
              <a:lnSpc>
                <a:spcPts val="2460"/>
              </a:lnSpc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reverse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charge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93152" y="982980"/>
            <a:ext cx="611505" cy="715010"/>
          </a:xfrm>
          <a:custGeom>
            <a:avLst/>
            <a:gdLst/>
            <a:ahLst/>
            <a:cxnLst/>
            <a:rect l="l" t="t" r="r" b="b"/>
            <a:pathLst>
              <a:path w="611504" h="715010">
                <a:moveTo>
                  <a:pt x="305562" y="0"/>
                </a:moveTo>
                <a:lnTo>
                  <a:pt x="305562" y="143002"/>
                </a:lnTo>
                <a:lnTo>
                  <a:pt x="0" y="143002"/>
                </a:lnTo>
                <a:lnTo>
                  <a:pt x="0" y="571754"/>
                </a:lnTo>
                <a:lnTo>
                  <a:pt x="305562" y="571754"/>
                </a:lnTo>
                <a:lnTo>
                  <a:pt x="305562" y="714756"/>
                </a:lnTo>
                <a:lnTo>
                  <a:pt x="611124" y="357378"/>
                </a:lnTo>
                <a:lnTo>
                  <a:pt x="30556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8581643" y="466344"/>
            <a:ext cx="2903220" cy="1751330"/>
            <a:chOff x="8581643" y="466344"/>
            <a:chExt cx="2903220" cy="1751330"/>
          </a:xfrm>
        </p:grpSpPr>
        <p:sp>
          <p:nvSpPr>
            <p:cNvPr id="14" name="object 14"/>
            <p:cNvSpPr/>
            <p:nvPr/>
          </p:nvSpPr>
          <p:spPr>
            <a:xfrm>
              <a:off x="8593073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2707512" y="0"/>
                  </a:moveTo>
                  <a:lnTo>
                    <a:pt x="172847" y="0"/>
                  </a:lnTo>
                  <a:lnTo>
                    <a:pt x="126882" y="6171"/>
                  </a:lnTo>
                  <a:lnTo>
                    <a:pt x="85588" y="23589"/>
                  </a:lnTo>
                  <a:lnTo>
                    <a:pt x="50609" y="50609"/>
                  </a:lnTo>
                  <a:lnTo>
                    <a:pt x="23589" y="85588"/>
                  </a:lnTo>
                  <a:lnTo>
                    <a:pt x="6171" y="126882"/>
                  </a:lnTo>
                  <a:lnTo>
                    <a:pt x="0" y="172847"/>
                  </a:lnTo>
                  <a:lnTo>
                    <a:pt x="0" y="1555368"/>
                  </a:lnTo>
                  <a:lnTo>
                    <a:pt x="6171" y="1601333"/>
                  </a:lnTo>
                  <a:lnTo>
                    <a:pt x="23589" y="1642627"/>
                  </a:lnTo>
                  <a:lnTo>
                    <a:pt x="50609" y="1677606"/>
                  </a:lnTo>
                  <a:lnTo>
                    <a:pt x="85588" y="1704626"/>
                  </a:lnTo>
                  <a:lnTo>
                    <a:pt x="126882" y="1722044"/>
                  </a:lnTo>
                  <a:lnTo>
                    <a:pt x="172847" y="1728215"/>
                  </a:lnTo>
                  <a:lnTo>
                    <a:pt x="2707512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59" y="1555368"/>
                  </a:lnTo>
                  <a:lnTo>
                    <a:pt x="2880359" y="172847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593073" y="477774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0" y="172847"/>
                  </a:moveTo>
                  <a:lnTo>
                    <a:pt x="6171" y="126882"/>
                  </a:lnTo>
                  <a:lnTo>
                    <a:pt x="23589" y="85588"/>
                  </a:lnTo>
                  <a:lnTo>
                    <a:pt x="50609" y="50609"/>
                  </a:lnTo>
                  <a:lnTo>
                    <a:pt x="85588" y="23589"/>
                  </a:lnTo>
                  <a:lnTo>
                    <a:pt x="126882" y="6171"/>
                  </a:lnTo>
                  <a:lnTo>
                    <a:pt x="172847" y="0"/>
                  </a:lnTo>
                  <a:lnTo>
                    <a:pt x="2707512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59" y="172847"/>
                  </a:lnTo>
                  <a:lnTo>
                    <a:pt x="2880359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2" y="1728215"/>
                  </a:lnTo>
                  <a:lnTo>
                    <a:pt x="172847" y="1728215"/>
                  </a:lnTo>
                  <a:lnTo>
                    <a:pt x="126882" y="1722044"/>
                  </a:lnTo>
                  <a:lnTo>
                    <a:pt x="85588" y="1704626"/>
                  </a:lnTo>
                  <a:lnTo>
                    <a:pt x="50609" y="1677606"/>
                  </a:lnTo>
                  <a:lnTo>
                    <a:pt x="23589" y="1642627"/>
                  </a:lnTo>
                  <a:lnTo>
                    <a:pt x="6171" y="1601333"/>
                  </a:lnTo>
                  <a:lnTo>
                    <a:pt x="0" y="1555368"/>
                  </a:lnTo>
                  <a:lnTo>
                    <a:pt x="0" y="172847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779256" y="843737"/>
            <a:ext cx="2506980" cy="940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5720">
              <a:lnSpc>
                <a:spcPts val="2460"/>
              </a:lnSpc>
              <a:spcBef>
                <a:spcPts val="95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3. FORM GST</a:t>
            </a:r>
            <a:r>
              <a:rPr dirty="0" sz="2200" spc="-1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ANX-</a:t>
            </a:r>
            <a:endParaRPr sz="2200">
              <a:latin typeface="Times New Roman"/>
              <a:cs typeface="Times New Roman"/>
            </a:endParaRPr>
          </a:p>
          <a:p>
            <a:pPr marL="795655" marR="5080" indent="-783590">
              <a:lnSpc>
                <a:spcPts val="2280"/>
              </a:lnSpc>
              <a:spcBef>
                <a:spcPts val="200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2-Annexure of</a:t>
            </a:r>
            <a:r>
              <a:rPr dirty="0" sz="2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inward  supplies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75876" y="2458211"/>
            <a:ext cx="713740" cy="611505"/>
          </a:xfrm>
          <a:custGeom>
            <a:avLst/>
            <a:gdLst/>
            <a:ahLst/>
            <a:cxnLst/>
            <a:rect l="l" t="t" r="r" b="b"/>
            <a:pathLst>
              <a:path w="713740" h="611505">
                <a:moveTo>
                  <a:pt x="570610" y="0"/>
                </a:moveTo>
                <a:lnTo>
                  <a:pt x="142621" y="0"/>
                </a:lnTo>
                <a:lnTo>
                  <a:pt x="142621" y="305562"/>
                </a:lnTo>
                <a:lnTo>
                  <a:pt x="0" y="305562"/>
                </a:lnTo>
                <a:lnTo>
                  <a:pt x="356616" y="611124"/>
                </a:lnTo>
                <a:lnTo>
                  <a:pt x="713231" y="305562"/>
                </a:lnTo>
                <a:lnTo>
                  <a:pt x="570610" y="305562"/>
                </a:lnTo>
                <a:lnTo>
                  <a:pt x="57061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8581643" y="3346703"/>
            <a:ext cx="2903220" cy="1751330"/>
            <a:chOff x="8581643" y="3346703"/>
            <a:chExt cx="2903220" cy="1751330"/>
          </a:xfrm>
        </p:grpSpPr>
        <p:sp>
          <p:nvSpPr>
            <p:cNvPr id="19" name="object 19"/>
            <p:cNvSpPr/>
            <p:nvPr/>
          </p:nvSpPr>
          <p:spPr>
            <a:xfrm>
              <a:off x="8593073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2707512" y="0"/>
                  </a:moveTo>
                  <a:lnTo>
                    <a:pt x="172847" y="0"/>
                  </a:lnTo>
                  <a:lnTo>
                    <a:pt x="126882" y="6171"/>
                  </a:lnTo>
                  <a:lnTo>
                    <a:pt x="85588" y="23589"/>
                  </a:lnTo>
                  <a:lnTo>
                    <a:pt x="50609" y="50609"/>
                  </a:lnTo>
                  <a:lnTo>
                    <a:pt x="23589" y="85588"/>
                  </a:lnTo>
                  <a:lnTo>
                    <a:pt x="6171" y="126882"/>
                  </a:lnTo>
                  <a:lnTo>
                    <a:pt x="0" y="172846"/>
                  </a:lnTo>
                  <a:lnTo>
                    <a:pt x="0" y="1555368"/>
                  </a:lnTo>
                  <a:lnTo>
                    <a:pt x="6171" y="1601333"/>
                  </a:lnTo>
                  <a:lnTo>
                    <a:pt x="23589" y="1642627"/>
                  </a:lnTo>
                  <a:lnTo>
                    <a:pt x="50609" y="1677606"/>
                  </a:lnTo>
                  <a:lnTo>
                    <a:pt x="85588" y="1704626"/>
                  </a:lnTo>
                  <a:lnTo>
                    <a:pt x="126882" y="1722044"/>
                  </a:lnTo>
                  <a:lnTo>
                    <a:pt x="172847" y="1728215"/>
                  </a:lnTo>
                  <a:lnTo>
                    <a:pt x="2707512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59" y="1555368"/>
                  </a:lnTo>
                  <a:lnTo>
                    <a:pt x="2880359" y="172846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593073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0" y="172846"/>
                  </a:moveTo>
                  <a:lnTo>
                    <a:pt x="6171" y="126882"/>
                  </a:lnTo>
                  <a:lnTo>
                    <a:pt x="23589" y="85588"/>
                  </a:lnTo>
                  <a:lnTo>
                    <a:pt x="50609" y="50609"/>
                  </a:lnTo>
                  <a:lnTo>
                    <a:pt x="85588" y="23589"/>
                  </a:lnTo>
                  <a:lnTo>
                    <a:pt x="126882" y="6171"/>
                  </a:lnTo>
                  <a:lnTo>
                    <a:pt x="172847" y="0"/>
                  </a:lnTo>
                  <a:lnTo>
                    <a:pt x="2707512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59" y="172846"/>
                  </a:lnTo>
                  <a:lnTo>
                    <a:pt x="2880359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2" y="1728215"/>
                  </a:lnTo>
                  <a:lnTo>
                    <a:pt x="172847" y="1728215"/>
                  </a:lnTo>
                  <a:lnTo>
                    <a:pt x="126882" y="1722044"/>
                  </a:lnTo>
                  <a:lnTo>
                    <a:pt x="85588" y="1704626"/>
                  </a:lnTo>
                  <a:lnTo>
                    <a:pt x="50609" y="1677606"/>
                  </a:lnTo>
                  <a:lnTo>
                    <a:pt x="23589" y="1642627"/>
                  </a:lnTo>
                  <a:lnTo>
                    <a:pt x="6171" y="1601333"/>
                  </a:lnTo>
                  <a:lnTo>
                    <a:pt x="0" y="1555368"/>
                  </a:lnTo>
                  <a:lnTo>
                    <a:pt x="0" y="172846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739631" y="3725036"/>
            <a:ext cx="2587625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460"/>
              </a:lnSpc>
              <a:spcBef>
                <a:spcPts val="95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4. FORM GST</a:t>
            </a:r>
            <a:r>
              <a:rPr dirty="0" sz="22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Times New Roman"/>
                <a:cs typeface="Times New Roman"/>
              </a:rPr>
              <a:t>RET-1-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ts val="2280"/>
              </a:lnSpc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Monthly/Quarterly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ts val="2460"/>
              </a:lnSpc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return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28204" y="3863340"/>
            <a:ext cx="611505" cy="715010"/>
          </a:xfrm>
          <a:custGeom>
            <a:avLst/>
            <a:gdLst/>
            <a:ahLst/>
            <a:cxnLst/>
            <a:rect l="l" t="t" r="r" b="b"/>
            <a:pathLst>
              <a:path w="611504" h="715010">
                <a:moveTo>
                  <a:pt x="305562" y="0"/>
                </a:moveTo>
                <a:lnTo>
                  <a:pt x="0" y="357378"/>
                </a:lnTo>
                <a:lnTo>
                  <a:pt x="305562" y="714756"/>
                </a:lnTo>
                <a:lnTo>
                  <a:pt x="305562" y="571754"/>
                </a:lnTo>
                <a:lnTo>
                  <a:pt x="611124" y="571754"/>
                </a:lnTo>
                <a:lnTo>
                  <a:pt x="611124" y="143002"/>
                </a:lnTo>
                <a:lnTo>
                  <a:pt x="305562" y="143002"/>
                </a:lnTo>
                <a:lnTo>
                  <a:pt x="30556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4549140" y="3346703"/>
            <a:ext cx="2903220" cy="1751330"/>
            <a:chOff x="4549140" y="3346703"/>
            <a:chExt cx="2903220" cy="1751330"/>
          </a:xfrm>
        </p:grpSpPr>
        <p:sp>
          <p:nvSpPr>
            <p:cNvPr id="24" name="object 24"/>
            <p:cNvSpPr/>
            <p:nvPr/>
          </p:nvSpPr>
          <p:spPr>
            <a:xfrm>
              <a:off x="4560570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2707512" y="0"/>
                  </a:moveTo>
                  <a:lnTo>
                    <a:pt x="172846" y="0"/>
                  </a:lnTo>
                  <a:lnTo>
                    <a:pt x="126882" y="6171"/>
                  </a:lnTo>
                  <a:lnTo>
                    <a:pt x="85588" y="23589"/>
                  </a:lnTo>
                  <a:lnTo>
                    <a:pt x="50609" y="50609"/>
                  </a:lnTo>
                  <a:lnTo>
                    <a:pt x="23589" y="85588"/>
                  </a:lnTo>
                  <a:lnTo>
                    <a:pt x="6171" y="126882"/>
                  </a:lnTo>
                  <a:lnTo>
                    <a:pt x="0" y="172846"/>
                  </a:lnTo>
                  <a:lnTo>
                    <a:pt x="0" y="1555368"/>
                  </a:lnTo>
                  <a:lnTo>
                    <a:pt x="6171" y="1601333"/>
                  </a:lnTo>
                  <a:lnTo>
                    <a:pt x="23589" y="1642627"/>
                  </a:lnTo>
                  <a:lnTo>
                    <a:pt x="50609" y="1677606"/>
                  </a:lnTo>
                  <a:lnTo>
                    <a:pt x="85588" y="1704626"/>
                  </a:lnTo>
                  <a:lnTo>
                    <a:pt x="126882" y="1722044"/>
                  </a:lnTo>
                  <a:lnTo>
                    <a:pt x="172846" y="1728215"/>
                  </a:lnTo>
                  <a:lnTo>
                    <a:pt x="2707512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59" y="1555368"/>
                  </a:lnTo>
                  <a:lnTo>
                    <a:pt x="2880359" y="172846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560570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59" h="1728470">
                  <a:moveTo>
                    <a:pt x="0" y="172846"/>
                  </a:moveTo>
                  <a:lnTo>
                    <a:pt x="6171" y="126882"/>
                  </a:lnTo>
                  <a:lnTo>
                    <a:pt x="23589" y="85588"/>
                  </a:lnTo>
                  <a:lnTo>
                    <a:pt x="50609" y="50609"/>
                  </a:lnTo>
                  <a:lnTo>
                    <a:pt x="85588" y="23589"/>
                  </a:lnTo>
                  <a:lnTo>
                    <a:pt x="126882" y="6171"/>
                  </a:lnTo>
                  <a:lnTo>
                    <a:pt x="172846" y="0"/>
                  </a:lnTo>
                  <a:lnTo>
                    <a:pt x="2707512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59" y="172846"/>
                  </a:lnTo>
                  <a:lnTo>
                    <a:pt x="2880359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2" y="1728215"/>
                  </a:lnTo>
                  <a:lnTo>
                    <a:pt x="172846" y="1728215"/>
                  </a:lnTo>
                  <a:lnTo>
                    <a:pt x="126882" y="1722044"/>
                  </a:lnTo>
                  <a:lnTo>
                    <a:pt x="85588" y="1704626"/>
                  </a:lnTo>
                  <a:lnTo>
                    <a:pt x="50609" y="1677606"/>
                  </a:lnTo>
                  <a:lnTo>
                    <a:pt x="23589" y="1642627"/>
                  </a:lnTo>
                  <a:lnTo>
                    <a:pt x="6171" y="1601333"/>
                  </a:lnTo>
                  <a:lnTo>
                    <a:pt x="0" y="1555368"/>
                  </a:lnTo>
                  <a:lnTo>
                    <a:pt x="0" y="172846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4779645" y="3725036"/>
            <a:ext cx="2441575" cy="93980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82550" marR="5080" indent="-70485">
              <a:lnSpc>
                <a:spcPct val="86400"/>
              </a:lnSpc>
              <a:spcBef>
                <a:spcPts val="455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5. FORM GST</a:t>
            </a:r>
            <a:r>
              <a:rPr dirty="0" sz="2200" spc="-20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ANX-  1A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Amendment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to  FORM GST</a:t>
            </a:r>
            <a:r>
              <a:rPr dirty="0" sz="2200" spc="-2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ANX-1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95700" y="3863340"/>
            <a:ext cx="611505" cy="715010"/>
          </a:xfrm>
          <a:custGeom>
            <a:avLst/>
            <a:gdLst/>
            <a:ahLst/>
            <a:cxnLst/>
            <a:rect l="l" t="t" r="r" b="b"/>
            <a:pathLst>
              <a:path w="611504" h="715010">
                <a:moveTo>
                  <a:pt x="305562" y="0"/>
                </a:moveTo>
                <a:lnTo>
                  <a:pt x="0" y="357378"/>
                </a:lnTo>
                <a:lnTo>
                  <a:pt x="305562" y="714756"/>
                </a:lnTo>
                <a:lnTo>
                  <a:pt x="305562" y="571754"/>
                </a:lnTo>
                <a:lnTo>
                  <a:pt x="611124" y="571754"/>
                </a:lnTo>
                <a:lnTo>
                  <a:pt x="611124" y="143002"/>
                </a:lnTo>
                <a:lnTo>
                  <a:pt x="305562" y="143002"/>
                </a:lnTo>
                <a:lnTo>
                  <a:pt x="30556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/>
          <p:cNvGrpSpPr/>
          <p:nvPr/>
        </p:nvGrpSpPr>
        <p:grpSpPr>
          <a:xfrm>
            <a:off x="516636" y="3346703"/>
            <a:ext cx="2903220" cy="1751330"/>
            <a:chOff x="516636" y="3346703"/>
            <a:chExt cx="2903220" cy="1751330"/>
          </a:xfrm>
        </p:grpSpPr>
        <p:sp>
          <p:nvSpPr>
            <p:cNvPr id="29" name="object 29"/>
            <p:cNvSpPr/>
            <p:nvPr/>
          </p:nvSpPr>
          <p:spPr>
            <a:xfrm>
              <a:off x="528066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60" h="1728470">
                  <a:moveTo>
                    <a:pt x="2707513" y="0"/>
                  </a:moveTo>
                  <a:lnTo>
                    <a:pt x="172821" y="0"/>
                  </a:lnTo>
                  <a:lnTo>
                    <a:pt x="126880" y="6171"/>
                  </a:lnTo>
                  <a:lnTo>
                    <a:pt x="85598" y="23589"/>
                  </a:lnTo>
                  <a:lnTo>
                    <a:pt x="50620" y="50609"/>
                  </a:lnTo>
                  <a:lnTo>
                    <a:pt x="23596" y="85588"/>
                  </a:lnTo>
                  <a:lnTo>
                    <a:pt x="6173" y="126882"/>
                  </a:lnTo>
                  <a:lnTo>
                    <a:pt x="0" y="172846"/>
                  </a:lnTo>
                  <a:lnTo>
                    <a:pt x="0" y="1555368"/>
                  </a:lnTo>
                  <a:lnTo>
                    <a:pt x="6173" y="1601333"/>
                  </a:lnTo>
                  <a:lnTo>
                    <a:pt x="23596" y="1642627"/>
                  </a:lnTo>
                  <a:lnTo>
                    <a:pt x="50620" y="1677606"/>
                  </a:lnTo>
                  <a:lnTo>
                    <a:pt x="85598" y="1704626"/>
                  </a:lnTo>
                  <a:lnTo>
                    <a:pt x="126880" y="1722044"/>
                  </a:lnTo>
                  <a:lnTo>
                    <a:pt x="172821" y="1728215"/>
                  </a:lnTo>
                  <a:lnTo>
                    <a:pt x="2707513" y="1728215"/>
                  </a:lnTo>
                  <a:lnTo>
                    <a:pt x="2753477" y="1722044"/>
                  </a:lnTo>
                  <a:lnTo>
                    <a:pt x="2794771" y="1704626"/>
                  </a:lnTo>
                  <a:lnTo>
                    <a:pt x="2829750" y="1677606"/>
                  </a:lnTo>
                  <a:lnTo>
                    <a:pt x="2856770" y="1642627"/>
                  </a:lnTo>
                  <a:lnTo>
                    <a:pt x="2874188" y="1601333"/>
                  </a:lnTo>
                  <a:lnTo>
                    <a:pt x="2880360" y="1555368"/>
                  </a:lnTo>
                  <a:lnTo>
                    <a:pt x="2880360" y="172846"/>
                  </a:lnTo>
                  <a:lnTo>
                    <a:pt x="2874188" y="126882"/>
                  </a:lnTo>
                  <a:lnTo>
                    <a:pt x="2856770" y="85588"/>
                  </a:lnTo>
                  <a:lnTo>
                    <a:pt x="2829750" y="50609"/>
                  </a:lnTo>
                  <a:lnTo>
                    <a:pt x="2794771" y="23589"/>
                  </a:lnTo>
                  <a:lnTo>
                    <a:pt x="2753477" y="6171"/>
                  </a:lnTo>
                  <a:lnTo>
                    <a:pt x="270751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28066" y="3358133"/>
              <a:ext cx="2880360" cy="1728470"/>
            </a:xfrm>
            <a:custGeom>
              <a:avLst/>
              <a:gdLst/>
              <a:ahLst/>
              <a:cxnLst/>
              <a:rect l="l" t="t" r="r" b="b"/>
              <a:pathLst>
                <a:path w="2880360" h="1728470">
                  <a:moveTo>
                    <a:pt x="0" y="172846"/>
                  </a:moveTo>
                  <a:lnTo>
                    <a:pt x="6173" y="126882"/>
                  </a:lnTo>
                  <a:lnTo>
                    <a:pt x="23596" y="85588"/>
                  </a:lnTo>
                  <a:lnTo>
                    <a:pt x="50620" y="50609"/>
                  </a:lnTo>
                  <a:lnTo>
                    <a:pt x="85598" y="23589"/>
                  </a:lnTo>
                  <a:lnTo>
                    <a:pt x="126880" y="6171"/>
                  </a:lnTo>
                  <a:lnTo>
                    <a:pt x="172821" y="0"/>
                  </a:lnTo>
                  <a:lnTo>
                    <a:pt x="2707513" y="0"/>
                  </a:lnTo>
                  <a:lnTo>
                    <a:pt x="2753477" y="6171"/>
                  </a:lnTo>
                  <a:lnTo>
                    <a:pt x="2794771" y="23589"/>
                  </a:lnTo>
                  <a:lnTo>
                    <a:pt x="2829750" y="50609"/>
                  </a:lnTo>
                  <a:lnTo>
                    <a:pt x="2856770" y="85588"/>
                  </a:lnTo>
                  <a:lnTo>
                    <a:pt x="2874188" y="126882"/>
                  </a:lnTo>
                  <a:lnTo>
                    <a:pt x="2880360" y="172846"/>
                  </a:lnTo>
                  <a:lnTo>
                    <a:pt x="2880360" y="1555368"/>
                  </a:lnTo>
                  <a:lnTo>
                    <a:pt x="2874188" y="1601333"/>
                  </a:lnTo>
                  <a:lnTo>
                    <a:pt x="2856770" y="1642627"/>
                  </a:lnTo>
                  <a:lnTo>
                    <a:pt x="2829750" y="1677606"/>
                  </a:lnTo>
                  <a:lnTo>
                    <a:pt x="2794771" y="1704626"/>
                  </a:lnTo>
                  <a:lnTo>
                    <a:pt x="2753477" y="1722044"/>
                  </a:lnTo>
                  <a:lnTo>
                    <a:pt x="2707513" y="1728215"/>
                  </a:lnTo>
                  <a:lnTo>
                    <a:pt x="172821" y="1728215"/>
                  </a:lnTo>
                  <a:lnTo>
                    <a:pt x="126880" y="1722044"/>
                  </a:lnTo>
                  <a:lnTo>
                    <a:pt x="85598" y="1704626"/>
                  </a:lnTo>
                  <a:lnTo>
                    <a:pt x="50620" y="1677606"/>
                  </a:lnTo>
                  <a:lnTo>
                    <a:pt x="23596" y="1642627"/>
                  </a:lnTo>
                  <a:lnTo>
                    <a:pt x="6173" y="1601333"/>
                  </a:lnTo>
                  <a:lnTo>
                    <a:pt x="0" y="1555368"/>
                  </a:lnTo>
                  <a:lnTo>
                    <a:pt x="0" y="172846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791057" y="3725036"/>
            <a:ext cx="2354580" cy="93980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82550" marR="5080" indent="-70485">
              <a:lnSpc>
                <a:spcPct val="86400"/>
              </a:lnSpc>
              <a:spcBef>
                <a:spcPts val="455"/>
              </a:spcBef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6. FORM GST</a:t>
            </a:r>
            <a:r>
              <a:rPr dirty="0" sz="2200" spc="-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RET- 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1A.Amendment to  FORM GST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Times New Roman"/>
                <a:cs typeface="Times New Roman"/>
              </a:rPr>
              <a:t>RET-1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79184" y="6214733"/>
            <a:ext cx="40005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33108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Form</a:t>
            </a:r>
            <a:r>
              <a:rPr dirty="0" sz="3600" spc="-4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30">
                <a:solidFill>
                  <a:srgbClr val="252525"/>
                </a:solidFill>
                <a:latin typeface="Impact"/>
                <a:cs typeface="Impact"/>
              </a:rPr>
              <a:t>RET-1-Layout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3728" y="6214733"/>
            <a:ext cx="33972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34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25386"/>
            <a:ext cx="11114405" cy="426974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1.GSTIN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-Auto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2. Legal </a:t>
            </a:r>
            <a:r>
              <a:rPr dirty="0" sz="2400" spc="-5">
                <a:latin typeface="Times New Roman"/>
                <a:cs typeface="Times New Roman"/>
              </a:rPr>
              <a:t>name </a:t>
            </a:r>
            <a:r>
              <a:rPr dirty="0" sz="2400">
                <a:latin typeface="Times New Roman"/>
                <a:cs typeface="Times New Roman"/>
              </a:rPr>
              <a:t>of the registered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person-Auto</a:t>
            </a:r>
            <a:endParaRPr sz="2400">
              <a:latin typeface="Times New Roman"/>
              <a:cs typeface="Times New Roman"/>
            </a:endParaRPr>
          </a:p>
          <a:p>
            <a:pPr marL="287020" marR="2794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3646804" algn="l"/>
              </a:tabLst>
            </a:pPr>
            <a:r>
              <a:rPr dirty="0" sz="2400">
                <a:latin typeface="Times New Roman"/>
                <a:cs typeface="Times New Roman"/>
              </a:rPr>
              <a:t>3.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outward supplies, 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charge, </a:t>
            </a:r>
            <a:r>
              <a:rPr dirty="0" sz="2400">
                <a:latin typeface="Times New Roman"/>
                <a:cs typeface="Times New Roman"/>
              </a:rPr>
              <a:t>debit /</a:t>
            </a:r>
            <a:r>
              <a:rPr dirty="0" sz="2400" spc="-1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credit  notes, etc. and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liability	</a:t>
            </a:r>
            <a:r>
              <a:rPr dirty="0" sz="2400" spc="-15">
                <a:latin typeface="Times New Roman"/>
                <a:cs typeface="Times New Roman"/>
              </a:rPr>
              <a:t>(AUTO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POPULATED-ANX-1)</a:t>
            </a:r>
            <a:endParaRPr sz="24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4.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inward supplies for </a:t>
            </a:r>
            <a:r>
              <a:rPr dirty="0" sz="2400" spc="-5">
                <a:latin typeface="Times New Roman"/>
                <a:cs typeface="Times New Roman"/>
              </a:rPr>
              <a:t>claiming </a:t>
            </a:r>
            <a:r>
              <a:rPr dirty="0" sz="2400">
                <a:latin typeface="Times New Roman"/>
                <a:cs typeface="Times New Roman"/>
              </a:rPr>
              <a:t>input tax credit (ITC) &amp; Details of</a:t>
            </a:r>
            <a:r>
              <a:rPr dirty="0" sz="2400" spc="-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reversals  of credit </a:t>
            </a:r>
            <a:r>
              <a:rPr dirty="0" sz="2400" spc="-15">
                <a:latin typeface="Times New Roman"/>
                <a:cs typeface="Times New Roman"/>
              </a:rPr>
              <a:t>(AUTO </a:t>
            </a:r>
            <a:r>
              <a:rPr dirty="0" sz="2400" spc="-25">
                <a:latin typeface="Times New Roman"/>
                <a:cs typeface="Times New Roman"/>
              </a:rPr>
              <a:t>POPULATED-ANX-1 </a:t>
            </a:r>
            <a:r>
              <a:rPr dirty="0" sz="2400">
                <a:latin typeface="Times New Roman"/>
                <a:cs typeface="Times New Roman"/>
              </a:rPr>
              <a:t>and reversal details </a:t>
            </a:r>
            <a:r>
              <a:rPr dirty="0" sz="2400" spc="-5">
                <a:latin typeface="Times New Roman"/>
                <a:cs typeface="Times New Roman"/>
              </a:rPr>
              <a:t>has </a:t>
            </a:r>
            <a:r>
              <a:rPr dirty="0" sz="2400">
                <a:latin typeface="Times New Roman"/>
                <a:cs typeface="Times New Roman"/>
              </a:rPr>
              <a:t>to be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provided)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5. </a:t>
            </a:r>
            <a:r>
              <a:rPr dirty="0" sz="2400" spc="-5">
                <a:latin typeface="Times New Roman"/>
                <a:cs typeface="Times New Roman"/>
              </a:rPr>
              <a:t>Amount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5">
                <a:latin typeface="Times New Roman"/>
                <a:cs typeface="Times New Roman"/>
              </a:rPr>
              <a:t>TDS </a:t>
            </a:r>
            <a:r>
              <a:rPr dirty="0" sz="2400">
                <a:latin typeface="Times New Roman"/>
                <a:cs typeface="Times New Roman"/>
              </a:rPr>
              <a:t>and TCS credit received in electronic cash</a:t>
            </a:r>
            <a:r>
              <a:rPr dirty="0" sz="2400" spc="-350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ledger.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6. Interest and late </a:t>
            </a:r>
            <a:r>
              <a:rPr dirty="0" sz="2400" spc="-5">
                <a:latin typeface="Times New Roman"/>
                <a:cs typeface="Times New Roman"/>
              </a:rPr>
              <a:t>fee liability </a:t>
            </a:r>
            <a:r>
              <a:rPr dirty="0" sz="2400">
                <a:latin typeface="Times New Roman"/>
                <a:cs typeface="Times New Roman"/>
              </a:rPr>
              <a:t>details (User</a:t>
            </a:r>
            <a:r>
              <a:rPr dirty="0" sz="2400" spc="-1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input)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7. </a:t>
            </a:r>
            <a:r>
              <a:rPr dirty="0" sz="2400" spc="-5">
                <a:latin typeface="Times New Roman"/>
                <a:cs typeface="Times New Roman"/>
              </a:rPr>
              <a:t>Payment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8. </a:t>
            </a:r>
            <a:r>
              <a:rPr dirty="0" sz="2400" spc="-5">
                <a:latin typeface="Times New Roman"/>
                <a:cs typeface="Times New Roman"/>
              </a:rPr>
              <a:t>Refund claimed </a:t>
            </a:r>
            <a:r>
              <a:rPr dirty="0" sz="2400">
                <a:latin typeface="Times New Roman"/>
                <a:cs typeface="Times New Roman"/>
              </a:rPr>
              <a:t>from electronic cash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ledger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5750560" cy="1785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4000" spc="-60">
                <a:solidFill>
                  <a:srgbClr val="252525"/>
                </a:solidFill>
                <a:latin typeface="Impact"/>
                <a:cs typeface="Impact"/>
              </a:rPr>
              <a:t>RET-2-</a:t>
            </a:r>
            <a:r>
              <a:rPr dirty="0" sz="400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Sahaj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 b="1">
                <a:latin typeface="Times New Roman"/>
                <a:cs typeface="Times New Roman"/>
              </a:rPr>
              <a:t>Return-Layouts </a:t>
            </a:r>
            <a:r>
              <a:rPr dirty="0" sz="2800" b="1">
                <a:latin typeface="Times New Roman"/>
                <a:cs typeface="Times New Roman"/>
              </a:rPr>
              <a:t>and </a:t>
            </a:r>
            <a:r>
              <a:rPr dirty="0" sz="2800" spc="-5" b="1">
                <a:latin typeface="Times New Roman"/>
                <a:cs typeface="Times New Roman"/>
              </a:rPr>
              <a:t>schema </a:t>
            </a:r>
            <a:r>
              <a:rPr dirty="0" sz="2800" b="1">
                <a:latin typeface="Times New Roman"/>
                <a:cs typeface="Times New Roman"/>
              </a:rPr>
              <a:t>for</a:t>
            </a:r>
            <a:r>
              <a:rPr dirty="0" sz="2800" spc="-60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filing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6136" y="6214733"/>
            <a:ext cx="40322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76028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Sahaj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Return –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(FORM GST</a:t>
            </a:r>
            <a:r>
              <a:rPr dirty="0" sz="3600" spc="-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25">
                <a:solidFill>
                  <a:srgbClr val="252525"/>
                </a:solidFill>
                <a:latin typeface="Impact"/>
                <a:cs typeface="Impact"/>
              </a:rPr>
              <a:t>RET-2)-Schema</a:t>
            </a:r>
            <a:endParaRPr sz="360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595" y="3337610"/>
            <a:ext cx="1593850" cy="991869"/>
            <a:chOff x="196595" y="3337610"/>
            <a:chExt cx="1593850" cy="991869"/>
          </a:xfrm>
        </p:grpSpPr>
        <p:sp>
          <p:nvSpPr>
            <p:cNvPr id="4" name="object 4"/>
            <p:cNvSpPr/>
            <p:nvPr/>
          </p:nvSpPr>
          <p:spPr>
            <a:xfrm>
              <a:off x="196595" y="3337610"/>
              <a:ext cx="1593723" cy="991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3839" y="3346449"/>
              <a:ext cx="1508760" cy="9067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3839" y="3346703"/>
              <a:ext cx="1508760" cy="906780"/>
            </a:xfrm>
            <a:custGeom>
              <a:avLst/>
              <a:gdLst/>
              <a:ahLst/>
              <a:cxnLst/>
              <a:rect l="l" t="t" r="r" b="b"/>
              <a:pathLst>
                <a:path w="1508760" h="906779">
                  <a:moveTo>
                    <a:pt x="1508760" y="0"/>
                  </a:moveTo>
                  <a:lnTo>
                    <a:pt x="1508760" y="146050"/>
                  </a:lnTo>
                  <a:lnTo>
                    <a:pt x="146177" y="146050"/>
                  </a:lnTo>
                  <a:lnTo>
                    <a:pt x="146177" y="906780"/>
                  </a:lnTo>
                  <a:lnTo>
                    <a:pt x="0" y="906780"/>
                  </a:lnTo>
                  <a:lnTo>
                    <a:pt x="0" y="0"/>
                  </a:lnTo>
                  <a:lnTo>
                    <a:pt x="1508760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26516" y="3502914"/>
            <a:ext cx="1253490" cy="839469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86200"/>
              </a:lnSpc>
              <a:spcBef>
                <a:spcPts val="295"/>
              </a:spcBef>
            </a:pPr>
            <a:r>
              <a:rPr dirty="0" sz="1200">
                <a:latin typeface="Times New Roman"/>
                <a:cs typeface="Times New Roman"/>
              </a:rPr>
              <a:t>1. </a:t>
            </a:r>
            <a:r>
              <a:rPr dirty="0" sz="1200" spc="-5">
                <a:latin typeface="Times New Roman"/>
                <a:cs typeface="Times New Roman"/>
              </a:rPr>
              <a:t>Profile </a:t>
            </a:r>
            <a:r>
              <a:rPr dirty="0" sz="1200">
                <a:latin typeface="Times New Roman"/>
                <a:cs typeface="Times New Roman"/>
              </a:rPr>
              <a:t>Option  </a:t>
            </a:r>
            <a:r>
              <a:rPr dirty="0" sz="1200" spc="-5">
                <a:latin typeface="Times New Roman"/>
                <a:cs typeface="Times New Roman"/>
              </a:rPr>
              <a:t>Intimation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option  </a:t>
            </a:r>
            <a:r>
              <a:rPr dirty="0" sz="1200">
                <a:latin typeface="Times New Roman"/>
                <a:cs typeface="Times New Roman"/>
              </a:rPr>
              <a:t>for </a:t>
            </a:r>
            <a:r>
              <a:rPr dirty="0" sz="1200" spc="-5">
                <a:latin typeface="Times New Roman"/>
                <a:cs typeface="Times New Roman"/>
              </a:rPr>
              <a:t>return  periodicity and </a:t>
            </a:r>
            <a:r>
              <a:rPr dirty="0" sz="1200" spc="-10">
                <a:latin typeface="Times New Roman"/>
                <a:cs typeface="Times New Roman"/>
              </a:rPr>
              <a:t>type 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quarterly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return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50847" y="2926041"/>
            <a:ext cx="342900" cy="340995"/>
            <a:chOff x="1450847" y="2926041"/>
            <a:chExt cx="342900" cy="340995"/>
          </a:xfrm>
        </p:grpSpPr>
        <p:sp>
          <p:nvSpPr>
            <p:cNvPr id="9" name="object 9"/>
            <p:cNvSpPr/>
            <p:nvPr/>
          </p:nvSpPr>
          <p:spPr>
            <a:xfrm>
              <a:off x="1450847" y="2926041"/>
              <a:ext cx="342785" cy="3407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98091" y="2935224"/>
              <a:ext cx="257556" cy="2560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98091" y="2935224"/>
              <a:ext cx="257810" cy="256540"/>
            </a:xfrm>
            <a:custGeom>
              <a:avLst/>
              <a:gdLst/>
              <a:ahLst/>
              <a:cxnLst/>
              <a:rect l="l" t="t" r="r" b="b"/>
              <a:pathLst>
                <a:path w="257810" h="256539">
                  <a:moveTo>
                    <a:pt x="0" y="256031"/>
                  </a:moveTo>
                  <a:lnTo>
                    <a:pt x="257556" y="0"/>
                  </a:lnTo>
                  <a:lnTo>
                    <a:pt x="257556" y="256031"/>
                  </a:lnTo>
                  <a:lnTo>
                    <a:pt x="0" y="256031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1863851" y="2924606"/>
            <a:ext cx="1592580" cy="991869"/>
            <a:chOff x="1863851" y="2924606"/>
            <a:chExt cx="1592580" cy="991869"/>
          </a:xfrm>
        </p:grpSpPr>
        <p:sp>
          <p:nvSpPr>
            <p:cNvPr id="13" name="object 13"/>
            <p:cNvSpPr/>
            <p:nvPr/>
          </p:nvSpPr>
          <p:spPr>
            <a:xfrm>
              <a:off x="1863851" y="2924606"/>
              <a:ext cx="1592199" cy="9918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911095" y="2933699"/>
              <a:ext cx="1507236" cy="9067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911095" y="2933699"/>
              <a:ext cx="1507490" cy="906780"/>
            </a:xfrm>
            <a:custGeom>
              <a:avLst/>
              <a:gdLst/>
              <a:ahLst/>
              <a:cxnLst/>
              <a:rect l="l" t="t" r="r" b="b"/>
              <a:pathLst>
                <a:path w="1507489" h="906779">
                  <a:moveTo>
                    <a:pt x="1507236" y="0"/>
                  </a:moveTo>
                  <a:lnTo>
                    <a:pt x="1507236" y="146050"/>
                  </a:lnTo>
                  <a:lnTo>
                    <a:pt x="146177" y="146050"/>
                  </a:lnTo>
                  <a:lnTo>
                    <a:pt x="146177" y="906780"/>
                  </a:lnTo>
                  <a:lnTo>
                    <a:pt x="0" y="906780"/>
                  </a:lnTo>
                  <a:lnTo>
                    <a:pt x="0" y="0"/>
                  </a:lnTo>
                  <a:lnTo>
                    <a:pt x="1507236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093467" y="3090164"/>
            <a:ext cx="1278255" cy="839469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86300"/>
              </a:lnSpc>
              <a:spcBef>
                <a:spcPts val="295"/>
              </a:spcBef>
            </a:pPr>
            <a:r>
              <a:rPr dirty="0" sz="1200">
                <a:latin typeface="Times New Roman"/>
                <a:cs typeface="Times New Roman"/>
              </a:rPr>
              <a:t>2. </a:t>
            </a:r>
            <a:r>
              <a:rPr dirty="0" sz="1200" spc="-5">
                <a:latin typeface="Times New Roman"/>
                <a:cs typeface="Times New Roman"/>
              </a:rPr>
              <a:t>FORM GST  ANX-1 </a:t>
            </a:r>
            <a:r>
              <a:rPr dirty="0" sz="1200">
                <a:latin typeface="Times New Roman"/>
                <a:cs typeface="Times New Roman"/>
              </a:rPr>
              <a:t>Annexure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  </a:t>
            </a:r>
            <a:r>
              <a:rPr dirty="0" sz="1200" spc="-5">
                <a:latin typeface="Times New Roman"/>
                <a:cs typeface="Times New Roman"/>
              </a:rPr>
              <a:t>outward </a:t>
            </a:r>
            <a:r>
              <a:rPr dirty="0" sz="1200">
                <a:latin typeface="Times New Roman"/>
                <a:cs typeface="Times New Roman"/>
              </a:rPr>
              <a:t>supplies  </a:t>
            </a:r>
            <a:r>
              <a:rPr dirty="0" sz="1200" spc="-5">
                <a:latin typeface="Times New Roman"/>
                <a:cs typeface="Times New Roman"/>
              </a:rPr>
              <a:t>and inward </a:t>
            </a:r>
            <a:r>
              <a:rPr dirty="0" sz="1200">
                <a:latin typeface="Times New Roman"/>
                <a:cs typeface="Times New Roman"/>
              </a:rPr>
              <a:t>supplies  </a:t>
            </a:r>
            <a:r>
              <a:rPr dirty="0" sz="1200" spc="-5">
                <a:latin typeface="Times New Roman"/>
                <a:cs typeface="Times New Roman"/>
              </a:rPr>
              <a:t>attracting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reverse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3467" y="3878326"/>
            <a:ext cx="425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r</a:t>
            </a:r>
            <a:r>
              <a:rPr dirty="0" sz="1200" spc="-15">
                <a:latin typeface="Times New Roman"/>
                <a:cs typeface="Times New Roman"/>
              </a:rPr>
              <a:t>g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18104" y="2513076"/>
            <a:ext cx="340995" cy="342900"/>
            <a:chOff x="3118104" y="2513076"/>
            <a:chExt cx="340995" cy="342900"/>
          </a:xfrm>
        </p:grpSpPr>
        <p:sp>
          <p:nvSpPr>
            <p:cNvPr id="19" name="object 19"/>
            <p:cNvSpPr/>
            <p:nvPr/>
          </p:nvSpPr>
          <p:spPr>
            <a:xfrm>
              <a:off x="3118104" y="2513076"/>
              <a:ext cx="340779" cy="34277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165348" y="2522220"/>
              <a:ext cx="256031" cy="25755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165348" y="2522220"/>
              <a:ext cx="256540" cy="257810"/>
            </a:xfrm>
            <a:custGeom>
              <a:avLst/>
              <a:gdLst/>
              <a:ahLst/>
              <a:cxnLst/>
              <a:rect l="l" t="t" r="r" b="b"/>
              <a:pathLst>
                <a:path w="256539" h="257810">
                  <a:moveTo>
                    <a:pt x="0" y="257555"/>
                  </a:moveTo>
                  <a:lnTo>
                    <a:pt x="256031" y="0"/>
                  </a:lnTo>
                  <a:lnTo>
                    <a:pt x="256031" y="257555"/>
                  </a:lnTo>
                  <a:lnTo>
                    <a:pt x="0" y="257555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3529584" y="2513037"/>
            <a:ext cx="1593850" cy="990600"/>
            <a:chOff x="3529584" y="2513037"/>
            <a:chExt cx="1593850" cy="990600"/>
          </a:xfrm>
        </p:grpSpPr>
        <p:sp>
          <p:nvSpPr>
            <p:cNvPr id="23" name="object 23"/>
            <p:cNvSpPr/>
            <p:nvPr/>
          </p:nvSpPr>
          <p:spPr>
            <a:xfrm>
              <a:off x="3529584" y="2513037"/>
              <a:ext cx="1593723" cy="99013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576828" y="2522219"/>
              <a:ext cx="1508760" cy="90551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76828" y="2522219"/>
              <a:ext cx="1508760" cy="905510"/>
            </a:xfrm>
            <a:custGeom>
              <a:avLst/>
              <a:gdLst/>
              <a:ahLst/>
              <a:cxnLst/>
              <a:rect l="l" t="t" r="r" b="b"/>
              <a:pathLst>
                <a:path w="1508760" h="905510">
                  <a:moveTo>
                    <a:pt x="1508760" y="0"/>
                  </a:moveTo>
                  <a:lnTo>
                    <a:pt x="1508760" y="145795"/>
                  </a:lnTo>
                  <a:lnTo>
                    <a:pt x="145923" y="145795"/>
                  </a:lnTo>
                  <a:lnTo>
                    <a:pt x="145923" y="905255"/>
                  </a:lnTo>
                  <a:lnTo>
                    <a:pt x="0" y="905255"/>
                  </a:lnTo>
                  <a:lnTo>
                    <a:pt x="0" y="0"/>
                  </a:lnTo>
                  <a:lnTo>
                    <a:pt x="1508760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760723" y="2677795"/>
            <a:ext cx="1151890" cy="52387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86200"/>
              </a:lnSpc>
              <a:spcBef>
                <a:spcPts val="295"/>
              </a:spcBef>
            </a:pPr>
            <a:r>
              <a:rPr dirty="0" sz="1200">
                <a:latin typeface="Times New Roman"/>
                <a:cs typeface="Times New Roman"/>
              </a:rPr>
              <a:t>3. </a:t>
            </a:r>
            <a:r>
              <a:rPr dirty="0" sz="1200" spc="-5">
                <a:latin typeface="Times New Roman"/>
                <a:cs typeface="Times New Roman"/>
              </a:rPr>
              <a:t>FORM GST  ANX-2-Annexure  </a:t>
            </a:r>
            <a:r>
              <a:rPr dirty="0" sz="1200">
                <a:latin typeface="Times New Roman"/>
                <a:cs typeface="Times New Roman"/>
              </a:rPr>
              <a:t>of </a:t>
            </a:r>
            <a:r>
              <a:rPr dirty="0" sz="1200" spc="-5">
                <a:latin typeface="Times New Roman"/>
                <a:cs typeface="Times New Roman"/>
              </a:rPr>
              <a:t>inward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supplies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83835" y="2100059"/>
            <a:ext cx="342900" cy="342900"/>
            <a:chOff x="4783835" y="2100059"/>
            <a:chExt cx="342900" cy="342900"/>
          </a:xfrm>
        </p:grpSpPr>
        <p:sp>
          <p:nvSpPr>
            <p:cNvPr id="28" name="object 28"/>
            <p:cNvSpPr/>
            <p:nvPr/>
          </p:nvSpPr>
          <p:spPr>
            <a:xfrm>
              <a:off x="4783835" y="2100059"/>
              <a:ext cx="342785" cy="34278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831079" y="2109215"/>
              <a:ext cx="257556" cy="25755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831079" y="2109215"/>
              <a:ext cx="257810" cy="257810"/>
            </a:xfrm>
            <a:custGeom>
              <a:avLst/>
              <a:gdLst/>
              <a:ahLst/>
              <a:cxnLst/>
              <a:rect l="l" t="t" r="r" b="b"/>
              <a:pathLst>
                <a:path w="257810" h="257810">
                  <a:moveTo>
                    <a:pt x="0" y="257556"/>
                  </a:moveTo>
                  <a:lnTo>
                    <a:pt x="257556" y="0"/>
                  </a:lnTo>
                  <a:lnTo>
                    <a:pt x="257556" y="257556"/>
                  </a:lnTo>
                  <a:lnTo>
                    <a:pt x="0" y="257556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5196840" y="2100122"/>
            <a:ext cx="1593850" cy="991869"/>
            <a:chOff x="5196840" y="2100122"/>
            <a:chExt cx="1593850" cy="991869"/>
          </a:xfrm>
        </p:grpSpPr>
        <p:sp>
          <p:nvSpPr>
            <p:cNvPr id="32" name="object 32"/>
            <p:cNvSpPr/>
            <p:nvPr/>
          </p:nvSpPr>
          <p:spPr>
            <a:xfrm>
              <a:off x="5196840" y="2100122"/>
              <a:ext cx="1593722" cy="9918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244084" y="2109469"/>
              <a:ext cx="1508760" cy="9067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244084" y="2109215"/>
              <a:ext cx="1508760" cy="906780"/>
            </a:xfrm>
            <a:custGeom>
              <a:avLst/>
              <a:gdLst/>
              <a:ahLst/>
              <a:cxnLst/>
              <a:rect l="l" t="t" r="r" b="b"/>
              <a:pathLst>
                <a:path w="1508759" h="906780">
                  <a:moveTo>
                    <a:pt x="1508760" y="0"/>
                  </a:moveTo>
                  <a:lnTo>
                    <a:pt x="1508760" y="146050"/>
                  </a:lnTo>
                  <a:lnTo>
                    <a:pt x="146176" y="146050"/>
                  </a:lnTo>
                  <a:lnTo>
                    <a:pt x="146176" y="906780"/>
                  </a:lnTo>
                  <a:lnTo>
                    <a:pt x="0" y="906780"/>
                  </a:lnTo>
                  <a:lnTo>
                    <a:pt x="0" y="0"/>
                  </a:lnTo>
                  <a:lnTo>
                    <a:pt x="1508760" y="0"/>
                  </a:lnTo>
                  <a:close/>
                </a:path>
              </a:pathLst>
            </a:custGeom>
            <a:ln w="15239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5427726" y="2265045"/>
            <a:ext cx="1059180" cy="52387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86200"/>
              </a:lnSpc>
              <a:spcBef>
                <a:spcPts val="295"/>
              </a:spcBef>
            </a:pPr>
            <a:r>
              <a:rPr dirty="0" sz="1200">
                <a:latin typeface="Times New Roman"/>
                <a:cs typeface="Times New Roman"/>
              </a:rPr>
              <a:t>4. </a:t>
            </a:r>
            <a:r>
              <a:rPr dirty="0" sz="1200" spc="-5">
                <a:latin typeface="Times New Roman"/>
                <a:cs typeface="Times New Roman"/>
              </a:rPr>
              <a:t>FORM GST  </a:t>
            </a:r>
            <a:r>
              <a:rPr dirty="0" sz="1200">
                <a:latin typeface="Times New Roman"/>
                <a:cs typeface="Times New Roman"/>
              </a:rPr>
              <a:t>RE</a:t>
            </a:r>
            <a:r>
              <a:rPr dirty="0" sz="1200" spc="-110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2</a:t>
            </a:r>
            <a:r>
              <a:rPr dirty="0" sz="1200" spc="-5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Qu</a:t>
            </a:r>
            <a:r>
              <a:rPr dirty="0" sz="1200" spc="-1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rt</a:t>
            </a:r>
            <a:r>
              <a:rPr dirty="0" sz="1200" spc="-1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rly  </a:t>
            </a:r>
            <a:r>
              <a:rPr dirty="0" sz="1200" spc="-5">
                <a:latin typeface="Times New Roman"/>
                <a:cs typeface="Times New Roman"/>
              </a:rPr>
              <a:t>return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451091" y="1688553"/>
            <a:ext cx="342900" cy="340995"/>
            <a:chOff x="6451091" y="1688553"/>
            <a:chExt cx="342900" cy="340995"/>
          </a:xfrm>
        </p:grpSpPr>
        <p:sp>
          <p:nvSpPr>
            <p:cNvPr id="37" name="object 37"/>
            <p:cNvSpPr/>
            <p:nvPr/>
          </p:nvSpPr>
          <p:spPr>
            <a:xfrm>
              <a:off x="6451091" y="1688553"/>
              <a:ext cx="342772" cy="3407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498335" y="1697736"/>
              <a:ext cx="257556" cy="25603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498335" y="1697736"/>
              <a:ext cx="257810" cy="256540"/>
            </a:xfrm>
            <a:custGeom>
              <a:avLst/>
              <a:gdLst/>
              <a:ahLst/>
              <a:cxnLst/>
              <a:rect l="l" t="t" r="r" b="b"/>
              <a:pathLst>
                <a:path w="257809" h="256539">
                  <a:moveTo>
                    <a:pt x="0" y="256031"/>
                  </a:moveTo>
                  <a:lnTo>
                    <a:pt x="257556" y="0"/>
                  </a:lnTo>
                  <a:lnTo>
                    <a:pt x="257556" y="256031"/>
                  </a:lnTo>
                  <a:lnTo>
                    <a:pt x="0" y="256031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6864095" y="1687118"/>
            <a:ext cx="1593850" cy="991869"/>
            <a:chOff x="6864095" y="1687118"/>
            <a:chExt cx="1593850" cy="991869"/>
          </a:xfrm>
        </p:grpSpPr>
        <p:sp>
          <p:nvSpPr>
            <p:cNvPr id="41" name="object 41"/>
            <p:cNvSpPr/>
            <p:nvPr/>
          </p:nvSpPr>
          <p:spPr>
            <a:xfrm>
              <a:off x="6864095" y="1687118"/>
              <a:ext cx="1593723" cy="9918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911339" y="1696719"/>
              <a:ext cx="1508759" cy="90678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911339" y="1696211"/>
              <a:ext cx="1508760" cy="906780"/>
            </a:xfrm>
            <a:custGeom>
              <a:avLst/>
              <a:gdLst/>
              <a:ahLst/>
              <a:cxnLst/>
              <a:rect l="l" t="t" r="r" b="b"/>
              <a:pathLst>
                <a:path w="1508759" h="906780">
                  <a:moveTo>
                    <a:pt x="1508759" y="0"/>
                  </a:moveTo>
                  <a:lnTo>
                    <a:pt x="1508759" y="146050"/>
                  </a:lnTo>
                  <a:lnTo>
                    <a:pt x="146176" y="146050"/>
                  </a:lnTo>
                  <a:lnTo>
                    <a:pt x="146176" y="906779"/>
                  </a:lnTo>
                  <a:lnTo>
                    <a:pt x="0" y="906779"/>
                  </a:lnTo>
                  <a:lnTo>
                    <a:pt x="0" y="0"/>
                  </a:lnTo>
                  <a:lnTo>
                    <a:pt x="1508759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7094981" y="1852676"/>
            <a:ext cx="1266190" cy="68072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ct val="86100"/>
              </a:lnSpc>
              <a:spcBef>
                <a:spcPts val="300"/>
              </a:spcBef>
            </a:pPr>
            <a:r>
              <a:rPr dirty="0" sz="1200">
                <a:latin typeface="Times New Roman"/>
                <a:cs typeface="Times New Roman"/>
              </a:rPr>
              <a:t>5. </a:t>
            </a:r>
            <a:r>
              <a:rPr dirty="0" sz="1200" spc="-5">
                <a:latin typeface="Times New Roman"/>
                <a:cs typeface="Times New Roman"/>
              </a:rPr>
              <a:t>FORM GST  ANX- 1A  Amendment </a:t>
            </a:r>
            <a:r>
              <a:rPr dirty="0" sz="1200">
                <a:latin typeface="Times New Roman"/>
                <a:cs typeface="Times New Roman"/>
              </a:rPr>
              <a:t>to  </a:t>
            </a:r>
            <a:r>
              <a:rPr dirty="0" sz="1200" spc="-5">
                <a:latin typeface="Times New Roman"/>
                <a:cs typeface="Times New Roman"/>
              </a:rPr>
              <a:t>FORM GST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ANX-1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8118347" y="1275575"/>
            <a:ext cx="342900" cy="342900"/>
            <a:chOff x="8118347" y="1275575"/>
            <a:chExt cx="342900" cy="342900"/>
          </a:xfrm>
        </p:grpSpPr>
        <p:sp>
          <p:nvSpPr>
            <p:cNvPr id="46" name="object 46"/>
            <p:cNvSpPr/>
            <p:nvPr/>
          </p:nvSpPr>
          <p:spPr>
            <a:xfrm>
              <a:off x="8118347" y="1275575"/>
              <a:ext cx="342773" cy="34278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165591" y="1284732"/>
              <a:ext cx="257555" cy="25755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165591" y="1284732"/>
              <a:ext cx="257810" cy="257810"/>
            </a:xfrm>
            <a:custGeom>
              <a:avLst/>
              <a:gdLst/>
              <a:ahLst/>
              <a:cxnLst/>
              <a:rect l="l" t="t" r="r" b="b"/>
              <a:pathLst>
                <a:path w="257809" h="257809">
                  <a:moveTo>
                    <a:pt x="0" y="257555"/>
                  </a:moveTo>
                  <a:lnTo>
                    <a:pt x="257555" y="0"/>
                  </a:lnTo>
                  <a:lnTo>
                    <a:pt x="257555" y="257555"/>
                  </a:lnTo>
                  <a:lnTo>
                    <a:pt x="0" y="257555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8531352" y="1275549"/>
            <a:ext cx="1592580" cy="990600"/>
            <a:chOff x="8531352" y="1275549"/>
            <a:chExt cx="1592580" cy="990600"/>
          </a:xfrm>
        </p:grpSpPr>
        <p:sp>
          <p:nvSpPr>
            <p:cNvPr id="50" name="object 50"/>
            <p:cNvSpPr/>
            <p:nvPr/>
          </p:nvSpPr>
          <p:spPr>
            <a:xfrm>
              <a:off x="8531352" y="1275549"/>
              <a:ext cx="1592199" cy="99013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578596" y="1285239"/>
              <a:ext cx="1507235" cy="90423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578596" y="1284731"/>
              <a:ext cx="1507490" cy="905510"/>
            </a:xfrm>
            <a:custGeom>
              <a:avLst/>
              <a:gdLst/>
              <a:ahLst/>
              <a:cxnLst/>
              <a:rect l="l" t="t" r="r" b="b"/>
              <a:pathLst>
                <a:path w="1507490" h="905510">
                  <a:moveTo>
                    <a:pt x="1507235" y="0"/>
                  </a:moveTo>
                  <a:lnTo>
                    <a:pt x="1507235" y="145795"/>
                  </a:lnTo>
                  <a:lnTo>
                    <a:pt x="145923" y="145795"/>
                  </a:lnTo>
                  <a:lnTo>
                    <a:pt x="145923" y="905255"/>
                  </a:lnTo>
                  <a:lnTo>
                    <a:pt x="0" y="905255"/>
                  </a:lnTo>
                  <a:lnTo>
                    <a:pt x="0" y="0"/>
                  </a:lnTo>
                  <a:lnTo>
                    <a:pt x="1507235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8761856" y="1439926"/>
            <a:ext cx="1221105" cy="68072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ct val="86100"/>
              </a:lnSpc>
              <a:spcBef>
                <a:spcPts val="300"/>
              </a:spcBef>
            </a:pPr>
            <a:r>
              <a:rPr dirty="0" sz="1200">
                <a:latin typeface="Times New Roman"/>
                <a:cs typeface="Times New Roman"/>
              </a:rPr>
              <a:t>6. </a:t>
            </a:r>
            <a:r>
              <a:rPr dirty="0" sz="1200" spc="-5">
                <a:latin typeface="Times New Roman"/>
                <a:cs typeface="Times New Roman"/>
              </a:rPr>
              <a:t>FORM GST  </a:t>
            </a:r>
            <a:r>
              <a:rPr dirty="0" sz="1200" spc="-30">
                <a:latin typeface="Times New Roman"/>
                <a:cs typeface="Times New Roman"/>
              </a:rPr>
              <a:t>RET-  </a:t>
            </a:r>
            <a:r>
              <a:rPr dirty="0" sz="1200" spc="-5">
                <a:latin typeface="Times New Roman"/>
                <a:cs typeface="Times New Roman"/>
              </a:rPr>
              <a:t>2A.Amendment </a:t>
            </a:r>
            <a:r>
              <a:rPr dirty="0" sz="1200">
                <a:latin typeface="Times New Roman"/>
                <a:cs typeface="Times New Roman"/>
              </a:rPr>
              <a:t>to  </a:t>
            </a:r>
            <a:r>
              <a:rPr dirty="0" sz="1200" spc="-5">
                <a:latin typeface="Times New Roman"/>
                <a:cs typeface="Times New Roman"/>
              </a:rPr>
              <a:t>FORM GST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RET-2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9785604" y="862571"/>
            <a:ext cx="340995" cy="342900"/>
            <a:chOff x="9785604" y="862571"/>
            <a:chExt cx="340995" cy="342900"/>
          </a:xfrm>
        </p:grpSpPr>
        <p:sp>
          <p:nvSpPr>
            <p:cNvPr id="55" name="object 55"/>
            <p:cNvSpPr/>
            <p:nvPr/>
          </p:nvSpPr>
          <p:spPr>
            <a:xfrm>
              <a:off x="9785604" y="862571"/>
              <a:ext cx="340779" cy="34278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9832848" y="871727"/>
              <a:ext cx="256031" cy="2575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9832848" y="871727"/>
              <a:ext cx="256540" cy="257810"/>
            </a:xfrm>
            <a:custGeom>
              <a:avLst/>
              <a:gdLst/>
              <a:ahLst/>
              <a:cxnLst/>
              <a:rect l="l" t="t" r="r" b="b"/>
              <a:pathLst>
                <a:path w="256540" h="257809">
                  <a:moveTo>
                    <a:pt x="0" y="257556"/>
                  </a:moveTo>
                  <a:lnTo>
                    <a:pt x="256031" y="0"/>
                  </a:lnTo>
                  <a:lnTo>
                    <a:pt x="256031" y="257556"/>
                  </a:lnTo>
                  <a:lnTo>
                    <a:pt x="0" y="257556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10197083" y="862634"/>
            <a:ext cx="1593850" cy="991869"/>
            <a:chOff x="10197083" y="862634"/>
            <a:chExt cx="1593850" cy="991869"/>
          </a:xfrm>
        </p:grpSpPr>
        <p:sp>
          <p:nvSpPr>
            <p:cNvPr id="59" name="object 59"/>
            <p:cNvSpPr/>
            <p:nvPr/>
          </p:nvSpPr>
          <p:spPr>
            <a:xfrm>
              <a:off x="10197083" y="862634"/>
              <a:ext cx="1593723" cy="9918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0244327" y="871220"/>
              <a:ext cx="1508760" cy="9067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0244327" y="871728"/>
              <a:ext cx="1508760" cy="906780"/>
            </a:xfrm>
            <a:custGeom>
              <a:avLst/>
              <a:gdLst/>
              <a:ahLst/>
              <a:cxnLst/>
              <a:rect l="l" t="t" r="r" b="b"/>
              <a:pathLst>
                <a:path w="1508759" h="906780">
                  <a:moveTo>
                    <a:pt x="1508760" y="0"/>
                  </a:moveTo>
                  <a:lnTo>
                    <a:pt x="1508760" y="146050"/>
                  </a:lnTo>
                  <a:lnTo>
                    <a:pt x="146176" y="146050"/>
                  </a:lnTo>
                  <a:lnTo>
                    <a:pt x="146176" y="906780"/>
                  </a:lnTo>
                  <a:lnTo>
                    <a:pt x="0" y="906780"/>
                  </a:lnTo>
                  <a:lnTo>
                    <a:pt x="0" y="0"/>
                  </a:lnTo>
                  <a:lnTo>
                    <a:pt x="1508760" y="0"/>
                  </a:lnTo>
                  <a:close/>
                </a:path>
              </a:pathLst>
            </a:custGeom>
            <a:ln w="15240">
              <a:solidFill>
                <a:srgbClr val="E84B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10429113" y="1027557"/>
            <a:ext cx="1202055" cy="523875"/>
          </a:xfrm>
          <a:prstGeom prst="rect"/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ct val="86200"/>
              </a:lnSpc>
              <a:spcBef>
                <a:spcPts val="295"/>
              </a:spcBef>
            </a:pPr>
            <a:r>
              <a:rPr dirty="0" sz="1200">
                <a:solidFill>
                  <a:srgbClr val="000000"/>
                </a:solidFill>
              </a:rPr>
              <a:t>7. </a:t>
            </a:r>
            <a:r>
              <a:rPr dirty="0" sz="1200" spc="-5">
                <a:solidFill>
                  <a:srgbClr val="000000"/>
                </a:solidFill>
              </a:rPr>
              <a:t>FORM GST  </a:t>
            </a:r>
            <a:r>
              <a:rPr dirty="0" sz="1200" spc="-20">
                <a:solidFill>
                  <a:srgbClr val="000000"/>
                </a:solidFill>
              </a:rPr>
              <a:t>PMT-08- </a:t>
            </a:r>
            <a:r>
              <a:rPr dirty="0" sz="1200" spc="-10">
                <a:solidFill>
                  <a:srgbClr val="000000"/>
                </a:solidFill>
              </a:rPr>
              <a:t>Payment  </a:t>
            </a:r>
            <a:r>
              <a:rPr dirty="0" sz="1200">
                <a:solidFill>
                  <a:srgbClr val="000000"/>
                </a:solidFill>
              </a:rPr>
              <a:t>of </a:t>
            </a:r>
            <a:r>
              <a:rPr dirty="0" sz="1200" spc="-5">
                <a:solidFill>
                  <a:srgbClr val="000000"/>
                </a:solidFill>
              </a:rPr>
              <a:t>self-assessed</a:t>
            </a:r>
            <a:r>
              <a:rPr dirty="0" sz="1200" spc="-45">
                <a:solidFill>
                  <a:srgbClr val="000000"/>
                </a:solidFill>
              </a:rPr>
              <a:t> </a:t>
            </a:r>
            <a:r>
              <a:rPr dirty="0" sz="1200">
                <a:solidFill>
                  <a:srgbClr val="000000"/>
                </a:solidFill>
              </a:rPr>
              <a:t>tax</a:t>
            </a:r>
            <a:endParaRPr sz="1200"/>
          </a:p>
        </p:txBody>
      </p:sp>
      <p:sp>
        <p:nvSpPr>
          <p:cNvPr id="63" name="object 63"/>
          <p:cNvSpPr txBox="1"/>
          <p:nvPr/>
        </p:nvSpPr>
        <p:spPr>
          <a:xfrm>
            <a:off x="6176136" y="6214733"/>
            <a:ext cx="40322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082020" cy="300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ANX-1:Details of </a:t>
            </a:r>
            <a:r>
              <a:rPr dirty="0" sz="2400">
                <a:latin typeface="Times New Roman"/>
                <a:cs typeface="Times New Roman"/>
              </a:rPr>
              <a:t>outward supplies and inward supplies attracting</a:t>
            </a:r>
            <a:r>
              <a:rPr dirty="0" sz="2400" spc="-2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reverse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latin typeface="Times New Roman"/>
                <a:cs typeface="Times New Roman"/>
              </a:rPr>
              <a:t>charge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1.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GSTIN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2. Legal </a:t>
            </a:r>
            <a:r>
              <a:rPr dirty="0" sz="2200" spc="-10">
                <a:latin typeface="Times New Roman"/>
                <a:cs typeface="Times New Roman"/>
              </a:rPr>
              <a:t>name </a:t>
            </a:r>
            <a:r>
              <a:rPr dirty="0" sz="2200" spc="-5">
                <a:latin typeface="Times New Roman"/>
                <a:cs typeface="Times New Roman"/>
              </a:rPr>
              <a:t>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registered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person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3. Details of </a:t>
            </a:r>
            <a:r>
              <a:rPr dirty="0" sz="2200">
                <a:latin typeface="Times New Roman"/>
                <a:cs typeface="Times New Roman"/>
              </a:rPr>
              <a:t>outward </a:t>
            </a:r>
            <a:r>
              <a:rPr dirty="0" sz="2200" spc="-5">
                <a:latin typeface="Times New Roman"/>
                <a:cs typeface="Times New Roman"/>
              </a:rPr>
              <a:t>supplies and inward supplies attracting reverse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charge</a:t>
            </a:r>
            <a:endParaRPr sz="2200">
              <a:latin typeface="Times New Roman"/>
              <a:cs typeface="Times New Roman"/>
            </a:endParaRPr>
          </a:p>
          <a:p>
            <a:pPr lvl="1" marL="881380" indent="-229235">
              <a:lnSpc>
                <a:spcPct val="100000"/>
              </a:lnSpc>
              <a:spcBef>
                <a:spcPts val="490"/>
              </a:spcBef>
              <a:buClr>
                <a:srgbClr val="001F5F"/>
              </a:buClr>
              <a:buFont typeface="Arial"/>
              <a:buChar char="•"/>
              <a:tabLst>
                <a:tab pos="881380" algn="l"/>
                <a:tab pos="882015" algn="l"/>
              </a:tabLst>
            </a:pPr>
            <a:r>
              <a:rPr dirty="0" sz="2000" spc="5">
                <a:latin typeface="Times New Roman"/>
                <a:cs typeface="Times New Roman"/>
              </a:rPr>
              <a:t>3A. </a:t>
            </a:r>
            <a:r>
              <a:rPr dirty="0" sz="2000">
                <a:latin typeface="Times New Roman"/>
                <a:cs typeface="Times New Roman"/>
              </a:rPr>
              <a:t>Supplies </a:t>
            </a:r>
            <a:r>
              <a:rPr dirty="0" sz="2000" spc="-5">
                <a:latin typeface="Times New Roman"/>
                <a:cs typeface="Times New Roman"/>
              </a:rPr>
              <a:t>made </a:t>
            </a:r>
            <a:r>
              <a:rPr dirty="0" sz="2000">
                <a:latin typeface="Times New Roman"/>
                <a:cs typeface="Times New Roman"/>
              </a:rPr>
              <a:t>to </a:t>
            </a:r>
            <a:r>
              <a:rPr dirty="0" sz="2000" spc="-5">
                <a:latin typeface="Times New Roman"/>
                <a:cs typeface="Times New Roman"/>
              </a:rPr>
              <a:t>consumers </a:t>
            </a:r>
            <a:r>
              <a:rPr dirty="0" sz="2000">
                <a:latin typeface="Times New Roman"/>
                <a:cs typeface="Times New Roman"/>
              </a:rPr>
              <a:t>and un-registered persons (Net of debit / credit notes</a:t>
            </a:r>
            <a:r>
              <a:rPr dirty="0" sz="2000" spc="-2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lvl="1" marL="881380" marR="5080" indent="-228600">
              <a:lnSpc>
                <a:spcPct val="100000"/>
              </a:lnSpc>
              <a:spcBef>
                <a:spcPts val="480"/>
              </a:spcBef>
              <a:buClr>
                <a:srgbClr val="001F5F"/>
              </a:buClr>
              <a:buFont typeface="Arial"/>
              <a:buChar char="•"/>
              <a:tabLst>
                <a:tab pos="881380" algn="l"/>
                <a:tab pos="882015" algn="l"/>
              </a:tabLst>
            </a:pPr>
            <a:r>
              <a:rPr dirty="0" sz="2000" spc="5">
                <a:latin typeface="Times New Roman"/>
                <a:cs typeface="Times New Roman"/>
              </a:rPr>
              <a:t>3H. </a:t>
            </a:r>
            <a:r>
              <a:rPr dirty="0" sz="2000">
                <a:latin typeface="Times New Roman"/>
                <a:cs typeface="Times New Roman"/>
              </a:rPr>
              <a:t>Inward supplies </a:t>
            </a:r>
            <a:r>
              <a:rPr dirty="0" sz="2000" spc="-5">
                <a:latin typeface="Times New Roman"/>
                <a:cs typeface="Times New Roman"/>
              </a:rPr>
              <a:t>attracting </a:t>
            </a:r>
            <a:r>
              <a:rPr dirty="0" sz="2000">
                <a:latin typeface="Times New Roman"/>
                <a:cs typeface="Times New Roman"/>
              </a:rPr>
              <a:t>reverse </a:t>
            </a:r>
            <a:r>
              <a:rPr dirty="0" sz="2000" spc="-5">
                <a:latin typeface="Times New Roman"/>
                <a:cs typeface="Times New Roman"/>
              </a:rPr>
              <a:t>charge </a:t>
            </a:r>
            <a:r>
              <a:rPr dirty="0" sz="2000">
                <a:latin typeface="Times New Roman"/>
                <a:cs typeface="Times New Roman"/>
              </a:rPr>
              <a:t>(to be reported by the recipient, GSTIN wise for</a:t>
            </a:r>
            <a:r>
              <a:rPr dirty="0" sz="2000" spc="-2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every  </a:t>
            </a:r>
            <a:r>
              <a:rPr dirty="0" sz="2000" spc="-10">
                <a:latin typeface="Times New Roman"/>
                <a:cs typeface="Times New Roman"/>
              </a:rPr>
              <a:t>supplier, </a:t>
            </a:r>
            <a:r>
              <a:rPr dirty="0" sz="2000">
                <a:latin typeface="Times New Roman"/>
                <a:cs typeface="Times New Roman"/>
              </a:rPr>
              <a:t>net of debit / credit notes and advances paid, if</a:t>
            </a:r>
            <a:r>
              <a:rPr dirty="0" sz="2000" spc="-2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any)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7004684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for Sahaj-Details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be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provided</a:t>
            </a:r>
            <a:endParaRPr sz="3600">
              <a:latin typeface="Impact"/>
              <a:cs typeface="Impact"/>
            </a:endParaRPr>
          </a:p>
          <a:p>
            <a:pPr algn="r" marR="776605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37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98805"/>
            <a:ext cx="11172825" cy="3069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ANX-2: </a:t>
            </a:r>
            <a:r>
              <a:rPr dirty="0" sz="2400">
                <a:latin typeface="Times New Roman"/>
                <a:cs typeface="Times New Roman"/>
              </a:rPr>
              <a:t>Details of auto- drafted inward supplies (FORM GST </a:t>
            </a:r>
            <a:r>
              <a:rPr dirty="0" sz="2400" spc="-10">
                <a:latin typeface="Times New Roman"/>
                <a:cs typeface="Times New Roman"/>
              </a:rPr>
              <a:t>ANX-1</a:t>
            </a:r>
            <a:r>
              <a:rPr dirty="0" sz="2400" spc="-3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&amp;</a:t>
            </a:r>
            <a:endParaRPr sz="2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latin typeface="Times New Roman"/>
                <a:cs typeface="Times New Roman"/>
              </a:rPr>
              <a:t>FORM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GSTR-5)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1.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GSTIN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2. Legal </a:t>
            </a:r>
            <a:r>
              <a:rPr dirty="0" sz="2200" spc="-10">
                <a:latin typeface="Times New Roman"/>
                <a:cs typeface="Times New Roman"/>
              </a:rPr>
              <a:t>name </a:t>
            </a:r>
            <a:r>
              <a:rPr dirty="0" sz="2200" spc="-5">
                <a:latin typeface="Times New Roman"/>
                <a:cs typeface="Times New Roman"/>
              </a:rPr>
              <a:t>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registered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person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3. Inward supplies received </a:t>
            </a:r>
            <a:r>
              <a:rPr dirty="0" sz="2200">
                <a:latin typeface="Times New Roman"/>
                <a:cs typeface="Times New Roman"/>
              </a:rPr>
              <a:t>from </a:t>
            </a:r>
            <a:r>
              <a:rPr dirty="0" sz="2200" spc="-5">
                <a:latin typeface="Times New Roman"/>
                <a:cs typeface="Times New Roman"/>
              </a:rPr>
              <a:t>a registered person (other </a:t>
            </a:r>
            <a:r>
              <a:rPr dirty="0" sz="2200">
                <a:latin typeface="Times New Roman"/>
                <a:cs typeface="Times New Roman"/>
              </a:rPr>
              <a:t>than the </a:t>
            </a:r>
            <a:r>
              <a:rPr dirty="0" sz="2200" spc="-5">
                <a:latin typeface="Times New Roman"/>
                <a:cs typeface="Times New Roman"/>
              </a:rPr>
              <a:t>supplies attracting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reverse</a:t>
            </a:r>
            <a:endParaRPr sz="2200">
              <a:latin typeface="Times New Roman"/>
              <a:cs typeface="Times New Roman"/>
            </a:endParaRPr>
          </a:p>
          <a:p>
            <a:pPr marL="607060">
              <a:lnSpc>
                <a:spcPct val="100000"/>
              </a:lnSpc>
            </a:pPr>
            <a:r>
              <a:rPr dirty="0" sz="2200" spc="-10">
                <a:latin typeface="Times New Roman"/>
                <a:cs typeface="Times New Roman"/>
              </a:rPr>
              <a:t>charge)</a:t>
            </a:r>
            <a:endParaRPr sz="2200">
              <a:latin typeface="Times New Roman"/>
              <a:cs typeface="Times New Roman"/>
            </a:endParaRPr>
          </a:p>
          <a:p>
            <a:pPr lvl="1" marL="881380" indent="-229235">
              <a:lnSpc>
                <a:spcPct val="100000"/>
              </a:lnSpc>
              <a:spcBef>
                <a:spcPts val="490"/>
              </a:spcBef>
              <a:buClr>
                <a:srgbClr val="001F5F"/>
              </a:buClr>
              <a:buFont typeface="Arial"/>
              <a:buChar char="•"/>
              <a:tabLst>
                <a:tab pos="881380" algn="l"/>
                <a:tab pos="882015" algn="l"/>
              </a:tabLst>
            </a:pPr>
            <a:r>
              <a:rPr dirty="0" sz="2000" spc="5">
                <a:latin typeface="Times New Roman"/>
                <a:cs typeface="Times New Roman"/>
              </a:rPr>
              <a:t>3A. </a:t>
            </a:r>
            <a:r>
              <a:rPr dirty="0" sz="2000">
                <a:latin typeface="Times New Roman"/>
                <a:cs typeface="Times New Roman"/>
              </a:rPr>
              <a:t>Supplies received from registered persons (other than those </a:t>
            </a:r>
            <a:r>
              <a:rPr dirty="0" sz="2000" spc="-5">
                <a:latin typeface="Times New Roman"/>
                <a:cs typeface="Times New Roman"/>
              </a:rPr>
              <a:t>attracting </a:t>
            </a:r>
            <a:r>
              <a:rPr dirty="0" sz="2000">
                <a:latin typeface="Times New Roman"/>
                <a:cs typeface="Times New Roman"/>
              </a:rPr>
              <a:t>reverse</a:t>
            </a:r>
            <a:r>
              <a:rPr dirty="0" sz="2000" spc="-3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charge)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4. </a:t>
            </a:r>
            <a:r>
              <a:rPr dirty="0" sz="2200" spc="-10">
                <a:latin typeface="Times New Roman"/>
                <a:cs typeface="Times New Roman"/>
              </a:rPr>
              <a:t>Summary </a:t>
            </a:r>
            <a:r>
              <a:rPr dirty="0" sz="2200" spc="-5">
                <a:latin typeface="Times New Roman"/>
                <a:cs typeface="Times New Roman"/>
              </a:rPr>
              <a:t>of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input tax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credit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257238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(SAHAJ)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7660" y="6214733"/>
            <a:ext cx="40068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38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91230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PMT –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08-Payment of self-assessed</a:t>
            </a:r>
            <a:r>
              <a:rPr dirty="0" sz="3600" spc="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tax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01536" y="6214733"/>
            <a:ext cx="35242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39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23567"/>
            <a:ext cx="8551545" cy="248031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</a:t>
            </a:r>
            <a:r>
              <a:rPr dirty="0" sz="2400">
                <a:latin typeface="Times New Roman"/>
                <a:cs typeface="Times New Roman"/>
              </a:rPr>
              <a:t>PMT – </a:t>
            </a:r>
            <a:r>
              <a:rPr dirty="0" sz="2400" spc="-5">
                <a:latin typeface="Times New Roman"/>
                <a:cs typeface="Times New Roman"/>
              </a:rPr>
              <a:t>08-Payment </a:t>
            </a:r>
            <a:r>
              <a:rPr dirty="0" sz="2400">
                <a:latin typeface="Times New Roman"/>
                <a:cs typeface="Times New Roman"/>
              </a:rPr>
              <a:t>of self-assessed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1.GSTIN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2. Legal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name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3. </a:t>
            </a:r>
            <a:r>
              <a:rPr dirty="0" sz="2200" spc="-10">
                <a:latin typeface="Times New Roman"/>
                <a:cs typeface="Times New Roman"/>
              </a:rPr>
              <a:t>Summary </a:t>
            </a:r>
            <a:r>
              <a:rPr dirty="0" sz="2200" spc="-5">
                <a:latin typeface="Times New Roman"/>
                <a:cs typeface="Times New Roman"/>
              </a:rPr>
              <a:t>of self-assessed liability </a:t>
            </a:r>
            <a:r>
              <a:rPr dirty="0" sz="2200" spc="-10">
                <a:latin typeface="Times New Roman"/>
                <a:cs typeface="Times New Roman"/>
              </a:rPr>
              <a:t>and </a:t>
            </a:r>
            <a:r>
              <a:rPr dirty="0" sz="2200" spc="-5">
                <a:latin typeface="Times New Roman"/>
                <a:cs typeface="Times New Roman"/>
              </a:rPr>
              <a:t>input tax credit (ITC)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availed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4. Payment of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tax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5.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Verification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74758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RET-2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Quarterly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r>
              <a:rPr dirty="0" sz="3600" spc="7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(Sahaj)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6804" y="6214733"/>
            <a:ext cx="39243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25386"/>
            <a:ext cx="10370185" cy="346519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1.</a:t>
            </a:r>
            <a:r>
              <a:rPr dirty="0" sz="2400" spc="-5">
                <a:latin typeface="Times New Roman"/>
                <a:cs typeface="Times New Roman"/>
              </a:rPr>
              <a:t> GSTIN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2. Legal </a:t>
            </a:r>
            <a:r>
              <a:rPr dirty="0" sz="2400" spc="-5">
                <a:latin typeface="Times New Roman"/>
                <a:cs typeface="Times New Roman"/>
              </a:rPr>
              <a:t>name </a:t>
            </a:r>
            <a:r>
              <a:rPr dirty="0" sz="2400">
                <a:latin typeface="Times New Roman"/>
                <a:cs typeface="Times New Roman"/>
              </a:rPr>
              <a:t>of the registered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person</a:t>
            </a:r>
            <a:endParaRPr sz="24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outward supplies, 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 </a:t>
            </a: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  liability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4.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inward supplies for </a:t>
            </a:r>
            <a:r>
              <a:rPr dirty="0" sz="2400" spc="-5">
                <a:latin typeface="Times New Roman"/>
                <a:cs typeface="Times New Roman"/>
              </a:rPr>
              <a:t>claiming </a:t>
            </a:r>
            <a:r>
              <a:rPr dirty="0" sz="2400">
                <a:latin typeface="Times New Roman"/>
                <a:cs typeface="Times New Roman"/>
              </a:rPr>
              <a:t>input tax credit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(ITC)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5. Interest and late fee </a:t>
            </a:r>
            <a:r>
              <a:rPr dirty="0" sz="2400" spc="-5">
                <a:latin typeface="Times New Roman"/>
                <a:cs typeface="Times New Roman"/>
              </a:rPr>
              <a:t>liability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details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6. </a:t>
            </a:r>
            <a:r>
              <a:rPr dirty="0" sz="2400" spc="-5">
                <a:latin typeface="Times New Roman"/>
                <a:cs typeface="Times New Roman"/>
              </a:rPr>
              <a:t>Payment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7. </a:t>
            </a:r>
            <a:r>
              <a:rPr dirty="0" sz="2400" spc="-5">
                <a:latin typeface="Times New Roman"/>
                <a:cs typeface="Times New Roman"/>
              </a:rPr>
              <a:t>Refund claimed from </a:t>
            </a:r>
            <a:r>
              <a:rPr dirty="0" sz="2400">
                <a:latin typeface="Times New Roman"/>
                <a:cs typeface="Times New Roman"/>
              </a:rPr>
              <a:t>electronic cash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ledger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943" y="3825620"/>
            <a:ext cx="604901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Sugam Return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– FORM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GST</a:t>
            </a:r>
            <a:r>
              <a:rPr dirty="0" sz="3600" spc="-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0">
                <a:solidFill>
                  <a:srgbClr val="252525"/>
                </a:solidFill>
                <a:latin typeface="Impact"/>
                <a:cs typeface="Impact"/>
              </a:rPr>
              <a:t>RET-3) 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(Quarterly)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6804" y="6214733"/>
            <a:ext cx="39243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53447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Sugam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(Form </a:t>
            </a:r>
            <a:r>
              <a:rPr dirty="0" sz="3600" spc="-45">
                <a:solidFill>
                  <a:srgbClr val="252525"/>
                </a:solidFill>
                <a:latin typeface="Impact"/>
                <a:cs typeface="Impact"/>
              </a:rPr>
              <a:t>GST-3)</a:t>
            </a:r>
            <a:r>
              <a:rPr dirty="0" sz="3600" spc="-2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Schema</a:t>
            </a:r>
            <a:endParaRPr sz="360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4611" y="609600"/>
            <a:ext cx="8894445" cy="853440"/>
            <a:chOff x="324611" y="609600"/>
            <a:chExt cx="8894445" cy="853440"/>
          </a:xfrm>
        </p:grpSpPr>
        <p:sp>
          <p:nvSpPr>
            <p:cNvPr id="4" name="object 4"/>
            <p:cNvSpPr/>
            <p:nvPr/>
          </p:nvSpPr>
          <p:spPr>
            <a:xfrm>
              <a:off x="336041" y="621029"/>
              <a:ext cx="8871585" cy="830580"/>
            </a:xfrm>
            <a:custGeom>
              <a:avLst/>
              <a:gdLst/>
              <a:ahLst/>
              <a:cxnLst/>
              <a:rect l="l" t="t" r="r" b="b"/>
              <a:pathLst>
                <a:path w="8871585" h="830580">
                  <a:moveTo>
                    <a:pt x="8788146" y="0"/>
                  </a:moveTo>
                  <a:lnTo>
                    <a:pt x="83057" y="0"/>
                  </a:lnTo>
                  <a:lnTo>
                    <a:pt x="50727" y="6530"/>
                  </a:lnTo>
                  <a:lnTo>
                    <a:pt x="24326" y="24336"/>
                  </a:lnTo>
                  <a:lnTo>
                    <a:pt x="6527" y="50738"/>
                  </a:lnTo>
                  <a:lnTo>
                    <a:pt x="0" y="83058"/>
                  </a:lnTo>
                  <a:lnTo>
                    <a:pt x="0" y="747522"/>
                  </a:lnTo>
                  <a:lnTo>
                    <a:pt x="6527" y="779841"/>
                  </a:lnTo>
                  <a:lnTo>
                    <a:pt x="24326" y="806243"/>
                  </a:lnTo>
                  <a:lnTo>
                    <a:pt x="50727" y="824049"/>
                  </a:lnTo>
                  <a:lnTo>
                    <a:pt x="83057" y="830580"/>
                  </a:lnTo>
                  <a:lnTo>
                    <a:pt x="8788146" y="830580"/>
                  </a:lnTo>
                  <a:lnTo>
                    <a:pt x="8820465" y="824049"/>
                  </a:lnTo>
                  <a:lnTo>
                    <a:pt x="8846867" y="806243"/>
                  </a:lnTo>
                  <a:lnTo>
                    <a:pt x="8864673" y="779841"/>
                  </a:lnTo>
                  <a:lnTo>
                    <a:pt x="8871204" y="747522"/>
                  </a:lnTo>
                  <a:lnTo>
                    <a:pt x="8871204" y="83058"/>
                  </a:lnTo>
                  <a:lnTo>
                    <a:pt x="8864673" y="50738"/>
                  </a:lnTo>
                  <a:lnTo>
                    <a:pt x="8846867" y="24336"/>
                  </a:lnTo>
                  <a:lnTo>
                    <a:pt x="8820465" y="6530"/>
                  </a:lnTo>
                  <a:lnTo>
                    <a:pt x="878814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6041" y="621029"/>
              <a:ext cx="8871585" cy="830580"/>
            </a:xfrm>
            <a:custGeom>
              <a:avLst/>
              <a:gdLst/>
              <a:ahLst/>
              <a:cxnLst/>
              <a:rect l="l" t="t" r="r" b="b"/>
              <a:pathLst>
                <a:path w="8871585" h="830580">
                  <a:moveTo>
                    <a:pt x="0" y="83058"/>
                  </a:moveTo>
                  <a:lnTo>
                    <a:pt x="6527" y="50738"/>
                  </a:lnTo>
                  <a:lnTo>
                    <a:pt x="24326" y="24336"/>
                  </a:lnTo>
                  <a:lnTo>
                    <a:pt x="50727" y="6530"/>
                  </a:lnTo>
                  <a:lnTo>
                    <a:pt x="83057" y="0"/>
                  </a:lnTo>
                  <a:lnTo>
                    <a:pt x="8788146" y="0"/>
                  </a:lnTo>
                  <a:lnTo>
                    <a:pt x="8820465" y="6530"/>
                  </a:lnTo>
                  <a:lnTo>
                    <a:pt x="8846867" y="24336"/>
                  </a:lnTo>
                  <a:lnTo>
                    <a:pt x="8864673" y="50738"/>
                  </a:lnTo>
                  <a:lnTo>
                    <a:pt x="8871204" y="83058"/>
                  </a:lnTo>
                  <a:lnTo>
                    <a:pt x="8871204" y="747522"/>
                  </a:lnTo>
                  <a:lnTo>
                    <a:pt x="8864673" y="779841"/>
                  </a:lnTo>
                  <a:lnTo>
                    <a:pt x="8846867" y="806243"/>
                  </a:lnTo>
                  <a:lnTo>
                    <a:pt x="8820465" y="824049"/>
                  </a:lnTo>
                  <a:lnTo>
                    <a:pt x="8788146" y="830580"/>
                  </a:lnTo>
                  <a:lnTo>
                    <a:pt x="83057" y="830580"/>
                  </a:lnTo>
                  <a:lnTo>
                    <a:pt x="50727" y="824049"/>
                  </a:lnTo>
                  <a:lnTo>
                    <a:pt x="24326" y="806243"/>
                  </a:lnTo>
                  <a:lnTo>
                    <a:pt x="6527" y="779841"/>
                  </a:lnTo>
                  <a:lnTo>
                    <a:pt x="0" y="747522"/>
                  </a:lnTo>
                  <a:lnTo>
                    <a:pt x="0" y="83058"/>
                  </a:lnTo>
                  <a:close/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34746" y="667257"/>
            <a:ext cx="7440930" cy="37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1. Profile Option </a:t>
            </a:r>
            <a:r>
              <a:rPr dirty="0" sz="2300" spc="-5">
                <a:solidFill>
                  <a:srgbClr val="FFFFFF"/>
                </a:solidFill>
                <a:latin typeface="Times New Roman"/>
                <a:cs typeface="Times New Roman"/>
              </a:rPr>
              <a:t>Intimation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of option for return </a:t>
            </a:r>
            <a:r>
              <a:rPr dirty="0" sz="2300" spc="-5">
                <a:solidFill>
                  <a:srgbClr val="FFFFFF"/>
                </a:solidFill>
                <a:latin typeface="Times New Roman"/>
                <a:cs typeface="Times New Roman"/>
              </a:rPr>
              <a:t>periodicity</a:t>
            </a:r>
            <a:r>
              <a:rPr dirty="0" sz="23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type of </a:t>
            </a:r>
            <a:r>
              <a:rPr dirty="0" spc="-5"/>
              <a:t>quarterly</a:t>
            </a:r>
            <a:r>
              <a:rPr dirty="0" spc="-65"/>
              <a:t> </a:t>
            </a:r>
            <a:r>
              <a:rPr dirty="0"/>
              <a:t>return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87552" y="1554480"/>
            <a:ext cx="10881360" cy="3686810"/>
            <a:chOff x="987552" y="1554480"/>
            <a:chExt cx="10881360" cy="3686810"/>
          </a:xfrm>
        </p:grpSpPr>
        <p:sp>
          <p:nvSpPr>
            <p:cNvPr id="9" name="object 9"/>
            <p:cNvSpPr/>
            <p:nvPr/>
          </p:nvSpPr>
          <p:spPr>
            <a:xfrm>
              <a:off x="998982" y="1565910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8788273" y="0"/>
                  </a:moveTo>
                  <a:lnTo>
                    <a:pt x="82905" y="0"/>
                  </a:lnTo>
                  <a:lnTo>
                    <a:pt x="50636" y="6510"/>
                  </a:lnTo>
                  <a:lnTo>
                    <a:pt x="24283" y="24272"/>
                  </a:lnTo>
                  <a:lnTo>
                    <a:pt x="6515" y="50631"/>
                  </a:lnTo>
                  <a:lnTo>
                    <a:pt x="0" y="82930"/>
                  </a:lnTo>
                  <a:lnTo>
                    <a:pt x="0" y="746125"/>
                  </a:lnTo>
                  <a:lnTo>
                    <a:pt x="6515" y="778424"/>
                  </a:lnTo>
                  <a:lnTo>
                    <a:pt x="24283" y="804783"/>
                  </a:lnTo>
                  <a:lnTo>
                    <a:pt x="50636" y="822545"/>
                  </a:lnTo>
                  <a:lnTo>
                    <a:pt x="82905" y="829055"/>
                  </a:lnTo>
                  <a:lnTo>
                    <a:pt x="8788273" y="829055"/>
                  </a:lnTo>
                  <a:lnTo>
                    <a:pt x="8820572" y="822545"/>
                  </a:lnTo>
                  <a:lnTo>
                    <a:pt x="8846931" y="804783"/>
                  </a:lnTo>
                  <a:lnTo>
                    <a:pt x="8864693" y="778424"/>
                  </a:lnTo>
                  <a:lnTo>
                    <a:pt x="8871204" y="746125"/>
                  </a:lnTo>
                  <a:lnTo>
                    <a:pt x="8871204" y="82930"/>
                  </a:lnTo>
                  <a:lnTo>
                    <a:pt x="8864693" y="50631"/>
                  </a:lnTo>
                  <a:lnTo>
                    <a:pt x="8846931" y="24272"/>
                  </a:lnTo>
                  <a:lnTo>
                    <a:pt x="8820572" y="6510"/>
                  </a:lnTo>
                  <a:lnTo>
                    <a:pt x="878827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98982" y="1565910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0" y="82930"/>
                  </a:moveTo>
                  <a:lnTo>
                    <a:pt x="6515" y="50631"/>
                  </a:lnTo>
                  <a:lnTo>
                    <a:pt x="24283" y="24272"/>
                  </a:lnTo>
                  <a:lnTo>
                    <a:pt x="50636" y="6510"/>
                  </a:lnTo>
                  <a:lnTo>
                    <a:pt x="82905" y="0"/>
                  </a:lnTo>
                  <a:lnTo>
                    <a:pt x="8788273" y="0"/>
                  </a:lnTo>
                  <a:lnTo>
                    <a:pt x="8820572" y="6510"/>
                  </a:lnTo>
                  <a:lnTo>
                    <a:pt x="8846931" y="24272"/>
                  </a:lnTo>
                  <a:lnTo>
                    <a:pt x="8864693" y="50631"/>
                  </a:lnTo>
                  <a:lnTo>
                    <a:pt x="8871204" y="82930"/>
                  </a:lnTo>
                  <a:lnTo>
                    <a:pt x="8871204" y="746125"/>
                  </a:lnTo>
                  <a:lnTo>
                    <a:pt x="8864693" y="778424"/>
                  </a:lnTo>
                  <a:lnTo>
                    <a:pt x="8846931" y="804783"/>
                  </a:lnTo>
                  <a:lnTo>
                    <a:pt x="8820572" y="822545"/>
                  </a:lnTo>
                  <a:lnTo>
                    <a:pt x="8788273" y="829055"/>
                  </a:lnTo>
                  <a:lnTo>
                    <a:pt x="82905" y="829055"/>
                  </a:lnTo>
                  <a:lnTo>
                    <a:pt x="50636" y="822545"/>
                  </a:lnTo>
                  <a:lnTo>
                    <a:pt x="24283" y="804783"/>
                  </a:lnTo>
                  <a:lnTo>
                    <a:pt x="6515" y="778424"/>
                  </a:lnTo>
                  <a:lnTo>
                    <a:pt x="0" y="746125"/>
                  </a:lnTo>
                  <a:lnTo>
                    <a:pt x="0" y="82930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60398" y="2510790"/>
              <a:ext cx="8872855" cy="829310"/>
            </a:xfrm>
            <a:custGeom>
              <a:avLst/>
              <a:gdLst/>
              <a:ahLst/>
              <a:cxnLst/>
              <a:rect l="l" t="t" r="r" b="b"/>
              <a:pathLst>
                <a:path w="8872855" h="829310">
                  <a:moveTo>
                    <a:pt x="8789797" y="0"/>
                  </a:moveTo>
                  <a:lnTo>
                    <a:pt x="82931" y="0"/>
                  </a:lnTo>
                  <a:lnTo>
                    <a:pt x="50631" y="6510"/>
                  </a:lnTo>
                  <a:lnTo>
                    <a:pt x="24272" y="24272"/>
                  </a:lnTo>
                  <a:lnTo>
                    <a:pt x="6510" y="50631"/>
                  </a:lnTo>
                  <a:lnTo>
                    <a:pt x="0" y="82931"/>
                  </a:lnTo>
                  <a:lnTo>
                    <a:pt x="0" y="746125"/>
                  </a:lnTo>
                  <a:lnTo>
                    <a:pt x="6510" y="778424"/>
                  </a:lnTo>
                  <a:lnTo>
                    <a:pt x="24272" y="804783"/>
                  </a:lnTo>
                  <a:lnTo>
                    <a:pt x="50631" y="822545"/>
                  </a:lnTo>
                  <a:lnTo>
                    <a:pt x="82931" y="829056"/>
                  </a:lnTo>
                  <a:lnTo>
                    <a:pt x="8789797" y="829056"/>
                  </a:lnTo>
                  <a:lnTo>
                    <a:pt x="8822096" y="822545"/>
                  </a:lnTo>
                  <a:lnTo>
                    <a:pt x="8848455" y="804783"/>
                  </a:lnTo>
                  <a:lnTo>
                    <a:pt x="8866217" y="778424"/>
                  </a:lnTo>
                  <a:lnTo>
                    <a:pt x="8872728" y="746125"/>
                  </a:lnTo>
                  <a:lnTo>
                    <a:pt x="8872728" y="82931"/>
                  </a:lnTo>
                  <a:lnTo>
                    <a:pt x="8866217" y="50631"/>
                  </a:lnTo>
                  <a:lnTo>
                    <a:pt x="8848455" y="24272"/>
                  </a:lnTo>
                  <a:lnTo>
                    <a:pt x="8822096" y="6510"/>
                  </a:lnTo>
                  <a:lnTo>
                    <a:pt x="878979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660398" y="2510790"/>
              <a:ext cx="8872855" cy="829310"/>
            </a:xfrm>
            <a:custGeom>
              <a:avLst/>
              <a:gdLst/>
              <a:ahLst/>
              <a:cxnLst/>
              <a:rect l="l" t="t" r="r" b="b"/>
              <a:pathLst>
                <a:path w="8872855" h="829310">
                  <a:moveTo>
                    <a:pt x="0" y="82931"/>
                  </a:moveTo>
                  <a:lnTo>
                    <a:pt x="6510" y="50631"/>
                  </a:lnTo>
                  <a:lnTo>
                    <a:pt x="24272" y="24272"/>
                  </a:lnTo>
                  <a:lnTo>
                    <a:pt x="50631" y="6510"/>
                  </a:lnTo>
                  <a:lnTo>
                    <a:pt x="82931" y="0"/>
                  </a:lnTo>
                  <a:lnTo>
                    <a:pt x="8789797" y="0"/>
                  </a:lnTo>
                  <a:lnTo>
                    <a:pt x="8822096" y="6510"/>
                  </a:lnTo>
                  <a:lnTo>
                    <a:pt x="8848455" y="24272"/>
                  </a:lnTo>
                  <a:lnTo>
                    <a:pt x="8866217" y="50631"/>
                  </a:lnTo>
                  <a:lnTo>
                    <a:pt x="8872728" y="82931"/>
                  </a:lnTo>
                  <a:lnTo>
                    <a:pt x="8872728" y="746125"/>
                  </a:lnTo>
                  <a:lnTo>
                    <a:pt x="8866217" y="778424"/>
                  </a:lnTo>
                  <a:lnTo>
                    <a:pt x="8848455" y="804783"/>
                  </a:lnTo>
                  <a:lnTo>
                    <a:pt x="8822096" y="822545"/>
                  </a:lnTo>
                  <a:lnTo>
                    <a:pt x="8789797" y="829056"/>
                  </a:lnTo>
                  <a:lnTo>
                    <a:pt x="82931" y="829056"/>
                  </a:lnTo>
                  <a:lnTo>
                    <a:pt x="50631" y="822545"/>
                  </a:lnTo>
                  <a:lnTo>
                    <a:pt x="24272" y="804783"/>
                  </a:lnTo>
                  <a:lnTo>
                    <a:pt x="6510" y="778424"/>
                  </a:lnTo>
                  <a:lnTo>
                    <a:pt x="0" y="746125"/>
                  </a:lnTo>
                  <a:lnTo>
                    <a:pt x="0" y="82931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323338" y="3455669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8788273" y="0"/>
                  </a:moveTo>
                  <a:lnTo>
                    <a:pt x="82931" y="0"/>
                  </a:lnTo>
                  <a:lnTo>
                    <a:pt x="50631" y="6510"/>
                  </a:lnTo>
                  <a:lnTo>
                    <a:pt x="24272" y="24272"/>
                  </a:lnTo>
                  <a:lnTo>
                    <a:pt x="6510" y="50631"/>
                  </a:lnTo>
                  <a:lnTo>
                    <a:pt x="0" y="82930"/>
                  </a:lnTo>
                  <a:lnTo>
                    <a:pt x="0" y="746124"/>
                  </a:lnTo>
                  <a:lnTo>
                    <a:pt x="6510" y="778424"/>
                  </a:lnTo>
                  <a:lnTo>
                    <a:pt x="24272" y="804783"/>
                  </a:lnTo>
                  <a:lnTo>
                    <a:pt x="50631" y="822545"/>
                  </a:lnTo>
                  <a:lnTo>
                    <a:pt x="82931" y="829055"/>
                  </a:lnTo>
                  <a:lnTo>
                    <a:pt x="8788273" y="829055"/>
                  </a:lnTo>
                  <a:lnTo>
                    <a:pt x="8820572" y="822545"/>
                  </a:lnTo>
                  <a:lnTo>
                    <a:pt x="8846931" y="804783"/>
                  </a:lnTo>
                  <a:lnTo>
                    <a:pt x="8864693" y="778424"/>
                  </a:lnTo>
                  <a:lnTo>
                    <a:pt x="8871204" y="746124"/>
                  </a:lnTo>
                  <a:lnTo>
                    <a:pt x="8871204" y="82930"/>
                  </a:lnTo>
                  <a:lnTo>
                    <a:pt x="8864693" y="50631"/>
                  </a:lnTo>
                  <a:lnTo>
                    <a:pt x="8846931" y="24272"/>
                  </a:lnTo>
                  <a:lnTo>
                    <a:pt x="8820572" y="6510"/>
                  </a:lnTo>
                  <a:lnTo>
                    <a:pt x="878827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323338" y="3455669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0" y="82930"/>
                  </a:moveTo>
                  <a:lnTo>
                    <a:pt x="6510" y="50631"/>
                  </a:lnTo>
                  <a:lnTo>
                    <a:pt x="24272" y="24272"/>
                  </a:lnTo>
                  <a:lnTo>
                    <a:pt x="50631" y="6510"/>
                  </a:lnTo>
                  <a:lnTo>
                    <a:pt x="82931" y="0"/>
                  </a:lnTo>
                  <a:lnTo>
                    <a:pt x="8788273" y="0"/>
                  </a:lnTo>
                  <a:lnTo>
                    <a:pt x="8820572" y="6510"/>
                  </a:lnTo>
                  <a:lnTo>
                    <a:pt x="8846931" y="24272"/>
                  </a:lnTo>
                  <a:lnTo>
                    <a:pt x="8864693" y="50631"/>
                  </a:lnTo>
                  <a:lnTo>
                    <a:pt x="8871204" y="82930"/>
                  </a:lnTo>
                  <a:lnTo>
                    <a:pt x="8871204" y="746124"/>
                  </a:lnTo>
                  <a:lnTo>
                    <a:pt x="8864693" y="778424"/>
                  </a:lnTo>
                  <a:lnTo>
                    <a:pt x="8846931" y="804783"/>
                  </a:lnTo>
                  <a:lnTo>
                    <a:pt x="8820572" y="822545"/>
                  </a:lnTo>
                  <a:lnTo>
                    <a:pt x="8788273" y="829055"/>
                  </a:lnTo>
                  <a:lnTo>
                    <a:pt x="82931" y="829055"/>
                  </a:lnTo>
                  <a:lnTo>
                    <a:pt x="50631" y="822545"/>
                  </a:lnTo>
                  <a:lnTo>
                    <a:pt x="24272" y="804783"/>
                  </a:lnTo>
                  <a:lnTo>
                    <a:pt x="6510" y="778424"/>
                  </a:lnTo>
                  <a:lnTo>
                    <a:pt x="0" y="746124"/>
                  </a:lnTo>
                  <a:lnTo>
                    <a:pt x="0" y="82930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86278" y="4400550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8788273" y="0"/>
                  </a:moveTo>
                  <a:lnTo>
                    <a:pt x="82931" y="0"/>
                  </a:lnTo>
                  <a:lnTo>
                    <a:pt x="50631" y="6510"/>
                  </a:lnTo>
                  <a:lnTo>
                    <a:pt x="24272" y="24272"/>
                  </a:lnTo>
                  <a:lnTo>
                    <a:pt x="6510" y="50631"/>
                  </a:lnTo>
                  <a:lnTo>
                    <a:pt x="0" y="82931"/>
                  </a:lnTo>
                  <a:lnTo>
                    <a:pt x="0" y="746125"/>
                  </a:lnTo>
                  <a:lnTo>
                    <a:pt x="6510" y="778424"/>
                  </a:lnTo>
                  <a:lnTo>
                    <a:pt x="24272" y="804783"/>
                  </a:lnTo>
                  <a:lnTo>
                    <a:pt x="50631" y="822545"/>
                  </a:lnTo>
                  <a:lnTo>
                    <a:pt x="82931" y="829056"/>
                  </a:lnTo>
                  <a:lnTo>
                    <a:pt x="8788273" y="829056"/>
                  </a:lnTo>
                  <a:lnTo>
                    <a:pt x="8820572" y="822545"/>
                  </a:lnTo>
                  <a:lnTo>
                    <a:pt x="8846931" y="804783"/>
                  </a:lnTo>
                  <a:lnTo>
                    <a:pt x="8864693" y="778424"/>
                  </a:lnTo>
                  <a:lnTo>
                    <a:pt x="8871204" y="746125"/>
                  </a:lnTo>
                  <a:lnTo>
                    <a:pt x="8871204" y="82931"/>
                  </a:lnTo>
                  <a:lnTo>
                    <a:pt x="8864693" y="50631"/>
                  </a:lnTo>
                  <a:lnTo>
                    <a:pt x="8846931" y="24272"/>
                  </a:lnTo>
                  <a:lnTo>
                    <a:pt x="8820572" y="6510"/>
                  </a:lnTo>
                  <a:lnTo>
                    <a:pt x="878827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986278" y="4400550"/>
              <a:ext cx="8871585" cy="829310"/>
            </a:xfrm>
            <a:custGeom>
              <a:avLst/>
              <a:gdLst/>
              <a:ahLst/>
              <a:cxnLst/>
              <a:rect l="l" t="t" r="r" b="b"/>
              <a:pathLst>
                <a:path w="8871585" h="829310">
                  <a:moveTo>
                    <a:pt x="0" y="82931"/>
                  </a:moveTo>
                  <a:lnTo>
                    <a:pt x="6510" y="50631"/>
                  </a:lnTo>
                  <a:lnTo>
                    <a:pt x="24272" y="24272"/>
                  </a:lnTo>
                  <a:lnTo>
                    <a:pt x="50631" y="6510"/>
                  </a:lnTo>
                  <a:lnTo>
                    <a:pt x="82931" y="0"/>
                  </a:lnTo>
                  <a:lnTo>
                    <a:pt x="8788273" y="0"/>
                  </a:lnTo>
                  <a:lnTo>
                    <a:pt x="8820572" y="6510"/>
                  </a:lnTo>
                  <a:lnTo>
                    <a:pt x="8846931" y="24272"/>
                  </a:lnTo>
                  <a:lnTo>
                    <a:pt x="8864693" y="50631"/>
                  </a:lnTo>
                  <a:lnTo>
                    <a:pt x="8871204" y="82931"/>
                  </a:lnTo>
                  <a:lnTo>
                    <a:pt x="8871204" y="746125"/>
                  </a:lnTo>
                  <a:lnTo>
                    <a:pt x="8864693" y="778424"/>
                  </a:lnTo>
                  <a:lnTo>
                    <a:pt x="8846931" y="804783"/>
                  </a:lnTo>
                  <a:lnTo>
                    <a:pt x="8820572" y="822545"/>
                  </a:lnTo>
                  <a:lnTo>
                    <a:pt x="8788273" y="829056"/>
                  </a:lnTo>
                  <a:lnTo>
                    <a:pt x="82931" y="829056"/>
                  </a:lnTo>
                  <a:lnTo>
                    <a:pt x="50631" y="822545"/>
                  </a:lnTo>
                  <a:lnTo>
                    <a:pt x="24272" y="804783"/>
                  </a:lnTo>
                  <a:lnTo>
                    <a:pt x="6510" y="778424"/>
                  </a:lnTo>
                  <a:lnTo>
                    <a:pt x="0" y="746125"/>
                  </a:lnTo>
                  <a:lnTo>
                    <a:pt x="0" y="82931"/>
                  </a:lnTo>
                  <a:close/>
                </a:path>
              </a:pathLst>
            </a:custGeom>
            <a:ln w="228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097076" y="1612138"/>
            <a:ext cx="7573645" cy="336296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 marR="799465">
              <a:lnSpc>
                <a:spcPts val="2380"/>
              </a:lnSpc>
              <a:spcBef>
                <a:spcPts val="500"/>
              </a:spcBef>
              <a:buAutoNum type="arabicPeriod" startAt="2"/>
              <a:tabLst>
                <a:tab pos="305435" algn="l"/>
              </a:tabLst>
            </a:pP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FORM GST ANX-1</a:t>
            </a:r>
            <a:r>
              <a:rPr dirty="0" sz="2300" spc="-4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Annexure of outward supplies and  inward supplies </a:t>
            </a:r>
            <a:r>
              <a:rPr dirty="0" sz="2300" spc="-5">
                <a:solidFill>
                  <a:srgbClr val="FFFFFF"/>
                </a:solidFill>
                <a:latin typeface="Times New Roman"/>
                <a:cs typeface="Times New Roman"/>
              </a:rPr>
              <a:t>attracting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reverse</a:t>
            </a:r>
            <a:r>
              <a:rPr dirty="0" sz="23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Times New Roman"/>
                <a:cs typeface="Times New Roman"/>
              </a:rPr>
              <a:t>charge</a:t>
            </a: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Times New Roman"/>
              <a:buAutoNum type="arabicPeriod" startAt="2"/>
            </a:pPr>
            <a:endParaRPr sz="3000">
              <a:latin typeface="Times New Roman"/>
              <a:cs typeface="Times New Roman"/>
            </a:endParaRPr>
          </a:p>
          <a:p>
            <a:pPr marL="967740" indent="-293370">
              <a:lnSpc>
                <a:spcPct val="100000"/>
              </a:lnSpc>
              <a:buAutoNum type="arabicPeriod" startAt="2"/>
              <a:tabLst>
                <a:tab pos="968375" algn="l"/>
              </a:tabLst>
            </a:pP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FORM GST ANX-2-Annexure of inward</a:t>
            </a:r>
            <a:r>
              <a:rPr dirty="0" sz="2300" spc="-2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supplies</a:t>
            </a:r>
            <a:endParaRPr sz="2300">
              <a:latin typeface="Times New Roman"/>
              <a:cs typeface="Times New Roman"/>
            </a:endParaRPr>
          </a:p>
          <a:p>
            <a:pPr marL="2000250" marR="5080" indent="-662940">
              <a:lnSpc>
                <a:spcPct val="269600"/>
              </a:lnSpc>
              <a:buAutoNum type="arabicPeriod" startAt="2"/>
              <a:tabLst>
                <a:tab pos="1558290" algn="l"/>
              </a:tabLst>
            </a:pP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FORM GST </a:t>
            </a:r>
            <a:r>
              <a:rPr dirty="0" sz="2300" spc="-30">
                <a:solidFill>
                  <a:srgbClr val="FFFFFF"/>
                </a:solidFill>
                <a:latin typeface="Times New Roman"/>
                <a:cs typeface="Times New Roman"/>
              </a:rPr>
              <a:t>PMT-08- </a:t>
            </a:r>
            <a:r>
              <a:rPr dirty="0" sz="2300" spc="-5">
                <a:solidFill>
                  <a:srgbClr val="FFFFFF"/>
                </a:solidFill>
                <a:latin typeface="Times New Roman"/>
                <a:cs typeface="Times New Roman"/>
              </a:rPr>
              <a:t>Payment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of self-assessed</a:t>
            </a:r>
            <a:r>
              <a:rPr dirty="0" sz="2300" spc="-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 spc="-5">
                <a:solidFill>
                  <a:srgbClr val="FFFFFF"/>
                </a:solidFill>
                <a:latin typeface="Times New Roman"/>
                <a:cs typeface="Times New Roman"/>
              </a:rPr>
              <a:t>tax 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5 FORM GST </a:t>
            </a:r>
            <a:r>
              <a:rPr dirty="0" sz="2300" spc="-15">
                <a:solidFill>
                  <a:srgbClr val="FFFFFF"/>
                </a:solidFill>
                <a:latin typeface="Times New Roman"/>
                <a:cs typeface="Times New Roman"/>
              </a:rPr>
              <a:t>RET-2-Quarterly</a:t>
            </a:r>
            <a:r>
              <a:rPr dirty="0" sz="23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FFFFFF"/>
                </a:solidFill>
                <a:latin typeface="Times New Roman"/>
                <a:cs typeface="Times New Roman"/>
              </a:rPr>
              <a:t>return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656319" y="1216152"/>
            <a:ext cx="2550160" cy="3390900"/>
            <a:chOff x="8656319" y="1216152"/>
            <a:chExt cx="2550160" cy="3390900"/>
          </a:xfrm>
        </p:grpSpPr>
        <p:sp>
          <p:nvSpPr>
            <p:cNvPr id="19" name="object 19"/>
            <p:cNvSpPr/>
            <p:nvPr/>
          </p:nvSpPr>
          <p:spPr>
            <a:xfrm>
              <a:off x="8667749" y="1227582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418083" y="0"/>
                  </a:moveTo>
                  <a:lnTo>
                    <a:pt x="121411" y="0"/>
                  </a:lnTo>
                  <a:lnTo>
                    <a:pt x="121411" y="296671"/>
                  </a:lnTo>
                  <a:lnTo>
                    <a:pt x="0" y="296671"/>
                  </a:lnTo>
                  <a:lnTo>
                    <a:pt x="269748" y="539495"/>
                  </a:lnTo>
                  <a:lnTo>
                    <a:pt x="539496" y="296671"/>
                  </a:lnTo>
                  <a:lnTo>
                    <a:pt x="418083" y="296671"/>
                  </a:lnTo>
                  <a:lnTo>
                    <a:pt x="418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667749" y="1227582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0" y="296671"/>
                  </a:moveTo>
                  <a:lnTo>
                    <a:pt x="121411" y="296671"/>
                  </a:lnTo>
                  <a:lnTo>
                    <a:pt x="121411" y="0"/>
                  </a:lnTo>
                  <a:lnTo>
                    <a:pt x="418083" y="0"/>
                  </a:lnTo>
                  <a:lnTo>
                    <a:pt x="418083" y="296671"/>
                  </a:lnTo>
                  <a:lnTo>
                    <a:pt x="539496" y="296671"/>
                  </a:lnTo>
                  <a:lnTo>
                    <a:pt x="269748" y="539495"/>
                  </a:lnTo>
                  <a:lnTo>
                    <a:pt x="0" y="296671"/>
                  </a:lnTo>
                  <a:close/>
                </a:path>
              </a:pathLst>
            </a:custGeom>
            <a:ln w="22860">
              <a:solidFill>
                <a:srgbClr val="F6D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330689" y="2172462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418083" y="0"/>
                  </a:moveTo>
                  <a:lnTo>
                    <a:pt x="121411" y="0"/>
                  </a:lnTo>
                  <a:lnTo>
                    <a:pt x="121411" y="296672"/>
                  </a:lnTo>
                  <a:lnTo>
                    <a:pt x="0" y="296672"/>
                  </a:lnTo>
                  <a:lnTo>
                    <a:pt x="269748" y="539496"/>
                  </a:lnTo>
                  <a:lnTo>
                    <a:pt x="539495" y="296672"/>
                  </a:lnTo>
                  <a:lnTo>
                    <a:pt x="418083" y="296672"/>
                  </a:lnTo>
                  <a:lnTo>
                    <a:pt x="418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330689" y="2172462"/>
              <a:ext cx="539750" cy="539750"/>
            </a:xfrm>
            <a:custGeom>
              <a:avLst/>
              <a:gdLst/>
              <a:ahLst/>
              <a:cxnLst/>
              <a:rect l="l" t="t" r="r" b="b"/>
              <a:pathLst>
                <a:path w="539750" h="539750">
                  <a:moveTo>
                    <a:pt x="0" y="296672"/>
                  </a:moveTo>
                  <a:lnTo>
                    <a:pt x="121411" y="296672"/>
                  </a:lnTo>
                  <a:lnTo>
                    <a:pt x="121411" y="0"/>
                  </a:lnTo>
                  <a:lnTo>
                    <a:pt x="418083" y="0"/>
                  </a:lnTo>
                  <a:lnTo>
                    <a:pt x="418083" y="296672"/>
                  </a:lnTo>
                  <a:lnTo>
                    <a:pt x="539495" y="296672"/>
                  </a:lnTo>
                  <a:lnTo>
                    <a:pt x="269748" y="539496"/>
                  </a:lnTo>
                  <a:lnTo>
                    <a:pt x="0" y="296672"/>
                  </a:lnTo>
                  <a:close/>
                </a:path>
              </a:pathLst>
            </a:custGeom>
            <a:ln w="22860">
              <a:solidFill>
                <a:srgbClr val="F6D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993629" y="3103625"/>
              <a:ext cx="539750" cy="538480"/>
            </a:xfrm>
            <a:custGeom>
              <a:avLst/>
              <a:gdLst/>
              <a:ahLst/>
              <a:cxnLst/>
              <a:rect l="l" t="t" r="r" b="b"/>
              <a:pathLst>
                <a:path w="539750" h="538479">
                  <a:moveTo>
                    <a:pt x="418084" y="0"/>
                  </a:moveTo>
                  <a:lnTo>
                    <a:pt x="121412" y="0"/>
                  </a:lnTo>
                  <a:lnTo>
                    <a:pt x="121412" y="295910"/>
                  </a:lnTo>
                  <a:lnTo>
                    <a:pt x="0" y="295910"/>
                  </a:lnTo>
                  <a:lnTo>
                    <a:pt x="269748" y="537972"/>
                  </a:lnTo>
                  <a:lnTo>
                    <a:pt x="539496" y="295910"/>
                  </a:lnTo>
                  <a:lnTo>
                    <a:pt x="418084" y="295910"/>
                  </a:lnTo>
                  <a:lnTo>
                    <a:pt x="418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993629" y="3103625"/>
              <a:ext cx="539750" cy="538480"/>
            </a:xfrm>
            <a:custGeom>
              <a:avLst/>
              <a:gdLst/>
              <a:ahLst/>
              <a:cxnLst/>
              <a:rect l="l" t="t" r="r" b="b"/>
              <a:pathLst>
                <a:path w="539750" h="538479">
                  <a:moveTo>
                    <a:pt x="0" y="295910"/>
                  </a:moveTo>
                  <a:lnTo>
                    <a:pt x="121412" y="295910"/>
                  </a:lnTo>
                  <a:lnTo>
                    <a:pt x="121412" y="0"/>
                  </a:lnTo>
                  <a:lnTo>
                    <a:pt x="418084" y="0"/>
                  </a:lnTo>
                  <a:lnTo>
                    <a:pt x="418084" y="295910"/>
                  </a:lnTo>
                  <a:lnTo>
                    <a:pt x="539496" y="295910"/>
                  </a:lnTo>
                  <a:lnTo>
                    <a:pt x="269748" y="537972"/>
                  </a:lnTo>
                  <a:lnTo>
                    <a:pt x="0" y="295910"/>
                  </a:lnTo>
                  <a:close/>
                </a:path>
              </a:pathLst>
            </a:custGeom>
            <a:ln w="22860">
              <a:solidFill>
                <a:srgbClr val="F6D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0655045" y="4057650"/>
              <a:ext cx="539750" cy="538480"/>
            </a:xfrm>
            <a:custGeom>
              <a:avLst/>
              <a:gdLst/>
              <a:ahLst/>
              <a:cxnLst/>
              <a:rect l="l" t="t" r="r" b="b"/>
              <a:pathLst>
                <a:path w="539750" h="538479">
                  <a:moveTo>
                    <a:pt x="418083" y="0"/>
                  </a:moveTo>
                  <a:lnTo>
                    <a:pt x="121411" y="0"/>
                  </a:lnTo>
                  <a:lnTo>
                    <a:pt x="121411" y="295910"/>
                  </a:lnTo>
                  <a:lnTo>
                    <a:pt x="0" y="295910"/>
                  </a:lnTo>
                  <a:lnTo>
                    <a:pt x="269748" y="537972"/>
                  </a:lnTo>
                  <a:lnTo>
                    <a:pt x="539496" y="295910"/>
                  </a:lnTo>
                  <a:lnTo>
                    <a:pt x="418083" y="295910"/>
                  </a:lnTo>
                  <a:lnTo>
                    <a:pt x="418083" y="0"/>
                  </a:lnTo>
                  <a:close/>
                </a:path>
              </a:pathLst>
            </a:custGeom>
            <a:solidFill>
              <a:srgbClr val="001F5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0655045" y="4057650"/>
              <a:ext cx="539750" cy="538480"/>
            </a:xfrm>
            <a:custGeom>
              <a:avLst/>
              <a:gdLst/>
              <a:ahLst/>
              <a:cxnLst/>
              <a:rect l="l" t="t" r="r" b="b"/>
              <a:pathLst>
                <a:path w="539750" h="538479">
                  <a:moveTo>
                    <a:pt x="0" y="295910"/>
                  </a:moveTo>
                  <a:lnTo>
                    <a:pt x="121411" y="295910"/>
                  </a:lnTo>
                  <a:lnTo>
                    <a:pt x="121411" y="0"/>
                  </a:lnTo>
                  <a:lnTo>
                    <a:pt x="418083" y="0"/>
                  </a:lnTo>
                  <a:lnTo>
                    <a:pt x="418083" y="295910"/>
                  </a:lnTo>
                  <a:lnTo>
                    <a:pt x="539496" y="295910"/>
                  </a:lnTo>
                  <a:lnTo>
                    <a:pt x="269748" y="537972"/>
                  </a:lnTo>
                  <a:lnTo>
                    <a:pt x="0" y="295910"/>
                  </a:lnTo>
                  <a:close/>
                </a:path>
              </a:pathLst>
            </a:custGeom>
            <a:ln w="22860">
              <a:solidFill>
                <a:srgbClr val="F6D0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186804" y="6214733"/>
            <a:ext cx="39243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5386"/>
            <a:ext cx="11099165" cy="322199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1.</a:t>
            </a:r>
            <a:r>
              <a:rPr dirty="0" sz="2400" spc="-5">
                <a:latin typeface="Times New Roman"/>
                <a:cs typeface="Times New Roman"/>
              </a:rPr>
              <a:t> GSTIN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2. (a) Legal </a:t>
            </a:r>
            <a:r>
              <a:rPr dirty="0" sz="2400" spc="-5">
                <a:latin typeface="Times New Roman"/>
                <a:cs typeface="Times New Roman"/>
              </a:rPr>
              <a:t>name </a:t>
            </a:r>
            <a:r>
              <a:rPr dirty="0" sz="2400">
                <a:latin typeface="Times New Roman"/>
                <a:cs typeface="Times New Roman"/>
              </a:rPr>
              <a:t>of the registered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person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3. Details of </a:t>
            </a:r>
            <a:r>
              <a:rPr dirty="0" sz="2400" spc="-5">
                <a:latin typeface="Times New Roman"/>
                <a:cs typeface="Times New Roman"/>
              </a:rPr>
              <a:t>outward </a:t>
            </a:r>
            <a:r>
              <a:rPr dirty="0" sz="2400">
                <a:latin typeface="Times New Roman"/>
                <a:cs typeface="Times New Roman"/>
              </a:rPr>
              <a:t>supplies and inward supplies attracting reverse</a:t>
            </a:r>
            <a:r>
              <a:rPr dirty="0" sz="2400" spc="-14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charge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3A. Supplies </a:t>
            </a:r>
            <a:r>
              <a:rPr dirty="0" sz="2200" spc="-10">
                <a:latin typeface="Times New Roman"/>
                <a:cs typeface="Times New Roman"/>
              </a:rPr>
              <a:t>made </a:t>
            </a:r>
            <a:r>
              <a:rPr dirty="0" sz="2200" spc="-5">
                <a:latin typeface="Times New Roman"/>
                <a:cs typeface="Times New Roman"/>
              </a:rPr>
              <a:t>to consumers and </a:t>
            </a:r>
            <a:r>
              <a:rPr dirty="0" sz="2200">
                <a:latin typeface="Times New Roman"/>
                <a:cs typeface="Times New Roman"/>
              </a:rPr>
              <a:t>un-registered </a:t>
            </a:r>
            <a:r>
              <a:rPr dirty="0" sz="2200" spc="-5">
                <a:latin typeface="Times New Roman"/>
                <a:cs typeface="Times New Roman"/>
              </a:rPr>
              <a:t>persons (Net of debit / credit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notes)</a:t>
            </a:r>
            <a:endParaRPr sz="2200">
              <a:latin typeface="Times New Roman"/>
              <a:cs typeface="Times New Roman"/>
            </a:endParaRPr>
          </a:p>
          <a:p>
            <a:pPr marL="607060" marR="5080" indent="-27432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3B. Supplies </a:t>
            </a:r>
            <a:r>
              <a:rPr dirty="0" sz="2200" spc="-10">
                <a:latin typeface="Times New Roman"/>
                <a:cs typeface="Times New Roman"/>
              </a:rPr>
              <a:t>made </a:t>
            </a:r>
            <a:r>
              <a:rPr dirty="0" sz="2200" spc="-5">
                <a:latin typeface="Times New Roman"/>
                <a:cs typeface="Times New Roman"/>
              </a:rPr>
              <a:t>to registered persons (other than those attracting reverse charge)(including  edit/amendment)</a:t>
            </a:r>
            <a:endParaRPr sz="2200">
              <a:latin typeface="Times New Roman"/>
              <a:cs typeface="Times New Roman"/>
            </a:endParaRPr>
          </a:p>
          <a:p>
            <a:pPr marL="607060" marR="26034" indent="-27432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3H. Inward supplies attracting reverse </a:t>
            </a:r>
            <a:r>
              <a:rPr dirty="0" sz="2200" spc="-10">
                <a:latin typeface="Times New Roman"/>
                <a:cs typeface="Times New Roman"/>
              </a:rPr>
              <a:t>charge(to </a:t>
            </a:r>
            <a:r>
              <a:rPr dirty="0" sz="2200">
                <a:latin typeface="Times New Roman"/>
                <a:cs typeface="Times New Roman"/>
              </a:rPr>
              <a:t>be </a:t>
            </a:r>
            <a:r>
              <a:rPr dirty="0" sz="2200" spc="-5">
                <a:latin typeface="Times New Roman"/>
                <a:cs typeface="Times New Roman"/>
              </a:rPr>
              <a:t>reported by the recipient, GSTIN wise for  every </a:t>
            </a:r>
            <a:r>
              <a:rPr dirty="0" sz="2200" spc="-15">
                <a:latin typeface="Times New Roman"/>
                <a:cs typeface="Times New Roman"/>
              </a:rPr>
              <a:t>supplier, </a:t>
            </a:r>
            <a:r>
              <a:rPr dirty="0" sz="2200" spc="-5">
                <a:latin typeface="Times New Roman"/>
                <a:cs typeface="Times New Roman"/>
              </a:rPr>
              <a:t>net of debit/credit notes and advances paid, if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any)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330009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–For</a:t>
            </a:r>
            <a:r>
              <a:rPr dirty="0" sz="3600" spc="-6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Sugam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43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5386"/>
            <a:ext cx="11116310" cy="266001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1.</a:t>
            </a:r>
            <a:r>
              <a:rPr dirty="0" sz="2400" spc="-5">
                <a:latin typeface="Times New Roman"/>
                <a:cs typeface="Times New Roman"/>
              </a:rPr>
              <a:t> GSTIN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2. (a) Legal </a:t>
            </a:r>
            <a:r>
              <a:rPr dirty="0" sz="2400" spc="-5">
                <a:latin typeface="Times New Roman"/>
                <a:cs typeface="Times New Roman"/>
              </a:rPr>
              <a:t>name </a:t>
            </a:r>
            <a:r>
              <a:rPr dirty="0" sz="2400">
                <a:latin typeface="Times New Roman"/>
                <a:cs typeface="Times New Roman"/>
              </a:rPr>
              <a:t>of the registered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person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3. Inward supplies received from a registered </a:t>
            </a:r>
            <a:r>
              <a:rPr dirty="0" sz="2400" spc="-5">
                <a:latin typeface="Times New Roman"/>
                <a:cs typeface="Times New Roman"/>
              </a:rPr>
              <a:t>person </a:t>
            </a:r>
            <a:r>
              <a:rPr dirty="0" sz="2400">
                <a:latin typeface="Times New Roman"/>
                <a:cs typeface="Times New Roman"/>
              </a:rPr>
              <a:t>(other than</a:t>
            </a:r>
            <a:r>
              <a:rPr dirty="0" sz="2400" spc="-1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supplies </a:t>
            </a:r>
            <a:r>
              <a:rPr dirty="0" sz="2400" spc="-5">
                <a:latin typeface="Times New Roman"/>
                <a:cs typeface="Times New Roman"/>
              </a:rPr>
              <a:t>attracting </a:t>
            </a:r>
            <a:r>
              <a:rPr dirty="0" sz="2400">
                <a:latin typeface="Times New Roman"/>
                <a:cs typeface="Times New Roman"/>
              </a:rPr>
              <a:t>reverse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charge)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3A. </a:t>
            </a:r>
            <a:r>
              <a:rPr dirty="0" sz="2400">
                <a:latin typeface="Times New Roman"/>
                <a:cs typeface="Times New Roman"/>
              </a:rPr>
              <a:t>Supplies received from registered </a:t>
            </a:r>
            <a:r>
              <a:rPr dirty="0" sz="2400" spc="-5">
                <a:latin typeface="Times New Roman"/>
                <a:cs typeface="Times New Roman"/>
              </a:rPr>
              <a:t>persons </a:t>
            </a:r>
            <a:r>
              <a:rPr dirty="0" sz="2400">
                <a:latin typeface="Times New Roman"/>
                <a:cs typeface="Times New Roman"/>
              </a:rPr>
              <a:t>(other than those attracting reverse</a:t>
            </a:r>
            <a:r>
              <a:rPr dirty="0" sz="2400" spc="-19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charge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4.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the input tax credit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307657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 for</a:t>
            </a:r>
            <a:r>
              <a:rPr dirty="0" sz="3600" spc="-7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Sugam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7472" y="6214733"/>
            <a:ext cx="38100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44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3567"/>
            <a:ext cx="8551545" cy="248031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FORM GST </a:t>
            </a:r>
            <a:r>
              <a:rPr dirty="0" sz="2400">
                <a:latin typeface="Times New Roman"/>
                <a:cs typeface="Times New Roman"/>
              </a:rPr>
              <a:t>PMT – </a:t>
            </a:r>
            <a:r>
              <a:rPr dirty="0" sz="2400" spc="-5">
                <a:latin typeface="Times New Roman"/>
                <a:cs typeface="Times New Roman"/>
              </a:rPr>
              <a:t>08-Payment </a:t>
            </a:r>
            <a:r>
              <a:rPr dirty="0" sz="2400">
                <a:latin typeface="Times New Roman"/>
                <a:cs typeface="Times New Roman"/>
              </a:rPr>
              <a:t>of self-assessed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1.GSTIN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2. Legal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name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3. </a:t>
            </a:r>
            <a:r>
              <a:rPr dirty="0" sz="2200" spc="-10">
                <a:latin typeface="Times New Roman"/>
                <a:cs typeface="Times New Roman"/>
              </a:rPr>
              <a:t>Summary </a:t>
            </a:r>
            <a:r>
              <a:rPr dirty="0" sz="2200" spc="-5">
                <a:latin typeface="Times New Roman"/>
                <a:cs typeface="Times New Roman"/>
              </a:rPr>
              <a:t>of self-assessed liability </a:t>
            </a:r>
            <a:r>
              <a:rPr dirty="0" sz="2200" spc="-10">
                <a:latin typeface="Times New Roman"/>
                <a:cs typeface="Times New Roman"/>
              </a:rPr>
              <a:t>and </a:t>
            </a:r>
            <a:r>
              <a:rPr dirty="0" sz="2200" spc="-5">
                <a:latin typeface="Times New Roman"/>
                <a:cs typeface="Times New Roman"/>
              </a:rPr>
              <a:t>input tax credit (ITC)</a:t>
            </a:r>
            <a:r>
              <a:rPr dirty="0" sz="2200" spc="1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availed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4. Payment of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tax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5.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Verification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9123045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PMT –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08-Payment of self-assessed</a:t>
            </a:r>
            <a:r>
              <a:rPr dirty="0" sz="3600" spc="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tax</a:t>
            </a:r>
            <a:endParaRPr sz="3600">
              <a:latin typeface="Impact"/>
              <a:cs typeface="Impact"/>
            </a:endParaRPr>
          </a:p>
          <a:p>
            <a:pPr marL="590677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5386"/>
            <a:ext cx="10370185" cy="346519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1.</a:t>
            </a:r>
            <a:r>
              <a:rPr dirty="0" sz="2400" spc="-5">
                <a:latin typeface="Times New Roman"/>
                <a:cs typeface="Times New Roman"/>
              </a:rPr>
              <a:t> GSTIN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2. Legal </a:t>
            </a:r>
            <a:r>
              <a:rPr dirty="0" sz="2400" spc="-5">
                <a:latin typeface="Times New Roman"/>
                <a:cs typeface="Times New Roman"/>
              </a:rPr>
              <a:t>name </a:t>
            </a:r>
            <a:r>
              <a:rPr dirty="0" sz="2400">
                <a:latin typeface="Times New Roman"/>
                <a:cs typeface="Times New Roman"/>
              </a:rPr>
              <a:t>of the registered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person</a:t>
            </a:r>
            <a:endParaRPr sz="24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3.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outward supplies, inward supplies attracting reverse </a:t>
            </a:r>
            <a:r>
              <a:rPr dirty="0" sz="2400" spc="-10">
                <a:latin typeface="Times New Roman"/>
                <a:cs typeface="Times New Roman"/>
              </a:rPr>
              <a:t>charge </a:t>
            </a: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  liability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4. </a:t>
            </a:r>
            <a:r>
              <a:rPr dirty="0" sz="2400" spc="-10">
                <a:latin typeface="Times New Roman"/>
                <a:cs typeface="Times New Roman"/>
              </a:rPr>
              <a:t>Summary </a:t>
            </a:r>
            <a:r>
              <a:rPr dirty="0" sz="2400">
                <a:latin typeface="Times New Roman"/>
                <a:cs typeface="Times New Roman"/>
              </a:rPr>
              <a:t>of inward supplies for </a:t>
            </a:r>
            <a:r>
              <a:rPr dirty="0" sz="2400" spc="-5">
                <a:latin typeface="Times New Roman"/>
                <a:cs typeface="Times New Roman"/>
              </a:rPr>
              <a:t>claiming </a:t>
            </a:r>
            <a:r>
              <a:rPr dirty="0" sz="2400">
                <a:latin typeface="Times New Roman"/>
                <a:cs typeface="Times New Roman"/>
              </a:rPr>
              <a:t>input tax credit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(ITC)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5. Interest and late fee </a:t>
            </a:r>
            <a:r>
              <a:rPr dirty="0" sz="2400" spc="-5">
                <a:latin typeface="Times New Roman"/>
                <a:cs typeface="Times New Roman"/>
              </a:rPr>
              <a:t>liability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details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6. </a:t>
            </a:r>
            <a:r>
              <a:rPr dirty="0" sz="2400" spc="-5">
                <a:latin typeface="Times New Roman"/>
                <a:cs typeface="Times New Roman"/>
              </a:rPr>
              <a:t>Payment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tax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7. Refund claimed from </a:t>
            </a:r>
            <a:r>
              <a:rPr dirty="0" sz="2400">
                <a:latin typeface="Times New Roman"/>
                <a:cs typeface="Times New Roman"/>
              </a:rPr>
              <a:t>electronic cash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ledger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7722234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FORM 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GST 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RET-3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Quarterly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Return</a:t>
            </a:r>
            <a:r>
              <a:rPr dirty="0" sz="3600" spc="6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(Sugam)</a:t>
            </a:r>
            <a:endParaRPr sz="3600">
              <a:latin typeface="Impact"/>
              <a:cs typeface="Impact"/>
            </a:endParaRPr>
          </a:p>
          <a:p>
            <a:pPr algn="r" marR="149098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4" name="object 4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2994" y="0"/>
          <a:ext cx="11710035" cy="4882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0585"/>
                <a:gridCol w="2358390"/>
                <a:gridCol w="1917064"/>
                <a:gridCol w="1806575"/>
                <a:gridCol w="2369820"/>
                <a:gridCol w="2369820"/>
              </a:tblGrid>
              <a:tr h="37223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spc="-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De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spc="-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tails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to be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furnished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32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NORMAL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MONTLY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spc="-5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NORMAL-QTRLY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SAHAJ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othic Uralic"/>
                          <a:cs typeface="Gothic Uralic"/>
                        </a:rPr>
                        <a:t>SUGAM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</a:tr>
              <a:tr h="664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</a:tr>
              <a:tr h="238125">
                <a:tc gridSpan="2">
                  <a:txBody>
                    <a:bodyPr/>
                    <a:lstStyle/>
                    <a:p>
                      <a:pPr marL="889635">
                        <a:lnSpc>
                          <a:spcPts val="1610"/>
                        </a:lnSpc>
                        <a:spcBef>
                          <a:spcPts val="16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Outward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Supply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B2B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B2C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521">
                <a:tc grid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EXPORT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SEZ</a:t>
                      </a:r>
                      <a:r>
                        <a:rPr dirty="0" sz="1400" spc="-3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SUPPLY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522">
                <a:tc gridSpan="2">
                  <a:txBody>
                    <a:bodyPr/>
                    <a:lstStyle/>
                    <a:p>
                      <a:pPr marL="889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DEEMED</a:t>
                      </a:r>
                      <a:r>
                        <a:rPr dirty="0" sz="1400" spc="-5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EXPORT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400050">
                <a:tc gridSpan="2">
                  <a:txBody>
                    <a:bodyPr/>
                    <a:lstStyle/>
                    <a:p>
                      <a:pPr marL="556895">
                        <a:lnSpc>
                          <a:spcPts val="1605"/>
                        </a:lnSpc>
                        <a:spcBef>
                          <a:spcPts val="144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SUPPLY THROUTH E</a:t>
                      </a:r>
                      <a:r>
                        <a:rPr dirty="0" sz="1400" spc="-8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COM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182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44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182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05"/>
                        </a:lnSpc>
                        <a:spcBef>
                          <a:spcPts val="144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182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05"/>
                        </a:lnSpc>
                        <a:spcBef>
                          <a:spcPts val="144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182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05"/>
                        </a:lnSpc>
                        <a:spcBef>
                          <a:spcPts val="144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182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marL="810260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Exempted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and</a:t>
                      </a:r>
                      <a:r>
                        <a:rPr dirty="0" sz="1400" spc="-3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Nil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9522">
                <a:tc gridSpan="2">
                  <a:txBody>
                    <a:bodyPr/>
                    <a:lstStyle/>
                    <a:p>
                      <a:pPr marL="97472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Inward</a:t>
                      </a:r>
                      <a:r>
                        <a:rPr dirty="0" sz="1400" spc="-2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supply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RCM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10"/>
                        </a:lnSpc>
                        <a:spcBef>
                          <a:spcPts val="175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</a:tr>
              <a:tr h="239521">
                <a:tc gridSpan="2">
                  <a:txBody>
                    <a:bodyPr/>
                    <a:lstStyle/>
                    <a:p>
                      <a:pPr marL="88011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Import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of</a:t>
                      </a:r>
                      <a:r>
                        <a:rPr dirty="0" sz="1400" spc="-3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Goods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marL="81026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Import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of</a:t>
                      </a:r>
                      <a:r>
                        <a:rPr dirty="0" sz="1400" spc="-3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Servcies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9379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marL="102933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Other</a:t>
                      </a:r>
                      <a:r>
                        <a:rPr dirty="0" sz="1400" spc="-1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details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436245">
                <a:tc gridSpan="2">
                  <a:txBody>
                    <a:bodyPr/>
                    <a:lstStyle/>
                    <a:p>
                      <a:pPr marL="6134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Supply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through</a:t>
                      </a:r>
                      <a:r>
                        <a:rPr dirty="0" sz="1400" spc="-3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E-Com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57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605"/>
                        </a:lnSpc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Mandatory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ts val="1605"/>
                        </a:lnSpc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Optional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ts val="1605"/>
                        </a:lnSpc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Optional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ts val="1605"/>
                        </a:lnSpc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Optional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239521">
                <a:tc gridSpan="2">
                  <a:txBody>
                    <a:bodyPr/>
                    <a:lstStyle/>
                    <a:p>
                      <a:pPr marL="62865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ITC on missing</a:t>
                      </a:r>
                      <a:r>
                        <a:rPr dirty="0" sz="1400" spc="-7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invocie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239649">
                <a:tc gridSpan="2">
                  <a:txBody>
                    <a:bodyPr/>
                    <a:lstStyle/>
                    <a:p>
                      <a:pPr algn="ctr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ISD</a:t>
                      </a:r>
                      <a:r>
                        <a:rPr dirty="0" sz="1400" spc="-40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Credit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5" b="1">
                          <a:latin typeface="Gothic Uralic"/>
                          <a:cs typeface="Gothic Uralic"/>
                        </a:rPr>
                        <a:t>No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239521">
                <a:tc gridSpan="2">
                  <a:txBody>
                    <a:bodyPr/>
                    <a:lstStyle/>
                    <a:p>
                      <a:pPr marL="84391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b="1">
                          <a:latin typeface="Gothic Uralic"/>
                          <a:cs typeface="Gothic Uralic"/>
                        </a:rPr>
                        <a:t>NIL </a:t>
                      </a: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return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by</a:t>
                      </a:r>
                      <a:r>
                        <a:rPr dirty="0" sz="1400" spc="-45" b="1">
                          <a:latin typeface="Gothic Uralic"/>
                          <a:cs typeface="Gothic Uralic"/>
                        </a:rPr>
                        <a:t> </a:t>
                      </a:r>
                      <a:r>
                        <a:rPr dirty="0" sz="1400" b="1">
                          <a:latin typeface="Gothic Uralic"/>
                          <a:cs typeface="Gothic Uralic"/>
                        </a:rPr>
                        <a:t>SMS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05"/>
                        </a:lnSpc>
                        <a:spcBef>
                          <a:spcPts val="180"/>
                        </a:spcBef>
                      </a:pPr>
                      <a:r>
                        <a:rPr dirty="0" sz="1400" spc="-5" b="1">
                          <a:latin typeface="Gothic Uralic"/>
                          <a:cs typeface="Gothic Uralic"/>
                        </a:rPr>
                        <a:t>Yes</a:t>
                      </a:r>
                      <a:endParaRPr sz="1400">
                        <a:latin typeface="Gothic Uralic"/>
                        <a:cs typeface="Gothic Uralic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18008" y="5487360"/>
            <a:ext cx="7058659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Comparison of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details to be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furnished</a:t>
            </a:r>
            <a:endParaRPr sz="3600">
              <a:latin typeface="Impact"/>
              <a:cs typeface="Impact"/>
            </a:endParaRPr>
          </a:p>
          <a:p>
            <a:pPr algn="r" marR="833119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47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9712" y="476250"/>
          <a:ext cx="11873230" cy="4643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7740"/>
                <a:gridCol w="2201545"/>
                <a:gridCol w="2500630"/>
                <a:gridCol w="2079625"/>
                <a:gridCol w="2120900"/>
                <a:gridCol w="2000250"/>
              </a:tblGrid>
              <a:tr h="862964">
                <a:tc>
                  <a:txBody>
                    <a:bodyPr/>
                    <a:lstStyle/>
                    <a:p>
                      <a:pPr algn="ctr" marL="53340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Sl.</a:t>
                      </a:r>
                      <a:r>
                        <a:rPr dirty="0" sz="2800" spc="-9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Details to</a:t>
                      </a:r>
                      <a:r>
                        <a:rPr dirty="0" sz="28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be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214629">
                        <a:lnSpc>
                          <a:spcPct val="10000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furnished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54685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Normal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583565">
                        <a:lnSpc>
                          <a:spcPct val="10000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Monthly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47040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Normal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614680">
                        <a:lnSpc>
                          <a:spcPct val="10000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Qtrly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SAHAJ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3820">
                        <a:lnSpc>
                          <a:spcPts val="3130"/>
                        </a:lnSpc>
                      </a:pPr>
                      <a:r>
                        <a:rPr dirty="0" sz="2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SUGAM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</a:tr>
              <a:tr h="862965">
                <a:tc>
                  <a:txBody>
                    <a:bodyPr/>
                    <a:lstStyle/>
                    <a:p>
                      <a:pPr algn="ctr" marL="203835" marR="149225">
                        <a:lnSpc>
                          <a:spcPts val="3135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ts val="3135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ANX1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9050">
                        <a:lnSpc>
                          <a:spcPts val="3135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Continuous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 marR="19050">
                        <a:lnSpc>
                          <a:spcPct val="100000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upload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587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Continuous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 marR="14604">
                        <a:lnSpc>
                          <a:spcPct val="100000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upload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Continuous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ct val="100000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upload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937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Continuous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 marL="80645">
                        <a:lnSpc>
                          <a:spcPct val="100000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upload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</a:tr>
              <a:tr h="1289646">
                <a:tc>
                  <a:txBody>
                    <a:bodyPr/>
                    <a:lstStyle/>
                    <a:p>
                      <a:pPr algn="ctr" marL="203835" marR="149225">
                        <a:lnSpc>
                          <a:spcPts val="3135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ts val="3135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ANX-2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Auto-Real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520700">
                        <a:lnSpc>
                          <a:spcPct val="100000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28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basis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Auto-Real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28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basis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Auto-Real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349885">
                        <a:lnSpc>
                          <a:spcPct val="100000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28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basis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Auto-Real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326390">
                        <a:lnSpc>
                          <a:spcPct val="100000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dirty="0" sz="28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basis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</a:tr>
              <a:tr h="813943">
                <a:tc>
                  <a:txBody>
                    <a:bodyPr/>
                    <a:lstStyle/>
                    <a:p>
                      <a:pPr algn="ctr" marL="203835" marR="149225">
                        <a:lnSpc>
                          <a:spcPts val="3135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ts val="3135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RETURN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2225">
                        <a:lnSpc>
                          <a:spcPts val="3135"/>
                        </a:lnSpc>
                      </a:pPr>
                      <a:r>
                        <a:rPr dirty="0" sz="2800" spc="-60">
                          <a:latin typeface="Times New Roman"/>
                          <a:cs typeface="Times New Roman"/>
                        </a:rPr>
                        <a:t>RET-1</a:t>
                      </a:r>
                      <a:r>
                        <a:rPr dirty="0" sz="2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Monthly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5875">
                        <a:lnSpc>
                          <a:spcPts val="3135"/>
                        </a:lnSpc>
                      </a:pPr>
                      <a:r>
                        <a:rPr dirty="0" sz="2800" spc="-60">
                          <a:latin typeface="Times New Roman"/>
                          <a:cs typeface="Times New Roman"/>
                        </a:rPr>
                        <a:t>RET-1</a:t>
                      </a:r>
                      <a:r>
                        <a:rPr dirty="0" sz="2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Qtrly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3135"/>
                        </a:lnSpc>
                      </a:pPr>
                      <a:r>
                        <a:rPr dirty="0" sz="2800" spc="-30">
                          <a:latin typeface="Times New Roman"/>
                          <a:cs typeface="Times New Roman"/>
                        </a:rPr>
                        <a:t>RET-2-Qtrly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1280">
                        <a:lnSpc>
                          <a:spcPts val="3135"/>
                        </a:lnSpc>
                      </a:pPr>
                      <a:r>
                        <a:rPr dirty="0" sz="2800" spc="-60">
                          <a:latin typeface="Times New Roman"/>
                          <a:cs typeface="Times New Roman"/>
                        </a:rPr>
                        <a:t>RET-3</a:t>
                      </a:r>
                      <a:r>
                        <a:rPr dirty="0" sz="28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800" spc="-5">
                          <a:latin typeface="Times New Roman"/>
                          <a:cs typeface="Times New Roman"/>
                        </a:rPr>
                        <a:t>Qtrly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ACACA"/>
                    </a:solidFill>
                  </a:tcPr>
                </a:tc>
              </a:tr>
              <a:tr h="813854">
                <a:tc>
                  <a:txBody>
                    <a:bodyPr/>
                    <a:lstStyle/>
                    <a:p>
                      <a:pPr algn="ctr" marL="203835" marR="149225">
                        <a:lnSpc>
                          <a:spcPts val="3140"/>
                        </a:lnSpc>
                      </a:pPr>
                      <a:r>
                        <a:rPr dirty="0" sz="2800">
                          <a:latin typeface="Times New Roman"/>
                          <a:cs typeface="Times New Roman"/>
                        </a:rPr>
                        <a:t>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ts val="3140"/>
                        </a:lnSpc>
                      </a:pPr>
                      <a:r>
                        <a:rPr dirty="0" sz="2800" spc="-50">
                          <a:latin typeface="Times New Roman"/>
                          <a:cs typeface="Times New Roman"/>
                        </a:rPr>
                        <a:t>PMT-O8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0955">
                        <a:lnSpc>
                          <a:spcPts val="3140"/>
                        </a:lnSpc>
                      </a:pPr>
                      <a:r>
                        <a:rPr dirty="0" sz="2800" spc="-10">
                          <a:latin typeface="Times New Roman"/>
                          <a:cs typeface="Times New Roman"/>
                        </a:rPr>
                        <a:t>No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ts val="3140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Monthly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3140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Monthly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1915">
                        <a:lnSpc>
                          <a:spcPts val="3140"/>
                        </a:lnSpc>
                      </a:pPr>
                      <a:r>
                        <a:rPr dirty="0" sz="2800" spc="-5">
                          <a:latin typeface="Times New Roman"/>
                          <a:cs typeface="Times New Roman"/>
                        </a:rPr>
                        <a:t>Monthly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18008" y="5487360"/>
            <a:ext cx="484632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Periodicity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of filing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 return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6804" y="6214733"/>
            <a:ext cx="39179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48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2994" y="508254"/>
          <a:ext cx="11539855" cy="4727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660"/>
                <a:gridCol w="2825115"/>
                <a:gridCol w="2230120"/>
                <a:gridCol w="1889760"/>
                <a:gridCol w="2202179"/>
                <a:gridCol w="1793239"/>
              </a:tblGrid>
              <a:tr h="541782">
                <a:tc gridSpan="2">
                  <a:txBody>
                    <a:bodyPr/>
                    <a:lstStyle/>
                    <a:p>
                      <a:pPr marL="57150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Sl No Rerurn</a:t>
                      </a:r>
                      <a:r>
                        <a:rPr dirty="0" sz="2000" spc="-4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Type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252729">
                        <a:lnSpc>
                          <a:spcPts val="2265"/>
                        </a:lnSpc>
                      </a:pPr>
                      <a:r>
                        <a:rPr dirty="0" sz="2000" spc="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ANX-1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12115">
                        <a:lnSpc>
                          <a:spcPts val="2265"/>
                        </a:lnSpc>
                      </a:pPr>
                      <a:r>
                        <a:rPr dirty="0" sz="2000" spc="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2000" spc="2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RETURN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7475">
                        <a:lnSpc>
                          <a:spcPts val="2265"/>
                        </a:lnSpc>
                      </a:pP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PMT-08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00000"/>
                    </a:solidFill>
                  </a:tcPr>
                </a:tc>
              </a:tr>
              <a:tr h="541781">
                <a:tc>
                  <a:txBody>
                    <a:bodyPr/>
                    <a:lstStyle/>
                    <a:p>
                      <a:pPr algn="r" marR="160020">
                        <a:lnSpc>
                          <a:spcPts val="2265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60985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dirty="0" sz="20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MONTLY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527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To10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12750">
                        <a:lnSpc>
                          <a:spcPts val="2265"/>
                        </a:lnSpc>
                      </a:pP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11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811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r" marR="160020">
                        <a:lnSpc>
                          <a:spcPts val="2265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9079">
                        <a:lnSpc>
                          <a:spcPts val="2265"/>
                        </a:lnSpc>
                      </a:pP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NORMAL-QTRLY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527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To10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12750">
                        <a:lnSpc>
                          <a:spcPts val="2265"/>
                        </a:lnSpc>
                      </a:pP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11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25 th on</a:t>
                      </a:r>
                      <a:r>
                        <a:rPr dirty="0" sz="20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Next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29209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Quarter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811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r" marR="160020">
                        <a:lnSpc>
                          <a:spcPts val="2270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60985">
                        <a:lnSpc>
                          <a:spcPts val="227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SAHAJ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5270">
                        <a:lnSpc>
                          <a:spcPts val="227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To10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12750">
                        <a:lnSpc>
                          <a:spcPts val="2270"/>
                        </a:lnSpc>
                      </a:pP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11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227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25 th on</a:t>
                      </a:r>
                      <a:r>
                        <a:rPr dirty="0" sz="20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Next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29209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Quarter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8110">
                        <a:lnSpc>
                          <a:spcPts val="227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r" marR="160020">
                        <a:lnSpc>
                          <a:spcPts val="2265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8445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SUGAM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527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To10</a:t>
                      </a:r>
                      <a:r>
                        <a:rPr dirty="0" sz="20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12750">
                        <a:lnSpc>
                          <a:spcPts val="2265"/>
                        </a:lnSpc>
                      </a:pPr>
                      <a:r>
                        <a:rPr dirty="0" sz="2000" spc="-35">
                          <a:latin typeface="Times New Roman"/>
                          <a:cs typeface="Times New Roman"/>
                        </a:rPr>
                        <a:t>11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dirty="0" sz="20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to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25 th on</a:t>
                      </a:r>
                      <a:r>
                        <a:rPr dirty="0" sz="20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Next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29209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Quarter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18110">
                        <a:lnSpc>
                          <a:spcPts val="226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th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1782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9125">
                <a:tc gridSpan="6">
                  <a:txBody>
                    <a:bodyPr/>
                    <a:lstStyle/>
                    <a:p>
                      <a:pPr marL="710565">
                        <a:lnSpc>
                          <a:spcPts val="2270"/>
                        </a:lnSpc>
                        <a:tabLst>
                          <a:tab pos="3244850" algn="l"/>
                        </a:tabLst>
                      </a:pPr>
                      <a:r>
                        <a:rPr dirty="0" sz="2000" spc="-5">
                          <a:latin typeface="Times New Roman"/>
                          <a:cs typeface="Times New Roman"/>
                        </a:rPr>
                        <a:t>Amenmdnet</a:t>
                      </a:r>
                      <a:r>
                        <a:rPr dirty="0" sz="2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for	Any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time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up to Sep or 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Filing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of Annual Return. Not possisble between 23 to</a:t>
                      </a:r>
                      <a:r>
                        <a:rPr dirty="0" sz="2000" spc="-2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25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10565">
                        <a:lnSpc>
                          <a:spcPct val="100000"/>
                        </a:lnSpc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ANX1-ANX1A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9125">
                <a:tc gridSpan="6">
                  <a:txBody>
                    <a:bodyPr/>
                    <a:lstStyle/>
                    <a:p>
                      <a:pPr marL="710565">
                        <a:lnSpc>
                          <a:spcPts val="2270"/>
                        </a:lnSpc>
                        <a:tabLst>
                          <a:tab pos="3295015" algn="l"/>
                        </a:tabLst>
                      </a:pPr>
                      <a:r>
                        <a:rPr dirty="0" sz="2000" spc="-5">
                          <a:latin typeface="Times New Roman"/>
                          <a:cs typeface="Times New Roman"/>
                        </a:rPr>
                        <a:t>Amenmdnet</a:t>
                      </a:r>
                      <a:r>
                        <a:rPr dirty="0" sz="2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45">
                          <a:latin typeface="Times New Roman"/>
                          <a:cs typeface="Times New Roman"/>
                        </a:rPr>
                        <a:t>RET-	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Any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time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up to Sep or 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Filing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of Annual Return. Not possible between 18 to</a:t>
                      </a:r>
                      <a:r>
                        <a:rPr dirty="0" sz="2000" spc="-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10565">
                        <a:lnSpc>
                          <a:spcPct val="100000"/>
                        </a:lnSpc>
                      </a:pP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1-RET-1A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18008" y="5487360"/>
            <a:ext cx="6555105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Time line for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filing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and</a:t>
            </a:r>
            <a:r>
              <a:rPr dirty="0" sz="3600" spc="-114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Amendment</a:t>
            </a:r>
            <a:endParaRPr sz="3600">
              <a:latin typeface="Impact"/>
              <a:cs typeface="Impact"/>
            </a:endParaRPr>
          </a:p>
          <a:p>
            <a:pPr algn="r" marR="32385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49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943" y="3795140"/>
            <a:ext cx="522668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Filing of New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GST</a:t>
            </a:r>
            <a:r>
              <a:rPr dirty="0" sz="4000" spc="-1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4943" y="5561221"/>
            <a:ext cx="1907539" cy="391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940"/>
              </a:lnSpc>
            </a:pPr>
            <a:r>
              <a:rPr dirty="0" sz="2600" b="1">
                <a:latin typeface="Times New Roman"/>
                <a:cs typeface="Times New Roman"/>
              </a:rPr>
              <a:t>Offline</a:t>
            </a:r>
            <a:r>
              <a:rPr dirty="0" sz="2600" spc="-80" b="1">
                <a:latin typeface="Times New Roman"/>
                <a:cs typeface="Times New Roman"/>
              </a:rPr>
              <a:t> </a:t>
            </a:r>
            <a:r>
              <a:rPr dirty="0" sz="2600" b="1">
                <a:latin typeface="Times New Roman"/>
                <a:cs typeface="Times New Roman"/>
              </a:rPr>
              <a:t>Mode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6136" y="6214733"/>
            <a:ext cx="40259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50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4943" y="5088712"/>
            <a:ext cx="187325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b="1">
                <a:latin typeface="Times New Roman"/>
                <a:cs typeface="Times New Roman"/>
              </a:rPr>
              <a:t>Online</a:t>
            </a:r>
            <a:r>
              <a:rPr dirty="0" sz="2600" spc="-70" b="1">
                <a:latin typeface="Times New Roman"/>
                <a:cs typeface="Times New Roman"/>
              </a:rPr>
              <a:t> </a:t>
            </a:r>
            <a:r>
              <a:rPr dirty="0" sz="2600" b="1">
                <a:latin typeface="Times New Roman"/>
                <a:cs typeface="Times New Roman"/>
              </a:rPr>
              <a:t>Mode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5386"/>
            <a:ext cx="11182350" cy="3551554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GSTN </a:t>
            </a:r>
            <a:r>
              <a:rPr dirty="0" sz="2400">
                <a:latin typeface="Times New Roman"/>
                <a:cs typeface="Times New Roman"/>
              </a:rPr>
              <a:t>has provided Protype in the </a:t>
            </a:r>
            <a:r>
              <a:rPr dirty="0" sz="2400" spc="-5">
                <a:latin typeface="Times New Roman"/>
                <a:cs typeface="Times New Roman"/>
              </a:rPr>
              <a:t>GSTN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portal</a:t>
            </a:r>
            <a:endParaRPr sz="2400">
              <a:latin typeface="Times New Roman"/>
              <a:cs typeface="Times New Roman"/>
            </a:endParaRPr>
          </a:p>
          <a:p>
            <a:pPr marL="287020" marR="10795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Navigate to </a:t>
            </a:r>
            <a:r>
              <a:rPr dirty="0" sz="2400" spc="-5">
                <a:latin typeface="Times New Roman"/>
                <a:cs typeface="Times New Roman"/>
              </a:rPr>
              <a:t>URL </a:t>
            </a:r>
            <a:r>
              <a:rPr dirty="0" sz="2400">
                <a:latin typeface="Times New Roman"/>
                <a:cs typeface="Times New Roman"/>
              </a:rPr>
              <a:t>- </a:t>
            </a:r>
            <a:r>
              <a:rPr dirty="0" sz="2400" spc="-10">
                <a:latin typeface="Times New Roman"/>
                <a:cs typeface="Times New Roman"/>
              </a:rPr>
              <a:t>https://demoofflinetool.gst.gov.in/. </a:t>
            </a:r>
            <a:r>
              <a:rPr dirty="0" sz="2400">
                <a:latin typeface="Times New Roman"/>
                <a:cs typeface="Times New Roman"/>
              </a:rPr>
              <a:t>Read the instructions and click  Proceed to Prototype button given at the bottom of the page. </a:t>
            </a:r>
            <a:r>
              <a:rPr dirty="0" sz="2400" spc="-85">
                <a:latin typeface="Times New Roman"/>
                <a:cs typeface="Times New Roman"/>
              </a:rPr>
              <a:t>You </a:t>
            </a:r>
            <a:r>
              <a:rPr dirty="0" sz="2400" spc="-5">
                <a:latin typeface="Times New Roman"/>
                <a:cs typeface="Times New Roman"/>
              </a:rPr>
              <a:t>will </a:t>
            </a:r>
            <a:r>
              <a:rPr dirty="0" sz="2400">
                <a:latin typeface="Times New Roman"/>
                <a:cs typeface="Times New Roman"/>
              </a:rPr>
              <a:t>navigate to</a:t>
            </a:r>
            <a:r>
              <a:rPr dirty="0" sz="2400" spc="-229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Profile  page</a:t>
            </a:r>
            <a:endParaRPr sz="24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8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Begin by adding profile of the </a:t>
            </a:r>
            <a:r>
              <a:rPr dirty="0" sz="2400" spc="-15">
                <a:latin typeface="Times New Roman"/>
                <a:cs typeface="Times New Roman"/>
              </a:rPr>
              <a:t>taxpayer. </a:t>
            </a:r>
            <a:r>
              <a:rPr dirty="0" sz="2400">
                <a:latin typeface="Times New Roman"/>
                <a:cs typeface="Times New Roman"/>
              </a:rPr>
              <a:t>Click Manage Profile &gt; </a:t>
            </a:r>
            <a:r>
              <a:rPr dirty="0" sz="2400" spc="-5">
                <a:latin typeface="Times New Roman"/>
                <a:cs typeface="Times New Roman"/>
              </a:rPr>
              <a:t>Add</a:t>
            </a:r>
            <a:r>
              <a:rPr dirty="0" sz="2400" spc="-3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Profile.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Note:</a:t>
            </a:r>
            <a:endParaRPr sz="2200">
              <a:latin typeface="Times New Roman"/>
              <a:cs typeface="Times New Roman"/>
            </a:endParaRPr>
          </a:p>
          <a:p>
            <a:pPr marL="607060" marR="5080" indent="-274320">
              <a:lnSpc>
                <a:spcPct val="100000"/>
              </a:lnSpc>
              <a:spcBef>
                <a:spcPts val="530"/>
              </a:spcBef>
              <a:tabLst>
                <a:tab pos="607060" algn="l"/>
                <a:tab pos="7545705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Adding profiles in Master List helps in saving the </a:t>
            </a:r>
            <a:r>
              <a:rPr dirty="0" sz="2200" spc="-10">
                <a:latin typeface="Times New Roman"/>
                <a:cs typeface="Times New Roman"/>
              </a:rPr>
              <a:t>most </a:t>
            </a:r>
            <a:r>
              <a:rPr dirty="0" sz="2200" spc="-5">
                <a:latin typeface="Times New Roman"/>
                <a:cs typeface="Times New Roman"/>
              </a:rPr>
              <a:t>frequently used GSTIN and their  details, which will be available as a quick link for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future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use.	In this </a:t>
            </a:r>
            <a:r>
              <a:rPr dirty="0" sz="2200">
                <a:latin typeface="Times New Roman"/>
                <a:cs typeface="Times New Roman"/>
              </a:rPr>
              <a:t>prototype </a:t>
            </a:r>
            <a:r>
              <a:rPr dirty="0" sz="2200" spc="-5">
                <a:latin typeface="Times New Roman"/>
                <a:cs typeface="Times New Roman"/>
              </a:rPr>
              <a:t>the Profile data  cannot be edited </a:t>
            </a:r>
            <a:r>
              <a:rPr dirty="0" sz="2200">
                <a:latin typeface="Times New Roman"/>
                <a:cs typeface="Times New Roman"/>
              </a:rPr>
              <a:t>or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saved.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235013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Online</a:t>
            </a:r>
            <a:r>
              <a:rPr dirty="0" sz="3600" spc="-8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Mode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32525" y="6214733"/>
            <a:ext cx="33718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51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2289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Profile</a:t>
            </a:r>
            <a:r>
              <a:rPr dirty="0" sz="3600" spc="-8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page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5363" y="771144"/>
            <a:ext cx="11611356" cy="445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18301" y="6214733"/>
            <a:ext cx="32893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5">
                <a:solidFill>
                  <a:srgbClr val="252525"/>
                </a:solidFill>
                <a:latin typeface="Impact"/>
                <a:cs typeface="Impact"/>
              </a:rPr>
              <a:t>52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4977765" cy="1785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252525"/>
                </a:solidFill>
                <a:latin typeface="Impact"/>
                <a:cs typeface="Impact"/>
              </a:rPr>
              <a:t>Prototype-ANX-1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&amp;</a:t>
            </a:r>
            <a:r>
              <a:rPr dirty="0" sz="4000" spc="-4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b="1">
                <a:latin typeface="Times New Roman"/>
                <a:cs typeface="Times New Roman"/>
              </a:rPr>
              <a:t>Some </a:t>
            </a:r>
            <a:r>
              <a:rPr dirty="0" sz="2800" spc="-15" b="1">
                <a:latin typeface="Times New Roman"/>
                <a:cs typeface="Times New Roman"/>
              </a:rPr>
              <a:t>Screen</a:t>
            </a:r>
            <a:r>
              <a:rPr dirty="0" sz="2800" spc="-10" b="1">
                <a:latin typeface="Times New Roman"/>
                <a:cs typeface="Times New Roman"/>
              </a:rPr>
              <a:t> </a:t>
            </a:r>
            <a:r>
              <a:rPr dirty="0" sz="2800" b="1">
                <a:latin typeface="Times New Roman"/>
                <a:cs typeface="Times New Roman"/>
              </a:rPr>
              <a:t>shots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7660" y="6214733"/>
            <a:ext cx="40068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49479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Select 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add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details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268" y="611123"/>
            <a:ext cx="11713464" cy="4710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77660" y="6214733"/>
            <a:ext cx="40068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828" y="562355"/>
            <a:ext cx="11800332" cy="5007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732981"/>
            <a:ext cx="9063355" cy="8794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 spc="15">
                <a:solidFill>
                  <a:srgbClr val="252525"/>
                </a:solidFill>
                <a:latin typeface="Impact"/>
                <a:cs typeface="Impact"/>
              </a:rPr>
              <a:t>3A. </a:t>
            </a:r>
            <a:r>
              <a:rPr dirty="0" sz="2000" spc="-5">
                <a:solidFill>
                  <a:srgbClr val="252525"/>
                </a:solidFill>
                <a:latin typeface="Impact"/>
                <a:cs typeface="Impact"/>
              </a:rPr>
              <a:t>Supplies </a:t>
            </a:r>
            <a:r>
              <a:rPr dirty="0" sz="2000">
                <a:solidFill>
                  <a:srgbClr val="252525"/>
                </a:solidFill>
                <a:latin typeface="Impact"/>
                <a:cs typeface="Impact"/>
              </a:rPr>
              <a:t>made to consumers </a:t>
            </a:r>
            <a:r>
              <a:rPr dirty="0" sz="2000" spc="-5">
                <a:solidFill>
                  <a:srgbClr val="252525"/>
                </a:solidFill>
                <a:latin typeface="Impact"/>
                <a:cs typeface="Impact"/>
              </a:rPr>
              <a:t>and </a:t>
            </a:r>
            <a:r>
              <a:rPr dirty="0" sz="2000">
                <a:solidFill>
                  <a:srgbClr val="252525"/>
                </a:solidFill>
                <a:latin typeface="Impact"/>
                <a:cs typeface="Impact"/>
              </a:rPr>
              <a:t>un-registered </a:t>
            </a:r>
            <a:r>
              <a:rPr dirty="0" sz="2000" spc="-5">
                <a:solidFill>
                  <a:srgbClr val="252525"/>
                </a:solidFill>
                <a:latin typeface="Impact"/>
                <a:cs typeface="Impact"/>
              </a:rPr>
              <a:t>persons (Net of debit </a:t>
            </a:r>
            <a:r>
              <a:rPr dirty="0" sz="2000">
                <a:solidFill>
                  <a:srgbClr val="252525"/>
                </a:solidFill>
                <a:latin typeface="Impact"/>
                <a:cs typeface="Impact"/>
              </a:rPr>
              <a:t>/ </a:t>
            </a:r>
            <a:r>
              <a:rPr dirty="0" sz="2000" spc="-5">
                <a:solidFill>
                  <a:srgbClr val="252525"/>
                </a:solidFill>
                <a:latin typeface="Impact"/>
                <a:cs typeface="Impact"/>
              </a:rPr>
              <a:t>credit</a:t>
            </a:r>
            <a:r>
              <a:rPr dirty="0" sz="2000" spc="-5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2000" spc="-5">
                <a:solidFill>
                  <a:srgbClr val="252525"/>
                </a:solidFill>
                <a:latin typeface="Impact"/>
                <a:cs typeface="Impact"/>
              </a:rPr>
              <a:t>notes)</a:t>
            </a:r>
            <a:endParaRPr sz="2000">
              <a:latin typeface="Impact"/>
              <a:cs typeface="Impact"/>
            </a:endParaRPr>
          </a:p>
          <a:p>
            <a:pPr marL="5895975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268" y="1207008"/>
            <a:ext cx="11763756" cy="3224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671579"/>
            <a:ext cx="1064450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3B. Supplies </a:t>
            </a:r>
            <a:r>
              <a:rPr dirty="0" sz="2400">
                <a:solidFill>
                  <a:srgbClr val="252525"/>
                </a:solidFill>
                <a:latin typeface="Impact"/>
                <a:cs typeface="Impact"/>
              </a:rPr>
              <a:t>made to registered </a:t>
            </a: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persons (other </a:t>
            </a:r>
            <a:r>
              <a:rPr dirty="0" sz="2400">
                <a:solidFill>
                  <a:srgbClr val="252525"/>
                </a:solidFill>
                <a:latin typeface="Impact"/>
                <a:cs typeface="Impact"/>
              </a:rPr>
              <a:t>than those attracting reverse</a:t>
            </a:r>
            <a:r>
              <a:rPr dirty="0" sz="2400" spc="-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2400">
                <a:solidFill>
                  <a:srgbClr val="252525"/>
                </a:solidFill>
                <a:latin typeface="Impact"/>
                <a:cs typeface="Impact"/>
              </a:rPr>
              <a:t>charge)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4613" y="6214733"/>
            <a:ext cx="4038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56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7427"/>
            <a:ext cx="12192000" cy="3375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291147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</a:t>
            </a:r>
            <a:r>
              <a:rPr dirty="0" sz="3600" spc="-4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Summary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9477" y="6214733"/>
            <a:ext cx="3403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57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1791"/>
            <a:ext cx="12144756" cy="4607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466026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Recipient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wise</a:t>
            </a:r>
            <a:r>
              <a:rPr dirty="0" sz="3600" spc="-4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Summary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6136" y="6214733"/>
            <a:ext cx="40195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58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1" y="757427"/>
            <a:ext cx="12172188" cy="412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47624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Consolidated 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summary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4613" y="6214733"/>
            <a:ext cx="4038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59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444" y="1133855"/>
            <a:ext cx="12068555" cy="4094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47624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Consolidated 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summary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4613" y="6214733"/>
            <a:ext cx="4038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59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943" y="3795140"/>
            <a:ext cx="331914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r>
              <a:rPr dirty="0" sz="4000" spc="-6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>
                <a:solidFill>
                  <a:srgbClr val="252525"/>
                </a:solidFill>
                <a:latin typeface="Impact"/>
                <a:cs typeface="Impact"/>
              </a:rPr>
              <a:t>Prototype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76136" y="6214733"/>
            <a:ext cx="40259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136" y="923544"/>
            <a:ext cx="10114788" cy="2505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76136" y="6214733"/>
            <a:ext cx="40259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39878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Screen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take</a:t>
            </a:r>
            <a:r>
              <a:rPr dirty="0" sz="3600" spc="-2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action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7160" y="533400"/>
            <a:ext cx="12054839" cy="4695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76136" y="6214733"/>
            <a:ext cx="40259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63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863" y="451104"/>
            <a:ext cx="11224260" cy="4951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68515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3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Action </a:t>
            </a: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Taken</a:t>
            </a:r>
            <a:r>
              <a:rPr dirty="0" sz="3600" spc="2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summary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280" y="6214733"/>
            <a:ext cx="39306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64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07364"/>
            <a:ext cx="12192000" cy="3851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6733540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35">
                <a:solidFill>
                  <a:srgbClr val="252525"/>
                </a:solidFill>
                <a:latin typeface="Impact"/>
                <a:cs typeface="Impact"/>
              </a:rPr>
              <a:t>Table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4: Summary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of Input </a:t>
            </a:r>
            <a:r>
              <a:rPr dirty="0" sz="3600" spc="-55">
                <a:solidFill>
                  <a:srgbClr val="252525"/>
                </a:solidFill>
                <a:latin typeface="Impact"/>
                <a:cs typeface="Impact"/>
              </a:rPr>
              <a:t>Tax</a:t>
            </a:r>
            <a:r>
              <a:rPr dirty="0" sz="3600" spc="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credit</a:t>
            </a:r>
            <a:endParaRPr sz="3600">
              <a:latin typeface="Impact"/>
              <a:cs typeface="Impact"/>
            </a:endParaRPr>
          </a:p>
          <a:p>
            <a:pPr algn="r" marR="50292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587" y="757427"/>
            <a:ext cx="11068812" cy="3895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267335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Matching</a:t>
            </a:r>
            <a:r>
              <a:rPr dirty="0" sz="3600" spc="-7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Tool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66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466344"/>
            <a:ext cx="11544300" cy="2176780"/>
            <a:chOff x="228600" y="466344"/>
            <a:chExt cx="11544300" cy="2176780"/>
          </a:xfrm>
        </p:grpSpPr>
        <p:sp>
          <p:nvSpPr>
            <p:cNvPr id="3" name="object 3"/>
            <p:cNvSpPr/>
            <p:nvPr/>
          </p:nvSpPr>
          <p:spPr>
            <a:xfrm>
              <a:off x="240029" y="477774"/>
              <a:ext cx="11521440" cy="2153920"/>
            </a:xfrm>
            <a:custGeom>
              <a:avLst/>
              <a:gdLst/>
              <a:ahLst/>
              <a:cxnLst/>
              <a:rect l="l" t="t" r="r" b="b"/>
              <a:pathLst>
                <a:path w="11521440" h="2153920">
                  <a:moveTo>
                    <a:pt x="11306048" y="0"/>
                  </a:moveTo>
                  <a:lnTo>
                    <a:pt x="215341" y="0"/>
                  </a:lnTo>
                  <a:lnTo>
                    <a:pt x="165967" y="5686"/>
                  </a:lnTo>
                  <a:lnTo>
                    <a:pt x="120642" y="21885"/>
                  </a:lnTo>
                  <a:lnTo>
                    <a:pt x="80659" y="47306"/>
                  </a:lnTo>
                  <a:lnTo>
                    <a:pt x="47310" y="80657"/>
                  </a:lnTo>
                  <a:lnTo>
                    <a:pt x="21888" y="120650"/>
                  </a:lnTo>
                  <a:lnTo>
                    <a:pt x="5687" y="165991"/>
                  </a:lnTo>
                  <a:lnTo>
                    <a:pt x="0" y="215391"/>
                  </a:lnTo>
                  <a:lnTo>
                    <a:pt x="0" y="1938020"/>
                  </a:lnTo>
                  <a:lnTo>
                    <a:pt x="5687" y="1987420"/>
                  </a:lnTo>
                  <a:lnTo>
                    <a:pt x="21888" y="2032762"/>
                  </a:lnTo>
                  <a:lnTo>
                    <a:pt x="47310" y="2072754"/>
                  </a:lnTo>
                  <a:lnTo>
                    <a:pt x="80659" y="2106105"/>
                  </a:lnTo>
                  <a:lnTo>
                    <a:pt x="120642" y="2131526"/>
                  </a:lnTo>
                  <a:lnTo>
                    <a:pt x="165967" y="2147725"/>
                  </a:lnTo>
                  <a:lnTo>
                    <a:pt x="215341" y="2153412"/>
                  </a:lnTo>
                  <a:lnTo>
                    <a:pt x="11306048" y="2153412"/>
                  </a:lnTo>
                  <a:lnTo>
                    <a:pt x="11355448" y="2147725"/>
                  </a:lnTo>
                  <a:lnTo>
                    <a:pt x="11400790" y="2131526"/>
                  </a:lnTo>
                  <a:lnTo>
                    <a:pt x="11440782" y="2106105"/>
                  </a:lnTo>
                  <a:lnTo>
                    <a:pt x="11474133" y="2072754"/>
                  </a:lnTo>
                  <a:lnTo>
                    <a:pt x="11499554" y="2032762"/>
                  </a:lnTo>
                  <a:lnTo>
                    <a:pt x="11515753" y="1987420"/>
                  </a:lnTo>
                  <a:lnTo>
                    <a:pt x="11521440" y="1938020"/>
                  </a:lnTo>
                  <a:lnTo>
                    <a:pt x="11521440" y="215391"/>
                  </a:lnTo>
                  <a:lnTo>
                    <a:pt x="11515753" y="165991"/>
                  </a:lnTo>
                  <a:lnTo>
                    <a:pt x="11499554" y="120649"/>
                  </a:lnTo>
                  <a:lnTo>
                    <a:pt x="11474133" y="80657"/>
                  </a:lnTo>
                  <a:lnTo>
                    <a:pt x="11440782" y="47306"/>
                  </a:lnTo>
                  <a:lnTo>
                    <a:pt x="11400790" y="21885"/>
                  </a:lnTo>
                  <a:lnTo>
                    <a:pt x="11355448" y="5686"/>
                  </a:lnTo>
                  <a:lnTo>
                    <a:pt x="113060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40029" y="477774"/>
              <a:ext cx="11521440" cy="2153920"/>
            </a:xfrm>
            <a:custGeom>
              <a:avLst/>
              <a:gdLst/>
              <a:ahLst/>
              <a:cxnLst/>
              <a:rect l="l" t="t" r="r" b="b"/>
              <a:pathLst>
                <a:path w="11521440" h="2153920">
                  <a:moveTo>
                    <a:pt x="0" y="215391"/>
                  </a:moveTo>
                  <a:lnTo>
                    <a:pt x="5687" y="165991"/>
                  </a:lnTo>
                  <a:lnTo>
                    <a:pt x="21888" y="120650"/>
                  </a:lnTo>
                  <a:lnTo>
                    <a:pt x="47310" y="80657"/>
                  </a:lnTo>
                  <a:lnTo>
                    <a:pt x="80659" y="47306"/>
                  </a:lnTo>
                  <a:lnTo>
                    <a:pt x="120642" y="21885"/>
                  </a:lnTo>
                  <a:lnTo>
                    <a:pt x="165967" y="5686"/>
                  </a:lnTo>
                  <a:lnTo>
                    <a:pt x="215341" y="0"/>
                  </a:lnTo>
                  <a:lnTo>
                    <a:pt x="11306048" y="0"/>
                  </a:lnTo>
                  <a:lnTo>
                    <a:pt x="11355448" y="5686"/>
                  </a:lnTo>
                  <a:lnTo>
                    <a:pt x="11400790" y="21885"/>
                  </a:lnTo>
                  <a:lnTo>
                    <a:pt x="11440782" y="47306"/>
                  </a:lnTo>
                  <a:lnTo>
                    <a:pt x="11474133" y="80657"/>
                  </a:lnTo>
                  <a:lnTo>
                    <a:pt x="11499554" y="120649"/>
                  </a:lnTo>
                  <a:lnTo>
                    <a:pt x="11515753" y="165991"/>
                  </a:lnTo>
                  <a:lnTo>
                    <a:pt x="11521440" y="215391"/>
                  </a:lnTo>
                  <a:lnTo>
                    <a:pt x="11521440" y="1938020"/>
                  </a:lnTo>
                  <a:lnTo>
                    <a:pt x="11515753" y="1987420"/>
                  </a:lnTo>
                  <a:lnTo>
                    <a:pt x="11499554" y="2032762"/>
                  </a:lnTo>
                  <a:lnTo>
                    <a:pt x="11474133" y="2072754"/>
                  </a:lnTo>
                  <a:lnTo>
                    <a:pt x="11440782" y="2106105"/>
                  </a:lnTo>
                  <a:lnTo>
                    <a:pt x="11400790" y="2131526"/>
                  </a:lnTo>
                  <a:lnTo>
                    <a:pt x="11355448" y="2147725"/>
                  </a:lnTo>
                  <a:lnTo>
                    <a:pt x="11306048" y="2153412"/>
                  </a:lnTo>
                  <a:lnTo>
                    <a:pt x="215341" y="2153412"/>
                  </a:lnTo>
                  <a:lnTo>
                    <a:pt x="165967" y="2147725"/>
                  </a:lnTo>
                  <a:lnTo>
                    <a:pt x="120642" y="2131526"/>
                  </a:lnTo>
                  <a:lnTo>
                    <a:pt x="80659" y="2106105"/>
                  </a:lnTo>
                  <a:lnTo>
                    <a:pt x="47310" y="2072754"/>
                  </a:lnTo>
                  <a:lnTo>
                    <a:pt x="21888" y="2032762"/>
                  </a:lnTo>
                  <a:lnTo>
                    <a:pt x="5687" y="1987420"/>
                  </a:lnTo>
                  <a:lnTo>
                    <a:pt x="0" y="1938020"/>
                  </a:lnTo>
                  <a:lnTo>
                    <a:pt x="0" y="215391"/>
                  </a:lnTo>
                  <a:close/>
                </a:path>
              </a:pathLst>
            </a:custGeom>
            <a:ln w="22859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21435" y="798017"/>
            <a:ext cx="9560560" cy="1388745"/>
          </a:xfrm>
          <a:prstGeom prst="rect"/>
        </p:spPr>
        <p:txBody>
          <a:bodyPr wrap="square" lIns="0" tIns="117475" rIns="0" bIns="0" rtlCol="0" vert="horz">
            <a:spAutoFit/>
          </a:bodyPr>
          <a:lstStyle/>
          <a:p>
            <a:pPr marL="3863975" marR="5080" indent="-3851910">
              <a:lnSpc>
                <a:spcPts val="4970"/>
              </a:lnSpc>
              <a:spcBef>
                <a:spcPts val="925"/>
              </a:spcBef>
            </a:pPr>
            <a:r>
              <a:rPr dirty="0" sz="4800"/>
              <a:t>Results after </a:t>
            </a:r>
            <a:r>
              <a:rPr dirty="0" sz="4800" spc="-5"/>
              <a:t>matching </a:t>
            </a:r>
            <a:r>
              <a:rPr dirty="0" sz="4800"/>
              <a:t>of Purchase</a:t>
            </a:r>
            <a:r>
              <a:rPr dirty="0" sz="4800" spc="-40"/>
              <a:t> </a:t>
            </a:r>
            <a:r>
              <a:rPr dirty="0" sz="4800"/>
              <a:t>and  </a:t>
            </a:r>
            <a:r>
              <a:rPr dirty="0" sz="4800" spc="-5"/>
              <a:t>ANX-2</a:t>
            </a:r>
            <a:endParaRPr sz="4800"/>
          </a:p>
        </p:txBody>
      </p:sp>
      <p:grpSp>
        <p:nvGrpSpPr>
          <p:cNvPr id="6" name="object 6"/>
          <p:cNvGrpSpPr/>
          <p:nvPr/>
        </p:nvGrpSpPr>
        <p:grpSpPr>
          <a:xfrm>
            <a:off x="228600" y="2919983"/>
            <a:ext cx="1818639" cy="2176780"/>
            <a:chOff x="228600" y="2919983"/>
            <a:chExt cx="1818639" cy="2176780"/>
          </a:xfrm>
        </p:grpSpPr>
        <p:sp>
          <p:nvSpPr>
            <p:cNvPr id="7" name="object 7"/>
            <p:cNvSpPr/>
            <p:nvPr/>
          </p:nvSpPr>
          <p:spPr>
            <a:xfrm>
              <a:off x="240029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80" h="2153920">
                  <a:moveTo>
                    <a:pt x="1615694" y="0"/>
                  </a:moveTo>
                  <a:lnTo>
                    <a:pt x="179527" y="0"/>
                  </a:lnTo>
                  <a:lnTo>
                    <a:pt x="131802" y="6414"/>
                  </a:lnTo>
                  <a:lnTo>
                    <a:pt x="88916" y="24515"/>
                  </a:lnTo>
                  <a:lnTo>
                    <a:pt x="52582" y="52593"/>
                  </a:lnTo>
                  <a:lnTo>
                    <a:pt x="24510" y="88937"/>
                  </a:lnTo>
                  <a:lnTo>
                    <a:pt x="6412" y="131835"/>
                  </a:lnTo>
                  <a:lnTo>
                    <a:pt x="0" y="179577"/>
                  </a:lnTo>
                  <a:lnTo>
                    <a:pt x="0" y="1973834"/>
                  </a:lnTo>
                  <a:lnTo>
                    <a:pt x="6412" y="2021576"/>
                  </a:lnTo>
                  <a:lnTo>
                    <a:pt x="24511" y="2064474"/>
                  </a:lnTo>
                  <a:lnTo>
                    <a:pt x="52582" y="2100818"/>
                  </a:lnTo>
                  <a:lnTo>
                    <a:pt x="88916" y="2128896"/>
                  </a:lnTo>
                  <a:lnTo>
                    <a:pt x="131802" y="2146997"/>
                  </a:lnTo>
                  <a:lnTo>
                    <a:pt x="179527" y="2153412"/>
                  </a:lnTo>
                  <a:lnTo>
                    <a:pt x="1615694" y="2153412"/>
                  </a:lnTo>
                  <a:lnTo>
                    <a:pt x="1663436" y="2146997"/>
                  </a:lnTo>
                  <a:lnTo>
                    <a:pt x="1706334" y="2128896"/>
                  </a:lnTo>
                  <a:lnTo>
                    <a:pt x="1742678" y="2100818"/>
                  </a:lnTo>
                  <a:lnTo>
                    <a:pt x="1770756" y="2064474"/>
                  </a:lnTo>
                  <a:lnTo>
                    <a:pt x="1788857" y="2021576"/>
                  </a:lnTo>
                  <a:lnTo>
                    <a:pt x="1795271" y="1973834"/>
                  </a:lnTo>
                  <a:lnTo>
                    <a:pt x="1795271" y="179577"/>
                  </a:lnTo>
                  <a:lnTo>
                    <a:pt x="1788857" y="131835"/>
                  </a:lnTo>
                  <a:lnTo>
                    <a:pt x="1770756" y="88937"/>
                  </a:lnTo>
                  <a:lnTo>
                    <a:pt x="1742678" y="52593"/>
                  </a:lnTo>
                  <a:lnTo>
                    <a:pt x="1706334" y="24515"/>
                  </a:lnTo>
                  <a:lnTo>
                    <a:pt x="1663436" y="641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0029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80" h="2153920">
                  <a:moveTo>
                    <a:pt x="0" y="179577"/>
                  </a:moveTo>
                  <a:lnTo>
                    <a:pt x="6412" y="131835"/>
                  </a:lnTo>
                  <a:lnTo>
                    <a:pt x="24510" y="88937"/>
                  </a:lnTo>
                  <a:lnTo>
                    <a:pt x="52582" y="52593"/>
                  </a:lnTo>
                  <a:lnTo>
                    <a:pt x="88916" y="24515"/>
                  </a:lnTo>
                  <a:lnTo>
                    <a:pt x="131802" y="6414"/>
                  </a:lnTo>
                  <a:lnTo>
                    <a:pt x="179527" y="0"/>
                  </a:lnTo>
                  <a:lnTo>
                    <a:pt x="1615694" y="0"/>
                  </a:lnTo>
                  <a:lnTo>
                    <a:pt x="1663436" y="6414"/>
                  </a:lnTo>
                  <a:lnTo>
                    <a:pt x="1706334" y="24515"/>
                  </a:lnTo>
                  <a:lnTo>
                    <a:pt x="1742678" y="52593"/>
                  </a:lnTo>
                  <a:lnTo>
                    <a:pt x="1770756" y="88937"/>
                  </a:lnTo>
                  <a:lnTo>
                    <a:pt x="1788857" y="131835"/>
                  </a:lnTo>
                  <a:lnTo>
                    <a:pt x="1795271" y="179577"/>
                  </a:lnTo>
                  <a:lnTo>
                    <a:pt x="1795271" y="1973834"/>
                  </a:lnTo>
                  <a:lnTo>
                    <a:pt x="1788857" y="2021576"/>
                  </a:lnTo>
                  <a:lnTo>
                    <a:pt x="1770756" y="2064474"/>
                  </a:lnTo>
                  <a:lnTo>
                    <a:pt x="1742678" y="2100818"/>
                  </a:lnTo>
                  <a:lnTo>
                    <a:pt x="1706334" y="2128896"/>
                  </a:lnTo>
                  <a:lnTo>
                    <a:pt x="1663436" y="2146997"/>
                  </a:lnTo>
                  <a:lnTo>
                    <a:pt x="1615694" y="2153412"/>
                  </a:lnTo>
                  <a:lnTo>
                    <a:pt x="179527" y="2153412"/>
                  </a:lnTo>
                  <a:lnTo>
                    <a:pt x="131802" y="2146997"/>
                  </a:lnTo>
                  <a:lnTo>
                    <a:pt x="88916" y="2128896"/>
                  </a:lnTo>
                  <a:lnTo>
                    <a:pt x="52582" y="2100818"/>
                  </a:lnTo>
                  <a:lnTo>
                    <a:pt x="24511" y="2064474"/>
                  </a:lnTo>
                  <a:lnTo>
                    <a:pt x="6412" y="2021576"/>
                  </a:lnTo>
                  <a:lnTo>
                    <a:pt x="0" y="1973834"/>
                  </a:lnTo>
                  <a:lnTo>
                    <a:pt x="0" y="179577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719429" y="3611117"/>
            <a:ext cx="835660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 indent="43815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Exact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Match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74748" y="2919983"/>
            <a:ext cx="1816735" cy="2176780"/>
            <a:chOff x="2174748" y="2919983"/>
            <a:chExt cx="1816735" cy="2176780"/>
          </a:xfrm>
        </p:grpSpPr>
        <p:sp>
          <p:nvSpPr>
            <p:cNvPr id="11" name="object 11"/>
            <p:cNvSpPr/>
            <p:nvPr/>
          </p:nvSpPr>
          <p:spPr>
            <a:xfrm>
              <a:off x="2186178" y="2931413"/>
              <a:ext cx="1793875" cy="2153920"/>
            </a:xfrm>
            <a:custGeom>
              <a:avLst/>
              <a:gdLst/>
              <a:ahLst/>
              <a:cxnLst/>
              <a:rect l="l" t="t" r="r" b="b"/>
              <a:pathLst>
                <a:path w="1793875" h="2153920">
                  <a:moveTo>
                    <a:pt x="1614424" y="0"/>
                  </a:moveTo>
                  <a:lnTo>
                    <a:pt x="179324" y="0"/>
                  </a:lnTo>
                  <a:lnTo>
                    <a:pt x="131644" y="6404"/>
                  </a:lnTo>
                  <a:lnTo>
                    <a:pt x="88805" y="24478"/>
                  </a:lnTo>
                  <a:lnTo>
                    <a:pt x="52514" y="52514"/>
                  </a:lnTo>
                  <a:lnTo>
                    <a:pt x="24478" y="88805"/>
                  </a:lnTo>
                  <a:lnTo>
                    <a:pt x="6404" y="131644"/>
                  </a:lnTo>
                  <a:lnTo>
                    <a:pt x="0" y="179324"/>
                  </a:lnTo>
                  <a:lnTo>
                    <a:pt x="0" y="1974088"/>
                  </a:lnTo>
                  <a:lnTo>
                    <a:pt x="6404" y="2021767"/>
                  </a:lnTo>
                  <a:lnTo>
                    <a:pt x="24478" y="2064606"/>
                  </a:lnTo>
                  <a:lnTo>
                    <a:pt x="52514" y="2100897"/>
                  </a:lnTo>
                  <a:lnTo>
                    <a:pt x="88805" y="2128933"/>
                  </a:lnTo>
                  <a:lnTo>
                    <a:pt x="131644" y="2147007"/>
                  </a:lnTo>
                  <a:lnTo>
                    <a:pt x="179324" y="2153412"/>
                  </a:lnTo>
                  <a:lnTo>
                    <a:pt x="1614424" y="2153412"/>
                  </a:lnTo>
                  <a:lnTo>
                    <a:pt x="1662103" y="2147007"/>
                  </a:lnTo>
                  <a:lnTo>
                    <a:pt x="1704942" y="2128933"/>
                  </a:lnTo>
                  <a:lnTo>
                    <a:pt x="1741233" y="2100897"/>
                  </a:lnTo>
                  <a:lnTo>
                    <a:pt x="1769269" y="2064606"/>
                  </a:lnTo>
                  <a:lnTo>
                    <a:pt x="1787343" y="2021767"/>
                  </a:lnTo>
                  <a:lnTo>
                    <a:pt x="1793748" y="1974088"/>
                  </a:lnTo>
                  <a:lnTo>
                    <a:pt x="1793748" y="179324"/>
                  </a:lnTo>
                  <a:lnTo>
                    <a:pt x="1787343" y="131644"/>
                  </a:lnTo>
                  <a:lnTo>
                    <a:pt x="1769269" y="88805"/>
                  </a:lnTo>
                  <a:lnTo>
                    <a:pt x="1741233" y="52514"/>
                  </a:lnTo>
                  <a:lnTo>
                    <a:pt x="1704942" y="24478"/>
                  </a:lnTo>
                  <a:lnTo>
                    <a:pt x="1662103" y="6404"/>
                  </a:lnTo>
                  <a:lnTo>
                    <a:pt x="16144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186178" y="2931413"/>
              <a:ext cx="1793875" cy="2153920"/>
            </a:xfrm>
            <a:custGeom>
              <a:avLst/>
              <a:gdLst/>
              <a:ahLst/>
              <a:cxnLst/>
              <a:rect l="l" t="t" r="r" b="b"/>
              <a:pathLst>
                <a:path w="1793875" h="2153920">
                  <a:moveTo>
                    <a:pt x="0" y="179324"/>
                  </a:moveTo>
                  <a:lnTo>
                    <a:pt x="6404" y="131644"/>
                  </a:lnTo>
                  <a:lnTo>
                    <a:pt x="24478" y="88805"/>
                  </a:lnTo>
                  <a:lnTo>
                    <a:pt x="52514" y="52514"/>
                  </a:lnTo>
                  <a:lnTo>
                    <a:pt x="88805" y="24478"/>
                  </a:lnTo>
                  <a:lnTo>
                    <a:pt x="131644" y="6404"/>
                  </a:lnTo>
                  <a:lnTo>
                    <a:pt x="179324" y="0"/>
                  </a:lnTo>
                  <a:lnTo>
                    <a:pt x="1614424" y="0"/>
                  </a:lnTo>
                  <a:lnTo>
                    <a:pt x="1662103" y="6404"/>
                  </a:lnTo>
                  <a:lnTo>
                    <a:pt x="1704942" y="24478"/>
                  </a:lnTo>
                  <a:lnTo>
                    <a:pt x="1741233" y="52514"/>
                  </a:lnTo>
                  <a:lnTo>
                    <a:pt x="1769269" y="88805"/>
                  </a:lnTo>
                  <a:lnTo>
                    <a:pt x="1787343" y="131644"/>
                  </a:lnTo>
                  <a:lnTo>
                    <a:pt x="1793748" y="179324"/>
                  </a:lnTo>
                  <a:lnTo>
                    <a:pt x="1793748" y="1974088"/>
                  </a:lnTo>
                  <a:lnTo>
                    <a:pt x="1787343" y="2021767"/>
                  </a:lnTo>
                  <a:lnTo>
                    <a:pt x="1769269" y="2064606"/>
                  </a:lnTo>
                  <a:lnTo>
                    <a:pt x="1741233" y="2100897"/>
                  </a:lnTo>
                  <a:lnTo>
                    <a:pt x="1704942" y="2128933"/>
                  </a:lnTo>
                  <a:lnTo>
                    <a:pt x="1662103" y="2147007"/>
                  </a:lnTo>
                  <a:lnTo>
                    <a:pt x="1614424" y="2153412"/>
                  </a:lnTo>
                  <a:lnTo>
                    <a:pt x="179324" y="2153412"/>
                  </a:lnTo>
                  <a:lnTo>
                    <a:pt x="131644" y="2147007"/>
                  </a:lnTo>
                  <a:lnTo>
                    <a:pt x="88805" y="2128933"/>
                  </a:lnTo>
                  <a:lnTo>
                    <a:pt x="52514" y="2100897"/>
                  </a:lnTo>
                  <a:lnTo>
                    <a:pt x="24478" y="2064606"/>
                  </a:lnTo>
                  <a:lnTo>
                    <a:pt x="6404" y="2021767"/>
                  </a:lnTo>
                  <a:lnTo>
                    <a:pt x="0" y="1974088"/>
                  </a:lnTo>
                  <a:lnTo>
                    <a:pt x="0" y="1793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655823" y="3611117"/>
            <a:ext cx="852805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1590" marR="5080" indent="-9525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Partial  Match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119371" y="2919983"/>
            <a:ext cx="1818639" cy="2176780"/>
            <a:chOff x="4119371" y="2919983"/>
            <a:chExt cx="1818639" cy="2176780"/>
          </a:xfrm>
        </p:grpSpPr>
        <p:sp>
          <p:nvSpPr>
            <p:cNvPr id="15" name="object 15"/>
            <p:cNvSpPr/>
            <p:nvPr/>
          </p:nvSpPr>
          <p:spPr>
            <a:xfrm>
              <a:off x="4130801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1615694" y="0"/>
                  </a:moveTo>
                  <a:lnTo>
                    <a:pt x="179577" y="0"/>
                  </a:lnTo>
                  <a:lnTo>
                    <a:pt x="131835" y="6414"/>
                  </a:lnTo>
                  <a:lnTo>
                    <a:pt x="88937" y="24515"/>
                  </a:lnTo>
                  <a:lnTo>
                    <a:pt x="52593" y="52593"/>
                  </a:lnTo>
                  <a:lnTo>
                    <a:pt x="24515" y="88937"/>
                  </a:lnTo>
                  <a:lnTo>
                    <a:pt x="6414" y="131835"/>
                  </a:lnTo>
                  <a:lnTo>
                    <a:pt x="0" y="179577"/>
                  </a:lnTo>
                  <a:lnTo>
                    <a:pt x="0" y="1973834"/>
                  </a:lnTo>
                  <a:lnTo>
                    <a:pt x="6414" y="2021576"/>
                  </a:lnTo>
                  <a:lnTo>
                    <a:pt x="24515" y="2064474"/>
                  </a:lnTo>
                  <a:lnTo>
                    <a:pt x="52593" y="2100818"/>
                  </a:lnTo>
                  <a:lnTo>
                    <a:pt x="88937" y="2128896"/>
                  </a:lnTo>
                  <a:lnTo>
                    <a:pt x="131835" y="2146997"/>
                  </a:lnTo>
                  <a:lnTo>
                    <a:pt x="179577" y="2153412"/>
                  </a:lnTo>
                  <a:lnTo>
                    <a:pt x="1615694" y="2153412"/>
                  </a:lnTo>
                  <a:lnTo>
                    <a:pt x="1663436" y="2146997"/>
                  </a:lnTo>
                  <a:lnTo>
                    <a:pt x="1706334" y="2128896"/>
                  </a:lnTo>
                  <a:lnTo>
                    <a:pt x="1742678" y="2100818"/>
                  </a:lnTo>
                  <a:lnTo>
                    <a:pt x="1770756" y="2064474"/>
                  </a:lnTo>
                  <a:lnTo>
                    <a:pt x="1788857" y="2021576"/>
                  </a:lnTo>
                  <a:lnTo>
                    <a:pt x="1795272" y="1973834"/>
                  </a:lnTo>
                  <a:lnTo>
                    <a:pt x="1795272" y="179577"/>
                  </a:lnTo>
                  <a:lnTo>
                    <a:pt x="1788857" y="131835"/>
                  </a:lnTo>
                  <a:lnTo>
                    <a:pt x="1770756" y="88937"/>
                  </a:lnTo>
                  <a:lnTo>
                    <a:pt x="1742678" y="52593"/>
                  </a:lnTo>
                  <a:lnTo>
                    <a:pt x="1706334" y="24515"/>
                  </a:lnTo>
                  <a:lnTo>
                    <a:pt x="1663436" y="641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130801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0" y="179577"/>
                  </a:moveTo>
                  <a:lnTo>
                    <a:pt x="6414" y="131835"/>
                  </a:lnTo>
                  <a:lnTo>
                    <a:pt x="24515" y="88937"/>
                  </a:lnTo>
                  <a:lnTo>
                    <a:pt x="52593" y="52593"/>
                  </a:lnTo>
                  <a:lnTo>
                    <a:pt x="88937" y="24515"/>
                  </a:lnTo>
                  <a:lnTo>
                    <a:pt x="131835" y="6414"/>
                  </a:lnTo>
                  <a:lnTo>
                    <a:pt x="179577" y="0"/>
                  </a:lnTo>
                  <a:lnTo>
                    <a:pt x="1615694" y="0"/>
                  </a:lnTo>
                  <a:lnTo>
                    <a:pt x="1663436" y="6414"/>
                  </a:lnTo>
                  <a:lnTo>
                    <a:pt x="1706334" y="24515"/>
                  </a:lnTo>
                  <a:lnTo>
                    <a:pt x="1742678" y="52593"/>
                  </a:lnTo>
                  <a:lnTo>
                    <a:pt x="1770756" y="88937"/>
                  </a:lnTo>
                  <a:lnTo>
                    <a:pt x="1788857" y="131835"/>
                  </a:lnTo>
                  <a:lnTo>
                    <a:pt x="1795272" y="179577"/>
                  </a:lnTo>
                  <a:lnTo>
                    <a:pt x="1795272" y="1973834"/>
                  </a:lnTo>
                  <a:lnTo>
                    <a:pt x="1788857" y="2021576"/>
                  </a:lnTo>
                  <a:lnTo>
                    <a:pt x="1770756" y="2064474"/>
                  </a:lnTo>
                  <a:lnTo>
                    <a:pt x="1742678" y="2100818"/>
                  </a:lnTo>
                  <a:lnTo>
                    <a:pt x="1706334" y="2128896"/>
                  </a:lnTo>
                  <a:lnTo>
                    <a:pt x="1663436" y="2146997"/>
                  </a:lnTo>
                  <a:lnTo>
                    <a:pt x="1615694" y="2153412"/>
                  </a:lnTo>
                  <a:lnTo>
                    <a:pt x="179577" y="2153412"/>
                  </a:lnTo>
                  <a:lnTo>
                    <a:pt x="131835" y="2146997"/>
                  </a:lnTo>
                  <a:lnTo>
                    <a:pt x="88937" y="2128896"/>
                  </a:lnTo>
                  <a:lnTo>
                    <a:pt x="52593" y="2100818"/>
                  </a:lnTo>
                  <a:lnTo>
                    <a:pt x="24515" y="2064474"/>
                  </a:lnTo>
                  <a:lnTo>
                    <a:pt x="6414" y="2021576"/>
                  </a:lnTo>
                  <a:lnTo>
                    <a:pt x="0" y="1973834"/>
                  </a:lnTo>
                  <a:lnTo>
                    <a:pt x="0" y="179577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451730" y="3611117"/>
            <a:ext cx="1152525" cy="7340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90500" marR="5080" indent="-178435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Probable  </a:t>
            </a: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match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063996" y="2919983"/>
            <a:ext cx="1818639" cy="2176780"/>
            <a:chOff x="6063996" y="2919983"/>
            <a:chExt cx="1818639" cy="2176780"/>
          </a:xfrm>
        </p:grpSpPr>
        <p:sp>
          <p:nvSpPr>
            <p:cNvPr id="19" name="object 19"/>
            <p:cNvSpPr/>
            <p:nvPr/>
          </p:nvSpPr>
          <p:spPr>
            <a:xfrm>
              <a:off x="6075426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1615694" y="0"/>
                  </a:moveTo>
                  <a:lnTo>
                    <a:pt x="179577" y="0"/>
                  </a:lnTo>
                  <a:lnTo>
                    <a:pt x="131835" y="6414"/>
                  </a:lnTo>
                  <a:lnTo>
                    <a:pt x="88937" y="24515"/>
                  </a:lnTo>
                  <a:lnTo>
                    <a:pt x="52593" y="52593"/>
                  </a:lnTo>
                  <a:lnTo>
                    <a:pt x="24515" y="88937"/>
                  </a:lnTo>
                  <a:lnTo>
                    <a:pt x="6414" y="131835"/>
                  </a:lnTo>
                  <a:lnTo>
                    <a:pt x="0" y="179577"/>
                  </a:lnTo>
                  <a:lnTo>
                    <a:pt x="0" y="1973834"/>
                  </a:lnTo>
                  <a:lnTo>
                    <a:pt x="6414" y="2021576"/>
                  </a:lnTo>
                  <a:lnTo>
                    <a:pt x="24515" y="2064474"/>
                  </a:lnTo>
                  <a:lnTo>
                    <a:pt x="52593" y="2100818"/>
                  </a:lnTo>
                  <a:lnTo>
                    <a:pt x="88937" y="2128896"/>
                  </a:lnTo>
                  <a:lnTo>
                    <a:pt x="131835" y="2146997"/>
                  </a:lnTo>
                  <a:lnTo>
                    <a:pt x="179577" y="2153412"/>
                  </a:lnTo>
                  <a:lnTo>
                    <a:pt x="1615694" y="2153412"/>
                  </a:lnTo>
                  <a:lnTo>
                    <a:pt x="1663436" y="2146997"/>
                  </a:lnTo>
                  <a:lnTo>
                    <a:pt x="1706334" y="2128896"/>
                  </a:lnTo>
                  <a:lnTo>
                    <a:pt x="1742678" y="2100818"/>
                  </a:lnTo>
                  <a:lnTo>
                    <a:pt x="1770756" y="2064474"/>
                  </a:lnTo>
                  <a:lnTo>
                    <a:pt x="1788857" y="2021576"/>
                  </a:lnTo>
                  <a:lnTo>
                    <a:pt x="1795272" y="1973834"/>
                  </a:lnTo>
                  <a:lnTo>
                    <a:pt x="1795272" y="179577"/>
                  </a:lnTo>
                  <a:lnTo>
                    <a:pt x="1788857" y="131835"/>
                  </a:lnTo>
                  <a:lnTo>
                    <a:pt x="1770756" y="88937"/>
                  </a:lnTo>
                  <a:lnTo>
                    <a:pt x="1742678" y="52593"/>
                  </a:lnTo>
                  <a:lnTo>
                    <a:pt x="1706334" y="24515"/>
                  </a:lnTo>
                  <a:lnTo>
                    <a:pt x="1663436" y="641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75426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0" y="179577"/>
                  </a:moveTo>
                  <a:lnTo>
                    <a:pt x="6414" y="131835"/>
                  </a:lnTo>
                  <a:lnTo>
                    <a:pt x="24515" y="88937"/>
                  </a:lnTo>
                  <a:lnTo>
                    <a:pt x="52593" y="52593"/>
                  </a:lnTo>
                  <a:lnTo>
                    <a:pt x="88937" y="24515"/>
                  </a:lnTo>
                  <a:lnTo>
                    <a:pt x="131835" y="6414"/>
                  </a:lnTo>
                  <a:lnTo>
                    <a:pt x="179577" y="0"/>
                  </a:lnTo>
                  <a:lnTo>
                    <a:pt x="1615694" y="0"/>
                  </a:lnTo>
                  <a:lnTo>
                    <a:pt x="1663436" y="6414"/>
                  </a:lnTo>
                  <a:lnTo>
                    <a:pt x="1706334" y="24515"/>
                  </a:lnTo>
                  <a:lnTo>
                    <a:pt x="1742678" y="52593"/>
                  </a:lnTo>
                  <a:lnTo>
                    <a:pt x="1770756" y="88937"/>
                  </a:lnTo>
                  <a:lnTo>
                    <a:pt x="1788857" y="131835"/>
                  </a:lnTo>
                  <a:lnTo>
                    <a:pt x="1795272" y="179577"/>
                  </a:lnTo>
                  <a:lnTo>
                    <a:pt x="1795272" y="1973834"/>
                  </a:lnTo>
                  <a:lnTo>
                    <a:pt x="1788857" y="2021576"/>
                  </a:lnTo>
                  <a:lnTo>
                    <a:pt x="1770756" y="2064474"/>
                  </a:lnTo>
                  <a:lnTo>
                    <a:pt x="1742678" y="2100818"/>
                  </a:lnTo>
                  <a:lnTo>
                    <a:pt x="1706334" y="2128896"/>
                  </a:lnTo>
                  <a:lnTo>
                    <a:pt x="1663436" y="2146997"/>
                  </a:lnTo>
                  <a:lnTo>
                    <a:pt x="1615694" y="2153412"/>
                  </a:lnTo>
                  <a:lnTo>
                    <a:pt x="179577" y="2153412"/>
                  </a:lnTo>
                  <a:lnTo>
                    <a:pt x="131835" y="2146997"/>
                  </a:lnTo>
                  <a:lnTo>
                    <a:pt x="88937" y="2128896"/>
                  </a:lnTo>
                  <a:lnTo>
                    <a:pt x="52593" y="2100818"/>
                  </a:lnTo>
                  <a:lnTo>
                    <a:pt x="24515" y="2064474"/>
                  </a:lnTo>
                  <a:lnTo>
                    <a:pt x="6414" y="2021576"/>
                  </a:lnTo>
                  <a:lnTo>
                    <a:pt x="0" y="1973834"/>
                  </a:lnTo>
                  <a:lnTo>
                    <a:pt x="0" y="179577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232652" y="3775328"/>
            <a:ext cx="148272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Unmatched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010143" y="2919983"/>
            <a:ext cx="1816735" cy="2176780"/>
            <a:chOff x="8010143" y="2919983"/>
            <a:chExt cx="1816735" cy="2176780"/>
          </a:xfrm>
        </p:grpSpPr>
        <p:sp>
          <p:nvSpPr>
            <p:cNvPr id="23" name="object 23"/>
            <p:cNvSpPr/>
            <p:nvPr/>
          </p:nvSpPr>
          <p:spPr>
            <a:xfrm>
              <a:off x="8021573" y="2931413"/>
              <a:ext cx="1793875" cy="2153920"/>
            </a:xfrm>
            <a:custGeom>
              <a:avLst/>
              <a:gdLst/>
              <a:ahLst/>
              <a:cxnLst/>
              <a:rect l="l" t="t" r="r" b="b"/>
              <a:pathLst>
                <a:path w="1793875" h="2153920">
                  <a:moveTo>
                    <a:pt x="1614424" y="0"/>
                  </a:moveTo>
                  <a:lnTo>
                    <a:pt x="179324" y="0"/>
                  </a:lnTo>
                  <a:lnTo>
                    <a:pt x="131644" y="6404"/>
                  </a:lnTo>
                  <a:lnTo>
                    <a:pt x="88805" y="24478"/>
                  </a:lnTo>
                  <a:lnTo>
                    <a:pt x="52514" y="52514"/>
                  </a:lnTo>
                  <a:lnTo>
                    <a:pt x="24478" y="88805"/>
                  </a:lnTo>
                  <a:lnTo>
                    <a:pt x="6404" y="131644"/>
                  </a:lnTo>
                  <a:lnTo>
                    <a:pt x="0" y="179324"/>
                  </a:lnTo>
                  <a:lnTo>
                    <a:pt x="0" y="1974088"/>
                  </a:lnTo>
                  <a:lnTo>
                    <a:pt x="6404" y="2021767"/>
                  </a:lnTo>
                  <a:lnTo>
                    <a:pt x="24478" y="2064606"/>
                  </a:lnTo>
                  <a:lnTo>
                    <a:pt x="52514" y="2100897"/>
                  </a:lnTo>
                  <a:lnTo>
                    <a:pt x="88805" y="2128933"/>
                  </a:lnTo>
                  <a:lnTo>
                    <a:pt x="131644" y="2147007"/>
                  </a:lnTo>
                  <a:lnTo>
                    <a:pt x="179324" y="2153412"/>
                  </a:lnTo>
                  <a:lnTo>
                    <a:pt x="1614424" y="2153412"/>
                  </a:lnTo>
                  <a:lnTo>
                    <a:pt x="1662103" y="2147007"/>
                  </a:lnTo>
                  <a:lnTo>
                    <a:pt x="1704942" y="2128933"/>
                  </a:lnTo>
                  <a:lnTo>
                    <a:pt x="1741233" y="2100897"/>
                  </a:lnTo>
                  <a:lnTo>
                    <a:pt x="1769269" y="2064606"/>
                  </a:lnTo>
                  <a:lnTo>
                    <a:pt x="1787343" y="2021767"/>
                  </a:lnTo>
                  <a:lnTo>
                    <a:pt x="1793748" y="1974088"/>
                  </a:lnTo>
                  <a:lnTo>
                    <a:pt x="1793748" y="179324"/>
                  </a:lnTo>
                  <a:lnTo>
                    <a:pt x="1787343" y="131644"/>
                  </a:lnTo>
                  <a:lnTo>
                    <a:pt x="1769269" y="88805"/>
                  </a:lnTo>
                  <a:lnTo>
                    <a:pt x="1741233" y="52514"/>
                  </a:lnTo>
                  <a:lnTo>
                    <a:pt x="1704942" y="24478"/>
                  </a:lnTo>
                  <a:lnTo>
                    <a:pt x="1662103" y="6404"/>
                  </a:lnTo>
                  <a:lnTo>
                    <a:pt x="16144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021573" y="2931413"/>
              <a:ext cx="1793875" cy="2153920"/>
            </a:xfrm>
            <a:custGeom>
              <a:avLst/>
              <a:gdLst/>
              <a:ahLst/>
              <a:cxnLst/>
              <a:rect l="l" t="t" r="r" b="b"/>
              <a:pathLst>
                <a:path w="1793875" h="2153920">
                  <a:moveTo>
                    <a:pt x="0" y="179324"/>
                  </a:moveTo>
                  <a:lnTo>
                    <a:pt x="6404" y="131644"/>
                  </a:lnTo>
                  <a:lnTo>
                    <a:pt x="24478" y="88805"/>
                  </a:lnTo>
                  <a:lnTo>
                    <a:pt x="52514" y="52514"/>
                  </a:lnTo>
                  <a:lnTo>
                    <a:pt x="88805" y="24478"/>
                  </a:lnTo>
                  <a:lnTo>
                    <a:pt x="131644" y="6404"/>
                  </a:lnTo>
                  <a:lnTo>
                    <a:pt x="179324" y="0"/>
                  </a:lnTo>
                  <a:lnTo>
                    <a:pt x="1614424" y="0"/>
                  </a:lnTo>
                  <a:lnTo>
                    <a:pt x="1662103" y="6404"/>
                  </a:lnTo>
                  <a:lnTo>
                    <a:pt x="1704942" y="24478"/>
                  </a:lnTo>
                  <a:lnTo>
                    <a:pt x="1741233" y="52514"/>
                  </a:lnTo>
                  <a:lnTo>
                    <a:pt x="1769269" y="88805"/>
                  </a:lnTo>
                  <a:lnTo>
                    <a:pt x="1787343" y="131644"/>
                  </a:lnTo>
                  <a:lnTo>
                    <a:pt x="1793748" y="179324"/>
                  </a:lnTo>
                  <a:lnTo>
                    <a:pt x="1793748" y="1974088"/>
                  </a:lnTo>
                  <a:lnTo>
                    <a:pt x="1787343" y="2021767"/>
                  </a:lnTo>
                  <a:lnTo>
                    <a:pt x="1769269" y="2064606"/>
                  </a:lnTo>
                  <a:lnTo>
                    <a:pt x="1741233" y="2100897"/>
                  </a:lnTo>
                  <a:lnTo>
                    <a:pt x="1704942" y="2128933"/>
                  </a:lnTo>
                  <a:lnTo>
                    <a:pt x="1662103" y="2147007"/>
                  </a:lnTo>
                  <a:lnTo>
                    <a:pt x="1614424" y="2153412"/>
                  </a:lnTo>
                  <a:lnTo>
                    <a:pt x="179324" y="2153412"/>
                  </a:lnTo>
                  <a:lnTo>
                    <a:pt x="131644" y="2147007"/>
                  </a:lnTo>
                  <a:lnTo>
                    <a:pt x="88805" y="2128933"/>
                  </a:lnTo>
                  <a:lnTo>
                    <a:pt x="52514" y="2100897"/>
                  </a:lnTo>
                  <a:lnTo>
                    <a:pt x="24478" y="2064606"/>
                  </a:lnTo>
                  <a:lnTo>
                    <a:pt x="6404" y="2021767"/>
                  </a:lnTo>
                  <a:lnTo>
                    <a:pt x="0" y="1974088"/>
                  </a:lnTo>
                  <a:lnTo>
                    <a:pt x="0" y="179324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8335136" y="3054223"/>
            <a:ext cx="1170305" cy="184785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ctr" marL="108585" marR="103505" indent="5715">
              <a:lnSpc>
                <a:spcPts val="2580"/>
              </a:lnSpc>
              <a:spcBef>
                <a:spcPts val="53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GST  </a:t>
            </a: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ANX</a:t>
            </a: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500">
              <a:latin typeface="Times New Roman"/>
              <a:cs typeface="Times New Roman"/>
            </a:endParaRPr>
          </a:p>
          <a:p>
            <a:pPr algn="ctr" marL="12700" marR="5080" indent="-3810">
              <a:lnSpc>
                <a:spcPct val="86200"/>
              </a:lnSpc>
              <a:spcBef>
                <a:spcPts val="1000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Not in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Pur</a:t>
            </a:r>
            <a:r>
              <a:rPr dirty="0" sz="2500" spc="-15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hase 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Register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954768" y="2919983"/>
            <a:ext cx="1818639" cy="2176780"/>
            <a:chOff x="9954768" y="2919983"/>
            <a:chExt cx="1818639" cy="2176780"/>
          </a:xfrm>
        </p:grpSpPr>
        <p:sp>
          <p:nvSpPr>
            <p:cNvPr id="27" name="object 27"/>
            <p:cNvSpPr/>
            <p:nvPr/>
          </p:nvSpPr>
          <p:spPr>
            <a:xfrm>
              <a:off x="9966198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1615694" y="0"/>
                  </a:moveTo>
                  <a:lnTo>
                    <a:pt x="179577" y="0"/>
                  </a:lnTo>
                  <a:lnTo>
                    <a:pt x="131835" y="6414"/>
                  </a:lnTo>
                  <a:lnTo>
                    <a:pt x="88937" y="24515"/>
                  </a:lnTo>
                  <a:lnTo>
                    <a:pt x="52593" y="52593"/>
                  </a:lnTo>
                  <a:lnTo>
                    <a:pt x="24515" y="88937"/>
                  </a:lnTo>
                  <a:lnTo>
                    <a:pt x="6414" y="131835"/>
                  </a:lnTo>
                  <a:lnTo>
                    <a:pt x="0" y="179577"/>
                  </a:lnTo>
                  <a:lnTo>
                    <a:pt x="0" y="1973834"/>
                  </a:lnTo>
                  <a:lnTo>
                    <a:pt x="6414" y="2021576"/>
                  </a:lnTo>
                  <a:lnTo>
                    <a:pt x="24515" y="2064474"/>
                  </a:lnTo>
                  <a:lnTo>
                    <a:pt x="52593" y="2100818"/>
                  </a:lnTo>
                  <a:lnTo>
                    <a:pt x="88937" y="2128896"/>
                  </a:lnTo>
                  <a:lnTo>
                    <a:pt x="131835" y="2146997"/>
                  </a:lnTo>
                  <a:lnTo>
                    <a:pt x="179577" y="2153412"/>
                  </a:lnTo>
                  <a:lnTo>
                    <a:pt x="1615694" y="2153412"/>
                  </a:lnTo>
                  <a:lnTo>
                    <a:pt x="1663436" y="2146997"/>
                  </a:lnTo>
                  <a:lnTo>
                    <a:pt x="1706334" y="2128896"/>
                  </a:lnTo>
                  <a:lnTo>
                    <a:pt x="1742678" y="2100818"/>
                  </a:lnTo>
                  <a:lnTo>
                    <a:pt x="1770756" y="2064474"/>
                  </a:lnTo>
                  <a:lnTo>
                    <a:pt x="1788857" y="2021576"/>
                  </a:lnTo>
                  <a:lnTo>
                    <a:pt x="1795272" y="1973834"/>
                  </a:lnTo>
                  <a:lnTo>
                    <a:pt x="1795272" y="179577"/>
                  </a:lnTo>
                  <a:lnTo>
                    <a:pt x="1788857" y="131835"/>
                  </a:lnTo>
                  <a:lnTo>
                    <a:pt x="1770756" y="88937"/>
                  </a:lnTo>
                  <a:lnTo>
                    <a:pt x="1742678" y="52593"/>
                  </a:lnTo>
                  <a:lnTo>
                    <a:pt x="1706334" y="24515"/>
                  </a:lnTo>
                  <a:lnTo>
                    <a:pt x="1663436" y="641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966198" y="2931413"/>
              <a:ext cx="1795780" cy="2153920"/>
            </a:xfrm>
            <a:custGeom>
              <a:avLst/>
              <a:gdLst/>
              <a:ahLst/>
              <a:cxnLst/>
              <a:rect l="l" t="t" r="r" b="b"/>
              <a:pathLst>
                <a:path w="1795779" h="2153920">
                  <a:moveTo>
                    <a:pt x="0" y="179577"/>
                  </a:moveTo>
                  <a:lnTo>
                    <a:pt x="6414" y="131835"/>
                  </a:lnTo>
                  <a:lnTo>
                    <a:pt x="24515" y="88937"/>
                  </a:lnTo>
                  <a:lnTo>
                    <a:pt x="52593" y="52593"/>
                  </a:lnTo>
                  <a:lnTo>
                    <a:pt x="88937" y="24515"/>
                  </a:lnTo>
                  <a:lnTo>
                    <a:pt x="131835" y="6414"/>
                  </a:lnTo>
                  <a:lnTo>
                    <a:pt x="179577" y="0"/>
                  </a:lnTo>
                  <a:lnTo>
                    <a:pt x="1615694" y="0"/>
                  </a:lnTo>
                  <a:lnTo>
                    <a:pt x="1663436" y="6414"/>
                  </a:lnTo>
                  <a:lnTo>
                    <a:pt x="1706334" y="24515"/>
                  </a:lnTo>
                  <a:lnTo>
                    <a:pt x="1742678" y="52593"/>
                  </a:lnTo>
                  <a:lnTo>
                    <a:pt x="1770756" y="88937"/>
                  </a:lnTo>
                  <a:lnTo>
                    <a:pt x="1788857" y="131835"/>
                  </a:lnTo>
                  <a:lnTo>
                    <a:pt x="1795272" y="179577"/>
                  </a:lnTo>
                  <a:lnTo>
                    <a:pt x="1795272" y="1973834"/>
                  </a:lnTo>
                  <a:lnTo>
                    <a:pt x="1788857" y="2021576"/>
                  </a:lnTo>
                  <a:lnTo>
                    <a:pt x="1770756" y="2064474"/>
                  </a:lnTo>
                  <a:lnTo>
                    <a:pt x="1742678" y="2100818"/>
                  </a:lnTo>
                  <a:lnTo>
                    <a:pt x="1706334" y="2128896"/>
                  </a:lnTo>
                  <a:lnTo>
                    <a:pt x="1663436" y="2146997"/>
                  </a:lnTo>
                  <a:lnTo>
                    <a:pt x="1615694" y="2153412"/>
                  </a:lnTo>
                  <a:lnTo>
                    <a:pt x="179577" y="2153412"/>
                  </a:lnTo>
                  <a:lnTo>
                    <a:pt x="131835" y="2146997"/>
                  </a:lnTo>
                  <a:lnTo>
                    <a:pt x="88937" y="2128896"/>
                  </a:lnTo>
                  <a:lnTo>
                    <a:pt x="52593" y="2100818"/>
                  </a:lnTo>
                  <a:lnTo>
                    <a:pt x="24515" y="2064474"/>
                  </a:lnTo>
                  <a:lnTo>
                    <a:pt x="6414" y="2021576"/>
                  </a:lnTo>
                  <a:lnTo>
                    <a:pt x="0" y="1973834"/>
                  </a:lnTo>
                  <a:lnTo>
                    <a:pt x="0" y="179577"/>
                  </a:lnTo>
                  <a:close/>
                </a:path>
              </a:pathLst>
            </a:custGeom>
            <a:ln w="2286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10108183" y="3282441"/>
            <a:ext cx="1514475" cy="1390650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 marL="12700" marR="5080">
              <a:lnSpc>
                <a:spcPct val="86100"/>
              </a:lnSpc>
              <a:spcBef>
                <a:spcPts val="509"/>
              </a:spcBef>
            </a:pP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5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Purchase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Register  Not in</a:t>
            </a:r>
            <a:r>
              <a:rPr dirty="0" sz="25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500" spc="-5">
                <a:solidFill>
                  <a:srgbClr val="FFFFFF"/>
                </a:solidFill>
                <a:latin typeface="Times New Roman"/>
                <a:cs typeface="Times New Roman"/>
              </a:rPr>
              <a:t>GST  </a:t>
            </a:r>
            <a:r>
              <a:rPr dirty="0" sz="2500" spc="-10">
                <a:solidFill>
                  <a:srgbClr val="FFFFFF"/>
                </a:solidFill>
                <a:latin typeface="Times New Roman"/>
                <a:cs typeface="Times New Roman"/>
              </a:rPr>
              <a:t>ANX-2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8008" y="5487360"/>
            <a:ext cx="6256020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Matching of Purchase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and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</a:t>
            </a:r>
            <a:endParaRPr sz="3600">
              <a:latin typeface="Impact"/>
              <a:cs typeface="Impact"/>
            </a:endParaRPr>
          </a:p>
          <a:p>
            <a:pPr algn="r" marR="3048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67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39674"/>
            <a:ext cx="11138535" cy="45205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Exact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Match</a:t>
            </a:r>
            <a:endParaRPr sz="2000">
              <a:latin typeface="Times New Roman"/>
              <a:cs typeface="Times New Roman"/>
            </a:endParaRPr>
          </a:p>
          <a:p>
            <a:pPr marL="607060" marR="36195" indent="-274320">
              <a:lnSpc>
                <a:spcPct val="80000"/>
              </a:lnSpc>
              <a:spcBef>
                <a:spcPts val="459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Matching of all seven parameters </a:t>
            </a:r>
            <a:r>
              <a:rPr dirty="0" sz="1900" spc="-30">
                <a:latin typeface="Times New Roman"/>
                <a:cs typeface="Times New Roman"/>
              </a:rPr>
              <a:t>Viz, </a:t>
            </a:r>
            <a:r>
              <a:rPr dirty="0" sz="1900" spc="-5">
                <a:latin typeface="Times New Roman"/>
                <a:cs typeface="Times New Roman"/>
              </a:rPr>
              <a:t>GSTN,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30">
                <a:latin typeface="Times New Roman"/>
                <a:cs typeface="Times New Roman"/>
              </a:rPr>
              <a:t>Type,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No,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Date,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taxable  value, </a:t>
            </a:r>
            <a:r>
              <a:rPr dirty="0" sz="1900" spc="-50">
                <a:latin typeface="Times New Roman"/>
                <a:cs typeface="Times New Roman"/>
              </a:rPr>
              <a:t>Tax </a:t>
            </a:r>
            <a:r>
              <a:rPr dirty="0" sz="1900" spc="-10">
                <a:latin typeface="Times New Roman"/>
                <a:cs typeface="Times New Roman"/>
              </a:rPr>
              <a:t>amount </a:t>
            </a:r>
            <a:r>
              <a:rPr dirty="0" sz="1900" spc="-5">
                <a:latin typeface="Times New Roman"/>
                <a:cs typeface="Times New Roman"/>
              </a:rPr>
              <a:t>head wise and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amount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395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Partial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Match</a:t>
            </a:r>
            <a:endParaRPr sz="2000">
              <a:latin typeface="Times New Roman"/>
              <a:cs typeface="Times New Roman"/>
            </a:endParaRPr>
          </a:p>
          <a:p>
            <a:pPr marL="607060" marR="74930" indent="-274320">
              <a:lnSpc>
                <a:spcPct val="80000"/>
              </a:lnSpc>
              <a:spcBef>
                <a:spcPts val="459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Matching of GSTN and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30">
                <a:latin typeface="Times New Roman"/>
                <a:cs typeface="Times New Roman"/>
              </a:rPr>
              <a:t>Type, </a:t>
            </a:r>
            <a:r>
              <a:rPr dirty="0" sz="1900" spc="-5">
                <a:latin typeface="Times New Roman"/>
                <a:cs typeface="Times New Roman"/>
              </a:rPr>
              <a:t>and </a:t>
            </a:r>
            <a:r>
              <a:rPr dirty="0" sz="1900" spc="-10">
                <a:latin typeface="Times New Roman"/>
                <a:cs typeface="Times New Roman"/>
              </a:rPr>
              <a:t>mismatch </a:t>
            </a:r>
            <a:r>
              <a:rPr dirty="0" sz="1900" spc="-5">
                <a:latin typeface="Times New Roman"/>
                <a:cs typeface="Times New Roman"/>
              </a:rPr>
              <a:t>in as any one of the parameters </a:t>
            </a:r>
            <a:r>
              <a:rPr dirty="0" sz="1900" spc="-25">
                <a:latin typeface="Times New Roman"/>
                <a:cs typeface="Times New Roman"/>
              </a:rPr>
              <a:t>Viz.,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No, 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Date, total taxable value, </a:t>
            </a:r>
            <a:r>
              <a:rPr dirty="0" sz="1900" spc="-50">
                <a:latin typeface="Times New Roman"/>
                <a:cs typeface="Times New Roman"/>
              </a:rPr>
              <a:t>Tax </a:t>
            </a:r>
            <a:r>
              <a:rPr dirty="0" sz="1900" spc="-10">
                <a:latin typeface="Times New Roman"/>
                <a:cs typeface="Times New Roman"/>
              </a:rPr>
              <a:t>amount </a:t>
            </a:r>
            <a:r>
              <a:rPr dirty="0" sz="1900" spc="-5">
                <a:latin typeface="Times New Roman"/>
                <a:cs typeface="Times New Roman"/>
              </a:rPr>
              <a:t>head wise and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</a:t>
            </a:r>
            <a:r>
              <a:rPr dirty="0" sz="1900" spc="5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amount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395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Probable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match</a:t>
            </a:r>
            <a:endParaRPr sz="2000">
              <a:latin typeface="Times New Roman"/>
              <a:cs typeface="Times New Roman"/>
            </a:endParaRPr>
          </a:p>
          <a:p>
            <a:pPr marL="607060" marR="94615" indent="-274320">
              <a:lnSpc>
                <a:spcPct val="80000"/>
              </a:lnSpc>
              <a:spcBef>
                <a:spcPts val="459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Matching of parameters </a:t>
            </a:r>
            <a:r>
              <a:rPr dirty="0" sz="1900" spc="-25">
                <a:latin typeface="Times New Roman"/>
                <a:cs typeface="Times New Roman"/>
              </a:rPr>
              <a:t>Viz.,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No,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Date, total taxable value, </a:t>
            </a:r>
            <a:r>
              <a:rPr dirty="0" sz="1900" spc="-50">
                <a:latin typeface="Times New Roman"/>
                <a:cs typeface="Times New Roman"/>
              </a:rPr>
              <a:t>Tax </a:t>
            </a:r>
            <a:r>
              <a:rPr dirty="0" sz="1900" spc="-10">
                <a:latin typeface="Times New Roman"/>
                <a:cs typeface="Times New Roman"/>
              </a:rPr>
              <a:t>amount </a:t>
            </a:r>
            <a:r>
              <a:rPr dirty="0" sz="1900" spc="-5">
                <a:latin typeface="Times New Roman"/>
                <a:cs typeface="Times New Roman"/>
              </a:rPr>
              <a:t>head wise and 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 </a:t>
            </a:r>
            <a:r>
              <a:rPr dirty="0" sz="1900" spc="-10">
                <a:latin typeface="Times New Roman"/>
                <a:cs typeface="Times New Roman"/>
              </a:rPr>
              <a:t>amount </a:t>
            </a:r>
            <a:r>
              <a:rPr dirty="0" sz="1900" spc="-5">
                <a:latin typeface="Times New Roman"/>
                <a:cs typeface="Times New Roman"/>
              </a:rPr>
              <a:t>and </a:t>
            </a:r>
            <a:r>
              <a:rPr dirty="0" sz="1900" spc="-10">
                <a:latin typeface="Times New Roman"/>
                <a:cs typeface="Times New Roman"/>
              </a:rPr>
              <a:t>mismatch </a:t>
            </a:r>
            <a:r>
              <a:rPr dirty="0" sz="1900" spc="-5">
                <a:latin typeface="Times New Roman"/>
                <a:cs typeface="Times New Roman"/>
              </a:rPr>
              <a:t>in </a:t>
            </a:r>
            <a:r>
              <a:rPr dirty="0" sz="1900" spc="-10">
                <a:latin typeface="Times New Roman"/>
                <a:cs typeface="Times New Roman"/>
              </a:rPr>
              <a:t>any </a:t>
            </a:r>
            <a:r>
              <a:rPr dirty="0" sz="1900" spc="-5">
                <a:latin typeface="Times New Roman"/>
                <a:cs typeface="Times New Roman"/>
              </a:rPr>
              <a:t>one </a:t>
            </a:r>
            <a:r>
              <a:rPr dirty="0" sz="1900" spc="-25">
                <a:latin typeface="Times New Roman"/>
                <a:cs typeface="Times New Roman"/>
              </a:rPr>
              <a:t>Viz., </a:t>
            </a:r>
            <a:r>
              <a:rPr dirty="0" sz="1900" spc="-5">
                <a:latin typeface="Times New Roman"/>
                <a:cs typeface="Times New Roman"/>
              </a:rPr>
              <a:t>GSTN and </a:t>
            </a:r>
            <a:r>
              <a:rPr dirty="0" sz="1900" spc="-10">
                <a:latin typeface="Times New Roman"/>
                <a:cs typeface="Times New Roman"/>
              </a:rPr>
              <a:t>Document</a:t>
            </a:r>
            <a:r>
              <a:rPr dirty="0" sz="1900" spc="110">
                <a:latin typeface="Times New Roman"/>
                <a:cs typeface="Times New Roman"/>
              </a:rPr>
              <a:t> </a:t>
            </a:r>
            <a:r>
              <a:rPr dirty="0" sz="1900" spc="-30">
                <a:latin typeface="Times New Roman"/>
                <a:cs typeface="Times New Roman"/>
              </a:rPr>
              <a:t>Type.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395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 spc="-5">
                <a:latin typeface="Times New Roman"/>
                <a:cs typeface="Times New Roman"/>
              </a:rPr>
              <a:t>Unmatched</a:t>
            </a:r>
            <a:endParaRPr sz="2000">
              <a:latin typeface="Times New Roman"/>
              <a:cs typeface="Times New Roman"/>
            </a:endParaRPr>
          </a:p>
          <a:p>
            <a:pPr marL="607060" marR="5080" indent="-274320">
              <a:lnSpc>
                <a:spcPts val="1820"/>
              </a:lnSpc>
              <a:spcBef>
                <a:spcPts val="450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Matching of all four parameters </a:t>
            </a:r>
            <a:r>
              <a:rPr dirty="0" sz="1900" spc="-30">
                <a:latin typeface="Times New Roman"/>
                <a:cs typeface="Times New Roman"/>
              </a:rPr>
              <a:t>Viz, </a:t>
            </a:r>
            <a:r>
              <a:rPr dirty="0" sz="1900" spc="-5">
                <a:latin typeface="Times New Roman"/>
                <a:cs typeface="Times New Roman"/>
              </a:rPr>
              <a:t>GSTN,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30">
                <a:latin typeface="Times New Roman"/>
                <a:cs typeface="Times New Roman"/>
              </a:rPr>
              <a:t>Type,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No, </a:t>
            </a:r>
            <a:r>
              <a:rPr dirty="0" sz="1900" spc="-10">
                <a:latin typeface="Times New Roman"/>
                <a:cs typeface="Times New Roman"/>
              </a:rPr>
              <a:t>Document </a:t>
            </a:r>
            <a:r>
              <a:rPr dirty="0" sz="1900" spc="-5">
                <a:latin typeface="Times New Roman"/>
                <a:cs typeface="Times New Roman"/>
              </a:rPr>
              <a:t>Date but does not no  </a:t>
            </a:r>
            <a:r>
              <a:rPr dirty="0" sz="1900" spc="-10">
                <a:latin typeface="Times New Roman"/>
                <a:cs typeface="Times New Roman"/>
              </a:rPr>
              <a:t>match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taxable value, </a:t>
            </a:r>
            <a:r>
              <a:rPr dirty="0" sz="1900" spc="-50">
                <a:latin typeface="Times New Roman"/>
                <a:cs typeface="Times New Roman"/>
              </a:rPr>
              <a:t>Tax </a:t>
            </a:r>
            <a:r>
              <a:rPr dirty="0" sz="1900" spc="-10">
                <a:latin typeface="Times New Roman"/>
                <a:cs typeface="Times New Roman"/>
              </a:rPr>
              <a:t>amount </a:t>
            </a:r>
            <a:r>
              <a:rPr dirty="0" sz="1900" spc="-5">
                <a:latin typeface="Times New Roman"/>
                <a:cs typeface="Times New Roman"/>
              </a:rPr>
              <a:t>head wise and </a:t>
            </a:r>
            <a:r>
              <a:rPr dirty="0" sz="1900" spc="-30">
                <a:latin typeface="Times New Roman"/>
                <a:cs typeface="Times New Roman"/>
              </a:rPr>
              <a:t>Total </a:t>
            </a:r>
            <a:r>
              <a:rPr dirty="0" sz="1900" spc="-5">
                <a:latin typeface="Times New Roman"/>
                <a:cs typeface="Times New Roman"/>
              </a:rPr>
              <a:t>tax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amount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In GST </a:t>
            </a:r>
            <a:r>
              <a:rPr dirty="0" sz="2000" spc="5">
                <a:latin typeface="Times New Roman"/>
                <a:cs typeface="Times New Roman"/>
              </a:rPr>
              <a:t>ANX-2 </a:t>
            </a:r>
            <a:r>
              <a:rPr dirty="0" sz="2000">
                <a:latin typeface="Times New Roman"/>
                <a:cs typeface="Times New Roman"/>
              </a:rPr>
              <a:t>but not in Purchase</a:t>
            </a:r>
            <a:r>
              <a:rPr dirty="0" sz="2000" spc="-30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Register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ts val="228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All documents exist in GST ANX-2 but not available in purchase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Register</a:t>
            </a:r>
            <a:endParaRPr sz="1900">
              <a:latin typeface="Times New Roman"/>
              <a:cs typeface="Times New Roman"/>
            </a:endParaRPr>
          </a:p>
          <a:p>
            <a:pPr marL="287020" indent="-274955">
              <a:lnSpc>
                <a:spcPts val="24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000">
                <a:latin typeface="Times New Roman"/>
                <a:cs typeface="Times New Roman"/>
              </a:rPr>
              <a:t>In Purchase Register </a:t>
            </a:r>
            <a:r>
              <a:rPr dirty="0" sz="2000" spc="5">
                <a:latin typeface="Times New Roman"/>
                <a:cs typeface="Times New Roman"/>
              </a:rPr>
              <a:t>Not </a:t>
            </a:r>
            <a:r>
              <a:rPr dirty="0" sz="2000">
                <a:latin typeface="Times New Roman"/>
                <a:cs typeface="Times New Roman"/>
              </a:rPr>
              <a:t>in GST</a:t>
            </a:r>
            <a:r>
              <a:rPr dirty="0" sz="2000" spc="-27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ANX-2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  <a:tabLst>
                <a:tab pos="607060" algn="l"/>
              </a:tabLst>
            </a:pPr>
            <a:r>
              <a:rPr dirty="0" sz="19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1900" spc="-5">
                <a:latin typeface="Times New Roman"/>
                <a:cs typeface="Times New Roman"/>
              </a:rPr>
              <a:t>All documents exist in purchase Register but not available in </a:t>
            </a:r>
            <a:r>
              <a:rPr dirty="0" sz="1900" spc="-10">
                <a:latin typeface="Times New Roman"/>
                <a:cs typeface="Times New Roman"/>
              </a:rPr>
              <a:t>GST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ANX-2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6260465" cy="11245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Matching concepts used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by</a:t>
            </a:r>
            <a:r>
              <a:rPr dirty="0" sz="3600" spc="-3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GSTN</a:t>
            </a:r>
            <a:endParaRPr sz="3600">
              <a:latin typeface="Impact"/>
              <a:cs typeface="Impact"/>
            </a:endParaRPr>
          </a:p>
          <a:p>
            <a:pPr algn="r" marR="30480">
              <a:lnSpc>
                <a:spcPct val="100000"/>
              </a:lnSpc>
              <a:spcBef>
                <a:spcPts val="1395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68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43624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Refine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Matching</a:t>
            </a:r>
            <a:r>
              <a:rPr dirty="0" sz="3600" spc="-7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Result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8489" y="6214733"/>
            <a:ext cx="35496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 spc="-5">
                <a:solidFill>
                  <a:srgbClr val="252525"/>
                </a:solidFill>
                <a:latin typeface="Impact"/>
                <a:cs typeface="Impact"/>
              </a:rPr>
              <a:t>69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008" y="433273"/>
            <a:ext cx="11348720" cy="4336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7020" indent="-274955">
              <a:lnSpc>
                <a:spcPts val="2375"/>
              </a:lnSpc>
              <a:spcBef>
                <a:spcPts val="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GSTN is expected to </a:t>
            </a:r>
            <a:r>
              <a:rPr dirty="0" sz="2200">
                <a:latin typeface="Times New Roman"/>
                <a:cs typeface="Times New Roman"/>
              </a:rPr>
              <a:t>provide </a:t>
            </a:r>
            <a:r>
              <a:rPr dirty="0" sz="2200" spc="-5">
                <a:latin typeface="Times New Roman"/>
                <a:cs typeface="Times New Roman"/>
              </a:rPr>
              <a:t>Click </a:t>
            </a:r>
            <a:r>
              <a:rPr dirty="0" sz="2200">
                <a:latin typeface="Times New Roman"/>
                <a:cs typeface="Times New Roman"/>
              </a:rPr>
              <a:t>the </a:t>
            </a:r>
            <a:r>
              <a:rPr dirty="0" sz="2200" spc="-5">
                <a:latin typeface="Times New Roman"/>
                <a:cs typeface="Times New Roman"/>
              </a:rPr>
              <a:t>REFINE </a:t>
            </a:r>
            <a:r>
              <a:rPr dirty="0" sz="2200" spc="-35">
                <a:latin typeface="Times New Roman"/>
                <a:cs typeface="Times New Roman"/>
              </a:rPr>
              <a:t>MATCHING </a:t>
            </a:r>
            <a:r>
              <a:rPr dirty="0" sz="2200" spc="-40">
                <a:latin typeface="Times New Roman"/>
                <a:cs typeface="Times New Roman"/>
              </a:rPr>
              <a:t>RESULT </a:t>
            </a:r>
            <a:r>
              <a:rPr dirty="0" sz="2200">
                <a:latin typeface="Times New Roman"/>
                <a:cs typeface="Times New Roman"/>
              </a:rPr>
              <a:t>button, </a:t>
            </a:r>
            <a:r>
              <a:rPr dirty="0" sz="2200" spc="-5">
                <a:latin typeface="Times New Roman"/>
                <a:cs typeface="Times New Roman"/>
              </a:rPr>
              <a:t>to </a:t>
            </a:r>
            <a:r>
              <a:rPr dirty="0" sz="2200">
                <a:latin typeface="Times New Roman"/>
                <a:cs typeface="Times New Roman"/>
              </a:rPr>
              <a:t>further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refine</a:t>
            </a:r>
            <a:endParaRPr sz="2200">
              <a:latin typeface="Times New Roman"/>
              <a:cs typeface="Times New Roman"/>
            </a:endParaRPr>
          </a:p>
          <a:p>
            <a:pPr marL="287020">
              <a:lnSpc>
                <a:spcPts val="2375"/>
              </a:lnSpc>
            </a:pPr>
            <a:r>
              <a:rPr dirty="0" sz="2200" spc="-5">
                <a:latin typeface="Times New Roman"/>
                <a:cs typeface="Times New Roman"/>
              </a:rPr>
              <a:t>matching results </a:t>
            </a:r>
            <a:r>
              <a:rPr dirty="0" sz="2200">
                <a:latin typeface="Times New Roman"/>
                <a:cs typeface="Times New Roman"/>
              </a:rPr>
              <a:t>for </a:t>
            </a:r>
            <a:r>
              <a:rPr dirty="0" sz="2200" spc="-5">
                <a:latin typeface="Times New Roman"/>
                <a:cs typeface="Times New Roman"/>
              </a:rPr>
              <a:t>tax </a:t>
            </a:r>
            <a:r>
              <a:rPr dirty="0" sz="2200" spc="-10">
                <a:latin typeface="Times New Roman"/>
                <a:cs typeface="Times New Roman"/>
              </a:rPr>
              <a:t>amount </a:t>
            </a:r>
            <a:r>
              <a:rPr dirty="0" sz="2200" spc="-5">
                <a:latin typeface="Times New Roman"/>
                <a:cs typeface="Times New Roman"/>
              </a:rPr>
              <a:t>and/ </a:t>
            </a:r>
            <a:r>
              <a:rPr dirty="0" sz="2200">
                <a:latin typeface="Times New Roman"/>
                <a:cs typeface="Times New Roman"/>
              </a:rPr>
              <a:t>or </a:t>
            </a:r>
            <a:r>
              <a:rPr dirty="0" sz="2200" spc="-5">
                <a:latin typeface="Times New Roman"/>
                <a:cs typeface="Times New Roman"/>
              </a:rPr>
              <a:t>document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number.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287020" marR="406400" indent="-274955">
              <a:lnSpc>
                <a:spcPct val="8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5">
                <a:latin typeface="Times New Roman"/>
                <a:cs typeface="Times New Roman"/>
              </a:rPr>
              <a:t>Tax </a:t>
            </a:r>
            <a:r>
              <a:rPr dirty="0" sz="2200">
                <a:latin typeface="Times New Roman"/>
                <a:cs typeface="Times New Roman"/>
              </a:rPr>
              <a:t>payer </a:t>
            </a:r>
            <a:r>
              <a:rPr dirty="0" sz="2200" spc="-5">
                <a:latin typeface="Times New Roman"/>
                <a:cs typeface="Times New Roman"/>
              </a:rPr>
              <a:t>can set a tolerance </a:t>
            </a:r>
            <a:r>
              <a:rPr dirty="0" sz="2200" spc="-10">
                <a:latin typeface="Times New Roman"/>
                <a:cs typeface="Times New Roman"/>
              </a:rPr>
              <a:t>limit </a:t>
            </a:r>
            <a:r>
              <a:rPr dirty="0" sz="2200" spc="-5">
                <a:latin typeface="Times New Roman"/>
                <a:cs typeface="Times New Roman"/>
              </a:rPr>
              <a:t>in monetary value (from INR 1 to INR 10), for matching the  tax amount.</a:t>
            </a:r>
            <a:endParaRPr sz="2200">
              <a:latin typeface="Times New Roman"/>
              <a:cs typeface="Times New Roman"/>
            </a:endParaRPr>
          </a:p>
          <a:p>
            <a:pPr marL="607060" marR="450215" indent="-274320">
              <a:lnSpc>
                <a:spcPts val="1920"/>
              </a:lnSpc>
              <a:spcBef>
                <a:spcPts val="47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>
                <a:latin typeface="Times New Roman"/>
                <a:cs typeface="Times New Roman"/>
              </a:rPr>
              <a:t>For </a:t>
            </a:r>
            <a:r>
              <a:rPr dirty="0" sz="2000" spc="-5">
                <a:latin typeface="Times New Roman"/>
                <a:cs typeface="Times New Roman"/>
              </a:rPr>
              <a:t>example, </a:t>
            </a:r>
            <a:r>
              <a:rPr dirty="0" sz="2000">
                <a:latin typeface="Times New Roman"/>
                <a:cs typeface="Times New Roman"/>
              </a:rPr>
              <a:t>if invoice value in your Purchase Register is INR </a:t>
            </a:r>
            <a:r>
              <a:rPr dirty="0" sz="2000" spc="5">
                <a:latin typeface="Times New Roman"/>
                <a:cs typeface="Times New Roman"/>
              </a:rPr>
              <a:t>101 </a:t>
            </a:r>
            <a:r>
              <a:rPr dirty="0" sz="2000">
                <a:latin typeface="Times New Roman"/>
                <a:cs typeface="Times New Roman"/>
              </a:rPr>
              <a:t>and the document uploaded by  supplier is showing INR 100 and if tolerance </a:t>
            </a:r>
            <a:r>
              <a:rPr dirty="0" sz="2000" spc="-10">
                <a:latin typeface="Times New Roman"/>
                <a:cs typeface="Times New Roman"/>
              </a:rPr>
              <a:t>limit </a:t>
            </a:r>
            <a:r>
              <a:rPr dirty="0" sz="2000">
                <a:latin typeface="Times New Roman"/>
                <a:cs typeface="Times New Roman"/>
              </a:rPr>
              <a:t>is defined as &gt; 1, the documents will </a:t>
            </a:r>
            <a:r>
              <a:rPr dirty="0" sz="2000" spc="-5">
                <a:latin typeface="Times New Roman"/>
                <a:cs typeface="Times New Roman"/>
              </a:rPr>
              <a:t>match</a:t>
            </a:r>
            <a:r>
              <a:rPr dirty="0" sz="2000" spc="-2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100%.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  <a:tab pos="2689225" algn="l"/>
              </a:tabLst>
            </a:pPr>
            <a:r>
              <a:rPr dirty="0" sz="2200" spc="-20">
                <a:latin typeface="Times New Roman"/>
                <a:cs typeface="Times New Roman"/>
              </a:rPr>
              <a:t>Similarly,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 spc="-55">
                <a:latin typeface="Times New Roman"/>
                <a:cs typeface="Times New Roman"/>
              </a:rPr>
              <a:t>Tax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payer	</a:t>
            </a:r>
            <a:r>
              <a:rPr dirty="0" sz="2200" spc="-5">
                <a:latin typeface="Times New Roman"/>
                <a:cs typeface="Times New Roman"/>
              </a:rPr>
              <a:t>can select </a:t>
            </a:r>
            <a:r>
              <a:rPr dirty="0" sz="2200" spc="-80">
                <a:latin typeface="Times New Roman"/>
                <a:cs typeface="Times New Roman"/>
              </a:rPr>
              <a:t>Yes </a:t>
            </a:r>
            <a:r>
              <a:rPr dirty="0" sz="2200" spc="-5">
                <a:latin typeface="Times New Roman"/>
                <a:cs typeface="Times New Roman"/>
              </a:rPr>
              <a:t>to apply approximation logic on document</a:t>
            </a:r>
            <a:r>
              <a:rPr dirty="0" sz="2200" spc="5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number.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10"/>
              </a:spcBef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>
                <a:latin typeface="Times New Roman"/>
                <a:cs typeface="Times New Roman"/>
              </a:rPr>
              <a:t>In case, </a:t>
            </a:r>
            <a:r>
              <a:rPr dirty="0" sz="2000" spc="-5">
                <a:latin typeface="Times New Roman"/>
                <a:cs typeface="Times New Roman"/>
              </a:rPr>
              <a:t>approximation </a:t>
            </a:r>
            <a:r>
              <a:rPr dirty="0" sz="2000">
                <a:latin typeface="Times New Roman"/>
                <a:cs typeface="Times New Roman"/>
              </a:rPr>
              <a:t>logic is </a:t>
            </a:r>
            <a:r>
              <a:rPr dirty="0" sz="2000" spc="-5">
                <a:latin typeface="Times New Roman"/>
                <a:cs typeface="Times New Roman"/>
              </a:rPr>
              <a:t>selected </a:t>
            </a:r>
            <a:r>
              <a:rPr dirty="0" sz="2000">
                <a:latin typeface="Times New Roman"/>
                <a:cs typeface="Times New Roman"/>
              </a:rPr>
              <a:t>YES, </a:t>
            </a:r>
            <a:r>
              <a:rPr dirty="0" sz="2000" spc="-5">
                <a:latin typeface="Times New Roman"/>
                <a:cs typeface="Times New Roman"/>
              </a:rPr>
              <a:t>the </a:t>
            </a:r>
            <a:r>
              <a:rPr dirty="0" sz="2000">
                <a:latin typeface="Times New Roman"/>
                <a:cs typeface="Times New Roman"/>
              </a:rPr>
              <a:t>following will be ignored for </a:t>
            </a:r>
            <a:r>
              <a:rPr dirty="0" sz="2000" spc="-5">
                <a:latin typeface="Times New Roman"/>
                <a:cs typeface="Times New Roman"/>
              </a:rPr>
              <a:t>match </a:t>
            </a:r>
            <a:r>
              <a:rPr dirty="0" sz="2000">
                <a:latin typeface="Times New Roman"/>
                <a:cs typeface="Times New Roman"/>
              </a:rPr>
              <a:t>document</a:t>
            </a:r>
            <a:r>
              <a:rPr dirty="0" sz="2000" spc="-2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numbers:</a:t>
            </a:r>
            <a:endParaRPr sz="20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tabLst>
                <a:tab pos="607060" algn="l"/>
              </a:tabLst>
            </a:pP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000">
                <a:latin typeface="Times New Roman"/>
                <a:cs typeface="Times New Roman"/>
              </a:rPr>
              <a:t>Special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characters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not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present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(‘/’</a:t>
            </a:r>
            <a:r>
              <a:rPr dirty="0" sz="2000" spc="-1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 ‘-‘);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Prefix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suffix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as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‘zero’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Times New Roman"/>
              <a:cs typeface="Times New Roman"/>
            </a:endParaRPr>
          </a:p>
          <a:p>
            <a:pPr marL="287020" marR="625475" indent="-274955">
              <a:lnSpc>
                <a:spcPts val="2110"/>
              </a:lnSpc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200" spc="-5">
                <a:latin typeface="Times New Roman"/>
                <a:cs typeface="Times New Roman"/>
              </a:rPr>
              <a:t>Click </a:t>
            </a:r>
            <a:r>
              <a:rPr dirty="0" sz="2200" spc="-45">
                <a:latin typeface="Times New Roman"/>
                <a:cs typeface="Times New Roman"/>
              </a:rPr>
              <a:t>APPLY </a:t>
            </a:r>
            <a:r>
              <a:rPr dirty="0" sz="2200" spc="-5">
                <a:latin typeface="Times New Roman"/>
                <a:cs typeface="Times New Roman"/>
              </a:rPr>
              <a:t>&amp; </a:t>
            </a:r>
            <a:r>
              <a:rPr dirty="0" sz="2200" spc="-40">
                <a:latin typeface="Times New Roman"/>
                <a:cs typeface="Times New Roman"/>
              </a:rPr>
              <a:t>REMATCH </a:t>
            </a:r>
            <a:r>
              <a:rPr dirty="0" sz="2200" spc="-5">
                <a:latin typeface="Times New Roman"/>
                <a:cs typeface="Times New Roman"/>
              </a:rPr>
              <a:t>and results will be matched again based on the refined matching  parameters. </a:t>
            </a:r>
            <a:r>
              <a:rPr dirty="0" sz="2200" spc="-45">
                <a:latin typeface="Times New Roman"/>
                <a:cs typeface="Times New Roman"/>
              </a:rPr>
              <a:t>APPLY </a:t>
            </a:r>
            <a:r>
              <a:rPr dirty="0" sz="2200" spc="-5">
                <a:latin typeface="Times New Roman"/>
                <a:cs typeface="Times New Roman"/>
              </a:rPr>
              <a:t>&amp; </a:t>
            </a:r>
            <a:r>
              <a:rPr dirty="0" sz="2200" spc="-40">
                <a:latin typeface="Times New Roman"/>
                <a:cs typeface="Times New Roman"/>
              </a:rPr>
              <a:t>REMATCH </a:t>
            </a:r>
            <a:r>
              <a:rPr dirty="0" sz="2200" spc="-5">
                <a:latin typeface="Times New Roman"/>
                <a:cs typeface="Times New Roman"/>
              </a:rPr>
              <a:t>will show results of match with tolerance limits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selected.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9" y="0"/>
            <a:ext cx="10058400" cy="3048000"/>
          </a:xfrm>
          <a:custGeom>
            <a:avLst/>
            <a:gdLst/>
            <a:ahLst/>
            <a:cxnLst/>
            <a:rect l="l" t="t" r="r" b="b"/>
            <a:pathLst>
              <a:path w="10058400" h="3048000">
                <a:moveTo>
                  <a:pt x="10058400" y="0"/>
                </a:moveTo>
                <a:lnTo>
                  <a:pt x="0" y="0"/>
                </a:lnTo>
                <a:lnTo>
                  <a:pt x="0" y="3048000"/>
                </a:lnTo>
                <a:lnTo>
                  <a:pt x="10058400" y="30480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025652" y="6161532"/>
            <a:ext cx="10081260" cy="50800"/>
            <a:chOff x="1025652" y="6161532"/>
            <a:chExt cx="10081260" cy="50800"/>
          </a:xfrm>
        </p:grpSpPr>
        <p:sp>
          <p:nvSpPr>
            <p:cNvPr id="5" name="object 5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100584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058400" y="27431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7082" y="6172962"/>
              <a:ext cx="10058400" cy="27940"/>
            </a:xfrm>
            <a:custGeom>
              <a:avLst/>
              <a:gdLst/>
              <a:ahLst/>
              <a:cxnLst/>
              <a:rect l="l" t="t" r="r" b="b"/>
              <a:pathLst>
                <a:path w="10058400" h="27939">
                  <a:moveTo>
                    <a:pt x="0" y="27431"/>
                  </a:moveTo>
                  <a:lnTo>
                    <a:pt x="10058400" y="27431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4943" y="3795140"/>
            <a:ext cx="5654675" cy="1785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solidFill>
                  <a:srgbClr val="252525"/>
                </a:solidFill>
                <a:latin typeface="Impact"/>
                <a:cs typeface="Impact"/>
              </a:rPr>
              <a:t>Offline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Tool for new</a:t>
            </a:r>
            <a:r>
              <a:rPr dirty="0" sz="4000" spc="3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4000" spc="-5">
                <a:solidFill>
                  <a:srgbClr val="252525"/>
                </a:solidFill>
                <a:latin typeface="Impact"/>
                <a:cs typeface="Impact"/>
              </a:rPr>
              <a:t>returns</a:t>
            </a:r>
            <a:endParaRPr sz="4000">
              <a:latin typeface="Impact"/>
              <a:cs typeface="Impac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 b="1">
                <a:latin typeface="Times New Roman"/>
                <a:cs typeface="Times New Roman"/>
              </a:rPr>
              <a:t>ANX-1,ANX-2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8809" y="6214733"/>
            <a:ext cx="3657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72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5491378"/>
            <a:ext cx="29794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Creating</a:t>
            </a:r>
            <a:r>
              <a:rPr dirty="0" sz="3600" spc="-6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profile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28827"/>
            <a:ext cx="11856720" cy="412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18809" y="6214733"/>
            <a:ext cx="3657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72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268" y="466344"/>
            <a:ext cx="5315712" cy="3095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214871" y="478536"/>
            <a:ext cx="5513832" cy="300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99232" y="3753611"/>
            <a:ext cx="5504688" cy="31043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218809" y="6214733"/>
            <a:ext cx="3657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72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7944" y="1063752"/>
            <a:ext cx="8516112" cy="3349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91378"/>
            <a:ext cx="49307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&amp; </a:t>
            </a: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 OFFLINE</a:t>
            </a:r>
            <a:r>
              <a:rPr dirty="0" sz="3600" spc="-1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TOOL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8809" y="6214733"/>
            <a:ext cx="36576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72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3252" y="53339"/>
            <a:ext cx="9596628" cy="51633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436562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ANX-1 Offline Flow</a:t>
            </a:r>
            <a:r>
              <a:rPr dirty="0" sz="3600" spc="-25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chart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37096" y="6214733"/>
            <a:ext cx="334645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74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8116" y="0"/>
            <a:ext cx="10123932" cy="545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4447540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ANX-2 Offline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Flow</a:t>
            </a:r>
            <a:r>
              <a:rPr dirty="0" sz="3600" spc="-5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Chart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0333" y="6214733"/>
            <a:ext cx="35814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75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008" y="423567"/>
            <a:ext cx="8759825" cy="419925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69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CBIC </a:t>
            </a:r>
            <a:r>
              <a:rPr dirty="0" sz="2400" spc="-30">
                <a:latin typeface="Times New Roman"/>
                <a:cs typeface="Times New Roman"/>
              </a:rPr>
              <a:t>Website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  <a:hlinkClick r:id="rId2"/>
              </a:rPr>
              <a:t>www.cbic.gov.in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Format and Instructions on various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returns</a:t>
            </a:r>
            <a:endParaRPr sz="2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5">
                <a:latin typeface="Times New Roman"/>
                <a:cs typeface="Times New Roman"/>
              </a:rPr>
              <a:t>GSTN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Portal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User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manuals</a:t>
            </a:r>
            <a:endParaRPr sz="2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0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>
                <a:latin typeface="Times New Roman"/>
                <a:cs typeface="Times New Roman"/>
              </a:rPr>
              <a:t>Social </a:t>
            </a:r>
            <a:r>
              <a:rPr dirty="0" sz="2400" spc="-5">
                <a:latin typeface="Times New Roman"/>
                <a:cs typeface="Times New Roman"/>
              </a:rPr>
              <a:t>media </a:t>
            </a:r>
            <a:r>
              <a:rPr dirty="0" sz="2400">
                <a:latin typeface="Times New Roman"/>
                <a:cs typeface="Times New Roman"/>
              </a:rPr>
              <a:t>pages of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GSTN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10">
                <a:latin typeface="Times New Roman"/>
                <a:cs typeface="Times New Roman"/>
              </a:rPr>
              <a:t>http</a:t>
            </a:r>
            <a:r>
              <a:rPr dirty="0" sz="2200" spc="-10">
                <a:latin typeface="Times New Roman"/>
                <a:cs typeface="Times New Roman"/>
                <a:hlinkClick r:id="rId3"/>
              </a:rPr>
              <a:t>s://ww</a:t>
            </a:r>
            <a:r>
              <a:rPr dirty="0" sz="2200" spc="-10">
                <a:latin typeface="Times New Roman"/>
                <a:cs typeface="Times New Roman"/>
              </a:rPr>
              <a:t>w</a:t>
            </a:r>
            <a:r>
              <a:rPr dirty="0" sz="2200" spc="-10">
                <a:latin typeface="Times New Roman"/>
                <a:cs typeface="Times New Roman"/>
                <a:hlinkClick r:id="rId3"/>
              </a:rPr>
              <a:t>.facebo</a:t>
            </a:r>
            <a:r>
              <a:rPr dirty="0" sz="2200" spc="-10">
                <a:latin typeface="Times New Roman"/>
                <a:cs typeface="Times New Roman"/>
              </a:rPr>
              <a:t>ok</a:t>
            </a:r>
            <a:r>
              <a:rPr dirty="0" sz="2200" spc="-10">
                <a:latin typeface="Times New Roman"/>
                <a:cs typeface="Times New Roman"/>
                <a:hlinkClick r:id="rId3"/>
              </a:rPr>
              <a:t>.com/gstsystemsindia/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0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15">
                <a:latin typeface="Times New Roman"/>
                <a:cs typeface="Times New Roman"/>
              </a:rPr>
              <a:t>https://twitter.com/askGSTech</a:t>
            </a:r>
            <a:endParaRPr sz="22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2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10">
                <a:latin typeface="Times New Roman"/>
                <a:cs typeface="Times New Roman"/>
              </a:rPr>
              <a:t>http</a:t>
            </a:r>
            <a:r>
              <a:rPr dirty="0" sz="2200" spc="-10">
                <a:latin typeface="Times New Roman"/>
                <a:cs typeface="Times New Roman"/>
                <a:hlinkClick r:id="rId4"/>
              </a:rPr>
              <a:t>s://ww</a:t>
            </a:r>
            <a:r>
              <a:rPr dirty="0" sz="2200" spc="-10">
                <a:latin typeface="Times New Roman"/>
                <a:cs typeface="Times New Roman"/>
              </a:rPr>
              <a:t>w.y</a:t>
            </a:r>
            <a:r>
              <a:rPr dirty="0" sz="2200" spc="-10">
                <a:latin typeface="Times New Roman"/>
                <a:cs typeface="Times New Roman"/>
                <a:hlinkClick r:id="rId4"/>
              </a:rPr>
              <a:t>outube.co</a:t>
            </a:r>
            <a:r>
              <a:rPr dirty="0" sz="2200" spc="-10">
                <a:latin typeface="Times New Roman"/>
                <a:cs typeface="Times New Roman"/>
              </a:rPr>
              <a:t>m</a:t>
            </a:r>
            <a:r>
              <a:rPr dirty="0" sz="2200" spc="-10">
                <a:latin typeface="Times New Roman"/>
                <a:cs typeface="Times New Roman"/>
                <a:hlinkClick r:id="rId4"/>
              </a:rPr>
              <a:t>/channel/UCFYpOk92qurlO5t-Z_y-bOQ/about</a:t>
            </a:r>
            <a:endParaRPr sz="22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01F5F"/>
              </a:buClr>
              <a:buFont typeface="Wingdings"/>
              <a:buChar char=""/>
              <a:tabLst>
                <a:tab pos="287020" algn="l"/>
                <a:tab pos="287655" algn="l"/>
              </a:tabLst>
            </a:pPr>
            <a:r>
              <a:rPr dirty="0" sz="2400" spc="-15">
                <a:latin typeface="Times New Roman"/>
                <a:cs typeface="Times New Roman"/>
                <a:hlinkClick r:id="rId5"/>
              </a:rPr>
              <a:t>www.cleartax.com</a:t>
            </a:r>
            <a:endParaRPr sz="24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  <a:spcBef>
                <a:spcPts val="535"/>
              </a:spcBef>
              <a:tabLst>
                <a:tab pos="607060" algn="l"/>
              </a:tabLst>
            </a:pPr>
            <a:r>
              <a:rPr dirty="0" sz="2200" spc="-5">
                <a:solidFill>
                  <a:srgbClr val="001F5F"/>
                </a:solidFill>
                <a:latin typeface="Times New Roman"/>
                <a:cs typeface="Times New Roman"/>
              </a:rPr>
              <a:t>‾	</a:t>
            </a:r>
            <a:r>
              <a:rPr dirty="0" sz="2200" spc="-5">
                <a:latin typeface="Times New Roman"/>
                <a:cs typeface="Times New Roman"/>
              </a:rPr>
              <a:t>Articles on new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returns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5487360"/>
            <a:ext cx="5522595" cy="5835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>
                <a:solidFill>
                  <a:srgbClr val="252525"/>
                </a:solidFill>
                <a:latin typeface="Impact"/>
                <a:cs typeface="Impact"/>
              </a:rPr>
              <a:t>Reference for </a:t>
            </a:r>
            <a:r>
              <a:rPr dirty="0" sz="3600" spc="5">
                <a:solidFill>
                  <a:srgbClr val="252525"/>
                </a:solidFill>
                <a:latin typeface="Impact"/>
                <a:cs typeface="Impact"/>
              </a:rPr>
              <a:t>further</a:t>
            </a:r>
            <a:r>
              <a:rPr dirty="0" sz="3600" spc="-7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dirty="0" sz="3600">
                <a:solidFill>
                  <a:srgbClr val="252525"/>
                </a:solidFill>
                <a:latin typeface="Impact"/>
                <a:cs typeface="Impact"/>
              </a:rPr>
              <a:t>reading</a:t>
            </a:r>
            <a:endParaRPr sz="3600">
              <a:latin typeface="Impact"/>
              <a:cs typeface="Impac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8382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/>
              <a:t>76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867" y="3054223"/>
            <a:ext cx="5140960" cy="2585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94560">
              <a:lnSpc>
                <a:spcPct val="100000"/>
              </a:lnSpc>
              <a:spcBef>
                <a:spcPts val="95"/>
              </a:spcBef>
            </a:pPr>
            <a:r>
              <a:rPr dirty="0" sz="2800" spc="-265" i="1">
                <a:latin typeface="Times New Roman"/>
                <a:cs typeface="Times New Roman"/>
              </a:rPr>
              <a:t>Presentation </a:t>
            </a:r>
            <a:r>
              <a:rPr dirty="0" sz="2800" spc="-365" i="1">
                <a:latin typeface="Times New Roman"/>
                <a:cs typeface="Times New Roman"/>
              </a:rPr>
              <a:t>by  </a:t>
            </a:r>
            <a:r>
              <a:rPr dirty="0" sz="2800" spc="-280" i="1">
                <a:latin typeface="Times New Roman"/>
                <a:cs typeface="Times New Roman"/>
              </a:rPr>
              <a:t>B.Venkateswaran</a:t>
            </a:r>
            <a:r>
              <a:rPr dirty="0" sz="2800" spc="50" i="1">
                <a:latin typeface="Times New Roman"/>
                <a:cs typeface="Times New Roman"/>
              </a:rPr>
              <a:t> </a:t>
            </a:r>
            <a:r>
              <a:rPr dirty="0" sz="2800" spc="250" i="1">
                <a:latin typeface="Times New Roman"/>
                <a:cs typeface="Times New Roman"/>
              </a:rPr>
              <a:t>IRS.,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800" spc="-250" i="1">
                <a:latin typeface="Times New Roman"/>
                <a:cs typeface="Times New Roman"/>
              </a:rPr>
              <a:t>Asst.Commissioner </a:t>
            </a:r>
            <a:r>
              <a:rPr dirty="0" sz="2800" spc="-195" i="1">
                <a:latin typeface="Times New Roman"/>
                <a:cs typeface="Times New Roman"/>
              </a:rPr>
              <a:t>CGST&amp; </a:t>
            </a:r>
            <a:r>
              <a:rPr dirty="0" sz="2800" spc="-250" i="1">
                <a:latin typeface="Times New Roman"/>
                <a:cs typeface="Times New Roman"/>
              </a:rPr>
              <a:t>Central </a:t>
            </a:r>
            <a:r>
              <a:rPr dirty="0" sz="2800" spc="-275" i="1">
                <a:latin typeface="Times New Roman"/>
                <a:cs typeface="Times New Roman"/>
              </a:rPr>
              <a:t>Excise  </a:t>
            </a:r>
            <a:r>
              <a:rPr dirty="0" sz="2800" spc="-165" i="1">
                <a:latin typeface="Times New Roman"/>
                <a:cs typeface="Times New Roman"/>
              </a:rPr>
              <a:t>(Retired)</a:t>
            </a:r>
            <a:endParaRPr sz="2800">
              <a:latin typeface="Times New Roman"/>
              <a:cs typeface="Times New Roman"/>
            </a:endParaRPr>
          </a:p>
          <a:p>
            <a:pPr marL="12700" marR="815975">
              <a:lnSpc>
                <a:spcPct val="100000"/>
              </a:lnSpc>
            </a:pPr>
            <a:r>
              <a:rPr dirty="0" sz="2800" spc="-340" i="1">
                <a:latin typeface="Times New Roman"/>
                <a:cs typeface="Times New Roman"/>
              </a:rPr>
              <a:t>Coimbatore  </a:t>
            </a:r>
            <a:r>
              <a:rPr dirty="0" sz="2800" spc="-280" i="1">
                <a:latin typeface="Times New Roman"/>
                <a:cs typeface="Times New Roman"/>
                <a:hlinkClick r:id="rId2"/>
              </a:rPr>
              <a:t>Email:beevenkateswaran@gmail.com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867" y="456946"/>
            <a:ext cx="5527040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796290">
              <a:lnSpc>
                <a:spcPct val="100000"/>
              </a:lnSpc>
              <a:spcBef>
                <a:spcPts val="100"/>
              </a:spcBef>
            </a:pPr>
            <a:r>
              <a:rPr dirty="0" sz="3600" spc="-360" i="1">
                <a:solidFill>
                  <a:srgbClr val="000000"/>
                </a:solidFill>
                <a:latin typeface="Times New Roman"/>
                <a:cs typeface="Times New Roman"/>
              </a:rPr>
              <a:t>Heard </a:t>
            </a:r>
            <a:r>
              <a:rPr dirty="0" sz="3600" spc="-415" i="1">
                <a:solidFill>
                  <a:srgbClr val="000000"/>
                </a:solidFill>
                <a:latin typeface="Times New Roman"/>
                <a:cs typeface="Times New Roman"/>
              </a:rPr>
              <a:t>melodies are </a:t>
            </a:r>
            <a:r>
              <a:rPr dirty="0" sz="3600" spc="-300" i="1">
                <a:solidFill>
                  <a:srgbClr val="000000"/>
                </a:solidFill>
                <a:latin typeface="Times New Roman"/>
                <a:cs typeface="Times New Roman"/>
              </a:rPr>
              <a:t>sweet, </a:t>
            </a:r>
            <a:r>
              <a:rPr dirty="0" sz="3600" spc="-420" i="1">
                <a:solidFill>
                  <a:srgbClr val="000000"/>
                </a:solidFill>
                <a:latin typeface="Times New Roman"/>
                <a:cs typeface="Times New Roman"/>
              </a:rPr>
              <a:t>those  </a:t>
            </a:r>
            <a:r>
              <a:rPr dirty="0" sz="3600" spc="-420" i="1">
                <a:solidFill>
                  <a:srgbClr val="000000"/>
                </a:solidFill>
                <a:latin typeface="Times New Roman"/>
                <a:cs typeface="Times New Roman"/>
              </a:rPr>
              <a:t>unheard </a:t>
            </a:r>
            <a:r>
              <a:rPr dirty="0" sz="3600" spc="-415" i="1">
                <a:solidFill>
                  <a:srgbClr val="000000"/>
                </a:solidFill>
                <a:latin typeface="Times New Roman"/>
                <a:cs typeface="Times New Roman"/>
              </a:rPr>
              <a:t>are</a:t>
            </a:r>
            <a:r>
              <a:rPr dirty="0" sz="3600" spc="-35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430" i="1">
                <a:solidFill>
                  <a:srgbClr val="000000"/>
                </a:solidFill>
                <a:latin typeface="Times New Roman"/>
                <a:cs typeface="Times New Roman"/>
              </a:rPr>
              <a:t>sweeter</a:t>
            </a:r>
            <a:endParaRPr sz="3600">
              <a:latin typeface="Times New Roman"/>
              <a:cs typeface="Times New Roman"/>
            </a:endParaRPr>
          </a:p>
          <a:p>
            <a:pPr marL="218440">
              <a:lnSpc>
                <a:spcPct val="100000"/>
              </a:lnSpc>
            </a:pPr>
            <a:r>
              <a:rPr dirty="0" sz="3600" spc="-250" i="1">
                <a:solidFill>
                  <a:srgbClr val="000000"/>
                </a:solidFill>
                <a:latin typeface="Times New Roman"/>
                <a:cs typeface="Times New Roman"/>
              </a:rPr>
              <a:t>-John </a:t>
            </a:r>
            <a:r>
              <a:rPr dirty="0" sz="3600" spc="-275" i="1">
                <a:solidFill>
                  <a:srgbClr val="000000"/>
                </a:solidFill>
                <a:latin typeface="Times New Roman"/>
                <a:cs typeface="Times New Roman"/>
              </a:rPr>
              <a:t>Keats </a:t>
            </a:r>
            <a:r>
              <a:rPr dirty="0" sz="3600" spc="-350" i="1">
                <a:solidFill>
                  <a:srgbClr val="000000"/>
                </a:solidFill>
                <a:latin typeface="Times New Roman"/>
                <a:cs typeface="Times New Roman"/>
              </a:rPr>
              <a:t>(Ode </a:t>
            </a:r>
            <a:r>
              <a:rPr dirty="0" sz="3600" spc="-580" i="1">
                <a:solidFill>
                  <a:srgbClr val="000000"/>
                </a:solidFill>
                <a:latin typeface="Times New Roman"/>
                <a:cs typeface="Times New Roman"/>
              </a:rPr>
              <a:t>on </a:t>
            </a:r>
            <a:r>
              <a:rPr dirty="0" sz="3600" spc="-434" i="1">
                <a:solidFill>
                  <a:srgbClr val="000000"/>
                </a:solidFill>
                <a:latin typeface="Times New Roman"/>
                <a:cs typeface="Times New Roman"/>
              </a:rPr>
              <a:t>Grecian</a:t>
            </a:r>
            <a:r>
              <a:rPr dirty="0" sz="3600" spc="-535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295" i="1">
                <a:solidFill>
                  <a:srgbClr val="000000"/>
                </a:solidFill>
                <a:latin typeface="Times New Roman"/>
                <a:cs typeface="Times New Roman"/>
              </a:rPr>
              <a:t>Urn)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17435" y="1638300"/>
            <a:ext cx="4258056" cy="3541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86867" y="5654083"/>
            <a:ext cx="3227705" cy="461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145"/>
              </a:lnSpc>
            </a:pPr>
            <a:r>
              <a:rPr dirty="0" sz="2800" spc="-175" i="1">
                <a:latin typeface="Times New Roman"/>
                <a:cs typeface="Times New Roman"/>
              </a:rPr>
              <a:t>9442012335/8500885294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8433" y="6214733"/>
            <a:ext cx="326390" cy="397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fld id="{81D60167-4931-47E6-BA6A-407CBD079E47}" type="slidenum">
              <a:rPr dirty="0" sz="2400">
                <a:solidFill>
                  <a:srgbClr val="252525"/>
                </a:solidFill>
                <a:latin typeface="Impact"/>
                <a:cs typeface="Impact"/>
              </a:rPr>
              <a:t>77</a:t>
            </a:fld>
            <a:endParaRPr sz="2400">
              <a:latin typeface="Impact"/>
              <a:cs typeface="Impac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 spc="-5"/>
              <a:t>03-12-2019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VenkatBala</dc:creator>
  <dc:title>GST New Returns</dc:title>
  <dcterms:created xsi:type="dcterms:W3CDTF">2020-02-03T11:25:48Z</dcterms:created>
  <dcterms:modified xsi:type="dcterms:W3CDTF">2020-02-03T11:25:48Z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2020-02-03T00:00:00Z</vt:filetime>
  </property>
</Properties>
</file>