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3"/>
  </p:notesMasterIdLst>
  <p:sldIdLst>
    <p:sldId id="281" r:id="rId2"/>
    <p:sldId id="260" r:id="rId3"/>
    <p:sldId id="312" r:id="rId4"/>
    <p:sldId id="310" r:id="rId5"/>
    <p:sldId id="313" r:id="rId6"/>
    <p:sldId id="296" r:id="rId7"/>
    <p:sldId id="311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327" r:id="rId20"/>
    <p:sldId id="325" r:id="rId21"/>
    <p:sldId id="326" r:id="rId22"/>
    <p:sldId id="331" r:id="rId23"/>
    <p:sldId id="332" r:id="rId24"/>
    <p:sldId id="328" r:id="rId25"/>
    <p:sldId id="329" r:id="rId26"/>
    <p:sldId id="330" r:id="rId27"/>
    <p:sldId id="333" r:id="rId28"/>
    <p:sldId id="334" r:id="rId29"/>
    <p:sldId id="335" r:id="rId30"/>
    <p:sldId id="336" r:id="rId31"/>
    <p:sldId id="293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21" autoAdjust="0"/>
    <p:restoredTop sz="86962" autoAdjust="0"/>
  </p:normalViewPr>
  <p:slideViewPr>
    <p:cSldViewPr snapToGrid="0">
      <p:cViewPr varScale="1">
        <p:scale>
          <a:sx n="57" d="100"/>
          <a:sy n="57" d="100"/>
        </p:scale>
        <p:origin x="904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4" Type="http://schemas.openxmlformats.org/officeDocument/2006/relationships/image" Target="../media/image1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96DEF3-8FE2-4503-90AD-F0477A41269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08446E15-4859-4B6F-8FEA-59FF5906FDBA}">
      <dgm:prSet/>
      <dgm:spPr/>
      <dgm:t>
        <a:bodyPr/>
        <a:lstStyle/>
        <a:p>
          <a:r>
            <a:rPr lang="en-IN" b="1"/>
            <a:t>Interest paid on borrowings</a:t>
          </a:r>
          <a:r>
            <a:rPr lang="en-IN"/>
            <a:t> for purchase normally allowed only in House Property Head or Other Sources head.</a:t>
          </a:r>
          <a:endParaRPr lang="en-US"/>
        </a:p>
      </dgm:t>
    </dgm:pt>
    <dgm:pt modelId="{9B9D758D-BF9D-4C64-9AFC-FA154F4E0563}" type="parTrans" cxnId="{EB79D9DB-DE4B-4BF7-9A98-E7B0BBC10164}">
      <dgm:prSet/>
      <dgm:spPr/>
      <dgm:t>
        <a:bodyPr/>
        <a:lstStyle/>
        <a:p>
          <a:endParaRPr lang="en-US"/>
        </a:p>
      </dgm:t>
    </dgm:pt>
    <dgm:pt modelId="{0385DA6D-DFED-4CDB-A315-7D73755C2C3E}" type="sibTrans" cxnId="{EB79D9DB-DE4B-4BF7-9A98-E7B0BBC10164}">
      <dgm:prSet/>
      <dgm:spPr/>
      <dgm:t>
        <a:bodyPr/>
        <a:lstStyle/>
        <a:p>
          <a:endParaRPr lang="en-US"/>
        </a:p>
      </dgm:t>
    </dgm:pt>
    <dgm:pt modelId="{7A07109E-D469-4F92-B779-17847B4891D1}">
      <dgm:prSet/>
      <dgm:spPr/>
      <dgm:t>
        <a:bodyPr/>
        <a:lstStyle/>
        <a:p>
          <a:r>
            <a:rPr lang="en-IN"/>
            <a:t>Sum paid for discharge of mortgage can be added to cost of acquisition – RM Arunachalam vs CIT – SC</a:t>
          </a:r>
          <a:endParaRPr lang="en-US"/>
        </a:p>
      </dgm:t>
    </dgm:pt>
    <dgm:pt modelId="{F0628013-79D7-4178-856A-901264EE9EE7}" type="parTrans" cxnId="{152AA903-AA97-4D22-8EDE-AF78061A311D}">
      <dgm:prSet/>
      <dgm:spPr/>
      <dgm:t>
        <a:bodyPr/>
        <a:lstStyle/>
        <a:p>
          <a:endParaRPr lang="en-US"/>
        </a:p>
      </dgm:t>
    </dgm:pt>
    <dgm:pt modelId="{29BDFD5B-C0D6-434A-9B26-CEEA70F3325E}" type="sibTrans" cxnId="{152AA903-AA97-4D22-8EDE-AF78061A311D}">
      <dgm:prSet/>
      <dgm:spPr/>
      <dgm:t>
        <a:bodyPr/>
        <a:lstStyle/>
        <a:p>
          <a:endParaRPr lang="en-US"/>
        </a:p>
      </dgm:t>
    </dgm:pt>
    <dgm:pt modelId="{BCB18051-57C1-414B-9954-3B421C00F29A}" type="pres">
      <dgm:prSet presAssocID="{D896DEF3-8FE2-4503-90AD-F0477A412692}" presName="root" presStyleCnt="0">
        <dgm:presLayoutVars>
          <dgm:dir/>
          <dgm:resizeHandles val="exact"/>
        </dgm:presLayoutVars>
      </dgm:prSet>
      <dgm:spPr/>
    </dgm:pt>
    <dgm:pt modelId="{8319B54B-6A7B-4FAC-939D-839136F67DA1}" type="pres">
      <dgm:prSet presAssocID="{08446E15-4859-4B6F-8FEA-59FF5906FDBA}" presName="compNode" presStyleCnt="0"/>
      <dgm:spPr/>
    </dgm:pt>
    <dgm:pt modelId="{72EF7609-8746-4021-A0FE-77E892C36239}" type="pres">
      <dgm:prSet presAssocID="{08446E15-4859-4B6F-8FEA-59FF5906FDBA}" presName="bgRect" presStyleLbl="bgShp" presStyleIdx="0" presStyleCnt="2"/>
      <dgm:spPr/>
    </dgm:pt>
    <dgm:pt modelId="{56D63773-195F-449E-BABD-3CF805640C63}" type="pres">
      <dgm:prSet presAssocID="{08446E15-4859-4B6F-8FEA-59FF5906FDBA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use"/>
        </a:ext>
      </dgm:extLst>
    </dgm:pt>
    <dgm:pt modelId="{D90F11FF-A389-4DCE-9B99-2E1EB91ABF0A}" type="pres">
      <dgm:prSet presAssocID="{08446E15-4859-4B6F-8FEA-59FF5906FDBA}" presName="spaceRect" presStyleCnt="0"/>
      <dgm:spPr/>
    </dgm:pt>
    <dgm:pt modelId="{A7EBD5B9-B555-42F0-8F96-E1B664D6C579}" type="pres">
      <dgm:prSet presAssocID="{08446E15-4859-4B6F-8FEA-59FF5906FDBA}" presName="parTx" presStyleLbl="revTx" presStyleIdx="0" presStyleCnt="2">
        <dgm:presLayoutVars>
          <dgm:chMax val="0"/>
          <dgm:chPref val="0"/>
        </dgm:presLayoutVars>
      </dgm:prSet>
      <dgm:spPr/>
    </dgm:pt>
    <dgm:pt modelId="{4E398364-7AC4-4EDD-BD0C-FC9CEB27DBA1}" type="pres">
      <dgm:prSet presAssocID="{0385DA6D-DFED-4CDB-A315-7D73755C2C3E}" presName="sibTrans" presStyleCnt="0"/>
      <dgm:spPr/>
    </dgm:pt>
    <dgm:pt modelId="{28C248C3-552F-49BD-BD86-6518AFAFABD1}" type="pres">
      <dgm:prSet presAssocID="{7A07109E-D469-4F92-B779-17847B4891D1}" presName="compNode" presStyleCnt="0"/>
      <dgm:spPr/>
    </dgm:pt>
    <dgm:pt modelId="{B51BA7F6-BB0B-4552-BEFB-D101B6B759C8}" type="pres">
      <dgm:prSet presAssocID="{7A07109E-D469-4F92-B779-17847B4891D1}" presName="bgRect" presStyleLbl="bgShp" presStyleIdx="1" presStyleCnt="2"/>
      <dgm:spPr/>
    </dgm:pt>
    <dgm:pt modelId="{FB6CF353-5AA6-47F4-80C4-0EFE3FFA5CF9}" type="pres">
      <dgm:prSet presAssocID="{7A07109E-D469-4F92-B779-17847B4891D1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tcoin"/>
        </a:ext>
      </dgm:extLst>
    </dgm:pt>
    <dgm:pt modelId="{F4371895-68E4-4112-8141-07BE4C66A59B}" type="pres">
      <dgm:prSet presAssocID="{7A07109E-D469-4F92-B779-17847B4891D1}" presName="spaceRect" presStyleCnt="0"/>
      <dgm:spPr/>
    </dgm:pt>
    <dgm:pt modelId="{7FF60363-2B39-420C-B5FE-4AEF330470BB}" type="pres">
      <dgm:prSet presAssocID="{7A07109E-D469-4F92-B779-17847B4891D1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152AA903-AA97-4D22-8EDE-AF78061A311D}" srcId="{D896DEF3-8FE2-4503-90AD-F0477A412692}" destId="{7A07109E-D469-4F92-B779-17847B4891D1}" srcOrd="1" destOrd="0" parTransId="{F0628013-79D7-4178-856A-901264EE9EE7}" sibTransId="{29BDFD5B-C0D6-434A-9B26-CEEA70F3325E}"/>
    <dgm:cxn modelId="{F0E7A21C-38A1-42E1-91E6-A537EDB162F4}" type="presOf" srcId="{D896DEF3-8FE2-4503-90AD-F0477A412692}" destId="{BCB18051-57C1-414B-9954-3B421C00F29A}" srcOrd="0" destOrd="0" presId="urn:microsoft.com/office/officeart/2018/2/layout/IconVerticalSolidList"/>
    <dgm:cxn modelId="{FF555999-92E1-41F5-A474-B4A8E4475941}" type="presOf" srcId="{08446E15-4859-4B6F-8FEA-59FF5906FDBA}" destId="{A7EBD5B9-B555-42F0-8F96-E1B664D6C579}" srcOrd="0" destOrd="0" presId="urn:microsoft.com/office/officeart/2018/2/layout/IconVerticalSolidList"/>
    <dgm:cxn modelId="{EB79D9DB-DE4B-4BF7-9A98-E7B0BBC10164}" srcId="{D896DEF3-8FE2-4503-90AD-F0477A412692}" destId="{08446E15-4859-4B6F-8FEA-59FF5906FDBA}" srcOrd="0" destOrd="0" parTransId="{9B9D758D-BF9D-4C64-9AFC-FA154F4E0563}" sibTransId="{0385DA6D-DFED-4CDB-A315-7D73755C2C3E}"/>
    <dgm:cxn modelId="{6E7247FE-5A8B-44A9-B9FC-8D8BABB1A5CD}" type="presOf" srcId="{7A07109E-D469-4F92-B779-17847B4891D1}" destId="{7FF60363-2B39-420C-B5FE-4AEF330470BB}" srcOrd="0" destOrd="0" presId="urn:microsoft.com/office/officeart/2018/2/layout/IconVerticalSolidList"/>
    <dgm:cxn modelId="{CBDA6D02-A5B7-4656-BFC9-FF1B0B11E3E9}" type="presParOf" srcId="{BCB18051-57C1-414B-9954-3B421C00F29A}" destId="{8319B54B-6A7B-4FAC-939D-839136F67DA1}" srcOrd="0" destOrd="0" presId="urn:microsoft.com/office/officeart/2018/2/layout/IconVerticalSolidList"/>
    <dgm:cxn modelId="{C23A2040-BAD8-45EE-970F-7D65E44EDB95}" type="presParOf" srcId="{8319B54B-6A7B-4FAC-939D-839136F67DA1}" destId="{72EF7609-8746-4021-A0FE-77E892C36239}" srcOrd="0" destOrd="0" presId="urn:microsoft.com/office/officeart/2018/2/layout/IconVerticalSolidList"/>
    <dgm:cxn modelId="{56EAC309-141D-4D76-93B6-33D01F1928CA}" type="presParOf" srcId="{8319B54B-6A7B-4FAC-939D-839136F67DA1}" destId="{56D63773-195F-449E-BABD-3CF805640C63}" srcOrd="1" destOrd="0" presId="urn:microsoft.com/office/officeart/2018/2/layout/IconVerticalSolidList"/>
    <dgm:cxn modelId="{D43E7BE6-0726-4C5B-BCA8-9B6AFF97D305}" type="presParOf" srcId="{8319B54B-6A7B-4FAC-939D-839136F67DA1}" destId="{D90F11FF-A389-4DCE-9B99-2E1EB91ABF0A}" srcOrd="2" destOrd="0" presId="urn:microsoft.com/office/officeart/2018/2/layout/IconVerticalSolidList"/>
    <dgm:cxn modelId="{B64CBB22-EDA3-45F0-B99F-8CC0CA9985FC}" type="presParOf" srcId="{8319B54B-6A7B-4FAC-939D-839136F67DA1}" destId="{A7EBD5B9-B555-42F0-8F96-E1B664D6C579}" srcOrd="3" destOrd="0" presId="urn:microsoft.com/office/officeart/2018/2/layout/IconVerticalSolidList"/>
    <dgm:cxn modelId="{0CDE0C6F-C3B0-47F9-B4AB-5DFC2FEB0DDD}" type="presParOf" srcId="{BCB18051-57C1-414B-9954-3B421C00F29A}" destId="{4E398364-7AC4-4EDD-BD0C-FC9CEB27DBA1}" srcOrd="1" destOrd="0" presId="urn:microsoft.com/office/officeart/2018/2/layout/IconVerticalSolidList"/>
    <dgm:cxn modelId="{0D1DF9DE-C6A1-4934-8A75-4A0642D26205}" type="presParOf" srcId="{BCB18051-57C1-414B-9954-3B421C00F29A}" destId="{28C248C3-552F-49BD-BD86-6518AFAFABD1}" srcOrd="2" destOrd="0" presId="urn:microsoft.com/office/officeart/2018/2/layout/IconVerticalSolidList"/>
    <dgm:cxn modelId="{364697A7-EA35-4FD7-9283-FBC8C8E13FDD}" type="presParOf" srcId="{28C248C3-552F-49BD-BD86-6518AFAFABD1}" destId="{B51BA7F6-BB0B-4552-BEFB-D101B6B759C8}" srcOrd="0" destOrd="0" presId="urn:microsoft.com/office/officeart/2018/2/layout/IconVerticalSolidList"/>
    <dgm:cxn modelId="{6669153C-0D9E-4601-A92D-BF2B456B72EB}" type="presParOf" srcId="{28C248C3-552F-49BD-BD86-6518AFAFABD1}" destId="{FB6CF353-5AA6-47F4-80C4-0EFE3FFA5CF9}" srcOrd="1" destOrd="0" presId="urn:microsoft.com/office/officeart/2018/2/layout/IconVerticalSolidList"/>
    <dgm:cxn modelId="{3EC566DD-52AC-486F-BEAB-6727E3F0D2D1}" type="presParOf" srcId="{28C248C3-552F-49BD-BD86-6518AFAFABD1}" destId="{F4371895-68E4-4112-8141-07BE4C66A59B}" srcOrd="2" destOrd="0" presId="urn:microsoft.com/office/officeart/2018/2/layout/IconVerticalSolidList"/>
    <dgm:cxn modelId="{ED5ECE87-46E9-4A9A-8BD7-5B69FC17E200}" type="presParOf" srcId="{28C248C3-552F-49BD-BD86-6518AFAFABD1}" destId="{7FF60363-2B39-420C-B5FE-4AEF330470B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EF7609-8746-4021-A0FE-77E892C36239}">
      <dsp:nvSpPr>
        <dsp:cNvPr id="0" name=""/>
        <dsp:cNvSpPr/>
      </dsp:nvSpPr>
      <dsp:spPr>
        <a:xfrm>
          <a:off x="0" y="597713"/>
          <a:ext cx="11029950" cy="110347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D63773-195F-449E-BABD-3CF805640C63}">
      <dsp:nvSpPr>
        <dsp:cNvPr id="0" name=""/>
        <dsp:cNvSpPr/>
      </dsp:nvSpPr>
      <dsp:spPr>
        <a:xfrm>
          <a:off x="333800" y="845994"/>
          <a:ext cx="606909" cy="60690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EBD5B9-B555-42F0-8F96-E1B664D6C579}">
      <dsp:nvSpPr>
        <dsp:cNvPr id="0" name=""/>
        <dsp:cNvSpPr/>
      </dsp:nvSpPr>
      <dsp:spPr>
        <a:xfrm>
          <a:off x="1274509" y="597713"/>
          <a:ext cx="9755440" cy="11034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784" tIns="116784" rIns="116784" bIns="11678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b="1" kern="1200"/>
            <a:t>Interest paid on borrowings</a:t>
          </a:r>
          <a:r>
            <a:rPr lang="en-IN" sz="2500" kern="1200"/>
            <a:t> for purchase normally allowed only in House Property Head or Other Sources head.</a:t>
          </a:r>
          <a:endParaRPr lang="en-US" sz="2500" kern="1200"/>
        </a:p>
      </dsp:txBody>
      <dsp:txXfrm>
        <a:off x="1274509" y="597713"/>
        <a:ext cx="9755440" cy="1103471"/>
      </dsp:txXfrm>
    </dsp:sp>
    <dsp:sp modelId="{B51BA7F6-BB0B-4552-BEFB-D101B6B759C8}">
      <dsp:nvSpPr>
        <dsp:cNvPr id="0" name=""/>
        <dsp:cNvSpPr/>
      </dsp:nvSpPr>
      <dsp:spPr>
        <a:xfrm>
          <a:off x="0" y="1977052"/>
          <a:ext cx="11029950" cy="110347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6CF353-5AA6-47F4-80C4-0EFE3FFA5CF9}">
      <dsp:nvSpPr>
        <dsp:cNvPr id="0" name=""/>
        <dsp:cNvSpPr/>
      </dsp:nvSpPr>
      <dsp:spPr>
        <a:xfrm>
          <a:off x="333800" y="2225333"/>
          <a:ext cx="606909" cy="60690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F60363-2B39-420C-B5FE-4AEF330470BB}">
      <dsp:nvSpPr>
        <dsp:cNvPr id="0" name=""/>
        <dsp:cNvSpPr/>
      </dsp:nvSpPr>
      <dsp:spPr>
        <a:xfrm>
          <a:off x="1274509" y="1977052"/>
          <a:ext cx="9755440" cy="11034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784" tIns="116784" rIns="116784" bIns="11678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/>
            <a:t>Sum paid for discharge of mortgage can be added to cost of acquisition – RM Arunachalam vs CIT – SC</a:t>
          </a:r>
          <a:endParaRPr lang="en-US" sz="2500" kern="1200"/>
        </a:p>
      </dsp:txBody>
      <dsp:txXfrm>
        <a:off x="1274509" y="1977052"/>
        <a:ext cx="9755440" cy="11034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F1992D-522F-4FF1-8AAF-C863C61EA209}" type="datetimeFigureOut">
              <a:rPr lang="en-IN" smtClean="0"/>
              <a:t>11-10-2019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103C2F-FB40-4ED4-B32E-D5283D588F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2945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03C2F-FB40-4ED4-B32E-D5283D588FF6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2572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Cat is playing on the roof joke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03C2F-FB40-4ED4-B32E-D5283D588FF6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9263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03C2F-FB40-4ED4-B32E-D5283D588FF6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67261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03C2F-FB40-4ED4-B32E-D5283D588FF6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698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Interest can be added in cost of acquisition if not allowed under other heads of income – CIT vs KS Gupta – AP High Court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03C2F-FB40-4ED4-B32E-D5283D588FF6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5095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03C2F-FB40-4ED4-B32E-D5283D588FF6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4940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03C2F-FB40-4ED4-B32E-D5283D588FF6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55102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Cat is playing on the roof joke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03C2F-FB40-4ED4-B32E-D5283D588FF6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68233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03C2F-FB40-4ED4-B32E-D5283D588FF6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80841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03C2F-FB40-4ED4-B32E-D5283D588FF6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5999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03C2F-FB40-4ED4-B32E-D5283D588FF6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36816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Borrow to invest – Alternate decision by Sanjay Arora bench in Chennai ITAT (T Ramesh vs ITO)</a:t>
            </a:r>
          </a:p>
          <a:p>
            <a:endParaRPr lang="en-IN" dirty="0"/>
          </a:p>
          <a:p>
            <a:r>
              <a:rPr lang="en-IN" dirty="0"/>
              <a:t>Spouse name – </a:t>
            </a:r>
            <a:r>
              <a:rPr lang="en-IN" dirty="0" err="1"/>
              <a:t>Devdass</a:t>
            </a:r>
            <a:r>
              <a:rPr lang="en-IN" dirty="0"/>
              <a:t> vs ITO (Chennai ITAT) states not allowed, Kamal Kant v ITO (P&amp;J HC) also says ONLY ASSESSEE name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03C2F-FB40-4ED4-B32E-D5283D588FF6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11051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Reinvested 139(1) or 139(4) - Substantial compliance is adequate.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03C2F-FB40-4ED4-B32E-D5283D588FF6}" type="slidenum">
              <a:rPr lang="en-IN" smtClean="0"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48268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Pre </a:t>
            </a:r>
            <a:r>
              <a:rPr lang="en-IN" dirty="0" err="1"/>
              <a:t>ammendement</a:t>
            </a:r>
            <a:r>
              <a:rPr lang="en-IN" dirty="0"/>
              <a:t> – More than 1 house allowed if owned as per CIT vs </a:t>
            </a:r>
            <a:r>
              <a:rPr lang="en-IN" dirty="0" err="1"/>
              <a:t>Rukminiamma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03C2F-FB40-4ED4-B32E-D5283D588FF6}" type="slidenum">
              <a:rPr lang="en-IN" smtClean="0"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86588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54/54F – Construction prior to transfer – CIT vs JR Subramanya Bhat – As long as completed after transfer of capital asset, it is alright. Against is </a:t>
            </a:r>
            <a:r>
              <a:rPr lang="en-IN" dirty="0" err="1"/>
              <a:t>Nigamma</a:t>
            </a:r>
            <a:r>
              <a:rPr lang="en-IN" dirty="0"/>
              <a:t> Sridevi v DCIT (</a:t>
            </a:r>
            <a:r>
              <a:rPr lang="en-IN" dirty="0" err="1"/>
              <a:t>Hyd</a:t>
            </a:r>
            <a:r>
              <a:rPr lang="en-IN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03C2F-FB40-4ED4-B32E-D5283D588FF6}" type="slidenum">
              <a:rPr lang="en-IN" smtClean="0"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8882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err="1"/>
              <a:t>Hyd</a:t>
            </a:r>
            <a:r>
              <a:rPr lang="en-IN" dirty="0"/>
              <a:t> ITAT – N </a:t>
            </a:r>
            <a:r>
              <a:rPr lang="en-IN" dirty="0" err="1"/>
              <a:t>Revati</a:t>
            </a:r>
            <a:r>
              <a:rPr lang="en-IN" dirty="0"/>
              <a:t> vs ITO – states the Nature of the Asset is important ; Delhi ITAT – Sanjeev </a:t>
            </a:r>
            <a:r>
              <a:rPr lang="en-IN" dirty="0" err="1"/>
              <a:t>Puri</a:t>
            </a:r>
            <a:r>
              <a:rPr lang="en-IN"/>
              <a:t> vs DCIT </a:t>
            </a:r>
            <a:r>
              <a:rPr lang="en-IN" dirty="0"/>
              <a:t>says USE is important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03C2F-FB40-4ED4-B32E-D5283D588FF6}" type="slidenum">
              <a:rPr lang="en-IN" smtClean="0"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66062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err="1"/>
              <a:t>Hyd</a:t>
            </a:r>
            <a:r>
              <a:rPr lang="en-IN" dirty="0"/>
              <a:t> ITAT – N </a:t>
            </a:r>
            <a:r>
              <a:rPr lang="en-IN" dirty="0" err="1"/>
              <a:t>Revati</a:t>
            </a:r>
            <a:r>
              <a:rPr lang="en-IN" dirty="0"/>
              <a:t> vs ITO – states the Nature of the Asset is important ; Delhi ITAT – Sanjeev </a:t>
            </a:r>
            <a:r>
              <a:rPr lang="en-IN" dirty="0" err="1"/>
              <a:t>Puri</a:t>
            </a:r>
            <a:r>
              <a:rPr lang="en-IN"/>
              <a:t> vs DCIT </a:t>
            </a:r>
            <a:r>
              <a:rPr lang="en-IN" dirty="0"/>
              <a:t>says USE is important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03C2F-FB40-4ED4-B32E-D5283D588FF6}" type="slidenum">
              <a:rPr lang="en-IN" smtClean="0"/>
              <a:t>30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2488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mailto:abhishekmurali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Rectangle 146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55" name="Rectangle 154">
            <a:extLst>
              <a:ext uri="{FF2B5EF4-FFF2-40B4-BE49-F238E27FC236}">
                <a16:creationId xmlns:a16="http://schemas.microsoft.com/office/drawing/2014/main" id="{1A8AF9B1-7D64-4564-969F-CB2B27ED9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Image result for capital gains clipart">
            <a:extLst>
              <a:ext uri="{FF2B5EF4-FFF2-40B4-BE49-F238E27FC236}">
                <a16:creationId xmlns:a16="http://schemas.microsoft.com/office/drawing/2014/main" id="{D9DFAC6C-690B-4C0D-9D49-CE9588B050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8" r="15193" b="522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7" name="Group 156">
            <a:extLst>
              <a:ext uri="{FF2B5EF4-FFF2-40B4-BE49-F238E27FC236}">
                <a16:creationId xmlns:a16="http://schemas.microsoft.com/office/drawing/2014/main" id="{8D854759-2D3E-4B54-A780-D84D49E80F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8" y="457200"/>
            <a:ext cx="3703320" cy="5935132"/>
            <a:chOff x="438068" y="457200"/>
            <a:chExt cx="3703320" cy="5935132"/>
          </a:xfrm>
        </p:grpSpPr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459856EA-FC8A-44D1-BC3D-2B8EDD0C86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618067"/>
              <a:ext cx="3702134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C1038B56-933B-44DD-AF10-63436FCCFB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200" y="625956"/>
            <a:ext cx="3412067" cy="27014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Taxation &amp; Planning FOR capital gains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3" y="2438399"/>
            <a:ext cx="3415074" cy="35644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By </a:t>
            </a:r>
          </a:p>
          <a:p>
            <a:r>
              <a:rPr lang="en-US" sz="2400" dirty="0">
                <a:solidFill>
                  <a:srgbClr val="FFFFFF"/>
                </a:solidFill>
              </a:rPr>
              <a:t>Dr. CA Abhishek Murali</a:t>
            </a:r>
          </a:p>
          <a:p>
            <a:r>
              <a:rPr lang="en-US" sz="1400" dirty="0" err="1">
                <a:solidFill>
                  <a:srgbClr val="FFFFFF"/>
                </a:solidFill>
              </a:rPr>
              <a:t>M.Com</a:t>
            </a:r>
            <a:r>
              <a:rPr lang="en-US" sz="1400" dirty="0">
                <a:solidFill>
                  <a:srgbClr val="FFFFFF"/>
                </a:solidFill>
              </a:rPr>
              <a:t>, FCA, ACMA, CGMA, CIMA(Lon.), CISA(USA), DISA(ICAI), </a:t>
            </a:r>
            <a:r>
              <a:rPr lang="en-US" sz="1400" dirty="0" err="1">
                <a:solidFill>
                  <a:srgbClr val="FFFFFF"/>
                </a:solidFill>
              </a:rPr>
              <a:t>D.Litt</a:t>
            </a:r>
            <a:r>
              <a:rPr lang="en-US" sz="1400" dirty="0">
                <a:solidFill>
                  <a:srgbClr val="FFFFFF"/>
                </a:solidFill>
              </a:rPr>
              <a:t>,  ADIT (UK)</a:t>
            </a:r>
          </a:p>
        </p:txBody>
      </p:sp>
    </p:spTree>
    <p:extLst>
      <p:ext uri="{BB962C8B-B14F-4D97-AF65-F5344CB8AC3E}">
        <p14:creationId xmlns:p14="http://schemas.microsoft.com/office/powerpoint/2010/main" val="32604335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is a capital asset?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559" y="2116471"/>
            <a:ext cx="11222881" cy="11352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400" dirty="0"/>
              <a:t>Sec 2(14) of the Act defines what is a Capital Asset:</a:t>
            </a:r>
          </a:p>
          <a:p>
            <a:pPr marL="0" indent="0">
              <a:buNone/>
            </a:pPr>
            <a:endParaRPr lang="en-IN" sz="2400" dirty="0"/>
          </a:p>
          <a:p>
            <a:pPr marL="0" indent="0">
              <a:buNone/>
            </a:pPr>
            <a:endParaRPr lang="en-IN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9415B22-0D1F-4383-8D13-7D769E6D90CC}"/>
              </a:ext>
            </a:extLst>
          </p:cNvPr>
          <p:cNvGrpSpPr/>
          <p:nvPr/>
        </p:nvGrpSpPr>
        <p:grpSpPr>
          <a:xfrm>
            <a:off x="581192" y="2684078"/>
            <a:ext cx="11126248" cy="3187699"/>
            <a:chOff x="0" y="0"/>
            <a:chExt cx="11811002" cy="3668714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4A36222A-AB4F-498C-9588-B96EA20794E3}"/>
                </a:ext>
              </a:extLst>
            </p:cNvPr>
            <p:cNvSpPr/>
            <p:nvPr/>
          </p:nvSpPr>
          <p:spPr>
            <a:xfrm>
              <a:off x="0" y="0"/>
              <a:ext cx="11708423" cy="128100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IN" sz="2800" kern="1200" dirty="0">
                  <a:solidFill>
                    <a:srgbClr val="FFFFFF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Capital Asset means all property that </a:t>
              </a:r>
              <a:r>
                <a:rPr lang="en-IN" sz="2800" b="1" u="sng" kern="1200" dirty="0">
                  <a:solidFill>
                    <a:srgbClr val="FFFFFF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does not include the following</a:t>
              </a:r>
              <a:r>
                <a:rPr lang="en-IN" sz="2800" kern="1200" dirty="0">
                  <a:solidFill>
                    <a:srgbClr val="FFFFFF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:</a:t>
              </a:r>
              <a:endParaRPr lang="en-IN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CE17A437-673E-4832-8459-F64B1603626E}"/>
                </a:ext>
              </a:extLst>
            </p:cNvPr>
            <p:cNvSpPr/>
            <p:nvPr/>
          </p:nvSpPr>
          <p:spPr>
            <a:xfrm>
              <a:off x="0" y="2133602"/>
              <a:ext cx="2895601" cy="1535112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IN" sz="2000" kern="1200">
                  <a:solidFill>
                    <a:srgbClr val="FFFFFF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Stock in trade/Inventory used for business</a:t>
              </a:r>
              <a:endParaRPr lang="en-IN" sz="20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503397B0-AEBE-4C0B-9D41-C5F56FB099E6}"/>
                </a:ext>
              </a:extLst>
            </p:cNvPr>
            <p:cNvSpPr/>
            <p:nvPr/>
          </p:nvSpPr>
          <p:spPr>
            <a:xfrm>
              <a:off x="3171125" y="2133601"/>
              <a:ext cx="5369158" cy="1535111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IN" sz="2000" kern="1200">
                  <a:solidFill>
                    <a:srgbClr val="FFFFFF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Personal assets like clothes, furniture, utensils. </a:t>
              </a:r>
              <a:endParaRPr lang="en-IN" sz="20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IN" sz="2000" kern="1200">
                  <a:solidFill>
                    <a:srgbClr val="FFFFFF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But assets like jewellery, works of art, sculptures are still Capital Assets</a:t>
              </a:r>
              <a:endParaRPr lang="en-IN" sz="20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1C901FA3-BFB0-4C1A-AB5C-8607F0BAA20A}"/>
                </a:ext>
              </a:extLst>
            </p:cNvPr>
            <p:cNvSpPr/>
            <p:nvPr/>
          </p:nvSpPr>
          <p:spPr>
            <a:xfrm>
              <a:off x="8915401" y="2133601"/>
              <a:ext cx="2895601" cy="1535112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kern="1200" dirty="0">
                  <a:solidFill>
                    <a:srgbClr val="FFFFFF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Rural agricultural land</a:t>
              </a:r>
              <a:endParaRPr lang="en-IN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" name="Connector: Elbow 8">
              <a:extLst>
                <a:ext uri="{FF2B5EF4-FFF2-40B4-BE49-F238E27FC236}">
                  <a16:creationId xmlns:a16="http://schemas.microsoft.com/office/drawing/2014/main" id="{E1F681AC-FC6F-4195-A89F-98C6D6FA32DC}"/>
                </a:ext>
              </a:extLst>
            </p:cNvPr>
            <p:cNvCxnSpPr>
              <a:cxnSpLocks/>
              <a:stCxn id="5" idx="2"/>
              <a:endCxn id="6" idx="0"/>
            </p:cNvCxnSpPr>
            <p:nvPr/>
          </p:nvCxnSpPr>
          <p:spPr>
            <a:xfrm rot="5400000">
              <a:off x="3224708" y="-495902"/>
              <a:ext cx="852597" cy="4406411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or: Elbow 9">
              <a:extLst>
                <a:ext uri="{FF2B5EF4-FFF2-40B4-BE49-F238E27FC236}">
                  <a16:creationId xmlns:a16="http://schemas.microsoft.com/office/drawing/2014/main" id="{14C2F909-569D-40D6-962D-01CFF338E7F2}"/>
                </a:ext>
              </a:extLst>
            </p:cNvPr>
            <p:cNvCxnSpPr>
              <a:cxnSpLocks/>
              <a:stCxn id="5" idx="2"/>
              <a:endCxn id="8" idx="0"/>
            </p:cNvCxnSpPr>
            <p:nvPr/>
          </p:nvCxnSpPr>
          <p:spPr>
            <a:xfrm rot="16200000" flipH="1">
              <a:off x="7682408" y="-547192"/>
              <a:ext cx="852596" cy="4508990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93ED2535-E48F-4A0B-99DA-7B3B93487469}"/>
                </a:ext>
              </a:extLst>
            </p:cNvPr>
            <p:cNvCxnSpPr>
              <a:cxnSpLocks/>
              <a:stCxn id="5" idx="2"/>
              <a:endCxn id="7" idx="0"/>
            </p:cNvCxnSpPr>
            <p:nvPr/>
          </p:nvCxnSpPr>
          <p:spPr>
            <a:xfrm>
              <a:off x="5854211" y="1281005"/>
              <a:ext cx="1493" cy="85259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6412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Rectangle 87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7" name="Rectangle 89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8" name="Rectangle 91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9" name="Rectangle 93">
            <a:extLst>
              <a:ext uri="{FF2B5EF4-FFF2-40B4-BE49-F238E27FC236}">
                <a16:creationId xmlns:a16="http://schemas.microsoft.com/office/drawing/2014/main" id="{9FC936C0-4624-438D-BDD0-6B296BD6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10" name="Rectangle 95">
            <a:extLst>
              <a:ext uri="{FF2B5EF4-FFF2-40B4-BE49-F238E27FC236}">
                <a16:creationId xmlns:a16="http://schemas.microsoft.com/office/drawing/2014/main" id="{117586EA-60FD-42F2-88A3-EA438310DB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1" name="Rectangle 97">
            <a:extLst>
              <a:ext uri="{FF2B5EF4-FFF2-40B4-BE49-F238E27FC236}">
                <a16:creationId xmlns:a16="http://schemas.microsoft.com/office/drawing/2014/main" id="{02CC9D39-BB06-4AD7-A8E2-764CAEC2A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4" descr="Image result for holding basketball">
            <a:extLst>
              <a:ext uri="{FF2B5EF4-FFF2-40B4-BE49-F238E27FC236}">
                <a16:creationId xmlns:a16="http://schemas.microsoft.com/office/drawing/2014/main" id="{160717EE-929E-4E1F-B307-C7CD5C6485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8643"/>
          <a:stretch/>
        </p:blipFill>
        <p:spPr bwMode="auto">
          <a:xfrm>
            <a:off x="446533" y="723899"/>
            <a:ext cx="6202841" cy="566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" name="Rectangle 99">
            <a:extLst>
              <a:ext uri="{FF2B5EF4-FFF2-40B4-BE49-F238E27FC236}">
                <a16:creationId xmlns:a16="http://schemas.microsoft.com/office/drawing/2014/main" id="{C685FEC3-AC4E-4604-AAE1-BC317B834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6079" y="723899"/>
            <a:ext cx="5009388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3DDABA-26B7-4417-85BC-B451F1D946AC}"/>
              </a:ext>
            </a:extLst>
          </p:cNvPr>
          <p:cNvSpPr txBox="1"/>
          <p:nvPr/>
        </p:nvSpPr>
        <p:spPr>
          <a:xfrm>
            <a:off x="7182814" y="1526206"/>
            <a:ext cx="4115917" cy="2768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cap="all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Period of holding, Long term &amp; short term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2C8672C-C7ED-40AB-AF9B-4586C5F37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23C01033-7A56-41B6-A23C-4A02E582F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436C8E7B-AE2C-4791-9998-2739EC7BA7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6D2DE5BD-D6FF-4F7E-98D5-69A51C916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109539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AE922-A529-456E-9FB4-A1010B0CD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Short-term &amp; long-term capital gains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099C05A-AD1D-4300-B9A6-EC3D354468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708396"/>
              </p:ext>
            </p:extLst>
          </p:nvPr>
        </p:nvGraphicFramePr>
        <p:xfrm>
          <a:off x="581192" y="2073349"/>
          <a:ext cx="11029617" cy="39467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6957">
                  <a:extLst>
                    <a:ext uri="{9D8B030D-6E8A-4147-A177-3AD203B41FA5}">
                      <a16:colId xmlns:a16="http://schemas.microsoft.com/office/drawing/2014/main" val="2700859215"/>
                    </a:ext>
                  </a:extLst>
                </a:gridCol>
                <a:gridCol w="2636874">
                  <a:extLst>
                    <a:ext uri="{9D8B030D-6E8A-4147-A177-3AD203B41FA5}">
                      <a16:colId xmlns:a16="http://schemas.microsoft.com/office/drawing/2014/main" val="3727096490"/>
                    </a:ext>
                  </a:extLst>
                </a:gridCol>
                <a:gridCol w="2785786">
                  <a:extLst>
                    <a:ext uri="{9D8B030D-6E8A-4147-A177-3AD203B41FA5}">
                      <a16:colId xmlns:a16="http://schemas.microsoft.com/office/drawing/2014/main" val="1447878208"/>
                    </a:ext>
                  </a:extLst>
                </a:gridCol>
              </a:tblGrid>
              <a:tr h="855215">
                <a:tc>
                  <a:txBody>
                    <a:bodyPr/>
                    <a:lstStyle/>
                    <a:p>
                      <a:r>
                        <a:rPr lang="en-IN" sz="2400" dirty="0"/>
                        <a:t>Type of Capital Asset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Short Term – Sec 2(42A)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Long Term – Sec 2(29A)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257484"/>
                  </a:ext>
                </a:extLst>
              </a:tr>
              <a:tr h="1193481">
                <a:tc>
                  <a:txBody>
                    <a:bodyPr/>
                    <a:lstStyle/>
                    <a:p>
                      <a:pPr marL="342900" indent="-342900">
                        <a:buAutoNum type="alphaLcParenR"/>
                      </a:pPr>
                      <a:r>
                        <a:rPr lang="en-IN" sz="21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Listed</a:t>
                      </a:r>
                      <a:r>
                        <a:rPr lang="en-IN" sz="2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Equity Shares, </a:t>
                      </a:r>
                    </a:p>
                    <a:p>
                      <a:pPr marL="342900" indent="-342900">
                        <a:buAutoNum type="alphaLcParenR"/>
                      </a:pPr>
                      <a:r>
                        <a:rPr lang="en-IN" sz="2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Equity Mutual Funds, </a:t>
                      </a:r>
                    </a:p>
                    <a:p>
                      <a:pPr marL="342900" indent="-342900">
                        <a:buAutoNum type="alphaLcParenR"/>
                      </a:pPr>
                      <a:r>
                        <a:rPr lang="en-IN" sz="2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Zero Coupon Bonds</a:t>
                      </a:r>
                      <a:endParaRPr lang="en-IN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&lt;12 months</a:t>
                      </a:r>
                      <a:endParaRPr lang="en-IN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&gt;12 months or more</a:t>
                      </a:r>
                      <a:endParaRPr lang="en-IN" sz="2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456995"/>
                  </a:ext>
                </a:extLst>
              </a:tr>
              <a:tr h="1193481">
                <a:tc>
                  <a:txBody>
                    <a:bodyPr/>
                    <a:lstStyle/>
                    <a:p>
                      <a:r>
                        <a:rPr lang="en-US" sz="2100" dirty="0"/>
                        <a:t>a) Unlisted shares (w.e.f. AY 2017-18) &amp;</a:t>
                      </a:r>
                    </a:p>
                    <a:p>
                      <a:r>
                        <a:rPr lang="en-US" sz="2100" dirty="0"/>
                        <a:t>b) Immoveable property being land or building (</a:t>
                      </a:r>
                      <a:r>
                        <a:rPr lang="en-US" sz="2100" dirty="0" err="1"/>
                        <a:t>w.e.f</a:t>
                      </a:r>
                      <a:r>
                        <a:rPr lang="en-US" sz="2100" dirty="0"/>
                        <a:t> AY 2018-19)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100" dirty="0"/>
                        <a:t>&lt;24 months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100" dirty="0"/>
                        <a:t>&gt;24 months or more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351460"/>
                  </a:ext>
                </a:extLst>
              </a:tr>
              <a:tr h="704574">
                <a:tc>
                  <a:txBody>
                    <a:bodyPr/>
                    <a:lstStyle/>
                    <a:p>
                      <a:r>
                        <a:rPr lang="en-US" sz="2100" dirty="0"/>
                        <a:t>Any other capital asset not included above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100" dirty="0"/>
                        <a:t>&lt;36 months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100" dirty="0"/>
                        <a:t>&gt;36 months or more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0171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8459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B719D01B-E306-486F-A44A-E1BEE6B8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2724" y="702156"/>
            <a:ext cx="7225075" cy="1013800"/>
          </a:xfrm>
        </p:spPr>
        <p:txBody>
          <a:bodyPr>
            <a:normAutofit/>
          </a:bodyPr>
          <a:lstStyle/>
          <a:p>
            <a:r>
              <a:rPr lang="en-IN" dirty="0">
                <a:solidFill>
                  <a:schemeClr val="accent1"/>
                </a:solidFill>
              </a:rPr>
              <a:t>Important points – period of holding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E3ECE2A1-BE02-45E8-80D2-40668675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75B00F21-D7A1-4DBD-B786-86D98FF33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75971E3D-EBA2-4F5A-BA90-F41CC7B48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1CED36D-BAED-48CA-A871-F98A33054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5122" name="Picture 2" descr="Image result for pocket watch cartoon">
            <a:extLst>
              <a:ext uri="{FF2B5EF4-FFF2-40B4-BE49-F238E27FC236}">
                <a16:creationId xmlns:a16="http://schemas.microsoft.com/office/drawing/2014/main" id="{50FAEC9F-8950-4D21-A980-16391E33D2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3" r="20384" b="-2"/>
          <a:stretch/>
        </p:blipFill>
        <p:spPr bwMode="auto">
          <a:xfrm>
            <a:off x="448732" y="600075"/>
            <a:ext cx="3683001" cy="577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26F780E-8D93-435C-938A-5BE2914DDC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3190099"/>
              </p:ext>
            </p:extLst>
          </p:nvPr>
        </p:nvGraphicFramePr>
        <p:xfrm>
          <a:off x="4382724" y="1715956"/>
          <a:ext cx="7360544" cy="3986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5708">
                  <a:extLst>
                    <a:ext uri="{9D8B030D-6E8A-4147-A177-3AD203B41FA5}">
                      <a16:colId xmlns:a16="http://schemas.microsoft.com/office/drawing/2014/main" val="3667711510"/>
                    </a:ext>
                  </a:extLst>
                </a:gridCol>
                <a:gridCol w="3714836">
                  <a:extLst>
                    <a:ext uri="{9D8B030D-6E8A-4147-A177-3AD203B41FA5}">
                      <a16:colId xmlns:a16="http://schemas.microsoft.com/office/drawing/2014/main" val="1002653887"/>
                    </a:ext>
                  </a:extLst>
                </a:gridCol>
              </a:tblGrid>
              <a:tr h="680070">
                <a:tc>
                  <a:txBody>
                    <a:bodyPr/>
                    <a:lstStyle/>
                    <a:p>
                      <a:r>
                        <a:rPr lang="en-IN" dirty="0"/>
                        <a:t>SITUATION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HOW TO CALCULATE HOLDING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41524"/>
                  </a:ext>
                </a:extLst>
              </a:tr>
              <a:tr h="680070">
                <a:tc>
                  <a:txBody>
                    <a:bodyPr/>
                    <a:lstStyle/>
                    <a:p>
                      <a:r>
                        <a:rPr lang="en-IN" dirty="0"/>
                        <a:t>Inheritance, Gift, Will, Partition, Succession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b="1" u="sng" dirty="0"/>
                        <a:t>Period</a:t>
                      </a:r>
                      <a:r>
                        <a:rPr lang="en-IN" dirty="0"/>
                        <a:t> asset </a:t>
                      </a:r>
                      <a:r>
                        <a:rPr lang="en-IN" b="1" u="sng" dirty="0"/>
                        <a:t>held by previous owner</a:t>
                      </a:r>
                      <a:r>
                        <a:rPr lang="en-IN" dirty="0"/>
                        <a:t> to be </a:t>
                      </a:r>
                      <a:r>
                        <a:rPr lang="en-IN" b="1" u="sng" dirty="0"/>
                        <a:t>included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560968"/>
                  </a:ext>
                </a:extLst>
              </a:tr>
              <a:tr h="680070">
                <a:tc>
                  <a:txBody>
                    <a:bodyPr/>
                    <a:lstStyle/>
                    <a:p>
                      <a:r>
                        <a:rPr lang="en-IN" dirty="0"/>
                        <a:t>Right Shares &amp; Bonus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Period calculated from date of allotment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699000"/>
                  </a:ext>
                </a:extLst>
              </a:tr>
              <a:tr h="585682">
                <a:tc>
                  <a:txBody>
                    <a:bodyPr/>
                    <a:lstStyle/>
                    <a:p>
                      <a:r>
                        <a:rPr lang="en-IN" dirty="0"/>
                        <a:t>Sweat Equity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From Date of Allotment of 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561633"/>
                  </a:ext>
                </a:extLst>
              </a:tr>
              <a:tr h="680070">
                <a:tc>
                  <a:txBody>
                    <a:bodyPr/>
                    <a:lstStyle/>
                    <a:p>
                      <a:r>
                        <a:rPr lang="en-IN" dirty="0"/>
                        <a:t>Conversion of Preference to Equity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b="1" u="sng" dirty="0"/>
                        <a:t>Period of holding Pref Shares</a:t>
                      </a:r>
                      <a:r>
                        <a:rPr lang="en-IN" dirty="0"/>
                        <a:t> will </a:t>
                      </a:r>
                      <a:r>
                        <a:rPr lang="en-IN" b="1" u="sng" dirty="0"/>
                        <a:t>be included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620947"/>
                  </a:ext>
                </a:extLst>
              </a:tr>
              <a:tr h="680070">
                <a:tc>
                  <a:txBody>
                    <a:bodyPr/>
                    <a:lstStyle/>
                    <a:p>
                      <a:r>
                        <a:rPr lang="en-IN" dirty="0"/>
                        <a:t>Conversion of Stock in Trade to Capital Asset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Period of holding from </a:t>
                      </a:r>
                      <a:r>
                        <a:rPr lang="en-IN" b="1" u="sng" dirty="0"/>
                        <a:t>date of conversion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8602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455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FC936C0-4624-438D-BDD0-6B296BD6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2D4960A-896E-4F6B-BF65-B4662AC9DE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684944A-8803-462C-84C5-4576C56A7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9870" y="457199"/>
            <a:ext cx="3618827" cy="5175115"/>
          </a:xfrm>
          <a:prstGeom prst="rect">
            <a:avLst/>
          </a:prstGeom>
          <a:solidFill>
            <a:srgbClr val="4E6C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9CD3D6-F323-45CC-A8B0-13173ED12D93}"/>
              </a:ext>
            </a:extLst>
          </p:cNvPr>
          <p:cNvSpPr txBox="1"/>
          <p:nvPr/>
        </p:nvSpPr>
        <p:spPr>
          <a:xfrm>
            <a:off x="8442101" y="1100665"/>
            <a:ext cx="3132638" cy="4278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cap="all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Transfer of a capital asset</a:t>
            </a:r>
          </a:p>
        </p:txBody>
      </p:sp>
      <p:pic>
        <p:nvPicPr>
          <p:cNvPr id="6148" name="Picture 4" descr="Image result for cartoon transfer">
            <a:extLst>
              <a:ext uri="{FF2B5EF4-FFF2-40B4-BE49-F238E27FC236}">
                <a16:creationId xmlns:a16="http://schemas.microsoft.com/office/drawing/2014/main" id="{D0BA6769-825E-4DBE-A0B6-B0DF19B13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6" b="1"/>
          <a:stretch/>
        </p:blipFill>
        <p:spPr bwMode="auto">
          <a:xfrm>
            <a:off x="453302" y="457200"/>
            <a:ext cx="7588885" cy="589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Rectangle 84">
            <a:extLst>
              <a:ext uri="{FF2B5EF4-FFF2-40B4-BE49-F238E27FC236}">
                <a16:creationId xmlns:a16="http://schemas.microsoft.com/office/drawing/2014/main" id="{E07F3B49-8C20-42F5-831D-59306D05F6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9870" y="5707627"/>
            <a:ext cx="3618828" cy="64922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26175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87D26DA-9773-4A0E-B213-DDF20A1F1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3A17AC4-1871-4245-951A-E8913F63BD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82470"/>
              </p:ext>
            </p:extLst>
          </p:nvPr>
        </p:nvGraphicFramePr>
        <p:xfrm>
          <a:off x="446533" y="190500"/>
          <a:ext cx="11298934" cy="6322987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3947667">
                  <a:extLst>
                    <a:ext uri="{9D8B030D-6E8A-4147-A177-3AD203B41FA5}">
                      <a16:colId xmlns:a16="http://schemas.microsoft.com/office/drawing/2014/main" val="4054336009"/>
                    </a:ext>
                  </a:extLst>
                </a:gridCol>
                <a:gridCol w="7351267">
                  <a:extLst>
                    <a:ext uri="{9D8B030D-6E8A-4147-A177-3AD203B41FA5}">
                      <a16:colId xmlns:a16="http://schemas.microsoft.com/office/drawing/2014/main" val="204720708"/>
                    </a:ext>
                  </a:extLst>
                </a:gridCol>
              </a:tblGrid>
              <a:tr h="47586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800" b="0" cap="all" spc="150">
                          <a:solidFill>
                            <a:schemeClr val="lt1"/>
                          </a:solidFill>
                          <a:effectLst/>
                        </a:rPr>
                        <a:t>Transfer (As per Sec 2(47) )</a:t>
                      </a:r>
                      <a:endParaRPr lang="en-IN" sz="1800" b="0" cap="all" spc="15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428" marR="102428" marT="102428" marB="1024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800" b="0" cap="all" spc="150" dirty="0">
                          <a:solidFill>
                            <a:schemeClr val="lt1"/>
                          </a:solidFill>
                          <a:effectLst/>
                        </a:rPr>
                        <a:t>Explanation</a:t>
                      </a:r>
                      <a:endParaRPr lang="en-IN" sz="1800" b="0" cap="all" spc="15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428" marR="102428" marT="102428" marB="1024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5053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495020"/>
                  </a:ext>
                </a:extLst>
              </a:tr>
              <a:tr h="10959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600" b="1" cap="none" spc="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IN" sz="1600" b="1" cap="none" spc="0" dirty="0">
                          <a:solidFill>
                            <a:schemeClr val="tx1"/>
                          </a:solidFill>
                          <a:effectLst/>
                        </a:rPr>
                        <a:t>) Sale, exchange or relinquishment</a:t>
                      </a:r>
                      <a:endParaRPr lang="en-IN" sz="1600" b="1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428" marR="102428" marT="102428" marB="10242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600" cap="none" spc="0" dirty="0">
                          <a:solidFill>
                            <a:schemeClr val="tx1"/>
                          </a:solidFill>
                          <a:effectLst/>
                        </a:rPr>
                        <a:t>‘Exchange’ means when 2 parties exchange ownership of an asset each, moveable or immoveable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600" cap="none" spc="0" dirty="0">
                          <a:solidFill>
                            <a:schemeClr val="tx1"/>
                          </a:solidFill>
                          <a:effectLst/>
                        </a:rPr>
                        <a:t>‘Relinquishment’ means owner abandons asset while the asset continues to exist after such act</a:t>
                      </a:r>
                      <a:endParaRPr lang="en-IN" sz="16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428" marR="102428" marT="102428" marB="10242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9923657"/>
                  </a:ext>
                </a:extLst>
              </a:tr>
              <a:tr h="43019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600" b="1" cap="none" spc="0" dirty="0">
                          <a:solidFill>
                            <a:schemeClr val="tx1"/>
                          </a:solidFill>
                          <a:effectLst/>
                        </a:rPr>
                        <a:t>ii) Extinguishment of a right in an asset </a:t>
                      </a:r>
                      <a:endParaRPr lang="en-IN" sz="1600" b="1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428" marR="102428" marT="102428" marB="10242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600" cap="none" spc="0" dirty="0">
                          <a:solidFill>
                            <a:schemeClr val="tx1"/>
                          </a:solidFill>
                          <a:effectLst/>
                        </a:rPr>
                        <a:t>‘Extinguishment’ means total destruction, annihilation, extinction or termination of an asset</a:t>
                      </a:r>
                      <a:endParaRPr lang="en-IN" sz="16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428" marR="102428" marT="102428" marB="10242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758134"/>
                  </a:ext>
                </a:extLst>
              </a:tr>
              <a:tr h="43019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600" b="1" cap="none" spc="0" dirty="0">
                          <a:solidFill>
                            <a:schemeClr val="tx1"/>
                          </a:solidFill>
                          <a:effectLst/>
                        </a:rPr>
                        <a:t>iii) Compulsory acquisition of asset</a:t>
                      </a:r>
                      <a:endParaRPr lang="en-IN" sz="1600" b="1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428" marR="102428" marT="102428" marB="10242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6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IN" sz="16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428" marR="102428" marT="102428" marB="10242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5838681"/>
                  </a:ext>
                </a:extLst>
              </a:tr>
              <a:tr h="87405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600" b="1" cap="none" spc="0" dirty="0">
                          <a:solidFill>
                            <a:schemeClr val="tx1"/>
                          </a:solidFill>
                          <a:effectLst/>
                        </a:rPr>
                        <a:t>iv) Conversion of capital asset into stock in trade</a:t>
                      </a:r>
                      <a:endParaRPr lang="en-IN" sz="1600" b="1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428" marR="102428" marT="102428" marB="10242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600" cap="none" spc="0" dirty="0">
                          <a:solidFill>
                            <a:schemeClr val="tx1"/>
                          </a:solidFill>
                          <a:effectLst/>
                        </a:rPr>
                        <a:t>When a capital asset is converted in to stock-in-trade of the business</a:t>
                      </a:r>
                      <a:endParaRPr lang="en-IN" sz="16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428" marR="102428" marT="102428" marB="10242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1398413"/>
                  </a:ext>
                </a:extLst>
              </a:tr>
              <a:tr h="43019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600" b="1" cap="none" spc="0" dirty="0">
                          <a:solidFill>
                            <a:schemeClr val="tx1"/>
                          </a:solidFill>
                          <a:effectLst/>
                        </a:rPr>
                        <a:t>v) Redemption of a zero-coupon bond</a:t>
                      </a:r>
                      <a:endParaRPr lang="en-IN" sz="1600" b="1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428" marR="102428" marT="102428" marB="10242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600" cap="none" spc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IN" sz="16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428" marR="102428" marT="102428" marB="10242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6423954"/>
                  </a:ext>
                </a:extLst>
              </a:tr>
              <a:tr h="87405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600" b="1" cap="none" spc="0" dirty="0">
                          <a:solidFill>
                            <a:schemeClr val="tx1"/>
                          </a:solidFill>
                          <a:effectLst/>
                        </a:rPr>
                        <a:t>vi) Transaction allowing possession of immovable property in part performance of contract</a:t>
                      </a:r>
                      <a:endParaRPr lang="en-IN" sz="1600" b="1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428" marR="102428" marT="102428" marB="10242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600" cap="none" spc="0" dirty="0">
                          <a:solidFill>
                            <a:schemeClr val="tx1"/>
                          </a:solidFill>
                          <a:effectLst/>
                        </a:rPr>
                        <a:t>Section 53A of Transfer of Property Act - Handover of possession, receipt of consideration &amp; registration is not yet completed</a:t>
                      </a:r>
                      <a:endParaRPr lang="en-IN" sz="16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428" marR="102428" marT="102428" marB="10242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75187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8579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1FB52-7272-44FB-9B45-DA796D51B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is not a transfer? – Sec 47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584BC-9F2D-46E8-B792-B531C44D4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30400"/>
            <a:ext cx="11029615" cy="4795520"/>
          </a:xfrm>
        </p:spPr>
        <p:txBody>
          <a:bodyPr>
            <a:normAutofit fontScale="92500" lnSpcReduction="20000"/>
          </a:bodyPr>
          <a:lstStyle/>
          <a:p>
            <a:r>
              <a:rPr lang="en-IN" sz="2800" dirty="0"/>
              <a:t>Distribution of Capital Asset on Total or Partial Partition of HUF</a:t>
            </a:r>
          </a:p>
          <a:p>
            <a:endParaRPr lang="en-IN" sz="2800" dirty="0"/>
          </a:p>
          <a:p>
            <a:r>
              <a:rPr lang="en-IN" sz="2800" dirty="0"/>
              <a:t>Transfer of Capital Asset under a Gift</a:t>
            </a:r>
          </a:p>
          <a:p>
            <a:endParaRPr lang="en-IN" sz="2800" dirty="0"/>
          </a:p>
          <a:p>
            <a:r>
              <a:rPr lang="en-IN" sz="2800" dirty="0"/>
              <a:t>Transfer of Capital Asset by Company to Wholly Owners Subsidiary</a:t>
            </a:r>
          </a:p>
          <a:p>
            <a:endParaRPr lang="en-IN" sz="2800" dirty="0"/>
          </a:p>
          <a:p>
            <a:r>
              <a:rPr lang="en-IN" sz="2800" dirty="0"/>
              <a:t>Conversion of Preference Shares into Equity Shares</a:t>
            </a:r>
          </a:p>
          <a:p>
            <a:endParaRPr lang="en-IN" sz="2800" dirty="0"/>
          </a:p>
          <a:p>
            <a:r>
              <a:rPr lang="en-IN" sz="2800" dirty="0"/>
              <a:t>Transfer of Capital Asset by a Firm to Company on Conversion of Firm into Company or LLP</a:t>
            </a:r>
          </a:p>
        </p:txBody>
      </p:sp>
    </p:spTree>
    <p:extLst>
      <p:ext uri="{BB962C8B-B14F-4D97-AF65-F5344CB8AC3E}">
        <p14:creationId xmlns:p14="http://schemas.microsoft.com/office/powerpoint/2010/main" val="2522134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70">
            <a:extLst>
              <a:ext uri="{FF2B5EF4-FFF2-40B4-BE49-F238E27FC236}">
                <a16:creationId xmlns:a16="http://schemas.microsoft.com/office/drawing/2014/main" id="{DB691D59-8F51-4DD8-AD41-D568D29B0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173" name="Rectangle 72">
            <a:extLst>
              <a:ext uri="{FF2B5EF4-FFF2-40B4-BE49-F238E27FC236}">
                <a16:creationId xmlns:a16="http://schemas.microsoft.com/office/drawing/2014/main" id="{204AEF18-0627-48F3-9B3D-F7E8F050B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174" name="Rectangle 74">
            <a:extLst>
              <a:ext uri="{FF2B5EF4-FFF2-40B4-BE49-F238E27FC236}">
                <a16:creationId xmlns:a16="http://schemas.microsoft.com/office/drawing/2014/main" id="{CEAEE08A-C572-438F-9753-B0D527A51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175" name="Rectangle 76">
            <a:extLst>
              <a:ext uri="{FF2B5EF4-FFF2-40B4-BE49-F238E27FC236}">
                <a16:creationId xmlns:a16="http://schemas.microsoft.com/office/drawing/2014/main" id="{DB93146F-62ED-4C59-844C-0935D0FB50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7176" name="Rectangle 78">
            <a:extLst>
              <a:ext uri="{FF2B5EF4-FFF2-40B4-BE49-F238E27FC236}">
                <a16:creationId xmlns:a16="http://schemas.microsoft.com/office/drawing/2014/main" id="{B5D795CF-5F70-4821-BB11-0B2B8FCCD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7" name="Rectangle 80">
            <a:extLst>
              <a:ext uri="{FF2B5EF4-FFF2-40B4-BE49-F238E27FC236}">
                <a16:creationId xmlns:a16="http://schemas.microsoft.com/office/drawing/2014/main" id="{73B1AC31-0B6C-4781-BA06-16BE17F8A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6851" y="723899"/>
            <a:ext cx="7498616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9CD3D6-F323-45CC-A8B0-13173ED12D93}"/>
              </a:ext>
            </a:extLst>
          </p:cNvPr>
          <p:cNvSpPr txBox="1"/>
          <p:nvPr/>
        </p:nvSpPr>
        <p:spPr>
          <a:xfrm>
            <a:off x="4579243" y="1419225"/>
            <a:ext cx="6798608" cy="20858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cap="all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Computation of capital gains</a:t>
            </a:r>
          </a:p>
        </p:txBody>
      </p:sp>
      <p:pic>
        <p:nvPicPr>
          <p:cNvPr id="7170" name="Picture 2" descr="Image result for calculator cartoon">
            <a:extLst>
              <a:ext uri="{FF2B5EF4-FFF2-40B4-BE49-F238E27FC236}">
                <a16:creationId xmlns:a16="http://schemas.microsoft.com/office/drawing/2014/main" id="{99F702B9-3C1D-4F59-AFC7-2AF91FB33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0299" y="1379428"/>
            <a:ext cx="3058835" cy="4321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1273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1FB52-7272-44FB-9B45-DA796D51B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to compute capital </a:t>
            </a:r>
            <a:r>
              <a:rPr lang="en-IN" dirty="0" err="1"/>
              <a:t>gainS</a:t>
            </a:r>
            <a:endParaRPr lang="en-IN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033732-CEAA-41D0-95CB-5FBD80B330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7338258"/>
              </p:ext>
            </p:extLst>
          </p:nvPr>
        </p:nvGraphicFramePr>
        <p:xfrm>
          <a:off x="581192" y="2095500"/>
          <a:ext cx="11029616" cy="4470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8898">
                  <a:extLst>
                    <a:ext uri="{9D8B030D-6E8A-4147-A177-3AD203B41FA5}">
                      <a16:colId xmlns:a16="http://schemas.microsoft.com/office/drawing/2014/main" val="4205886648"/>
                    </a:ext>
                  </a:extLst>
                </a:gridCol>
                <a:gridCol w="5330718">
                  <a:extLst>
                    <a:ext uri="{9D8B030D-6E8A-4147-A177-3AD203B41FA5}">
                      <a16:colId xmlns:a16="http://schemas.microsoft.com/office/drawing/2014/main" val="2869180749"/>
                    </a:ext>
                  </a:extLst>
                </a:gridCol>
              </a:tblGrid>
              <a:tr h="534256">
                <a:tc>
                  <a:txBody>
                    <a:bodyPr/>
                    <a:lstStyle/>
                    <a:p>
                      <a:r>
                        <a:rPr lang="en-IN" sz="2800" dirty="0"/>
                        <a:t>Short Term Capital Asset – Sec 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/>
                        <a:t>Long Term Capital Asset – Sec 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037084"/>
                  </a:ext>
                </a:extLst>
              </a:tr>
              <a:tr h="961660">
                <a:tc>
                  <a:txBody>
                    <a:bodyPr/>
                    <a:lstStyle/>
                    <a:p>
                      <a:r>
                        <a:rPr lang="en-IN" sz="2400" dirty="0"/>
                        <a:t>Full value of consideration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dirty="0"/>
                        <a:t>Full value of consideration</a:t>
                      </a:r>
                    </a:p>
                    <a:p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016550"/>
                  </a:ext>
                </a:extLst>
              </a:tr>
              <a:tr h="534256">
                <a:tc>
                  <a:txBody>
                    <a:bodyPr/>
                    <a:lstStyle/>
                    <a:p>
                      <a:r>
                        <a:rPr lang="en-IN" sz="2400" dirty="0"/>
                        <a:t>Less: Cost of acquisition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dirty="0"/>
                        <a:t>Less: Indexed Cost of acquisition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464353"/>
                  </a:ext>
                </a:extLst>
              </a:tr>
              <a:tr h="534256">
                <a:tc>
                  <a:txBody>
                    <a:bodyPr/>
                    <a:lstStyle/>
                    <a:p>
                      <a:r>
                        <a:rPr lang="en-IN" sz="2400" dirty="0"/>
                        <a:t>Less: Cost of improvement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dirty="0"/>
                        <a:t>Less: Indexed Cost of improvement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814019"/>
                  </a:ext>
                </a:extLst>
              </a:tr>
              <a:tr h="961660">
                <a:tc>
                  <a:txBody>
                    <a:bodyPr/>
                    <a:lstStyle/>
                    <a:p>
                      <a:r>
                        <a:rPr lang="en-IN" sz="2400" dirty="0"/>
                        <a:t>Less: Expenses incurred in connection with transfer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Less: Expenses incurred in connection with transfer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012566"/>
                  </a:ext>
                </a:extLst>
              </a:tr>
              <a:tr h="534256">
                <a:tc>
                  <a:txBody>
                    <a:bodyPr/>
                    <a:lstStyle/>
                    <a:p>
                      <a:r>
                        <a:rPr lang="en-IN" sz="2400" dirty="0"/>
                        <a:t>Taxable Short Term Capital Gains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Taxable Long Term Capital Gains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4074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2844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70">
            <a:extLst>
              <a:ext uri="{FF2B5EF4-FFF2-40B4-BE49-F238E27FC236}">
                <a16:creationId xmlns:a16="http://schemas.microsoft.com/office/drawing/2014/main" id="{DB691D59-8F51-4DD8-AD41-D568D29B0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197" name="Rectangle 72">
            <a:extLst>
              <a:ext uri="{FF2B5EF4-FFF2-40B4-BE49-F238E27FC236}">
                <a16:creationId xmlns:a16="http://schemas.microsoft.com/office/drawing/2014/main" id="{204AEF18-0627-48F3-9B3D-F7E8F050B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198" name="Rectangle 74">
            <a:extLst>
              <a:ext uri="{FF2B5EF4-FFF2-40B4-BE49-F238E27FC236}">
                <a16:creationId xmlns:a16="http://schemas.microsoft.com/office/drawing/2014/main" id="{CEAEE08A-C572-438F-9753-B0D527A51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199" name="Rectangle 76">
            <a:extLst>
              <a:ext uri="{FF2B5EF4-FFF2-40B4-BE49-F238E27FC236}">
                <a16:creationId xmlns:a16="http://schemas.microsoft.com/office/drawing/2014/main" id="{DB93146F-62ED-4C59-844C-0935D0FB50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8200" name="Rectangle 78">
            <a:extLst>
              <a:ext uri="{FF2B5EF4-FFF2-40B4-BE49-F238E27FC236}">
                <a16:creationId xmlns:a16="http://schemas.microsoft.com/office/drawing/2014/main" id="{0883F11E-ECB3-4046-A121-A45C6FF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Image result for money money money">
            <a:extLst>
              <a:ext uri="{FF2B5EF4-FFF2-40B4-BE49-F238E27FC236}">
                <a16:creationId xmlns:a16="http://schemas.microsoft.com/office/drawing/2014/main" id="{5AE761C2-A4DE-49A2-AC63-9DFD96393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1440" y="1966929"/>
            <a:ext cx="5547758" cy="314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1" name="Rectangle 80">
            <a:extLst>
              <a:ext uri="{FF2B5EF4-FFF2-40B4-BE49-F238E27FC236}">
                <a16:creationId xmlns:a16="http://schemas.microsoft.com/office/drawing/2014/main" id="{7B28B346-1639-4F05-9EBC-808A9DC665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6079" y="723899"/>
            <a:ext cx="5009388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9CD3D6-F323-45CC-A8B0-13173ED12D93}"/>
              </a:ext>
            </a:extLst>
          </p:cNvPr>
          <p:cNvSpPr txBox="1"/>
          <p:nvPr/>
        </p:nvSpPr>
        <p:spPr>
          <a:xfrm>
            <a:off x="7261934" y="1419225"/>
            <a:ext cx="4115917" cy="20858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cap="all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Sale consideration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CF77191-9839-40D9-B04E-85DF01BB02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052796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BF007B11-F4C3-4A9E-AAA8-D52C8C1AD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1306" y="457200"/>
            <a:ext cx="3052798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871D0F6C-C993-4E97-A103-9448E35FEE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6079" y="453643"/>
            <a:ext cx="5009388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38955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1FB52-7272-44FB-9B45-DA796D51B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Important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584BC-9F2D-46E8-B792-B531C44D4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30400"/>
            <a:ext cx="11029615" cy="4795520"/>
          </a:xfrm>
        </p:spPr>
        <p:txBody>
          <a:bodyPr>
            <a:normAutofit fontScale="92500" lnSpcReduction="10000"/>
          </a:bodyPr>
          <a:lstStyle/>
          <a:p>
            <a:r>
              <a:rPr lang="en-IN" sz="2800" dirty="0"/>
              <a:t>JDA – Stamp Duty Value on date of issue of completion certificate – 45(5A)</a:t>
            </a:r>
          </a:p>
          <a:p>
            <a:endParaRPr lang="en-IN" sz="2800" dirty="0"/>
          </a:p>
          <a:p>
            <a:r>
              <a:rPr lang="en-IN" sz="2800" dirty="0"/>
              <a:t>Conversion to stock in trade – FMV on date of conversion – 45(5A)</a:t>
            </a:r>
          </a:p>
          <a:p>
            <a:endParaRPr lang="en-IN" sz="2800" dirty="0"/>
          </a:p>
          <a:p>
            <a:r>
              <a:rPr lang="en-IN" sz="2800" dirty="0"/>
              <a:t>Land/Building – Stamp Value – 50C.</a:t>
            </a:r>
          </a:p>
          <a:p>
            <a:endParaRPr lang="en-IN" sz="2800" dirty="0"/>
          </a:p>
          <a:p>
            <a:r>
              <a:rPr lang="en-IN" sz="2800" dirty="0"/>
              <a:t>Reference to Valuation Officer – 55A</a:t>
            </a:r>
          </a:p>
          <a:p>
            <a:endParaRPr lang="en-IN" sz="2800" dirty="0"/>
          </a:p>
          <a:p>
            <a:r>
              <a:rPr lang="en-IN" sz="2800" dirty="0"/>
              <a:t>Shares – FMV as calculated in manner provided – 50CA</a:t>
            </a:r>
          </a:p>
        </p:txBody>
      </p:sp>
    </p:spTree>
    <p:extLst>
      <p:ext uri="{BB962C8B-B14F-4D97-AF65-F5344CB8AC3E}">
        <p14:creationId xmlns:p14="http://schemas.microsoft.com/office/powerpoint/2010/main" val="2577010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70">
            <a:extLst>
              <a:ext uri="{FF2B5EF4-FFF2-40B4-BE49-F238E27FC236}">
                <a16:creationId xmlns:a16="http://schemas.microsoft.com/office/drawing/2014/main" id="{DB691D59-8F51-4DD8-AD41-D568D29B0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221" name="Rectangle 72">
            <a:extLst>
              <a:ext uri="{FF2B5EF4-FFF2-40B4-BE49-F238E27FC236}">
                <a16:creationId xmlns:a16="http://schemas.microsoft.com/office/drawing/2014/main" id="{204AEF18-0627-48F3-9B3D-F7E8F050B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222" name="Rectangle 74">
            <a:extLst>
              <a:ext uri="{FF2B5EF4-FFF2-40B4-BE49-F238E27FC236}">
                <a16:creationId xmlns:a16="http://schemas.microsoft.com/office/drawing/2014/main" id="{CEAEE08A-C572-438F-9753-B0D527A51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223" name="Rectangle 76">
            <a:extLst>
              <a:ext uri="{FF2B5EF4-FFF2-40B4-BE49-F238E27FC236}">
                <a16:creationId xmlns:a16="http://schemas.microsoft.com/office/drawing/2014/main" id="{DB93146F-62ED-4C59-844C-0935D0FB50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224" name="Rectangle 78">
            <a:extLst>
              <a:ext uri="{FF2B5EF4-FFF2-40B4-BE49-F238E27FC236}">
                <a16:creationId xmlns:a16="http://schemas.microsoft.com/office/drawing/2014/main" id="{F7207B7B-5C57-458C-BE38-95D2CD765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770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5" name="Rectangle 80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7705" y="0"/>
            <a:ext cx="4654295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9CD3D6-F323-45CC-A8B0-13173ED12D93}"/>
              </a:ext>
            </a:extLst>
          </p:cNvPr>
          <p:cNvSpPr txBox="1"/>
          <p:nvPr/>
        </p:nvSpPr>
        <p:spPr>
          <a:xfrm>
            <a:off x="8109235" y="863695"/>
            <a:ext cx="3511233" cy="3779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cap="all">
                <a:latin typeface="+mj-lt"/>
                <a:ea typeface="+mj-ea"/>
                <a:cs typeface="+mj-cs"/>
              </a:rPr>
              <a:t>Cost of acquisition</a:t>
            </a:r>
            <a:endParaRPr lang="en-US" sz="3600" cap="all" dirty="0">
              <a:latin typeface="+mj-lt"/>
              <a:ea typeface="+mj-ea"/>
              <a:cs typeface="+mj-cs"/>
            </a:endParaRPr>
          </a:p>
        </p:txBody>
      </p:sp>
      <p:sp>
        <p:nvSpPr>
          <p:cNvPr id="9226" name="Rectangle 82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9235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218" name="Picture 2" descr="Image result for graph cartoon">
            <a:extLst>
              <a:ext uri="{FF2B5EF4-FFF2-40B4-BE49-F238E27FC236}">
                <a16:creationId xmlns:a16="http://schemas.microsoft.com/office/drawing/2014/main" id="{104FEF3D-8B68-4D3D-AD46-9FF342125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9157" y="647808"/>
            <a:ext cx="5581779" cy="5581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4103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1FB52-7272-44FB-9B45-DA796D51B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n-IN">
                <a:solidFill>
                  <a:srgbClr val="FFFEFF"/>
                </a:solidFill>
              </a:rPr>
              <a:t>Cost of acquisition – sec 55(2)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7C61786-BBF2-4B85-A34C-5BA98F8A84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6490245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6940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79A26B8-6C4E-452B-ADD3-ED324A7AB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4167E1-E2B0-4192-8DA2-6967DDFF8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560996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21FB52-7272-44FB-9B45-DA796D51B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121" y="960723"/>
            <a:ext cx="4968489" cy="1013800"/>
          </a:xfrm>
        </p:spPr>
        <p:txBody>
          <a:bodyPr>
            <a:normAutofit/>
          </a:bodyPr>
          <a:lstStyle/>
          <a:p>
            <a:r>
              <a:rPr lang="en-IN">
                <a:solidFill>
                  <a:srgbClr val="FFFFFF"/>
                </a:solidFill>
              </a:rPr>
              <a:t>Special cases – cost of acquisition – sec 49(1)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3E4FEE-2E6A-44AB-B6BA-C1AD0CD6D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560581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17EB59-13B3-43DA-9B91-A7CC174A6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4318" y="457200"/>
            <a:ext cx="5600007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584BC-9F2D-46E8-B792-B531C44D4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387" y="2254102"/>
            <a:ext cx="4947221" cy="3650344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IN" b="1" dirty="0">
                <a:solidFill>
                  <a:srgbClr val="FFFFFF"/>
                </a:solidFill>
              </a:rPr>
              <a:t>In the following cases, cost to previous owner will be taken: </a:t>
            </a:r>
          </a:p>
          <a:p>
            <a:pPr>
              <a:lnSpc>
                <a:spcPct val="90000"/>
              </a:lnSpc>
            </a:pPr>
            <a:r>
              <a:rPr lang="en-IN" b="1" dirty="0">
                <a:solidFill>
                  <a:srgbClr val="FFFFFF"/>
                </a:solidFill>
              </a:rPr>
              <a:t>Partition of assets by HUF</a:t>
            </a:r>
          </a:p>
          <a:p>
            <a:pPr>
              <a:lnSpc>
                <a:spcPct val="90000"/>
              </a:lnSpc>
            </a:pPr>
            <a:endParaRPr lang="en-IN" b="1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lang="en-IN" b="1" dirty="0">
                <a:solidFill>
                  <a:srgbClr val="FFFFFF"/>
                </a:solidFill>
              </a:rPr>
              <a:t>Gift/Will/Inheritance</a:t>
            </a:r>
          </a:p>
          <a:p>
            <a:pPr>
              <a:lnSpc>
                <a:spcPct val="90000"/>
              </a:lnSpc>
            </a:pPr>
            <a:endParaRPr lang="en-IN" b="1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lang="en-IN" b="1" dirty="0">
                <a:solidFill>
                  <a:srgbClr val="FFFFFF"/>
                </a:solidFill>
              </a:rPr>
              <a:t>Distribution on liquidation of company</a:t>
            </a:r>
          </a:p>
          <a:p>
            <a:pPr>
              <a:lnSpc>
                <a:spcPct val="90000"/>
              </a:lnSpc>
            </a:pPr>
            <a:endParaRPr lang="en-IN" b="1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lang="en-IN" b="1" dirty="0">
                <a:solidFill>
                  <a:srgbClr val="FFFFFF"/>
                </a:solidFill>
              </a:rPr>
              <a:t>Conversion of self-acquired property of member into HUF/Joint family property</a:t>
            </a:r>
            <a:endParaRPr lang="en-IN" dirty="0">
              <a:solidFill>
                <a:srgbClr val="FFFFFF"/>
              </a:solidFill>
            </a:endParaRPr>
          </a:p>
        </p:txBody>
      </p:sp>
      <p:pic>
        <p:nvPicPr>
          <p:cNvPr id="7" name="Graphic 6" descr="Money">
            <a:extLst>
              <a:ext uri="{FF2B5EF4-FFF2-40B4-BE49-F238E27FC236}">
                <a16:creationId xmlns:a16="http://schemas.microsoft.com/office/drawing/2014/main" id="{66F50664-5125-410B-8111-28E8076D6F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1493" y="960723"/>
            <a:ext cx="4945656" cy="494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0261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1FB52-7272-44FB-9B45-DA796D51B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indexation calculation – 1/4/2001 now not 1981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584BC-9F2D-46E8-B792-B531C44D4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30400"/>
            <a:ext cx="11029615" cy="4795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800" dirty="0"/>
              <a:t>Actual cost of acquisition or FMV on specified date (Sec 55(2)(b))</a:t>
            </a:r>
          </a:p>
          <a:p>
            <a:pPr marL="0" indent="0">
              <a:buNone/>
            </a:pPr>
            <a:endParaRPr lang="en-IN" sz="2800" dirty="0"/>
          </a:p>
          <a:p>
            <a:pPr marL="0" indent="0">
              <a:buNone/>
            </a:pPr>
            <a:r>
              <a:rPr lang="en-IN" sz="2800" dirty="0"/>
              <a:t>Specified Date:</a:t>
            </a:r>
          </a:p>
          <a:p>
            <a:r>
              <a:rPr lang="en-IN" sz="2800" dirty="0" err="1"/>
              <a:t>Upto</a:t>
            </a:r>
            <a:r>
              <a:rPr lang="en-IN" sz="2800" dirty="0"/>
              <a:t> AY 17-18 – FMV on 1/4/1981 to be taken</a:t>
            </a:r>
          </a:p>
          <a:p>
            <a:endParaRPr lang="en-IN" sz="2800" dirty="0"/>
          </a:p>
          <a:p>
            <a:r>
              <a:rPr lang="en-IN" sz="2800" dirty="0"/>
              <a:t>From AY 18-19 onwards – FMV on 1/04/2001 to be taken</a:t>
            </a:r>
          </a:p>
        </p:txBody>
      </p:sp>
    </p:spTree>
    <p:extLst>
      <p:ext uri="{BB962C8B-B14F-4D97-AF65-F5344CB8AC3E}">
        <p14:creationId xmlns:p14="http://schemas.microsoft.com/office/powerpoint/2010/main" val="11940422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9FC936C0-4624-438D-BDD0-6B296BD6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43" name="Rectangle 142">
            <a:extLst>
              <a:ext uri="{FF2B5EF4-FFF2-40B4-BE49-F238E27FC236}">
                <a16:creationId xmlns:a16="http://schemas.microsoft.com/office/drawing/2014/main" id="{4B526CBF-0AA4-49A9-B305-EE0AF3AF6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Image result for confusion">
            <a:extLst>
              <a:ext uri="{FF2B5EF4-FFF2-40B4-BE49-F238E27FC236}">
                <a16:creationId xmlns:a16="http://schemas.microsoft.com/office/drawing/2014/main" id="{4277450E-22CB-47B9-A849-EF5B7990E6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r="4945" b="909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5" name="Group 144">
            <a:extLst>
              <a:ext uri="{FF2B5EF4-FFF2-40B4-BE49-F238E27FC236}">
                <a16:creationId xmlns:a16="http://schemas.microsoft.com/office/drawing/2014/main" id="{CC8B5139-02E6-4DEA-9CCE-962CAF0AF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8" y="457200"/>
            <a:ext cx="3703320" cy="5935132"/>
            <a:chOff x="438068" y="457200"/>
            <a:chExt cx="3703320" cy="5935132"/>
          </a:xfrm>
        </p:grpSpPr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C0470BC0-AB0D-4A03-B4F1-5DDA9A31C1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618067"/>
              <a:ext cx="3702134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724A08B2-EC2C-4641-81BE-FE8B068BE1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621FB52-7272-44FB-9B45-DA796D51B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2142067"/>
            <a:ext cx="3412067" cy="297180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Sec 112A &amp; Sec 56 – </a:t>
            </a:r>
            <a:br>
              <a:rPr lang="en-US" sz="3600" dirty="0">
                <a:solidFill>
                  <a:srgbClr val="FFFFFF"/>
                </a:solidFill>
              </a:rPr>
            </a:b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>The new confusing </a:t>
            </a:r>
            <a:r>
              <a:rPr lang="en-US" sz="3600" dirty="0" err="1">
                <a:solidFill>
                  <a:srgbClr val="FFFFFF"/>
                </a:solidFill>
              </a:rPr>
              <a:t>ammendmentS</a:t>
            </a:r>
            <a:endParaRPr lang="en-US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3710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581" y="485678"/>
            <a:ext cx="4174743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21FB52-7272-44FB-9B45-DA796D51B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157" y="1113764"/>
            <a:ext cx="3269749" cy="4624327"/>
          </a:xfrm>
        </p:spPr>
        <p:txBody>
          <a:bodyPr anchor="ctr">
            <a:normAutofit/>
          </a:bodyPr>
          <a:lstStyle/>
          <a:p>
            <a:r>
              <a:rPr lang="en-IN" sz="3200" dirty="0">
                <a:solidFill>
                  <a:srgbClr val="FFFFFF"/>
                </a:solidFill>
              </a:rPr>
              <a:t>Important points for sec 112A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06584BC-9F2D-46E8-B792-B531C44D4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7483" y="485678"/>
            <a:ext cx="7278618" cy="5888772"/>
          </a:xfrm>
        </p:spPr>
        <p:txBody>
          <a:bodyPr anchor="ctr">
            <a:noAutofit/>
          </a:bodyPr>
          <a:lstStyle/>
          <a:p>
            <a:r>
              <a:rPr lang="en-IN" sz="2400" dirty="0"/>
              <a:t>10% tax on LTCG on sale of Equity Shares/Funds</a:t>
            </a:r>
          </a:p>
          <a:p>
            <a:endParaRPr lang="en-IN" sz="2400" dirty="0"/>
          </a:p>
          <a:p>
            <a:r>
              <a:rPr lang="en-IN" sz="2400" dirty="0"/>
              <a:t>Exempt </a:t>
            </a:r>
            <a:r>
              <a:rPr lang="en-IN" sz="2400" dirty="0" err="1"/>
              <a:t>upto</a:t>
            </a:r>
            <a:r>
              <a:rPr lang="en-IN" sz="2400" dirty="0"/>
              <a:t> Rs.1 Lakh. Sec 10(38) has been withdrawn</a:t>
            </a:r>
          </a:p>
          <a:p>
            <a:endParaRPr lang="en-IN" sz="2400" dirty="0"/>
          </a:p>
          <a:p>
            <a:r>
              <a:rPr lang="en-IN" sz="2400" b="1" u="sng" dirty="0"/>
              <a:t>Listed shares acquired before 01/02/2018</a:t>
            </a:r>
            <a:r>
              <a:rPr lang="en-IN" sz="2400" dirty="0"/>
              <a:t> – Higher of Actual Cost of Acquisition </a:t>
            </a:r>
            <a:r>
              <a:rPr lang="en-IN" sz="2400" b="1" u="sng" dirty="0"/>
              <a:t>OR</a:t>
            </a:r>
            <a:r>
              <a:rPr lang="en-IN" sz="2400" dirty="0"/>
              <a:t> FMV on 31/01/2018</a:t>
            </a:r>
          </a:p>
          <a:p>
            <a:endParaRPr lang="en-IN" sz="2400" dirty="0"/>
          </a:p>
          <a:p>
            <a:r>
              <a:rPr lang="en-IN" sz="2400" dirty="0"/>
              <a:t>No Indexation benefit</a:t>
            </a:r>
          </a:p>
          <a:p>
            <a:pPr marL="0" indent="0">
              <a:buNone/>
            </a:pPr>
            <a:endParaRPr lang="en-IN" sz="2400" dirty="0"/>
          </a:p>
          <a:p>
            <a:r>
              <a:rPr lang="en-IN" sz="2400" dirty="0"/>
              <a:t>No benefit of Deductions u/s 80 or Rebate u/s 87A for set-off</a:t>
            </a:r>
          </a:p>
        </p:txBody>
      </p:sp>
    </p:spTree>
    <p:extLst>
      <p:ext uri="{BB962C8B-B14F-4D97-AF65-F5344CB8AC3E}">
        <p14:creationId xmlns:p14="http://schemas.microsoft.com/office/powerpoint/2010/main" val="17642597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3">
            <a:extLst>
              <a:ext uri="{FF2B5EF4-FFF2-40B4-BE49-F238E27FC236}">
                <a16:creationId xmlns:a16="http://schemas.microsoft.com/office/drawing/2014/main" id="{F92989FB-1024-49B7-BDF1-B3CE27D48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solidFill>
            <a:srgbClr val="FFF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21FB52-7272-44FB-9B45-DA796D51B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228" y="1073231"/>
            <a:ext cx="3054091" cy="4711539"/>
          </a:xfrm>
        </p:spPr>
        <p:txBody>
          <a:bodyPr anchor="ctr">
            <a:normAutofit/>
          </a:bodyPr>
          <a:lstStyle/>
          <a:p>
            <a:r>
              <a:rPr lang="en-IN" sz="3200">
                <a:solidFill>
                  <a:schemeClr val="accent1"/>
                </a:solidFill>
              </a:rPr>
              <a:t>Sec 56 amendment impact</a:t>
            </a:r>
          </a:p>
        </p:txBody>
      </p:sp>
      <p:sp>
        <p:nvSpPr>
          <p:cNvPr id="31" name="Rectangle 25">
            <a:extLst>
              <a:ext uri="{FF2B5EF4-FFF2-40B4-BE49-F238E27FC236}">
                <a16:creationId xmlns:a16="http://schemas.microsoft.com/office/drawing/2014/main" id="{DFEE959E-BF10-4204-9556-D1707088D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DD17B6A-CB37-4005-9681-A20AFCDC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B7BBDE9-DAED-40B0-A640-503C918D1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BC7EA7B-802E-41F4-8926-C4475287A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6851" y="723898"/>
            <a:ext cx="7498616" cy="567690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06584BC-9F2D-46E8-B792-B531C44D4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2629" y="1073231"/>
            <a:ext cx="6599582" cy="4711539"/>
          </a:xfrm>
        </p:spPr>
        <p:txBody>
          <a:bodyPr>
            <a:normAutofit/>
          </a:bodyPr>
          <a:lstStyle/>
          <a:p>
            <a:r>
              <a:rPr lang="en-IN" sz="2000" dirty="0">
                <a:solidFill>
                  <a:srgbClr val="FFFFFF"/>
                </a:solidFill>
              </a:rPr>
              <a:t>Under Other Sources – Gifts now meant to be taxed again (except from relatives or on specified occasions)</a:t>
            </a:r>
          </a:p>
          <a:p>
            <a:endParaRPr lang="en-IN" sz="2000" dirty="0">
              <a:solidFill>
                <a:srgbClr val="FFFFFF"/>
              </a:solidFill>
            </a:endParaRPr>
          </a:p>
          <a:p>
            <a:r>
              <a:rPr lang="en-IN" sz="2000" dirty="0">
                <a:solidFill>
                  <a:srgbClr val="FFFFFF"/>
                </a:solidFill>
              </a:rPr>
              <a:t>The difference between Sale Consideration and FMV, where FMV is greater than Sale Value will be taxed as notional income in hands of buyer.</a:t>
            </a:r>
          </a:p>
          <a:p>
            <a:endParaRPr lang="en-IN" sz="2000" dirty="0">
              <a:solidFill>
                <a:srgbClr val="FFFFFF"/>
              </a:solidFill>
            </a:endParaRPr>
          </a:p>
          <a:p>
            <a:r>
              <a:rPr lang="en-IN" sz="2000" dirty="0">
                <a:solidFill>
                  <a:srgbClr val="FFFFFF"/>
                </a:solidFill>
              </a:rPr>
              <a:t>Cost of acquisition of asset will be the purchase value plus notional income u/s 56</a:t>
            </a:r>
          </a:p>
        </p:txBody>
      </p:sp>
    </p:spTree>
    <p:extLst>
      <p:ext uri="{BB962C8B-B14F-4D97-AF65-F5344CB8AC3E}">
        <p14:creationId xmlns:p14="http://schemas.microsoft.com/office/powerpoint/2010/main" val="2807457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DB691D59-8F51-4DD8-AD41-D568D29B0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04AEF18-0627-48F3-9B3D-F7E8F050B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EAEE08A-C572-438F-9753-B0D527A51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B93146F-62ED-4C59-844C-0935D0FB50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BF3D65BA-1C65-40FB-92EF-83951BDC1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 descr="Image result for discount cartoon">
            <a:extLst>
              <a:ext uri="{FF2B5EF4-FFF2-40B4-BE49-F238E27FC236}">
                <a16:creationId xmlns:a16="http://schemas.microsoft.com/office/drawing/2014/main" id="{5D21C743-D378-4FF7-A7EF-105859F81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6990" y="1047665"/>
            <a:ext cx="4703410" cy="503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ADF52CCA-FCDD-49A0-BFFC-3BD41F1B8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9CD3D6-F323-45CC-A8B0-13173ED12D93}"/>
              </a:ext>
            </a:extLst>
          </p:cNvPr>
          <p:cNvSpPr txBox="1"/>
          <p:nvPr/>
        </p:nvSpPr>
        <p:spPr>
          <a:xfrm>
            <a:off x="8296275" y="1419225"/>
            <a:ext cx="3081576" cy="20858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cap="all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Capital gains exemptions</a:t>
            </a:r>
          </a:p>
        </p:txBody>
      </p:sp>
    </p:spTree>
    <p:extLst>
      <p:ext uri="{BB962C8B-B14F-4D97-AF65-F5344CB8AC3E}">
        <p14:creationId xmlns:p14="http://schemas.microsoft.com/office/powerpoint/2010/main" val="34099870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8">
            <a:extLst>
              <a:ext uri="{FF2B5EF4-FFF2-40B4-BE49-F238E27FC236}">
                <a16:creationId xmlns:a16="http://schemas.microsoft.com/office/drawing/2014/main" id="{1259A422-0023-4292-8200-E080556F3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A2413CA5-4739-4BC9-8BB3-B0A4928D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CB4805A-87CC-4B44-BB3A-1AEB5B8D32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98796"/>
              </p:ext>
            </p:extLst>
          </p:nvPr>
        </p:nvGraphicFramePr>
        <p:xfrm>
          <a:off x="477012" y="480060"/>
          <a:ext cx="11237976" cy="5897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1043">
                  <a:extLst>
                    <a:ext uri="{9D8B030D-6E8A-4147-A177-3AD203B41FA5}">
                      <a16:colId xmlns:a16="http://schemas.microsoft.com/office/drawing/2014/main" val="1951973541"/>
                    </a:ext>
                  </a:extLst>
                </a:gridCol>
                <a:gridCol w="1669790">
                  <a:extLst>
                    <a:ext uri="{9D8B030D-6E8A-4147-A177-3AD203B41FA5}">
                      <a16:colId xmlns:a16="http://schemas.microsoft.com/office/drawing/2014/main" val="4197436680"/>
                    </a:ext>
                  </a:extLst>
                </a:gridCol>
                <a:gridCol w="8497143">
                  <a:extLst>
                    <a:ext uri="{9D8B030D-6E8A-4147-A177-3AD203B41FA5}">
                      <a16:colId xmlns:a16="http://schemas.microsoft.com/office/drawing/2014/main" val="1616748493"/>
                    </a:ext>
                  </a:extLst>
                </a:gridCol>
              </a:tblGrid>
              <a:tr h="46796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700">
                          <a:effectLst/>
                        </a:rPr>
                        <a:t>Section</a:t>
                      </a:r>
                      <a:endParaRPr lang="en-IN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3" marR="698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700">
                          <a:effectLst/>
                        </a:rPr>
                        <a:t>Applicability</a:t>
                      </a:r>
                      <a:endParaRPr lang="en-IN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3" marR="698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700">
                          <a:effectLst/>
                        </a:rPr>
                        <a:t>Terms and Conditions</a:t>
                      </a:r>
                      <a:endParaRPr lang="en-IN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3" marR="69833" marT="0" marB="0"/>
                </a:tc>
                <a:extLst>
                  <a:ext uri="{0D108BD9-81ED-4DB2-BD59-A6C34878D82A}">
                    <a16:rowId xmlns:a16="http://schemas.microsoft.com/office/drawing/2014/main" val="727512076"/>
                  </a:ext>
                </a:extLst>
              </a:tr>
              <a:tr h="542991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700">
                          <a:effectLst/>
                        </a:rPr>
                        <a:t>54</a:t>
                      </a:r>
                      <a:endParaRPr lang="en-IN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3" marR="698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700">
                          <a:effectLst/>
                        </a:rPr>
                        <a:t>Individual/ HUF</a:t>
                      </a:r>
                      <a:endParaRPr lang="en-IN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3" marR="698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900" dirty="0" err="1">
                          <a:effectLst/>
                        </a:rPr>
                        <a:t>i</a:t>
                      </a:r>
                      <a:r>
                        <a:rPr lang="en-IN" sz="1900" dirty="0">
                          <a:effectLst/>
                        </a:rPr>
                        <a:t>) Capital asset transferred must be </a:t>
                      </a:r>
                      <a:r>
                        <a:rPr lang="en-IN" sz="1900" b="1" dirty="0">
                          <a:effectLst/>
                        </a:rPr>
                        <a:t>residential house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900" dirty="0">
                          <a:effectLst/>
                        </a:rPr>
                        <a:t>ii) Must be a long term capital asset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900" dirty="0">
                          <a:effectLst/>
                        </a:rPr>
                        <a:t>iii) Income from such house was taxable under the head income from house property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900" dirty="0">
                          <a:effectLst/>
                        </a:rPr>
                        <a:t>iv) </a:t>
                      </a:r>
                      <a:r>
                        <a:rPr lang="en-IN" sz="1900" b="1" u="sng" dirty="0">
                          <a:effectLst/>
                        </a:rPr>
                        <a:t>Capital Gains</a:t>
                      </a:r>
                      <a:r>
                        <a:rPr lang="en-IN" sz="1900" dirty="0">
                          <a:effectLst/>
                        </a:rPr>
                        <a:t> should be reinvested 1 year before transfer or 2 years after for purchase or 3 years after date of transfer of capital asset, when constructed.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900" dirty="0">
                          <a:effectLst/>
                        </a:rPr>
                        <a:t>v) New asset is also a residential house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900" dirty="0">
                          <a:effectLst/>
                        </a:rPr>
                        <a:t>vi) </a:t>
                      </a:r>
                      <a:r>
                        <a:rPr lang="en-IN" sz="1900" b="1" dirty="0">
                          <a:effectLst/>
                        </a:rPr>
                        <a:t>No resale for 3 years</a:t>
                      </a:r>
                      <a:r>
                        <a:rPr lang="en-IN" sz="1900" dirty="0">
                          <a:effectLst/>
                        </a:rPr>
                        <a:t> from date of acquisition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IN" sz="1900" b="1" u="sng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900" b="1" u="sng" dirty="0">
                          <a:effectLst/>
                        </a:rPr>
                        <a:t>From 1</a:t>
                      </a:r>
                      <a:r>
                        <a:rPr lang="en-IN" sz="1900" b="1" u="sng" baseline="30000" dirty="0">
                          <a:effectLst/>
                        </a:rPr>
                        <a:t>st</a:t>
                      </a:r>
                      <a:r>
                        <a:rPr lang="en-IN" sz="1900" b="1" u="sng" dirty="0">
                          <a:effectLst/>
                        </a:rPr>
                        <a:t> April, 2020 (Finance Bill 2019)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900" dirty="0">
                          <a:effectLst/>
                        </a:rPr>
                        <a:t>Where capital gains does not exceed Rs. 2 crores, </a:t>
                      </a:r>
                      <a:r>
                        <a:rPr lang="en-IN" sz="1900" dirty="0" err="1">
                          <a:effectLst/>
                        </a:rPr>
                        <a:t>Assessee</a:t>
                      </a:r>
                      <a:r>
                        <a:rPr lang="en-IN" sz="1900" dirty="0">
                          <a:effectLst/>
                        </a:rPr>
                        <a:t> may construct or purchase 2 residential houses.  </a:t>
                      </a:r>
                      <a:r>
                        <a:rPr lang="en-IN" sz="1900" b="1" u="sng" dirty="0">
                          <a:effectLst/>
                        </a:rPr>
                        <a:t>ONLY ONCE IN A LIFETIME</a:t>
                      </a:r>
                      <a:r>
                        <a:rPr lang="en-IN" sz="1900" dirty="0">
                          <a:effectLst/>
                        </a:rPr>
                        <a:t>.</a:t>
                      </a:r>
                    </a:p>
                  </a:txBody>
                  <a:tcPr marL="69833" marR="69833" marT="0" marB="0"/>
                </a:tc>
                <a:extLst>
                  <a:ext uri="{0D108BD9-81ED-4DB2-BD59-A6C34878D82A}">
                    <a16:rowId xmlns:a16="http://schemas.microsoft.com/office/drawing/2014/main" val="24502800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1451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CB4805A-87CC-4B44-BB3A-1AEB5B8D32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786493"/>
              </p:ext>
            </p:extLst>
          </p:nvPr>
        </p:nvGraphicFramePr>
        <p:xfrm>
          <a:off x="477012" y="480060"/>
          <a:ext cx="11237976" cy="5897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1043">
                  <a:extLst>
                    <a:ext uri="{9D8B030D-6E8A-4147-A177-3AD203B41FA5}">
                      <a16:colId xmlns:a16="http://schemas.microsoft.com/office/drawing/2014/main" val="1951973541"/>
                    </a:ext>
                  </a:extLst>
                </a:gridCol>
                <a:gridCol w="1669790">
                  <a:extLst>
                    <a:ext uri="{9D8B030D-6E8A-4147-A177-3AD203B41FA5}">
                      <a16:colId xmlns:a16="http://schemas.microsoft.com/office/drawing/2014/main" val="4197436680"/>
                    </a:ext>
                  </a:extLst>
                </a:gridCol>
                <a:gridCol w="8497143">
                  <a:extLst>
                    <a:ext uri="{9D8B030D-6E8A-4147-A177-3AD203B41FA5}">
                      <a16:colId xmlns:a16="http://schemas.microsoft.com/office/drawing/2014/main" val="1616748493"/>
                    </a:ext>
                  </a:extLst>
                </a:gridCol>
              </a:tblGrid>
              <a:tr h="46796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700">
                          <a:effectLst/>
                        </a:rPr>
                        <a:t>Section</a:t>
                      </a:r>
                      <a:endParaRPr lang="en-IN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3" marR="698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700">
                          <a:effectLst/>
                        </a:rPr>
                        <a:t>Applicability</a:t>
                      </a:r>
                      <a:endParaRPr lang="en-IN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3" marR="698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700">
                          <a:effectLst/>
                        </a:rPr>
                        <a:t>Terms and Conditions</a:t>
                      </a:r>
                      <a:endParaRPr lang="en-IN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3" marR="69833" marT="0" marB="0"/>
                </a:tc>
                <a:extLst>
                  <a:ext uri="{0D108BD9-81ED-4DB2-BD59-A6C34878D82A}">
                    <a16:rowId xmlns:a16="http://schemas.microsoft.com/office/drawing/2014/main" val="727512076"/>
                  </a:ext>
                </a:extLst>
              </a:tr>
              <a:tr h="542991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700" dirty="0">
                          <a:effectLst/>
                        </a:rPr>
                        <a:t>54EC</a:t>
                      </a:r>
                      <a:endParaRPr lang="en-IN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3" marR="698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700" dirty="0">
                          <a:effectLst/>
                        </a:rPr>
                        <a:t>All </a:t>
                      </a:r>
                      <a:r>
                        <a:rPr lang="en-IN" sz="1700" dirty="0" err="1">
                          <a:effectLst/>
                        </a:rPr>
                        <a:t>Assessees</a:t>
                      </a:r>
                      <a:endParaRPr lang="en-IN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3" marR="698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900" dirty="0" err="1">
                          <a:effectLst/>
                        </a:rPr>
                        <a:t>i</a:t>
                      </a:r>
                      <a:r>
                        <a:rPr lang="en-US" sz="1900" dirty="0">
                          <a:effectLst/>
                        </a:rPr>
                        <a:t>) The asset transferred is a long term capital asset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ii) </a:t>
                      </a:r>
                      <a:r>
                        <a:rPr lang="en-US" sz="1900" b="1" dirty="0">
                          <a:effectLst/>
                        </a:rPr>
                        <a:t>Capital gains</a:t>
                      </a:r>
                      <a:r>
                        <a:rPr lang="en-US" sz="1900" dirty="0">
                          <a:effectLst/>
                        </a:rPr>
                        <a:t> should be reinvested within 6 months from date of transfer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iii) New asset must be specified bonds (REC or NHAI or any other notified bonds)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iv) </a:t>
                      </a:r>
                      <a:r>
                        <a:rPr lang="en-US" sz="1900" b="1" u="sng" dirty="0">
                          <a:effectLst/>
                        </a:rPr>
                        <a:t>No resale for 5 years</a:t>
                      </a:r>
                      <a:r>
                        <a:rPr lang="en-US" sz="1900" dirty="0">
                          <a:effectLst/>
                        </a:rPr>
                        <a:t> from date of acquisition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v) Ceiling limit of investment is Rs.50 lakhs, even if the capital gains is higher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IN" sz="1900" dirty="0">
                        <a:effectLst/>
                      </a:endParaRPr>
                    </a:p>
                  </a:txBody>
                  <a:tcPr marL="69833" marR="69833" marT="0" marB="0"/>
                </a:tc>
                <a:extLst>
                  <a:ext uri="{0D108BD9-81ED-4DB2-BD59-A6C34878D82A}">
                    <a16:rowId xmlns:a16="http://schemas.microsoft.com/office/drawing/2014/main" val="24502800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11133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CB4805A-87CC-4B44-BB3A-1AEB5B8D32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61419"/>
              </p:ext>
            </p:extLst>
          </p:nvPr>
        </p:nvGraphicFramePr>
        <p:xfrm>
          <a:off x="477012" y="264160"/>
          <a:ext cx="11237976" cy="64728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1043">
                  <a:extLst>
                    <a:ext uri="{9D8B030D-6E8A-4147-A177-3AD203B41FA5}">
                      <a16:colId xmlns:a16="http://schemas.microsoft.com/office/drawing/2014/main" val="1951973541"/>
                    </a:ext>
                  </a:extLst>
                </a:gridCol>
                <a:gridCol w="1669790">
                  <a:extLst>
                    <a:ext uri="{9D8B030D-6E8A-4147-A177-3AD203B41FA5}">
                      <a16:colId xmlns:a16="http://schemas.microsoft.com/office/drawing/2014/main" val="4197436680"/>
                    </a:ext>
                  </a:extLst>
                </a:gridCol>
                <a:gridCol w="8497143">
                  <a:extLst>
                    <a:ext uri="{9D8B030D-6E8A-4147-A177-3AD203B41FA5}">
                      <a16:colId xmlns:a16="http://schemas.microsoft.com/office/drawing/2014/main" val="1616748493"/>
                    </a:ext>
                  </a:extLst>
                </a:gridCol>
              </a:tblGrid>
              <a:tr h="4431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700">
                          <a:effectLst/>
                        </a:rPr>
                        <a:t>Section</a:t>
                      </a:r>
                      <a:endParaRPr lang="en-IN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3" marR="698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700">
                          <a:effectLst/>
                        </a:rPr>
                        <a:t>Applicability</a:t>
                      </a:r>
                      <a:endParaRPr lang="en-IN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3" marR="698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700" dirty="0">
                          <a:effectLst/>
                        </a:rPr>
                        <a:t>Terms and Conditions</a:t>
                      </a:r>
                      <a:endParaRPr lang="en-IN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3" marR="69833" marT="0" marB="0"/>
                </a:tc>
                <a:extLst>
                  <a:ext uri="{0D108BD9-81ED-4DB2-BD59-A6C34878D82A}">
                    <a16:rowId xmlns:a16="http://schemas.microsoft.com/office/drawing/2014/main" val="727512076"/>
                  </a:ext>
                </a:extLst>
              </a:tr>
              <a:tr h="593482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700" dirty="0">
                          <a:effectLst/>
                        </a:rPr>
                        <a:t>54F</a:t>
                      </a:r>
                      <a:endParaRPr lang="en-IN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3" marR="698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700" dirty="0">
                          <a:effectLst/>
                        </a:rPr>
                        <a:t>Individual/ HUF</a:t>
                      </a:r>
                      <a:endParaRPr lang="en-IN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3" marR="698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900" dirty="0" err="1">
                          <a:effectLst/>
                        </a:rPr>
                        <a:t>i</a:t>
                      </a:r>
                      <a:r>
                        <a:rPr lang="en-US" sz="1900" dirty="0">
                          <a:effectLst/>
                        </a:rPr>
                        <a:t>) Asset transferred is long term capital asset, </a:t>
                      </a:r>
                      <a:r>
                        <a:rPr lang="en-US" sz="1900" b="1" u="sng" dirty="0">
                          <a:effectLst/>
                        </a:rPr>
                        <a:t>other than a residential house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ii) Reinvestment is 1 year before or 2 / 3 years in cases of purchase/construction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iii) </a:t>
                      </a:r>
                      <a:r>
                        <a:rPr lang="en-US" sz="1900" b="1" u="sng" dirty="0">
                          <a:effectLst/>
                        </a:rPr>
                        <a:t>New asset is a residential house</a:t>
                      </a:r>
                      <a:r>
                        <a:rPr lang="en-US" sz="1900" b="0" u="none" dirty="0">
                          <a:effectLst/>
                        </a:rPr>
                        <a:t> &amp; does not own more than 1 residential house at the moment before reinvestment</a:t>
                      </a:r>
                      <a:endParaRPr lang="en-US" sz="19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iv) Sale consideration should be reinvested in purchase of new house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v) Proportional exemption allowed – LTCG x Amount invested </a:t>
                      </a:r>
                      <a:r>
                        <a:rPr lang="en-US" sz="1900" b="1" u="none" dirty="0">
                          <a:effectLst/>
                        </a:rPr>
                        <a:t>/ </a:t>
                      </a:r>
                      <a:r>
                        <a:rPr lang="en-US" sz="1900" dirty="0">
                          <a:effectLst/>
                        </a:rPr>
                        <a:t>Sale consideration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vi) </a:t>
                      </a:r>
                      <a:r>
                        <a:rPr lang="en-US" sz="1900" b="1" u="sng" dirty="0">
                          <a:effectLst/>
                        </a:rPr>
                        <a:t>No resale for 3 years. No purchase/construction of new asset in 2/3 years.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IN" sz="1900" dirty="0">
                        <a:effectLst/>
                      </a:endParaRPr>
                    </a:p>
                  </a:txBody>
                  <a:tcPr marL="69833" marR="69833" marT="0" marB="0"/>
                </a:tc>
                <a:extLst>
                  <a:ext uri="{0D108BD9-81ED-4DB2-BD59-A6C34878D82A}">
                    <a16:rowId xmlns:a16="http://schemas.microsoft.com/office/drawing/2014/main" val="24502800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77914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1FB52-7272-44FB-9B45-DA796D51B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Sec 54/54F - Important points –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584BC-9F2D-46E8-B792-B531C44D4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30400"/>
            <a:ext cx="11029615" cy="479552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IN" sz="2800" dirty="0"/>
              <a:t>Not reinvested by date of filing return, invest in CGAS</a:t>
            </a:r>
          </a:p>
          <a:p>
            <a:pPr marL="0" indent="0">
              <a:buNone/>
            </a:pPr>
            <a:endParaRPr lang="en-IN" sz="2800" dirty="0"/>
          </a:p>
          <a:p>
            <a:pPr marL="0" indent="0">
              <a:buNone/>
            </a:pPr>
            <a:r>
              <a:rPr lang="en-IN" sz="2800" b="1" i="1" dirty="0"/>
              <a:t>Bajaj Tempo vs CIT (SC)</a:t>
            </a:r>
            <a:r>
              <a:rPr lang="en-IN" sz="2800" dirty="0"/>
              <a:t> – Provisions to be Liberally Applied</a:t>
            </a:r>
          </a:p>
          <a:p>
            <a:pPr marL="0" indent="0">
              <a:buNone/>
            </a:pPr>
            <a:endParaRPr lang="en-IN" sz="2800" dirty="0"/>
          </a:p>
          <a:p>
            <a:pPr marL="0" indent="0">
              <a:buNone/>
            </a:pPr>
            <a:r>
              <a:rPr lang="en-IN" sz="2800" dirty="0"/>
              <a:t>Registration not absolutely necessary. Possession adequate – </a:t>
            </a:r>
            <a:r>
              <a:rPr lang="en-IN" sz="2800" b="1" i="1" dirty="0"/>
              <a:t>Balraj vs CIT 254 ITR 22</a:t>
            </a:r>
          </a:p>
          <a:p>
            <a:pPr marL="0" indent="0">
              <a:buNone/>
            </a:pPr>
            <a:endParaRPr lang="en-IN" sz="2800" dirty="0"/>
          </a:p>
          <a:p>
            <a:pPr marL="0" indent="0">
              <a:buNone/>
            </a:pPr>
            <a:r>
              <a:rPr lang="en-IN" sz="2800" dirty="0"/>
              <a:t>Date of completion or date of construction? – </a:t>
            </a:r>
            <a:r>
              <a:rPr lang="en-IN" sz="2800" b="1" i="1" dirty="0"/>
              <a:t>DCIT vs Vidyasagar </a:t>
            </a:r>
            <a:r>
              <a:rPr lang="en-IN" sz="2800" b="1" i="1" dirty="0" err="1"/>
              <a:t>Donitneni</a:t>
            </a:r>
            <a:r>
              <a:rPr lang="en-IN" sz="2800" b="1" i="1" dirty="0"/>
              <a:t> (ITAT </a:t>
            </a:r>
            <a:r>
              <a:rPr lang="en-IN" sz="2800" b="1" i="1" dirty="0" err="1"/>
              <a:t>Hyd</a:t>
            </a:r>
            <a:r>
              <a:rPr lang="en-IN" sz="2800" b="1" i="1" dirty="0"/>
              <a:t>)</a:t>
            </a:r>
            <a:r>
              <a:rPr lang="en-IN" sz="2800" dirty="0"/>
              <a:t> says date of completion is important NOT COMMENCEMENT</a:t>
            </a:r>
          </a:p>
        </p:txBody>
      </p:sp>
    </p:spTree>
    <p:extLst>
      <p:ext uri="{BB962C8B-B14F-4D97-AF65-F5344CB8AC3E}">
        <p14:creationId xmlns:p14="http://schemas.microsoft.com/office/powerpoint/2010/main" val="11330109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1FB52-7272-44FB-9B45-DA796D51B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Sec 54/54F - Important points – 1I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584BC-9F2D-46E8-B792-B531C44D4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30400"/>
            <a:ext cx="11029615" cy="479552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IN" sz="2800" dirty="0"/>
              <a:t>Can you borrow and invest or should it be same money received as consideration? – </a:t>
            </a:r>
            <a:r>
              <a:rPr lang="en-IN" sz="2800" b="1" i="1" dirty="0"/>
              <a:t>ITO vs KC Gopalan – 107 TM 591 (Kerala) </a:t>
            </a:r>
            <a:r>
              <a:rPr lang="en-IN" sz="2800" dirty="0"/>
              <a:t>says you can borrow – As does </a:t>
            </a:r>
            <a:r>
              <a:rPr lang="en-IN" sz="2800" b="1" i="1" dirty="0"/>
              <a:t>CIT vs Vasudevan </a:t>
            </a:r>
            <a:r>
              <a:rPr lang="en-IN" sz="2800" b="1" i="1" dirty="0" err="1"/>
              <a:t>Chetiar</a:t>
            </a:r>
            <a:r>
              <a:rPr lang="en-IN" sz="2800" b="1" i="1" dirty="0"/>
              <a:t> 234 ITR 705 (Mad), CIT vs R Srinivasan 45 DTR 208 (Mad)</a:t>
            </a:r>
          </a:p>
          <a:p>
            <a:pPr marL="0" indent="0">
              <a:buNone/>
            </a:pPr>
            <a:endParaRPr lang="en-IN" sz="2800" dirty="0"/>
          </a:p>
          <a:p>
            <a:pPr marL="0" indent="0">
              <a:buNone/>
            </a:pPr>
            <a:r>
              <a:rPr lang="en-IN" sz="2800" dirty="0"/>
              <a:t>What is Sale Consideration is lesser than 50C value? How much can I reinvest? – </a:t>
            </a:r>
            <a:r>
              <a:rPr lang="en-IN" sz="2800" b="1" i="1" dirty="0" err="1"/>
              <a:t>Gouli</a:t>
            </a:r>
            <a:r>
              <a:rPr lang="en-IN" sz="2800" b="1" i="1" dirty="0"/>
              <a:t> </a:t>
            </a:r>
            <a:r>
              <a:rPr lang="en-IN" sz="2800" b="1" i="1" dirty="0" err="1"/>
              <a:t>Mahadevappa</a:t>
            </a:r>
            <a:r>
              <a:rPr lang="en-IN" sz="2800" b="1" i="1" dirty="0"/>
              <a:t> vs ITO – 256 ITR 90</a:t>
            </a:r>
            <a:r>
              <a:rPr lang="en-IN" sz="2800" dirty="0"/>
              <a:t> says 50C value</a:t>
            </a:r>
          </a:p>
          <a:p>
            <a:pPr marL="0" indent="0">
              <a:buNone/>
            </a:pPr>
            <a:endParaRPr lang="en-IN" sz="2800" dirty="0"/>
          </a:p>
          <a:p>
            <a:pPr marL="0" indent="0">
              <a:buNone/>
            </a:pPr>
            <a:r>
              <a:rPr lang="en-IN" sz="2800" dirty="0"/>
              <a:t>Cost of plot also to be included for reinvestment u/s 54/54F – </a:t>
            </a:r>
            <a:r>
              <a:rPr lang="en-IN" sz="2800" b="1" i="1" dirty="0" err="1"/>
              <a:t>Aryama</a:t>
            </a:r>
            <a:r>
              <a:rPr lang="en-IN" sz="2800" b="1" i="1" dirty="0"/>
              <a:t> Sundaram (Mad HC)</a:t>
            </a:r>
            <a:endParaRPr lang="en-IN" sz="2800" dirty="0"/>
          </a:p>
          <a:p>
            <a:pPr marL="0" indent="0">
              <a:buNone/>
            </a:pPr>
            <a:endParaRPr lang="en-IN" sz="2800" b="1" i="1" dirty="0"/>
          </a:p>
          <a:p>
            <a:pPr marL="0" indent="0">
              <a:buNone/>
            </a:pPr>
            <a:r>
              <a:rPr lang="en-IN" sz="2800" dirty="0"/>
              <a:t>Can </a:t>
            </a:r>
            <a:r>
              <a:rPr lang="en-IN" sz="2800" dirty="0" err="1"/>
              <a:t>Assessee</a:t>
            </a:r>
            <a:r>
              <a:rPr lang="en-IN" sz="2800" dirty="0"/>
              <a:t> invest in the name of Spouse?</a:t>
            </a:r>
            <a:r>
              <a:rPr lang="en-IN" sz="2800" i="1" dirty="0"/>
              <a:t> – </a:t>
            </a:r>
            <a:r>
              <a:rPr lang="en-IN" sz="2800" b="1" i="1" dirty="0"/>
              <a:t>CIT v Natarajan (Mad HC)</a:t>
            </a:r>
            <a:r>
              <a:rPr lang="en-IN" sz="2800" i="1" dirty="0"/>
              <a:t> says YES (also Kamal </a:t>
            </a:r>
            <a:r>
              <a:rPr lang="en-IN" sz="2800" i="1" dirty="0" err="1"/>
              <a:t>Wahal</a:t>
            </a:r>
            <a:r>
              <a:rPr lang="en-IN" sz="2800" i="1" dirty="0"/>
              <a:t> case (Delhi) says same )</a:t>
            </a:r>
          </a:p>
        </p:txBody>
      </p:sp>
    </p:spTree>
    <p:extLst>
      <p:ext uri="{BB962C8B-B14F-4D97-AF65-F5344CB8AC3E}">
        <p14:creationId xmlns:p14="http://schemas.microsoft.com/office/powerpoint/2010/main" val="29454234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1FB52-7272-44FB-9B45-DA796D51B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Sec 54/54F - Important points – 1II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584BC-9F2D-46E8-B792-B531C44D4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30400"/>
            <a:ext cx="11029615" cy="4795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800" dirty="0"/>
              <a:t>Can I reinvest in a foreign property? – Not anymore – Act amended (</a:t>
            </a:r>
            <a:r>
              <a:rPr lang="en-IN" sz="2800" b="1" i="1" dirty="0" err="1"/>
              <a:t>Prema</a:t>
            </a:r>
            <a:r>
              <a:rPr lang="en-IN" sz="2800" b="1" i="1" dirty="0"/>
              <a:t> P Shah vs ITO</a:t>
            </a:r>
            <a:r>
              <a:rPr lang="en-IN" sz="2800" dirty="0"/>
              <a:t> – states possible – old decision – NA now)</a:t>
            </a:r>
          </a:p>
          <a:p>
            <a:pPr marL="0" indent="0">
              <a:buNone/>
            </a:pPr>
            <a:endParaRPr lang="en-IN" sz="2800" i="1" dirty="0"/>
          </a:p>
          <a:p>
            <a:pPr marL="0" indent="0">
              <a:buNone/>
            </a:pPr>
            <a:r>
              <a:rPr lang="en-IN" sz="2800" dirty="0"/>
              <a:t>Is reinvestment date considered to be as per 139(1) or 139(4)? </a:t>
            </a:r>
            <a:r>
              <a:rPr lang="en-IN" sz="2800" i="1" dirty="0"/>
              <a:t>– </a:t>
            </a:r>
            <a:r>
              <a:rPr lang="en-IN" sz="2800" b="1" i="1" dirty="0" err="1"/>
              <a:t>Saraswathy</a:t>
            </a:r>
            <a:r>
              <a:rPr lang="en-IN" sz="2800" b="1" i="1" dirty="0"/>
              <a:t> vs ITO,</a:t>
            </a:r>
            <a:r>
              <a:rPr lang="en-IN" sz="2800" i="1" dirty="0"/>
              <a:t> </a:t>
            </a:r>
            <a:r>
              <a:rPr lang="en-IN" sz="2800" b="1" i="1" dirty="0" err="1"/>
              <a:t>Alagappan</a:t>
            </a:r>
            <a:r>
              <a:rPr lang="en-IN" sz="2800" b="1" i="1" dirty="0"/>
              <a:t> Natarajan vs ITO, ITO vs KS </a:t>
            </a:r>
            <a:r>
              <a:rPr lang="en-IN" sz="2800" b="1" i="1" dirty="0" err="1"/>
              <a:t>Narasimhhan</a:t>
            </a:r>
            <a:endParaRPr lang="en-IN" sz="2800" i="1" dirty="0"/>
          </a:p>
          <a:p>
            <a:pPr marL="0" indent="0">
              <a:buNone/>
            </a:pPr>
            <a:endParaRPr lang="en-IN" sz="2800" i="1" dirty="0"/>
          </a:p>
          <a:p>
            <a:pPr marL="0" indent="0">
              <a:buNone/>
            </a:pPr>
            <a:r>
              <a:rPr lang="en-IN" sz="2800" dirty="0"/>
              <a:t>Can I reinvest in the same property more than once?</a:t>
            </a:r>
            <a:r>
              <a:rPr lang="en-IN" sz="2800" i="1" dirty="0"/>
              <a:t> – </a:t>
            </a:r>
            <a:r>
              <a:rPr lang="en-IN" sz="2800" b="1" i="1" dirty="0"/>
              <a:t>ACIT vs Mohinder Kumar Jain (ITAT Delhi) </a:t>
            </a:r>
            <a:r>
              <a:rPr lang="en-IN" sz="2800" dirty="0"/>
              <a:t>- Yes</a:t>
            </a:r>
          </a:p>
        </p:txBody>
      </p:sp>
    </p:spTree>
    <p:extLst>
      <p:ext uri="{BB962C8B-B14F-4D97-AF65-F5344CB8AC3E}">
        <p14:creationId xmlns:p14="http://schemas.microsoft.com/office/powerpoint/2010/main" val="13297066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1FB52-7272-44FB-9B45-DA796D51B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Sec 54/54F - Important points – 1V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584BC-9F2D-46E8-B792-B531C44D4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30400"/>
            <a:ext cx="11029615" cy="4795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800" dirty="0"/>
              <a:t>Can I reinvest if I own more than 1 property u/s 54F? </a:t>
            </a:r>
            <a:r>
              <a:rPr lang="en-IN" sz="2800" b="1" i="1" dirty="0"/>
              <a:t>– </a:t>
            </a:r>
            <a:r>
              <a:rPr lang="en-IN" sz="2800" dirty="0"/>
              <a:t>No.  Act now amended.</a:t>
            </a:r>
          </a:p>
          <a:p>
            <a:pPr marL="0" indent="0">
              <a:buNone/>
            </a:pPr>
            <a:endParaRPr lang="en-IN" sz="2800" dirty="0"/>
          </a:p>
          <a:p>
            <a:pPr marL="0" indent="0">
              <a:buNone/>
            </a:pPr>
            <a:r>
              <a:rPr lang="en-IN" sz="2800" dirty="0"/>
              <a:t>Is 2 apartments together 1 house or 2 houses? – </a:t>
            </a:r>
            <a:r>
              <a:rPr lang="en-IN" sz="2800" b="1" i="1" dirty="0"/>
              <a:t>CIT vs Gita Duggal </a:t>
            </a:r>
            <a:r>
              <a:rPr lang="en-IN" sz="2800" dirty="0"/>
              <a:t>says 1. Act says 1 house not 1 unit</a:t>
            </a:r>
          </a:p>
          <a:p>
            <a:pPr marL="0" indent="0">
              <a:buNone/>
            </a:pPr>
            <a:endParaRPr lang="en-IN" sz="2800" dirty="0"/>
          </a:p>
          <a:p>
            <a:pPr marL="0" indent="0">
              <a:buNone/>
            </a:pPr>
            <a:r>
              <a:rPr lang="en-IN" sz="2800" dirty="0"/>
              <a:t>Co-ownership will be a separate property – </a:t>
            </a:r>
            <a:r>
              <a:rPr lang="en-IN" sz="2800" b="1" i="1" dirty="0"/>
              <a:t>MJ </a:t>
            </a:r>
            <a:r>
              <a:rPr lang="en-IN" sz="2800" b="1" i="1" dirty="0" err="1"/>
              <a:t>Siwani</a:t>
            </a:r>
            <a:r>
              <a:rPr lang="en-IN" sz="2800" b="1" i="1" dirty="0"/>
              <a:t> vs CIT (SC) </a:t>
            </a:r>
            <a:r>
              <a:rPr lang="en-IN" sz="2800" i="1" dirty="0"/>
              <a:t>says if you have 50% ownership of 2 houses, it will be 2 houses not 1 house (i.e. 50% + 50%)</a:t>
            </a:r>
            <a:endParaRPr lang="en-IN" sz="2800" b="1" i="1" dirty="0"/>
          </a:p>
        </p:txBody>
      </p:sp>
    </p:spTree>
    <p:extLst>
      <p:ext uri="{BB962C8B-B14F-4D97-AF65-F5344CB8AC3E}">
        <p14:creationId xmlns:p14="http://schemas.microsoft.com/office/powerpoint/2010/main" val="18270167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1FB52-7272-44FB-9B45-DA796D51B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Sec 54/54F - Important points – 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584BC-9F2D-46E8-B792-B531C44D4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30400"/>
            <a:ext cx="11029615" cy="4795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800" dirty="0"/>
              <a:t>Taxation of Sale of Life Interest – Taxable in both life-tenant and person who inherits it after – </a:t>
            </a:r>
            <a:r>
              <a:rPr lang="en-IN" sz="2800" b="1" i="1" dirty="0"/>
              <a:t>K Ramachandra </a:t>
            </a:r>
            <a:r>
              <a:rPr lang="en-IN" sz="2800" b="1" i="1" dirty="0" err="1"/>
              <a:t>Chettiar</a:t>
            </a:r>
            <a:r>
              <a:rPr lang="en-IN" sz="2800" b="1" i="1" dirty="0"/>
              <a:t> (Madras)(1983)</a:t>
            </a:r>
          </a:p>
          <a:p>
            <a:pPr marL="0" indent="0">
              <a:buNone/>
            </a:pPr>
            <a:endParaRPr lang="en-IN" sz="2800" b="1" i="1" dirty="0"/>
          </a:p>
          <a:p>
            <a:pPr marL="0" indent="0">
              <a:buNone/>
            </a:pPr>
            <a:r>
              <a:rPr lang="en-IN" sz="2800" dirty="0"/>
              <a:t>For 54/54F – Can construction start prior to transfer of Capital Asset. Can Exemption be claimed? – </a:t>
            </a:r>
            <a:r>
              <a:rPr lang="en-IN" sz="2800" b="1" i="1" dirty="0"/>
              <a:t>CIT vs JR Subramanya Bhat</a:t>
            </a:r>
            <a:r>
              <a:rPr lang="en-IN" sz="2800" dirty="0"/>
              <a:t> says yes</a:t>
            </a:r>
          </a:p>
          <a:p>
            <a:pPr marL="0" indent="0">
              <a:buNone/>
            </a:pPr>
            <a:endParaRPr lang="en-IN" sz="2800" dirty="0"/>
          </a:p>
          <a:p>
            <a:pPr marL="0" indent="0">
              <a:buNone/>
            </a:pPr>
            <a:r>
              <a:rPr lang="en-IN" sz="2800" dirty="0"/>
              <a:t>Money spent towards renovation and remodelling flat – Can it be claimed u/s 54F?</a:t>
            </a:r>
            <a:r>
              <a:rPr lang="en-IN" sz="2800" b="1" i="1" dirty="0"/>
              <a:t> – Nayana </a:t>
            </a:r>
            <a:r>
              <a:rPr lang="en-IN" sz="2800" b="1" i="1" dirty="0" err="1"/>
              <a:t>Kirit</a:t>
            </a:r>
            <a:r>
              <a:rPr lang="en-IN" sz="2800" b="1" i="1" dirty="0"/>
              <a:t> Parikh vs ACIT (Mumbai ITAT) </a:t>
            </a:r>
            <a:r>
              <a:rPr lang="en-IN" sz="2800" dirty="0"/>
              <a:t>says Yes</a:t>
            </a:r>
          </a:p>
        </p:txBody>
      </p:sp>
    </p:spTree>
    <p:extLst>
      <p:ext uri="{BB962C8B-B14F-4D97-AF65-F5344CB8AC3E}">
        <p14:creationId xmlns:p14="http://schemas.microsoft.com/office/powerpoint/2010/main" val="28710858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1FB52-7272-44FB-9B45-DA796D51B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Sec 54/54F - Important points – VI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584BC-9F2D-46E8-B792-B531C44D4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30400"/>
            <a:ext cx="11029615" cy="47955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sz="2800" dirty="0"/>
              <a:t>Due to litigation consideration placed in escrow account. After litigation finished, in year of receipt, reinvested in 54EC bonds. Can still claim 54EC deduction – </a:t>
            </a:r>
            <a:r>
              <a:rPr lang="en-IN" sz="2800" b="1" i="1" dirty="0" err="1"/>
              <a:t>Pr</a:t>
            </a:r>
            <a:r>
              <a:rPr lang="en-IN" sz="2800" b="1" i="1" dirty="0"/>
              <a:t> CIT vs </a:t>
            </a:r>
            <a:r>
              <a:rPr lang="en-IN" sz="2800" b="1" i="1" dirty="0" err="1"/>
              <a:t>Mahipinder</a:t>
            </a:r>
            <a:r>
              <a:rPr lang="en-IN" sz="2800" b="1" i="1" dirty="0"/>
              <a:t> Singh Sandhu – 416 ITR 175 P&amp;H </a:t>
            </a:r>
          </a:p>
          <a:p>
            <a:pPr marL="0" indent="0">
              <a:buNone/>
            </a:pPr>
            <a:endParaRPr lang="en-IN" sz="2800" b="1" i="1" dirty="0"/>
          </a:p>
          <a:p>
            <a:pPr marL="0" indent="0">
              <a:buNone/>
            </a:pPr>
            <a:r>
              <a:rPr lang="en-IN" sz="2800" dirty="0"/>
              <a:t>Payment for release of share in house property from a co-owner. Will be it be acquisition of House Property – </a:t>
            </a:r>
            <a:r>
              <a:rPr lang="en-IN" sz="2800" b="1" i="1" dirty="0"/>
              <a:t>CIT v TN </a:t>
            </a:r>
            <a:r>
              <a:rPr lang="en-IN" sz="2800" b="1" i="1" dirty="0" err="1"/>
              <a:t>Aravinda</a:t>
            </a:r>
            <a:r>
              <a:rPr lang="en-IN" sz="2800" b="1" i="1" dirty="0"/>
              <a:t> Reddy (SC) 120 ITR 46 (1979) - </a:t>
            </a:r>
            <a:r>
              <a:rPr lang="en-IN" sz="2800" dirty="0"/>
              <a:t>says yes</a:t>
            </a:r>
          </a:p>
          <a:p>
            <a:pPr marL="0" indent="0">
              <a:buNone/>
            </a:pPr>
            <a:endParaRPr lang="en-IN" sz="2800" b="1" i="1" dirty="0"/>
          </a:p>
          <a:p>
            <a:pPr marL="0" indent="0">
              <a:buNone/>
            </a:pPr>
            <a:r>
              <a:rPr lang="en-IN" sz="2800" b="1" i="1" dirty="0"/>
              <a:t>54F says Residential House – Do they mean USE or do they mean NATURE of the Asset? – </a:t>
            </a:r>
            <a:r>
              <a:rPr lang="en-IN" sz="2800" b="1" i="1" dirty="0" err="1"/>
              <a:t>Hyd</a:t>
            </a:r>
            <a:r>
              <a:rPr lang="en-IN" sz="2800" b="1" i="1" dirty="0"/>
              <a:t> ITAT vs Delhi ITAT</a:t>
            </a:r>
          </a:p>
        </p:txBody>
      </p:sp>
    </p:spTree>
    <p:extLst>
      <p:ext uri="{BB962C8B-B14F-4D97-AF65-F5344CB8AC3E}">
        <p14:creationId xmlns:p14="http://schemas.microsoft.com/office/powerpoint/2010/main" val="5550441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1FB52-7272-44FB-9B45-DA796D51B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Sec 54/54F - Important points – VII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584BC-9F2D-46E8-B792-B531C44D4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30400"/>
            <a:ext cx="11029615" cy="4795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800" dirty="0"/>
              <a:t>Delay by builder, beyond 3 years, in completing the construction of property. Still </a:t>
            </a:r>
            <a:r>
              <a:rPr lang="en-IN" sz="2800" dirty="0" err="1"/>
              <a:t>eligibile</a:t>
            </a:r>
            <a:r>
              <a:rPr lang="en-IN" sz="2800" dirty="0"/>
              <a:t> for 54 or 54F? – </a:t>
            </a:r>
            <a:r>
              <a:rPr lang="en-IN" sz="2800" b="1" i="1" dirty="0"/>
              <a:t>CIT vs Girish </a:t>
            </a:r>
            <a:r>
              <a:rPr lang="en-IN" sz="2800" b="1" i="1" dirty="0" err="1"/>
              <a:t>Ragha</a:t>
            </a:r>
            <a:r>
              <a:rPr lang="en-IN" sz="2800" b="1" i="1" dirty="0"/>
              <a:t> 69 TM 95</a:t>
            </a:r>
          </a:p>
          <a:p>
            <a:pPr marL="0" indent="0">
              <a:buNone/>
            </a:pPr>
            <a:endParaRPr lang="en-IN" sz="2800" b="1" i="1" dirty="0"/>
          </a:p>
        </p:txBody>
      </p:sp>
    </p:spTree>
    <p:extLst>
      <p:ext uri="{BB962C8B-B14F-4D97-AF65-F5344CB8AC3E}">
        <p14:creationId xmlns:p14="http://schemas.microsoft.com/office/powerpoint/2010/main" val="10301963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025" y="1177638"/>
            <a:ext cx="10993438" cy="18859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IN" dirty="0"/>
              <a:t>THANK YOU!</a:t>
            </a:r>
            <a:br>
              <a:rPr lang="en-IN" dirty="0"/>
            </a:br>
            <a:br>
              <a:rPr lang="en-IN" dirty="0"/>
            </a:br>
            <a:r>
              <a:rPr lang="en-IN" sz="2000" dirty="0"/>
              <a:t>STILL HAVE ANY DOUBTS? </a:t>
            </a:r>
            <a:br>
              <a:rPr lang="en-IN" sz="2000" dirty="0"/>
            </a:br>
            <a:br>
              <a:rPr lang="en-IN" sz="2000" dirty="0"/>
            </a:br>
            <a:r>
              <a:rPr lang="en-IN" sz="2000" dirty="0"/>
              <a:t>Lets discuss!</a:t>
            </a:r>
            <a:br>
              <a:rPr lang="en-IN" sz="2000" dirty="0"/>
            </a:br>
            <a:r>
              <a:rPr lang="en-IN" sz="2700" dirty="0"/>
              <a:t>DR. CA Abhishek Murali, </a:t>
            </a:r>
            <a:br>
              <a:rPr lang="en-IN" sz="2700" dirty="0"/>
            </a:br>
            <a:r>
              <a:rPr lang="en-IN" sz="1700" dirty="0" err="1">
                <a:solidFill>
                  <a:schemeClr val="tx1"/>
                </a:solidFill>
              </a:rPr>
              <a:t>M.Com</a:t>
            </a:r>
            <a:r>
              <a:rPr lang="en-IN" sz="1700" dirty="0">
                <a:solidFill>
                  <a:schemeClr val="tx1"/>
                </a:solidFill>
              </a:rPr>
              <a:t>, FCA, ACMA, CGMA, CIMA(Lon.), CISA(USA), DISA(ICAI), </a:t>
            </a:r>
            <a:r>
              <a:rPr lang="en-IN" sz="1700" dirty="0" err="1">
                <a:solidFill>
                  <a:schemeClr val="tx1"/>
                </a:solidFill>
              </a:rPr>
              <a:t>D.Litt</a:t>
            </a:r>
            <a:r>
              <a:rPr lang="en-IN" sz="1700" dirty="0">
                <a:solidFill>
                  <a:schemeClr val="tx1"/>
                </a:solidFill>
              </a:rPr>
              <a:t>,  ADIT (UK)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025" y="3423803"/>
            <a:ext cx="10993438" cy="2256559"/>
          </a:xfrm>
        </p:spPr>
        <p:txBody>
          <a:bodyPr rtlCol="0"/>
          <a:lstStyle/>
          <a:p>
            <a:pPr fontAlgn="auto">
              <a:defRPr/>
            </a:pPr>
            <a:r>
              <a:rPr lang="en-IN" sz="2000" dirty="0">
                <a:solidFill>
                  <a:schemeClr val="bg1"/>
                </a:solidFill>
                <a:hlinkClick r:id="rId2"/>
              </a:rPr>
              <a:t>abhishekmurali@gmail.com</a:t>
            </a:r>
            <a:r>
              <a:rPr lang="en-IN" sz="2000" dirty="0">
                <a:solidFill>
                  <a:schemeClr val="bg1"/>
                </a:solidFill>
              </a:rPr>
              <a:t> ; </a:t>
            </a:r>
          </a:p>
          <a:p>
            <a:pPr fontAlgn="auto">
              <a:defRPr/>
            </a:pPr>
            <a:r>
              <a:rPr lang="en-IN" sz="2000" dirty="0">
                <a:solidFill>
                  <a:schemeClr val="bg1"/>
                </a:solidFill>
              </a:rPr>
              <a:t>Victorgrace.office@gmail.com</a:t>
            </a:r>
          </a:p>
          <a:p>
            <a:pPr fontAlgn="auto">
              <a:defRPr/>
            </a:pPr>
            <a:r>
              <a:rPr lang="en-IN" sz="2000" dirty="0">
                <a:solidFill>
                  <a:schemeClr val="bg1"/>
                </a:solidFill>
              </a:rPr>
              <a:t>Mobile: +91 99625 21966</a:t>
            </a:r>
          </a:p>
        </p:txBody>
      </p:sp>
      <p:pic>
        <p:nvPicPr>
          <p:cNvPr id="5" name="Picture 4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A0332DE5-F6AA-49BC-9947-DDBFFFFE2B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2641" y="3520788"/>
            <a:ext cx="2206759" cy="286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49378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2833</TotalTime>
  <Words>2110</Words>
  <Application>Microsoft Office PowerPoint</Application>
  <PresentationFormat>Widescreen</PresentationFormat>
  <Paragraphs>248</Paragraphs>
  <Slides>31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Calibri</vt:lpstr>
      <vt:lpstr>Gill Sans MT</vt:lpstr>
      <vt:lpstr>Wingdings 2</vt:lpstr>
      <vt:lpstr>Dividend</vt:lpstr>
      <vt:lpstr>Taxation &amp; Planning FOR capital gains</vt:lpstr>
      <vt:lpstr>WHAT is a capital asset?</vt:lpstr>
      <vt:lpstr>PowerPoint Presentation</vt:lpstr>
      <vt:lpstr>Short-term &amp; long-term capital gains</vt:lpstr>
      <vt:lpstr>Important points – period of holding</vt:lpstr>
      <vt:lpstr>PowerPoint Presentation</vt:lpstr>
      <vt:lpstr>PowerPoint Presentation</vt:lpstr>
      <vt:lpstr>What is not a transfer? – Sec 47</vt:lpstr>
      <vt:lpstr>PowerPoint Presentation</vt:lpstr>
      <vt:lpstr>How to compute capital gainS</vt:lpstr>
      <vt:lpstr>PowerPoint Presentation</vt:lpstr>
      <vt:lpstr>Important points</vt:lpstr>
      <vt:lpstr>PowerPoint Presentation</vt:lpstr>
      <vt:lpstr>Cost of acquisition – sec 55(2)</vt:lpstr>
      <vt:lpstr>Special cases – cost of acquisition – sec 49(1)</vt:lpstr>
      <vt:lpstr>indexation calculation – 1/4/2001 now not 1981</vt:lpstr>
      <vt:lpstr>Sec 112A &amp; Sec 56 –   The new confusing ammendmentS</vt:lpstr>
      <vt:lpstr>Important points for sec 112A</vt:lpstr>
      <vt:lpstr>Sec 56 amendment impact</vt:lpstr>
      <vt:lpstr>PowerPoint Presentation</vt:lpstr>
      <vt:lpstr>PowerPoint Presentation</vt:lpstr>
      <vt:lpstr>PowerPoint Presentation</vt:lpstr>
      <vt:lpstr>PowerPoint Presentation</vt:lpstr>
      <vt:lpstr>Sec 54/54F - Important points – 1</vt:lpstr>
      <vt:lpstr>Sec 54/54F - Important points – 1I</vt:lpstr>
      <vt:lpstr>Sec 54/54F - Important points – 1II</vt:lpstr>
      <vt:lpstr>Sec 54/54F - Important points – 1V</vt:lpstr>
      <vt:lpstr>Sec 54/54F - Important points – V</vt:lpstr>
      <vt:lpstr>Sec 54/54F - Important points – VI</vt:lpstr>
      <vt:lpstr>Sec 54/54F - Important points – VII</vt:lpstr>
      <vt:lpstr>THANK YOU!  STILL HAVE ANY DOUBTS?   Lets discuss! DR. CA Abhishek Murali,  M.Com, FCA, ACMA, CGMA, CIMA(Lon.), CISA(USA), DISA(ICAI), D.Litt,  ADIT (UK)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Taxation of capital gains</dc:title>
  <dc:creator>Abhishek</dc:creator>
  <cp:lastModifiedBy>Abhishek</cp:lastModifiedBy>
  <cp:revision>83</cp:revision>
  <dcterms:created xsi:type="dcterms:W3CDTF">2019-07-29T12:34:25Z</dcterms:created>
  <dcterms:modified xsi:type="dcterms:W3CDTF">2019-10-11T16:57:09Z</dcterms:modified>
</cp:coreProperties>
</file>