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3" r:id="rId1"/>
    <p:sldMasterId id="2147483726" r:id="rId2"/>
    <p:sldMasterId id="2147483738" r:id="rId3"/>
  </p:sldMasterIdLst>
  <p:notesMasterIdLst>
    <p:notesMasterId r:id="rId41"/>
  </p:notesMasterIdLst>
  <p:sldIdLst>
    <p:sldId id="256" r:id="rId4"/>
    <p:sldId id="258" r:id="rId5"/>
    <p:sldId id="455" r:id="rId6"/>
    <p:sldId id="271" r:id="rId7"/>
    <p:sldId id="420" r:id="rId8"/>
    <p:sldId id="266" r:id="rId9"/>
    <p:sldId id="422" r:id="rId10"/>
    <p:sldId id="423" r:id="rId11"/>
    <p:sldId id="259" r:id="rId12"/>
    <p:sldId id="419" r:id="rId13"/>
    <p:sldId id="393" r:id="rId14"/>
    <p:sldId id="424" r:id="rId15"/>
    <p:sldId id="425" r:id="rId16"/>
    <p:sldId id="426" r:id="rId17"/>
    <p:sldId id="427" r:id="rId18"/>
    <p:sldId id="428" r:id="rId19"/>
    <p:sldId id="429" r:id="rId20"/>
    <p:sldId id="451" r:id="rId21"/>
    <p:sldId id="453" r:id="rId22"/>
    <p:sldId id="449" r:id="rId23"/>
    <p:sldId id="450" r:id="rId24"/>
    <p:sldId id="432" r:id="rId25"/>
    <p:sldId id="433" r:id="rId26"/>
    <p:sldId id="434" r:id="rId27"/>
    <p:sldId id="435" r:id="rId28"/>
    <p:sldId id="436" r:id="rId29"/>
    <p:sldId id="437" r:id="rId30"/>
    <p:sldId id="438" r:id="rId31"/>
    <p:sldId id="439" r:id="rId32"/>
    <p:sldId id="440" r:id="rId33"/>
    <p:sldId id="441" r:id="rId34"/>
    <p:sldId id="442" r:id="rId35"/>
    <p:sldId id="443" r:id="rId36"/>
    <p:sldId id="444" r:id="rId37"/>
    <p:sldId id="445" r:id="rId38"/>
    <p:sldId id="446" r:id="rId39"/>
    <p:sldId id="257" r:id="rId4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FFFFCC"/>
    <a:srgbClr val="CCFFCC"/>
    <a:srgbClr val="CCFFFF"/>
    <a:srgbClr val="FFCCCC"/>
    <a:srgbClr val="0606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6C1B9DC-8AE4-4686-8081-B2E6AC5EDBFB}">
  <a:tblStyle styleId="{D6C1B9DC-8AE4-4686-8081-B2E6AC5EDBF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102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0" Type="http://schemas.openxmlformats.org/officeDocument/2006/relationships/slide" Target="slides/slide17.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4380a111e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4380a111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1342c2ee484_0_2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2" name="Google Shape;552;g1342c2ee484_0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g1352ae6c4cb_1_7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4" name="Google Shape;1044;g1352ae6c4cb_1_7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4145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1342c2ee484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1342c2ee484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1342c2ee484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1342c2ee484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9567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134380a111e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134380a111e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8830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134380a111e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134380a111e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5814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134380a111e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134380a111e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68423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866" name="Google Shape;291;g1342c2ee484_0_47:notes">
            <a:extLst>
              <a:ext uri="{FF2B5EF4-FFF2-40B4-BE49-F238E27FC236}">
                <a16:creationId xmlns:a16="http://schemas.microsoft.com/office/drawing/2014/main" id="{06408451-CD07-D961-734F-657C4B8B7397}"/>
              </a:ext>
            </a:extLst>
          </p:cNvPr>
          <p:cNvSpPr>
            <a:spLocks noGrp="1" noRot="1" noChangeAspect="1" noTextEdit="1"/>
          </p:cNvSpPr>
          <p:nvPr>
            <p:ph type="sldImg" idx="2"/>
          </p:nvPr>
        </p:nvSpPr>
        <p:spPr bwMode="auto">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36867" name="Google Shape;292;g1342c2ee484_0_47:notes">
            <a:extLst>
              <a:ext uri="{FF2B5EF4-FFF2-40B4-BE49-F238E27FC236}">
                <a16:creationId xmlns:a16="http://schemas.microsoft.com/office/drawing/2014/main" id="{5862CF7F-8AAE-EC64-3095-B61F53BF33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468955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4941972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4970924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8001" y="1620442"/>
            <a:ext cx="3138026" cy="2910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17477" y="1620442"/>
            <a:ext cx="3138026" cy="29105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117907870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506809" y="1620737"/>
            <a:ext cx="3139217"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06809" y="2052934"/>
            <a:ext cx="3139217" cy="24780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16287" y="1620737"/>
            <a:ext cx="3139214"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16288" y="2052934"/>
            <a:ext cx="3139213" cy="24780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0564292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6785912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40649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1123953"/>
            <a:ext cx="2890896" cy="958850"/>
          </a:xfrm>
        </p:spPr>
        <p:txBody>
          <a:bodyPr anchor="b">
            <a:normAutofit/>
          </a:bodyPr>
          <a:lstStyle>
            <a:lvl1pPr>
              <a:defRPr sz="1500"/>
            </a:lvl1pPr>
          </a:lstStyle>
          <a:p>
            <a:r>
              <a:rPr lang="en-US"/>
              <a:t>Click to edit Master title style</a:t>
            </a:r>
            <a:endParaRPr lang="en-US" dirty="0"/>
          </a:p>
        </p:txBody>
      </p:sp>
      <p:sp>
        <p:nvSpPr>
          <p:cNvPr id="3" name="Content Placeholder 2"/>
          <p:cNvSpPr>
            <a:spLocks noGrp="1"/>
          </p:cNvSpPr>
          <p:nvPr>
            <p:ph idx="1"/>
          </p:nvPr>
        </p:nvSpPr>
        <p:spPr>
          <a:xfrm>
            <a:off x="3570346" y="386193"/>
            <a:ext cx="3385156" cy="41448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8001" y="2082802"/>
            <a:ext cx="2890896" cy="1938337"/>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36294940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508001" y="4025504"/>
            <a:ext cx="6447500" cy="505518"/>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2273210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50048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latin typeface="Arial"/>
              </a:rPr>
              <a:t>”</a:t>
            </a:r>
            <a:endParaRPr lang="en-US" sz="1050" dirty="0">
              <a:solidFill>
                <a:schemeClr val="accent1">
                  <a:lumMod val="60000"/>
                  <a:lumOff val="40000"/>
                </a:schemeClr>
              </a:solidFill>
              <a:latin typeface="Arial"/>
            </a:endParaRPr>
          </a:p>
        </p:txBody>
      </p:sp>
    </p:spTree>
    <p:extLst>
      <p:ext uri="{BB962C8B-B14F-4D97-AF65-F5344CB8AC3E}">
        <p14:creationId xmlns:p14="http://schemas.microsoft.com/office/powerpoint/2010/main" val="297616199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4197289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1039732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6192704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24732662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508001" y="457200"/>
            <a:ext cx="5295113" cy="39385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9671337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705225" y="976075"/>
            <a:ext cx="4703400" cy="2654400"/>
          </a:xfrm>
          <a:prstGeom prst="rect">
            <a:avLst/>
          </a:prstGeom>
        </p:spPr>
        <p:txBody>
          <a:bodyPr spcFirstLastPara="1" wrap="square" lIns="91425" tIns="91425" rIns="91425" bIns="91425" anchor="b" anchorCtr="0">
            <a:noAutofit/>
          </a:bodyPr>
          <a:lstStyle>
            <a:lvl1pPr lvl="0" algn="r">
              <a:spcBef>
                <a:spcPts val="0"/>
              </a:spcBef>
              <a:spcAft>
                <a:spcPts val="0"/>
              </a:spcAft>
              <a:buClr>
                <a:schemeClr val="dk1"/>
              </a:buClr>
              <a:buSzPts val="5200"/>
              <a:buNone/>
              <a:defRPr sz="4000">
                <a:solidFill>
                  <a:schemeClr val="dk1"/>
                </a:solidFill>
                <a:latin typeface="Cantata One"/>
                <a:ea typeface="Cantata One"/>
                <a:cs typeface="Cantata One"/>
                <a:sym typeface="Cantata One"/>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3705225" y="3667325"/>
            <a:ext cx="4703400" cy="5001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txBox="1">
            <a:spLocks noGrp="1"/>
          </p:cNvSpPr>
          <p:nvPr>
            <p:ph type="subTitle" idx="2"/>
          </p:nvPr>
        </p:nvSpPr>
        <p:spPr>
          <a:xfrm>
            <a:off x="3173400" y="156450"/>
            <a:ext cx="2797200" cy="2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None/>
              <a:defRPr sz="1200" b="1"/>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12" name="Google Shape;12;p2"/>
          <p:cNvSpPr txBox="1">
            <a:spLocks noGrp="1"/>
          </p:cNvSpPr>
          <p:nvPr>
            <p:ph type="subTitle" idx="3"/>
          </p:nvPr>
        </p:nvSpPr>
        <p:spPr>
          <a:xfrm rot="5400000" flipH="1">
            <a:off x="7685759"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None/>
              <a:defRPr sz="1000" b="1"/>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Tree>
    <p:extLst>
      <p:ext uri="{BB962C8B-B14F-4D97-AF65-F5344CB8AC3E}">
        <p14:creationId xmlns:p14="http://schemas.microsoft.com/office/powerpoint/2010/main" val="30447117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501050" y="2122300"/>
            <a:ext cx="3718800" cy="11223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3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title" idx="2" hasCustomPrompt="1"/>
          </p:nvPr>
        </p:nvSpPr>
        <p:spPr>
          <a:xfrm>
            <a:off x="872400" y="1295425"/>
            <a:ext cx="4347300" cy="13890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10000" b="1"/>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6" name="Google Shape;16;p3"/>
          <p:cNvSpPr txBox="1">
            <a:spLocks noGrp="1"/>
          </p:cNvSpPr>
          <p:nvPr>
            <p:ph type="subTitle" idx="1"/>
          </p:nvPr>
        </p:nvSpPr>
        <p:spPr>
          <a:xfrm>
            <a:off x="1501050" y="3236975"/>
            <a:ext cx="2670900" cy="611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 name="Google Shape;17;p3"/>
          <p:cNvSpPr txBox="1">
            <a:spLocks noGrp="1"/>
          </p:cNvSpPr>
          <p:nvPr>
            <p:ph type="subTitle" idx="3"/>
          </p:nvPr>
        </p:nvSpPr>
        <p:spPr>
          <a:xfrm>
            <a:off x="3173400" y="156450"/>
            <a:ext cx="2797200" cy="2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2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8" name="Google Shape;18;p3"/>
          <p:cNvSpPr txBox="1">
            <a:spLocks noGrp="1"/>
          </p:cNvSpPr>
          <p:nvPr>
            <p:ph type="subTitle" idx="4"/>
          </p:nvPr>
        </p:nvSpPr>
        <p:spPr>
          <a:xfrm rot="-5400000">
            <a:off x="-1000050" y="2443500"/>
            <a:ext cx="26859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Tree>
    <p:extLst>
      <p:ext uri="{BB962C8B-B14F-4D97-AF65-F5344CB8AC3E}">
        <p14:creationId xmlns:p14="http://schemas.microsoft.com/office/powerpoint/2010/main" val="190967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79"/>
        <p:cNvGrpSpPr/>
        <p:nvPr/>
      </p:nvGrpSpPr>
      <p:grpSpPr>
        <a:xfrm>
          <a:off x="0" y="0"/>
          <a:ext cx="0" cy="0"/>
          <a:chOff x="0" y="0"/>
          <a:chExt cx="0" cy="0"/>
        </a:xfrm>
      </p:grpSpPr>
      <p:sp>
        <p:nvSpPr>
          <p:cNvPr id="80" name="Google Shape;80;p13"/>
          <p:cNvSpPr txBox="1">
            <a:spLocks noGrp="1"/>
          </p:cNvSpPr>
          <p:nvPr>
            <p:ph type="title"/>
          </p:nvPr>
        </p:nvSpPr>
        <p:spPr>
          <a:xfrm>
            <a:off x="3558150" y="1192800"/>
            <a:ext cx="2444100" cy="54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2000"/>
              <a:buNone/>
              <a:defRPr sz="2200">
                <a:solidFill>
                  <a:schemeClr val="dk1"/>
                </a:solidFil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81" name="Google Shape;81;p13"/>
          <p:cNvSpPr txBox="1">
            <a:spLocks noGrp="1"/>
          </p:cNvSpPr>
          <p:nvPr>
            <p:ph type="title" idx="2" hasCustomPrompt="1"/>
          </p:nvPr>
        </p:nvSpPr>
        <p:spPr>
          <a:xfrm>
            <a:off x="3472400" y="706700"/>
            <a:ext cx="24441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000"/>
              <a:buNone/>
              <a:defRPr sz="55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2" name="Google Shape;82;p13"/>
          <p:cNvSpPr txBox="1">
            <a:spLocks noGrp="1"/>
          </p:cNvSpPr>
          <p:nvPr>
            <p:ph type="subTitle" idx="1"/>
          </p:nvPr>
        </p:nvSpPr>
        <p:spPr>
          <a:xfrm>
            <a:off x="3558159" y="1780352"/>
            <a:ext cx="24441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3" name="Google Shape;83;p13"/>
          <p:cNvSpPr txBox="1">
            <a:spLocks noGrp="1"/>
          </p:cNvSpPr>
          <p:nvPr>
            <p:ph type="title" idx="3"/>
          </p:nvPr>
        </p:nvSpPr>
        <p:spPr>
          <a:xfrm>
            <a:off x="6055775" y="1192800"/>
            <a:ext cx="2444100" cy="54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2000"/>
              <a:buNone/>
              <a:defRPr sz="2200">
                <a:solidFill>
                  <a:schemeClr val="dk1"/>
                </a:solidFil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84" name="Google Shape;84;p13"/>
          <p:cNvSpPr txBox="1">
            <a:spLocks noGrp="1"/>
          </p:cNvSpPr>
          <p:nvPr>
            <p:ph type="title" idx="4" hasCustomPrompt="1"/>
          </p:nvPr>
        </p:nvSpPr>
        <p:spPr>
          <a:xfrm>
            <a:off x="5970050" y="706725"/>
            <a:ext cx="24381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000"/>
              <a:buNone/>
              <a:defRPr sz="55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5" name="Google Shape;85;p13"/>
          <p:cNvSpPr txBox="1">
            <a:spLocks noGrp="1"/>
          </p:cNvSpPr>
          <p:nvPr>
            <p:ph type="subTitle" idx="5"/>
          </p:nvPr>
        </p:nvSpPr>
        <p:spPr>
          <a:xfrm>
            <a:off x="6055778" y="1780352"/>
            <a:ext cx="24438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6" name="Google Shape;86;p13"/>
          <p:cNvSpPr txBox="1">
            <a:spLocks noGrp="1"/>
          </p:cNvSpPr>
          <p:nvPr>
            <p:ph type="title" idx="6"/>
          </p:nvPr>
        </p:nvSpPr>
        <p:spPr>
          <a:xfrm>
            <a:off x="3558150" y="3305638"/>
            <a:ext cx="2441100" cy="54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2000"/>
              <a:buNone/>
              <a:defRPr sz="2200">
                <a:solidFill>
                  <a:schemeClr val="dk1"/>
                </a:solidFil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87" name="Google Shape;87;p13"/>
          <p:cNvSpPr txBox="1">
            <a:spLocks noGrp="1"/>
          </p:cNvSpPr>
          <p:nvPr>
            <p:ph type="title" idx="7" hasCustomPrompt="1"/>
          </p:nvPr>
        </p:nvSpPr>
        <p:spPr>
          <a:xfrm>
            <a:off x="3472400" y="2819550"/>
            <a:ext cx="24441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000"/>
              <a:buNone/>
              <a:defRPr sz="55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8" name="Google Shape;88;p13"/>
          <p:cNvSpPr txBox="1">
            <a:spLocks noGrp="1"/>
          </p:cNvSpPr>
          <p:nvPr>
            <p:ph type="subTitle" idx="8"/>
          </p:nvPr>
        </p:nvSpPr>
        <p:spPr>
          <a:xfrm>
            <a:off x="3558159" y="3893198"/>
            <a:ext cx="24441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9" name="Google Shape;89;p13"/>
          <p:cNvSpPr txBox="1">
            <a:spLocks noGrp="1"/>
          </p:cNvSpPr>
          <p:nvPr>
            <p:ph type="title" idx="9"/>
          </p:nvPr>
        </p:nvSpPr>
        <p:spPr>
          <a:xfrm>
            <a:off x="6055775" y="3305634"/>
            <a:ext cx="2443800" cy="54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2000"/>
              <a:buNone/>
              <a:defRPr sz="2200">
                <a:solidFill>
                  <a:schemeClr val="dk1"/>
                </a:solidFil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90" name="Google Shape;90;p13"/>
          <p:cNvSpPr txBox="1">
            <a:spLocks noGrp="1"/>
          </p:cNvSpPr>
          <p:nvPr>
            <p:ph type="title" idx="13" hasCustomPrompt="1"/>
          </p:nvPr>
        </p:nvSpPr>
        <p:spPr>
          <a:xfrm>
            <a:off x="5970050" y="2819550"/>
            <a:ext cx="24411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000"/>
              <a:buNone/>
              <a:defRPr sz="55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1" name="Google Shape;91;p13"/>
          <p:cNvSpPr txBox="1">
            <a:spLocks noGrp="1"/>
          </p:cNvSpPr>
          <p:nvPr>
            <p:ph type="subTitle" idx="14"/>
          </p:nvPr>
        </p:nvSpPr>
        <p:spPr>
          <a:xfrm>
            <a:off x="6055778" y="3893198"/>
            <a:ext cx="24438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2" name="Google Shape;92;p13"/>
          <p:cNvSpPr txBox="1">
            <a:spLocks noGrp="1"/>
          </p:cNvSpPr>
          <p:nvPr>
            <p:ph type="title" idx="15"/>
          </p:nvPr>
        </p:nvSpPr>
        <p:spPr>
          <a:xfrm>
            <a:off x="603750" y="2056050"/>
            <a:ext cx="2796600" cy="1031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813484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69"/>
        <p:cNvGrpSpPr/>
        <p:nvPr/>
      </p:nvGrpSpPr>
      <p:grpSpPr>
        <a:xfrm>
          <a:off x="0" y="0"/>
          <a:ext cx="0" cy="0"/>
          <a:chOff x="0" y="0"/>
          <a:chExt cx="0" cy="0"/>
        </a:xfrm>
      </p:grpSpPr>
      <p:sp>
        <p:nvSpPr>
          <p:cNvPr id="170" name="Google Shape;170;p23"/>
          <p:cNvSpPr txBox="1">
            <a:spLocks noGrp="1"/>
          </p:cNvSpPr>
          <p:nvPr>
            <p:ph type="title"/>
          </p:nvPr>
        </p:nvSpPr>
        <p:spPr>
          <a:xfrm>
            <a:off x="936750" y="2325975"/>
            <a:ext cx="2587800" cy="1005900"/>
          </a:xfrm>
          <a:prstGeom prst="rect">
            <a:avLst/>
          </a:prstGeom>
        </p:spPr>
        <p:txBody>
          <a:bodyPr spcFirstLastPara="1" wrap="square" lIns="91425" tIns="91425" rIns="91425" bIns="91425" anchor="ctr" anchorCtr="0">
            <a:noAutofit/>
          </a:bodyPr>
          <a:lstStyle>
            <a:lvl1pPr lvl="0" rtl="0">
              <a:spcBef>
                <a:spcPts val="0"/>
              </a:spcBef>
              <a:spcAft>
                <a:spcPts val="0"/>
              </a:spcAft>
              <a:buSzPts val="3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1" name="Google Shape;171;p23"/>
          <p:cNvSpPr txBox="1">
            <a:spLocks noGrp="1"/>
          </p:cNvSpPr>
          <p:nvPr>
            <p:ph type="subTitle" idx="1"/>
          </p:nvPr>
        </p:nvSpPr>
        <p:spPr>
          <a:xfrm>
            <a:off x="6376625" y="1277425"/>
            <a:ext cx="2052000" cy="1005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72" name="Google Shape;172;p23"/>
          <p:cNvSpPr txBox="1">
            <a:spLocks noGrp="1"/>
          </p:cNvSpPr>
          <p:nvPr>
            <p:ph type="subTitle" idx="2"/>
          </p:nvPr>
        </p:nvSpPr>
        <p:spPr>
          <a:xfrm>
            <a:off x="6376625" y="3334875"/>
            <a:ext cx="2052000" cy="1005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73" name="Google Shape;173;p23"/>
          <p:cNvSpPr txBox="1">
            <a:spLocks noGrp="1"/>
          </p:cNvSpPr>
          <p:nvPr>
            <p:ph type="subTitle" idx="3"/>
          </p:nvPr>
        </p:nvSpPr>
        <p:spPr>
          <a:xfrm>
            <a:off x="6376632" y="2862446"/>
            <a:ext cx="2049000" cy="484500"/>
          </a:xfrm>
          <a:prstGeom prst="rect">
            <a:avLst/>
          </a:prstGeom>
          <a:noFill/>
        </p:spPr>
        <p:txBody>
          <a:bodyPr spcFirstLastPara="1" wrap="square" lIns="91425" tIns="91425" rIns="91425" bIns="91425" anchor="ctr" anchorCtr="0">
            <a:noAutofit/>
          </a:bodyPr>
          <a:lstStyle>
            <a:lvl1pPr lvl="0" rtl="0">
              <a:lnSpc>
                <a:spcPct val="100000"/>
              </a:lnSpc>
              <a:spcBef>
                <a:spcPts val="0"/>
              </a:spcBef>
              <a:spcAft>
                <a:spcPts val="0"/>
              </a:spcAft>
              <a:buSzPts val="2200"/>
              <a:buFont typeface="Cantata One"/>
              <a:buNone/>
              <a:defRPr sz="2200">
                <a:latin typeface="Cantata One"/>
                <a:ea typeface="Cantata One"/>
                <a:cs typeface="Cantata One"/>
                <a:sym typeface="Cantata One"/>
              </a:defRPr>
            </a:lvl1pPr>
            <a:lvl2pPr lvl="1" algn="ctr" rtl="0">
              <a:spcBef>
                <a:spcPts val="0"/>
              </a:spcBef>
              <a:spcAft>
                <a:spcPts val="0"/>
              </a:spcAft>
              <a:buSzPts val="2200"/>
              <a:buFont typeface="Cantata One"/>
              <a:buNone/>
              <a:defRPr sz="2200">
                <a:latin typeface="Cantata One"/>
                <a:ea typeface="Cantata One"/>
                <a:cs typeface="Cantata One"/>
                <a:sym typeface="Cantata One"/>
              </a:defRPr>
            </a:lvl2pPr>
            <a:lvl3pPr lvl="2" algn="ctr" rtl="0">
              <a:spcBef>
                <a:spcPts val="0"/>
              </a:spcBef>
              <a:spcAft>
                <a:spcPts val="0"/>
              </a:spcAft>
              <a:buSzPts val="2200"/>
              <a:buFont typeface="Cantata One"/>
              <a:buNone/>
              <a:defRPr sz="2200">
                <a:latin typeface="Cantata One"/>
                <a:ea typeface="Cantata One"/>
                <a:cs typeface="Cantata One"/>
                <a:sym typeface="Cantata One"/>
              </a:defRPr>
            </a:lvl3pPr>
            <a:lvl4pPr lvl="3" algn="ctr" rtl="0">
              <a:spcBef>
                <a:spcPts val="0"/>
              </a:spcBef>
              <a:spcAft>
                <a:spcPts val="0"/>
              </a:spcAft>
              <a:buSzPts val="2200"/>
              <a:buFont typeface="Cantata One"/>
              <a:buNone/>
              <a:defRPr sz="2200">
                <a:latin typeface="Cantata One"/>
                <a:ea typeface="Cantata One"/>
                <a:cs typeface="Cantata One"/>
                <a:sym typeface="Cantata One"/>
              </a:defRPr>
            </a:lvl4pPr>
            <a:lvl5pPr lvl="4" algn="ctr" rtl="0">
              <a:spcBef>
                <a:spcPts val="0"/>
              </a:spcBef>
              <a:spcAft>
                <a:spcPts val="0"/>
              </a:spcAft>
              <a:buSzPts val="2200"/>
              <a:buFont typeface="Cantata One"/>
              <a:buNone/>
              <a:defRPr sz="2200">
                <a:latin typeface="Cantata One"/>
                <a:ea typeface="Cantata One"/>
                <a:cs typeface="Cantata One"/>
                <a:sym typeface="Cantata One"/>
              </a:defRPr>
            </a:lvl5pPr>
            <a:lvl6pPr lvl="5" algn="ctr" rtl="0">
              <a:spcBef>
                <a:spcPts val="0"/>
              </a:spcBef>
              <a:spcAft>
                <a:spcPts val="0"/>
              </a:spcAft>
              <a:buSzPts val="2200"/>
              <a:buFont typeface="Cantata One"/>
              <a:buNone/>
              <a:defRPr sz="2200">
                <a:latin typeface="Cantata One"/>
                <a:ea typeface="Cantata One"/>
                <a:cs typeface="Cantata One"/>
                <a:sym typeface="Cantata One"/>
              </a:defRPr>
            </a:lvl6pPr>
            <a:lvl7pPr lvl="6" algn="ctr" rtl="0">
              <a:spcBef>
                <a:spcPts val="0"/>
              </a:spcBef>
              <a:spcAft>
                <a:spcPts val="0"/>
              </a:spcAft>
              <a:buSzPts val="2200"/>
              <a:buFont typeface="Cantata One"/>
              <a:buNone/>
              <a:defRPr sz="2200">
                <a:latin typeface="Cantata One"/>
                <a:ea typeface="Cantata One"/>
                <a:cs typeface="Cantata One"/>
                <a:sym typeface="Cantata One"/>
              </a:defRPr>
            </a:lvl7pPr>
            <a:lvl8pPr lvl="7" algn="ctr" rtl="0">
              <a:spcBef>
                <a:spcPts val="0"/>
              </a:spcBef>
              <a:spcAft>
                <a:spcPts val="0"/>
              </a:spcAft>
              <a:buSzPts val="2200"/>
              <a:buFont typeface="Cantata One"/>
              <a:buNone/>
              <a:defRPr sz="2200">
                <a:latin typeface="Cantata One"/>
                <a:ea typeface="Cantata One"/>
                <a:cs typeface="Cantata One"/>
                <a:sym typeface="Cantata One"/>
              </a:defRPr>
            </a:lvl8pPr>
            <a:lvl9pPr lvl="8" algn="ctr" rtl="0">
              <a:spcBef>
                <a:spcPts val="0"/>
              </a:spcBef>
              <a:spcAft>
                <a:spcPts val="0"/>
              </a:spcAft>
              <a:buSzPts val="2200"/>
              <a:buFont typeface="Cantata One"/>
              <a:buNone/>
              <a:defRPr sz="2200">
                <a:latin typeface="Cantata One"/>
                <a:ea typeface="Cantata One"/>
                <a:cs typeface="Cantata One"/>
                <a:sym typeface="Cantata One"/>
              </a:defRPr>
            </a:lvl9pPr>
          </a:lstStyle>
          <a:p>
            <a:endParaRPr/>
          </a:p>
        </p:txBody>
      </p:sp>
      <p:sp>
        <p:nvSpPr>
          <p:cNvPr id="174" name="Google Shape;174;p23"/>
          <p:cNvSpPr txBox="1">
            <a:spLocks noGrp="1"/>
          </p:cNvSpPr>
          <p:nvPr>
            <p:ph type="subTitle" idx="4"/>
          </p:nvPr>
        </p:nvSpPr>
        <p:spPr>
          <a:xfrm>
            <a:off x="6376625" y="803850"/>
            <a:ext cx="2052000" cy="484500"/>
          </a:xfrm>
          <a:prstGeom prst="rect">
            <a:avLst/>
          </a:prstGeom>
          <a:noFill/>
        </p:spPr>
        <p:txBody>
          <a:bodyPr spcFirstLastPara="1" wrap="square" lIns="91425" tIns="91425" rIns="91425" bIns="91425" anchor="ctr" anchorCtr="0">
            <a:noAutofit/>
          </a:bodyPr>
          <a:lstStyle>
            <a:lvl1pPr lvl="0" rtl="0">
              <a:lnSpc>
                <a:spcPct val="100000"/>
              </a:lnSpc>
              <a:spcBef>
                <a:spcPts val="0"/>
              </a:spcBef>
              <a:spcAft>
                <a:spcPts val="0"/>
              </a:spcAft>
              <a:buSzPts val="2200"/>
              <a:buFont typeface="Cantata One"/>
              <a:buNone/>
              <a:defRPr sz="2200">
                <a:latin typeface="Cantata One"/>
                <a:ea typeface="Cantata One"/>
                <a:cs typeface="Cantata One"/>
                <a:sym typeface="Cantata One"/>
              </a:defRPr>
            </a:lvl1pPr>
            <a:lvl2pPr lvl="1" algn="ctr" rtl="0">
              <a:spcBef>
                <a:spcPts val="0"/>
              </a:spcBef>
              <a:spcAft>
                <a:spcPts val="0"/>
              </a:spcAft>
              <a:buSzPts val="2200"/>
              <a:buFont typeface="Cantata One"/>
              <a:buNone/>
              <a:defRPr sz="2200">
                <a:latin typeface="Cantata One"/>
                <a:ea typeface="Cantata One"/>
                <a:cs typeface="Cantata One"/>
                <a:sym typeface="Cantata One"/>
              </a:defRPr>
            </a:lvl2pPr>
            <a:lvl3pPr lvl="2" algn="ctr" rtl="0">
              <a:spcBef>
                <a:spcPts val="0"/>
              </a:spcBef>
              <a:spcAft>
                <a:spcPts val="0"/>
              </a:spcAft>
              <a:buSzPts val="2200"/>
              <a:buFont typeface="Cantata One"/>
              <a:buNone/>
              <a:defRPr sz="2200">
                <a:latin typeface="Cantata One"/>
                <a:ea typeface="Cantata One"/>
                <a:cs typeface="Cantata One"/>
                <a:sym typeface="Cantata One"/>
              </a:defRPr>
            </a:lvl3pPr>
            <a:lvl4pPr lvl="3" algn="ctr" rtl="0">
              <a:spcBef>
                <a:spcPts val="0"/>
              </a:spcBef>
              <a:spcAft>
                <a:spcPts val="0"/>
              </a:spcAft>
              <a:buSzPts val="2200"/>
              <a:buFont typeface="Cantata One"/>
              <a:buNone/>
              <a:defRPr sz="2200">
                <a:latin typeface="Cantata One"/>
                <a:ea typeface="Cantata One"/>
                <a:cs typeface="Cantata One"/>
                <a:sym typeface="Cantata One"/>
              </a:defRPr>
            </a:lvl4pPr>
            <a:lvl5pPr lvl="4" algn="ctr" rtl="0">
              <a:spcBef>
                <a:spcPts val="0"/>
              </a:spcBef>
              <a:spcAft>
                <a:spcPts val="0"/>
              </a:spcAft>
              <a:buSzPts val="2200"/>
              <a:buFont typeface="Cantata One"/>
              <a:buNone/>
              <a:defRPr sz="2200">
                <a:latin typeface="Cantata One"/>
                <a:ea typeface="Cantata One"/>
                <a:cs typeface="Cantata One"/>
                <a:sym typeface="Cantata One"/>
              </a:defRPr>
            </a:lvl5pPr>
            <a:lvl6pPr lvl="5" algn="ctr" rtl="0">
              <a:spcBef>
                <a:spcPts val="0"/>
              </a:spcBef>
              <a:spcAft>
                <a:spcPts val="0"/>
              </a:spcAft>
              <a:buSzPts val="2200"/>
              <a:buFont typeface="Cantata One"/>
              <a:buNone/>
              <a:defRPr sz="2200">
                <a:latin typeface="Cantata One"/>
                <a:ea typeface="Cantata One"/>
                <a:cs typeface="Cantata One"/>
                <a:sym typeface="Cantata One"/>
              </a:defRPr>
            </a:lvl6pPr>
            <a:lvl7pPr lvl="6" algn="ctr" rtl="0">
              <a:spcBef>
                <a:spcPts val="0"/>
              </a:spcBef>
              <a:spcAft>
                <a:spcPts val="0"/>
              </a:spcAft>
              <a:buSzPts val="2200"/>
              <a:buFont typeface="Cantata One"/>
              <a:buNone/>
              <a:defRPr sz="2200">
                <a:latin typeface="Cantata One"/>
                <a:ea typeface="Cantata One"/>
                <a:cs typeface="Cantata One"/>
                <a:sym typeface="Cantata One"/>
              </a:defRPr>
            </a:lvl7pPr>
            <a:lvl8pPr lvl="7" algn="ctr" rtl="0">
              <a:spcBef>
                <a:spcPts val="0"/>
              </a:spcBef>
              <a:spcAft>
                <a:spcPts val="0"/>
              </a:spcAft>
              <a:buSzPts val="2200"/>
              <a:buFont typeface="Cantata One"/>
              <a:buNone/>
              <a:defRPr sz="2200">
                <a:latin typeface="Cantata One"/>
                <a:ea typeface="Cantata One"/>
                <a:cs typeface="Cantata One"/>
                <a:sym typeface="Cantata One"/>
              </a:defRPr>
            </a:lvl8pPr>
            <a:lvl9pPr lvl="8" algn="ctr" rtl="0">
              <a:spcBef>
                <a:spcPts val="0"/>
              </a:spcBef>
              <a:spcAft>
                <a:spcPts val="0"/>
              </a:spcAft>
              <a:buSzPts val="2200"/>
              <a:buFont typeface="Cantata One"/>
              <a:buNone/>
              <a:defRPr sz="2200">
                <a:latin typeface="Cantata One"/>
                <a:ea typeface="Cantata One"/>
                <a:cs typeface="Cantata One"/>
                <a:sym typeface="Cantata One"/>
              </a:defRPr>
            </a:lvl9pPr>
          </a:lstStyle>
          <a:p>
            <a:endParaRPr/>
          </a:p>
        </p:txBody>
      </p:sp>
    </p:spTree>
    <p:extLst>
      <p:ext uri="{BB962C8B-B14F-4D97-AF65-F5344CB8AC3E}">
        <p14:creationId xmlns:p14="http://schemas.microsoft.com/office/powerpoint/2010/main" val="3595428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1" name="Google Shape;21;p4"/>
          <p:cNvSpPr txBox="1">
            <a:spLocks noGrp="1"/>
          </p:cNvSpPr>
          <p:nvPr>
            <p:ph type="body" idx="1"/>
          </p:nvPr>
        </p:nvSpPr>
        <p:spPr>
          <a:xfrm>
            <a:off x="713225" y="1228675"/>
            <a:ext cx="7715400" cy="3296700"/>
          </a:xfrm>
          <a:prstGeom prst="rect">
            <a:avLst/>
          </a:prstGeom>
        </p:spPr>
        <p:txBody>
          <a:bodyPr spcFirstLastPara="1" wrap="square" lIns="91425" tIns="91425" rIns="91425" bIns="91425" anchor="t" anchorCtr="0">
            <a:noAutofit/>
          </a:bodyPr>
          <a:lstStyle>
            <a:lvl1pPr marL="457200" lvl="0" indent="-317500">
              <a:lnSpc>
                <a:spcPct val="100000"/>
              </a:lnSpc>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title"/>
          </p:nvPr>
        </p:nvSpPr>
        <p:spPr>
          <a:xfrm>
            <a:off x="713225" y="445025"/>
            <a:ext cx="771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200"/>
              <a:buNone/>
              <a:defRPr>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3" name="Google Shape;23;p4"/>
          <p:cNvSpPr txBox="1">
            <a:spLocks noGrp="1"/>
          </p:cNvSpPr>
          <p:nvPr>
            <p:ph type="subTitle" idx="2"/>
          </p:nvPr>
        </p:nvSpPr>
        <p:spPr>
          <a:xfrm rot="5400000" flipH="1">
            <a:off x="7689005"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24" name="Google Shape;24;p4"/>
          <p:cNvSpPr txBox="1">
            <a:spLocks noGrp="1"/>
          </p:cNvSpPr>
          <p:nvPr>
            <p:ph type="subTitle" idx="3"/>
          </p:nvPr>
        </p:nvSpPr>
        <p:spPr>
          <a:xfrm rot="-5400000">
            <a:off x="-1057355" y="2452950"/>
            <a:ext cx="28005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Tree>
    <p:extLst>
      <p:ext uri="{BB962C8B-B14F-4D97-AF65-F5344CB8AC3E}">
        <p14:creationId xmlns:p14="http://schemas.microsoft.com/office/powerpoint/2010/main" val="18447187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142"/>
        <p:cNvGrpSpPr/>
        <p:nvPr/>
      </p:nvGrpSpPr>
      <p:grpSpPr>
        <a:xfrm>
          <a:off x="0" y="0"/>
          <a:ext cx="0" cy="0"/>
          <a:chOff x="0" y="0"/>
          <a:chExt cx="0" cy="0"/>
        </a:xfrm>
      </p:grpSpPr>
      <p:sp>
        <p:nvSpPr>
          <p:cNvPr id="148" name="Google Shape;148;p20"/>
          <p:cNvSpPr txBox="1">
            <a:spLocks noGrp="1"/>
          </p:cNvSpPr>
          <p:nvPr>
            <p:ph type="subTitle" idx="1"/>
          </p:nvPr>
        </p:nvSpPr>
        <p:spPr>
          <a:xfrm>
            <a:off x="3173400" y="156450"/>
            <a:ext cx="2797200" cy="2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2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49" name="Google Shape;149;p20"/>
          <p:cNvSpPr txBox="1">
            <a:spLocks noGrp="1"/>
          </p:cNvSpPr>
          <p:nvPr>
            <p:ph type="subTitle" idx="2"/>
          </p:nvPr>
        </p:nvSpPr>
        <p:spPr>
          <a:xfrm rot="5400000" flipH="1">
            <a:off x="7689005"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50" name="Google Shape;150;p20"/>
          <p:cNvSpPr txBox="1">
            <a:spLocks noGrp="1"/>
          </p:cNvSpPr>
          <p:nvPr>
            <p:ph type="subTitle" idx="3"/>
          </p:nvPr>
        </p:nvSpPr>
        <p:spPr>
          <a:xfrm rot="-5400000">
            <a:off x="-1057355" y="2452950"/>
            <a:ext cx="28005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51" name="Google Shape;151;p20"/>
          <p:cNvSpPr txBox="1">
            <a:spLocks noGrp="1"/>
          </p:cNvSpPr>
          <p:nvPr>
            <p:ph type="subTitle" idx="4"/>
          </p:nvPr>
        </p:nvSpPr>
        <p:spPr>
          <a:xfrm flipH="1">
            <a:off x="814399" y="2435050"/>
            <a:ext cx="3114600" cy="16083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sz="1900"/>
            </a:lvl2pPr>
            <a:lvl3pPr lvl="2" algn="ctr" rtl="0">
              <a:lnSpc>
                <a:spcPct val="100000"/>
              </a:lnSpc>
              <a:spcBef>
                <a:spcPts val="0"/>
              </a:spcBef>
              <a:spcAft>
                <a:spcPts val="0"/>
              </a:spcAft>
              <a:buSzPts val="1900"/>
              <a:buNone/>
              <a:defRPr sz="1900"/>
            </a:lvl3pPr>
            <a:lvl4pPr lvl="3" algn="ctr" rtl="0">
              <a:lnSpc>
                <a:spcPct val="100000"/>
              </a:lnSpc>
              <a:spcBef>
                <a:spcPts val="0"/>
              </a:spcBef>
              <a:spcAft>
                <a:spcPts val="0"/>
              </a:spcAft>
              <a:buSzPts val="1900"/>
              <a:buNone/>
              <a:defRPr sz="1900"/>
            </a:lvl4pPr>
            <a:lvl5pPr lvl="4" algn="ctr" rtl="0">
              <a:lnSpc>
                <a:spcPct val="100000"/>
              </a:lnSpc>
              <a:spcBef>
                <a:spcPts val="0"/>
              </a:spcBef>
              <a:spcAft>
                <a:spcPts val="0"/>
              </a:spcAft>
              <a:buSzPts val="1900"/>
              <a:buNone/>
              <a:defRPr sz="1900"/>
            </a:lvl5pPr>
            <a:lvl6pPr lvl="5" algn="ctr" rtl="0">
              <a:lnSpc>
                <a:spcPct val="100000"/>
              </a:lnSpc>
              <a:spcBef>
                <a:spcPts val="0"/>
              </a:spcBef>
              <a:spcAft>
                <a:spcPts val="0"/>
              </a:spcAft>
              <a:buSzPts val="1900"/>
              <a:buNone/>
              <a:defRPr sz="1900"/>
            </a:lvl6pPr>
            <a:lvl7pPr lvl="6" algn="ctr" rtl="0">
              <a:lnSpc>
                <a:spcPct val="100000"/>
              </a:lnSpc>
              <a:spcBef>
                <a:spcPts val="0"/>
              </a:spcBef>
              <a:spcAft>
                <a:spcPts val="0"/>
              </a:spcAft>
              <a:buSzPts val="1900"/>
              <a:buNone/>
              <a:defRPr sz="1900"/>
            </a:lvl7pPr>
            <a:lvl8pPr lvl="7" algn="ctr" rtl="0">
              <a:lnSpc>
                <a:spcPct val="100000"/>
              </a:lnSpc>
              <a:spcBef>
                <a:spcPts val="0"/>
              </a:spcBef>
              <a:spcAft>
                <a:spcPts val="0"/>
              </a:spcAft>
              <a:buSzPts val="1900"/>
              <a:buNone/>
              <a:defRPr sz="1900"/>
            </a:lvl8pPr>
            <a:lvl9pPr lvl="8" algn="ctr" rtl="0">
              <a:lnSpc>
                <a:spcPct val="100000"/>
              </a:lnSpc>
              <a:spcBef>
                <a:spcPts val="0"/>
              </a:spcBef>
              <a:spcAft>
                <a:spcPts val="0"/>
              </a:spcAft>
              <a:buSzPts val="1900"/>
              <a:buNone/>
              <a:defRPr sz="1900"/>
            </a:lvl9pPr>
          </a:lstStyle>
          <a:p>
            <a:endParaRPr/>
          </a:p>
        </p:txBody>
      </p:sp>
      <p:sp>
        <p:nvSpPr>
          <p:cNvPr id="152" name="Google Shape;152;p20"/>
          <p:cNvSpPr txBox="1">
            <a:spLocks noGrp="1"/>
          </p:cNvSpPr>
          <p:nvPr>
            <p:ph type="title"/>
          </p:nvPr>
        </p:nvSpPr>
        <p:spPr>
          <a:xfrm flipH="1">
            <a:off x="4581713" y="2000388"/>
            <a:ext cx="3366900" cy="1793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0785656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51435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950797"/>
            <a:ext cx="7182197" cy="323096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5851" y="1058711"/>
            <a:ext cx="6972300" cy="302607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851910" y="950798"/>
            <a:ext cx="1440180" cy="5486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937635" y="950798"/>
            <a:ext cx="1268730" cy="483971"/>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1568447"/>
            <a:ext cx="6801440" cy="1943100"/>
          </a:xfrm>
        </p:spPr>
        <p:txBody>
          <a:bodyPr tIns="45720" bIns="45720" anchor="ctr">
            <a:noAutofit/>
          </a:bodyPr>
          <a:lstStyle>
            <a:lvl1pPr algn="ctr">
              <a:lnSpc>
                <a:spcPct val="83000"/>
              </a:lnSpc>
              <a:defRPr lang="en-US" sz="5400" b="0" kern="1200" cap="all" spc="-75"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171575" y="3511547"/>
            <a:ext cx="6803136" cy="342901"/>
          </a:xfrm>
        </p:spPr>
        <p:txBody>
          <a:bodyPr>
            <a:normAutofit/>
          </a:bodyPr>
          <a:lstStyle>
            <a:lvl1pPr marL="0" indent="0" algn="ctr">
              <a:spcBef>
                <a:spcPts val="0"/>
              </a:spcBef>
              <a:buNone/>
              <a:defRPr sz="1200" spc="60" baseline="0">
                <a:solidFill>
                  <a:schemeClr val="tx1"/>
                </a:solidFill>
              </a:defRPr>
            </a:lvl1pPr>
            <a:lvl2pPr marL="342900" indent="0" algn="ctr">
              <a:buNone/>
              <a:defRPr sz="1200"/>
            </a:lvl2pPr>
            <a:lvl3pPr marL="685800" indent="0" algn="ctr">
              <a:buNone/>
              <a:defRPr sz="12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20" name="Date Placeholder 19"/>
          <p:cNvSpPr>
            <a:spLocks noGrp="1"/>
          </p:cNvSpPr>
          <p:nvPr>
            <p:ph type="dt" sz="half" idx="10"/>
          </p:nvPr>
        </p:nvSpPr>
        <p:spPr>
          <a:xfrm>
            <a:off x="3989070" y="1005942"/>
            <a:ext cx="1165860" cy="395410"/>
          </a:xfrm>
        </p:spPr>
        <p:txBody>
          <a:bodyPr/>
          <a:lstStyle>
            <a:lvl1pPr algn="ctr">
              <a:defRPr sz="975" spc="0" baseline="0">
                <a:solidFill>
                  <a:schemeClr val="tx1"/>
                </a:solidFill>
                <a:latin typeface="+mn-lt"/>
              </a:defRPr>
            </a:lvl1pPr>
          </a:lstStyle>
          <a:p>
            <a:fld id="{B61BEF0D-F0BB-DE4B-95CE-6DB70DBA9567}" type="datetimeFigureOut">
              <a:rPr lang="en-US" smtClean="0"/>
              <a:pPr/>
              <a:t>3/24/2024</a:t>
            </a:fld>
            <a:endParaRPr lang="en-US" dirty="0"/>
          </a:p>
        </p:txBody>
      </p:sp>
      <p:sp>
        <p:nvSpPr>
          <p:cNvPr id="21" name="Footer Placeholder 20"/>
          <p:cNvSpPr>
            <a:spLocks noGrp="1"/>
          </p:cNvSpPr>
          <p:nvPr>
            <p:ph type="ftr" sz="quarter" idx="11"/>
          </p:nvPr>
        </p:nvSpPr>
        <p:spPr>
          <a:xfrm>
            <a:off x="1090422" y="3908295"/>
            <a:ext cx="4429125" cy="17145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6455190" y="3909060"/>
            <a:ext cx="1583911" cy="171450"/>
          </a:xfrm>
        </p:spPr>
        <p:txBody>
          <a:bodyPr/>
          <a:lstStyle>
            <a:lvl1pPr>
              <a:defRPr>
                <a:solidFill>
                  <a:schemeClr val="tx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54383377"/>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3/24/2024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894159"/>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51435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950797"/>
            <a:ext cx="7182197" cy="323096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5850" y="1058711"/>
            <a:ext cx="6972300" cy="302607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851910" y="950798"/>
            <a:ext cx="1440180" cy="5486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937635" y="950798"/>
            <a:ext cx="1268730" cy="483971"/>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1570732"/>
            <a:ext cx="6803136" cy="1940814"/>
          </a:xfrm>
        </p:spPr>
        <p:txBody>
          <a:bodyPr anchor="ctr">
            <a:noAutofit/>
          </a:bodyPr>
          <a:lstStyle>
            <a:lvl1pPr algn="ctr">
              <a:lnSpc>
                <a:spcPct val="83000"/>
              </a:lnSpc>
              <a:defRPr lang="en-US" sz="5400" kern="1200" cap="all" spc="-75"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172718" y="3511547"/>
            <a:ext cx="6803136" cy="342900"/>
          </a:xfrm>
        </p:spPr>
        <p:txBody>
          <a:bodyPr anchor="t">
            <a:normAutofit/>
          </a:bodyPr>
          <a:lstStyle>
            <a:lvl1pPr marL="0" indent="0" algn="ctr">
              <a:buNone/>
              <a:defRPr sz="1200">
                <a:solidFill>
                  <a:schemeClr val="tx1"/>
                </a:solidFill>
                <a:effectLst/>
              </a:defRPr>
            </a:lvl1pPr>
            <a:lvl2pPr marL="342900" indent="0">
              <a:buNone/>
              <a:defRPr sz="120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991356" y="1008377"/>
            <a:ext cx="1165860" cy="397764"/>
          </a:xfrm>
        </p:spPr>
        <p:txBody>
          <a:bodyPr/>
          <a:lstStyle>
            <a:lvl1pPr algn="ctr">
              <a:defRPr lang="en-US" sz="975" kern="1200" spc="0" baseline="0">
                <a:solidFill>
                  <a:schemeClr val="tx1"/>
                </a:solidFill>
                <a:latin typeface="+mn-lt"/>
                <a:ea typeface="+mn-ea"/>
                <a:cs typeface="+mn-cs"/>
              </a:defRPr>
            </a:lvl1pPr>
          </a:lstStyle>
          <a:p>
            <a:fld id="{B61BEF0D-F0BB-DE4B-95CE-6DB70DBA9567}" type="datetimeFigureOut">
              <a:rPr lang="en-US" smtClean="0"/>
              <a:pPr/>
              <a:t>3/24/2024</a:t>
            </a:fld>
            <a:endParaRPr lang="en-US" dirty="0"/>
          </a:p>
        </p:txBody>
      </p:sp>
      <p:sp>
        <p:nvSpPr>
          <p:cNvPr id="5" name="Footer Placeholder 4"/>
          <p:cNvSpPr>
            <a:spLocks noGrp="1"/>
          </p:cNvSpPr>
          <p:nvPr>
            <p:ph type="ftr" sz="quarter" idx="11"/>
          </p:nvPr>
        </p:nvSpPr>
        <p:spPr>
          <a:xfrm>
            <a:off x="1090165" y="3908295"/>
            <a:ext cx="4430268" cy="17145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6453378" y="3908295"/>
            <a:ext cx="1584198" cy="171450"/>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8472488"/>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0100" y="1577340"/>
            <a:ext cx="3566160" cy="281178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77740" y="1577340"/>
            <a:ext cx="3566160" cy="281178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3/24/2024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2740471982"/>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802386" y="1555751"/>
            <a:ext cx="3566160" cy="480060"/>
          </a:xfrm>
        </p:spPr>
        <p:txBody>
          <a:bodyPr anchor="ctr">
            <a:normAutofit/>
          </a:bodyPr>
          <a:lstStyle>
            <a:lvl1pPr marL="0" indent="0" algn="ctr">
              <a:spcBef>
                <a:spcPts val="0"/>
              </a:spcBef>
              <a:buNone/>
              <a:defRPr sz="1425" b="0">
                <a:solidFill>
                  <a:schemeClr val="tx2"/>
                </a:solidFill>
                <a:latin typeface="+mn-lt"/>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02386" y="2066924"/>
            <a:ext cx="3566160" cy="24003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80026" y="1555751"/>
            <a:ext cx="3566160" cy="480060"/>
          </a:xfrm>
        </p:spPr>
        <p:txBody>
          <a:bodyPr anchor="ctr">
            <a:normAutofit/>
          </a:bodyPr>
          <a:lstStyle>
            <a:lvl1pPr marL="0" indent="0" algn="ctr">
              <a:spcBef>
                <a:spcPts val="0"/>
              </a:spcBef>
              <a:buNone/>
              <a:defRPr sz="1425" b="0">
                <a:solidFill>
                  <a:schemeClr val="tx2"/>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80026" y="2067436"/>
            <a:ext cx="3566160" cy="24003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3/24/2024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27874188"/>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2320813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2370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184147" y="178308"/>
            <a:ext cx="6398514" cy="47868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8308"/>
            <a:ext cx="2194560" cy="47868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455544"/>
            <a:ext cx="1823085" cy="1234440"/>
          </a:xfrm>
        </p:spPr>
        <p:txBody>
          <a:bodyPr anchor="b">
            <a:normAutofit/>
          </a:bodyPr>
          <a:lstStyle>
            <a:lvl1pPr algn="l" defTabSz="685800" rtl="0" eaLnBrk="1" latinLnBrk="0" hangingPunct="1">
              <a:lnSpc>
                <a:spcPct val="90000"/>
              </a:lnSpc>
              <a:spcBef>
                <a:spcPct val="0"/>
              </a:spcBef>
              <a:buNone/>
              <a:defRPr lang="en-US" sz="21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514350" y="457200"/>
            <a:ext cx="5829300" cy="40005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72300" y="1714500"/>
            <a:ext cx="1823085" cy="2628900"/>
          </a:xfrm>
        </p:spPr>
        <p:txBody>
          <a:bodyPr>
            <a:normAutofit/>
          </a:bodyPr>
          <a:lstStyle>
            <a:lvl1pPr marL="0" indent="0">
              <a:lnSpc>
                <a:spcPct val="110000"/>
              </a:lnSpc>
              <a:spcBef>
                <a:spcPts val="600"/>
              </a:spcBef>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8" name="Date Placeholder 7"/>
          <p:cNvSpPr>
            <a:spLocks noGrp="1"/>
          </p:cNvSpPr>
          <p:nvPr>
            <p:ph type="dt" sz="half" idx="10"/>
          </p:nvPr>
        </p:nvSpPr>
        <p:spPr/>
        <p:txBody>
          <a:bodyPr/>
          <a:lstStyle/>
          <a:p>
            <a:fld id="{42A54C80-263E-416B-A8E0-580EDEADCBDC}" type="datetimeFigureOut">
              <a:rPr lang="en-US" smtClean="0"/>
              <a:t>3/24/2024</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7795258" y="4667252"/>
            <a:ext cx="1097280" cy="205740"/>
          </a:xfrm>
        </p:spPr>
        <p:txBody>
          <a:bodyPr/>
          <a:lstStyle>
            <a:lvl1pPr>
              <a:defRPr>
                <a:solidFill>
                  <a:srgbClr val="FFFFFF"/>
                </a:solidFill>
              </a:defRPr>
            </a:lvl1pPr>
          </a:lstStyle>
          <a:p>
            <a:fld id="{519954A3-9DFD-4C44-94BA-B95130A3BA1C}" type="slidenum">
              <a:rPr lang="en-US" smtClean="0"/>
              <a:t>‹#›</a:t>
            </a:fld>
            <a:endParaRPr lang="en-US" dirty="0"/>
          </a:p>
        </p:txBody>
      </p:sp>
      <p:sp>
        <p:nvSpPr>
          <p:cNvPr id="12" name="Rectangle 11"/>
          <p:cNvSpPr/>
          <p:nvPr/>
        </p:nvSpPr>
        <p:spPr>
          <a:xfrm>
            <a:off x="6868160" y="281178"/>
            <a:ext cx="1988820" cy="4581144"/>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05614671"/>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6765290" y="178308"/>
            <a:ext cx="2194560" cy="47868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452628"/>
            <a:ext cx="1824228" cy="1234440"/>
          </a:xfrm>
        </p:spPr>
        <p:txBody>
          <a:bodyPr anchor="b">
            <a:noAutofit/>
          </a:bodyPr>
          <a:lstStyle>
            <a:lvl1pPr algn="l">
              <a:defRPr sz="21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71449" y="178308"/>
            <a:ext cx="6398514" cy="4786884"/>
          </a:xfrm>
          <a:solidFill>
            <a:schemeClr val="accent1">
              <a:lumMod val="60000"/>
              <a:lumOff val="40000"/>
            </a:schemeClr>
          </a:solidFill>
          <a:ln>
            <a:noFill/>
          </a:ln>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972300" y="1714500"/>
            <a:ext cx="1824228" cy="2626614"/>
          </a:xfrm>
        </p:spPr>
        <p:txBody>
          <a:bodyPr>
            <a:normAutofit/>
          </a:bodyPr>
          <a:lstStyle>
            <a:lvl1pPr marL="0" indent="0" algn="l">
              <a:lnSpc>
                <a:spcPct val="110000"/>
              </a:lnSpc>
              <a:spcBef>
                <a:spcPts val="600"/>
              </a:spcBef>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B61BEF0D-F0BB-DE4B-95CE-6DB70DBA9567}" type="datetimeFigureOut">
              <a:rPr lang="en-US" smtClean="0"/>
              <a:pPr/>
              <a:t>3/24/2024</a:t>
            </a:fld>
            <a:endParaRPr lang="en-US" dirty="0"/>
          </a:p>
        </p:txBody>
      </p:sp>
      <p:sp>
        <p:nvSpPr>
          <p:cNvPr id="6" name="Footer Placeholder 5"/>
          <p:cNvSpPr>
            <a:spLocks noGrp="1"/>
          </p:cNvSpPr>
          <p:nvPr>
            <p:ph type="ftr" sz="quarter" idx="11"/>
          </p:nvPr>
        </p:nvSpPr>
        <p:spPr/>
        <p:txBody>
          <a:bodyPr/>
          <a:lstStyle>
            <a:lvl1pPr marL="0" algn="r" defTabSz="685800" rtl="0" eaLnBrk="1" latinLnBrk="0" hangingPunct="1">
              <a:defRPr lang="en-US" sz="75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7797546" y="4670298"/>
            <a:ext cx="1097280" cy="205740"/>
          </a:xfrm>
        </p:spPr>
        <p:txBody>
          <a:bodyPr/>
          <a:lstStyle>
            <a:lvl1pPr>
              <a:defRPr>
                <a:solidFill>
                  <a:srgbClr val="FFFFFF"/>
                </a:solidFill>
              </a:defRPr>
            </a:lvl1pPr>
          </a:lstStyle>
          <a:p>
            <a:fld id="{D57F1E4F-1CFF-5643-939E-217C01CDF565}" type="slidenum">
              <a:rPr lang="en-US" smtClean="0"/>
              <a:pPr/>
              <a:t>‹#›</a:t>
            </a:fld>
            <a:endParaRPr lang="en-US" dirty="0"/>
          </a:p>
        </p:txBody>
      </p:sp>
      <p:sp>
        <p:nvSpPr>
          <p:cNvPr id="10" name="Rectangle 9"/>
          <p:cNvSpPr/>
          <p:nvPr/>
        </p:nvSpPr>
        <p:spPr>
          <a:xfrm>
            <a:off x="6868160" y="281178"/>
            <a:ext cx="1988820" cy="4581144"/>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20762425"/>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3/24/2024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1406888775"/>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571500"/>
            <a:ext cx="1771650" cy="39433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571500"/>
            <a:ext cx="6057900" cy="3943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20498935"/>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3429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9144000" cy="3429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3720103"/>
            <a:ext cx="5829300" cy="1097280"/>
          </a:xfrm>
        </p:spPr>
        <p:txBody>
          <a:bodyPr anchor="ctr">
            <a:normAutofit/>
          </a:bodyPr>
          <a:lstStyle>
            <a:lvl1pPr algn="r">
              <a:defRPr sz="3750" spc="150" baseline="0"/>
            </a:lvl1pPr>
          </a:lstStyle>
          <a:p>
            <a:r>
              <a:rPr lang="en-US"/>
              <a:t>Click to edit Master title style</a:t>
            </a:r>
            <a:endParaRPr lang="en-US" dirty="0"/>
          </a:p>
        </p:txBody>
      </p:sp>
      <p:sp>
        <p:nvSpPr>
          <p:cNvPr id="3" name="Subtitle 2"/>
          <p:cNvSpPr>
            <a:spLocks noGrp="1"/>
          </p:cNvSpPr>
          <p:nvPr>
            <p:ph type="subTitle" idx="1"/>
          </p:nvPr>
        </p:nvSpPr>
        <p:spPr>
          <a:xfrm>
            <a:off x="6457950" y="3720103"/>
            <a:ext cx="2400300" cy="1097280"/>
          </a:xfrm>
        </p:spPr>
        <p:txBody>
          <a:bodyPr lIns="91440" rIns="91440" anchor="ctr">
            <a:normAutofit/>
          </a:bodyPr>
          <a:lstStyle>
            <a:lvl1pPr marL="0" indent="0" algn="l">
              <a:lnSpc>
                <a:spcPct val="100000"/>
              </a:lnSpc>
              <a:spcBef>
                <a:spcPts val="0"/>
              </a:spcBef>
              <a:buNone/>
              <a:defRPr sz="1350">
                <a:solidFill>
                  <a:schemeClr val="tx1">
                    <a:lumMod val="95000"/>
                    <a:lumOff val="5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61BEF0D-F0BB-DE4B-95CE-6DB70DBA9567}" type="datetimeFigureOut">
              <a:rPr lang="en-US" smtClean="0"/>
              <a:pPr/>
              <a:t>3/24/2024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6290132" y="3948080"/>
            <a:ext cx="0" cy="6858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696972"/>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89729127"/>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3429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9144000" cy="3429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3720103"/>
            <a:ext cx="5829300" cy="1097280"/>
          </a:xfrm>
        </p:spPr>
        <p:txBody>
          <a:bodyPr anchor="ctr">
            <a:normAutofit/>
          </a:bodyPr>
          <a:lstStyle>
            <a:lvl1pPr algn="r">
              <a:defRPr sz="3750" b="0" spc="150" baseline="0"/>
            </a:lvl1pPr>
          </a:lstStyle>
          <a:p>
            <a:r>
              <a:rPr lang="en-US"/>
              <a:t>Click to edit Master title style</a:t>
            </a:r>
            <a:endParaRPr lang="en-US" dirty="0"/>
          </a:p>
        </p:txBody>
      </p:sp>
      <p:sp>
        <p:nvSpPr>
          <p:cNvPr id="3" name="Text Placeholder 2"/>
          <p:cNvSpPr>
            <a:spLocks noGrp="1"/>
          </p:cNvSpPr>
          <p:nvPr>
            <p:ph type="body" idx="1"/>
          </p:nvPr>
        </p:nvSpPr>
        <p:spPr>
          <a:xfrm>
            <a:off x="6457950" y="3720103"/>
            <a:ext cx="2400300" cy="1097280"/>
          </a:xfrm>
        </p:spPr>
        <p:txBody>
          <a:bodyPr lIns="91440" rIns="91440" anchor="ctr">
            <a:normAutofit/>
          </a:bodyPr>
          <a:lstStyle>
            <a:lvl1pPr marL="0" indent="0">
              <a:lnSpc>
                <a:spcPct val="100000"/>
              </a:lnSpc>
              <a:spcBef>
                <a:spcPts val="0"/>
              </a:spcBef>
              <a:buNone/>
              <a:defRPr sz="1350">
                <a:solidFill>
                  <a:schemeClr val="tx1">
                    <a:lumMod val="95000"/>
                    <a:lumOff val="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6290132" y="3948080"/>
            <a:ext cx="0" cy="6858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3233148"/>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438912"/>
            <a:ext cx="7290054" cy="112471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5" y="1714500"/>
            <a:ext cx="356616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1714500"/>
            <a:ext cx="356616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3/24/2024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892520160"/>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1634727"/>
            <a:ext cx="3566160" cy="617220"/>
          </a:xfrm>
        </p:spPr>
        <p:txBody>
          <a:bodyPr lIns="137160" rIns="137160" anchor="ctr">
            <a:normAutofit/>
          </a:bodyPr>
          <a:lstStyle>
            <a:lvl1pPr marL="0" indent="0">
              <a:spcBef>
                <a:spcPts val="0"/>
              </a:spcBef>
              <a:spcAft>
                <a:spcPts val="0"/>
              </a:spcAft>
              <a:buNone/>
              <a:defRPr sz="1725" b="0" cap="none" baseline="0">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768096" y="2225841"/>
            <a:ext cx="3566160" cy="25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3166" y="1634727"/>
            <a:ext cx="3566160" cy="617220"/>
          </a:xfrm>
        </p:spPr>
        <p:txBody>
          <a:bodyPr lIns="137160" rIns="137160" anchor="ctr">
            <a:normAutofit/>
          </a:bodyPr>
          <a:lstStyle>
            <a:lvl1pPr marL="0" indent="0">
              <a:spcBef>
                <a:spcPts val="0"/>
              </a:spcBef>
              <a:spcAft>
                <a:spcPts val="0"/>
              </a:spcAft>
              <a:buNone/>
              <a:defRPr lang="en-US" sz="1725" b="0" kern="1200" cap="none" baseline="0" dirty="0">
                <a:solidFill>
                  <a:schemeClr val="accent1"/>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90000"/>
              </a:lnSpc>
              <a:spcBef>
                <a:spcPts val="1350"/>
              </a:spcBef>
              <a:buNone/>
            </a:pPr>
            <a:r>
              <a:rPr lang="en-US"/>
              <a:t>Click to edit Master text styles</a:t>
            </a:r>
          </a:p>
        </p:txBody>
      </p:sp>
      <p:sp>
        <p:nvSpPr>
          <p:cNvPr id="6" name="Content Placeholder 5"/>
          <p:cNvSpPr>
            <a:spLocks noGrp="1"/>
          </p:cNvSpPr>
          <p:nvPr>
            <p:ph sz="quarter" idx="4"/>
          </p:nvPr>
        </p:nvSpPr>
        <p:spPr>
          <a:xfrm>
            <a:off x="4493166" y="2225841"/>
            <a:ext cx="3566160" cy="25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3/24/2024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18818024"/>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28974073"/>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511845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353632"/>
            <a:ext cx="3291840" cy="1303020"/>
          </a:xfrm>
        </p:spPr>
        <p:txBody>
          <a:bodyPr>
            <a:noAutofit/>
          </a:bodyPr>
          <a:lstStyle>
            <a:lvl1pPr>
              <a:lnSpc>
                <a:spcPct val="80000"/>
              </a:lnSpc>
              <a:defRPr sz="3000"/>
            </a:lvl1pPr>
          </a:lstStyle>
          <a:p>
            <a:r>
              <a:rPr lang="en-US"/>
              <a:t>Click to edit Master title style</a:t>
            </a:r>
            <a:endParaRPr lang="en-US" dirty="0"/>
          </a:p>
        </p:txBody>
      </p:sp>
      <p:sp>
        <p:nvSpPr>
          <p:cNvPr id="3" name="Content Placeholder 2"/>
          <p:cNvSpPr>
            <a:spLocks noGrp="1"/>
          </p:cNvSpPr>
          <p:nvPr>
            <p:ph idx="1"/>
          </p:nvPr>
        </p:nvSpPr>
        <p:spPr>
          <a:xfrm>
            <a:off x="4286250" y="617220"/>
            <a:ext cx="4258818" cy="3888486"/>
          </a:xfrm>
        </p:spPr>
        <p:txBody>
          <a:bodyPr/>
          <a:lstStyle>
            <a:lvl1pPr>
              <a:defRPr sz="1800"/>
            </a:lvl1pPr>
            <a:lvl2pPr>
              <a:defRPr sz="15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1693129"/>
            <a:ext cx="3291840" cy="2821721"/>
          </a:xfrm>
        </p:spPr>
        <p:txBody>
          <a:bodyPr lIns="91440" rIns="91440">
            <a:normAutofit/>
          </a:bodyPr>
          <a:lstStyle>
            <a:lvl1pPr marL="0" indent="0">
              <a:lnSpc>
                <a:spcPct val="108000"/>
              </a:lnSpc>
              <a:spcBef>
                <a:spcPts val="450"/>
              </a:spcBef>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3/24/2024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881009214"/>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720104"/>
            <a:ext cx="5829300" cy="1097280"/>
          </a:xfrm>
        </p:spPr>
        <p:txBody>
          <a:bodyPr anchor="ctr">
            <a:normAutofit/>
          </a:bodyPr>
          <a:lstStyle>
            <a:lvl1pPr algn="r">
              <a:defRPr sz="3750" spc="15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3429000"/>
          </a:xfrm>
          <a:solidFill>
            <a:schemeClr val="accent1">
              <a:lumMod val="60000"/>
              <a:lumOff val="40000"/>
            </a:schemeClr>
          </a:solidFill>
        </p:spPr>
        <p:txBody>
          <a:bodyPr lIns="457200" tIns="365760" rIns="45720" bIns="4572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3720104"/>
            <a:ext cx="2400300" cy="1097280"/>
          </a:xfrm>
        </p:spPr>
        <p:txBody>
          <a:bodyPr lIns="91440" rIns="91440" anchor="ctr">
            <a:normAutofit/>
          </a:bodyPr>
          <a:lstStyle>
            <a:lvl1pPr marL="0" indent="0">
              <a:lnSpc>
                <a:spcPct val="100000"/>
              </a:lnSpc>
              <a:spcBef>
                <a:spcPts val="0"/>
              </a:spcBef>
              <a:buNone/>
              <a:defRPr sz="135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6290132" y="3948080"/>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8785696"/>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3/24/2024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1979216503"/>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571500"/>
            <a:ext cx="1971675" cy="405765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571500"/>
            <a:ext cx="5686425" cy="40576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7" name="Straight Connector 6"/>
          <p:cNvCxnSpPr/>
          <p:nvPr/>
        </p:nvCxnSpPr>
        <p:spPr>
          <a:xfrm rot="5400000" flipV="1">
            <a:off x="7543800" y="44447"/>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8433458"/>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only" type="titleOnly">
  <p:cSld name="1_Title only">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713225" y="445025"/>
            <a:ext cx="7715400" cy="572700"/>
          </a:xfrm>
          <a:prstGeom prst="rect">
            <a:avLst/>
          </a:prstGeom>
        </p:spPr>
        <p:txBody>
          <a:bodyPr spcFirstLastPara="1" lIns="91425" tIns="91425" rIns="91425" bIns="91425" anchor="t">
            <a:noAutofit/>
          </a:bodyPr>
          <a:lstStyle>
            <a:lvl1pPr lvl="0" algn="ctr">
              <a:spcBef>
                <a:spcPts val="0"/>
              </a:spcBef>
              <a:spcAft>
                <a:spcPts val="0"/>
              </a:spcAft>
              <a:buClr>
                <a:schemeClr val="dk1"/>
              </a:buClr>
              <a:buSzPts val="3200"/>
              <a:buNone/>
              <a:defRPr>
                <a:solidFill>
                  <a:schemeClr val="dk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6"/>
          <p:cNvSpPr txBox="1">
            <a:spLocks noGrp="1"/>
          </p:cNvSpPr>
          <p:nvPr>
            <p:ph type="subTitle" idx="1"/>
          </p:nvPr>
        </p:nvSpPr>
        <p:spPr>
          <a:xfrm rot="5400000" flipH="1">
            <a:off x="7689005" y="2452950"/>
            <a:ext cx="2224200" cy="237600"/>
          </a:xfrm>
          <a:prstGeom prst="rect">
            <a:avLst/>
          </a:prstGeom>
        </p:spPr>
        <p:txBody>
          <a:bodyPr spcFirstLastPara="1" lIns="91425" tIns="91425" rIns="91425" bIns="91425" anchor="ctr">
            <a:noAutofit/>
          </a:bodyPr>
          <a:lstStyle>
            <a:lvl1pPr lvl="0" algn="ctr" rtl="0">
              <a:lnSpc>
                <a:spcPct val="100000"/>
              </a:lnSpc>
              <a:spcBef>
                <a:spcPts val="0"/>
              </a:spcBef>
              <a:spcAft>
                <a:spcPts val="0"/>
              </a:spcAft>
              <a:buClr>
                <a:srgbClr val="000000"/>
              </a:buClr>
              <a:buSzPts val="1000"/>
              <a:buNone/>
              <a:defRPr sz="750" b="1"/>
            </a:lvl1pPr>
            <a:lvl2pPr lvl="1" algn="ctr" rtl="0">
              <a:lnSpc>
                <a:spcPct val="100000"/>
              </a:lnSpc>
              <a:spcBef>
                <a:spcPts val="0"/>
              </a:spcBef>
              <a:spcAft>
                <a:spcPts val="0"/>
              </a:spcAft>
              <a:buClr>
                <a:srgbClr val="000000"/>
              </a:buClr>
              <a:buSzPts val="1000"/>
              <a:buNone/>
              <a:defRPr sz="750">
                <a:solidFill>
                  <a:srgbClr val="000000"/>
                </a:solidFill>
              </a:defRPr>
            </a:lvl2pPr>
            <a:lvl3pPr lvl="2" algn="ctr" rtl="0">
              <a:lnSpc>
                <a:spcPct val="100000"/>
              </a:lnSpc>
              <a:spcBef>
                <a:spcPts val="0"/>
              </a:spcBef>
              <a:spcAft>
                <a:spcPts val="0"/>
              </a:spcAft>
              <a:buClr>
                <a:srgbClr val="000000"/>
              </a:buClr>
              <a:buSzPts val="1000"/>
              <a:buNone/>
              <a:defRPr sz="750">
                <a:solidFill>
                  <a:srgbClr val="000000"/>
                </a:solidFill>
              </a:defRPr>
            </a:lvl3pPr>
            <a:lvl4pPr lvl="3" algn="ctr" rtl="0">
              <a:lnSpc>
                <a:spcPct val="100000"/>
              </a:lnSpc>
              <a:spcBef>
                <a:spcPts val="0"/>
              </a:spcBef>
              <a:spcAft>
                <a:spcPts val="0"/>
              </a:spcAft>
              <a:buClr>
                <a:srgbClr val="000000"/>
              </a:buClr>
              <a:buSzPts val="1000"/>
              <a:buNone/>
              <a:defRPr sz="750">
                <a:solidFill>
                  <a:srgbClr val="000000"/>
                </a:solidFill>
              </a:defRPr>
            </a:lvl4pPr>
            <a:lvl5pPr lvl="4" algn="ctr" rtl="0">
              <a:lnSpc>
                <a:spcPct val="100000"/>
              </a:lnSpc>
              <a:spcBef>
                <a:spcPts val="0"/>
              </a:spcBef>
              <a:spcAft>
                <a:spcPts val="0"/>
              </a:spcAft>
              <a:buClr>
                <a:srgbClr val="000000"/>
              </a:buClr>
              <a:buSzPts val="1000"/>
              <a:buNone/>
              <a:defRPr sz="750">
                <a:solidFill>
                  <a:srgbClr val="000000"/>
                </a:solidFill>
              </a:defRPr>
            </a:lvl5pPr>
            <a:lvl6pPr lvl="5" algn="ctr" rtl="0">
              <a:lnSpc>
                <a:spcPct val="100000"/>
              </a:lnSpc>
              <a:spcBef>
                <a:spcPts val="0"/>
              </a:spcBef>
              <a:spcAft>
                <a:spcPts val="0"/>
              </a:spcAft>
              <a:buClr>
                <a:srgbClr val="000000"/>
              </a:buClr>
              <a:buSzPts val="1000"/>
              <a:buNone/>
              <a:defRPr sz="750">
                <a:solidFill>
                  <a:srgbClr val="000000"/>
                </a:solidFill>
              </a:defRPr>
            </a:lvl6pPr>
            <a:lvl7pPr lvl="6" algn="ctr" rtl="0">
              <a:lnSpc>
                <a:spcPct val="100000"/>
              </a:lnSpc>
              <a:spcBef>
                <a:spcPts val="0"/>
              </a:spcBef>
              <a:spcAft>
                <a:spcPts val="0"/>
              </a:spcAft>
              <a:buClr>
                <a:srgbClr val="000000"/>
              </a:buClr>
              <a:buSzPts val="1000"/>
              <a:buNone/>
              <a:defRPr sz="750">
                <a:solidFill>
                  <a:srgbClr val="000000"/>
                </a:solidFill>
              </a:defRPr>
            </a:lvl7pPr>
            <a:lvl8pPr lvl="7" algn="ctr" rtl="0">
              <a:lnSpc>
                <a:spcPct val="100000"/>
              </a:lnSpc>
              <a:spcBef>
                <a:spcPts val="0"/>
              </a:spcBef>
              <a:spcAft>
                <a:spcPts val="0"/>
              </a:spcAft>
              <a:buClr>
                <a:srgbClr val="000000"/>
              </a:buClr>
              <a:buSzPts val="1000"/>
              <a:buNone/>
              <a:defRPr sz="750">
                <a:solidFill>
                  <a:srgbClr val="000000"/>
                </a:solidFill>
              </a:defRPr>
            </a:lvl8pPr>
            <a:lvl9pPr lvl="8" algn="ctr" rtl="0">
              <a:lnSpc>
                <a:spcPct val="100000"/>
              </a:lnSpc>
              <a:spcBef>
                <a:spcPts val="0"/>
              </a:spcBef>
              <a:spcAft>
                <a:spcPts val="0"/>
              </a:spcAft>
              <a:buClr>
                <a:srgbClr val="000000"/>
              </a:buClr>
              <a:buSzPts val="1000"/>
              <a:buNone/>
              <a:defRPr sz="750">
                <a:solidFill>
                  <a:srgbClr val="000000"/>
                </a:solidFill>
              </a:defRPr>
            </a:lvl9pPr>
          </a:lstStyle>
          <a:p>
            <a:endParaRPr/>
          </a:p>
        </p:txBody>
      </p:sp>
      <p:sp>
        <p:nvSpPr>
          <p:cNvPr id="41" name="Google Shape;41;p6"/>
          <p:cNvSpPr txBox="1">
            <a:spLocks noGrp="1"/>
          </p:cNvSpPr>
          <p:nvPr>
            <p:ph type="subTitle" idx="2"/>
          </p:nvPr>
        </p:nvSpPr>
        <p:spPr>
          <a:xfrm rot="16200000">
            <a:off x="-1057355" y="2452950"/>
            <a:ext cx="2800500" cy="237600"/>
          </a:xfrm>
          <a:prstGeom prst="rect">
            <a:avLst/>
          </a:prstGeom>
        </p:spPr>
        <p:txBody>
          <a:bodyPr spcFirstLastPara="1" lIns="91425" tIns="91425" rIns="91425" bIns="91425" anchor="ctr">
            <a:noAutofit/>
          </a:bodyPr>
          <a:lstStyle>
            <a:lvl1pPr lvl="0" algn="ctr" rtl="0">
              <a:lnSpc>
                <a:spcPct val="100000"/>
              </a:lnSpc>
              <a:spcBef>
                <a:spcPts val="0"/>
              </a:spcBef>
              <a:spcAft>
                <a:spcPts val="0"/>
              </a:spcAft>
              <a:buClr>
                <a:srgbClr val="000000"/>
              </a:buClr>
              <a:buSzPts val="1000"/>
              <a:buNone/>
              <a:defRPr sz="750" b="1"/>
            </a:lvl1pPr>
            <a:lvl2pPr lvl="1" algn="ctr" rtl="0">
              <a:lnSpc>
                <a:spcPct val="100000"/>
              </a:lnSpc>
              <a:spcBef>
                <a:spcPts val="0"/>
              </a:spcBef>
              <a:spcAft>
                <a:spcPts val="0"/>
              </a:spcAft>
              <a:buClr>
                <a:srgbClr val="000000"/>
              </a:buClr>
              <a:buSzPts val="1000"/>
              <a:buNone/>
              <a:defRPr sz="750">
                <a:solidFill>
                  <a:srgbClr val="000000"/>
                </a:solidFill>
              </a:defRPr>
            </a:lvl2pPr>
            <a:lvl3pPr lvl="2" algn="ctr" rtl="0">
              <a:lnSpc>
                <a:spcPct val="100000"/>
              </a:lnSpc>
              <a:spcBef>
                <a:spcPts val="0"/>
              </a:spcBef>
              <a:spcAft>
                <a:spcPts val="0"/>
              </a:spcAft>
              <a:buClr>
                <a:srgbClr val="000000"/>
              </a:buClr>
              <a:buSzPts val="1000"/>
              <a:buNone/>
              <a:defRPr sz="750">
                <a:solidFill>
                  <a:srgbClr val="000000"/>
                </a:solidFill>
              </a:defRPr>
            </a:lvl3pPr>
            <a:lvl4pPr lvl="3" algn="ctr" rtl="0">
              <a:lnSpc>
                <a:spcPct val="100000"/>
              </a:lnSpc>
              <a:spcBef>
                <a:spcPts val="0"/>
              </a:spcBef>
              <a:spcAft>
                <a:spcPts val="0"/>
              </a:spcAft>
              <a:buClr>
                <a:srgbClr val="000000"/>
              </a:buClr>
              <a:buSzPts val="1000"/>
              <a:buNone/>
              <a:defRPr sz="750">
                <a:solidFill>
                  <a:srgbClr val="000000"/>
                </a:solidFill>
              </a:defRPr>
            </a:lvl4pPr>
            <a:lvl5pPr lvl="4" algn="ctr" rtl="0">
              <a:lnSpc>
                <a:spcPct val="100000"/>
              </a:lnSpc>
              <a:spcBef>
                <a:spcPts val="0"/>
              </a:spcBef>
              <a:spcAft>
                <a:spcPts val="0"/>
              </a:spcAft>
              <a:buClr>
                <a:srgbClr val="000000"/>
              </a:buClr>
              <a:buSzPts val="1000"/>
              <a:buNone/>
              <a:defRPr sz="750">
                <a:solidFill>
                  <a:srgbClr val="000000"/>
                </a:solidFill>
              </a:defRPr>
            </a:lvl5pPr>
            <a:lvl6pPr lvl="5" algn="ctr" rtl="0">
              <a:lnSpc>
                <a:spcPct val="100000"/>
              </a:lnSpc>
              <a:spcBef>
                <a:spcPts val="0"/>
              </a:spcBef>
              <a:spcAft>
                <a:spcPts val="0"/>
              </a:spcAft>
              <a:buClr>
                <a:srgbClr val="000000"/>
              </a:buClr>
              <a:buSzPts val="1000"/>
              <a:buNone/>
              <a:defRPr sz="750">
                <a:solidFill>
                  <a:srgbClr val="000000"/>
                </a:solidFill>
              </a:defRPr>
            </a:lvl6pPr>
            <a:lvl7pPr lvl="6" algn="ctr" rtl="0">
              <a:lnSpc>
                <a:spcPct val="100000"/>
              </a:lnSpc>
              <a:spcBef>
                <a:spcPts val="0"/>
              </a:spcBef>
              <a:spcAft>
                <a:spcPts val="0"/>
              </a:spcAft>
              <a:buClr>
                <a:srgbClr val="000000"/>
              </a:buClr>
              <a:buSzPts val="1000"/>
              <a:buNone/>
              <a:defRPr sz="750">
                <a:solidFill>
                  <a:srgbClr val="000000"/>
                </a:solidFill>
              </a:defRPr>
            </a:lvl7pPr>
            <a:lvl8pPr lvl="7" algn="ctr" rtl="0">
              <a:lnSpc>
                <a:spcPct val="100000"/>
              </a:lnSpc>
              <a:spcBef>
                <a:spcPts val="0"/>
              </a:spcBef>
              <a:spcAft>
                <a:spcPts val="0"/>
              </a:spcAft>
              <a:buClr>
                <a:srgbClr val="000000"/>
              </a:buClr>
              <a:buSzPts val="1000"/>
              <a:buNone/>
              <a:defRPr sz="750">
                <a:solidFill>
                  <a:srgbClr val="000000"/>
                </a:solidFill>
              </a:defRPr>
            </a:lvl8pPr>
            <a:lvl9pPr lvl="8" algn="ctr" rtl="0">
              <a:lnSpc>
                <a:spcPct val="100000"/>
              </a:lnSpc>
              <a:spcBef>
                <a:spcPts val="0"/>
              </a:spcBef>
              <a:spcAft>
                <a:spcPts val="0"/>
              </a:spcAft>
              <a:buClr>
                <a:srgbClr val="000000"/>
              </a:buClr>
              <a:buSzPts val="1000"/>
              <a:buNone/>
              <a:defRPr sz="750">
                <a:solidFill>
                  <a:srgbClr val="000000"/>
                </a:solidFill>
              </a:defRPr>
            </a:lvl9pPr>
          </a:lstStyle>
          <a:p>
            <a:endParaRPr/>
          </a:p>
        </p:txBody>
      </p:sp>
    </p:spTree>
    <p:extLst>
      <p:ext uri="{BB962C8B-B14F-4D97-AF65-F5344CB8AC3E}">
        <p14:creationId xmlns:p14="http://schemas.microsoft.com/office/powerpoint/2010/main" val="926560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2.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3.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dirty="0"/>
              <a:pPr/>
              <a:t>3/24/2024</a:t>
            </a:fld>
            <a:endParaRPr lang="en-US" dirty="0"/>
          </a:p>
        </p:txBody>
      </p:sp>
      <p:sp>
        <p:nvSpPr>
          <p:cNvPr id="5" name="Footer Placeholder 4"/>
          <p:cNvSpPr>
            <a:spLocks noGrp="1"/>
          </p:cNvSpPr>
          <p:nvPr>
            <p:ph type="ftr" sz="quarter" idx="3"/>
          </p:nvPr>
        </p:nvSpPr>
        <p:spPr>
          <a:xfrm>
            <a:off x="508001" y="4531022"/>
            <a:ext cx="472320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675">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7744801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8" r:id="rId19"/>
    <p:sldLayoutId id="2147483709" r:id="rId20"/>
    <p:sldLayoutId id="2147483710" r:id="rId21"/>
    <p:sldLayoutId id="2147483711" r:id="rId22"/>
  </p:sldLayoutIdLst>
  <p:hf sldNum="0"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8308"/>
            <a:ext cx="8791956" cy="4786884"/>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800100" y="481946"/>
            <a:ext cx="7543800" cy="10287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00100" y="1577340"/>
            <a:ext cx="7543800" cy="29489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5740" y="4730754"/>
            <a:ext cx="2057400" cy="205740"/>
          </a:xfrm>
          <a:prstGeom prst="rect">
            <a:avLst/>
          </a:prstGeom>
        </p:spPr>
        <p:txBody>
          <a:bodyPr vert="horz" lIns="91440" tIns="45720" rIns="91440" bIns="45720" rtlCol="0" anchor="b"/>
          <a:lstStyle>
            <a:lvl1pPr algn="l">
              <a:defRPr sz="750">
                <a:solidFill>
                  <a:schemeClr val="tx1">
                    <a:lumMod val="75000"/>
                    <a:lumOff val="25000"/>
                  </a:schemeClr>
                </a:solidFill>
              </a:defRPr>
            </a:lvl1pPr>
          </a:lstStyle>
          <a:p>
            <a:fld id="{B61BEF0D-F0BB-DE4B-95CE-6DB70DBA9567}" type="datetimeFigureOut">
              <a:rPr lang="en-US" smtClean="0"/>
              <a:pPr/>
              <a:t>3/24/2024</a:t>
            </a:fld>
            <a:endParaRPr lang="en-US" dirty="0"/>
          </a:p>
        </p:txBody>
      </p:sp>
      <p:sp>
        <p:nvSpPr>
          <p:cNvPr id="5" name="Footer Placeholder 4"/>
          <p:cNvSpPr>
            <a:spLocks noGrp="1"/>
          </p:cNvSpPr>
          <p:nvPr>
            <p:ph type="ftr" sz="quarter" idx="3"/>
          </p:nvPr>
        </p:nvSpPr>
        <p:spPr>
          <a:xfrm>
            <a:off x="2617470" y="4730754"/>
            <a:ext cx="3909060" cy="205740"/>
          </a:xfrm>
          <a:prstGeom prst="rect">
            <a:avLst/>
          </a:prstGeom>
        </p:spPr>
        <p:txBody>
          <a:bodyPr vert="horz" lIns="91440" tIns="45720" rIns="91440" bIns="45720" rtlCol="0" anchor="b"/>
          <a:lstStyle>
            <a:lvl1pPr algn="ctr">
              <a:defRPr sz="75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7852410" y="4730754"/>
            <a:ext cx="1097280" cy="205740"/>
          </a:xfrm>
          <a:prstGeom prst="rect">
            <a:avLst/>
          </a:prstGeom>
        </p:spPr>
        <p:txBody>
          <a:bodyPr vert="horz" lIns="91440" tIns="45720" rIns="91440" bIns="45720" rtlCol="0" anchor="b"/>
          <a:lstStyle>
            <a:lvl1pPr algn="r">
              <a:defRPr sz="750">
                <a:solidFill>
                  <a:schemeClr val="tx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69877844"/>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685800" rtl="0" eaLnBrk="1" latinLnBrk="0" hangingPunct="1">
        <a:lnSpc>
          <a:spcPct val="90000"/>
        </a:lnSpc>
        <a:spcBef>
          <a:spcPct val="0"/>
        </a:spcBef>
        <a:buNone/>
        <a:defRPr lang="en-US" sz="3600" kern="1200" cap="none" spc="0" baseline="0" dirty="0">
          <a:solidFill>
            <a:schemeClr val="tx1">
              <a:lumMod val="85000"/>
              <a:lumOff val="15000"/>
            </a:schemeClr>
          </a:solidFill>
          <a:effectLst/>
          <a:latin typeface="+mj-lt"/>
          <a:ea typeface="+mn-ea"/>
          <a:cs typeface="+mn-cs"/>
        </a:defRPr>
      </a:lvl1pPr>
    </p:titleStyle>
    <p:bodyStyle>
      <a:lvl1pPr marL="137160" indent="-137160" algn="l" defTabSz="685800" rtl="0" eaLnBrk="1" latinLnBrk="0" hangingPunct="1">
        <a:lnSpc>
          <a:spcPct val="100000"/>
        </a:lnSpc>
        <a:spcBef>
          <a:spcPts val="675"/>
        </a:spcBef>
        <a:spcAft>
          <a:spcPts val="0"/>
        </a:spcAft>
        <a:buClr>
          <a:schemeClr val="tx1">
            <a:lumMod val="85000"/>
            <a:lumOff val="15000"/>
          </a:schemeClr>
        </a:buClr>
        <a:buFont typeface="Garamond" pitchFamily="18" charset="0"/>
        <a:buChar char="◦"/>
        <a:defRPr sz="1350" kern="1200">
          <a:solidFill>
            <a:schemeClr val="tx1"/>
          </a:solidFill>
          <a:latin typeface="+mn-lt"/>
          <a:ea typeface="+mn-ea"/>
          <a:cs typeface="+mn-cs"/>
        </a:defRPr>
      </a:lvl1pPr>
      <a:lvl2pPr marL="34290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200" kern="1200">
          <a:solidFill>
            <a:schemeClr val="tx1"/>
          </a:solidFill>
          <a:latin typeface="+mn-lt"/>
          <a:ea typeface="+mn-ea"/>
          <a:cs typeface="+mn-cs"/>
        </a:defRPr>
      </a:lvl2pPr>
      <a:lvl3pPr marL="54864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3pPr>
      <a:lvl4pPr marL="75438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4pPr>
      <a:lvl5pPr marL="96012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5pPr>
      <a:lvl6pPr marL="1200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6pPr>
      <a:lvl7pPr marL="1425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7pPr>
      <a:lvl8pPr marL="1650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8pPr>
      <a:lvl9pPr marL="1875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438912"/>
            <a:ext cx="7290054" cy="112471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1714500"/>
            <a:ext cx="7290055" cy="301752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8097" y="4853028"/>
            <a:ext cx="1615607" cy="205740"/>
          </a:xfrm>
          <a:prstGeom prst="rect">
            <a:avLst/>
          </a:prstGeom>
        </p:spPr>
        <p:txBody>
          <a:bodyPr vert="horz" lIns="91440" tIns="45720" rIns="91440" bIns="45720" rtlCol="0" anchor="ctr"/>
          <a:lstStyle>
            <a:lvl1pPr algn="l">
              <a:defRPr sz="750">
                <a:solidFill>
                  <a:schemeClr val="tx1">
                    <a:lumMod val="95000"/>
                    <a:lumOff val="5000"/>
                  </a:schemeClr>
                </a:solidFill>
                <a:latin typeface="+mj-lt"/>
              </a:defRPr>
            </a:lvl1pPr>
          </a:lstStyle>
          <a:p>
            <a:fld id="{B61BEF0D-F0BB-DE4B-95CE-6DB70DBA9567}" type="datetimeFigureOut">
              <a:rPr lang="en-US" smtClean="0"/>
              <a:pPr/>
              <a:t>3/24/2024</a:t>
            </a:fld>
            <a:endParaRPr lang="en-US" dirty="0"/>
          </a:p>
        </p:txBody>
      </p:sp>
      <p:sp>
        <p:nvSpPr>
          <p:cNvPr id="5" name="Footer Placeholder 4"/>
          <p:cNvSpPr>
            <a:spLocks noGrp="1"/>
          </p:cNvSpPr>
          <p:nvPr>
            <p:ph type="ftr" sz="quarter" idx="3"/>
          </p:nvPr>
        </p:nvSpPr>
        <p:spPr>
          <a:xfrm>
            <a:off x="3632200" y="4853028"/>
            <a:ext cx="4426094" cy="205740"/>
          </a:xfrm>
          <a:prstGeom prst="rect">
            <a:avLst/>
          </a:prstGeom>
        </p:spPr>
        <p:txBody>
          <a:bodyPr vert="horz" lIns="91440" tIns="45720" rIns="91440" bIns="45720" rtlCol="0" anchor="ctr"/>
          <a:lstStyle>
            <a:lvl1pPr algn="r">
              <a:defRPr sz="75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8128000" y="4853028"/>
            <a:ext cx="730250" cy="205740"/>
          </a:xfrm>
          <a:prstGeom prst="rect">
            <a:avLst/>
          </a:prstGeom>
        </p:spPr>
        <p:txBody>
          <a:bodyPr vert="horz" lIns="91440" tIns="45720" rIns="91440" bIns="45720" rtlCol="0" anchor="ctr"/>
          <a:lstStyle>
            <a:lvl1pPr algn="l">
              <a:defRPr sz="750">
                <a:solidFill>
                  <a:schemeClr val="tx1">
                    <a:lumMod val="95000"/>
                    <a:lumOff val="5000"/>
                  </a:schemeClr>
                </a:solidFill>
                <a:latin typeface="+mj-lt"/>
              </a:defRPr>
            </a:lvl1pPr>
          </a:lstStyle>
          <a:p>
            <a:fld id="{D57F1E4F-1CFF-5643-939E-217C01CDF565}" type="slidenum">
              <a:rPr lang="en-US" smtClean="0"/>
              <a:pPr/>
              <a:t>‹#›</a:t>
            </a:fld>
            <a:endParaRPr lang="en-US" dirty="0"/>
          </a:p>
        </p:txBody>
      </p:sp>
      <p:cxnSp>
        <p:nvCxnSpPr>
          <p:cNvPr id="7" name="Straight Connector 6"/>
          <p:cNvCxnSpPr/>
          <p:nvPr/>
        </p:nvCxnSpPr>
        <p:spPr>
          <a:xfrm flipV="1">
            <a:off x="571500" y="61974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6447146"/>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hf sldNum="0" hdr="0" ftr="0" dt="0"/>
  <p:txStyles>
    <p:titleStyle>
      <a:lvl1pPr algn="l" defTabSz="685800" rtl="0" eaLnBrk="1" latinLnBrk="0" hangingPunct="1">
        <a:lnSpc>
          <a:spcPct val="80000"/>
        </a:lnSpc>
        <a:spcBef>
          <a:spcPct val="0"/>
        </a:spcBef>
        <a:buNone/>
        <a:defRPr sz="3750" kern="1200" cap="all" spc="75" baseline="0">
          <a:solidFill>
            <a:schemeClr val="tx1">
              <a:lumMod val="95000"/>
              <a:lumOff val="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Tw Cen MT" panose="020B0602020104020603" pitchFamily="34" charset="0"/>
        <a:buChar char=" "/>
        <a:defRPr sz="1650" kern="1200">
          <a:solidFill>
            <a:schemeClr val="tx1"/>
          </a:solidFill>
          <a:latin typeface="+mn-lt"/>
          <a:ea typeface="+mn-ea"/>
          <a:cs typeface="+mn-cs"/>
        </a:defRPr>
      </a:lvl1pPr>
      <a:lvl2pPr marL="198882" indent="-102870" algn="l" defTabSz="685800" rtl="0" eaLnBrk="1" latinLnBrk="0" hangingPunct="1">
        <a:lnSpc>
          <a:spcPct val="90000"/>
        </a:lnSpc>
        <a:spcBef>
          <a:spcPts val="150"/>
        </a:spcBef>
        <a:spcAft>
          <a:spcPts val="300"/>
        </a:spcAft>
        <a:buClr>
          <a:schemeClr val="accent1"/>
        </a:buClr>
        <a:buFont typeface="Wingdings 3" pitchFamily="18" charset="2"/>
        <a:buChar char=""/>
        <a:defRPr sz="1350" kern="1200">
          <a:solidFill>
            <a:schemeClr val="tx1"/>
          </a:solidFill>
          <a:latin typeface="+mn-lt"/>
          <a:ea typeface="+mn-ea"/>
          <a:cs typeface="+mn-cs"/>
        </a:defRPr>
      </a:lvl2pPr>
      <a:lvl3pPr marL="336042"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3pPr>
      <a:lvl4pPr marL="445770"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4pPr>
      <a:lvl5pPr marL="582930"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5pPr>
      <a:lvl6pPr marL="685800"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6pPr>
      <a:lvl7pPr marL="795528"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7pPr>
      <a:lvl8pPr marL="912114"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8pPr>
      <a:lvl9pPr marL="1021842"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emf"/><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Shape 280"/>
        <p:cNvGrpSpPr/>
        <p:nvPr/>
      </p:nvGrpSpPr>
      <p:grpSpPr>
        <a:xfrm>
          <a:off x="0" y="0"/>
          <a:ext cx="0" cy="0"/>
          <a:chOff x="0" y="0"/>
          <a:chExt cx="0" cy="0"/>
        </a:xfrm>
      </p:grpSpPr>
      <p:sp>
        <p:nvSpPr>
          <p:cNvPr id="281" name="Google Shape;281;p37"/>
          <p:cNvSpPr/>
          <p:nvPr/>
        </p:nvSpPr>
        <p:spPr>
          <a:xfrm>
            <a:off x="4800286" y="795598"/>
            <a:ext cx="4343714" cy="4077900"/>
          </a:xfrm>
          <a:prstGeom prst="rect">
            <a:avLst/>
          </a:prstGeom>
          <a:solidFill>
            <a:schemeClr val="bg1">
              <a:lumMod val="9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7"/>
          <p:cNvSpPr txBox="1">
            <a:spLocks noGrp="1"/>
          </p:cNvSpPr>
          <p:nvPr>
            <p:ph type="ctrTitle"/>
          </p:nvPr>
        </p:nvSpPr>
        <p:spPr>
          <a:xfrm>
            <a:off x="4809264" y="919674"/>
            <a:ext cx="4703400" cy="2654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800" b="1" dirty="0">
                <a:latin typeface="Felix Titling" panose="04060505060202020A04" pitchFamily="82" charset="0"/>
              </a:rPr>
              <a:t>AUDTING </a:t>
            </a:r>
            <a:br>
              <a:rPr lang="en" sz="2800" b="1" dirty="0">
                <a:latin typeface="Felix Titling" panose="04060505060202020A04" pitchFamily="82" charset="0"/>
              </a:rPr>
            </a:br>
            <a:r>
              <a:rPr lang="en" sz="2800" b="1" dirty="0">
                <a:latin typeface="Felix Titling" panose="04060505060202020A04" pitchFamily="82" charset="0"/>
              </a:rPr>
              <a:t>STANDARDS</a:t>
            </a:r>
            <a:br>
              <a:rPr lang="en" dirty="0"/>
            </a:br>
            <a:br>
              <a:rPr lang="en" dirty="0"/>
            </a:br>
            <a:r>
              <a:rPr lang="en" sz="1800" b="1" dirty="0">
                <a:solidFill>
                  <a:srgbClr val="C00000"/>
                </a:solidFill>
                <a:latin typeface="Felix Titling" panose="04060505060202020A04" pitchFamily="82" charset="0"/>
              </a:rPr>
              <a:t>Are we doing it right ?</a:t>
            </a:r>
            <a:br>
              <a:rPr lang="en" sz="1800" b="1" dirty="0">
                <a:solidFill>
                  <a:srgbClr val="C00000"/>
                </a:solidFill>
                <a:latin typeface="Felix Titling" panose="04060505060202020A04" pitchFamily="82" charset="0"/>
              </a:rPr>
            </a:br>
            <a:br>
              <a:rPr lang="en" sz="1800" b="1" dirty="0">
                <a:solidFill>
                  <a:srgbClr val="C00000"/>
                </a:solidFill>
                <a:latin typeface="Felix Titling" panose="04060505060202020A04" pitchFamily="82" charset="0"/>
              </a:rPr>
            </a:br>
            <a:r>
              <a:rPr lang="en" sz="1800" b="1" dirty="0">
                <a:solidFill>
                  <a:srgbClr val="C00000"/>
                </a:solidFill>
                <a:latin typeface="Felix Titling" panose="04060505060202020A04" pitchFamily="82" charset="0"/>
              </a:rPr>
              <a:t>Peer review/bank audit</a:t>
            </a:r>
            <a:endParaRPr sz="1800" b="1" dirty="0">
              <a:solidFill>
                <a:srgbClr val="C00000"/>
              </a:solidFill>
              <a:latin typeface="Felix Titling" panose="04060505060202020A04" pitchFamily="82" charset="0"/>
            </a:endParaRPr>
          </a:p>
        </p:txBody>
      </p:sp>
      <p:sp>
        <p:nvSpPr>
          <p:cNvPr id="5" name="Subtitle 4">
            <a:extLst>
              <a:ext uri="{FF2B5EF4-FFF2-40B4-BE49-F238E27FC236}">
                <a16:creationId xmlns:a16="http://schemas.microsoft.com/office/drawing/2014/main" id="{D84E729D-58C3-AF8E-BA27-16AAD6AB506D}"/>
              </a:ext>
            </a:extLst>
          </p:cNvPr>
          <p:cNvSpPr>
            <a:spLocks noGrp="1"/>
          </p:cNvSpPr>
          <p:nvPr>
            <p:ph type="subTitle" idx="1"/>
          </p:nvPr>
        </p:nvSpPr>
        <p:spPr>
          <a:xfrm>
            <a:off x="5685681" y="3999792"/>
            <a:ext cx="2950566" cy="500100"/>
          </a:xfrm>
        </p:spPr>
        <p:txBody>
          <a:bodyPr/>
          <a:lstStyle/>
          <a:p>
            <a:r>
              <a:rPr lang="en-IN" sz="2000" b="1" dirty="0">
                <a:latin typeface="Book Antiqua" panose="02040602050305030304" pitchFamily="18" charset="0"/>
              </a:rPr>
              <a:t>CA. Jomon K George</a:t>
            </a:r>
          </a:p>
        </p:txBody>
      </p:sp>
      <p:cxnSp>
        <p:nvCxnSpPr>
          <p:cNvPr id="286" name="Google Shape;286;p37"/>
          <p:cNvCxnSpPr>
            <a:cxnSpLocks/>
          </p:cNvCxnSpPr>
          <p:nvPr/>
        </p:nvCxnSpPr>
        <p:spPr>
          <a:xfrm flipH="1">
            <a:off x="5685682" y="8379558"/>
            <a:ext cx="1500" cy="14814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FB1E6-C51F-D419-56F0-9C9EEFE72DC2}"/>
              </a:ext>
            </a:extLst>
          </p:cNvPr>
          <p:cNvSpPr txBox="1">
            <a:spLocks/>
          </p:cNvSpPr>
          <p:nvPr/>
        </p:nvSpPr>
        <p:spPr>
          <a:xfrm>
            <a:off x="185529" y="137453"/>
            <a:ext cx="4187687" cy="421859"/>
          </a:xfrm>
          <a:prstGeom prst="rect">
            <a:avLst/>
          </a:prstGeom>
        </p:spPr>
        <p:txBody>
          <a:bodyPr>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IN" sz="2800" dirty="0">
                <a:highlight>
                  <a:srgbClr val="C0C0C0"/>
                </a:highlight>
                <a:latin typeface="Britannic Bold" panose="020B0903060703020204" pitchFamily="34" charset="0"/>
              </a:rPr>
              <a:t>APPLICABILITY of SA</a:t>
            </a:r>
            <a:r>
              <a:rPr lang="en-IN" sz="2000" dirty="0">
                <a:highlight>
                  <a:srgbClr val="C0C0C0"/>
                </a:highlight>
                <a:latin typeface="Britannic Bold" panose="020B0903060703020204" pitchFamily="34" charset="0"/>
              </a:rPr>
              <a:t>s</a:t>
            </a:r>
          </a:p>
        </p:txBody>
      </p:sp>
      <p:sp>
        <p:nvSpPr>
          <p:cNvPr id="4" name="Google Shape;423;p47">
            <a:extLst>
              <a:ext uri="{FF2B5EF4-FFF2-40B4-BE49-F238E27FC236}">
                <a16:creationId xmlns:a16="http://schemas.microsoft.com/office/drawing/2014/main" id="{C449AC61-8685-0337-7BF7-94C636392DDE}"/>
              </a:ext>
            </a:extLst>
          </p:cNvPr>
          <p:cNvSpPr txBox="1">
            <a:spLocks/>
          </p:cNvSpPr>
          <p:nvPr/>
        </p:nvSpPr>
        <p:spPr>
          <a:xfrm flipH="1">
            <a:off x="568617" y="1007166"/>
            <a:ext cx="6534547" cy="3704510"/>
          </a:xfrm>
          <a:prstGeom prst="rect">
            <a:avLst/>
          </a:prstGeom>
          <a:effectLst/>
        </p:spPr>
        <p:txBody>
          <a:bodyPr spcFirstLastPara="1" wrap="square" lIns="91425" tIns="91425" rIns="91425" bIns="91425" anchor="ctr" anchorCtr="0">
            <a:noAutofit/>
          </a:bodyPr>
          <a:lst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a:lstStyle>
          <a:p>
            <a:pPr marL="139700" indent="0">
              <a:buNone/>
            </a:pPr>
            <a:endParaRPr lang="en-US" altLang="en-US" sz="28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marL="0" indent="0" algn="ctr">
              <a:buNone/>
            </a:pPr>
            <a:r>
              <a:rPr lang="en-US" altLang="en-US" sz="28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Wherever there is </a:t>
            </a:r>
          </a:p>
          <a:p>
            <a:pPr marL="0" indent="0" algn="ctr">
              <a:buNone/>
            </a:pPr>
            <a:endParaRPr lang="en-US" altLang="en-US" sz="28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marL="0" indent="0" algn="ctr">
              <a:buNone/>
            </a:pPr>
            <a:r>
              <a:rPr lang="en-US" altLang="en-US" sz="2800" b="1" dirty="0">
                <a:solidFill>
                  <a:srgbClr val="C00000"/>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‘Expression of Opinion”</a:t>
            </a:r>
          </a:p>
          <a:p>
            <a:pPr marL="0" indent="0">
              <a:buNone/>
            </a:pPr>
            <a:endParaRPr lang="en-US" altLang="en-US" sz="1700" b="1" dirty="0">
              <a:solidFill>
                <a:srgbClr val="4B0C01"/>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marL="139700" indent="0"/>
            <a:endParaRPr lang="en-US" altLang="en-US" sz="1700" b="1" dirty="0">
              <a:solidFill>
                <a:srgbClr val="4B0C01"/>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buFont typeface="Wingdings" panose="05000000000000000000" pitchFamily="2" charset="2"/>
              <a:buChar char="ü"/>
            </a:pPr>
            <a:r>
              <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  </a:t>
            </a:r>
            <a:r>
              <a:rPr lang="en-US" altLang="en-US" sz="1700" b="1" dirty="0">
                <a:solidFill>
                  <a:schemeClr val="accent6">
                    <a:lumMod val="50000"/>
                  </a:schemeClr>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Non-Corporate Tax Audits ( Form 3CB)</a:t>
            </a:r>
          </a:p>
          <a:p>
            <a:pPr>
              <a:buFont typeface="Wingdings" panose="05000000000000000000" pitchFamily="2" charset="2"/>
              <a:buChar char="ü"/>
            </a:pPr>
            <a:endParaRPr lang="en-US" altLang="en-US" sz="1700" b="1" dirty="0">
              <a:solidFill>
                <a:schemeClr val="accent6">
                  <a:lumMod val="50000"/>
                </a:schemeClr>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buFont typeface="Wingdings" panose="05000000000000000000" pitchFamily="2" charset="2"/>
              <a:buChar char="ü"/>
            </a:pPr>
            <a:r>
              <a:rPr lang="en-US" altLang="en-US" sz="1700" b="1" dirty="0">
                <a:solidFill>
                  <a:schemeClr val="accent6">
                    <a:lumMod val="50000"/>
                  </a:schemeClr>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  Bank Audits ( Branch/CSA)</a:t>
            </a:r>
          </a:p>
          <a:p>
            <a:pPr>
              <a:buFontTx/>
              <a:buChar char="•"/>
            </a:pPr>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buFontTx/>
              <a:buChar char="•"/>
            </a:pPr>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p:txBody>
      </p:sp>
    </p:spTree>
    <p:extLst>
      <p:ext uri="{BB962C8B-B14F-4D97-AF65-F5344CB8AC3E}">
        <p14:creationId xmlns:p14="http://schemas.microsoft.com/office/powerpoint/2010/main" val="3615664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FB1E6-C51F-D419-56F0-9C9EEFE72DC2}"/>
              </a:ext>
            </a:extLst>
          </p:cNvPr>
          <p:cNvSpPr txBox="1">
            <a:spLocks/>
          </p:cNvSpPr>
          <p:nvPr/>
        </p:nvSpPr>
        <p:spPr>
          <a:xfrm>
            <a:off x="-1117269" y="137453"/>
            <a:ext cx="6477805" cy="421859"/>
          </a:xfrm>
          <a:prstGeom prst="rect">
            <a:avLst/>
          </a:prstGeom>
        </p:spPr>
        <p:txBody>
          <a:bodyPr>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IN" sz="2800" dirty="0">
                <a:latin typeface="Britannic Bold" panose="020B0903060703020204" pitchFamily="34" charset="0"/>
              </a:rPr>
              <a:t>Peer review schedule</a:t>
            </a:r>
          </a:p>
        </p:txBody>
      </p:sp>
      <p:graphicFrame>
        <p:nvGraphicFramePr>
          <p:cNvPr id="3" name="Table 2">
            <a:extLst>
              <a:ext uri="{FF2B5EF4-FFF2-40B4-BE49-F238E27FC236}">
                <a16:creationId xmlns:a16="http://schemas.microsoft.com/office/drawing/2014/main" id="{2B37E6CE-342E-8A7F-D3E7-682890E05D4F}"/>
              </a:ext>
            </a:extLst>
          </p:cNvPr>
          <p:cNvGraphicFramePr>
            <a:graphicFrameLocks noGrp="1"/>
          </p:cNvGraphicFramePr>
          <p:nvPr/>
        </p:nvGraphicFramePr>
        <p:xfrm>
          <a:off x="185530" y="864025"/>
          <a:ext cx="6917636" cy="4036005"/>
        </p:xfrm>
        <a:graphic>
          <a:graphicData uri="http://schemas.openxmlformats.org/drawingml/2006/table">
            <a:tbl>
              <a:tblPr firstRow="1" bandRow="1">
                <a:tableStyleId>{5FD0F851-EC5A-4D38-B0AD-8093EC10F338}</a:tableStyleId>
              </a:tblPr>
              <a:tblGrid>
                <a:gridCol w="5722591">
                  <a:extLst>
                    <a:ext uri="{9D8B030D-6E8A-4147-A177-3AD203B41FA5}">
                      <a16:colId xmlns:a16="http://schemas.microsoft.com/office/drawing/2014/main" val="1913762529"/>
                    </a:ext>
                  </a:extLst>
                </a:gridCol>
                <a:gridCol w="1195045">
                  <a:extLst>
                    <a:ext uri="{9D8B030D-6E8A-4147-A177-3AD203B41FA5}">
                      <a16:colId xmlns:a16="http://schemas.microsoft.com/office/drawing/2014/main" val="2528377738"/>
                    </a:ext>
                  </a:extLst>
                </a:gridCol>
              </a:tblGrid>
              <a:tr h="405904">
                <a:tc>
                  <a:txBody>
                    <a:bodyPr/>
                    <a:lstStyle/>
                    <a:p>
                      <a:pPr lvl="1" algn="l"/>
                      <a:r>
                        <a:rPr lang="en-IN" sz="1800" b="1" dirty="0">
                          <a:solidFill>
                            <a:schemeClr val="tx1"/>
                          </a:solidFill>
                          <a:latin typeface="Georgia" panose="02040502050405020303" pitchFamily="18" charset="0"/>
                        </a:rPr>
                        <a:t>Category</a:t>
                      </a:r>
                    </a:p>
                  </a:txBody>
                  <a:tcPr marL="68580" marR="68580" marT="34290" marB="34290" anchor="ctr"/>
                </a:tc>
                <a:tc>
                  <a:txBody>
                    <a:bodyPr/>
                    <a:lstStyle/>
                    <a:p>
                      <a:pPr algn="ctr"/>
                      <a:r>
                        <a:rPr lang="en-IN" sz="1800" b="1" dirty="0">
                          <a:solidFill>
                            <a:schemeClr val="tx1"/>
                          </a:solidFill>
                          <a:latin typeface="Georgia" panose="02040502050405020303" pitchFamily="18" charset="0"/>
                        </a:rPr>
                        <a:t>Deadline</a:t>
                      </a:r>
                    </a:p>
                  </a:txBody>
                  <a:tcPr marL="68580" marR="68580" marT="34290" marB="34290" anchor="ctr"/>
                </a:tc>
                <a:extLst>
                  <a:ext uri="{0D108BD9-81ED-4DB2-BD59-A6C34878D82A}">
                    <a16:rowId xmlns:a16="http://schemas.microsoft.com/office/drawing/2014/main" val="3100071327"/>
                  </a:ext>
                </a:extLst>
              </a:tr>
              <a:tr h="1292483">
                <a:tc>
                  <a:txBody>
                    <a:bodyPr/>
                    <a:lstStyle/>
                    <a:p>
                      <a:pPr algn="just"/>
                      <a:r>
                        <a:rPr lang="en-IN" sz="1500" b="1" dirty="0">
                          <a:solidFill>
                            <a:schemeClr val="tx1"/>
                          </a:solidFill>
                        </a:rPr>
                        <a:t>Statutory Audits’s of Unlisted Public companies having paid-up capital of not less than 500 crore or Turnover of not less than 1000 crore or Deposits of not less than Rs. 500 Crore as on 31</a:t>
                      </a:r>
                      <a:r>
                        <a:rPr lang="en-IN" sz="1500" b="1" baseline="30000" dirty="0">
                          <a:solidFill>
                            <a:schemeClr val="tx1"/>
                          </a:solidFill>
                        </a:rPr>
                        <a:t>st</a:t>
                      </a:r>
                      <a:r>
                        <a:rPr lang="en-IN" sz="1500" b="1" dirty="0">
                          <a:solidFill>
                            <a:schemeClr val="tx1"/>
                          </a:solidFill>
                        </a:rPr>
                        <a:t> March of the Previous Year</a:t>
                      </a:r>
                    </a:p>
                    <a:p>
                      <a:pPr algn="just"/>
                      <a:r>
                        <a:rPr lang="en-IN" sz="1500" b="1" dirty="0">
                          <a:solidFill>
                            <a:schemeClr val="tx1"/>
                          </a:solidFill>
                        </a:rPr>
                        <a:t>&amp;</a:t>
                      </a:r>
                    </a:p>
                    <a:p>
                      <a:pPr algn="just"/>
                      <a:r>
                        <a:rPr lang="en-IN" sz="1500" b="1" dirty="0">
                          <a:solidFill>
                            <a:schemeClr val="tx1"/>
                          </a:solidFill>
                        </a:rPr>
                        <a:t>Firms with  five partners or more</a:t>
                      </a:r>
                      <a:endParaRPr lang="en-IN" sz="1500" b="1" dirty="0">
                        <a:solidFill>
                          <a:schemeClr val="tx1"/>
                        </a:solidFill>
                        <a:latin typeface="Georgia" panose="02040502050405020303" pitchFamily="18" charset="0"/>
                      </a:endParaRPr>
                    </a:p>
                  </a:txBody>
                  <a:tcPr marL="68580" marR="68580" marT="34290" marB="34290"/>
                </a:tc>
                <a:tc>
                  <a:txBody>
                    <a:bodyPr/>
                    <a:lstStyle/>
                    <a:p>
                      <a:pPr algn="ctr"/>
                      <a:r>
                        <a:rPr lang="en-IN" sz="1500" b="1" dirty="0">
                          <a:solidFill>
                            <a:schemeClr val="tx1"/>
                          </a:solidFill>
                        </a:rPr>
                        <a:t>30/06/2024</a:t>
                      </a:r>
                      <a:endParaRPr lang="en-IN" sz="1500" b="1" dirty="0">
                        <a:solidFill>
                          <a:schemeClr val="tx1"/>
                        </a:solidFill>
                        <a:latin typeface="Georgia" panose="02040502050405020303" pitchFamily="18" charset="0"/>
                      </a:endParaRPr>
                    </a:p>
                  </a:txBody>
                  <a:tcPr marL="68580" marR="68580" marT="34290" marB="34290" anchor="ctr"/>
                </a:tc>
                <a:extLst>
                  <a:ext uri="{0D108BD9-81ED-4DB2-BD59-A6C34878D82A}">
                    <a16:rowId xmlns:a16="http://schemas.microsoft.com/office/drawing/2014/main" val="2879125967"/>
                  </a:ext>
                </a:extLst>
              </a:tr>
              <a:tr h="1211580">
                <a:tc>
                  <a:txBody>
                    <a:bodyPr/>
                    <a:lstStyle/>
                    <a:p>
                      <a:pPr algn="just"/>
                      <a:r>
                        <a:rPr lang="en-IN" sz="1500" b="1" dirty="0">
                          <a:solidFill>
                            <a:schemeClr val="tx1"/>
                          </a:solidFill>
                        </a:rPr>
                        <a:t>Statutory Audits’s of Entities who raised Equity from Public or taken loans from Banks or Financial Institutions during the year under review and there of public interest entities including Trusts </a:t>
                      </a:r>
                    </a:p>
                    <a:p>
                      <a:pPr algn="just"/>
                      <a:r>
                        <a:rPr lang="en-IN" sz="1500" b="1" dirty="0">
                          <a:solidFill>
                            <a:schemeClr val="tx1"/>
                          </a:solidFill>
                        </a:rPr>
                        <a:t>&amp;</a:t>
                      </a:r>
                    </a:p>
                    <a:p>
                      <a:pPr marL="0" marR="0" lvl="0" indent="0" algn="just" defTabSz="914400" rtl="0" eaLnBrk="1" fontAlgn="auto" latinLnBrk="0" hangingPunct="1">
                        <a:lnSpc>
                          <a:spcPct val="100000"/>
                        </a:lnSpc>
                        <a:spcBef>
                          <a:spcPts val="0"/>
                        </a:spcBef>
                        <a:spcAft>
                          <a:spcPts val="0"/>
                        </a:spcAft>
                        <a:buClrTx/>
                        <a:buSzTx/>
                        <a:buFontTx/>
                        <a:buNone/>
                        <a:tabLst/>
                        <a:defRPr/>
                      </a:pPr>
                      <a:r>
                        <a:rPr lang="en-IN" sz="1500" b="1" dirty="0">
                          <a:solidFill>
                            <a:schemeClr val="tx1"/>
                          </a:solidFill>
                        </a:rPr>
                        <a:t>Firms with 4 partners or more</a:t>
                      </a:r>
                      <a:endParaRPr lang="en-IN" sz="1500" b="1" dirty="0">
                        <a:solidFill>
                          <a:schemeClr val="tx1"/>
                        </a:solidFill>
                        <a:latin typeface="Georgia" panose="02040502050405020303" pitchFamily="18" charset="0"/>
                      </a:endParaRPr>
                    </a:p>
                  </a:txBody>
                  <a:tcPr marL="68580" marR="68580" marT="34290" marB="34290"/>
                </a:tc>
                <a:tc>
                  <a:txBody>
                    <a:bodyPr/>
                    <a:lstStyle/>
                    <a:p>
                      <a:pPr algn="ctr"/>
                      <a:r>
                        <a:rPr lang="en-IN" sz="1500" b="1" dirty="0">
                          <a:solidFill>
                            <a:schemeClr val="tx1"/>
                          </a:solidFill>
                        </a:rPr>
                        <a:t>31/12/2024</a:t>
                      </a:r>
                      <a:endParaRPr lang="en-IN" sz="1500" b="1" dirty="0">
                        <a:solidFill>
                          <a:schemeClr val="tx1"/>
                        </a:solidFill>
                        <a:latin typeface="Georgia" panose="02040502050405020303" pitchFamily="18" charset="0"/>
                      </a:endParaRPr>
                    </a:p>
                  </a:txBody>
                  <a:tcPr marL="68580" marR="68580" marT="34290" marB="34290" anchor="ctr"/>
                </a:tc>
                <a:extLst>
                  <a:ext uri="{0D108BD9-81ED-4DB2-BD59-A6C34878D82A}">
                    <a16:rowId xmlns:a16="http://schemas.microsoft.com/office/drawing/2014/main" val="2683067162"/>
                  </a:ext>
                </a:extLst>
              </a:tr>
              <a:tr h="749741">
                <a:tc>
                  <a:txBody>
                    <a:bodyPr/>
                    <a:lstStyle/>
                    <a:p>
                      <a:pPr algn="just"/>
                      <a:r>
                        <a:rPr lang="en-IN" sz="1500" b="1" dirty="0">
                          <a:solidFill>
                            <a:schemeClr val="tx1"/>
                          </a:solidFill>
                        </a:rPr>
                        <a:t>Firms conducting Branch audit of Public Sector Banks and</a:t>
                      </a:r>
                    </a:p>
                    <a:p>
                      <a:pPr algn="just"/>
                      <a:r>
                        <a:rPr lang="en-IN" sz="1500" b="1" dirty="0">
                          <a:solidFill>
                            <a:schemeClr val="tx1"/>
                          </a:solidFill>
                        </a:rPr>
                        <a:t>Firms having 3 or more partners rendering Assurance services</a:t>
                      </a:r>
                      <a:endParaRPr lang="en-IN" sz="1500" b="1" dirty="0">
                        <a:solidFill>
                          <a:schemeClr val="tx1"/>
                        </a:solidFill>
                        <a:latin typeface="Georgia" panose="02040502050405020303" pitchFamily="18" charset="0"/>
                      </a:endParaRPr>
                    </a:p>
                  </a:txBody>
                  <a:tcPr marL="68580" marR="68580" marT="34290" marB="34290" anchor="ctr"/>
                </a:tc>
                <a:tc>
                  <a:txBody>
                    <a:bodyPr/>
                    <a:lstStyle/>
                    <a:p>
                      <a:pPr algn="ctr"/>
                      <a:r>
                        <a:rPr lang="en-IN" sz="1500" b="1" dirty="0">
                          <a:solidFill>
                            <a:schemeClr val="tx1"/>
                          </a:solidFill>
                        </a:rPr>
                        <a:t>01/04/2025</a:t>
                      </a:r>
                      <a:endParaRPr lang="en-IN" sz="1500" b="1" dirty="0">
                        <a:solidFill>
                          <a:schemeClr val="tx1"/>
                        </a:solidFill>
                        <a:latin typeface="Georgia" panose="02040502050405020303" pitchFamily="18" charset="0"/>
                      </a:endParaRPr>
                    </a:p>
                  </a:txBody>
                  <a:tcPr marL="68580" marR="68580" marT="34290" marB="34290" anchor="ctr"/>
                </a:tc>
                <a:extLst>
                  <a:ext uri="{0D108BD9-81ED-4DB2-BD59-A6C34878D82A}">
                    <a16:rowId xmlns:a16="http://schemas.microsoft.com/office/drawing/2014/main" val="1000202738"/>
                  </a:ext>
                </a:extLst>
              </a:tr>
            </a:tbl>
          </a:graphicData>
        </a:graphic>
      </p:graphicFrame>
    </p:spTree>
    <p:extLst>
      <p:ext uri="{BB962C8B-B14F-4D97-AF65-F5344CB8AC3E}">
        <p14:creationId xmlns:p14="http://schemas.microsoft.com/office/powerpoint/2010/main" val="1892151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52"/>
          <p:cNvSpPr/>
          <p:nvPr/>
        </p:nvSpPr>
        <p:spPr>
          <a:xfrm>
            <a:off x="584700" y="0"/>
            <a:ext cx="2834700" cy="5156700"/>
          </a:xfrm>
          <a:prstGeom prst="rect">
            <a:avLst/>
          </a:prstGeom>
          <a:solidFill>
            <a:schemeClr val="accent4">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52"/>
          <p:cNvSpPr txBox="1">
            <a:spLocks noGrp="1"/>
          </p:cNvSpPr>
          <p:nvPr>
            <p:ph type="title"/>
          </p:nvPr>
        </p:nvSpPr>
        <p:spPr>
          <a:xfrm>
            <a:off x="609198" y="1756600"/>
            <a:ext cx="2834699" cy="130465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b="1" dirty="0">
                <a:latin typeface="Book Antiqua" panose="02040602050305030304" pitchFamily="18" charset="0"/>
              </a:rPr>
              <a:t>HISTORY</a:t>
            </a:r>
            <a:br>
              <a:rPr lang="en" sz="2400" b="1" dirty="0">
                <a:latin typeface="Book Antiqua" panose="02040602050305030304" pitchFamily="18" charset="0"/>
              </a:rPr>
            </a:br>
            <a:r>
              <a:rPr lang="en" sz="2400" b="1" dirty="0">
                <a:latin typeface="Book Antiqua" panose="02040602050305030304" pitchFamily="18" charset="0"/>
              </a:rPr>
              <a:t>&amp;</a:t>
            </a:r>
            <a:br>
              <a:rPr lang="en" sz="2400" b="1" dirty="0">
                <a:latin typeface="Book Antiqua" panose="02040602050305030304" pitchFamily="18" charset="0"/>
              </a:rPr>
            </a:br>
            <a:r>
              <a:rPr lang="en" sz="2400" b="1" dirty="0">
                <a:latin typeface="Book Antiqua" panose="02040602050305030304" pitchFamily="18" charset="0"/>
              </a:rPr>
              <a:t>EVOLUTION</a:t>
            </a:r>
            <a:endParaRPr sz="2400" b="1" dirty="0">
              <a:latin typeface="Book Antiqua" panose="02040602050305030304" pitchFamily="18" charset="0"/>
            </a:endParaRPr>
          </a:p>
        </p:txBody>
      </p:sp>
      <p:sp>
        <p:nvSpPr>
          <p:cNvPr id="555" name="Google Shape;555;p52"/>
          <p:cNvSpPr txBox="1">
            <a:spLocks noGrp="1"/>
          </p:cNvSpPr>
          <p:nvPr>
            <p:ph type="subTitle" idx="1"/>
          </p:nvPr>
        </p:nvSpPr>
        <p:spPr>
          <a:xfrm>
            <a:off x="5920404" y="919829"/>
            <a:ext cx="3134584" cy="3322900"/>
          </a:xfrm>
          <a:prstGeom prst="rect">
            <a:avLst/>
          </a:prstGeom>
        </p:spPr>
        <p:txBody>
          <a:bodyPr spcFirstLastPara="1" wrap="square" lIns="91425" tIns="91425" rIns="91425" bIns="91425" anchor="t" anchorCtr="0">
            <a:noAutofit/>
          </a:bodyPr>
          <a:lstStyle/>
          <a:p>
            <a:pPr marL="342900" lvl="0" indent="-342900" algn="l" rtl="0">
              <a:spcBef>
                <a:spcPts val="0"/>
              </a:spcBef>
              <a:spcAft>
                <a:spcPts val="0"/>
              </a:spcAft>
              <a:buFont typeface="Wingdings" panose="05000000000000000000" pitchFamily="2" charset="2"/>
              <a:buChar char="v"/>
            </a:pPr>
            <a:endParaRPr lang="en-US" sz="2000" b="1" dirty="0">
              <a:latin typeface="Book Antiqua" panose="02040602050305030304" pitchFamily="18" charset="0"/>
            </a:endParaRPr>
          </a:p>
          <a:p>
            <a:pPr marL="342900" lvl="0" indent="-342900" algn="l" rtl="0">
              <a:spcBef>
                <a:spcPts val="0"/>
              </a:spcBef>
              <a:spcAft>
                <a:spcPts val="0"/>
              </a:spcAft>
              <a:buFont typeface="Wingdings" panose="05000000000000000000" pitchFamily="2" charset="2"/>
              <a:buChar char="v"/>
            </a:pPr>
            <a:r>
              <a:rPr lang="en-US" sz="2000" b="1" dirty="0">
                <a:latin typeface="Book Antiqua" panose="02040602050305030304" pitchFamily="18" charset="0"/>
              </a:rPr>
              <a:t>APC set up in 1982   - SAPs</a:t>
            </a:r>
          </a:p>
          <a:p>
            <a:pPr marL="342900" lvl="0" indent="-342900" algn="l" rtl="0">
              <a:spcBef>
                <a:spcPts val="0"/>
              </a:spcBef>
              <a:spcAft>
                <a:spcPts val="0"/>
              </a:spcAft>
              <a:buFont typeface="Wingdings" panose="05000000000000000000" pitchFamily="2" charset="2"/>
              <a:buChar char="v"/>
            </a:pPr>
            <a:endParaRPr lang="en-US" sz="2000" b="1" dirty="0">
              <a:latin typeface="Book Antiqua" panose="02040602050305030304" pitchFamily="18" charset="0"/>
            </a:endParaRPr>
          </a:p>
          <a:p>
            <a:pPr marL="342900" lvl="0" indent="-342900" algn="l" rtl="0">
              <a:spcBef>
                <a:spcPts val="0"/>
              </a:spcBef>
              <a:spcAft>
                <a:spcPts val="0"/>
              </a:spcAft>
              <a:buFont typeface="Wingdings" panose="05000000000000000000" pitchFamily="2" charset="2"/>
              <a:buChar char="v"/>
            </a:pPr>
            <a:r>
              <a:rPr lang="en-US" sz="2000" b="1" dirty="0">
                <a:latin typeface="Book Antiqua" panose="02040602050305030304" pitchFamily="18" charset="0"/>
              </a:rPr>
              <a:t>Renamed as AASB in 2002 – AASs</a:t>
            </a:r>
          </a:p>
          <a:p>
            <a:pPr marL="342900" lvl="0" indent="-342900" algn="l" rtl="0">
              <a:spcBef>
                <a:spcPts val="0"/>
              </a:spcBef>
              <a:spcAft>
                <a:spcPts val="0"/>
              </a:spcAft>
              <a:buFont typeface="Wingdings" panose="05000000000000000000" pitchFamily="2" charset="2"/>
              <a:buChar char="v"/>
            </a:pPr>
            <a:endParaRPr lang="en-US" sz="2000" b="1" dirty="0">
              <a:latin typeface="Book Antiqua" panose="02040602050305030304" pitchFamily="18" charset="0"/>
            </a:endParaRPr>
          </a:p>
          <a:p>
            <a:pPr marL="342900" lvl="0" indent="-342900" algn="l" rtl="0">
              <a:spcBef>
                <a:spcPts val="0"/>
              </a:spcBef>
              <a:spcAft>
                <a:spcPts val="0"/>
              </a:spcAft>
              <a:buFont typeface="Wingdings" panose="05000000000000000000" pitchFamily="2" charset="2"/>
              <a:buChar char="v"/>
            </a:pPr>
            <a:r>
              <a:rPr lang="en-US" sz="2000" b="1" dirty="0">
                <a:latin typeface="Book Antiqua" panose="02040602050305030304" pitchFamily="18" charset="0"/>
              </a:rPr>
              <a:t>New Preface in 2008</a:t>
            </a:r>
          </a:p>
        </p:txBody>
      </p:sp>
      <p:grpSp>
        <p:nvGrpSpPr>
          <p:cNvPr id="560" name="Google Shape;560;p52"/>
          <p:cNvGrpSpPr/>
          <p:nvPr/>
        </p:nvGrpSpPr>
        <p:grpSpPr>
          <a:xfrm>
            <a:off x="3468395" y="919830"/>
            <a:ext cx="2453055" cy="3322899"/>
            <a:chOff x="2641950" y="3481825"/>
            <a:chExt cx="469125" cy="635475"/>
          </a:xfrm>
        </p:grpSpPr>
        <p:sp>
          <p:nvSpPr>
            <p:cNvPr id="561" name="Google Shape;561;p52"/>
            <p:cNvSpPr/>
            <p:nvPr/>
          </p:nvSpPr>
          <p:spPr>
            <a:xfrm>
              <a:off x="2641950" y="3481825"/>
              <a:ext cx="469125" cy="635475"/>
            </a:xfrm>
            <a:custGeom>
              <a:avLst/>
              <a:gdLst/>
              <a:ahLst/>
              <a:cxnLst/>
              <a:rect l="l" t="t" r="r" b="b"/>
              <a:pathLst>
                <a:path w="18765" h="25419" extrusionOk="0">
                  <a:moveTo>
                    <a:pt x="17861" y="1055"/>
                  </a:moveTo>
                  <a:lnTo>
                    <a:pt x="17861" y="24364"/>
                  </a:lnTo>
                  <a:lnTo>
                    <a:pt x="896" y="24364"/>
                  </a:lnTo>
                  <a:lnTo>
                    <a:pt x="896" y="1055"/>
                  </a:lnTo>
                  <a:close/>
                  <a:moveTo>
                    <a:pt x="419" y="1"/>
                  </a:moveTo>
                  <a:cubicBezTo>
                    <a:pt x="185" y="1"/>
                    <a:pt x="1" y="193"/>
                    <a:pt x="1" y="428"/>
                  </a:cubicBezTo>
                  <a:lnTo>
                    <a:pt x="1" y="24992"/>
                  </a:lnTo>
                  <a:cubicBezTo>
                    <a:pt x="1" y="25226"/>
                    <a:pt x="185" y="25418"/>
                    <a:pt x="419" y="25418"/>
                  </a:cubicBezTo>
                  <a:lnTo>
                    <a:pt x="18338" y="25418"/>
                  </a:lnTo>
                  <a:cubicBezTo>
                    <a:pt x="18572" y="25418"/>
                    <a:pt x="18764" y="25226"/>
                    <a:pt x="18764" y="24992"/>
                  </a:cubicBezTo>
                  <a:lnTo>
                    <a:pt x="18764" y="428"/>
                  </a:lnTo>
                  <a:cubicBezTo>
                    <a:pt x="18764" y="193"/>
                    <a:pt x="18572" y="1"/>
                    <a:pt x="18338"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52"/>
            <p:cNvSpPr/>
            <p:nvPr/>
          </p:nvSpPr>
          <p:spPr>
            <a:xfrm>
              <a:off x="2872325" y="3491050"/>
              <a:ext cx="8175" cy="7975"/>
            </a:xfrm>
            <a:custGeom>
              <a:avLst/>
              <a:gdLst/>
              <a:ahLst/>
              <a:cxnLst/>
              <a:rect l="l" t="t" r="r" b="b"/>
              <a:pathLst>
                <a:path w="327" h="319" extrusionOk="0">
                  <a:moveTo>
                    <a:pt x="168" y="0"/>
                  </a:moveTo>
                  <a:cubicBezTo>
                    <a:pt x="75" y="0"/>
                    <a:pt x="0" y="76"/>
                    <a:pt x="0" y="159"/>
                  </a:cubicBezTo>
                  <a:cubicBezTo>
                    <a:pt x="0" y="251"/>
                    <a:pt x="75" y="318"/>
                    <a:pt x="168" y="318"/>
                  </a:cubicBezTo>
                  <a:cubicBezTo>
                    <a:pt x="251" y="318"/>
                    <a:pt x="327" y="251"/>
                    <a:pt x="327" y="159"/>
                  </a:cubicBezTo>
                  <a:cubicBezTo>
                    <a:pt x="327" y="76"/>
                    <a:pt x="251" y="0"/>
                    <a:pt x="168"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122" name="Picture 2" descr="Abstract Word Cloud For Generally Accepted Auditing Standards With Related  Tags And Terms Stock Photo, Picture And Royalty Free Image. Image 16468002.">
            <a:extLst>
              <a:ext uri="{FF2B5EF4-FFF2-40B4-BE49-F238E27FC236}">
                <a16:creationId xmlns:a16="http://schemas.microsoft.com/office/drawing/2014/main" id="{11867999-7AB4-2737-6A1D-5040B32CBE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0287" y="1074874"/>
            <a:ext cx="2163543" cy="301715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45"/>
        <p:cNvGrpSpPr/>
        <p:nvPr/>
      </p:nvGrpSpPr>
      <p:grpSpPr>
        <a:xfrm>
          <a:off x="0" y="0"/>
          <a:ext cx="0" cy="0"/>
          <a:chOff x="0" y="0"/>
          <a:chExt cx="0" cy="0"/>
        </a:xfrm>
      </p:grpSpPr>
      <p:sp>
        <p:nvSpPr>
          <p:cNvPr id="1053" name="Google Shape;1053;p69"/>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dirty="0">
                <a:latin typeface="Book Antiqua" panose="02040602050305030304" pitchFamily="18" charset="0"/>
              </a:rPr>
              <a:t>NEW CLASSIFICATION</a:t>
            </a:r>
            <a:endParaRPr dirty="0">
              <a:latin typeface="Book Antiqua" panose="02040602050305030304" pitchFamily="18" charset="0"/>
            </a:endParaRPr>
          </a:p>
        </p:txBody>
      </p:sp>
      <p:sp>
        <p:nvSpPr>
          <p:cNvPr id="1047" name="Google Shape;1047;p69"/>
          <p:cNvSpPr txBox="1">
            <a:spLocks noGrp="1"/>
          </p:cNvSpPr>
          <p:nvPr>
            <p:ph type="subTitle" idx="2"/>
          </p:nvPr>
        </p:nvSpPr>
        <p:spPr>
          <a:xfrm rot="5400000" flipH="1">
            <a:off x="7675302"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
        <p:nvSpPr>
          <p:cNvPr id="1048" name="Google Shape;1048;p69"/>
          <p:cNvSpPr txBox="1">
            <a:spLocks noGrp="1"/>
          </p:cNvSpPr>
          <p:nvPr>
            <p:ph type="subTitle" idx="3"/>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STANDARDS ON AUDITING-AN UPDATE</a:t>
            </a:r>
            <a:endParaRPr dirty="0"/>
          </a:p>
        </p:txBody>
      </p:sp>
      <p:cxnSp>
        <p:nvCxnSpPr>
          <p:cNvPr id="1049" name="Google Shape;1049;p69"/>
          <p:cNvCxnSpPr/>
          <p:nvPr/>
        </p:nvCxnSpPr>
        <p:spPr>
          <a:xfrm rot="10800000">
            <a:off x="342895" y="-192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1050" name="Google Shape;1050;p69"/>
          <p:cNvCxnSpPr/>
          <p:nvPr/>
        </p:nvCxnSpPr>
        <p:spPr>
          <a:xfrm>
            <a:off x="342895" y="39720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1051" name="Google Shape;1051;p69"/>
          <p:cNvCxnSpPr/>
          <p:nvPr/>
        </p:nvCxnSpPr>
        <p:spPr>
          <a:xfrm rot="10800000">
            <a:off x="8800345" y="-9600"/>
            <a:ext cx="0" cy="1471800"/>
          </a:xfrm>
          <a:prstGeom prst="straightConnector1">
            <a:avLst/>
          </a:prstGeom>
          <a:noFill/>
          <a:ln w="9525" cap="flat" cmpd="sng">
            <a:solidFill>
              <a:schemeClr val="dk1"/>
            </a:solidFill>
            <a:prstDash val="solid"/>
            <a:round/>
            <a:headEnd type="none" w="med" len="med"/>
            <a:tailEnd type="none" w="med" len="med"/>
          </a:ln>
        </p:spPr>
      </p:cxnSp>
      <p:cxnSp>
        <p:nvCxnSpPr>
          <p:cNvPr id="1052" name="Google Shape;1052;p69"/>
          <p:cNvCxnSpPr/>
          <p:nvPr/>
        </p:nvCxnSpPr>
        <p:spPr>
          <a:xfrm>
            <a:off x="8800345" y="3681300"/>
            <a:ext cx="0" cy="1481400"/>
          </a:xfrm>
          <a:prstGeom prst="straightConnector1">
            <a:avLst/>
          </a:prstGeom>
          <a:noFill/>
          <a:ln w="9525" cap="flat" cmpd="sng">
            <a:solidFill>
              <a:schemeClr val="dk1"/>
            </a:solidFill>
            <a:prstDash val="solid"/>
            <a:round/>
            <a:headEnd type="none" w="med" len="med"/>
            <a:tailEnd type="none" w="med" len="med"/>
          </a:ln>
        </p:spPr>
      </p:cxnSp>
      <p:sp>
        <p:nvSpPr>
          <p:cNvPr id="4" name="Rounded Rectangle 5">
            <a:extLst>
              <a:ext uri="{FF2B5EF4-FFF2-40B4-BE49-F238E27FC236}">
                <a16:creationId xmlns:a16="http://schemas.microsoft.com/office/drawing/2014/main" id="{A21EAB6E-9360-3BF0-6B33-A3E5C6C02DBA}"/>
              </a:ext>
            </a:extLst>
          </p:cNvPr>
          <p:cNvSpPr>
            <a:spLocks noChangeArrowheads="1"/>
          </p:cNvSpPr>
          <p:nvPr/>
        </p:nvSpPr>
        <p:spPr bwMode="auto">
          <a:xfrm>
            <a:off x="1912655" y="1459650"/>
            <a:ext cx="1733550" cy="1317534"/>
          </a:xfrm>
          <a:prstGeom prst="roundRect">
            <a:avLst>
              <a:gd name="adj" fmla="val 16667"/>
            </a:avLst>
          </a:prstGeom>
          <a:solidFill>
            <a:schemeClr val="accent2">
              <a:lumMod val="20000"/>
              <a:lumOff val="80000"/>
            </a:schemeClr>
          </a:solidFill>
          <a:ln w="12700" cap="sq" algn="ctr">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b="1" dirty="0">
                <a:solidFill>
                  <a:schemeClr val="bg1">
                    <a:lumMod val="25000"/>
                  </a:schemeClr>
                </a:solidFill>
              </a:rPr>
              <a:t>SQCs</a:t>
            </a:r>
          </a:p>
        </p:txBody>
      </p:sp>
      <p:sp>
        <p:nvSpPr>
          <p:cNvPr id="5" name="Rounded Rectangle 6">
            <a:extLst>
              <a:ext uri="{FF2B5EF4-FFF2-40B4-BE49-F238E27FC236}">
                <a16:creationId xmlns:a16="http://schemas.microsoft.com/office/drawing/2014/main" id="{99013673-D065-5050-2A7D-CDFC583A8CC8}"/>
              </a:ext>
            </a:extLst>
          </p:cNvPr>
          <p:cNvSpPr>
            <a:spLocks noChangeArrowheads="1"/>
          </p:cNvSpPr>
          <p:nvPr/>
        </p:nvSpPr>
        <p:spPr bwMode="auto">
          <a:xfrm>
            <a:off x="5708187" y="1459650"/>
            <a:ext cx="1733549" cy="1317534"/>
          </a:xfrm>
          <a:prstGeom prst="roundRect">
            <a:avLst>
              <a:gd name="adj" fmla="val 16667"/>
            </a:avLst>
          </a:prstGeom>
          <a:solidFill>
            <a:schemeClr val="accent6">
              <a:lumMod val="20000"/>
              <a:lumOff val="80000"/>
            </a:schemeClr>
          </a:solidFill>
          <a:ln w="12700" cap="sq" algn="ctr">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2000" b="1" dirty="0">
                <a:solidFill>
                  <a:schemeClr val="bg1">
                    <a:lumMod val="25000"/>
                  </a:schemeClr>
                </a:solidFill>
              </a:rPr>
              <a:t>Engagement</a:t>
            </a:r>
          </a:p>
          <a:p>
            <a:pPr algn="ctr" eaLnBrk="1" hangingPunct="1"/>
            <a:r>
              <a:rPr lang="en-US" altLang="en-US" sz="2000" b="1" dirty="0">
                <a:solidFill>
                  <a:schemeClr val="bg1">
                    <a:lumMod val="25000"/>
                  </a:schemeClr>
                </a:solidFill>
              </a:rPr>
              <a:t>Standards</a:t>
            </a:r>
          </a:p>
        </p:txBody>
      </p:sp>
      <p:sp>
        <p:nvSpPr>
          <p:cNvPr id="6" name="Down Arrow 7">
            <a:extLst>
              <a:ext uri="{FF2B5EF4-FFF2-40B4-BE49-F238E27FC236}">
                <a16:creationId xmlns:a16="http://schemas.microsoft.com/office/drawing/2014/main" id="{938A32CC-5923-1983-9A12-28EC923A64E6}"/>
              </a:ext>
            </a:extLst>
          </p:cNvPr>
          <p:cNvSpPr/>
          <p:nvPr/>
        </p:nvSpPr>
        <p:spPr bwMode="auto">
          <a:xfrm>
            <a:off x="6500939" y="2777184"/>
            <a:ext cx="114300" cy="638175"/>
          </a:xfrm>
          <a:prstGeom prst="downArrow">
            <a:avLst/>
          </a:prstGeom>
          <a:solidFill>
            <a:schemeClr val="accent3">
              <a:lumMod val="90000"/>
            </a:schemeClr>
          </a:solidFill>
          <a:ln w="12700" cap="sq" cmpd="sng" algn="ctr">
            <a:solidFill>
              <a:schemeClr val="tx1"/>
            </a:solidFill>
            <a:prstDash val="solid"/>
            <a:miter lim="800000"/>
            <a:headEnd type="none" w="sm" len="sm"/>
            <a:tailEnd type="none" w="sm" len="sm"/>
          </a:ln>
          <a:effectLst/>
        </p:spPr>
        <p:txBody>
          <a:bodyPr wrap="none"/>
          <a:lstStyle/>
          <a:p>
            <a:pPr>
              <a:defRPr/>
            </a:pPr>
            <a:endParaRPr lang="en-US" sz="1350"/>
          </a:p>
        </p:txBody>
      </p:sp>
      <p:sp>
        <p:nvSpPr>
          <p:cNvPr id="7" name="Rounded Rectangle 9">
            <a:extLst>
              <a:ext uri="{FF2B5EF4-FFF2-40B4-BE49-F238E27FC236}">
                <a16:creationId xmlns:a16="http://schemas.microsoft.com/office/drawing/2014/main" id="{831F4B3E-9EC7-E215-FD17-E3C9396CA5F2}"/>
              </a:ext>
            </a:extLst>
          </p:cNvPr>
          <p:cNvSpPr>
            <a:spLocks noChangeArrowheads="1"/>
          </p:cNvSpPr>
          <p:nvPr/>
        </p:nvSpPr>
        <p:spPr bwMode="auto">
          <a:xfrm>
            <a:off x="4852709" y="3482034"/>
            <a:ext cx="769394" cy="685800"/>
          </a:xfrm>
          <a:prstGeom prst="roundRect">
            <a:avLst>
              <a:gd name="adj" fmla="val 16667"/>
            </a:avLst>
          </a:prstGeom>
          <a:solidFill>
            <a:srgbClr val="CCFFCC"/>
          </a:solidFill>
          <a:ln w="12700" cap="sq" algn="ctr">
            <a:solidFill>
              <a:schemeClr val="tx1"/>
            </a:solidFill>
            <a:miter lim="800000"/>
            <a:headEnd type="none" w="sm" len="sm"/>
            <a:tailEnd type="none" w="sm" len="sm"/>
          </a:ln>
          <a:effectLst/>
          <a:scene3d>
            <a:camera prst="orthographicFront">
              <a:rot lat="0" lon="0" rev="0"/>
            </a:camera>
            <a:lightRig rig="contrasting" dir="t">
              <a:rot lat="0" lon="0" rev="7800000"/>
            </a:lightRig>
          </a:scene3d>
          <a:sp3d>
            <a:bevelT w="139700" h="139700"/>
          </a:sp3d>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dirty="0"/>
              <a:t>SAs</a:t>
            </a:r>
          </a:p>
        </p:txBody>
      </p:sp>
      <p:sp>
        <p:nvSpPr>
          <p:cNvPr id="8" name="Rounded Rectangle 11">
            <a:extLst>
              <a:ext uri="{FF2B5EF4-FFF2-40B4-BE49-F238E27FC236}">
                <a16:creationId xmlns:a16="http://schemas.microsoft.com/office/drawing/2014/main" id="{EE44FF78-70E1-10B3-876F-981E55FBF547}"/>
              </a:ext>
            </a:extLst>
          </p:cNvPr>
          <p:cNvSpPr>
            <a:spLocks noChangeArrowheads="1"/>
          </p:cNvSpPr>
          <p:nvPr/>
        </p:nvSpPr>
        <p:spPr bwMode="auto">
          <a:xfrm>
            <a:off x="5815138" y="3482034"/>
            <a:ext cx="699449" cy="685800"/>
          </a:xfrm>
          <a:prstGeom prst="roundRect">
            <a:avLst>
              <a:gd name="adj" fmla="val 16667"/>
            </a:avLst>
          </a:prstGeom>
          <a:solidFill>
            <a:srgbClr val="FFFFCC">
              <a:alpha val="85098"/>
            </a:srgbClr>
          </a:solidFill>
          <a:ln w="12700" cap="sq" algn="ctr">
            <a:solidFill>
              <a:schemeClr val="tx1"/>
            </a:solidFill>
            <a:miter lim="800000"/>
            <a:headEnd type="none" w="sm" len="sm"/>
            <a:tailEnd type="none" w="sm" len="sm"/>
          </a:ln>
          <a:effectLst/>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a:t>SREs</a:t>
            </a:r>
          </a:p>
        </p:txBody>
      </p:sp>
      <p:sp>
        <p:nvSpPr>
          <p:cNvPr id="9" name="Rounded Rectangle 12">
            <a:extLst>
              <a:ext uri="{FF2B5EF4-FFF2-40B4-BE49-F238E27FC236}">
                <a16:creationId xmlns:a16="http://schemas.microsoft.com/office/drawing/2014/main" id="{E76FBC18-B1F0-13D7-2924-47AF3ECD417E}"/>
              </a:ext>
            </a:extLst>
          </p:cNvPr>
          <p:cNvSpPr>
            <a:spLocks noChangeArrowheads="1"/>
          </p:cNvSpPr>
          <p:nvPr/>
        </p:nvSpPr>
        <p:spPr bwMode="auto">
          <a:xfrm>
            <a:off x="6707622" y="3482034"/>
            <a:ext cx="699449" cy="685800"/>
          </a:xfrm>
          <a:prstGeom prst="roundRect">
            <a:avLst>
              <a:gd name="adj" fmla="val 16667"/>
            </a:avLst>
          </a:prstGeom>
          <a:solidFill>
            <a:srgbClr val="FFCCCC"/>
          </a:solidFill>
          <a:ln w="12700" cap="sq" algn="ctr">
            <a:solidFill>
              <a:schemeClr val="tx1"/>
            </a:solidFill>
            <a:miter lim="800000"/>
            <a:headEnd type="none" w="sm" len="sm"/>
            <a:tailEnd type="none" w="sm" len="sm"/>
          </a:ln>
          <a:effectLst/>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dirty="0">
                <a:solidFill>
                  <a:schemeClr val="tx1">
                    <a:lumMod val="50000"/>
                  </a:schemeClr>
                </a:solidFill>
              </a:rPr>
              <a:t>SAEs</a:t>
            </a:r>
          </a:p>
        </p:txBody>
      </p:sp>
      <p:sp>
        <p:nvSpPr>
          <p:cNvPr id="10" name="Rounded Rectangle 13">
            <a:extLst>
              <a:ext uri="{FF2B5EF4-FFF2-40B4-BE49-F238E27FC236}">
                <a16:creationId xmlns:a16="http://schemas.microsoft.com/office/drawing/2014/main" id="{B671D2F5-A29B-6161-51E0-93AD660CBBC7}"/>
              </a:ext>
            </a:extLst>
          </p:cNvPr>
          <p:cNvSpPr>
            <a:spLocks noChangeArrowheads="1"/>
          </p:cNvSpPr>
          <p:nvPr/>
        </p:nvSpPr>
        <p:spPr bwMode="auto">
          <a:xfrm>
            <a:off x="7605032" y="3482034"/>
            <a:ext cx="699448" cy="685800"/>
          </a:xfrm>
          <a:prstGeom prst="roundRect">
            <a:avLst>
              <a:gd name="adj" fmla="val 16667"/>
            </a:avLst>
          </a:prstGeom>
          <a:solidFill>
            <a:srgbClr val="CCFFFF"/>
          </a:solidFill>
          <a:ln w="12700" cap="sq" algn="ctr">
            <a:solidFill>
              <a:schemeClr val="tx1"/>
            </a:solidFill>
            <a:miter lim="800000"/>
            <a:headEnd type="none" w="sm" len="sm"/>
            <a:tailEnd type="none" w="sm" len="sm"/>
          </a:ln>
          <a:effectLst>
            <a:glow rad="63500">
              <a:schemeClr val="accent2">
                <a:satMod val="175000"/>
                <a:alpha val="40000"/>
              </a:schemeClr>
            </a:glow>
          </a:effectLst>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a:solidFill>
                  <a:schemeClr val="tx1">
                    <a:lumMod val="50000"/>
                  </a:schemeClr>
                </a:solidFill>
              </a:rPr>
              <a:t>SRSs</a:t>
            </a:r>
            <a:endParaRPr lang="en-US" altLang="en-US" sz="1800" b="1" dirty="0">
              <a:solidFill>
                <a:schemeClr val="tx1">
                  <a:lumMod val="50000"/>
                </a:schemeClr>
              </a:solidFill>
            </a:endParaRPr>
          </a:p>
        </p:txBody>
      </p:sp>
      <p:sp>
        <p:nvSpPr>
          <p:cNvPr id="11" name="Rounded Rectangle 9">
            <a:extLst>
              <a:ext uri="{FF2B5EF4-FFF2-40B4-BE49-F238E27FC236}">
                <a16:creationId xmlns:a16="http://schemas.microsoft.com/office/drawing/2014/main" id="{EAFD153F-8409-CBDA-E6BB-A1C4EFD935F2}"/>
              </a:ext>
            </a:extLst>
          </p:cNvPr>
          <p:cNvSpPr>
            <a:spLocks noChangeArrowheads="1"/>
          </p:cNvSpPr>
          <p:nvPr/>
        </p:nvSpPr>
        <p:spPr bwMode="auto">
          <a:xfrm>
            <a:off x="4847783" y="3482034"/>
            <a:ext cx="769394" cy="685800"/>
          </a:xfrm>
          <a:prstGeom prst="roundRect">
            <a:avLst>
              <a:gd name="adj" fmla="val 16667"/>
            </a:avLst>
          </a:prstGeom>
          <a:solidFill>
            <a:srgbClr val="CCFFCC"/>
          </a:solidFill>
          <a:ln w="12700" cap="sq" algn="ctr">
            <a:solidFill>
              <a:schemeClr val="tx1"/>
            </a:solidFill>
            <a:miter lim="800000"/>
            <a:headEnd type="none" w="sm" len="sm"/>
            <a:tailEnd type="none" w="sm" len="sm"/>
          </a:ln>
          <a:effectLst/>
          <a:scene3d>
            <a:camera prst="orthographicFront">
              <a:rot lat="0" lon="0" rev="0"/>
            </a:camera>
            <a:lightRig rig="contrasting" dir="t">
              <a:rot lat="0" lon="0" rev="7800000"/>
            </a:lightRig>
          </a:scene3d>
          <a:sp3d>
            <a:bevelT w="139700" h="139700"/>
          </a:sp3d>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dirty="0">
                <a:solidFill>
                  <a:schemeClr val="tx1">
                    <a:lumMod val="50000"/>
                  </a:schemeClr>
                </a:solidFill>
              </a:rPr>
              <a:t>SAs</a:t>
            </a:r>
          </a:p>
        </p:txBody>
      </p:sp>
      <p:sp>
        <p:nvSpPr>
          <p:cNvPr id="12" name="Rounded Rectangle 11">
            <a:extLst>
              <a:ext uri="{FF2B5EF4-FFF2-40B4-BE49-F238E27FC236}">
                <a16:creationId xmlns:a16="http://schemas.microsoft.com/office/drawing/2014/main" id="{5E786570-FAFF-B64E-4B99-F61F5E34F52E}"/>
              </a:ext>
            </a:extLst>
          </p:cNvPr>
          <p:cNvSpPr>
            <a:spLocks noChangeArrowheads="1"/>
          </p:cNvSpPr>
          <p:nvPr/>
        </p:nvSpPr>
        <p:spPr bwMode="auto">
          <a:xfrm>
            <a:off x="5810212" y="3482034"/>
            <a:ext cx="699449" cy="685800"/>
          </a:xfrm>
          <a:prstGeom prst="roundRect">
            <a:avLst>
              <a:gd name="adj" fmla="val 16667"/>
            </a:avLst>
          </a:prstGeom>
          <a:solidFill>
            <a:srgbClr val="FFFFCC">
              <a:alpha val="85098"/>
            </a:srgbClr>
          </a:solidFill>
          <a:ln w="12700" cap="sq" algn="ctr">
            <a:solidFill>
              <a:schemeClr val="tx1"/>
            </a:solidFill>
            <a:miter lim="800000"/>
            <a:headEnd type="none" w="sm" len="sm"/>
            <a:tailEnd type="none" w="sm" len="sm"/>
          </a:ln>
          <a:effectLst/>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a:solidFill>
                  <a:schemeClr val="tx1">
                    <a:lumMod val="50000"/>
                  </a:schemeClr>
                </a:solidFill>
              </a:rPr>
              <a:t>SREs</a:t>
            </a:r>
          </a:p>
        </p:txBody>
      </p:sp>
    </p:spTree>
    <p:extLst>
      <p:ext uri="{BB962C8B-B14F-4D97-AF65-F5344CB8AC3E}">
        <p14:creationId xmlns:p14="http://schemas.microsoft.com/office/powerpoint/2010/main" val="2493551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 name="Google Shape;1047;p69">
            <a:extLst>
              <a:ext uri="{FF2B5EF4-FFF2-40B4-BE49-F238E27FC236}">
                <a16:creationId xmlns:a16="http://schemas.microsoft.com/office/drawing/2014/main" id="{FD31C46C-D283-D48E-07A2-6E268259CE40}"/>
              </a:ext>
            </a:extLst>
          </p:cNvPr>
          <p:cNvSpPr txBox="1">
            <a:spLocks noGrp="1"/>
          </p:cNvSpPr>
          <p:nvPr>
            <p:ph type="subTitle" idx="1"/>
          </p:nvPr>
        </p:nvSpPr>
        <p:spPr>
          <a:xfrm rot="5400000" flipH="1">
            <a:off x="7675302"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
        <p:nvSpPr>
          <p:cNvPr id="423" name="Google Shape;423;p47"/>
          <p:cNvSpPr txBox="1">
            <a:spLocks noGrp="1"/>
          </p:cNvSpPr>
          <p:nvPr>
            <p:ph type="subTitle" idx="3"/>
          </p:nvPr>
        </p:nvSpPr>
        <p:spPr>
          <a:xfrm flipH="1">
            <a:off x="621627" y="1126436"/>
            <a:ext cx="4323110" cy="3704510"/>
          </a:xfrm>
          <a:prstGeom prst="rect">
            <a:avLst/>
          </a:prstGeom>
          <a:effectLst/>
        </p:spPr>
        <p:txBody>
          <a:bodyPr spcFirstLastPara="1" wrap="square" lIns="91425" tIns="91425" rIns="91425" bIns="91425" anchor="ctr" anchorCtr="0">
            <a:noAutofit/>
          </a:bodyPr>
          <a:lstStyle/>
          <a:p>
            <a:pPr algn="l" eaLnBrk="1" hangingPunct="1">
              <a:buFontTx/>
              <a:buChar char="•"/>
            </a:pPr>
            <a:r>
              <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to expedite audits effectively in accordance with GAAPs</a:t>
            </a:r>
          </a:p>
          <a:p>
            <a:pPr algn="l" eaLnBrk="1" hangingPunct="1">
              <a:buFontTx/>
              <a:buChar char="•"/>
            </a:pPr>
            <a:endParaRPr lang="en-US" altLang="en-US" sz="1700" b="1" dirty="0">
              <a:solidFill>
                <a:srgbClr val="4B0C01"/>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r>
              <a:rPr lang="en-US" altLang="en-US" sz="1700" b="1" dirty="0">
                <a:solidFill>
                  <a:srgbClr val="4B0C01"/>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  to utilize resources effectively</a:t>
            </a:r>
          </a:p>
          <a:p>
            <a:pPr marL="139700" indent="0" algn="l" eaLnBrk="1" hangingPunct="1"/>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r>
              <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  to guide, direct and supervise assistants properly</a:t>
            </a:r>
          </a:p>
          <a:p>
            <a:pPr algn="l" eaLnBrk="1" hangingPunct="1">
              <a:buFontTx/>
              <a:buChar char="•"/>
            </a:pPr>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r>
              <a:rPr lang="en-US" altLang="en-US" sz="1700" b="1" dirty="0">
                <a:solidFill>
                  <a:srgbClr val="4B0C01"/>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to ensure quality control</a:t>
            </a:r>
          </a:p>
          <a:p>
            <a:pPr marL="139700" indent="0" algn="l" eaLnBrk="1" hangingPunct="1"/>
            <a:endParaRPr lang="en-US" altLang="en-US" sz="1700" b="1" dirty="0">
              <a:solidFill>
                <a:srgbClr val="4B0C01"/>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r>
              <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 to disprove charges of negligence</a:t>
            </a:r>
          </a:p>
          <a:p>
            <a:pPr marL="139700" indent="0" algn="l" eaLnBrk="1" hangingPunct="1"/>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r>
              <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 </a:t>
            </a:r>
            <a:r>
              <a:rPr lang="en-US" altLang="en-US" sz="1700" b="1" dirty="0">
                <a:solidFill>
                  <a:srgbClr val="4B0C01"/>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to face &amp; pass  PEER REVIEW</a:t>
            </a:r>
          </a:p>
          <a:p>
            <a:pPr algn="l" eaLnBrk="1" hangingPunct="1">
              <a:buFontTx/>
              <a:buChar char="•"/>
            </a:pPr>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p:txBody>
      </p:sp>
      <p:sp>
        <p:nvSpPr>
          <p:cNvPr id="428" name="Google Shape;428;p47"/>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dirty="0"/>
              <a:t>COMPLY WITH STANDARDS</a:t>
            </a:r>
            <a:endParaRPr dirty="0"/>
          </a:p>
        </p:txBody>
      </p:sp>
      <p:sp>
        <p:nvSpPr>
          <p:cNvPr id="427" name="Google Shape;427;p47"/>
          <p:cNvSpPr txBox="1">
            <a:spLocks noGrp="1"/>
          </p:cNvSpPr>
          <p:nvPr>
            <p:ph type="title" idx="4294967295"/>
          </p:nvPr>
        </p:nvSpPr>
        <p:spPr>
          <a:xfrm>
            <a:off x="5348565" y="1000862"/>
            <a:ext cx="3224212" cy="917575"/>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7000" b="1" dirty="0">
                <a:solidFill>
                  <a:schemeClr val="bg2">
                    <a:lumMod val="25000"/>
                  </a:schemeClr>
                </a:solidFill>
              </a:rPr>
              <a:t>WHY </a:t>
            </a:r>
            <a:endParaRPr sz="7000" b="1" dirty="0">
              <a:solidFill>
                <a:schemeClr val="bg2">
                  <a:lumMod val="25000"/>
                </a:schemeClr>
              </a:solidFill>
            </a:endParaRPr>
          </a:p>
        </p:txBody>
      </p:sp>
      <p:pic>
        <p:nvPicPr>
          <p:cNvPr id="1026" name="Picture 2" descr="regulatory compliance - Clip Art Library">
            <a:extLst>
              <a:ext uri="{FF2B5EF4-FFF2-40B4-BE49-F238E27FC236}">
                <a16:creationId xmlns:a16="http://schemas.microsoft.com/office/drawing/2014/main" id="{F67CBCB5-92FF-1A44-5CBF-3279B9311A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5545" y="3260775"/>
            <a:ext cx="2762250" cy="1657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 name="Google Shape;1047;p69">
            <a:extLst>
              <a:ext uri="{FF2B5EF4-FFF2-40B4-BE49-F238E27FC236}">
                <a16:creationId xmlns:a16="http://schemas.microsoft.com/office/drawing/2014/main" id="{FD31C46C-D283-D48E-07A2-6E268259CE40}"/>
              </a:ext>
            </a:extLst>
          </p:cNvPr>
          <p:cNvSpPr txBox="1">
            <a:spLocks noGrp="1"/>
          </p:cNvSpPr>
          <p:nvPr>
            <p:ph type="subTitle" idx="1"/>
          </p:nvPr>
        </p:nvSpPr>
        <p:spPr>
          <a:xfrm rot="5400000" flipH="1">
            <a:off x="7675302"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
        <p:nvSpPr>
          <p:cNvPr id="423" name="Google Shape;423;p47"/>
          <p:cNvSpPr txBox="1">
            <a:spLocks noGrp="1"/>
          </p:cNvSpPr>
          <p:nvPr>
            <p:ph type="subTitle" idx="3"/>
          </p:nvPr>
        </p:nvSpPr>
        <p:spPr>
          <a:xfrm flipH="1">
            <a:off x="606398" y="2197956"/>
            <a:ext cx="3820899" cy="1723603"/>
          </a:xfrm>
          <a:prstGeom prst="rect">
            <a:avLst/>
          </a:prstGeom>
          <a:effectLst/>
        </p:spPr>
        <p:txBody>
          <a:bodyPr spcFirstLastPara="1" wrap="square" lIns="91425" tIns="91425" rIns="91425" bIns="91425" anchor="ctr" anchorCtr="0">
            <a:noAutofit/>
          </a:bodyPr>
          <a:lstStyle/>
          <a:p>
            <a:pPr marL="139700" indent="0" algn="ctr" eaLnBrk="1" hangingPunct="1"/>
            <a:r>
              <a:rPr lang="en-US" altLang="en-US" sz="2000" b="1" dirty="0">
                <a:solidFill>
                  <a:srgbClr val="FF0000"/>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Every Auditor shall comply with AUDITING STANDARDS</a:t>
            </a:r>
          </a:p>
          <a:p>
            <a:pPr algn="ctr" eaLnBrk="1" hangingPunct="1">
              <a:buFontTx/>
              <a:buChar char="•"/>
            </a:pPr>
            <a:endParaRPr lang="en-US" altLang="en-US" sz="18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p:txBody>
      </p:sp>
      <p:sp>
        <p:nvSpPr>
          <p:cNvPr id="428" name="Google Shape;428;p47"/>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dirty="0"/>
              <a:t>COMPLY WITH STANDARDS</a:t>
            </a:r>
            <a:endParaRPr dirty="0"/>
          </a:p>
        </p:txBody>
      </p:sp>
      <p:sp>
        <p:nvSpPr>
          <p:cNvPr id="427" name="Google Shape;427;p47"/>
          <p:cNvSpPr txBox="1">
            <a:spLocks noGrp="1"/>
          </p:cNvSpPr>
          <p:nvPr>
            <p:ph type="title" idx="4294967295"/>
          </p:nvPr>
        </p:nvSpPr>
        <p:spPr>
          <a:xfrm>
            <a:off x="5084396" y="965150"/>
            <a:ext cx="3224212" cy="917575"/>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7000" b="1" dirty="0">
                <a:solidFill>
                  <a:schemeClr val="bg2">
                    <a:lumMod val="25000"/>
                  </a:schemeClr>
                </a:solidFill>
              </a:rPr>
              <a:t>WHY</a:t>
            </a:r>
            <a:r>
              <a:rPr lang="en" sz="7000" b="1" dirty="0">
                <a:solidFill>
                  <a:schemeClr val="lt1"/>
                </a:solidFill>
              </a:rPr>
              <a:t> </a:t>
            </a:r>
            <a:endParaRPr sz="7000" b="1" dirty="0">
              <a:solidFill>
                <a:schemeClr val="lt1"/>
              </a:solidFill>
            </a:endParaRPr>
          </a:p>
        </p:txBody>
      </p:sp>
      <p:pic>
        <p:nvPicPr>
          <p:cNvPr id="1026" name="Picture 2" descr="regulatory compliance - Clip Art Library">
            <a:extLst>
              <a:ext uri="{FF2B5EF4-FFF2-40B4-BE49-F238E27FC236}">
                <a16:creationId xmlns:a16="http://schemas.microsoft.com/office/drawing/2014/main" id="{F67CBCB5-92FF-1A44-5CBF-3279B9311A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5545" y="3260775"/>
            <a:ext cx="2762250" cy="16573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a:extLst>
              <a:ext uri="{FF2B5EF4-FFF2-40B4-BE49-F238E27FC236}">
                <a16:creationId xmlns:a16="http://schemas.microsoft.com/office/drawing/2014/main" id="{03036BCC-3BB3-DAD9-C79C-1759099D17AC}"/>
              </a:ext>
            </a:extLst>
          </p:cNvPr>
          <p:cNvSpPr txBox="1">
            <a:spLocks noChangeArrowheads="1"/>
          </p:cNvSpPr>
          <p:nvPr/>
        </p:nvSpPr>
        <p:spPr>
          <a:xfrm>
            <a:off x="433148" y="503362"/>
            <a:ext cx="4167398" cy="1497026"/>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rgbClr val="000000"/>
              </a:buClr>
              <a:buSzPts val="1000"/>
              <a:buFont typeface="Cabin"/>
              <a:buNone/>
              <a:defRPr sz="1200" b="1" i="0" u="none" strike="noStrike" cap="none">
                <a:solidFill>
                  <a:schemeClr val="dk1"/>
                </a:solidFill>
                <a:latin typeface="Cabin"/>
                <a:ea typeface="Cabin"/>
                <a:cs typeface="Cabin"/>
                <a:sym typeface="Cabin"/>
              </a:defRPr>
            </a:lvl1pPr>
            <a:lvl2pPr marL="914400" marR="0" lvl="1"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2pPr>
            <a:lvl3pPr marL="1371600" marR="0" lvl="2"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3pPr>
            <a:lvl4pPr marL="1828800" marR="0" lvl="3"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4pPr>
            <a:lvl5pPr marL="2286000" marR="0" lvl="4"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5pPr>
            <a:lvl6pPr marL="2743200" marR="0" lvl="5"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6pPr>
            <a:lvl7pPr marL="3200400" marR="0" lvl="6"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7pPr>
            <a:lvl8pPr marL="3657600" marR="0" lvl="7"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8pPr>
            <a:lvl9pPr marL="4114800" marR="0" lvl="8"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9pPr>
          </a:lstStyle>
          <a:p>
            <a:pPr marL="274320" indent="-192024">
              <a:defRPr/>
            </a:pPr>
            <a:r>
              <a:rPr lang="en-US" sz="2800" dirty="0">
                <a:ln w="0"/>
                <a:solidFill>
                  <a:srgbClr val="002060"/>
                </a:solidFill>
                <a:effectLst>
                  <a:outerShdw blurRad="38100" dist="25400" dir="5400000" algn="ctr" rotWithShape="0">
                    <a:srgbClr val="6E747A">
                      <a:alpha val="43000"/>
                    </a:srgbClr>
                  </a:outerShdw>
                </a:effectLst>
                <a:latin typeface="Baskerville Old Face" panose="02020602080505020303" pitchFamily="18" charset="0"/>
              </a:rPr>
              <a:t>The Companies Act 2013 </a:t>
            </a:r>
          </a:p>
          <a:p>
            <a:pPr marL="274320" indent="-192024">
              <a:defRPr/>
            </a:pPr>
            <a:endParaRPr lang="en-US" sz="2800" dirty="0">
              <a:ln w="0"/>
              <a:solidFill>
                <a:srgbClr val="002060"/>
              </a:solidFill>
              <a:effectLst>
                <a:outerShdw blurRad="38100" dist="25400" dir="5400000" algn="ctr" rotWithShape="0">
                  <a:srgbClr val="6E747A">
                    <a:alpha val="43000"/>
                  </a:srgbClr>
                </a:outerShdw>
              </a:effectLst>
              <a:latin typeface="Baskerville Old Face" panose="02020602080505020303" pitchFamily="18" charset="0"/>
            </a:endParaRPr>
          </a:p>
          <a:p>
            <a:pPr marL="274320" indent="-192024">
              <a:defRPr/>
            </a:pPr>
            <a:r>
              <a:rPr lang="en-US" sz="2800" dirty="0">
                <a:ln w="0"/>
                <a:solidFill>
                  <a:srgbClr val="002060"/>
                </a:solidFill>
                <a:effectLst>
                  <a:outerShdw blurRad="38100" dist="25400" dir="5400000" algn="ctr" rotWithShape="0">
                    <a:srgbClr val="6E747A">
                      <a:alpha val="43000"/>
                    </a:srgbClr>
                  </a:outerShdw>
                </a:effectLst>
                <a:latin typeface="Baskerville Old Face" panose="02020602080505020303" pitchFamily="18" charset="0"/>
              </a:rPr>
              <a:t> Section 143(9)</a:t>
            </a:r>
          </a:p>
        </p:txBody>
      </p:sp>
    </p:spTree>
    <p:extLst>
      <p:ext uri="{BB962C8B-B14F-4D97-AF65-F5344CB8AC3E}">
        <p14:creationId xmlns:p14="http://schemas.microsoft.com/office/powerpoint/2010/main" val="2177318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0"/>
          <p:cNvSpPr/>
          <p:nvPr/>
        </p:nvSpPr>
        <p:spPr>
          <a:xfrm>
            <a:off x="565650" y="0"/>
            <a:ext cx="3577472" cy="2056050"/>
          </a:xfrm>
          <a:prstGeom prst="rect">
            <a:avLst/>
          </a:prstGeom>
          <a:solidFill>
            <a:schemeClr val="bg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328" name="Google Shape;328;p40"/>
          <p:cNvSpPr txBox="1">
            <a:spLocks noGrp="1"/>
          </p:cNvSpPr>
          <p:nvPr>
            <p:ph type="title"/>
          </p:nvPr>
        </p:nvSpPr>
        <p:spPr>
          <a:xfrm>
            <a:off x="565649" y="441292"/>
            <a:ext cx="3577471" cy="10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solidFill>
                  <a:srgbClr val="C00000"/>
                </a:solidFill>
                <a:latin typeface="Book Antiqua" panose="02040602050305030304" pitchFamily="18" charset="0"/>
              </a:rPr>
              <a:t>A SHAMEFUL REMARK</a:t>
            </a:r>
            <a:endParaRPr sz="2400" dirty="0">
              <a:solidFill>
                <a:srgbClr val="C00000"/>
              </a:solidFill>
              <a:latin typeface="Book Antiqua" panose="02040602050305030304" pitchFamily="18" charset="0"/>
            </a:endParaRPr>
          </a:p>
        </p:txBody>
      </p:sp>
      <p:sp>
        <p:nvSpPr>
          <p:cNvPr id="17" name="TextBox 16">
            <a:extLst>
              <a:ext uri="{FF2B5EF4-FFF2-40B4-BE49-F238E27FC236}">
                <a16:creationId xmlns:a16="http://schemas.microsoft.com/office/drawing/2014/main" id="{374B4CD9-D767-2437-8AB4-9A1D6E9BA5A8}"/>
              </a:ext>
            </a:extLst>
          </p:cNvPr>
          <p:cNvSpPr txBox="1"/>
          <p:nvPr/>
        </p:nvSpPr>
        <p:spPr>
          <a:xfrm>
            <a:off x="776835" y="2241581"/>
            <a:ext cx="6732573" cy="2343590"/>
          </a:xfrm>
          <a:prstGeom prst="rect">
            <a:avLst/>
          </a:prstGeom>
          <a:noFill/>
        </p:spPr>
        <p:txBody>
          <a:bodyPr wrap="square">
            <a:spAutoFit/>
          </a:bodyPr>
          <a:lstStyle/>
          <a:p>
            <a:pPr algn="ctr">
              <a:lnSpc>
                <a:spcPct val="160000"/>
              </a:lnSpc>
              <a:defRPr/>
            </a:pPr>
            <a:r>
              <a:rPr lang="en-IN" altLang="en-US" sz="2400" b="1" dirty="0">
                <a:solidFill>
                  <a:schemeClr val="bg2">
                    <a:lumMod val="25000"/>
                  </a:schemeClr>
                </a:solidFill>
                <a:latin typeface="Baskerville Old Face" pitchFamily="18" charset="0"/>
              </a:rPr>
              <a:t>We do not expect the auditors to find a needle </a:t>
            </a:r>
          </a:p>
          <a:p>
            <a:pPr algn="ctr">
              <a:lnSpc>
                <a:spcPct val="160000"/>
              </a:lnSpc>
              <a:defRPr/>
            </a:pPr>
            <a:r>
              <a:rPr lang="en-IN" altLang="en-US" sz="2400" b="1" dirty="0">
                <a:solidFill>
                  <a:schemeClr val="bg2">
                    <a:lumMod val="25000"/>
                  </a:schemeClr>
                </a:solidFill>
                <a:latin typeface="Baskerville Old Face" pitchFamily="18" charset="0"/>
              </a:rPr>
              <a:t>in  a  haystack  but  they must  see the elephant </a:t>
            </a:r>
          </a:p>
          <a:p>
            <a:pPr algn="ctr">
              <a:lnSpc>
                <a:spcPct val="160000"/>
              </a:lnSpc>
              <a:defRPr/>
            </a:pPr>
            <a:r>
              <a:rPr lang="en-IN" altLang="en-US" sz="2400" b="1" dirty="0">
                <a:solidFill>
                  <a:schemeClr val="bg2">
                    <a:lumMod val="25000"/>
                  </a:schemeClr>
                </a:solidFill>
                <a:latin typeface="Baskerville Old Face" pitchFamily="18" charset="0"/>
              </a:rPr>
              <a:t>in the room.</a:t>
            </a:r>
            <a:endParaRPr lang="en-IN" altLang="en-US" sz="2000" b="1" dirty="0">
              <a:solidFill>
                <a:schemeClr val="bg2">
                  <a:lumMod val="25000"/>
                </a:schemeClr>
              </a:solidFill>
              <a:latin typeface="Baskerville Old Face" pitchFamily="18" charset="0"/>
            </a:endParaRPr>
          </a:p>
          <a:p>
            <a:pPr algn="r">
              <a:lnSpc>
                <a:spcPct val="200000"/>
              </a:lnSpc>
              <a:defRPr/>
            </a:pPr>
            <a:r>
              <a:rPr lang="en-IN" sz="1800" b="1" dirty="0">
                <a:latin typeface="Baskerville Old Face" pitchFamily="18" charset="0"/>
              </a:rPr>
              <a:t>                                        Former </a:t>
            </a:r>
            <a:r>
              <a:rPr lang="en-US" sz="1800" b="1" dirty="0">
                <a:latin typeface="Baskerville Old Face" pitchFamily="18" charset="0"/>
              </a:rPr>
              <a:t>MCA   Secretary</a:t>
            </a:r>
          </a:p>
        </p:txBody>
      </p:sp>
    </p:spTree>
    <p:extLst>
      <p:ext uri="{BB962C8B-B14F-4D97-AF65-F5344CB8AC3E}">
        <p14:creationId xmlns:p14="http://schemas.microsoft.com/office/powerpoint/2010/main" val="2996925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0"/>
          <p:cNvSpPr/>
          <p:nvPr/>
        </p:nvSpPr>
        <p:spPr>
          <a:xfrm>
            <a:off x="565650" y="0"/>
            <a:ext cx="2834700" cy="2056050"/>
          </a:xfrm>
          <a:prstGeom prst="rect">
            <a:avLst/>
          </a:prstGeom>
          <a:solidFill>
            <a:schemeClr val="accent4">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40"/>
          <p:cNvSpPr txBox="1">
            <a:spLocks noGrp="1"/>
          </p:cNvSpPr>
          <p:nvPr>
            <p:ph type="title"/>
          </p:nvPr>
        </p:nvSpPr>
        <p:spPr>
          <a:xfrm>
            <a:off x="3567780" y="1553593"/>
            <a:ext cx="24441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IN" b="1" dirty="0">
                <a:solidFill>
                  <a:schemeClr val="bg1">
                    <a:lumMod val="25000"/>
                  </a:schemeClr>
                </a:solidFill>
              </a:rPr>
              <a:t>OPENING BALANCE CHECKING</a:t>
            </a:r>
          </a:p>
        </p:txBody>
      </p:sp>
      <p:sp>
        <p:nvSpPr>
          <p:cNvPr id="316" name="Google Shape;316;p40"/>
          <p:cNvSpPr txBox="1">
            <a:spLocks noGrp="1"/>
          </p:cNvSpPr>
          <p:nvPr>
            <p:ph type="title" idx="2"/>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01</a:t>
            </a:r>
            <a:endParaRPr dirty="0"/>
          </a:p>
        </p:txBody>
      </p:sp>
      <p:sp>
        <p:nvSpPr>
          <p:cNvPr id="322" name="Google Shape;322;p40"/>
          <p:cNvSpPr txBox="1">
            <a:spLocks noGrp="1"/>
          </p:cNvSpPr>
          <p:nvPr>
            <p:ph type="title" idx="3"/>
          </p:nvPr>
        </p:nvSpPr>
        <p:spPr>
          <a:xfrm>
            <a:off x="6134250" y="1637862"/>
            <a:ext cx="24441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b="1" dirty="0"/>
              <a:t>IC EVALUATION &amp; COMMUNICATING FINDINGS TO TCWG</a:t>
            </a:r>
          </a:p>
        </p:txBody>
      </p:sp>
      <p:sp>
        <p:nvSpPr>
          <p:cNvPr id="317" name="Google Shape;317;p40"/>
          <p:cNvSpPr txBox="1">
            <a:spLocks noGrp="1"/>
          </p:cNvSpPr>
          <p:nvPr>
            <p:ph type="title" idx="4"/>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02</a:t>
            </a:r>
            <a:endParaRPr dirty="0"/>
          </a:p>
        </p:txBody>
      </p:sp>
      <p:sp>
        <p:nvSpPr>
          <p:cNvPr id="324" name="Google Shape;324;p40"/>
          <p:cNvSpPr txBox="1">
            <a:spLocks noGrp="1"/>
          </p:cNvSpPr>
          <p:nvPr>
            <p:ph type="title" idx="6"/>
          </p:nvPr>
        </p:nvSpPr>
        <p:spPr>
          <a:xfrm>
            <a:off x="3567780" y="3412950"/>
            <a:ext cx="24411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IN" b="1" dirty="0"/>
              <a:t>LEDGER ANALYSIS</a:t>
            </a:r>
          </a:p>
        </p:txBody>
      </p:sp>
      <p:sp>
        <p:nvSpPr>
          <p:cNvPr id="318" name="Google Shape;318;p40"/>
          <p:cNvSpPr txBox="1">
            <a:spLocks noGrp="1"/>
          </p:cNvSpPr>
          <p:nvPr>
            <p:ph type="title" idx="7"/>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04</a:t>
            </a:r>
            <a:endParaRPr dirty="0"/>
          </a:p>
        </p:txBody>
      </p:sp>
      <p:sp>
        <p:nvSpPr>
          <p:cNvPr id="326" name="Google Shape;326;p40"/>
          <p:cNvSpPr txBox="1">
            <a:spLocks noGrp="1"/>
          </p:cNvSpPr>
          <p:nvPr>
            <p:ph type="title" idx="9"/>
          </p:nvPr>
        </p:nvSpPr>
        <p:spPr>
          <a:xfrm>
            <a:off x="6097639" y="3381274"/>
            <a:ext cx="24438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IN" b="1" dirty="0">
                <a:solidFill>
                  <a:schemeClr val="bg1">
                    <a:lumMod val="25000"/>
                  </a:schemeClr>
                </a:solidFill>
              </a:rPr>
              <a:t>VERIFICATION</a:t>
            </a:r>
          </a:p>
        </p:txBody>
      </p:sp>
      <p:sp>
        <p:nvSpPr>
          <p:cNvPr id="319" name="Google Shape;319;p40"/>
          <p:cNvSpPr txBox="1">
            <a:spLocks noGrp="1"/>
          </p:cNvSpPr>
          <p:nvPr>
            <p:ph type="title" idx="13"/>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05</a:t>
            </a:r>
            <a:endParaRPr dirty="0"/>
          </a:p>
        </p:txBody>
      </p:sp>
      <p:sp>
        <p:nvSpPr>
          <p:cNvPr id="328" name="Google Shape;328;p40"/>
          <p:cNvSpPr txBox="1">
            <a:spLocks noGrp="1"/>
          </p:cNvSpPr>
          <p:nvPr>
            <p:ph type="title" idx="15"/>
          </p:nvPr>
        </p:nvSpPr>
        <p:spPr>
          <a:xfrm>
            <a:off x="584700" y="433200"/>
            <a:ext cx="2796600" cy="10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dirty="0">
                <a:latin typeface="Book Antiqua" panose="02040602050305030304" pitchFamily="18" charset="0"/>
              </a:rPr>
              <a:t>AUDIT PROCESS</a:t>
            </a:r>
            <a:endParaRPr dirty="0">
              <a:latin typeface="Book Antiqua" panose="02040602050305030304" pitchFamily="18" charset="0"/>
            </a:endParaRPr>
          </a:p>
        </p:txBody>
      </p:sp>
      <p:sp>
        <p:nvSpPr>
          <p:cNvPr id="2" name="Google Shape;318;p40">
            <a:extLst>
              <a:ext uri="{FF2B5EF4-FFF2-40B4-BE49-F238E27FC236}">
                <a16:creationId xmlns:a16="http://schemas.microsoft.com/office/drawing/2014/main" id="{FCEA8F36-A9EF-8EA2-BFB9-3F7D0ED4C1B2}"/>
              </a:ext>
            </a:extLst>
          </p:cNvPr>
          <p:cNvSpPr txBox="1">
            <a:spLocks/>
          </p:cNvSpPr>
          <p:nvPr/>
        </p:nvSpPr>
        <p:spPr>
          <a:xfrm>
            <a:off x="931189" y="2819550"/>
            <a:ext cx="2444100" cy="593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Cantata One"/>
              <a:buNone/>
              <a:defRPr sz="5500" b="0" i="0" u="none" strike="noStrike" cap="none">
                <a:solidFill>
                  <a:schemeClr val="dk2"/>
                </a:solidFill>
                <a:latin typeface="Cantata One"/>
                <a:ea typeface="Cantata One"/>
                <a:cs typeface="Cantata One"/>
                <a:sym typeface="Cantata One"/>
              </a:defRPr>
            </a:lvl1pPr>
            <a:lvl2pPr marR="0" lvl="1"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9pPr>
          </a:lstStyle>
          <a:p>
            <a:r>
              <a:rPr lang="en" dirty="0"/>
              <a:t>03</a:t>
            </a:r>
          </a:p>
        </p:txBody>
      </p:sp>
      <p:sp>
        <p:nvSpPr>
          <p:cNvPr id="3" name="Google Shape;324;p40">
            <a:extLst>
              <a:ext uri="{FF2B5EF4-FFF2-40B4-BE49-F238E27FC236}">
                <a16:creationId xmlns:a16="http://schemas.microsoft.com/office/drawing/2014/main" id="{D05D5428-0A32-2A6E-6131-0BAB6966CD22}"/>
              </a:ext>
            </a:extLst>
          </p:cNvPr>
          <p:cNvSpPr txBox="1">
            <a:spLocks/>
          </p:cNvSpPr>
          <p:nvPr/>
        </p:nvSpPr>
        <p:spPr>
          <a:xfrm>
            <a:off x="978402" y="3412950"/>
            <a:ext cx="2441100" cy="543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Cantata One"/>
              <a:buNone/>
              <a:defRPr sz="2200" b="0" i="0" u="none" strike="noStrike" cap="none">
                <a:solidFill>
                  <a:schemeClr val="dk1"/>
                </a:solidFill>
                <a:latin typeface="Cantata One"/>
                <a:ea typeface="Cantata One"/>
                <a:cs typeface="Cantata One"/>
                <a:sym typeface="Cantata One"/>
              </a:defRPr>
            </a:lvl1pPr>
            <a:lvl2pPr marR="0" lvl="1"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r>
              <a:rPr lang="en-IN" b="1" dirty="0">
                <a:solidFill>
                  <a:schemeClr val="bg1">
                    <a:lumMod val="25000"/>
                  </a:schemeClr>
                </a:solidFill>
              </a:rPr>
              <a:t>VOUCHING</a:t>
            </a:r>
          </a:p>
        </p:txBody>
      </p:sp>
    </p:spTree>
    <p:extLst>
      <p:ext uri="{BB962C8B-B14F-4D97-AF65-F5344CB8AC3E}">
        <p14:creationId xmlns:p14="http://schemas.microsoft.com/office/powerpoint/2010/main" val="2302757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0"/>
          <p:cNvSpPr/>
          <p:nvPr/>
        </p:nvSpPr>
        <p:spPr>
          <a:xfrm>
            <a:off x="565650" y="0"/>
            <a:ext cx="2834700" cy="2056050"/>
          </a:xfrm>
          <a:prstGeom prst="rect">
            <a:avLst/>
          </a:prstGeom>
          <a:solidFill>
            <a:schemeClr val="accent4">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40"/>
          <p:cNvSpPr txBox="1">
            <a:spLocks noGrp="1"/>
          </p:cNvSpPr>
          <p:nvPr>
            <p:ph type="title"/>
          </p:nvPr>
        </p:nvSpPr>
        <p:spPr>
          <a:xfrm>
            <a:off x="3567780" y="1491325"/>
            <a:ext cx="24441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b="1" dirty="0">
                <a:solidFill>
                  <a:schemeClr val="bg1">
                    <a:lumMod val="25000"/>
                  </a:schemeClr>
                </a:solidFill>
              </a:rPr>
              <a:t>COMPARING FS WITH BOOKS – SIGNED TB</a:t>
            </a:r>
            <a:endParaRPr lang="en-IN" b="1" dirty="0">
              <a:solidFill>
                <a:schemeClr val="bg1">
                  <a:lumMod val="25000"/>
                </a:schemeClr>
              </a:solidFill>
            </a:endParaRPr>
          </a:p>
        </p:txBody>
      </p:sp>
      <p:sp>
        <p:nvSpPr>
          <p:cNvPr id="316" name="Google Shape;316;p40"/>
          <p:cNvSpPr txBox="1">
            <a:spLocks noGrp="1"/>
          </p:cNvSpPr>
          <p:nvPr>
            <p:ph type="title" idx="2"/>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06</a:t>
            </a:r>
            <a:endParaRPr dirty="0"/>
          </a:p>
        </p:txBody>
      </p:sp>
      <p:sp>
        <p:nvSpPr>
          <p:cNvPr id="322" name="Google Shape;322;p40"/>
          <p:cNvSpPr txBox="1">
            <a:spLocks noGrp="1"/>
          </p:cNvSpPr>
          <p:nvPr>
            <p:ph type="title" idx="3"/>
          </p:nvPr>
        </p:nvSpPr>
        <p:spPr>
          <a:xfrm>
            <a:off x="6134250" y="1192800"/>
            <a:ext cx="24441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b="1" dirty="0"/>
              <a:t>AS COMPLIANCE</a:t>
            </a:r>
          </a:p>
        </p:txBody>
      </p:sp>
      <p:sp>
        <p:nvSpPr>
          <p:cNvPr id="317" name="Google Shape;317;p40"/>
          <p:cNvSpPr txBox="1">
            <a:spLocks noGrp="1"/>
          </p:cNvSpPr>
          <p:nvPr>
            <p:ph type="title" idx="4"/>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07</a:t>
            </a:r>
            <a:endParaRPr dirty="0"/>
          </a:p>
        </p:txBody>
      </p:sp>
      <p:sp>
        <p:nvSpPr>
          <p:cNvPr id="324" name="Google Shape;324;p40"/>
          <p:cNvSpPr txBox="1">
            <a:spLocks noGrp="1"/>
          </p:cNvSpPr>
          <p:nvPr>
            <p:ph type="title" idx="6"/>
          </p:nvPr>
        </p:nvSpPr>
        <p:spPr>
          <a:xfrm>
            <a:off x="3592745" y="3635001"/>
            <a:ext cx="24411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IN" b="1" dirty="0"/>
              <a:t>ANALYTICAL REVIEW</a:t>
            </a:r>
          </a:p>
        </p:txBody>
      </p:sp>
      <p:sp>
        <p:nvSpPr>
          <p:cNvPr id="318" name="Google Shape;318;p40"/>
          <p:cNvSpPr txBox="1">
            <a:spLocks noGrp="1"/>
          </p:cNvSpPr>
          <p:nvPr>
            <p:ph type="title" idx="7"/>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09</a:t>
            </a:r>
            <a:endParaRPr dirty="0"/>
          </a:p>
        </p:txBody>
      </p:sp>
      <p:sp>
        <p:nvSpPr>
          <p:cNvPr id="326" name="Google Shape;326;p40"/>
          <p:cNvSpPr txBox="1">
            <a:spLocks noGrp="1"/>
          </p:cNvSpPr>
          <p:nvPr>
            <p:ph type="title" idx="9"/>
          </p:nvPr>
        </p:nvSpPr>
        <p:spPr>
          <a:xfrm>
            <a:off x="6053731" y="3777092"/>
            <a:ext cx="24438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IN" b="1" dirty="0">
                <a:solidFill>
                  <a:schemeClr val="bg1">
                    <a:lumMod val="25000"/>
                  </a:schemeClr>
                </a:solidFill>
              </a:rPr>
              <a:t>CARO  POINTS –INFORMED REPORTING</a:t>
            </a:r>
          </a:p>
        </p:txBody>
      </p:sp>
      <p:sp>
        <p:nvSpPr>
          <p:cNvPr id="319" name="Google Shape;319;p40"/>
          <p:cNvSpPr txBox="1">
            <a:spLocks noGrp="1"/>
          </p:cNvSpPr>
          <p:nvPr>
            <p:ph type="title" idx="13"/>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10</a:t>
            </a:r>
            <a:endParaRPr dirty="0"/>
          </a:p>
        </p:txBody>
      </p:sp>
      <p:sp>
        <p:nvSpPr>
          <p:cNvPr id="328" name="Google Shape;328;p40"/>
          <p:cNvSpPr txBox="1">
            <a:spLocks noGrp="1"/>
          </p:cNvSpPr>
          <p:nvPr>
            <p:ph type="title" idx="15"/>
          </p:nvPr>
        </p:nvSpPr>
        <p:spPr>
          <a:xfrm>
            <a:off x="584700" y="433200"/>
            <a:ext cx="2796600" cy="10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dirty="0">
                <a:latin typeface="Book Antiqua" panose="02040602050305030304" pitchFamily="18" charset="0"/>
              </a:rPr>
              <a:t>AUDIT PROCESS</a:t>
            </a:r>
            <a:endParaRPr dirty="0">
              <a:latin typeface="Book Antiqua" panose="02040602050305030304" pitchFamily="18" charset="0"/>
            </a:endParaRPr>
          </a:p>
        </p:txBody>
      </p:sp>
      <p:sp>
        <p:nvSpPr>
          <p:cNvPr id="2" name="Google Shape;318;p40">
            <a:extLst>
              <a:ext uri="{FF2B5EF4-FFF2-40B4-BE49-F238E27FC236}">
                <a16:creationId xmlns:a16="http://schemas.microsoft.com/office/drawing/2014/main" id="{FCEA8F36-A9EF-8EA2-BFB9-3F7D0ED4C1B2}"/>
              </a:ext>
            </a:extLst>
          </p:cNvPr>
          <p:cNvSpPr txBox="1">
            <a:spLocks/>
          </p:cNvSpPr>
          <p:nvPr/>
        </p:nvSpPr>
        <p:spPr>
          <a:xfrm>
            <a:off x="931189" y="2819550"/>
            <a:ext cx="2444100" cy="593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Cantata One"/>
              <a:buNone/>
              <a:defRPr sz="5500" b="0" i="0" u="none" strike="noStrike" cap="none">
                <a:solidFill>
                  <a:schemeClr val="dk2"/>
                </a:solidFill>
                <a:latin typeface="Cantata One"/>
                <a:ea typeface="Cantata One"/>
                <a:cs typeface="Cantata One"/>
                <a:sym typeface="Cantata One"/>
              </a:defRPr>
            </a:lvl1pPr>
            <a:lvl2pPr marR="0" lvl="1"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9pPr>
          </a:lstStyle>
          <a:p>
            <a:r>
              <a:rPr lang="en" dirty="0"/>
              <a:t>08</a:t>
            </a:r>
          </a:p>
        </p:txBody>
      </p:sp>
      <p:sp>
        <p:nvSpPr>
          <p:cNvPr id="3" name="Google Shape;324;p40">
            <a:extLst>
              <a:ext uri="{FF2B5EF4-FFF2-40B4-BE49-F238E27FC236}">
                <a16:creationId xmlns:a16="http://schemas.microsoft.com/office/drawing/2014/main" id="{D05D5428-0A32-2A6E-6131-0BAB6966CD22}"/>
              </a:ext>
            </a:extLst>
          </p:cNvPr>
          <p:cNvSpPr txBox="1">
            <a:spLocks/>
          </p:cNvSpPr>
          <p:nvPr/>
        </p:nvSpPr>
        <p:spPr>
          <a:xfrm>
            <a:off x="959250" y="3777092"/>
            <a:ext cx="2441100" cy="543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Cantata One"/>
              <a:buNone/>
              <a:defRPr sz="2200" b="0" i="0" u="none" strike="noStrike" cap="none">
                <a:solidFill>
                  <a:schemeClr val="dk1"/>
                </a:solidFill>
                <a:latin typeface="Cantata One"/>
                <a:ea typeface="Cantata One"/>
                <a:cs typeface="Cantata One"/>
                <a:sym typeface="Cantata One"/>
              </a:defRPr>
            </a:lvl1pPr>
            <a:lvl2pPr marR="0" lvl="1"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r>
              <a:rPr lang="en-US" b="1" dirty="0">
                <a:solidFill>
                  <a:schemeClr val="bg1">
                    <a:lumMod val="25000"/>
                  </a:schemeClr>
                </a:solidFill>
              </a:rPr>
              <a:t>SCHEDULE III  COMPLIANCE  -  INFO FOR NOTES</a:t>
            </a:r>
          </a:p>
        </p:txBody>
      </p:sp>
    </p:spTree>
    <p:extLst>
      <p:ext uri="{BB962C8B-B14F-4D97-AF65-F5344CB8AC3E}">
        <p14:creationId xmlns:p14="http://schemas.microsoft.com/office/powerpoint/2010/main" val="279005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FDE8E-EE95-513C-F438-237943AE62B2}"/>
              </a:ext>
            </a:extLst>
          </p:cNvPr>
          <p:cNvSpPr txBox="1"/>
          <p:nvPr/>
        </p:nvSpPr>
        <p:spPr>
          <a:xfrm>
            <a:off x="6381811" y="914399"/>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200</a:t>
            </a:r>
          </a:p>
        </p:txBody>
      </p:sp>
      <p:sp>
        <p:nvSpPr>
          <p:cNvPr id="6" name="TextBox 5">
            <a:extLst>
              <a:ext uri="{FF2B5EF4-FFF2-40B4-BE49-F238E27FC236}">
                <a16:creationId xmlns:a16="http://schemas.microsoft.com/office/drawing/2014/main" id="{213FC2AA-5BA0-92B7-B204-DF31DE704F3C}"/>
              </a:ext>
            </a:extLst>
          </p:cNvPr>
          <p:cNvSpPr txBox="1"/>
          <p:nvPr/>
        </p:nvSpPr>
        <p:spPr>
          <a:xfrm>
            <a:off x="186118" y="417275"/>
            <a:ext cx="5526858" cy="994247"/>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1800" b="1" u="sng" dirty="0">
                <a:solidFill>
                  <a:schemeClr val="bg1">
                    <a:lumMod val="25000"/>
                  </a:schemeClr>
                </a:solidFill>
                <a:latin typeface="Book Antiqua" panose="02040602050305030304" pitchFamily="18" charset="0"/>
              </a:rPr>
              <a:t>Overall Objectives of the Independent Auditor and the conduct of an audit in accordance with SAs.</a:t>
            </a:r>
            <a:endParaRPr lang="en-US" altLang="en-US" sz="1800" b="1" i="1" u="sng" dirty="0">
              <a:solidFill>
                <a:schemeClr val="bg1">
                  <a:lumMod val="25000"/>
                </a:schemeClr>
              </a:solidFill>
              <a:latin typeface="Book Antiqua" panose="02040602050305030304" pitchFamily="18" charset="0"/>
            </a:endParaRPr>
          </a:p>
        </p:txBody>
      </p:sp>
      <p:sp>
        <p:nvSpPr>
          <p:cNvPr id="8" name="TextBox 7">
            <a:extLst>
              <a:ext uri="{FF2B5EF4-FFF2-40B4-BE49-F238E27FC236}">
                <a16:creationId xmlns:a16="http://schemas.microsoft.com/office/drawing/2014/main" id="{67A7A3F6-9056-715D-7965-D9EA03F4EE53}"/>
              </a:ext>
            </a:extLst>
          </p:cNvPr>
          <p:cNvSpPr txBox="1"/>
          <p:nvPr/>
        </p:nvSpPr>
        <p:spPr>
          <a:xfrm>
            <a:off x="198532" y="1612027"/>
            <a:ext cx="4095547" cy="1704569"/>
          </a:xfrm>
          <a:prstGeom prst="rect">
            <a:avLst/>
          </a:prstGeom>
          <a:solidFill>
            <a:schemeClr val="accent1">
              <a:lumMod val="95000"/>
            </a:schemeClr>
          </a:solidFill>
        </p:spPr>
        <p:txBody>
          <a:bodyPr wrap="square">
            <a:spAutoFit/>
          </a:bodyPr>
          <a:lstStyle/>
          <a:p>
            <a:pPr algn="just" eaLnBrk="1" latinLnBrk="0" hangingPunct="1">
              <a:lnSpc>
                <a:spcPct val="110000"/>
              </a:lnSpc>
              <a:spcAft>
                <a:spcPts val="600"/>
              </a:spcAft>
              <a:buClr>
                <a:schemeClr val="accent1"/>
              </a:buClr>
              <a:buSzPct val="100000"/>
            </a:pPr>
            <a:r>
              <a:rPr lang="en-US" sz="1600" b="1" dirty="0">
                <a:solidFill>
                  <a:srgbClr val="C00000"/>
                </a:solidFill>
                <a:latin typeface="Book Antiqua" panose="02040602050305030304" pitchFamily="18" charset="0"/>
              </a:rPr>
              <a:t>Professional Skepticism</a:t>
            </a:r>
            <a:r>
              <a:rPr lang="en-US" sz="1600" b="1" dirty="0">
                <a:solidFill>
                  <a:srgbClr val="FF0000"/>
                </a:solidFill>
                <a:latin typeface="Book Antiqua" panose="02040602050305030304" pitchFamily="18" charset="0"/>
              </a:rPr>
              <a:t> </a:t>
            </a:r>
            <a:r>
              <a:rPr lang="en-US" sz="1600" b="1" dirty="0">
                <a:latin typeface="Book Antiqua" panose="02040602050305030304" pitchFamily="18" charset="0"/>
              </a:rPr>
              <a:t>- An attitude that includes a questioning mind, being alert to conditions which may indicate possible misstatement due to error or fraud, and a critical assessment of audit evidence.</a:t>
            </a:r>
            <a:endParaRPr lang="en-US" altLang="en-US" sz="1600" b="1" dirty="0">
              <a:latin typeface="Book Antiqua" panose="02040602050305030304" pitchFamily="18" charset="0"/>
            </a:endParaRPr>
          </a:p>
        </p:txBody>
      </p:sp>
      <p:sp>
        <p:nvSpPr>
          <p:cNvPr id="10" name="TextBox 9">
            <a:extLst>
              <a:ext uri="{FF2B5EF4-FFF2-40B4-BE49-F238E27FC236}">
                <a16:creationId xmlns:a16="http://schemas.microsoft.com/office/drawing/2014/main" id="{7F1BA2BC-8D46-8597-6BBF-476E68112B3E}"/>
              </a:ext>
            </a:extLst>
          </p:cNvPr>
          <p:cNvSpPr txBox="1"/>
          <p:nvPr/>
        </p:nvSpPr>
        <p:spPr>
          <a:xfrm>
            <a:off x="4294079" y="3655393"/>
            <a:ext cx="2414231" cy="1015663"/>
          </a:xfrm>
          <a:prstGeom prst="rect">
            <a:avLst/>
          </a:prstGeom>
          <a:noFill/>
        </p:spPr>
        <p:txBody>
          <a:bodyPr wrap="square">
            <a:spAutoFit/>
          </a:bodyPr>
          <a:lstStyle/>
          <a:p>
            <a:pPr algn="ctr"/>
            <a:r>
              <a:rPr lang="en-US" altLang="en-US" sz="2000" b="1" dirty="0">
                <a:solidFill>
                  <a:srgbClr val="FF0000"/>
                </a:solidFill>
                <a:latin typeface="Book Antiqua" panose="02040602050305030304" pitchFamily="18" charset="0"/>
              </a:rPr>
              <a:t>Auditor – Can’t just be a watchdog anymore</a:t>
            </a:r>
            <a:endParaRPr lang="en-IN" sz="2000" dirty="0">
              <a:latin typeface="Book Antiqua" panose="02040602050305030304" pitchFamily="18" charset="0"/>
            </a:endParaRPr>
          </a:p>
        </p:txBody>
      </p:sp>
      <p:pic>
        <p:nvPicPr>
          <p:cNvPr id="11" name="Picture 10">
            <a:extLst>
              <a:ext uri="{FF2B5EF4-FFF2-40B4-BE49-F238E27FC236}">
                <a16:creationId xmlns:a16="http://schemas.microsoft.com/office/drawing/2014/main" id="{3EA91DF7-16FF-4FB0-4FD7-FF48E62194CC}"/>
              </a:ext>
            </a:extLst>
          </p:cNvPr>
          <p:cNvPicPr>
            <a:picLocks noChangeAspect="1"/>
          </p:cNvPicPr>
          <p:nvPr/>
        </p:nvPicPr>
        <p:blipFill>
          <a:blip r:embed="rId2"/>
          <a:stretch>
            <a:fillRect/>
          </a:stretch>
        </p:blipFill>
        <p:spPr>
          <a:xfrm>
            <a:off x="4821476" y="2259967"/>
            <a:ext cx="1359435" cy="1306007"/>
          </a:xfrm>
          <a:prstGeom prst="rect">
            <a:avLst/>
          </a:prstGeom>
        </p:spPr>
      </p:pic>
    </p:spTree>
    <p:extLst>
      <p:ext uri="{BB962C8B-B14F-4D97-AF65-F5344CB8AC3E}">
        <p14:creationId xmlns:p14="http://schemas.microsoft.com/office/powerpoint/2010/main" val="411391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lumMod val="50000"/>
                  </a:schemeClr>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914399"/>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200</a:t>
            </a:r>
          </a:p>
        </p:txBody>
      </p:sp>
      <p:sp>
        <p:nvSpPr>
          <p:cNvPr id="8" name="TextBox 7">
            <a:extLst>
              <a:ext uri="{FF2B5EF4-FFF2-40B4-BE49-F238E27FC236}">
                <a16:creationId xmlns:a16="http://schemas.microsoft.com/office/drawing/2014/main" id="{67A7A3F6-9056-715D-7965-D9EA03F4EE53}"/>
              </a:ext>
            </a:extLst>
          </p:cNvPr>
          <p:cNvSpPr txBox="1"/>
          <p:nvPr/>
        </p:nvSpPr>
        <p:spPr>
          <a:xfrm>
            <a:off x="362736" y="759260"/>
            <a:ext cx="5311181" cy="3416320"/>
          </a:xfrm>
          <a:prstGeom prst="rect">
            <a:avLst/>
          </a:prstGeom>
          <a:solidFill>
            <a:schemeClr val="accent1">
              <a:lumMod val="20000"/>
              <a:lumOff val="80000"/>
            </a:schemeClr>
          </a:solidFill>
        </p:spPr>
        <p:txBody>
          <a:bodyPr wrap="square">
            <a:spAutoFit/>
          </a:bodyPr>
          <a:lstStyle/>
          <a:p>
            <a:pPr marL="285750" indent="-285750" algn="just">
              <a:buFont typeface="Wingdings" panose="05000000000000000000" pitchFamily="2" charset="2"/>
              <a:buChar char="Ø"/>
            </a:pPr>
            <a:r>
              <a:rPr lang="en-US" sz="1800" b="1" dirty="0">
                <a:latin typeface="Book Antiqua" panose="02040602050305030304" pitchFamily="18" charset="0"/>
              </a:rPr>
              <a:t>Audit evidence that contradicts other audit evidence obtained. </a:t>
            </a:r>
          </a:p>
          <a:p>
            <a:pPr algn="just"/>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solidFill>
                  <a:srgbClr val="C00000"/>
                </a:solidFill>
                <a:latin typeface="Book Antiqua" panose="02040602050305030304" pitchFamily="18" charset="0"/>
              </a:rPr>
              <a:t>Information that brings into question the reliability of documents and responses to inquiries to be used as audit evidence. </a:t>
            </a:r>
          </a:p>
          <a:p>
            <a:pPr algn="just"/>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latin typeface="Book Antiqua" panose="02040602050305030304" pitchFamily="18" charset="0"/>
              </a:rPr>
              <a:t>Conditions that may indicate possible fraud. </a:t>
            </a:r>
          </a:p>
          <a:p>
            <a:pPr algn="just"/>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solidFill>
                  <a:srgbClr val="C00000"/>
                </a:solidFill>
                <a:latin typeface="Book Antiqua" panose="02040602050305030304" pitchFamily="18" charset="0"/>
              </a:rPr>
              <a:t>Circumstances that suggest the need for audit procedures in addition to those required by the SAs. </a:t>
            </a:r>
            <a:endParaRPr lang="en-IN" sz="1800" b="1" dirty="0">
              <a:solidFill>
                <a:srgbClr val="C00000"/>
              </a:solidFill>
              <a:latin typeface="Book Antiqua" panose="02040602050305030304" pitchFamily="18" charset="0"/>
            </a:endParaRPr>
          </a:p>
        </p:txBody>
      </p:sp>
      <p:sp>
        <p:nvSpPr>
          <p:cNvPr id="10" name="TextBox 9">
            <a:extLst>
              <a:ext uri="{FF2B5EF4-FFF2-40B4-BE49-F238E27FC236}">
                <a16:creationId xmlns:a16="http://schemas.microsoft.com/office/drawing/2014/main" id="{7F1BA2BC-8D46-8597-6BBF-476E68112B3E}"/>
              </a:ext>
            </a:extLst>
          </p:cNvPr>
          <p:cNvSpPr txBox="1"/>
          <p:nvPr/>
        </p:nvSpPr>
        <p:spPr>
          <a:xfrm>
            <a:off x="137563" y="200097"/>
            <a:ext cx="5761529" cy="400110"/>
          </a:xfrm>
          <a:prstGeom prst="rect">
            <a:avLst/>
          </a:prstGeom>
          <a:noFill/>
        </p:spPr>
        <p:txBody>
          <a:bodyPr wrap="square">
            <a:spAutoFit/>
          </a:bodyPr>
          <a:lstStyle/>
          <a:p>
            <a:pPr algn="ctr"/>
            <a:r>
              <a:rPr lang="en-US" altLang="en-US" sz="2000" b="1" dirty="0">
                <a:solidFill>
                  <a:srgbClr val="FF0000"/>
                </a:solidFill>
                <a:latin typeface="Book Antiqua" panose="02040602050305030304" pitchFamily="18" charset="0"/>
              </a:rPr>
              <a:t>Professional skepticism includes being alert to :</a:t>
            </a:r>
          </a:p>
        </p:txBody>
      </p:sp>
      <p:pic>
        <p:nvPicPr>
          <p:cNvPr id="2050" name="Picture 2" descr="Professional Skepticism: The Heart of Audit | Stockwatch - All about the  economy">
            <a:extLst>
              <a:ext uri="{FF2B5EF4-FFF2-40B4-BE49-F238E27FC236}">
                <a16:creationId xmlns:a16="http://schemas.microsoft.com/office/drawing/2014/main" id="{5B5C2F47-C62B-E5FA-D636-2A3862B648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1811" y="3111908"/>
            <a:ext cx="1625097" cy="158840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A3D063F-7931-4FA4-F453-B58A9B278AE4}"/>
              </a:ext>
            </a:extLst>
          </p:cNvPr>
          <p:cNvSpPr txBox="1"/>
          <p:nvPr/>
        </p:nvSpPr>
        <p:spPr>
          <a:xfrm>
            <a:off x="366427" y="4334634"/>
            <a:ext cx="8777573" cy="764248"/>
          </a:xfrm>
          <a:prstGeom prst="rect">
            <a:avLst/>
          </a:prstGeom>
          <a:solidFill>
            <a:schemeClr val="accent1">
              <a:lumMod val="95000"/>
            </a:schemeClr>
          </a:solidFill>
        </p:spPr>
        <p:txBody>
          <a:bodyPr wrap="square">
            <a:spAutoFit/>
          </a:bodyPr>
          <a:lstStyle/>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Are  we skeptical enough,  Asking Questions, Being a little doubting, </a:t>
            </a:r>
          </a:p>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Doing Deep drills where required.  If NOT, Let us </a:t>
            </a:r>
            <a:endParaRPr lang="en-US" altLang="en-US" b="1" dirty="0">
              <a:solidFill>
                <a:srgbClr val="FFC000"/>
              </a:solidFill>
              <a:latin typeface="Book Antiqua" panose="02040602050305030304" pitchFamily="18" charset="0"/>
            </a:endParaRPr>
          </a:p>
        </p:txBody>
      </p:sp>
    </p:spTree>
    <p:extLst>
      <p:ext uri="{BB962C8B-B14F-4D97-AF65-F5344CB8AC3E}">
        <p14:creationId xmlns:p14="http://schemas.microsoft.com/office/powerpoint/2010/main" val="2078027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FDE8E-EE95-513C-F438-237943AE62B2}"/>
              </a:ext>
            </a:extLst>
          </p:cNvPr>
          <p:cNvSpPr txBox="1"/>
          <p:nvPr/>
        </p:nvSpPr>
        <p:spPr>
          <a:xfrm>
            <a:off x="440850" y="722998"/>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210</a:t>
            </a:r>
          </a:p>
        </p:txBody>
      </p:sp>
      <p:sp>
        <p:nvSpPr>
          <p:cNvPr id="8" name="TextBox 7">
            <a:extLst>
              <a:ext uri="{FF2B5EF4-FFF2-40B4-BE49-F238E27FC236}">
                <a16:creationId xmlns:a16="http://schemas.microsoft.com/office/drawing/2014/main" id="{67A7A3F6-9056-715D-7965-D9EA03F4EE53}"/>
              </a:ext>
            </a:extLst>
          </p:cNvPr>
          <p:cNvSpPr txBox="1"/>
          <p:nvPr/>
        </p:nvSpPr>
        <p:spPr>
          <a:xfrm>
            <a:off x="3700940" y="592816"/>
            <a:ext cx="5311181" cy="3693319"/>
          </a:xfrm>
          <a:prstGeom prst="rect">
            <a:avLst/>
          </a:prstGeom>
          <a:solidFill>
            <a:schemeClr val="accent1">
              <a:lumMod val="20000"/>
              <a:lumOff val="80000"/>
            </a:schemeClr>
          </a:solidFill>
        </p:spPr>
        <p:txBody>
          <a:bodyPr wrap="square">
            <a:spAutoFit/>
          </a:bodyPr>
          <a:lstStyle/>
          <a:p>
            <a:pPr algn="just"/>
            <a:r>
              <a:rPr lang="en-US" sz="1800" b="1" dirty="0">
                <a:solidFill>
                  <a:srgbClr val="C00000"/>
                </a:solidFill>
                <a:latin typeface="Book Antiqua" panose="02040602050305030304" pitchFamily="18" charset="0"/>
              </a:rPr>
              <a:t>Obtain an Audit Engagement Letter covering :</a:t>
            </a:r>
          </a:p>
          <a:p>
            <a:pPr marL="285750" indent="-285750" algn="just">
              <a:buFont typeface="Wingdings" panose="05000000000000000000" pitchFamily="2" charset="2"/>
              <a:buChar char="Ø"/>
            </a:pPr>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latin typeface="Book Antiqua" panose="02040602050305030304" pitchFamily="18" charset="0"/>
              </a:rPr>
              <a:t>the objective and scope of the audit of FS.</a:t>
            </a:r>
          </a:p>
          <a:p>
            <a:pPr marL="285750" indent="-285750" algn="just">
              <a:buFont typeface="Wingdings" panose="05000000000000000000" pitchFamily="2" charset="2"/>
              <a:buChar char="Ø"/>
            </a:pPr>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latin typeface="Book Antiqua" panose="02040602050305030304" pitchFamily="18" charset="0"/>
              </a:rPr>
              <a:t>the responsibilities of the auditor</a:t>
            </a:r>
          </a:p>
          <a:p>
            <a:pPr marL="285750" indent="-285750" algn="just">
              <a:buFont typeface="Wingdings" panose="05000000000000000000" pitchFamily="2" charset="2"/>
              <a:buChar char="Ø"/>
            </a:pPr>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latin typeface="Book Antiqua" panose="02040602050305030304" pitchFamily="18" charset="0"/>
              </a:rPr>
              <a:t>the responsibilities of management</a:t>
            </a:r>
          </a:p>
          <a:p>
            <a:pPr marL="285750" indent="-285750" algn="just">
              <a:buFont typeface="Wingdings" panose="05000000000000000000" pitchFamily="2" charset="2"/>
              <a:buChar char="Ø"/>
            </a:pPr>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latin typeface="Book Antiqua" panose="02040602050305030304" pitchFamily="18" charset="0"/>
              </a:rPr>
              <a:t>identification of the applicable financial reporting framework .</a:t>
            </a:r>
          </a:p>
          <a:p>
            <a:pPr marL="285750" indent="-285750" algn="just">
              <a:buFont typeface="Wingdings" panose="05000000000000000000" pitchFamily="2" charset="2"/>
              <a:buChar char="Ø"/>
            </a:pPr>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latin typeface="Book Antiqua" panose="02040602050305030304" pitchFamily="18" charset="0"/>
              </a:rPr>
              <a:t>reference to the expected form and content of any reports to be issued by the auditor</a:t>
            </a:r>
          </a:p>
        </p:txBody>
      </p:sp>
      <p:sp>
        <p:nvSpPr>
          <p:cNvPr id="5" name="TextBox 4">
            <a:extLst>
              <a:ext uri="{FF2B5EF4-FFF2-40B4-BE49-F238E27FC236}">
                <a16:creationId xmlns:a16="http://schemas.microsoft.com/office/drawing/2014/main" id="{8EB2F0BA-F2A6-3D7E-0299-73A79E2935C9}"/>
              </a:ext>
            </a:extLst>
          </p:cNvPr>
          <p:cNvSpPr txBox="1"/>
          <p:nvPr/>
        </p:nvSpPr>
        <p:spPr>
          <a:xfrm>
            <a:off x="-327189" y="119261"/>
            <a:ext cx="7632188" cy="479427"/>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400" b="1" u="sng" dirty="0">
                <a:solidFill>
                  <a:schemeClr val="bg1">
                    <a:lumMod val="25000"/>
                  </a:schemeClr>
                </a:solidFill>
                <a:latin typeface="Book Antiqua" panose="02040602050305030304" pitchFamily="18" charset="0"/>
              </a:rPr>
              <a:t>Agreeing on Terms of Audit Engagement</a:t>
            </a:r>
          </a:p>
        </p:txBody>
      </p:sp>
      <p:sp>
        <p:nvSpPr>
          <p:cNvPr id="2" name="TextBox 1">
            <a:extLst>
              <a:ext uri="{FF2B5EF4-FFF2-40B4-BE49-F238E27FC236}">
                <a16:creationId xmlns:a16="http://schemas.microsoft.com/office/drawing/2014/main" id="{029E141B-F54D-CA69-FC28-69589CD87F89}"/>
              </a:ext>
            </a:extLst>
          </p:cNvPr>
          <p:cNvSpPr txBox="1"/>
          <p:nvPr/>
        </p:nvSpPr>
        <p:spPr>
          <a:xfrm>
            <a:off x="183213" y="4379252"/>
            <a:ext cx="8960787" cy="764248"/>
          </a:xfrm>
          <a:prstGeom prst="rect">
            <a:avLst/>
          </a:prstGeom>
          <a:solidFill>
            <a:schemeClr val="accent1">
              <a:lumMod val="95000"/>
            </a:schemeClr>
          </a:solidFill>
        </p:spPr>
        <p:txBody>
          <a:bodyPr wrap="square">
            <a:spAutoFit/>
          </a:bodyPr>
          <a:lstStyle/>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Are  we obtaining Letter of Engagement without fail ….  Format in Appendix. </a:t>
            </a:r>
          </a:p>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 If NOT, Let us </a:t>
            </a:r>
            <a:endParaRPr lang="en-US" altLang="en-US" b="1" dirty="0">
              <a:solidFill>
                <a:srgbClr val="FFC000"/>
              </a:solidFill>
              <a:latin typeface="Book Antiqua" panose="02040602050305030304" pitchFamily="18" charset="0"/>
            </a:endParaRPr>
          </a:p>
        </p:txBody>
      </p:sp>
    </p:spTree>
    <p:extLst>
      <p:ext uri="{BB962C8B-B14F-4D97-AF65-F5344CB8AC3E}">
        <p14:creationId xmlns:p14="http://schemas.microsoft.com/office/powerpoint/2010/main" val="2441168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FDE8E-EE95-513C-F438-237943AE62B2}"/>
              </a:ext>
            </a:extLst>
          </p:cNvPr>
          <p:cNvSpPr txBox="1"/>
          <p:nvPr/>
        </p:nvSpPr>
        <p:spPr>
          <a:xfrm>
            <a:off x="6381811" y="914399"/>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220</a:t>
            </a:r>
          </a:p>
        </p:txBody>
      </p:sp>
      <p:sp>
        <p:nvSpPr>
          <p:cNvPr id="8" name="TextBox 7">
            <a:extLst>
              <a:ext uri="{FF2B5EF4-FFF2-40B4-BE49-F238E27FC236}">
                <a16:creationId xmlns:a16="http://schemas.microsoft.com/office/drawing/2014/main" id="{67A7A3F6-9056-715D-7965-D9EA03F4EE53}"/>
              </a:ext>
            </a:extLst>
          </p:cNvPr>
          <p:cNvSpPr txBox="1"/>
          <p:nvPr/>
        </p:nvSpPr>
        <p:spPr>
          <a:xfrm>
            <a:off x="360096" y="1181854"/>
            <a:ext cx="5288145" cy="3385542"/>
          </a:xfrm>
          <a:prstGeom prst="rect">
            <a:avLst/>
          </a:prstGeom>
          <a:solidFill>
            <a:schemeClr val="accent1">
              <a:lumMod val="95000"/>
            </a:schemeClr>
          </a:solidFill>
        </p:spPr>
        <p:txBody>
          <a:bodyPr wrap="square">
            <a:spAutoFit/>
          </a:bodyPr>
          <a:lstStyle/>
          <a:p>
            <a:pPr algn="ctr"/>
            <a:endParaRPr lang="en-US" sz="1800" b="1" dirty="0">
              <a:latin typeface="Book Antiqua" panose="02040602050305030304" pitchFamily="18" charset="0"/>
            </a:endParaRPr>
          </a:p>
          <a:p>
            <a:pPr algn="ctr"/>
            <a:endParaRPr lang="en-US" sz="2000" b="1" dirty="0">
              <a:latin typeface="Book Antiqua" panose="02040602050305030304" pitchFamily="18" charset="0"/>
            </a:endParaRPr>
          </a:p>
          <a:p>
            <a:pPr algn="ctr"/>
            <a:r>
              <a:rPr lang="en-US" sz="2000" b="1" dirty="0">
                <a:latin typeface="Book Antiqua" panose="02040602050305030304" pitchFamily="18" charset="0"/>
              </a:rPr>
              <a:t>This SA deals with the specific responsibilities of the auditor regarding quality control procedures for an audit of financial statements. </a:t>
            </a:r>
          </a:p>
          <a:p>
            <a:pPr algn="ctr"/>
            <a:endParaRPr lang="en-US" sz="2000" b="1" dirty="0">
              <a:latin typeface="Book Antiqua" panose="02040602050305030304" pitchFamily="18" charset="0"/>
            </a:endParaRPr>
          </a:p>
          <a:p>
            <a:pPr algn="ctr"/>
            <a:r>
              <a:rPr lang="en-US" sz="2000" b="1" dirty="0">
                <a:latin typeface="Book Antiqua" panose="02040602050305030304" pitchFamily="18" charset="0"/>
              </a:rPr>
              <a:t>This SA is to be read in conjunction with relevant ethical requirements. </a:t>
            </a:r>
          </a:p>
          <a:p>
            <a:pPr algn="ctr"/>
            <a:endParaRPr lang="en-US" sz="1800" b="1" dirty="0">
              <a:latin typeface="Book Antiqua" panose="02040602050305030304" pitchFamily="18" charset="0"/>
            </a:endParaRPr>
          </a:p>
          <a:p>
            <a:pPr marL="285750" indent="-285750" algn="ctr">
              <a:buFont typeface="Wingdings" panose="05000000000000000000" pitchFamily="2" charset="2"/>
              <a:buChar char="Ø"/>
            </a:pPr>
            <a:endParaRPr lang="en-US" sz="1800" b="1" dirty="0">
              <a:latin typeface="Book Antiqua" panose="02040602050305030304" pitchFamily="18" charset="0"/>
            </a:endParaRPr>
          </a:p>
        </p:txBody>
      </p:sp>
      <p:sp>
        <p:nvSpPr>
          <p:cNvPr id="5" name="TextBox 4">
            <a:extLst>
              <a:ext uri="{FF2B5EF4-FFF2-40B4-BE49-F238E27FC236}">
                <a16:creationId xmlns:a16="http://schemas.microsoft.com/office/drawing/2014/main" id="{20118EA4-922E-A6C1-1B6B-8AB11F203C26}"/>
              </a:ext>
            </a:extLst>
          </p:cNvPr>
          <p:cNvSpPr txBox="1"/>
          <p:nvPr/>
        </p:nvSpPr>
        <p:spPr>
          <a:xfrm>
            <a:off x="252258" y="270291"/>
            <a:ext cx="5526858" cy="479427"/>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400" b="1" u="sng" dirty="0">
                <a:solidFill>
                  <a:schemeClr val="bg1">
                    <a:lumMod val="25000"/>
                  </a:schemeClr>
                </a:solidFill>
                <a:latin typeface="Book Antiqua" panose="02040602050305030304" pitchFamily="18" charset="0"/>
              </a:rPr>
              <a:t>Quality Control for Audit Work</a:t>
            </a:r>
            <a:endParaRPr lang="en-US" altLang="en-US" sz="1800" b="1" u="sng" dirty="0">
              <a:solidFill>
                <a:schemeClr val="bg1">
                  <a:lumMod val="25000"/>
                </a:schemeClr>
              </a:solidFill>
              <a:latin typeface="Book Antiqua" panose="02040602050305030304" pitchFamily="18" charset="0"/>
            </a:endParaRPr>
          </a:p>
        </p:txBody>
      </p:sp>
      <p:pic>
        <p:nvPicPr>
          <p:cNvPr id="3074" name="Picture 2" descr="Professional Skepticism: A Model for Public Sector Auditing">
            <a:extLst>
              <a:ext uri="{FF2B5EF4-FFF2-40B4-BE49-F238E27FC236}">
                <a16:creationId xmlns:a16="http://schemas.microsoft.com/office/drawing/2014/main" id="{E2C3F09B-E0D3-34AA-D48D-ADCF1EC622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8241" y="3380896"/>
            <a:ext cx="1762604" cy="1762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831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FDE8E-EE95-513C-F438-237943AE62B2}"/>
              </a:ext>
            </a:extLst>
          </p:cNvPr>
          <p:cNvSpPr txBox="1"/>
          <p:nvPr/>
        </p:nvSpPr>
        <p:spPr>
          <a:xfrm>
            <a:off x="7614605" y="0"/>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220</a:t>
            </a:r>
          </a:p>
        </p:txBody>
      </p:sp>
      <p:sp>
        <p:nvSpPr>
          <p:cNvPr id="8" name="TextBox 7">
            <a:extLst>
              <a:ext uri="{FF2B5EF4-FFF2-40B4-BE49-F238E27FC236}">
                <a16:creationId xmlns:a16="http://schemas.microsoft.com/office/drawing/2014/main" id="{67A7A3F6-9056-715D-7965-D9EA03F4EE53}"/>
              </a:ext>
            </a:extLst>
          </p:cNvPr>
          <p:cNvSpPr txBox="1"/>
          <p:nvPr/>
        </p:nvSpPr>
        <p:spPr>
          <a:xfrm>
            <a:off x="325500" y="314365"/>
            <a:ext cx="6963196" cy="3477875"/>
          </a:xfrm>
          <a:prstGeom prst="rect">
            <a:avLst/>
          </a:prstGeom>
          <a:solidFill>
            <a:schemeClr val="accent1">
              <a:lumMod val="20000"/>
              <a:lumOff val="80000"/>
            </a:schemeClr>
          </a:solidFill>
        </p:spPr>
        <p:txBody>
          <a:bodyPr wrap="square">
            <a:spAutoFit/>
          </a:bodyPr>
          <a:lstStyle/>
          <a:p>
            <a:r>
              <a:rPr lang="en-US" sz="2000" b="1" dirty="0">
                <a:solidFill>
                  <a:srgbClr val="C00000"/>
                </a:solidFill>
                <a:latin typeface="Book Antiqua" panose="02040602050305030304" pitchFamily="18" charset="0"/>
              </a:rPr>
              <a:t>Under SQC 1, the firm has an obligation to establish and maintain a system of quality control to provide it with reasonable assurance that :</a:t>
            </a:r>
          </a:p>
          <a:p>
            <a:endParaRPr lang="en-US" sz="2000" b="1" dirty="0">
              <a:latin typeface="Book Antiqua" panose="02040602050305030304" pitchFamily="18" charset="0"/>
            </a:endParaRPr>
          </a:p>
          <a:p>
            <a:pPr algn="ctr"/>
            <a:r>
              <a:rPr lang="en-US" sz="2000" b="1" dirty="0">
                <a:latin typeface="Book Antiqua" panose="02040602050305030304" pitchFamily="18" charset="0"/>
              </a:rPr>
              <a:t>the firm and its personnel comply with professional standards and regulatory and legal requirements</a:t>
            </a:r>
          </a:p>
          <a:p>
            <a:pPr algn="ctr"/>
            <a:r>
              <a:rPr lang="en-US" sz="2000" b="1" dirty="0">
                <a:latin typeface="Book Antiqua" panose="02040602050305030304" pitchFamily="18" charset="0"/>
              </a:rPr>
              <a:t>  </a:t>
            </a:r>
          </a:p>
          <a:p>
            <a:pPr algn="ctr"/>
            <a:r>
              <a:rPr lang="en-US" sz="2000" b="1" dirty="0">
                <a:solidFill>
                  <a:schemeClr val="bg1">
                    <a:lumMod val="25000"/>
                  </a:schemeClr>
                </a:solidFill>
                <a:latin typeface="Book Antiqua" panose="02040602050305030304" pitchFamily="18" charset="0"/>
              </a:rPr>
              <a:t>and </a:t>
            </a:r>
          </a:p>
          <a:p>
            <a:pPr algn="ctr"/>
            <a:endParaRPr lang="en-US" sz="2000" b="1" dirty="0">
              <a:latin typeface="Book Antiqua" panose="02040602050305030304" pitchFamily="18" charset="0"/>
            </a:endParaRPr>
          </a:p>
          <a:p>
            <a:pPr algn="ctr"/>
            <a:r>
              <a:rPr lang="en-US" sz="2000" b="1" dirty="0">
                <a:latin typeface="Book Antiqua" panose="02040602050305030304" pitchFamily="18" charset="0"/>
              </a:rPr>
              <a:t>the reports issued by the firm are appropriate in the given circumstance. </a:t>
            </a:r>
          </a:p>
        </p:txBody>
      </p:sp>
      <p:sp>
        <p:nvSpPr>
          <p:cNvPr id="2" name="TextBox 1">
            <a:extLst>
              <a:ext uri="{FF2B5EF4-FFF2-40B4-BE49-F238E27FC236}">
                <a16:creationId xmlns:a16="http://schemas.microsoft.com/office/drawing/2014/main" id="{3B5EF173-329B-E3A2-CF1F-54AFB0F2C723}"/>
              </a:ext>
            </a:extLst>
          </p:cNvPr>
          <p:cNvSpPr txBox="1"/>
          <p:nvPr/>
        </p:nvSpPr>
        <p:spPr>
          <a:xfrm>
            <a:off x="183213" y="4379252"/>
            <a:ext cx="8960787" cy="687304"/>
          </a:xfrm>
          <a:prstGeom prst="rect">
            <a:avLst/>
          </a:prstGeom>
          <a:solidFill>
            <a:schemeClr val="accent1">
              <a:lumMod val="95000"/>
            </a:schemeClr>
          </a:solidFill>
        </p:spPr>
        <p:txBody>
          <a:bodyPr wrap="square">
            <a:spAutoFit/>
          </a:bodyPr>
          <a:lstStyle/>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Do we have a Quality Perception.. A policy.. Is it being monitored, Are they being reviewed and applied in Execution.  How good is our Team</a:t>
            </a:r>
            <a:endParaRPr lang="en-US" altLang="en-US" b="1" dirty="0">
              <a:solidFill>
                <a:srgbClr val="FFC000"/>
              </a:solidFill>
              <a:latin typeface="Book Antiqua" panose="02040602050305030304" pitchFamily="18" charset="0"/>
            </a:endParaRPr>
          </a:p>
        </p:txBody>
      </p:sp>
    </p:spTree>
    <p:extLst>
      <p:ext uri="{BB962C8B-B14F-4D97-AF65-F5344CB8AC3E}">
        <p14:creationId xmlns:p14="http://schemas.microsoft.com/office/powerpoint/2010/main" val="1293868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FDE8E-EE95-513C-F438-237943AE62B2}"/>
              </a:ext>
            </a:extLst>
          </p:cNvPr>
          <p:cNvSpPr txBox="1"/>
          <p:nvPr/>
        </p:nvSpPr>
        <p:spPr>
          <a:xfrm>
            <a:off x="0" y="10402"/>
            <a:ext cx="2623348" cy="923330"/>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230</a:t>
            </a:r>
          </a:p>
        </p:txBody>
      </p:sp>
      <p:sp>
        <p:nvSpPr>
          <p:cNvPr id="8" name="TextBox 7">
            <a:extLst>
              <a:ext uri="{FF2B5EF4-FFF2-40B4-BE49-F238E27FC236}">
                <a16:creationId xmlns:a16="http://schemas.microsoft.com/office/drawing/2014/main" id="{67A7A3F6-9056-715D-7965-D9EA03F4EE53}"/>
              </a:ext>
            </a:extLst>
          </p:cNvPr>
          <p:cNvSpPr txBox="1"/>
          <p:nvPr/>
        </p:nvSpPr>
        <p:spPr>
          <a:xfrm>
            <a:off x="198783" y="1123431"/>
            <a:ext cx="8451364" cy="2554545"/>
          </a:xfrm>
          <a:prstGeom prst="rect">
            <a:avLst/>
          </a:prstGeom>
          <a:solidFill>
            <a:schemeClr val="accent1">
              <a:lumMod val="20000"/>
              <a:lumOff val="80000"/>
            </a:schemeClr>
          </a:solidFill>
        </p:spPr>
        <p:txBody>
          <a:bodyPr wrap="square">
            <a:spAutoFit/>
          </a:bodyPr>
          <a:lstStyle/>
          <a:p>
            <a:pPr algn="just"/>
            <a:r>
              <a:rPr lang="en-US" sz="1600" b="1" dirty="0">
                <a:solidFill>
                  <a:srgbClr val="C00000"/>
                </a:solidFill>
                <a:latin typeface="Book Antiqua" panose="02040602050305030304" pitchFamily="18" charset="0"/>
              </a:rPr>
              <a:t>The auditor shall prepare audit documentation that is sufficient to enable an experienced auditor to understand :</a:t>
            </a:r>
          </a:p>
          <a:p>
            <a:pPr marL="285750" indent="-285750" algn="just">
              <a:buFont typeface="Wingdings" panose="05000000000000000000" pitchFamily="2" charset="2"/>
              <a:buChar char="Ø"/>
            </a:pPr>
            <a:endParaRPr lang="en-US" sz="1600" b="1" dirty="0">
              <a:latin typeface="Book Antiqua" panose="02040602050305030304" pitchFamily="18" charset="0"/>
            </a:endParaRPr>
          </a:p>
          <a:p>
            <a:pPr marL="285750" indent="-285750" algn="just">
              <a:buFont typeface="Wingdings" panose="05000000000000000000" pitchFamily="2" charset="2"/>
              <a:buChar char="ü"/>
            </a:pPr>
            <a:r>
              <a:rPr lang="en-US" sz="1600" b="1" dirty="0">
                <a:latin typeface="Book Antiqua" panose="02040602050305030304" pitchFamily="18" charset="0"/>
              </a:rPr>
              <a:t>The nature, timing, and extent of the audit procedures performed to comply with the SAs and applicable legal and regulatory requirements</a:t>
            </a:r>
          </a:p>
          <a:p>
            <a:pPr marL="285750" indent="-285750" algn="just">
              <a:buFont typeface="Wingdings" panose="05000000000000000000" pitchFamily="2" charset="2"/>
              <a:buChar char="ü"/>
            </a:pPr>
            <a:endParaRPr lang="en-US" sz="1600" b="1" dirty="0">
              <a:latin typeface="Book Antiqua" panose="02040602050305030304" pitchFamily="18" charset="0"/>
            </a:endParaRPr>
          </a:p>
          <a:p>
            <a:pPr marL="285750" indent="-285750" algn="just">
              <a:buFont typeface="Wingdings" panose="05000000000000000000" pitchFamily="2" charset="2"/>
              <a:buChar char="ü"/>
            </a:pPr>
            <a:r>
              <a:rPr lang="en-US" sz="1600" b="1" dirty="0">
                <a:latin typeface="Book Antiqua" panose="02040602050305030304" pitchFamily="18" charset="0"/>
              </a:rPr>
              <a:t>The results of the audit procedures performed, and the audit evidence obtained; </a:t>
            </a:r>
          </a:p>
          <a:p>
            <a:pPr marL="285750" indent="-285750" algn="just">
              <a:buFont typeface="Wingdings" panose="05000000000000000000" pitchFamily="2" charset="2"/>
              <a:buChar char="ü"/>
            </a:pPr>
            <a:endParaRPr lang="en-US" sz="1600" b="1" dirty="0">
              <a:latin typeface="Book Antiqua" panose="02040602050305030304" pitchFamily="18" charset="0"/>
            </a:endParaRPr>
          </a:p>
          <a:p>
            <a:pPr marL="285750" indent="-285750" algn="just">
              <a:buFont typeface="Wingdings" panose="05000000000000000000" pitchFamily="2" charset="2"/>
              <a:buChar char="ü"/>
            </a:pPr>
            <a:r>
              <a:rPr lang="en-US" sz="1600" b="1" dirty="0">
                <a:latin typeface="Book Antiqua" panose="02040602050305030304" pitchFamily="18" charset="0"/>
              </a:rPr>
              <a:t>Significant matters arising during the audit, the conclusions reached thereon, and significant professional judgments made in reaching those conclusions. </a:t>
            </a:r>
          </a:p>
        </p:txBody>
      </p:sp>
      <p:sp>
        <p:nvSpPr>
          <p:cNvPr id="5" name="TextBox 4">
            <a:extLst>
              <a:ext uri="{FF2B5EF4-FFF2-40B4-BE49-F238E27FC236}">
                <a16:creationId xmlns:a16="http://schemas.microsoft.com/office/drawing/2014/main" id="{8EB2F0BA-F2A6-3D7E-0299-73A79E2935C9}"/>
              </a:ext>
            </a:extLst>
          </p:cNvPr>
          <p:cNvSpPr txBox="1"/>
          <p:nvPr/>
        </p:nvSpPr>
        <p:spPr>
          <a:xfrm>
            <a:off x="2623348" y="200101"/>
            <a:ext cx="5144890" cy="543931"/>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800" b="1" u="sng" dirty="0">
                <a:solidFill>
                  <a:schemeClr val="bg1">
                    <a:lumMod val="25000"/>
                  </a:schemeClr>
                </a:solidFill>
                <a:latin typeface="Book Antiqua" panose="02040602050305030304" pitchFamily="18" charset="0"/>
              </a:rPr>
              <a:t>Audit Documentation </a:t>
            </a:r>
          </a:p>
        </p:txBody>
      </p:sp>
      <p:sp>
        <p:nvSpPr>
          <p:cNvPr id="2" name="TextBox 1">
            <a:extLst>
              <a:ext uri="{FF2B5EF4-FFF2-40B4-BE49-F238E27FC236}">
                <a16:creationId xmlns:a16="http://schemas.microsoft.com/office/drawing/2014/main" id="{B149C0B6-0B39-FF4B-4C5C-52324F1DCB9B}"/>
              </a:ext>
            </a:extLst>
          </p:cNvPr>
          <p:cNvSpPr txBox="1"/>
          <p:nvPr/>
        </p:nvSpPr>
        <p:spPr>
          <a:xfrm>
            <a:off x="183213" y="4379252"/>
            <a:ext cx="8960787" cy="764248"/>
          </a:xfrm>
          <a:prstGeom prst="rect">
            <a:avLst/>
          </a:prstGeom>
          <a:solidFill>
            <a:schemeClr val="accent1">
              <a:lumMod val="95000"/>
            </a:schemeClr>
          </a:solidFill>
        </p:spPr>
        <p:txBody>
          <a:bodyPr wrap="square">
            <a:spAutoFit/>
          </a:bodyPr>
          <a:lstStyle/>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How good is our documentation. Physical/Digital. Will it stand a  test ?</a:t>
            </a:r>
          </a:p>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Permanent documents and Working Papers … AWP Template of AASB</a:t>
            </a:r>
            <a:endParaRPr lang="en-US" altLang="en-US" b="1" dirty="0">
              <a:solidFill>
                <a:srgbClr val="FFC000"/>
              </a:solidFill>
              <a:latin typeface="Book Antiqua" panose="02040602050305030304" pitchFamily="18" charset="0"/>
            </a:endParaRPr>
          </a:p>
        </p:txBody>
      </p:sp>
    </p:spTree>
    <p:extLst>
      <p:ext uri="{BB962C8B-B14F-4D97-AF65-F5344CB8AC3E}">
        <p14:creationId xmlns:p14="http://schemas.microsoft.com/office/powerpoint/2010/main" val="3822775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FDE8E-EE95-513C-F438-237943AE62B2}"/>
              </a:ext>
            </a:extLst>
          </p:cNvPr>
          <p:cNvSpPr txBox="1"/>
          <p:nvPr/>
        </p:nvSpPr>
        <p:spPr>
          <a:xfrm>
            <a:off x="0" y="143291"/>
            <a:ext cx="2395243" cy="769441"/>
          </a:xfrm>
          <a:prstGeom prst="rect">
            <a:avLst/>
          </a:prstGeom>
          <a:noFill/>
          <a:ln>
            <a:noFill/>
          </a:ln>
        </p:spPr>
        <p:txBody>
          <a:bodyPr wrap="square" rtlCol="0">
            <a:spAutoFit/>
          </a:bodyPr>
          <a:lstStyle/>
          <a:p>
            <a:pPr algn="ctr"/>
            <a:r>
              <a:rPr lang="en-IN" sz="4400" b="1" dirty="0">
                <a:latin typeface="Book Antiqua" panose="02040602050305030304" pitchFamily="18" charset="0"/>
              </a:rPr>
              <a:t>SA 240</a:t>
            </a:r>
          </a:p>
        </p:txBody>
      </p:sp>
      <p:sp>
        <p:nvSpPr>
          <p:cNvPr id="13" name="TextBox 12">
            <a:extLst>
              <a:ext uri="{FF2B5EF4-FFF2-40B4-BE49-F238E27FC236}">
                <a16:creationId xmlns:a16="http://schemas.microsoft.com/office/drawing/2014/main" id="{1E35F749-D615-E8E9-2872-3BD0730D0773}"/>
              </a:ext>
            </a:extLst>
          </p:cNvPr>
          <p:cNvSpPr txBox="1"/>
          <p:nvPr/>
        </p:nvSpPr>
        <p:spPr>
          <a:xfrm>
            <a:off x="563511" y="1494532"/>
            <a:ext cx="8016978" cy="1077218"/>
          </a:xfrm>
          <a:prstGeom prst="rect">
            <a:avLst/>
          </a:prstGeom>
          <a:solidFill>
            <a:schemeClr val="accent4">
              <a:lumMod val="20000"/>
              <a:lumOff val="80000"/>
            </a:schemeClr>
          </a:solidFill>
        </p:spPr>
        <p:txBody>
          <a:bodyPr wrap="square">
            <a:spAutoFit/>
          </a:bodyPr>
          <a:lstStyle/>
          <a:p>
            <a:pPr algn="ctr"/>
            <a:r>
              <a:rPr lang="en-US" sz="3200" b="1" dirty="0">
                <a:latin typeface="Book Antiqua" panose="02040602050305030304" pitchFamily="18" charset="0"/>
              </a:rPr>
              <a:t>The Auditor’s Responsibilities relating to Fraud in an Audit of Financial Statements</a:t>
            </a:r>
          </a:p>
        </p:txBody>
      </p:sp>
      <p:sp>
        <p:nvSpPr>
          <p:cNvPr id="2" name="TextBox 1">
            <a:extLst>
              <a:ext uri="{FF2B5EF4-FFF2-40B4-BE49-F238E27FC236}">
                <a16:creationId xmlns:a16="http://schemas.microsoft.com/office/drawing/2014/main" id="{4EE36829-E450-0E0E-C006-754717D65C1D}"/>
              </a:ext>
            </a:extLst>
          </p:cNvPr>
          <p:cNvSpPr txBox="1"/>
          <p:nvPr/>
        </p:nvSpPr>
        <p:spPr>
          <a:xfrm>
            <a:off x="0" y="4197288"/>
            <a:ext cx="8960787" cy="687304"/>
          </a:xfrm>
          <a:prstGeom prst="rect">
            <a:avLst/>
          </a:prstGeom>
          <a:solidFill>
            <a:schemeClr val="accent1">
              <a:lumMod val="95000"/>
            </a:schemeClr>
          </a:solidFill>
        </p:spPr>
        <p:txBody>
          <a:bodyPr wrap="square">
            <a:spAutoFit/>
          </a:bodyPr>
          <a:lstStyle/>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Do we evaluate the possibility of fraud ?. If we smell the rat …. Do we reframe the plan ?..   Until we either confirm or dispel the doubt.</a:t>
            </a:r>
            <a:endParaRPr lang="en-US" altLang="en-US" b="1" dirty="0">
              <a:solidFill>
                <a:srgbClr val="FFC000"/>
              </a:solidFill>
              <a:latin typeface="Book Antiqua" panose="02040602050305030304" pitchFamily="18" charset="0"/>
            </a:endParaRPr>
          </a:p>
        </p:txBody>
      </p:sp>
    </p:spTree>
    <p:extLst>
      <p:ext uri="{BB962C8B-B14F-4D97-AF65-F5344CB8AC3E}">
        <p14:creationId xmlns:p14="http://schemas.microsoft.com/office/powerpoint/2010/main" val="2210553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FDE8E-EE95-513C-F438-237943AE62B2}"/>
              </a:ext>
            </a:extLst>
          </p:cNvPr>
          <p:cNvSpPr txBox="1"/>
          <p:nvPr/>
        </p:nvSpPr>
        <p:spPr>
          <a:xfrm>
            <a:off x="186117" y="217524"/>
            <a:ext cx="2395243" cy="923330"/>
          </a:xfrm>
          <a:prstGeom prst="rect">
            <a:avLst/>
          </a:prstGeom>
          <a:noFill/>
          <a:ln>
            <a:noFill/>
          </a:ln>
        </p:spPr>
        <p:txBody>
          <a:bodyPr wrap="square" rtlCol="0">
            <a:spAutoFit/>
          </a:bodyPr>
          <a:lstStyle/>
          <a:p>
            <a:pPr algn="ctr"/>
            <a:r>
              <a:rPr lang="en-IN" sz="5400" b="1" dirty="0">
                <a:latin typeface="Book Antiqua" panose="02040602050305030304" pitchFamily="18" charset="0"/>
              </a:rPr>
              <a:t>SA 250</a:t>
            </a:r>
          </a:p>
        </p:txBody>
      </p:sp>
      <p:sp>
        <p:nvSpPr>
          <p:cNvPr id="12" name="TextBox 11">
            <a:extLst>
              <a:ext uri="{FF2B5EF4-FFF2-40B4-BE49-F238E27FC236}">
                <a16:creationId xmlns:a16="http://schemas.microsoft.com/office/drawing/2014/main" id="{6C10DE85-FEBF-8264-6B92-E6857B8C28F7}"/>
              </a:ext>
            </a:extLst>
          </p:cNvPr>
          <p:cNvSpPr txBox="1"/>
          <p:nvPr/>
        </p:nvSpPr>
        <p:spPr>
          <a:xfrm>
            <a:off x="186117" y="1424358"/>
            <a:ext cx="8149500" cy="830997"/>
          </a:xfrm>
          <a:prstGeom prst="rect">
            <a:avLst/>
          </a:prstGeom>
          <a:solidFill>
            <a:schemeClr val="accent2">
              <a:lumMod val="85000"/>
            </a:schemeClr>
          </a:solidFill>
        </p:spPr>
        <p:txBody>
          <a:bodyPr wrap="square">
            <a:spAutoFit/>
          </a:bodyPr>
          <a:lstStyle/>
          <a:p>
            <a:pPr algn="ctr"/>
            <a:r>
              <a:rPr lang="en-US" sz="2400" b="1" dirty="0">
                <a:solidFill>
                  <a:schemeClr val="bg1"/>
                </a:solidFill>
                <a:latin typeface="Book Antiqua" panose="02040602050305030304" pitchFamily="18" charset="0"/>
              </a:rPr>
              <a:t>The auditor’s responsibilities relating to Laws and Regulations in an Audit of Financial Statements</a:t>
            </a:r>
          </a:p>
        </p:txBody>
      </p:sp>
      <p:sp>
        <p:nvSpPr>
          <p:cNvPr id="2" name="TextBox 1">
            <a:extLst>
              <a:ext uri="{FF2B5EF4-FFF2-40B4-BE49-F238E27FC236}">
                <a16:creationId xmlns:a16="http://schemas.microsoft.com/office/drawing/2014/main" id="{D365075D-DFE4-065A-E489-BCBF1F7EB426}"/>
              </a:ext>
            </a:extLst>
          </p:cNvPr>
          <p:cNvSpPr txBox="1"/>
          <p:nvPr/>
        </p:nvSpPr>
        <p:spPr>
          <a:xfrm>
            <a:off x="183213" y="4379252"/>
            <a:ext cx="8960787" cy="764248"/>
          </a:xfrm>
          <a:prstGeom prst="rect">
            <a:avLst/>
          </a:prstGeom>
          <a:solidFill>
            <a:schemeClr val="accent1">
              <a:lumMod val="95000"/>
            </a:schemeClr>
          </a:solidFill>
        </p:spPr>
        <p:txBody>
          <a:bodyPr wrap="square">
            <a:spAutoFit/>
          </a:bodyPr>
          <a:lstStyle/>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Are the Non Compliances impacting  warranting an accounting hit/disclosure ?</a:t>
            </a:r>
          </a:p>
          <a:p>
            <a:pPr algn="just" eaLnBrk="1" latinLnBrk="0" hangingPunct="1">
              <a:lnSpc>
                <a:spcPct val="110000"/>
              </a:lnSpc>
              <a:spcAft>
                <a:spcPts val="600"/>
              </a:spcAft>
              <a:buClr>
                <a:schemeClr val="accent1"/>
              </a:buClr>
              <a:buSzPct val="100000"/>
            </a:pPr>
            <a:r>
              <a:rPr lang="en-US" altLang="en-US" b="1" dirty="0">
                <a:solidFill>
                  <a:srgbClr val="FFC000"/>
                </a:solidFill>
                <a:latin typeface="Book Antiqua" panose="02040602050305030304" pitchFamily="18" charset="0"/>
              </a:rPr>
              <a:t>NOCLAR – Whistle Blowing </a:t>
            </a:r>
          </a:p>
        </p:txBody>
      </p:sp>
    </p:spTree>
    <p:extLst>
      <p:ext uri="{BB962C8B-B14F-4D97-AF65-F5344CB8AC3E}">
        <p14:creationId xmlns:p14="http://schemas.microsoft.com/office/powerpoint/2010/main" val="1265684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FDE8E-EE95-513C-F438-237943AE62B2}"/>
              </a:ext>
            </a:extLst>
          </p:cNvPr>
          <p:cNvSpPr txBox="1"/>
          <p:nvPr/>
        </p:nvSpPr>
        <p:spPr>
          <a:xfrm>
            <a:off x="562396" y="365387"/>
            <a:ext cx="2395243" cy="923330"/>
          </a:xfrm>
          <a:prstGeom prst="rect">
            <a:avLst/>
          </a:prstGeom>
          <a:noFill/>
          <a:ln>
            <a:noFill/>
          </a:ln>
        </p:spPr>
        <p:txBody>
          <a:bodyPr wrap="square" rtlCol="0">
            <a:spAutoFit/>
          </a:bodyPr>
          <a:lstStyle/>
          <a:p>
            <a:pPr algn="ctr"/>
            <a:r>
              <a:rPr lang="en-IN" sz="5400" b="1" dirty="0">
                <a:latin typeface="Book Antiqua" panose="02040602050305030304" pitchFamily="18" charset="0"/>
              </a:rPr>
              <a:t>SA 260</a:t>
            </a:r>
          </a:p>
        </p:txBody>
      </p:sp>
      <p:sp>
        <p:nvSpPr>
          <p:cNvPr id="8" name="TextBox 7">
            <a:extLst>
              <a:ext uri="{FF2B5EF4-FFF2-40B4-BE49-F238E27FC236}">
                <a16:creationId xmlns:a16="http://schemas.microsoft.com/office/drawing/2014/main" id="{67A7A3F6-9056-715D-7965-D9EA03F4EE53}"/>
              </a:ext>
            </a:extLst>
          </p:cNvPr>
          <p:cNvSpPr txBox="1"/>
          <p:nvPr/>
        </p:nvSpPr>
        <p:spPr>
          <a:xfrm>
            <a:off x="0" y="1884915"/>
            <a:ext cx="9144000" cy="800219"/>
          </a:xfrm>
          <a:prstGeom prst="rect">
            <a:avLst/>
          </a:prstGeom>
          <a:solidFill>
            <a:schemeClr val="accent4">
              <a:lumMod val="20000"/>
              <a:lumOff val="80000"/>
            </a:schemeClr>
          </a:solidFill>
        </p:spPr>
        <p:txBody>
          <a:bodyPr wrap="square">
            <a:spAutoFit/>
          </a:bodyPr>
          <a:lstStyle/>
          <a:p>
            <a:r>
              <a:rPr lang="en-US" sz="2800" b="1" dirty="0">
                <a:latin typeface="Book Antiqua" panose="02040602050305030304" pitchFamily="18" charset="0"/>
              </a:rPr>
              <a:t>Communication with those charged with governance </a:t>
            </a:r>
          </a:p>
          <a:p>
            <a:pPr marL="285750" indent="-285750" algn="ctr">
              <a:buFont typeface="Wingdings" panose="05000000000000000000" pitchFamily="2" charset="2"/>
              <a:buChar char="Ø"/>
            </a:pPr>
            <a:endParaRPr lang="en-US" sz="1800" b="1" dirty="0">
              <a:latin typeface="Book Antiqua" panose="02040602050305030304" pitchFamily="18" charset="0"/>
            </a:endParaRPr>
          </a:p>
        </p:txBody>
      </p:sp>
      <p:sp>
        <p:nvSpPr>
          <p:cNvPr id="2" name="TextBox 1">
            <a:extLst>
              <a:ext uri="{FF2B5EF4-FFF2-40B4-BE49-F238E27FC236}">
                <a16:creationId xmlns:a16="http://schemas.microsoft.com/office/drawing/2014/main" id="{8667E76D-E027-0629-62DE-9AFD697DA24B}"/>
              </a:ext>
            </a:extLst>
          </p:cNvPr>
          <p:cNvSpPr txBox="1"/>
          <p:nvPr/>
        </p:nvSpPr>
        <p:spPr>
          <a:xfrm>
            <a:off x="183213" y="4379252"/>
            <a:ext cx="8960787" cy="764248"/>
          </a:xfrm>
          <a:prstGeom prst="rect">
            <a:avLst/>
          </a:prstGeom>
          <a:solidFill>
            <a:schemeClr val="accent1">
              <a:lumMod val="95000"/>
            </a:schemeClr>
          </a:solidFill>
        </p:spPr>
        <p:txBody>
          <a:bodyPr wrap="square">
            <a:spAutoFit/>
          </a:bodyPr>
          <a:lstStyle/>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Do we communicate with TCWG. In writing.  Observations ?</a:t>
            </a:r>
          </a:p>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The  spirit of KAM </a:t>
            </a:r>
            <a:endParaRPr lang="en-US" altLang="en-US" b="1" dirty="0">
              <a:solidFill>
                <a:srgbClr val="FFC000"/>
              </a:solidFill>
              <a:latin typeface="Book Antiqua" panose="02040602050305030304" pitchFamily="18" charset="0"/>
            </a:endParaRPr>
          </a:p>
        </p:txBody>
      </p:sp>
    </p:spTree>
    <p:extLst>
      <p:ext uri="{BB962C8B-B14F-4D97-AF65-F5344CB8AC3E}">
        <p14:creationId xmlns:p14="http://schemas.microsoft.com/office/powerpoint/2010/main" val="3946847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0" y="0"/>
            <a:ext cx="3163986" cy="5143500"/>
          </a:xfrm>
          <a:prstGeom prst="rect">
            <a:avLst/>
          </a:prstGeom>
          <a:solidFill>
            <a:schemeClr val="accent3">
              <a:lumMod val="20000"/>
              <a:lumOff val="80000"/>
            </a:schemeClr>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54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SA 300</a:t>
            </a:r>
          </a:p>
        </p:txBody>
      </p:sp>
      <p:sp>
        <p:nvSpPr>
          <p:cNvPr id="8" name="TextBox 7">
            <a:extLst>
              <a:ext uri="{FF2B5EF4-FFF2-40B4-BE49-F238E27FC236}">
                <a16:creationId xmlns:a16="http://schemas.microsoft.com/office/drawing/2014/main" id="{67A7A3F6-9056-715D-7965-D9EA03F4EE53}"/>
              </a:ext>
            </a:extLst>
          </p:cNvPr>
          <p:cNvSpPr txBox="1"/>
          <p:nvPr/>
        </p:nvSpPr>
        <p:spPr>
          <a:xfrm>
            <a:off x="3551000" y="1044023"/>
            <a:ext cx="5311181" cy="2923877"/>
          </a:xfrm>
          <a:prstGeom prst="rect">
            <a:avLst/>
          </a:prstGeom>
          <a:solidFill>
            <a:schemeClr val="tx2">
              <a:lumMod val="20000"/>
              <a:lumOff val="80000"/>
            </a:schemeClr>
          </a:solid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EDBE6">
                    <a:lumMod val="25000"/>
                  </a:srgbClr>
                </a:solidFill>
                <a:effectLst/>
                <a:uLnTx/>
                <a:uFillTx/>
                <a:latin typeface="Book Antiqua" panose="02040602050305030304" pitchFamily="18" charset="0"/>
                <a:ea typeface="+mn-ea"/>
                <a:cs typeface="+mn-cs"/>
              </a:rPr>
              <a:t>This SA deals with the auditor’s responsibility to plan an audit of financial statements in recurring audits and initial audit engagements.</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lumMod val="50000"/>
                </a:prstClr>
              </a:solidFill>
              <a:effectLst/>
              <a:uLnTx/>
              <a:uFillTx/>
              <a:latin typeface="Book Antiqua" panose="02040602050305030304" pitchFamily="18" charset="0"/>
              <a:ea typeface="+mn-ea"/>
              <a:cs typeface="+mn-cs"/>
            </a:endParaRPr>
          </a:p>
          <a:p>
            <a:pPr marL="285750" marR="0" lvl="0" indent="-285750" algn="just" defTabSz="457200" rtl="0" eaLnBrk="1" fontAlgn="auto" latinLnBrk="0" hangingPunct="1">
              <a:lnSpc>
                <a:spcPct val="100000"/>
              </a:lnSpc>
              <a:spcBef>
                <a:spcPts val="0"/>
              </a:spcBef>
              <a:spcAft>
                <a:spcPts val="0"/>
              </a:spcAft>
              <a:buClr>
                <a:srgbClr val="C00000"/>
              </a:buClr>
              <a:buSzTx/>
              <a:buFont typeface="Book Antiqua" panose="02040602050305030304" pitchFamily="18" charset="0"/>
              <a:buChar char="−"/>
              <a:tabLst/>
              <a:defRPr/>
            </a:pPr>
            <a:endParaRPr kumimoji="0" lang="en-US" sz="1600" b="1" i="0" u="none"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endParaRPr>
          </a:p>
          <a:p>
            <a:pPr marL="285750" marR="0" lvl="0" indent="-285750" algn="ctr" defTabSz="457200" rtl="0" eaLnBrk="1" fontAlgn="auto" latinLnBrk="0" hangingPunct="1">
              <a:lnSpc>
                <a:spcPct val="100000"/>
              </a:lnSpc>
              <a:spcBef>
                <a:spcPts val="0"/>
              </a:spcBef>
              <a:spcAft>
                <a:spcPts val="0"/>
              </a:spcAft>
              <a:buClr>
                <a:srgbClr val="C00000"/>
              </a:buClr>
              <a:buSzTx/>
              <a:buFont typeface="Book Antiqua" panose="02040602050305030304" pitchFamily="18" charset="0"/>
              <a:buChar char="−"/>
              <a:tabLst/>
              <a:defRPr/>
            </a:pPr>
            <a:r>
              <a:rPr kumimoji="0" lang="en-US" sz="1800" b="1" i="0" u="none"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rPr>
              <a:t>Overall Audit Strategy</a:t>
            </a:r>
          </a:p>
          <a:p>
            <a:pPr marL="285750" marR="0" lvl="0" indent="-285750" algn="ctr" defTabSz="457200" rtl="0" eaLnBrk="1" fontAlgn="auto" latinLnBrk="0" hangingPunct="1">
              <a:lnSpc>
                <a:spcPct val="100000"/>
              </a:lnSpc>
              <a:spcBef>
                <a:spcPts val="0"/>
              </a:spcBef>
              <a:spcAft>
                <a:spcPts val="0"/>
              </a:spcAft>
              <a:buClr>
                <a:srgbClr val="C00000"/>
              </a:buClr>
              <a:buSzTx/>
              <a:buFont typeface="Book Antiqua" panose="02040602050305030304" pitchFamily="18" charset="0"/>
              <a:buChar char="−"/>
              <a:tabLst/>
              <a:defRPr/>
            </a:pPr>
            <a:endParaRPr kumimoji="0" lang="en-US" sz="1800" b="1" i="0" u="none"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endParaRPr>
          </a:p>
          <a:p>
            <a:pPr marL="285750" marR="0" lvl="0" indent="-285750" algn="ctr" defTabSz="457200" rtl="0" eaLnBrk="1" fontAlgn="auto" latinLnBrk="0" hangingPunct="1">
              <a:lnSpc>
                <a:spcPct val="100000"/>
              </a:lnSpc>
              <a:spcBef>
                <a:spcPts val="0"/>
              </a:spcBef>
              <a:spcAft>
                <a:spcPts val="0"/>
              </a:spcAft>
              <a:buClr>
                <a:srgbClr val="C00000"/>
              </a:buClr>
              <a:buSzTx/>
              <a:buFont typeface="Book Antiqua" panose="02040602050305030304" pitchFamily="18" charset="0"/>
              <a:buChar char="−"/>
              <a:tabLst/>
              <a:defRPr/>
            </a:pPr>
            <a:r>
              <a:rPr kumimoji="0" lang="en-US" sz="1800" b="1" i="0" u="none"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rPr>
              <a:t>Detailed Audit Plan</a:t>
            </a:r>
          </a:p>
          <a:p>
            <a:pPr marL="0" marR="0" lvl="0" indent="0" algn="ctr" defTabSz="457200" rtl="0" eaLnBrk="1" fontAlgn="auto" latinLnBrk="0" hangingPunct="1">
              <a:lnSpc>
                <a:spcPct val="100000"/>
              </a:lnSpc>
              <a:spcBef>
                <a:spcPts val="0"/>
              </a:spcBef>
              <a:spcAft>
                <a:spcPts val="0"/>
              </a:spcAft>
              <a:buClr>
                <a:srgbClr val="C00000"/>
              </a:buClr>
              <a:buSzTx/>
              <a:buFontTx/>
              <a:buNone/>
              <a:tabLst/>
              <a:defRPr/>
            </a:pPr>
            <a:endParaRPr kumimoji="0" lang="en-US" sz="1800" b="1" i="0" u="none"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endParaRPr>
          </a:p>
        </p:txBody>
      </p:sp>
      <p:sp>
        <p:nvSpPr>
          <p:cNvPr id="5" name="TextBox 4">
            <a:extLst>
              <a:ext uri="{FF2B5EF4-FFF2-40B4-BE49-F238E27FC236}">
                <a16:creationId xmlns:a16="http://schemas.microsoft.com/office/drawing/2014/main" id="{8EB2F0BA-F2A6-3D7E-0299-73A79E2935C9}"/>
              </a:ext>
            </a:extLst>
          </p:cNvPr>
          <p:cNvSpPr txBox="1"/>
          <p:nvPr/>
        </p:nvSpPr>
        <p:spPr>
          <a:xfrm>
            <a:off x="3381067" y="307248"/>
            <a:ext cx="5526858" cy="543931"/>
          </a:xfrm>
          <a:prstGeom prst="rect">
            <a:avLst/>
          </a:prstGeom>
          <a:noFill/>
        </p:spPr>
        <p:txBody>
          <a:bodyPr wrap="square">
            <a:spAutoFit/>
          </a:bodyPr>
          <a:lstStyle/>
          <a:p>
            <a:pPr marL="0" marR="0" lvl="0" indent="0" algn="ctr" defTabSz="457200" rtl="0" eaLnBrk="1" fontAlgn="auto" latinLnBrk="0" hangingPunct="1">
              <a:lnSpc>
                <a:spcPct val="110000"/>
              </a:lnSpc>
              <a:spcBef>
                <a:spcPts val="0"/>
              </a:spcBef>
              <a:spcAft>
                <a:spcPts val="600"/>
              </a:spcAft>
              <a:buClr>
                <a:srgbClr val="3494BA"/>
              </a:buClr>
              <a:buSzPct val="100000"/>
              <a:buFontTx/>
              <a:buNone/>
              <a:tabLst/>
              <a:defRPr/>
            </a:pPr>
            <a:r>
              <a:rPr kumimoji="0" lang="en-US" altLang="en-US" sz="2800" b="1" i="0" u="sng"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rPr>
              <a:t>Planning an Audit of FS</a:t>
            </a:r>
          </a:p>
        </p:txBody>
      </p:sp>
      <p:sp>
        <p:nvSpPr>
          <p:cNvPr id="3" name="TextBox 2">
            <a:extLst>
              <a:ext uri="{FF2B5EF4-FFF2-40B4-BE49-F238E27FC236}">
                <a16:creationId xmlns:a16="http://schemas.microsoft.com/office/drawing/2014/main" id="{72AAD872-93DB-A835-649F-4D1D457121CC}"/>
              </a:ext>
            </a:extLst>
          </p:cNvPr>
          <p:cNvSpPr txBox="1"/>
          <p:nvPr/>
        </p:nvSpPr>
        <p:spPr>
          <a:xfrm>
            <a:off x="183213" y="4379252"/>
            <a:ext cx="8960787" cy="1145891"/>
          </a:xfrm>
          <a:prstGeom prst="rect">
            <a:avLst/>
          </a:prstGeom>
          <a:solidFill>
            <a:schemeClr val="accent1">
              <a:lumMod val="95000"/>
            </a:schemeClr>
          </a:solidFill>
        </p:spPr>
        <p:txBody>
          <a:bodyPr wrap="square">
            <a:spAutoFit/>
          </a:bodyPr>
          <a:lstStyle/>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Do we plan an audit ?  Is there an APM  and an Audit </a:t>
            </a:r>
            <a:r>
              <a:rPr lang="en-US" b="1" dirty="0" err="1">
                <a:solidFill>
                  <a:srgbClr val="FFC000"/>
                </a:solidFill>
                <a:latin typeface="Book Antiqua" panose="02040602050305030304" pitchFamily="18" charset="0"/>
              </a:rPr>
              <a:t>Programme</a:t>
            </a:r>
            <a:endParaRPr lang="en-US" b="1" dirty="0">
              <a:solidFill>
                <a:srgbClr val="FFC000"/>
              </a:solidFill>
              <a:latin typeface="Book Antiqua" panose="02040602050305030304" pitchFamily="18" charset="0"/>
            </a:endParaRPr>
          </a:p>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Is there review during the audit.. </a:t>
            </a:r>
          </a:p>
          <a:p>
            <a:pPr algn="just" eaLnBrk="1" latinLnBrk="0" hangingPunct="1">
              <a:lnSpc>
                <a:spcPct val="110000"/>
              </a:lnSpc>
              <a:spcAft>
                <a:spcPts val="600"/>
              </a:spcAft>
              <a:buClr>
                <a:schemeClr val="accent1"/>
              </a:buClr>
              <a:buSzPct val="100000"/>
            </a:pPr>
            <a:endParaRPr lang="en-US" altLang="en-US" b="1" dirty="0">
              <a:solidFill>
                <a:srgbClr val="FFC000"/>
              </a:solidFill>
              <a:latin typeface="Book Antiqua" panose="02040602050305030304" pitchFamily="18" charset="0"/>
            </a:endParaRPr>
          </a:p>
        </p:txBody>
      </p:sp>
    </p:spTree>
    <p:extLst>
      <p:ext uri="{BB962C8B-B14F-4D97-AF65-F5344CB8AC3E}">
        <p14:creationId xmlns:p14="http://schemas.microsoft.com/office/powerpoint/2010/main" val="2186712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accent4">
              <a:lumMod val="20000"/>
              <a:lumOff val="80000"/>
            </a:schemeClr>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885441"/>
            <a:ext cx="1529395" cy="1754326"/>
          </a:xfrm>
          <a:prstGeom prst="rect">
            <a:avLst/>
          </a:prstGeom>
          <a:noFill/>
          <a:ln>
            <a:solidFill>
              <a:schemeClr val="bg2">
                <a:lumMod val="90000"/>
              </a:scheme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54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SA 315</a:t>
            </a:r>
          </a:p>
        </p:txBody>
      </p:sp>
      <p:sp>
        <p:nvSpPr>
          <p:cNvPr id="8" name="TextBox 7">
            <a:extLst>
              <a:ext uri="{FF2B5EF4-FFF2-40B4-BE49-F238E27FC236}">
                <a16:creationId xmlns:a16="http://schemas.microsoft.com/office/drawing/2014/main" id="{67A7A3F6-9056-715D-7965-D9EA03F4EE53}"/>
              </a:ext>
            </a:extLst>
          </p:cNvPr>
          <p:cNvSpPr txBox="1"/>
          <p:nvPr/>
        </p:nvSpPr>
        <p:spPr>
          <a:xfrm>
            <a:off x="356050" y="1990101"/>
            <a:ext cx="5267915" cy="2769989"/>
          </a:xfrm>
          <a:prstGeom prst="rect">
            <a:avLst/>
          </a:prstGeom>
          <a:solidFill>
            <a:schemeClr val="accent1">
              <a:lumMod val="20000"/>
              <a:lumOff val="80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Deals with the auditor’s responsibility to identify and assess the risks of </a:t>
            </a:r>
            <a:r>
              <a:rPr kumimoji="0" lang="en-US" sz="2000" b="1" i="0" u="none" strike="noStrike" kern="1200" cap="none" spc="0" normalizeH="0" baseline="0" noProof="0" dirty="0">
                <a:ln>
                  <a:noFill/>
                </a:ln>
                <a:solidFill>
                  <a:srgbClr val="FF0000"/>
                </a:solidFill>
                <a:effectLst/>
                <a:uLnTx/>
                <a:uFillTx/>
                <a:latin typeface="Book Antiqua" panose="02040602050305030304" pitchFamily="18" charset="0"/>
                <a:ea typeface="+mn-ea"/>
                <a:cs typeface="+mn-cs"/>
              </a:rPr>
              <a:t>material misstatement in the financial statements</a:t>
            </a:r>
            <a:r>
              <a:rPr kumimoji="0" lang="en-US"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through understanding the entity and its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environment, including internal controls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285750" marR="0" lvl="0" indent="-285750" algn="ctr"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p:txBody>
      </p:sp>
      <p:sp>
        <p:nvSpPr>
          <p:cNvPr id="5" name="TextBox 4">
            <a:extLst>
              <a:ext uri="{FF2B5EF4-FFF2-40B4-BE49-F238E27FC236}">
                <a16:creationId xmlns:a16="http://schemas.microsoft.com/office/drawing/2014/main" id="{20118EA4-922E-A6C1-1B6B-8AB11F203C26}"/>
              </a:ext>
            </a:extLst>
          </p:cNvPr>
          <p:cNvSpPr txBox="1"/>
          <p:nvPr/>
        </p:nvSpPr>
        <p:spPr>
          <a:xfrm>
            <a:off x="0" y="132727"/>
            <a:ext cx="5980014" cy="1698222"/>
          </a:xfrm>
          <a:prstGeom prst="rect">
            <a:avLst/>
          </a:prstGeom>
          <a:noFill/>
        </p:spPr>
        <p:txBody>
          <a:bodyPr wrap="square">
            <a:spAutoFit/>
          </a:bodyPr>
          <a:lstStyle/>
          <a:p>
            <a:pPr marL="0" marR="0" lvl="0" indent="0" algn="ctr" defTabSz="457200" rtl="0" eaLnBrk="1" fontAlgn="auto" latinLnBrk="0" hangingPunct="1">
              <a:lnSpc>
                <a:spcPct val="110000"/>
              </a:lnSpc>
              <a:spcBef>
                <a:spcPts val="0"/>
              </a:spcBef>
              <a:spcAft>
                <a:spcPts val="600"/>
              </a:spcAft>
              <a:buClr>
                <a:srgbClr val="3494BA"/>
              </a:buClr>
              <a:buSzPct val="100000"/>
              <a:buFontTx/>
              <a:buNone/>
              <a:tabLst/>
              <a:defRPr/>
            </a:pPr>
            <a:r>
              <a:rPr kumimoji="0" lang="en-US" altLang="en-US" sz="2400" b="1" i="0" u="sng"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rPr>
              <a:t>Identifying and Assessing the Risks of Material Misstatement Through Understanding the Entity and its Environment</a:t>
            </a:r>
            <a:endParaRPr kumimoji="0" lang="en-US" altLang="en-US" sz="1800" b="1" i="0" u="sng"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endParaRPr>
          </a:p>
        </p:txBody>
      </p:sp>
      <p:sp>
        <p:nvSpPr>
          <p:cNvPr id="3" name="TextBox 2">
            <a:extLst>
              <a:ext uri="{FF2B5EF4-FFF2-40B4-BE49-F238E27FC236}">
                <a16:creationId xmlns:a16="http://schemas.microsoft.com/office/drawing/2014/main" id="{5358645C-27AA-B90C-A475-03D14E24F970}"/>
              </a:ext>
            </a:extLst>
          </p:cNvPr>
          <p:cNvSpPr txBox="1"/>
          <p:nvPr/>
        </p:nvSpPr>
        <p:spPr>
          <a:xfrm>
            <a:off x="183213" y="4379252"/>
            <a:ext cx="8960787" cy="764248"/>
          </a:xfrm>
          <a:prstGeom prst="rect">
            <a:avLst/>
          </a:prstGeom>
          <a:solidFill>
            <a:schemeClr val="accent1">
              <a:lumMod val="95000"/>
            </a:schemeClr>
          </a:solidFill>
        </p:spPr>
        <p:txBody>
          <a:bodyPr wrap="square">
            <a:spAutoFit/>
          </a:bodyPr>
          <a:lstStyle/>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Do we have good understanding of the business, revenue model etc. </a:t>
            </a:r>
          </a:p>
          <a:p>
            <a:pPr algn="just" eaLnBrk="1" latinLnBrk="0" hangingPunct="1">
              <a:lnSpc>
                <a:spcPct val="110000"/>
              </a:lnSpc>
              <a:spcAft>
                <a:spcPts val="600"/>
              </a:spcAft>
              <a:buClr>
                <a:schemeClr val="accent1"/>
              </a:buClr>
              <a:buSzPct val="100000"/>
            </a:pPr>
            <a:r>
              <a:rPr lang="en-US" altLang="en-US" b="1" dirty="0">
                <a:solidFill>
                  <a:srgbClr val="FFC000"/>
                </a:solidFill>
                <a:latin typeface="Book Antiqua" panose="02040602050305030304" pitchFamily="18" charset="0"/>
              </a:rPr>
              <a:t>Entity specific, </a:t>
            </a:r>
            <a:r>
              <a:rPr lang="en-US" altLang="en-US" b="1" dirty="0" err="1">
                <a:solidFill>
                  <a:srgbClr val="FFC000"/>
                </a:solidFill>
                <a:latin typeface="Book Antiqua" panose="02040602050305030304" pitchFamily="18" charset="0"/>
              </a:rPr>
              <a:t>Indusstry</a:t>
            </a:r>
            <a:r>
              <a:rPr lang="en-US" altLang="en-US" b="1" dirty="0">
                <a:solidFill>
                  <a:srgbClr val="FFC000"/>
                </a:solidFill>
                <a:latin typeface="Book Antiqua" panose="02040602050305030304" pitchFamily="18" charset="0"/>
              </a:rPr>
              <a:t> and the Macro-economy..  Risk assessment in that light ?</a:t>
            </a:r>
          </a:p>
        </p:txBody>
      </p:sp>
    </p:spTree>
    <p:extLst>
      <p:ext uri="{BB962C8B-B14F-4D97-AF65-F5344CB8AC3E}">
        <p14:creationId xmlns:p14="http://schemas.microsoft.com/office/powerpoint/2010/main" val="546990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FDE8E-EE95-513C-F438-237943AE62B2}"/>
              </a:ext>
            </a:extLst>
          </p:cNvPr>
          <p:cNvSpPr txBox="1"/>
          <p:nvPr/>
        </p:nvSpPr>
        <p:spPr>
          <a:xfrm>
            <a:off x="236075" y="-138393"/>
            <a:ext cx="3487786" cy="923330"/>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500</a:t>
            </a:r>
          </a:p>
        </p:txBody>
      </p:sp>
      <p:sp>
        <p:nvSpPr>
          <p:cNvPr id="8" name="TextBox 7">
            <a:extLst>
              <a:ext uri="{FF2B5EF4-FFF2-40B4-BE49-F238E27FC236}">
                <a16:creationId xmlns:a16="http://schemas.microsoft.com/office/drawing/2014/main" id="{67A7A3F6-9056-715D-7965-D9EA03F4EE53}"/>
              </a:ext>
            </a:extLst>
          </p:cNvPr>
          <p:cNvSpPr txBox="1"/>
          <p:nvPr/>
        </p:nvSpPr>
        <p:spPr>
          <a:xfrm>
            <a:off x="3078136" y="1076731"/>
            <a:ext cx="5311181" cy="1908215"/>
          </a:xfrm>
          <a:prstGeom prst="rect">
            <a:avLst/>
          </a:prstGeom>
          <a:solidFill>
            <a:schemeClr val="accent1">
              <a:lumMod val="20000"/>
              <a:lumOff val="80000"/>
            </a:schemeClr>
          </a:solidFill>
        </p:spPr>
        <p:txBody>
          <a:bodyPr wrap="square">
            <a:spAutoFit/>
          </a:bodyPr>
          <a:lstStyle/>
          <a:p>
            <a:pPr algn="just"/>
            <a:r>
              <a:rPr lang="en-US" sz="2000" b="1" dirty="0">
                <a:solidFill>
                  <a:schemeClr val="bg2">
                    <a:lumMod val="25000"/>
                  </a:schemeClr>
                </a:solidFill>
                <a:latin typeface="Book Antiqua" panose="02040602050305030304" pitchFamily="18" charset="0"/>
              </a:rPr>
              <a:t>Deals with the auditor’s responsibility to design and perform audit procedures to obtain </a:t>
            </a:r>
            <a:r>
              <a:rPr lang="en-US" sz="2000" b="1" dirty="0">
                <a:solidFill>
                  <a:srgbClr val="C00000"/>
                </a:solidFill>
                <a:latin typeface="Book Antiqua" panose="02040602050305030304" pitchFamily="18" charset="0"/>
              </a:rPr>
              <a:t>sufficient appropriate audit evidence </a:t>
            </a:r>
            <a:r>
              <a:rPr lang="en-US" sz="2000" b="1" dirty="0">
                <a:solidFill>
                  <a:schemeClr val="bg2">
                    <a:lumMod val="25000"/>
                  </a:schemeClr>
                </a:solidFill>
                <a:latin typeface="Book Antiqua" panose="02040602050305030304" pitchFamily="18" charset="0"/>
              </a:rPr>
              <a:t>to draw reasonable conclusions on which to base his opinion.</a:t>
            </a:r>
          </a:p>
          <a:p>
            <a:pPr algn="ctr">
              <a:buClr>
                <a:srgbClr val="C00000"/>
              </a:buClr>
            </a:pPr>
            <a:endParaRPr lang="en-US" sz="1800" b="1" dirty="0">
              <a:solidFill>
                <a:schemeClr val="bg1">
                  <a:lumMod val="25000"/>
                </a:schemeClr>
              </a:solidFill>
              <a:latin typeface="Book Antiqua" panose="02040602050305030304" pitchFamily="18" charset="0"/>
            </a:endParaRPr>
          </a:p>
        </p:txBody>
      </p:sp>
      <p:sp>
        <p:nvSpPr>
          <p:cNvPr id="5" name="TextBox 4">
            <a:extLst>
              <a:ext uri="{FF2B5EF4-FFF2-40B4-BE49-F238E27FC236}">
                <a16:creationId xmlns:a16="http://schemas.microsoft.com/office/drawing/2014/main" id="{8EB2F0BA-F2A6-3D7E-0299-73A79E2935C9}"/>
              </a:ext>
            </a:extLst>
          </p:cNvPr>
          <p:cNvSpPr txBox="1"/>
          <p:nvPr/>
        </p:nvSpPr>
        <p:spPr>
          <a:xfrm>
            <a:off x="3381067" y="307248"/>
            <a:ext cx="5526858" cy="543931"/>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800" b="1" u="sng" dirty="0">
                <a:solidFill>
                  <a:schemeClr val="bg1">
                    <a:lumMod val="25000"/>
                  </a:schemeClr>
                </a:solidFill>
                <a:latin typeface="Book Antiqua" panose="02040602050305030304" pitchFamily="18" charset="0"/>
              </a:rPr>
              <a:t>Audit Evidence</a:t>
            </a:r>
          </a:p>
        </p:txBody>
      </p:sp>
      <p:pic>
        <p:nvPicPr>
          <p:cNvPr id="7170" name="Picture 2" descr="See the source image">
            <a:extLst>
              <a:ext uri="{FF2B5EF4-FFF2-40B4-BE49-F238E27FC236}">
                <a16:creationId xmlns:a16="http://schemas.microsoft.com/office/drawing/2014/main" id="{2AC8164B-B08E-7C63-55D4-226CD3C764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799" y="1044023"/>
            <a:ext cx="2196337" cy="19736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A826883-AE76-9E7D-9423-68F3DC78D9B4}"/>
              </a:ext>
            </a:extLst>
          </p:cNvPr>
          <p:cNvSpPr txBox="1"/>
          <p:nvPr/>
        </p:nvSpPr>
        <p:spPr>
          <a:xfrm>
            <a:off x="183213" y="4379252"/>
            <a:ext cx="8960787" cy="687304"/>
          </a:xfrm>
          <a:prstGeom prst="rect">
            <a:avLst/>
          </a:prstGeom>
          <a:solidFill>
            <a:schemeClr val="accent1">
              <a:lumMod val="95000"/>
            </a:schemeClr>
          </a:solidFill>
        </p:spPr>
        <p:txBody>
          <a:bodyPr wrap="square">
            <a:spAutoFit/>
          </a:bodyPr>
          <a:lstStyle/>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Do we collect </a:t>
            </a:r>
            <a:r>
              <a:rPr lang="en-US" sz="1800" b="1" dirty="0">
                <a:solidFill>
                  <a:srgbClr val="C00000"/>
                </a:solidFill>
                <a:latin typeface="Book Antiqua" panose="02040602050305030304" pitchFamily="18" charset="0"/>
              </a:rPr>
              <a:t>sufficient appropriate audit evidence </a:t>
            </a:r>
            <a:r>
              <a:rPr lang="en-US" b="1" dirty="0">
                <a:solidFill>
                  <a:srgbClr val="FFC000"/>
                </a:solidFill>
                <a:latin typeface="Book Antiqua" panose="02040602050305030304" pitchFamily="18" charset="0"/>
              </a:rPr>
              <a:t>(written, Visual, Oral) and  evaluate it for drawing conclusions</a:t>
            </a:r>
            <a:endParaRPr lang="en-US" altLang="en-US" b="1" dirty="0">
              <a:solidFill>
                <a:srgbClr val="FFC000"/>
              </a:solidFill>
              <a:latin typeface="Book Antiqua" panose="02040602050305030304" pitchFamily="18" charset="0"/>
            </a:endParaRPr>
          </a:p>
        </p:txBody>
      </p:sp>
    </p:spTree>
    <p:extLst>
      <p:ext uri="{BB962C8B-B14F-4D97-AF65-F5344CB8AC3E}">
        <p14:creationId xmlns:p14="http://schemas.microsoft.com/office/powerpoint/2010/main" val="19885801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7A7A3F6-9056-715D-7965-D9EA03F4EE53}"/>
              </a:ext>
            </a:extLst>
          </p:cNvPr>
          <p:cNvSpPr txBox="1"/>
          <p:nvPr/>
        </p:nvSpPr>
        <p:spPr>
          <a:xfrm>
            <a:off x="231032" y="1256657"/>
            <a:ext cx="8416889" cy="2862322"/>
          </a:xfrm>
          <a:prstGeom prst="rect">
            <a:avLst/>
          </a:prstGeom>
          <a:solidFill>
            <a:schemeClr val="accent1">
              <a:lumMod val="95000"/>
            </a:schemeClr>
          </a:solidFill>
        </p:spPr>
        <p:txBody>
          <a:bodyPr wrap="square">
            <a:spAutoFit/>
          </a:bodyPr>
          <a:lstStyle/>
          <a:p>
            <a:pPr algn="ctr"/>
            <a:endParaRPr lang="en-US" sz="2000" b="1" dirty="0">
              <a:latin typeface="Book Antiqua" panose="02040602050305030304" pitchFamily="18" charset="0"/>
            </a:endParaRPr>
          </a:p>
          <a:p>
            <a:r>
              <a:rPr lang="en-US" sz="2000" b="1" dirty="0">
                <a:latin typeface="Book Antiqua" panose="02040602050305030304" pitchFamily="18" charset="0"/>
              </a:rPr>
              <a:t>This SA deals with specific considerations by the auditor in obtaining sufficient appropriate audit evidence with respect to :</a:t>
            </a:r>
          </a:p>
          <a:p>
            <a:pPr algn="ctr"/>
            <a:endParaRPr lang="en-US" sz="2000" b="1" dirty="0">
              <a:latin typeface="Book Antiqua" panose="02040602050305030304" pitchFamily="18" charset="0"/>
            </a:endParaRPr>
          </a:p>
          <a:p>
            <a:pPr marL="342900" indent="-342900">
              <a:buFont typeface="Wingdings" panose="05000000000000000000" pitchFamily="2" charset="2"/>
              <a:buChar char="q"/>
            </a:pPr>
            <a:r>
              <a:rPr lang="en-US" sz="2000" b="1" dirty="0">
                <a:solidFill>
                  <a:srgbClr val="C00000"/>
                </a:solidFill>
                <a:latin typeface="Book Antiqua" panose="02040602050305030304" pitchFamily="18" charset="0"/>
              </a:rPr>
              <a:t>Certain aspects of inventory</a:t>
            </a:r>
          </a:p>
          <a:p>
            <a:pPr marL="342900" indent="-342900">
              <a:buFont typeface="Wingdings" panose="05000000000000000000" pitchFamily="2" charset="2"/>
              <a:buChar char="q"/>
            </a:pPr>
            <a:endParaRPr lang="en-US" sz="2000" b="1" dirty="0">
              <a:solidFill>
                <a:srgbClr val="C00000"/>
              </a:solidFill>
              <a:latin typeface="Book Antiqua" panose="02040602050305030304" pitchFamily="18" charset="0"/>
            </a:endParaRPr>
          </a:p>
          <a:p>
            <a:pPr marL="342900" indent="-342900">
              <a:buFont typeface="Wingdings" panose="05000000000000000000" pitchFamily="2" charset="2"/>
              <a:buChar char="q"/>
            </a:pPr>
            <a:r>
              <a:rPr lang="en-US" sz="2000" b="1" dirty="0">
                <a:solidFill>
                  <a:srgbClr val="C00000"/>
                </a:solidFill>
                <a:latin typeface="Book Antiqua" panose="02040602050305030304" pitchFamily="18" charset="0"/>
              </a:rPr>
              <a:t>Litigation and claims involving the entity</a:t>
            </a:r>
          </a:p>
          <a:p>
            <a:pPr marL="342900" indent="-342900">
              <a:buFont typeface="Wingdings" panose="05000000000000000000" pitchFamily="2" charset="2"/>
              <a:buChar char="q"/>
            </a:pPr>
            <a:endParaRPr lang="en-US" sz="2000" b="1" dirty="0">
              <a:solidFill>
                <a:srgbClr val="C00000"/>
              </a:solidFill>
              <a:latin typeface="Book Antiqua" panose="02040602050305030304" pitchFamily="18" charset="0"/>
            </a:endParaRPr>
          </a:p>
          <a:p>
            <a:pPr marL="342900" indent="-342900">
              <a:buFont typeface="Wingdings" panose="05000000000000000000" pitchFamily="2" charset="2"/>
              <a:buChar char="q"/>
            </a:pPr>
            <a:r>
              <a:rPr lang="en-US" sz="2000" b="1" dirty="0">
                <a:solidFill>
                  <a:srgbClr val="C00000"/>
                </a:solidFill>
                <a:latin typeface="Book Antiqua" panose="02040602050305030304" pitchFamily="18" charset="0"/>
              </a:rPr>
              <a:t>Segment Information. </a:t>
            </a:r>
          </a:p>
        </p:txBody>
      </p:sp>
      <p:sp>
        <p:nvSpPr>
          <p:cNvPr id="5" name="TextBox 4">
            <a:extLst>
              <a:ext uri="{FF2B5EF4-FFF2-40B4-BE49-F238E27FC236}">
                <a16:creationId xmlns:a16="http://schemas.microsoft.com/office/drawing/2014/main" id="{20118EA4-922E-A6C1-1B6B-8AB11F203C26}"/>
              </a:ext>
            </a:extLst>
          </p:cNvPr>
          <p:cNvSpPr txBox="1"/>
          <p:nvPr/>
        </p:nvSpPr>
        <p:spPr>
          <a:xfrm>
            <a:off x="-1" y="132727"/>
            <a:ext cx="8878957" cy="962636"/>
          </a:xfrm>
          <a:prstGeom prst="rect">
            <a:avLst/>
          </a:prstGeom>
          <a:noFill/>
        </p:spPr>
        <p:txBody>
          <a:bodyPr wrap="square">
            <a:spAutoFit/>
          </a:bodyPr>
          <a:lstStyle/>
          <a:p>
            <a:pPr eaLnBrk="1" latinLnBrk="0" hangingPunct="1">
              <a:lnSpc>
                <a:spcPct val="110000"/>
              </a:lnSpc>
              <a:spcAft>
                <a:spcPts val="600"/>
              </a:spcAft>
              <a:buClr>
                <a:schemeClr val="accent1"/>
              </a:buClr>
              <a:buSzPct val="100000"/>
            </a:pPr>
            <a:r>
              <a:rPr lang="en-US" altLang="en-US" sz="2400" b="1" u="sng" dirty="0">
                <a:solidFill>
                  <a:schemeClr val="bg1">
                    <a:lumMod val="25000"/>
                  </a:schemeClr>
                </a:solidFill>
                <a:latin typeface="Book Antiqua" panose="02040602050305030304" pitchFamily="18" charset="0"/>
              </a:rPr>
              <a:t>SA 501 - Audit Evidence</a:t>
            </a:r>
          </a:p>
          <a:p>
            <a:pPr eaLnBrk="1" latinLnBrk="0" hangingPunct="1">
              <a:lnSpc>
                <a:spcPct val="110000"/>
              </a:lnSpc>
              <a:spcAft>
                <a:spcPts val="600"/>
              </a:spcAft>
              <a:buClr>
                <a:schemeClr val="accent1"/>
              </a:buClr>
              <a:buSzPct val="100000"/>
            </a:pPr>
            <a:r>
              <a:rPr lang="en-US" altLang="en-US" sz="2400" b="1" u="sng" dirty="0">
                <a:solidFill>
                  <a:schemeClr val="bg1">
                    <a:lumMod val="25000"/>
                  </a:schemeClr>
                </a:solidFill>
                <a:latin typeface="Book Antiqua" panose="02040602050305030304" pitchFamily="18" charset="0"/>
              </a:rPr>
              <a:t> Specific Considerations for Selected Items </a:t>
            </a:r>
          </a:p>
        </p:txBody>
      </p:sp>
      <p:sp>
        <p:nvSpPr>
          <p:cNvPr id="7" name="TextBox 6">
            <a:extLst>
              <a:ext uri="{FF2B5EF4-FFF2-40B4-BE49-F238E27FC236}">
                <a16:creationId xmlns:a16="http://schemas.microsoft.com/office/drawing/2014/main" id="{50D1473A-1815-6ED9-CF1E-D0529C883297}"/>
              </a:ext>
            </a:extLst>
          </p:cNvPr>
          <p:cNvSpPr txBox="1"/>
          <p:nvPr/>
        </p:nvSpPr>
        <p:spPr>
          <a:xfrm>
            <a:off x="183213" y="4379252"/>
            <a:ext cx="8960787" cy="764248"/>
          </a:xfrm>
          <a:prstGeom prst="rect">
            <a:avLst/>
          </a:prstGeom>
          <a:solidFill>
            <a:schemeClr val="accent1">
              <a:lumMod val="95000"/>
            </a:schemeClr>
          </a:solidFill>
        </p:spPr>
        <p:txBody>
          <a:bodyPr wrap="square">
            <a:spAutoFit/>
          </a:bodyPr>
          <a:lstStyle/>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Do we attend/supervise/oversee stock verification</a:t>
            </a:r>
          </a:p>
          <a:p>
            <a:pPr algn="just" eaLnBrk="1" latinLnBrk="0" hangingPunct="1">
              <a:lnSpc>
                <a:spcPct val="110000"/>
              </a:lnSpc>
              <a:spcAft>
                <a:spcPts val="600"/>
              </a:spcAft>
              <a:buClr>
                <a:schemeClr val="accent1"/>
              </a:buClr>
              <a:buSzPct val="100000"/>
            </a:pPr>
            <a:r>
              <a:rPr lang="en-US" altLang="en-US" b="1" dirty="0">
                <a:solidFill>
                  <a:srgbClr val="FFC000"/>
                </a:solidFill>
                <a:latin typeface="Book Antiqua" panose="02040602050305030304" pitchFamily="18" charset="0"/>
              </a:rPr>
              <a:t>Enquire about suits ?. </a:t>
            </a:r>
            <a:r>
              <a:rPr lang="en-US" altLang="en-US" b="1" dirty="0" err="1">
                <a:solidFill>
                  <a:srgbClr val="FFC000"/>
                </a:solidFill>
                <a:latin typeface="Book Antiqua" panose="02040602050305030304" pitchFamily="18" charset="0"/>
              </a:rPr>
              <a:t>Analyse</a:t>
            </a:r>
            <a:r>
              <a:rPr lang="en-US" altLang="en-US" b="1" dirty="0">
                <a:solidFill>
                  <a:srgbClr val="FFC000"/>
                </a:solidFill>
                <a:latin typeface="Book Antiqua" panose="02040602050305030304" pitchFamily="18" charset="0"/>
              </a:rPr>
              <a:t> Segment Information</a:t>
            </a:r>
          </a:p>
        </p:txBody>
      </p:sp>
    </p:spTree>
    <p:extLst>
      <p:ext uri="{BB962C8B-B14F-4D97-AF65-F5344CB8AC3E}">
        <p14:creationId xmlns:p14="http://schemas.microsoft.com/office/powerpoint/2010/main" val="3611905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FDE8E-EE95-513C-F438-237943AE62B2}"/>
              </a:ext>
            </a:extLst>
          </p:cNvPr>
          <p:cNvSpPr txBox="1"/>
          <p:nvPr/>
        </p:nvSpPr>
        <p:spPr>
          <a:xfrm>
            <a:off x="682121" y="817424"/>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505</a:t>
            </a:r>
          </a:p>
        </p:txBody>
      </p:sp>
      <p:sp>
        <p:nvSpPr>
          <p:cNvPr id="8" name="TextBox 7">
            <a:extLst>
              <a:ext uri="{FF2B5EF4-FFF2-40B4-BE49-F238E27FC236}">
                <a16:creationId xmlns:a16="http://schemas.microsoft.com/office/drawing/2014/main" id="{67A7A3F6-9056-715D-7965-D9EA03F4EE53}"/>
              </a:ext>
            </a:extLst>
          </p:cNvPr>
          <p:cNvSpPr txBox="1"/>
          <p:nvPr/>
        </p:nvSpPr>
        <p:spPr>
          <a:xfrm>
            <a:off x="3101010" y="1044023"/>
            <a:ext cx="5761172" cy="3847207"/>
          </a:xfrm>
          <a:prstGeom prst="rect">
            <a:avLst/>
          </a:prstGeom>
          <a:solidFill>
            <a:schemeClr val="accent1">
              <a:lumMod val="20000"/>
              <a:lumOff val="80000"/>
            </a:schemeClr>
          </a:solidFill>
        </p:spPr>
        <p:txBody>
          <a:bodyPr wrap="square">
            <a:spAutoFit/>
          </a:bodyPr>
          <a:lstStyle/>
          <a:p>
            <a:pPr algn="just"/>
            <a:r>
              <a:rPr lang="en-US" sz="2000" b="1" dirty="0">
                <a:solidFill>
                  <a:schemeClr val="bg1">
                    <a:lumMod val="50000"/>
                  </a:schemeClr>
                </a:solidFill>
                <a:latin typeface="Book Antiqua" panose="02040602050305030304" pitchFamily="18" charset="0"/>
              </a:rPr>
              <a:t>SA 500 indicates that the reliability of audit evidence is influenced by its source and by its nature and  states :</a:t>
            </a:r>
          </a:p>
          <a:p>
            <a:pPr algn="just"/>
            <a:endParaRPr lang="en-US" sz="2000" b="1" dirty="0">
              <a:solidFill>
                <a:schemeClr val="bg2">
                  <a:lumMod val="25000"/>
                </a:schemeClr>
              </a:solidFill>
              <a:latin typeface="Book Antiqua" panose="02040602050305030304" pitchFamily="18" charset="0"/>
            </a:endParaRPr>
          </a:p>
          <a:p>
            <a:pPr algn="just"/>
            <a:endParaRPr lang="en-US" sz="2000" b="1" dirty="0">
              <a:solidFill>
                <a:schemeClr val="bg2">
                  <a:lumMod val="25000"/>
                </a:schemeClr>
              </a:solidFill>
              <a:latin typeface="Book Antiqua" panose="02040602050305030304" pitchFamily="18" charset="0"/>
            </a:endParaRPr>
          </a:p>
          <a:p>
            <a:pPr algn="just"/>
            <a:r>
              <a:rPr lang="en-US" sz="1800" b="1" dirty="0">
                <a:solidFill>
                  <a:schemeClr val="bg2">
                    <a:lumMod val="25000"/>
                  </a:schemeClr>
                </a:solidFill>
                <a:latin typeface="Book Antiqua" panose="02040602050305030304" pitchFamily="18" charset="0"/>
              </a:rPr>
              <a:t>Audit evidence obtained from independent sources outside the entity,  directly by the auditor is much more reliable than audit evidence obtained indirectly or by inference. </a:t>
            </a:r>
          </a:p>
          <a:p>
            <a:pPr algn="just"/>
            <a:r>
              <a:rPr lang="en-US" sz="1800" b="1" dirty="0">
                <a:solidFill>
                  <a:schemeClr val="bg2">
                    <a:lumMod val="25000"/>
                  </a:schemeClr>
                </a:solidFill>
                <a:latin typeface="Book Antiqua" panose="02040602050305030304" pitchFamily="18" charset="0"/>
              </a:rPr>
              <a:t> </a:t>
            </a:r>
          </a:p>
          <a:p>
            <a:pPr algn="just"/>
            <a:endParaRPr lang="en-US" sz="1800" b="1" dirty="0">
              <a:solidFill>
                <a:schemeClr val="bg2">
                  <a:lumMod val="25000"/>
                </a:schemeClr>
              </a:solidFill>
              <a:latin typeface="Book Antiqua" panose="02040602050305030304" pitchFamily="18" charset="0"/>
            </a:endParaRPr>
          </a:p>
          <a:p>
            <a:pPr algn="just"/>
            <a:r>
              <a:rPr lang="en-US" sz="1800" b="1" dirty="0">
                <a:solidFill>
                  <a:schemeClr val="bg2">
                    <a:lumMod val="25000"/>
                  </a:schemeClr>
                </a:solidFill>
                <a:latin typeface="Book Antiqua" panose="02040602050305030304" pitchFamily="18" charset="0"/>
              </a:rPr>
              <a:t>Audit evidence is more reliable when it exists in documentary form, whether paper/electronic. </a:t>
            </a:r>
            <a:endParaRPr lang="en-US" sz="1600" b="1" dirty="0">
              <a:solidFill>
                <a:schemeClr val="bg1">
                  <a:lumMod val="25000"/>
                </a:schemeClr>
              </a:solidFill>
              <a:latin typeface="Book Antiqua" panose="02040602050305030304" pitchFamily="18" charset="0"/>
            </a:endParaRPr>
          </a:p>
        </p:txBody>
      </p:sp>
      <p:sp>
        <p:nvSpPr>
          <p:cNvPr id="5" name="TextBox 4">
            <a:extLst>
              <a:ext uri="{FF2B5EF4-FFF2-40B4-BE49-F238E27FC236}">
                <a16:creationId xmlns:a16="http://schemas.microsoft.com/office/drawing/2014/main" id="{8EB2F0BA-F2A6-3D7E-0299-73A79E2935C9}"/>
              </a:ext>
            </a:extLst>
          </p:cNvPr>
          <p:cNvSpPr txBox="1"/>
          <p:nvPr/>
        </p:nvSpPr>
        <p:spPr>
          <a:xfrm>
            <a:off x="3381067" y="307248"/>
            <a:ext cx="5526858" cy="543931"/>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800" b="1" u="sng" dirty="0">
                <a:solidFill>
                  <a:schemeClr val="bg1">
                    <a:lumMod val="25000"/>
                  </a:schemeClr>
                </a:solidFill>
                <a:latin typeface="Book Antiqua" panose="02040602050305030304" pitchFamily="18" charset="0"/>
              </a:rPr>
              <a:t>External Confirmations</a:t>
            </a:r>
          </a:p>
        </p:txBody>
      </p:sp>
      <p:pic>
        <p:nvPicPr>
          <p:cNvPr id="8194" name="Picture 2" descr="Image result for EXTERNAL CONFIRMATION">
            <a:extLst>
              <a:ext uri="{FF2B5EF4-FFF2-40B4-BE49-F238E27FC236}">
                <a16:creationId xmlns:a16="http://schemas.microsoft.com/office/drawing/2014/main" id="{58D558B8-6028-C3D1-E89C-7710E231C8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517" y="2832582"/>
            <a:ext cx="2339101" cy="1754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431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7A7A3F6-9056-715D-7965-D9EA03F4EE53}"/>
              </a:ext>
            </a:extLst>
          </p:cNvPr>
          <p:cNvSpPr txBox="1"/>
          <p:nvPr/>
        </p:nvSpPr>
        <p:spPr>
          <a:xfrm>
            <a:off x="299935" y="681640"/>
            <a:ext cx="8544129" cy="2985433"/>
          </a:xfrm>
          <a:prstGeom prst="rect">
            <a:avLst/>
          </a:prstGeom>
          <a:solidFill>
            <a:schemeClr val="accent1">
              <a:lumMod val="20000"/>
              <a:lumOff val="80000"/>
            </a:schemeClr>
          </a:solidFill>
        </p:spPr>
        <p:txBody>
          <a:bodyPr wrap="square">
            <a:spAutoFit/>
          </a:bodyPr>
          <a:lstStyle/>
          <a:p>
            <a:pPr algn="just"/>
            <a:r>
              <a:rPr lang="en-US" sz="2000" b="1" dirty="0">
                <a:solidFill>
                  <a:schemeClr val="bg1">
                    <a:lumMod val="50000"/>
                  </a:schemeClr>
                </a:solidFill>
                <a:latin typeface="Book Antiqua" panose="02040602050305030304" pitchFamily="18" charset="0"/>
              </a:rPr>
              <a:t>When using external confirmation procedures, the auditor shall maintain control over external confirmation requests, including :  </a:t>
            </a:r>
          </a:p>
          <a:p>
            <a:pPr algn="just"/>
            <a:endParaRPr lang="en-US" sz="2000" b="1" dirty="0">
              <a:solidFill>
                <a:schemeClr val="bg1">
                  <a:lumMod val="50000"/>
                </a:schemeClr>
              </a:solidFill>
              <a:latin typeface="Book Antiqua" panose="02040602050305030304" pitchFamily="18" charset="0"/>
            </a:endParaRPr>
          </a:p>
          <a:p>
            <a:pPr algn="just"/>
            <a:endParaRPr lang="en-US" sz="2000" b="1" dirty="0">
              <a:solidFill>
                <a:schemeClr val="bg1">
                  <a:lumMod val="50000"/>
                </a:schemeClr>
              </a:solidFill>
              <a:latin typeface="Book Antiqua" panose="02040602050305030304" pitchFamily="18" charset="0"/>
            </a:endParaRPr>
          </a:p>
          <a:p>
            <a:pPr marL="285750" indent="-285750" algn="just">
              <a:buFont typeface="Courier New" panose="02070309020205020404" pitchFamily="49" charset="0"/>
              <a:buChar char="o"/>
            </a:pPr>
            <a:r>
              <a:rPr lang="en-US" sz="1800" b="1" dirty="0">
                <a:solidFill>
                  <a:schemeClr val="bg2">
                    <a:lumMod val="25000"/>
                  </a:schemeClr>
                </a:solidFill>
                <a:latin typeface="Book Antiqua" panose="02040602050305030304" pitchFamily="18" charset="0"/>
              </a:rPr>
              <a:t>Selecting the appropriate confirming party and determining the information to be confirmed or requested;</a:t>
            </a:r>
          </a:p>
          <a:p>
            <a:pPr marL="285750" indent="-285750" algn="just">
              <a:buFont typeface="Courier New" panose="02070309020205020404" pitchFamily="49" charset="0"/>
              <a:buChar char="o"/>
            </a:pPr>
            <a:endParaRPr lang="en-US" sz="1800" b="1" dirty="0">
              <a:solidFill>
                <a:schemeClr val="bg2">
                  <a:lumMod val="25000"/>
                </a:schemeClr>
              </a:solidFill>
              <a:latin typeface="Book Antiqua" panose="02040602050305030304" pitchFamily="18" charset="0"/>
            </a:endParaRPr>
          </a:p>
          <a:p>
            <a:pPr marL="285750" indent="-285750" algn="just">
              <a:buFont typeface="Courier New" panose="02070309020205020404" pitchFamily="49" charset="0"/>
              <a:buChar char="o"/>
            </a:pPr>
            <a:r>
              <a:rPr lang="en-US" sz="1800" b="1" dirty="0">
                <a:solidFill>
                  <a:schemeClr val="bg2">
                    <a:lumMod val="25000"/>
                  </a:schemeClr>
                </a:solidFill>
                <a:latin typeface="Book Antiqua" panose="02040602050305030304" pitchFamily="18" charset="0"/>
              </a:rPr>
              <a:t>Designing the confirmation requests, including determining that requests are properly addressed and contain return information for responses to be sent directly to the auditor</a:t>
            </a:r>
          </a:p>
        </p:txBody>
      </p:sp>
      <p:sp>
        <p:nvSpPr>
          <p:cNvPr id="2" name="TextBox 1">
            <a:extLst>
              <a:ext uri="{FF2B5EF4-FFF2-40B4-BE49-F238E27FC236}">
                <a16:creationId xmlns:a16="http://schemas.microsoft.com/office/drawing/2014/main" id="{EA51C17C-75B3-94D9-4AA1-936353EA88BF}"/>
              </a:ext>
            </a:extLst>
          </p:cNvPr>
          <p:cNvSpPr txBox="1"/>
          <p:nvPr/>
        </p:nvSpPr>
        <p:spPr>
          <a:xfrm>
            <a:off x="183213" y="4379252"/>
            <a:ext cx="8960787" cy="764248"/>
          </a:xfrm>
          <a:prstGeom prst="rect">
            <a:avLst/>
          </a:prstGeom>
          <a:solidFill>
            <a:schemeClr val="accent1">
              <a:lumMod val="95000"/>
            </a:schemeClr>
          </a:solidFill>
        </p:spPr>
        <p:txBody>
          <a:bodyPr wrap="square">
            <a:spAutoFit/>
          </a:bodyPr>
          <a:lstStyle/>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Do we  obtain Confirmations for balances/documents/goods ? </a:t>
            </a:r>
          </a:p>
          <a:p>
            <a:pPr algn="just" eaLnBrk="1" latinLnBrk="0" hangingPunct="1">
              <a:lnSpc>
                <a:spcPct val="110000"/>
              </a:lnSpc>
              <a:spcAft>
                <a:spcPts val="600"/>
              </a:spcAft>
              <a:buClr>
                <a:schemeClr val="accent1"/>
              </a:buClr>
              <a:buSzPct val="100000"/>
            </a:pPr>
            <a:r>
              <a:rPr lang="en-US" altLang="en-US" b="1" dirty="0">
                <a:solidFill>
                  <a:srgbClr val="FFC000"/>
                </a:solidFill>
                <a:latin typeface="Book Antiqua" panose="02040602050305030304" pitchFamily="18" charset="0"/>
              </a:rPr>
              <a:t>How do we pick the lot ?...  Let us change …. Notes/Qualify/</a:t>
            </a:r>
            <a:r>
              <a:rPr lang="en-US" altLang="en-US" b="1" dirty="0" err="1">
                <a:solidFill>
                  <a:srgbClr val="FFC000"/>
                </a:solidFill>
                <a:latin typeface="Book Antiqua" panose="02040602050305030304" pitchFamily="18" charset="0"/>
              </a:rPr>
              <a:t>EoM</a:t>
            </a:r>
            <a:endParaRPr lang="en-US" altLang="en-US" b="1" dirty="0">
              <a:solidFill>
                <a:srgbClr val="FFC000"/>
              </a:solidFill>
              <a:latin typeface="Book Antiqua" panose="02040602050305030304" pitchFamily="18" charset="0"/>
            </a:endParaRPr>
          </a:p>
        </p:txBody>
      </p:sp>
    </p:spTree>
    <p:extLst>
      <p:ext uri="{BB962C8B-B14F-4D97-AF65-F5344CB8AC3E}">
        <p14:creationId xmlns:p14="http://schemas.microsoft.com/office/powerpoint/2010/main" val="37340795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FDE8E-EE95-513C-F438-237943AE62B2}"/>
              </a:ext>
            </a:extLst>
          </p:cNvPr>
          <p:cNvSpPr txBox="1"/>
          <p:nvPr/>
        </p:nvSpPr>
        <p:spPr>
          <a:xfrm>
            <a:off x="0" y="82938"/>
            <a:ext cx="1887546" cy="646331"/>
          </a:xfrm>
          <a:prstGeom prst="rect">
            <a:avLst/>
          </a:prstGeom>
          <a:noFill/>
          <a:ln>
            <a:solidFill>
              <a:schemeClr val="bg2">
                <a:lumMod val="90000"/>
              </a:schemeClr>
            </a:solidFill>
          </a:ln>
        </p:spPr>
        <p:txBody>
          <a:bodyPr wrap="square" rtlCol="0">
            <a:spAutoFit/>
          </a:bodyPr>
          <a:lstStyle/>
          <a:p>
            <a:pPr algn="ctr"/>
            <a:r>
              <a:rPr lang="en-IN" sz="3600" b="1" dirty="0">
                <a:latin typeface="Book Antiqua" panose="02040602050305030304" pitchFamily="18" charset="0"/>
              </a:rPr>
              <a:t>SA 510</a:t>
            </a:r>
          </a:p>
        </p:txBody>
      </p:sp>
      <p:sp>
        <p:nvSpPr>
          <p:cNvPr id="8" name="TextBox 7">
            <a:extLst>
              <a:ext uri="{FF2B5EF4-FFF2-40B4-BE49-F238E27FC236}">
                <a16:creationId xmlns:a16="http://schemas.microsoft.com/office/drawing/2014/main" id="{67A7A3F6-9056-715D-7965-D9EA03F4EE53}"/>
              </a:ext>
            </a:extLst>
          </p:cNvPr>
          <p:cNvSpPr txBox="1"/>
          <p:nvPr/>
        </p:nvSpPr>
        <p:spPr>
          <a:xfrm>
            <a:off x="250911" y="1058381"/>
            <a:ext cx="8642177" cy="2585323"/>
          </a:xfrm>
          <a:prstGeom prst="rect">
            <a:avLst/>
          </a:prstGeom>
          <a:solidFill>
            <a:schemeClr val="accent3">
              <a:lumMod val="40000"/>
              <a:lumOff val="60000"/>
            </a:schemeClr>
          </a:solidFill>
        </p:spPr>
        <p:txBody>
          <a:bodyPr wrap="square">
            <a:spAutoFit/>
          </a:bodyPr>
          <a:lstStyle/>
          <a:p>
            <a:endParaRPr lang="en-US" sz="1600" b="1" dirty="0">
              <a:latin typeface="Book Antiqua" panose="02040602050305030304" pitchFamily="18" charset="0"/>
            </a:endParaRPr>
          </a:p>
          <a:p>
            <a:r>
              <a:rPr lang="en-US" sz="1800" b="1" dirty="0">
                <a:solidFill>
                  <a:schemeClr val="accent6">
                    <a:lumMod val="75000"/>
                  </a:schemeClr>
                </a:solidFill>
                <a:latin typeface="Book Antiqua" panose="02040602050305030304" pitchFamily="18" charset="0"/>
              </a:rPr>
              <a:t>In an initial audit engagement, the auditor should make sure that :</a:t>
            </a:r>
          </a:p>
          <a:p>
            <a:endParaRPr lang="en-US" sz="1600" b="1" dirty="0">
              <a:latin typeface="Book Antiqua" panose="02040602050305030304" pitchFamily="18" charset="0"/>
            </a:endParaRPr>
          </a:p>
          <a:p>
            <a:pPr marL="285750" indent="-285750" algn="just">
              <a:buFont typeface="Wingdings" panose="05000000000000000000" pitchFamily="2" charset="2"/>
              <a:buChar char="q"/>
            </a:pPr>
            <a:r>
              <a:rPr lang="en-US" sz="1600" b="1" dirty="0">
                <a:latin typeface="Book Antiqua" panose="02040602050305030304" pitchFamily="18" charset="0"/>
              </a:rPr>
              <a:t>Opening  Balances do not  contain misstatements  that materially affect the current period’s financial statements</a:t>
            </a:r>
          </a:p>
          <a:p>
            <a:pPr marL="285750" indent="-285750" algn="just">
              <a:buFont typeface="Wingdings" panose="05000000000000000000" pitchFamily="2" charset="2"/>
              <a:buChar char="q"/>
            </a:pPr>
            <a:endParaRPr lang="en-US" sz="1600" b="1" dirty="0">
              <a:latin typeface="Book Antiqua" panose="02040602050305030304" pitchFamily="18" charset="0"/>
            </a:endParaRPr>
          </a:p>
          <a:p>
            <a:pPr marL="285750" indent="-285750" algn="just">
              <a:buFont typeface="Wingdings" panose="05000000000000000000" pitchFamily="2" charset="2"/>
              <a:buChar char="q"/>
            </a:pPr>
            <a:endParaRPr lang="en-US" sz="1600" b="1" dirty="0">
              <a:latin typeface="Book Antiqua" panose="02040602050305030304" pitchFamily="18" charset="0"/>
            </a:endParaRPr>
          </a:p>
          <a:p>
            <a:pPr marL="285750" indent="-285750" algn="just">
              <a:buFont typeface="Wingdings" panose="05000000000000000000" pitchFamily="2" charset="2"/>
              <a:buChar char="q"/>
            </a:pPr>
            <a:r>
              <a:rPr lang="en-US" sz="1600" b="1" dirty="0">
                <a:latin typeface="Book Antiqua" panose="02040602050305030304" pitchFamily="18" charset="0"/>
              </a:rPr>
              <a:t>Appropriate Accounting Policies reflected in the opening balances have  been consistently  applied in the  current period’s  financial statements or  changes if any thereto are properly accounted for and adequately presented and disclosed. </a:t>
            </a:r>
          </a:p>
        </p:txBody>
      </p:sp>
      <p:sp>
        <p:nvSpPr>
          <p:cNvPr id="5" name="TextBox 4">
            <a:extLst>
              <a:ext uri="{FF2B5EF4-FFF2-40B4-BE49-F238E27FC236}">
                <a16:creationId xmlns:a16="http://schemas.microsoft.com/office/drawing/2014/main" id="{20118EA4-922E-A6C1-1B6B-8AB11F203C26}"/>
              </a:ext>
            </a:extLst>
          </p:cNvPr>
          <p:cNvSpPr txBox="1"/>
          <p:nvPr/>
        </p:nvSpPr>
        <p:spPr>
          <a:xfrm>
            <a:off x="1537252" y="166389"/>
            <a:ext cx="7606748" cy="479427"/>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400" b="1" u="sng" dirty="0">
                <a:solidFill>
                  <a:schemeClr val="bg1">
                    <a:lumMod val="25000"/>
                  </a:schemeClr>
                </a:solidFill>
                <a:latin typeface="Book Antiqua" panose="02040602050305030304" pitchFamily="18" charset="0"/>
              </a:rPr>
              <a:t>Initial Audit Engagements – Opening Balances</a:t>
            </a:r>
          </a:p>
        </p:txBody>
      </p:sp>
      <p:sp>
        <p:nvSpPr>
          <p:cNvPr id="2" name="TextBox 1">
            <a:extLst>
              <a:ext uri="{FF2B5EF4-FFF2-40B4-BE49-F238E27FC236}">
                <a16:creationId xmlns:a16="http://schemas.microsoft.com/office/drawing/2014/main" id="{7AF70A4E-BBA4-69BC-0247-83C9DDD5F22D}"/>
              </a:ext>
            </a:extLst>
          </p:cNvPr>
          <p:cNvSpPr txBox="1"/>
          <p:nvPr/>
        </p:nvSpPr>
        <p:spPr>
          <a:xfrm>
            <a:off x="183213" y="4379252"/>
            <a:ext cx="8960787" cy="764248"/>
          </a:xfrm>
          <a:prstGeom prst="rect">
            <a:avLst/>
          </a:prstGeom>
          <a:solidFill>
            <a:schemeClr val="accent1">
              <a:lumMod val="95000"/>
            </a:schemeClr>
          </a:solidFill>
        </p:spPr>
        <p:txBody>
          <a:bodyPr wrap="square">
            <a:spAutoFit/>
          </a:bodyPr>
          <a:lstStyle/>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Is it only a clerical exercise. Not enough. Are the balances  maintainable </a:t>
            </a:r>
          </a:p>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The  spirit of KAM </a:t>
            </a:r>
            <a:endParaRPr lang="en-US" altLang="en-US" b="1" dirty="0">
              <a:solidFill>
                <a:srgbClr val="FFC000"/>
              </a:solidFill>
              <a:latin typeface="Book Antiqua" panose="02040602050305030304" pitchFamily="18" charset="0"/>
            </a:endParaRPr>
          </a:p>
        </p:txBody>
      </p:sp>
    </p:spTree>
    <p:extLst>
      <p:ext uri="{BB962C8B-B14F-4D97-AF65-F5344CB8AC3E}">
        <p14:creationId xmlns:p14="http://schemas.microsoft.com/office/powerpoint/2010/main" val="1649934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7A7A3F6-9056-715D-7965-D9EA03F4EE53}"/>
              </a:ext>
            </a:extLst>
          </p:cNvPr>
          <p:cNvSpPr txBox="1"/>
          <p:nvPr/>
        </p:nvSpPr>
        <p:spPr>
          <a:xfrm>
            <a:off x="0" y="1044023"/>
            <a:ext cx="9144000" cy="2769989"/>
          </a:xfrm>
          <a:prstGeom prst="rect">
            <a:avLst/>
          </a:prstGeom>
          <a:solidFill>
            <a:schemeClr val="accent1">
              <a:lumMod val="20000"/>
              <a:lumOff val="80000"/>
            </a:schemeClr>
          </a:solidFill>
        </p:spPr>
        <p:txBody>
          <a:bodyPr wrap="square">
            <a:spAutoFit/>
          </a:bodyPr>
          <a:lstStyle/>
          <a:p>
            <a:pPr algn="just"/>
            <a:endParaRPr lang="en-US" sz="2000" b="1" dirty="0">
              <a:solidFill>
                <a:schemeClr val="bg1">
                  <a:lumMod val="50000"/>
                </a:schemeClr>
              </a:solidFill>
              <a:latin typeface="Book Antiqua" panose="02040602050305030304" pitchFamily="18" charset="0"/>
            </a:endParaRPr>
          </a:p>
          <a:p>
            <a:pPr algn="just"/>
            <a:r>
              <a:rPr lang="en-US" sz="2000" b="1" dirty="0">
                <a:solidFill>
                  <a:srgbClr val="FF0000"/>
                </a:solidFill>
                <a:latin typeface="Book Antiqua" panose="02040602050305030304" pitchFamily="18" charset="0"/>
              </a:rPr>
              <a:t>Analytical Procedures </a:t>
            </a:r>
            <a:r>
              <a:rPr lang="en-US" sz="2000" b="1" dirty="0">
                <a:solidFill>
                  <a:schemeClr val="tx1">
                    <a:lumMod val="75000"/>
                  </a:schemeClr>
                </a:solidFill>
                <a:latin typeface="Book Antiqua" panose="02040602050305030304" pitchFamily="18" charset="0"/>
              </a:rPr>
              <a:t>means evaluations of financial information through analysis of plausible relationships among both financial and non-financial data. </a:t>
            </a:r>
            <a:endParaRPr lang="en-US" sz="2000" b="1" dirty="0">
              <a:solidFill>
                <a:schemeClr val="bg1">
                  <a:lumMod val="50000"/>
                </a:schemeClr>
              </a:solidFill>
              <a:latin typeface="Book Antiqua" panose="02040602050305030304" pitchFamily="18" charset="0"/>
            </a:endParaRPr>
          </a:p>
          <a:p>
            <a:pPr algn="just"/>
            <a:endParaRPr lang="en-US" sz="2000" b="1" dirty="0">
              <a:solidFill>
                <a:schemeClr val="bg1">
                  <a:lumMod val="50000"/>
                </a:schemeClr>
              </a:solidFill>
              <a:latin typeface="Book Antiqua" panose="02040602050305030304" pitchFamily="18" charset="0"/>
            </a:endParaRPr>
          </a:p>
          <a:p>
            <a:pPr algn="just"/>
            <a:endParaRPr lang="en-US" sz="2000" b="1" dirty="0">
              <a:solidFill>
                <a:schemeClr val="bg1">
                  <a:lumMod val="50000"/>
                </a:schemeClr>
              </a:solidFill>
              <a:latin typeface="Book Antiqua" panose="02040602050305030304" pitchFamily="18" charset="0"/>
            </a:endParaRPr>
          </a:p>
          <a:p>
            <a:pPr algn="just"/>
            <a:r>
              <a:rPr lang="en-US" sz="1800" b="1" dirty="0">
                <a:solidFill>
                  <a:srgbClr val="002060"/>
                </a:solidFill>
                <a:latin typeface="Book Antiqua" panose="02040602050305030304" pitchFamily="18" charset="0"/>
              </a:rPr>
              <a:t>Analytical procedures also encompass such investigation as is necessary of identified fluctuations or relationships that are inconsistent with other relevant information or that differ from expected values by a significant amounts</a:t>
            </a:r>
          </a:p>
        </p:txBody>
      </p:sp>
      <p:sp>
        <p:nvSpPr>
          <p:cNvPr id="5" name="TextBox 4">
            <a:extLst>
              <a:ext uri="{FF2B5EF4-FFF2-40B4-BE49-F238E27FC236}">
                <a16:creationId xmlns:a16="http://schemas.microsoft.com/office/drawing/2014/main" id="{8EB2F0BA-F2A6-3D7E-0299-73A79E2935C9}"/>
              </a:ext>
            </a:extLst>
          </p:cNvPr>
          <p:cNvSpPr txBox="1"/>
          <p:nvPr/>
        </p:nvSpPr>
        <p:spPr>
          <a:xfrm>
            <a:off x="-863252" y="109677"/>
            <a:ext cx="5526858" cy="543931"/>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800" b="1" u="sng" dirty="0">
                <a:solidFill>
                  <a:schemeClr val="bg1">
                    <a:lumMod val="25000"/>
                  </a:schemeClr>
                </a:solidFill>
                <a:latin typeface="Book Antiqua" panose="02040602050305030304" pitchFamily="18" charset="0"/>
              </a:rPr>
              <a:t>Analytical Procedures</a:t>
            </a:r>
          </a:p>
        </p:txBody>
      </p:sp>
      <p:sp>
        <p:nvSpPr>
          <p:cNvPr id="2" name="TextBox 1">
            <a:extLst>
              <a:ext uri="{FF2B5EF4-FFF2-40B4-BE49-F238E27FC236}">
                <a16:creationId xmlns:a16="http://schemas.microsoft.com/office/drawing/2014/main" id="{9C1240F5-B325-F2C9-98A0-F1E6AF027ACC}"/>
              </a:ext>
            </a:extLst>
          </p:cNvPr>
          <p:cNvSpPr txBox="1"/>
          <p:nvPr/>
        </p:nvSpPr>
        <p:spPr>
          <a:xfrm>
            <a:off x="183213" y="4379252"/>
            <a:ext cx="8960787" cy="382605"/>
          </a:xfrm>
          <a:prstGeom prst="rect">
            <a:avLst/>
          </a:prstGeom>
          <a:solidFill>
            <a:schemeClr val="accent1">
              <a:lumMod val="95000"/>
            </a:schemeClr>
          </a:solidFill>
        </p:spPr>
        <p:txBody>
          <a:bodyPr wrap="square">
            <a:spAutoFit/>
          </a:bodyPr>
          <a:lstStyle/>
          <a:p>
            <a:pPr algn="ctr"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Do we do ratio analysis/trend analysis and </a:t>
            </a:r>
            <a:r>
              <a:rPr lang="en-US" b="1" dirty="0" err="1">
                <a:solidFill>
                  <a:srgbClr val="FFC000"/>
                </a:solidFill>
                <a:latin typeface="Book Antiqua" panose="02040602050305030304" pitchFamily="18" charset="0"/>
              </a:rPr>
              <a:t>analyse</a:t>
            </a:r>
            <a:r>
              <a:rPr lang="en-US" b="1" dirty="0">
                <a:solidFill>
                  <a:srgbClr val="FFC000"/>
                </a:solidFill>
                <a:latin typeface="Book Antiqua" panose="02040602050305030304" pitchFamily="18" charset="0"/>
              </a:rPr>
              <a:t> adverse trends ?  We must </a:t>
            </a:r>
            <a:endParaRPr lang="en-US" altLang="en-US" b="1" dirty="0">
              <a:solidFill>
                <a:srgbClr val="FFC000"/>
              </a:solidFill>
              <a:latin typeface="Book Antiqua" panose="02040602050305030304" pitchFamily="18" charset="0"/>
            </a:endParaRPr>
          </a:p>
        </p:txBody>
      </p:sp>
    </p:spTree>
    <p:extLst>
      <p:ext uri="{BB962C8B-B14F-4D97-AF65-F5344CB8AC3E}">
        <p14:creationId xmlns:p14="http://schemas.microsoft.com/office/powerpoint/2010/main" val="26464097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7A7A3F6-9056-715D-7965-D9EA03F4EE53}"/>
              </a:ext>
            </a:extLst>
          </p:cNvPr>
          <p:cNvSpPr txBox="1"/>
          <p:nvPr/>
        </p:nvSpPr>
        <p:spPr>
          <a:xfrm>
            <a:off x="166644" y="1646767"/>
            <a:ext cx="8977356" cy="2031325"/>
          </a:xfrm>
          <a:prstGeom prst="rect">
            <a:avLst/>
          </a:prstGeom>
          <a:solidFill>
            <a:schemeClr val="accent5">
              <a:lumMod val="20000"/>
              <a:lumOff val="80000"/>
            </a:schemeClr>
          </a:solidFill>
        </p:spPr>
        <p:txBody>
          <a:bodyPr wrap="square">
            <a:spAutoFit/>
          </a:bodyPr>
          <a:lstStyle/>
          <a:p>
            <a:pPr algn="just">
              <a:lnSpc>
                <a:spcPct val="150000"/>
              </a:lnSpc>
            </a:pPr>
            <a:r>
              <a:rPr lang="en-US" sz="1800" b="1" dirty="0">
                <a:solidFill>
                  <a:srgbClr val="FF0000"/>
                </a:solidFill>
                <a:latin typeface="Book Antiqua" panose="02040602050305030304" pitchFamily="18" charset="0"/>
              </a:rPr>
              <a:t>Audit Sampling </a:t>
            </a:r>
            <a:r>
              <a:rPr lang="en-US" sz="1800" b="1" dirty="0">
                <a:solidFill>
                  <a:srgbClr val="002060"/>
                </a:solidFill>
                <a:latin typeface="Book Antiqua" panose="02040602050305030304" pitchFamily="18" charset="0"/>
              </a:rPr>
              <a:t>is the application of audit procedures to less than 100% of items within a population of audit relevance such that all sampling units have a chance of selection in order to provide the auditor with a reasonable basis on which to draw conclusions about the entire population. </a:t>
            </a:r>
          </a:p>
          <a:p>
            <a:pPr algn="ctr"/>
            <a:endParaRPr lang="en-US" sz="1800" b="1" dirty="0">
              <a:solidFill>
                <a:srgbClr val="002060"/>
              </a:solidFill>
              <a:latin typeface="Book Antiqua" panose="02040602050305030304" pitchFamily="18" charset="0"/>
            </a:endParaRPr>
          </a:p>
        </p:txBody>
      </p:sp>
      <p:sp>
        <p:nvSpPr>
          <p:cNvPr id="5" name="TextBox 4">
            <a:extLst>
              <a:ext uri="{FF2B5EF4-FFF2-40B4-BE49-F238E27FC236}">
                <a16:creationId xmlns:a16="http://schemas.microsoft.com/office/drawing/2014/main" id="{20118EA4-922E-A6C1-1B6B-8AB11F203C26}"/>
              </a:ext>
            </a:extLst>
          </p:cNvPr>
          <p:cNvSpPr txBox="1"/>
          <p:nvPr/>
        </p:nvSpPr>
        <p:spPr>
          <a:xfrm>
            <a:off x="-1046922" y="233240"/>
            <a:ext cx="5980014" cy="608500"/>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3200" b="1" u="sng" dirty="0">
                <a:solidFill>
                  <a:schemeClr val="bg1">
                    <a:lumMod val="25000"/>
                  </a:schemeClr>
                </a:solidFill>
                <a:latin typeface="Book Antiqua" panose="02040602050305030304" pitchFamily="18" charset="0"/>
              </a:rPr>
              <a:t>Audit Sampling</a:t>
            </a:r>
          </a:p>
        </p:txBody>
      </p:sp>
    </p:spTree>
    <p:extLst>
      <p:ext uri="{BB962C8B-B14F-4D97-AF65-F5344CB8AC3E}">
        <p14:creationId xmlns:p14="http://schemas.microsoft.com/office/powerpoint/2010/main" val="5871927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7A7A3F6-9056-715D-7965-D9EA03F4EE53}"/>
              </a:ext>
            </a:extLst>
          </p:cNvPr>
          <p:cNvSpPr txBox="1"/>
          <p:nvPr/>
        </p:nvSpPr>
        <p:spPr>
          <a:xfrm>
            <a:off x="679138" y="1465571"/>
            <a:ext cx="8252827" cy="2800767"/>
          </a:xfrm>
          <a:prstGeom prst="rect">
            <a:avLst/>
          </a:prstGeom>
          <a:solidFill>
            <a:schemeClr val="accent1">
              <a:lumMod val="20000"/>
              <a:lumOff val="80000"/>
            </a:schemeClr>
          </a:solidFill>
        </p:spPr>
        <p:txBody>
          <a:bodyPr wrap="square">
            <a:spAutoFit/>
          </a:bodyPr>
          <a:lstStyle/>
          <a:p>
            <a:pPr algn="ctr"/>
            <a:endParaRPr lang="en-US" sz="1600" b="1" dirty="0">
              <a:latin typeface="Book Antiqua" panose="02040602050305030304" pitchFamily="18" charset="0"/>
            </a:endParaRPr>
          </a:p>
          <a:p>
            <a:pPr algn="ctr"/>
            <a:endParaRPr lang="en-US" sz="1600" b="1" dirty="0">
              <a:latin typeface="Book Antiqua" panose="02040602050305030304" pitchFamily="18" charset="0"/>
            </a:endParaRPr>
          </a:p>
          <a:p>
            <a:pPr algn="ctr"/>
            <a:r>
              <a:rPr lang="en-US" sz="1800" b="1" dirty="0">
                <a:solidFill>
                  <a:schemeClr val="tx1">
                    <a:lumMod val="75000"/>
                  </a:schemeClr>
                </a:solidFill>
                <a:latin typeface="Book Antiqua" panose="02040602050305030304" pitchFamily="18" charset="0"/>
              </a:rPr>
              <a:t>When designing an audit sample, the auditor shall determine a sample size sufficient to reduce sampling risk to an acceptably low level. </a:t>
            </a:r>
          </a:p>
          <a:p>
            <a:pPr algn="ctr"/>
            <a:endParaRPr lang="en-US" sz="1800" b="1" dirty="0">
              <a:solidFill>
                <a:schemeClr val="tx1">
                  <a:lumMod val="75000"/>
                </a:schemeClr>
              </a:solidFill>
              <a:latin typeface="Book Antiqua" panose="02040602050305030304" pitchFamily="18" charset="0"/>
            </a:endParaRPr>
          </a:p>
          <a:p>
            <a:pPr algn="ctr"/>
            <a:endParaRPr lang="en-US" sz="1800" b="1" dirty="0">
              <a:solidFill>
                <a:schemeClr val="tx1">
                  <a:lumMod val="75000"/>
                </a:schemeClr>
              </a:solidFill>
              <a:latin typeface="Book Antiqua" panose="02040602050305030304" pitchFamily="18" charset="0"/>
            </a:endParaRPr>
          </a:p>
          <a:p>
            <a:pPr algn="ctr"/>
            <a:endParaRPr lang="en-US" sz="1800" b="1" dirty="0">
              <a:solidFill>
                <a:schemeClr val="tx1">
                  <a:lumMod val="75000"/>
                </a:schemeClr>
              </a:solidFill>
              <a:latin typeface="Book Antiqua" panose="02040602050305030304" pitchFamily="18" charset="0"/>
            </a:endParaRPr>
          </a:p>
          <a:p>
            <a:pPr algn="ctr"/>
            <a:r>
              <a:rPr lang="en-US" sz="1800" b="1" dirty="0">
                <a:solidFill>
                  <a:schemeClr val="tx1">
                    <a:lumMod val="75000"/>
                  </a:schemeClr>
                </a:solidFill>
                <a:latin typeface="Book Antiqua" panose="02040602050305030304" pitchFamily="18" charset="0"/>
              </a:rPr>
              <a:t>The auditor shall select items for the sample in such a way that each sampling unit in the population has a chance of selection.</a:t>
            </a:r>
          </a:p>
          <a:p>
            <a:pPr algn="ctr"/>
            <a:endParaRPr lang="en-US" sz="1800" b="1" dirty="0">
              <a:solidFill>
                <a:srgbClr val="002060"/>
              </a:solidFill>
              <a:latin typeface="Book Antiqua" panose="02040602050305030304" pitchFamily="18" charset="0"/>
            </a:endParaRPr>
          </a:p>
        </p:txBody>
      </p:sp>
      <p:pic>
        <p:nvPicPr>
          <p:cNvPr id="9220" name="Picture 4" descr="Image result for AUDIT SAMPLING CLIPART">
            <a:extLst>
              <a:ext uri="{FF2B5EF4-FFF2-40B4-BE49-F238E27FC236}">
                <a16:creationId xmlns:a16="http://schemas.microsoft.com/office/drawing/2014/main" id="{9ECB090A-DEF2-2009-1D15-C561C67787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949183" cy="16300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D0A3508-3D23-4477-DD92-1840F842595A}"/>
              </a:ext>
            </a:extLst>
          </p:cNvPr>
          <p:cNvSpPr txBox="1"/>
          <p:nvPr/>
        </p:nvSpPr>
        <p:spPr>
          <a:xfrm>
            <a:off x="183213" y="4379252"/>
            <a:ext cx="8960787" cy="764248"/>
          </a:xfrm>
          <a:prstGeom prst="rect">
            <a:avLst/>
          </a:prstGeom>
          <a:solidFill>
            <a:schemeClr val="accent1">
              <a:lumMod val="95000"/>
            </a:schemeClr>
          </a:solidFill>
        </p:spPr>
        <p:txBody>
          <a:bodyPr wrap="square">
            <a:spAutoFit/>
          </a:bodyPr>
          <a:lstStyle/>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How do we pick the sample. How do we ensure Randomness of the Sample. </a:t>
            </a:r>
          </a:p>
          <a:p>
            <a:pPr algn="just"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Use rational methods/technology</a:t>
            </a:r>
            <a:endParaRPr lang="en-US" altLang="en-US" b="1" dirty="0">
              <a:solidFill>
                <a:srgbClr val="FFC000"/>
              </a:solidFill>
              <a:latin typeface="Book Antiqua" panose="02040602050305030304" pitchFamily="18" charset="0"/>
            </a:endParaRPr>
          </a:p>
        </p:txBody>
      </p:sp>
    </p:spTree>
    <p:extLst>
      <p:ext uri="{BB962C8B-B14F-4D97-AF65-F5344CB8AC3E}">
        <p14:creationId xmlns:p14="http://schemas.microsoft.com/office/powerpoint/2010/main" val="1703862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FDE8E-EE95-513C-F438-237943AE62B2}"/>
              </a:ext>
            </a:extLst>
          </p:cNvPr>
          <p:cNvSpPr txBox="1"/>
          <p:nvPr/>
        </p:nvSpPr>
        <p:spPr>
          <a:xfrm>
            <a:off x="0" y="25292"/>
            <a:ext cx="2355364" cy="646331"/>
          </a:xfrm>
          <a:prstGeom prst="rect">
            <a:avLst/>
          </a:prstGeom>
          <a:noFill/>
          <a:ln>
            <a:solidFill>
              <a:schemeClr val="bg2">
                <a:lumMod val="90000"/>
              </a:schemeClr>
            </a:solidFill>
          </a:ln>
        </p:spPr>
        <p:txBody>
          <a:bodyPr wrap="square" rtlCol="0">
            <a:spAutoFit/>
          </a:bodyPr>
          <a:lstStyle/>
          <a:p>
            <a:pPr algn="ctr"/>
            <a:r>
              <a:rPr lang="en-IN" sz="3600" b="1" dirty="0">
                <a:latin typeface="Book Antiqua" panose="02040602050305030304" pitchFamily="18" charset="0"/>
              </a:rPr>
              <a:t>SA 570</a:t>
            </a:r>
          </a:p>
        </p:txBody>
      </p:sp>
      <p:sp>
        <p:nvSpPr>
          <p:cNvPr id="8" name="TextBox 7">
            <a:extLst>
              <a:ext uri="{FF2B5EF4-FFF2-40B4-BE49-F238E27FC236}">
                <a16:creationId xmlns:a16="http://schemas.microsoft.com/office/drawing/2014/main" id="{67A7A3F6-9056-715D-7965-D9EA03F4EE53}"/>
              </a:ext>
            </a:extLst>
          </p:cNvPr>
          <p:cNvSpPr txBox="1"/>
          <p:nvPr/>
        </p:nvSpPr>
        <p:spPr>
          <a:xfrm>
            <a:off x="0" y="1044023"/>
            <a:ext cx="9144000" cy="2681696"/>
          </a:xfrm>
          <a:prstGeom prst="rect">
            <a:avLst/>
          </a:prstGeom>
          <a:solidFill>
            <a:schemeClr val="accent1">
              <a:lumMod val="20000"/>
              <a:lumOff val="80000"/>
            </a:schemeClr>
          </a:solidFill>
        </p:spPr>
        <p:txBody>
          <a:bodyPr wrap="square">
            <a:spAutoFit/>
          </a:bodyPr>
          <a:lstStyle/>
          <a:p>
            <a:pPr algn="just"/>
            <a:endParaRPr lang="en-US" sz="1800" b="1" dirty="0">
              <a:solidFill>
                <a:schemeClr val="tx1">
                  <a:lumMod val="75000"/>
                </a:schemeClr>
              </a:solidFill>
              <a:latin typeface="Book Antiqua" panose="02040602050305030304" pitchFamily="18" charset="0"/>
            </a:endParaRPr>
          </a:p>
          <a:p>
            <a:pPr algn="just">
              <a:lnSpc>
                <a:spcPct val="150000"/>
              </a:lnSpc>
            </a:pPr>
            <a:r>
              <a:rPr lang="en-US" sz="1800" b="1" dirty="0">
                <a:solidFill>
                  <a:schemeClr val="tx1">
                    <a:lumMod val="75000"/>
                  </a:schemeClr>
                </a:solidFill>
                <a:latin typeface="Book Antiqua" panose="02040602050305030304" pitchFamily="18" charset="0"/>
              </a:rPr>
              <a:t>The auditor should obtain sufficient appropriate audit evidence regarding the appropriateness of management’s use of </a:t>
            </a:r>
            <a:r>
              <a:rPr lang="en-US" sz="1800" b="1" dirty="0">
                <a:solidFill>
                  <a:srgbClr val="C00000"/>
                </a:solidFill>
                <a:latin typeface="Book Antiqua" panose="02040602050305030304" pitchFamily="18" charset="0"/>
              </a:rPr>
              <a:t>Going Concern </a:t>
            </a:r>
            <a:r>
              <a:rPr lang="en-US" sz="1800" b="1" dirty="0">
                <a:solidFill>
                  <a:schemeClr val="tx1">
                    <a:lumMod val="75000"/>
                  </a:schemeClr>
                </a:solidFill>
                <a:latin typeface="Book Antiqua" panose="02040602050305030304" pitchFamily="18" charset="0"/>
              </a:rPr>
              <a:t>basis of accounting in the preparation of the financial Statements.</a:t>
            </a:r>
          </a:p>
          <a:p>
            <a:pPr algn="just"/>
            <a:endParaRPr lang="en-US" sz="1800" b="1" dirty="0">
              <a:solidFill>
                <a:schemeClr val="tx1">
                  <a:lumMod val="75000"/>
                </a:schemeClr>
              </a:solidFill>
              <a:latin typeface="Book Antiqua" panose="02040602050305030304" pitchFamily="18" charset="0"/>
            </a:endParaRPr>
          </a:p>
          <a:p>
            <a:pPr algn="just">
              <a:lnSpc>
                <a:spcPct val="150000"/>
              </a:lnSpc>
            </a:pPr>
            <a:r>
              <a:rPr lang="en-US" sz="1800" b="1" dirty="0">
                <a:solidFill>
                  <a:schemeClr val="tx1">
                    <a:lumMod val="75000"/>
                  </a:schemeClr>
                </a:solidFill>
                <a:latin typeface="Book Antiqua" panose="02040602050305030304" pitchFamily="18" charset="0"/>
              </a:rPr>
              <a:t>Also assess, whether a </a:t>
            </a:r>
            <a:r>
              <a:rPr lang="en-US" sz="1800" b="1" dirty="0">
                <a:solidFill>
                  <a:srgbClr val="002060"/>
                </a:solidFill>
                <a:latin typeface="Book Antiqua" panose="02040602050305030304" pitchFamily="18" charset="0"/>
              </a:rPr>
              <a:t>material uncertainty exists</a:t>
            </a:r>
            <a:r>
              <a:rPr lang="en-US" sz="1800" b="1" dirty="0">
                <a:solidFill>
                  <a:schemeClr val="tx1">
                    <a:lumMod val="75000"/>
                  </a:schemeClr>
                </a:solidFill>
                <a:latin typeface="Book Antiqua" panose="02040602050305030304" pitchFamily="18" charset="0"/>
              </a:rPr>
              <a:t> related to conditions that may cast significant doubt on the entity’s ability to continue as a </a:t>
            </a:r>
            <a:r>
              <a:rPr lang="en-US" sz="1800" b="1" dirty="0">
                <a:solidFill>
                  <a:srgbClr val="C00000"/>
                </a:solidFill>
                <a:latin typeface="Book Antiqua" panose="02040602050305030304" pitchFamily="18" charset="0"/>
              </a:rPr>
              <a:t>Going Concern</a:t>
            </a:r>
            <a:r>
              <a:rPr lang="en-US" sz="1800" b="1" dirty="0">
                <a:solidFill>
                  <a:schemeClr val="tx1">
                    <a:lumMod val="75000"/>
                  </a:schemeClr>
                </a:solidFill>
                <a:latin typeface="Book Antiqua" panose="02040602050305030304" pitchFamily="18" charset="0"/>
              </a:rPr>
              <a:t>.</a:t>
            </a:r>
          </a:p>
        </p:txBody>
      </p:sp>
      <p:sp>
        <p:nvSpPr>
          <p:cNvPr id="5" name="TextBox 4">
            <a:extLst>
              <a:ext uri="{FF2B5EF4-FFF2-40B4-BE49-F238E27FC236}">
                <a16:creationId xmlns:a16="http://schemas.microsoft.com/office/drawing/2014/main" id="{8EB2F0BA-F2A6-3D7E-0299-73A79E2935C9}"/>
              </a:ext>
            </a:extLst>
          </p:cNvPr>
          <p:cNvSpPr txBox="1"/>
          <p:nvPr/>
        </p:nvSpPr>
        <p:spPr>
          <a:xfrm>
            <a:off x="1618528" y="0"/>
            <a:ext cx="5526858" cy="608500"/>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3200" b="1" u="sng" dirty="0">
                <a:solidFill>
                  <a:schemeClr val="bg1">
                    <a:lumMod val="25000"/>
                  </a:schemeClr>
                </a:solidFill>
                <a:latin typeface="Book Antiqua" panose="02040602050305030304" pitchFamily="18" charset="0"/>
              </a:rPr>
              <a:t>Going Concern</a:t>
            </a:r>
          </a:p>
        </p:txBody>
      </p:sp>
      <p:sp>
        <p:nvSpPr>
          <p:cNvPr id="2" name="TextBox 1">
            <a:extLst>
              <a:ext uri="{FF2B5EF4-FFF2-40B4-BE49-F238E27FC236}">
                <a16:creationId xmlns:a16="http://schemas.microsoft.com/office/drawing/2014/main" id="{810E6246-993A-6725-18D0-EFA4584D08CF}"/>
              </a:ext>
            </a:extLst>
          </p:cNvPr>
          <p:cNvSpPr txBox="1"/>
          <p:nvPr/>
        </p:nvSpPr>
        <p:spPr>
          <a:xfrm>
            <a:off x="183213" y="4379252"/>
            <a:ext cx="8960787" cy="382605"/>
          </a:xfrm>
          <a:prstGeom prst="rect">
            <a:avLst/>
          </a:prstGeom>
          <a:solidFill>
            <a:schemeClr val="accent1">
              <a:lumMod val="95000"/>
            </a:schemeClr>
          </a:solidFill>
        </p:spPr>
        <p:txBody>
          <a:bodyPr wrap="square">
            <a:spAutoFit/>
          </a:bodyPr>
          <a:lstStyle/>
          <a:p>
            <a:pPr algn="ctr"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Do we think about this and </a:t>
            </a:r>
            <a:r>
              <a:rPr lang="en-US" b="1" dirty="0" err="1">
                <a:solidFill>
                  <a:srgbClr val="FFC000"/>
                </a:solidFill>
                <a:latin typeface="Book Antiqua" panose="02040602050305030304" pitchFamily="18" charset="0"/>
              </a:rPr>
              <a:t>analyse</a:t>
            </a:r>
            <a:r>
              <a:rPr lang="en-US" b="1" dirty="0">
                <a:solidFill>
                  <a:srgbClr val="FFC000"/>
                </a:solidFill>
                <a:latin typeface="Book Antiqua" panose="02040602050305030304" pitchFamily="18" charset="0"/>
              </a:rPr>
              <a:t> the situation ?  Indicators ??</a:t>
            </a:r>
            <a:endParaRPr lang="en-US" altLang="en-US" b="1" dirty="0">
              <a:solidFill>
                <a:srgbClr val="FFC000"/>
              </a:solidFill>
              <a:latin typeface="Book Antiqua" panose="02040602050305030304" pitchFamily="18" charset="0"/>
            </a:endParaRPr>
          </a:p>
        </p:txBody>
      </p:sp>
    </p:spTree>
    <p:extLst>
      <p:ext uri="{BB962C8B-B14F-4D97-AF65-F5344CB8AC3E}">
        <p14:creationId xmlns:p14="http://schemas.microsoft.com/office/powerpoint/2010/main" val="3472715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FDE8E-EE95-513C-F438-237943AE62B2}"/>
              </a:ext>
            </a:extLst>
          </p:cNvPr>
          <p:cNvSpPr txBox="1"/>
          <p:nvPr/>
        </p:nvSpPr>
        <p:spPr>
          <a:xfrm>
            <a:off x="153290" y="144589"/>
            <a:ext cx="2377876" cy="584775"/>
          </a:xfrm>
          <a:prstGeom prst="rect">
            <a:avLst/>
          </a:prstGeom>
          <a:noFill/>
          <a:ln>
            <a:solidFill>
              <a:schemeClr val="bg2">
                <a:lumMod val="90000"/>
              </a:schemeClr>
            </a:solidFill>
          </a:ln>
        </p:spPr>
        <p:txBody>
          <a:bodyPr wrap="square" rtlCol="0">
            <a:spAutoFit/>
          </a:bodyPr>
          <a:lstStyle/>
          <a:p>
            <a:pPr algn="ctr"/>
            <a:r>
              <a:rPr lang="en-IN" sz="3200" b="1" dirty="0">
                <a:latin typeface="Book Antiqua" panose="02040602050305030304" pitchFamily="18" charset="0"/>
              </a:rPr>
              <a:t>SA 580</a:t>
            </a:r>
          </a:p>
        </p:txBody>
      </p:sp>
      <p:sp>
        <p:nvSpPr>
          <p:cNvPr id="8" name="TextBox 7">
            <a:extLst>
              <a:ext uri="{FF2B5EF4-FFF2-40B4-BE49-F238E27FC236}">
                <a16:creationId xmlns:a16="http://schemas.microsoft.com/office/drawing/2014/main" id="{67A7A3F6-9056-715D-7965-D9EA03F4EE53}"/>
              </a:ext>
            </a:extLst>
          </p:cNvPr>
          <p:cNvSpPr txBox="1"/>
          <p:nvPr/>
        </p:nvSpPr>
        <p:spPr>
          <a:xfrm>
            <a:off x="0" y="1302210"/>
            <a:ext cx="9143999" cy="2339102"/>
          </a:xfrm>
          <a:prstGeom prst="rect">
            <a:avLst/>
          </a:prstGeom>
          <a:solidFill>
            <a:schemeClr val="accent1">
              <a:lumMod val="95000"/>
            </a:schemeClr>
          </a:solidFill>
        </p:spPr>
        <p:txBody>
          <a:bodyPr wrap="square">
            <a:spAutoFit/>
          </a:bodyPr>
          <a:lstStyle/>
          <a:p>
            <a:pPr algn="ctr"/>
            <a:endParaRPr lang="en-US" sz="1600" b="1" dirty="0">
              <a:latin typeface="Book Antiqua" panose="02040602050305030304" pitchFamily="18" charset="0"/>
            </a:endParaRPr>
          </a:p>
          <a:p>
            <a:pPr algn="ctr"/>
            <a:endParaRPr lang="en-US" sz="1600" b="1" dirty="0">
              <a:latin typeface="Book Antiqua" panose="02040602050305030304" pitchFamily="18" charset="0"/>
            </a:endParaRPr>
          </a:p>
          <a:p>
            <a:pPr algn="just"/>
            <a:r>
              <a:rPr lang="en-US" sz="2400" b="1" dirty="0">
                <a:solidFill>
                  <a:schemeClr val="bg1"/>
                </a:solidFill>
                <a:latin typeface="Book Antiqua" panose="02040602050305030304" pitchFamily="18" charset="0"/>
              </a:rPr>
              <a:t>The auditor should obtain Written Representations from the management that they believe that they have fulfilled their responsibility for the preparation of the financial statements and that information provided is complete. </a:t>
            </a:r>
          </a:p>
          <a:p>
            <a:pPr algn="ctr"/>
            <a:endParaRPr lang="en-US" sz="1800" b="1" dirty="0">
              <a:solidFill>
                <a:schemeClr val="tx1"/>
              </a:solidFill>
              <a:latin typeface="Book Antiqua" panose="02040602050305030304" pitchFamily="18" charset="0"/>
            </a:endParaRPr>
          </a:p>
        </p:txBody>
      </p:sp>
      <p:sp>
        <p:nvSpPr>
          <p:cNvPr id="5" name="TextBox 4">
            <a:extLst>
              <a:ext uri="{FF2B5EF4-FFF2-40B4-BE49-F238E27FC236}">
                <a16:creationId xmlns:a16="http://schemas.microsoft.com/office/drawing/2014/main" id="{20118EA4-922E-A6C1-1B6B-8AB11F203C26}"/>
              </a:ext>
            </a:extLst>
          </p:cNvPr>
          <p:cNvSpPr txBox="1"/>
          <p:nvPr/>
        </p:nvSpPr>
        <p:spPr>
          <a:xfrm>
            <a:off x="2438399" y="91580"/>
            <a:ext cx="5980014" cy="608500"/>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3200" b="1" u="sng" dirty="0">
                <a:solidFill>
                  <a:schemeClr val="bg1">
                    <a:lumMod val="25000"/>
                  </a:schemeClr>
                </a:solidFill>
                <a:latin typeface="Book Antiqua" panose="02040602050305030304" pitchFamily="18" charset="0"/>
              </a:rPr>
              <a:t>Written Representations</a:t>
            </a:r>
          </a:p>
        </p:txBody>
      </p:sp>
    </p:spTree>
    <p:extLst>
      <p:ext uri="{BB962C8B-B14F-4D97-AF65-F5344CB8AC3E}">
        <p14:creationId xmlns:p14="http://schemas.microsoft.com/office/powerpoint/2010/main" val="534050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7A7A3F6-9056-715D-7965-D9EA03F4EE53}"/>
              </a:ext>
            </a:extLst>
          </p:cNvPr>
          <p:cNvSpPr txBox="1"/>
          <p:nvPr/>
        </p:nvSpPr>
        <p:spPr>
          <a:xfrm>
            <a:off x="155151" y="1170744"/>
            <a:ext cx="8833698" cy="2092881"/>
          </a:xfrm>
          <a:prstGeom prst="rect">
            <a:avLst/>
          </a:prstGeom>
          <a:solidFill>
            <a:schemeClr val="accent1">
              <a:lumMod val="20000"/>
              <a:lumOff val="80000"/>
            </a:schemeClr>
          </a:solidFill>
        </p:spPr>
        <p:txBody>
          <a:bodyPr wrap="square">
            <a:spAutoFit/>
          </a:bodyPr>
          <a:lstStyle/>
          <a:p>
            <a:pPr algn="ctr"/>
            <a:endParaRPr lang="en-US" sz="1600" b="1" dirty="0">
              <a:latin typeface="Book Antiqua" panose="02040602050305030304" pitchFamily="18" charset="0"/>
            </a:endParaRPr>
          </a:p>
          <a:p>
            <a:pPr algn="ctr"/>
            <a:endParaRPr lang="en-US" sz="1600" b="1" dirty="0">
              <a:latin typeface="Book Antiqua" panose="02040602050305030304" pitchFamily="18" charset="0"/>
            </a:endParaRPr>
          </a:p>
          <a:p>
            <a:pPr algn="ctr"/>
            <a:r>
              <a:rPr lang="en-US" sz="2000" b="1" dirty="0">
                <a:solidFill>
                  <a:schemeClr val="tx1"/>
                </a:solidFill>
                <a:latin typeface="Book Antiqua" panose="02040602050305030304" pitchFamily="18" charset="0"/>
              </a:rPr>
              <a:t>WR is to </a:t>
            </a:r>
            <a:r>
              <a:rPr lang="en-US" sz="2000" b="1" dirty="0">
                <a:solidFill>
                  <a:srgbClr val="C00000"/>
                </a:solidFill>
                <a:latin typeface="Book Antiqua" panose="02040602050305030304" pitchFamily="18" charset="0"/>
              </a:rPr>
              <a:t>support other audit evidence </a:t>
            </a:r>
            <a:r>
              <a:rPr lang="en-US" sz="2000" b="1" dirty="0">
                <a:solidFill>
                  <a:schemeClr val="tx1"/>
                </a:solidFill>
                <a:latin typeface="Book Antiqua" panose="02040602050305030304" pitchFamily="18" charset="0"/>
              </a:rPr>
              <a:t>relevant to the financial statements or specific assertions in the financial statements by means of written representations, if determined necessary by </a:t>
            </a:r>
          </a:p>
          <a:p>
            <a:pPr algn="ctr"/>
            <a:r>
              <a:rPr lang="en-US" sz="2000" b="1" dirty="0">
                <a:solidFill>
                  <a:schemeClr val="tx1"/>
                </a:solidFill>
                <a:latin typeface="Book Antiqua" panose="02040602050305030304" pitchFamily="18" charset="0"/>
              </a:rPr>
              <a:t>the auditor or required by other SAs. </a:t>
            </a:r>
          </a:p>
          <a:p>
            <a:pPr algn="ctr"/>
            <a:endParaRPr lang="en-US" sz="1800" b="1" dirty="0">
              <a:solidFill>
                <a:schemeClr val="tx1"/>
              </a:solidFill>
              <a:latin typeface="Book Antiqua" panose="02040602050305030304" pitchFamily="18" charset="0"/>
            </a:endParaRPr>
          </a:p>
        </p:txBody>
      </p:sp>
      <p:sp>
        <p:nvSpPr>
          <p:cNvPr id="2" name="TextBox 1">
            <a:extLst>
              <a:ext uri="{FF2B5EF4-FFF2-40B4-BE49-F238E27FC236}">
                <a16:creationId xmlns:a16="http://schemas.microsoft.com/office/drawing/2014/main" id="{7E2668D0-8C49-B7FA-BCE4-E3DAAAF44A9E}"/>
              </a:ext>
            </a:extLst>
          </p:cNvPr>
          <p:cNvSpPr txBox="1"/>
          <p:nvPr/>
        </p:nvSpPr>
        <p:spPr>
          <a:xfrm>
            <a:off x="183213" y="4379252"/>
            <a:ext cx="8960787" cy="382605"/>
          </a:xfrm>
          <a:prstGeom prst="rect">
            <a:avLst/>
          </a:prstGeom>
          <a:solidFill>
            <a:schemeClr val="accent1">
              <a:lumMod val="95000"/>
            </a:schemeClr>
          </a:solidFill>
        </p:spPr>
        <p:txBody>
          <a:bodyPr wrap="square">
            <a:spAutoFit/>
          </a:bodyPr>
          <a:lstStyle/>
          <a:p>
            <a:pPr algn="ctr"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Do we obtain MRL..  Has that been </a:t>
            </a:r>
            <a:r>
              <a:rPr lang="en-US" b="1" dirty="0" err="1">
                <a:solidFill>
                  <a:srgbClr val="FFC000"/>
                </a:solidFill>
                <a:latin typeface="Book Antiqua" panose="02040602050305030304" pitchFamily="18" charset="0"/>
              </a:rPr>
              <a:t>upated</a:t>
            </a:r>
            <a:r>
              <a:rPr lang="en-US" b="1" dirty="0">
                <a:solidFill>
                  <a:srgbClr val="FFC000"/>
                </a:solidFill>
                <a:latin typeface="Book Antiqua" panose="02040602050305030304" pitchFamily="18" charset="0"/>
              </a:rPr>
              <a:t>    21-22 particularly….  We must</a:t>
            </a:r>
            <a:endParaRPr lang="en-US" altLang="en-US" b="1" dirty="0">
              <a:solidFill>
                <a:srgbClr val="FFC000"/>
              </a:solidFill>
              <a:latin typeface="Book Antiqua" panose="02040602050305030304" pitchFamily="18" charset="0"/>
            </a:endParaRPr>
          </a:p>
        </p:txBody>
      </p:sp>
    </p:spTree>
    <p:extLst>
      <p:ext uri="{BB962C8B-B14F-4D97-AF65-F5344CB8AC3E}">
        <p14:creationId xmlns:p14="http://schemas.microsoft.com/office/powerpoint/2010/main" val="4416807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0" y="0"/>
            <a:ext cx="3163986" cy="5143500"/>
          </a:xfrm>
          <a:prstGeom prst="rect">
            <a:avLst/>
          </a:prstGeom>
          <a:solidFill>
            <a:srgbClr val="FFFFF4"/>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TextBox 4">
            <a:extLst>
              <a:ext uri="{FF2B5EF4-FFF2-40B4-BE49-F238E27FC236}">
                <a16:creationId xmlns:a16="http://schemas.microsoft.com/office/drawing/2014/main" id="{8EB2F0BA-F2A6-3D7E-0299-73A79E2935C9}"/>
              </a:ext>
            </a:extLst>
          </p:cNvPr>
          <p:cNvSpPr txBox="1"/>
          <p:nvPr/>
        </p:nvSpPr>
        <p:spPr>
          <a:xfrm>
            <a:off x="1773614" y="307248"/>
            <a:ext cx="7134311" cy="1017907"/>
          </a:xfrm>
          <a:prstGeom prst="rect">
            <a:avLst/>
          </a:prstGeom>
          <a:noFill/>
        </p:spPr>
        <p:txBody>
          <a:bodyPr wrap="square">
            <a:spAutoFit/>
          </a:bodyPr>
          <a:lstStyle/>
          <a:p>
            <a:pPr marL="0" marR="0" lvl="0" indent="0" algn="ctr" defTabSz="457200" rtl="0" eaLnBrk="1" fontAlgn="auto" latinLnBrk="0" hangingPunct="1">
              <a:lnSpc>
                <a:spcPct val="110000"/>
              </a:lnSpc>
              <a:spcBef>
                <a:spcPts val="0"/>
              </a:spcBef>
              <a:spcAft>
                <a:spcPts val="600"/>
              </a:spcAft>
              <a:buClr>
                <a:srgbClr val="1CADE4"/>
              </a:buClr>
              <a:buSzPct val="100000"/>
              <a:buFontTx/>
              <a:buNone/>
              <a:tabLst/>
              <a:defRPr/>
            </a:pPr>
            <a:r>
              <a:rPr kumimoji="0" lang="en-US" altLang="en-US" sz="2800" b="1" i="0" u="sng"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rPr>
              <a:t>Forming an opinion and reporting on Financial Statements</a:t>
            </a:r>
          </a:p>
        </p:txBody>
      </p:sp>
      <p:pic>
        <p:nvPicPr>
          <p:cNvPr id="6" name="Picture 3">
            <a:extLst>
              <a:ext uri="{FF2B5EF4-FFF2-40B4-BE49-F238E27FC236}">
                <a16:creationId xmlns:a16="http://schemas.microsoft.com/office/drawing/2014/main" id="{B84924D8-EB58-05B7-C8E7-91D5F10807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2628" y="1499936"/>
            <a:ext cx="6396114" cy="2927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descr="Image result for AUDIT SAMPLING CLIPART">
            <a:extLst>
              <a:ext uri="{FF2B5EF4-FFF2-40B4-BE49-F238E27FC236}">
                <a16:creationId xmlns:a16="http://schemas.microsoft.com/office/drawing/2014/main" id="{294557BA-1F9B-C09E-7B7B-197E4E4241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192"/>
          <a:stretch/>
        </p:blipFill>
        <p:spPr bwMode="auto">
          <a:xfrm>
            <a:off x="-207586" y="-22800"/>
            <a:ext cx="1981200" cy="167800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5F37A0E-B76E-4B50-2DB1-CD9DE33FCBA1}"/>
              </a:ext>
            </a:extLst>
          </p:cNvPr>
          <p:cNvSpPr txBox="1"/>
          <p:nvPr/>
        </p:nvSpPr>
        <p:spPr>
          <a:xfrm>
            <a:off x="91606" y="4734616"/>
            <a:ext cx="8960787" cy="382605"/>
          </a:xfrm>
          <a:prstGeom prst="rect">
            <a:avLst/>
          </a:prstGeom>
          <a:solidFill>
            <a:schemeClr val="accent1">
              <a:lumMod val="95000"/>
            </a:schemeClr>
          </a:solidFill>
        </p:spPr>
        <p:txBody>
          <a:bodyPr wrap="square">
            <a:spAutoFit/>
          </a:bodyPr>
          <a:lstStyle/>
          <a:p>
            <a:pPr algn="ctr"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Cant be a COPY PASTE ….  Do give keen attention</a:t>
            </a:r>
            <a:endParaRPr lang="en-US" altLang="en-US" b="1" dirty="0">
              <a:solidFill>
                <a:srgbClr val="FFC000"/>
              </a:solidFill>
              <a:latin typeface="Book Antiqua" panose="02040602050305030304" pitchFamily="18" charset="0"/>
            </a:endParaRPr>
          </a:p>
        </p:txBody>
      </p:sp>
    </p:spTree>
    <p:extLst>
      <p:ext uri="{BB962C8B-B14F-4D97-AF65-F5344CB8AC3E}">
        <p14:creationId xmlns:p14="http://schemas.microsoft.com/office/powerpoint/2010/main" val="18216005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tx2">
              <a:lumMod val="20000"/>
              <a:lumOff val="80000"/>
            </a:schemeClr>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4" name="TextBox 3">
            <a:extLst>
              <a:ext uri="{FF2B5EF4-FFF2-40B4-BE49-F238E27FC236}">
                <a16:creationId xmlns:a16="http://schemas.microsoft.com/office/drawing/2014/main" id="{167FDE8E-EE95-513C-F438-237943AE62B2}"/>
              </a:ext>
            </a:extLst>
          </p:cNvPr>
          <p:cNvSpPr txBox="1"/>
          <p:nvPr/>
        </p:nvSpPr>
        <p:spPr>
          <a:xfrm>
            <a:off x="6766124" y="0"/>
            <a:ext cx="2377876" cy="923330"/>
          </a:xfrm>
          <a:prstGeom prst="rect">
            <a:avLst/>
          </a:prstGeom>
          <a:noFill/>
          <a:ln>
            <a:solidFill>
              <a:schemeClr val="bg2">
                <a:lumMod val="90000"/>
              </a:scheme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54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SA 701</a:t>
            </a:r>
          </a:p>
        </p:txBody>
      </p:sp>
      <p:sp>
        <p:nvSpPr>
          <p:cNvPr id="8" name="TextBox 7">
            <a:extLst>
              <a:ext uri="{FF2B5EF4-FFF2-40B4-BE49-F238E27FC236}">
                <a16:creationId xmlns:a16="http://schemas.microsoft.com/office/drawing/2014/main" id="{67A7A3F6-9056-715D-7965-D9EA03F4EE53}"/>
              </a:ext>
            </a:extLst>
          </p:cNvPr>
          <p:cNvSpPr txBox="1"/>
          <p:nvPr/>
        </p:nvSpPr>
        <p:spPr>
          <a:xfrm>
            <a:off x="511200" y="1415641"/>
            <a:ext cx="7996696" cy="2708434"/>
          </a:xfrm>
          <a:prstGeom prst="rect">
            <a:avLst/>
          </a:prstGeom>
          <a:solidFill>
            <a:schemeClr val="bg1">
              <a:lumMod val="85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Book Antiqua" panose="02040602050305030304" pitchFamily="18" charset="0"/>
                <a:ea typeface="+mn-ea"/>
                <a:cs typeface="+mn-cs"/>
              </a:rPr>
              <a:t>Key Audit Matters </a:t>
            </a:r>
            <a:r>
              <a:rPr kumimoji="0" lang="en-US"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Those matters that, in the auditor’s professional judgment, were of most significance in the audit of the financial statements of the current period.</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060"/>
                </a:solidFill>
                <a:effectLst/>
                <a:uLnTx/>
                <a:uFillTx/>
                <a:latin typeface="Book Antiqua" panose="02040602050305030304" pitchFamily="18" charset="0"/>
                <a:ea typeface="+mn-ea"/>
                <a:cs typeface="+mn-cs"/>
              </a:rPr>
              <a:t>Key Audit Matters are selected from matters communicated with those charged with governance.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p:txBody>
      </p:sp>
      <p:sp>
        <p:nvSpPr>
          <p:cNvPr id="5" name="TextBox 4">
            <a:extLst>
              <a:ext uri="{FF2B5EF4-FFF2-40B4-BE49-F238E27FC236}">
                <a16:creationId xmlns:a16="http://schemas.microsoft.com/office/drawing/2014/main" id="{20118EA4-922E-A6C1-1B6B-8AB11F203C26}"/>
              </a:ext>
            </a:extLst>
          </p:cNvPr>
          <p:cNvSpPr txBox="1"/>
          <p:nvPr/>
        </p:nvSpPr>
        <p:spPr>
          <a:xfrm>
            <a:off x="0" y="132727"/>
            <a:ext cx="6427304" cy="1150187"/>
          </a:xfrm>
          <a:prstGeom prst="rect">
            <a:avLst/>
          </a:prstGeom>
          <a:noFill/>
        </p:spPr>
        <p:txBody>
          <a:bodyPr wrap="square">
            <a:spAutoFit/>
          </a:bodyPr>
          <a:lstStyle/>
          <a:p>
            <a:pPr marL="0" marR="0" lvl="0" indent="0" algn="ctr" defTabSz="457200" rtl="0" eaLnBrk="1" fontAlgn="auto" latinLnBrk="0" hangingPunct="1">
              <a:lnSpc>
                <a:spcPct val="110000"/>
              </a:lnSpc>
              <a:spcBef>
                <a:spcPts val="0"/>
              </a:spcBef>
              <a:spcAft>
                <a:spcPts val="600"/>
              </a:spcAft>
              <a:buClr>
                <a:srgbClr val="3494BA"/>
              </a:buClr>
              <a:buSzPct val="100000"/>
              <a:buFontTx/>
              <a:buNone/>
              <a:tabLst/>
              <a:defRPr/>
            </a:pPr>
            <a:r>
              <a:rPr kumimoji="0" lang="en-US" altLang="en-US" sz="3200" b="1" i="0" u="sng"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rPr>
              <a:t>Communicating Key Audit Matters in AR (Listed </a:t>
            </a:r>
            <a:r>
              <a:rPr kumimoji="0" lang="en-US" altLang="en-US" sz="3200" b="1" i="0" u="sng" strike="noStrike" kern="1200" cap="none" spc="0" normalizeH="0" baseline="0" noProof="0" dirty="0" err="1">
                <a:ln>
                  <a:noFill/>
                </a:ln>
                <a:solidFill>
                  <a:prstClr val="white">
                    <a:lumMod val="25000"/>
                  </a:prstClr>
                </a:solidFill>
                <a:effectLst/>
                <a:uLnTx/>
                <a:uFillTx/>
                <a:latin typeface="Book Antiqua" panose="02040602050305030304" pitchFamily="18" charset="0"/>
                <a:ea typeface="+mn-ea"/>
                <a:cs typeface="+mn-cs"/>
              </a:rPr>
              <a:t>Co.s</a:t>
            </a:r>
            <a:r>
              <a:rPr kumimoji="0" lang="en-US" altLang="en-US" sz="3200" b="1" i="0" u="sng"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rPr>
              <a:t>)</a:t>
            </a:r>
          </a:p>
        </p:txBody>
      </p:sp>
      <p:sp>
        <p:nvSpPr>
          <p:cNvPr id="6" name="TextBox 5">
            <a:extLst>
              <a:ext uri="{FF2B5EF4-FFF2-40B4-BE49-F238E27FC236}">
                <a16:creationId xmlns:a16="http://schemas.microsoft.com/office/drawing/2014/main" id="{0C656A26-422D-714E-F000-1BC44A12B796}"/>
              </a:ext>
            </a:extLst>
          </p:cNvPr>
          <p:cNvSpPr txBox="1"/>
          <p:nvPr/>
        </p:nvSpPr>
        <p:spPr>
          <a:xfrm>
            <a:off x="183213" y="4379252"/>
            <a:ext cx="8960787" cy="382605"/>
          </a:xfrm>
          <a:prstGeom prst="rect">
            <a:avLst/>
          </a:prstGeom>
          <a:solidFill>
            <a:schemeClr val="accent1">
              <a:lumMod val="95000"/>
            </a:schemeClr>
          </a:solidFill>
        </p:spPr>
        <p:txBody>
          <a:bodyPr wrap="square">
            <a:spAutoFit/>
          </a:bodyPr>
          <a:lstStyle/>
          <a:p>
            <a:pPr algn="ctr"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Are here KAMs.    Discuss Sort Out.. Report ….    TCWG Communications ??</a:t>
            </a:r>
            <a:endParaRPr lang="en-US" altLang="en-US" b="1" dirty="0">
              <a:solidFill>
                <a:srgbClr val="FFC000"/>
              </a:solidFill>
              <a:latin typeface="Book Antiqua" panose="02040602050305030304" pitchFamily="18" charset="0"/>
            </a:endParaRPr>
          </a:p>
        </p:txBody>
      </p:sp>
    </p:spTree>
    <p:extLst>
      <p:ext uri="{BB962C8B-B14F-4D97-AF65-F5344CB8AC3E}">
        <p14:creationId xmlns:p14="http://schemas.microsoft.com/office/powerpoint/2010/main" val="28562312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0" y="0"/>
            <a:ext cx="3163986" cy="5143500"/>
          </a:xfrm>
          <a:prstGeom prst="rect">
            <a:avLst/>
          </a:prstGeom>
          <a:solidFill>
            <a:schemeClr val="accent6">
              <a:lumMod val="20000"/>
              <a:lumOff val="80000"/>
            </a:schemeClr>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167FDE8E-EE95-513C-F438-237943AE62B2}"/>
              </a:ext>
            </a:extLst>
          </p:cNvPr>
          <p:cNvSpPr txBox="1"/>
          <p:nvPr/>
        </p:nvSpPr>
        <p:spPr>
          <a:xfrm>
            <a:off x="131658" y="108063"/>
            <a:ext cx="3032328" cy="923330"/>
          </a:xfrm>
          <a:prstGeom prst="rect">
            <a:avLst/>
          </a:prstGeom>
          <a:noFill/>
          <a:ln>
            <a:solidFill>
              <a:schemeClr val="bg2">
                <a:lumMod val="90000"/>
              </a:scheme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54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SA 705</a:t>
            </a:r>
          </a:p>
        </p:txBody>
      </p:sp>
      <p:sp>
        <p:nvSpPr>
          <p:cNvPr id="8" name="TextBox 7">
            <a:extLst>
              <a:ext uri="{FF2B5EF4-FFF2-40B4-BE49-F238E27FC236}">
                <a16:creationId xmlns:a16="http://schemas.microsoft.com/office/drawing/2014/main" id="{67A7A3F6-9056-715D-7965-D9EA03F4EE53}"/>
              </a:ext>
            </a:extLst>
          </p:cNvPr>
          <p:cNvSpPr txBox="1"/>
          <p:nvPr/>
        </p:nvSpPr>
        <p:spPr>
          <a:xfrm>
            <a:off x="3530068" y="1770639"/>
            <a:ext cx="5311181" cy="2308324"/>
          </a:xfrm>
          <a:prstGeom prst="rect">
            <a:avLst/>
          </a:prstGeom>
          <a:solidFill>
            <a:schemeClr val="accent1">
              <a:lumMod val="20000"/>
              <a:lumOff val="80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rPr>
              <a:t>Clean Report </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n-US" sz="18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rPr>
              <a:t>Qualified Opinion</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n-US" sz="18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rPr>
              <a:t>Disclaimer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rPr>
              <a:t>Adverse</a:t>
            </a:r>
          </a:p>
        </p:txBody>
      </p:sp>
      <p:sp>
        <p:nvSpPr>
          <p:cNvPr id="5" name="TextBox 4">
            <a:extLst>
              <a:ext uri="{FF2B5EF4-FFF2-40B4-BE49-F238E27FC236}">
                <a16:creationId xmlns:a16="http://schemas.microsoft.com/office/drawing/2014/main" id="{8EB2F0BA-F2A6-3D7E-0299-73A79E2935C9}"/>
              </a:ext>
            </a:extLst>
          </p:cNvPr>
          <p:cNvSpPr txBox="1"/>
          <p:nvPr/>
        </p:nvSpPr>
        <p:spPr>
          <a:xfrm>
            <a:off x="3026422" y="108063"/>
            <a:ext cx="6180909" cy="1150187"/>
          </a:xfrm>
          <a:prstGeom prst="rect">
            <a:avLst/>
          </a:prstGeom>
          <a:noFill/>
        </p:spPr>
        <p:txBody>
          <a:bodyPr wrap="square">
            <a:spAutoFit/>
          </a:bodyPr>
          <a:lstStyle/>
          <a:p>
            <a:pPr marL="0" marR="0" lvl="0" indent="0" algn="ctr" defTabSz="457200" rtl="0" eaLnBrk="1" fontAlgn="auto" latinLnBrk="0" hangingPunct="1">
              <a:lnSpc>
                <a:spcPct val="110000"/>
              </a:lnSpc>
              <a:spcBef>
                <a:spcPts val="0"/>
              </a:spcBef>
              <a:spcAft>
                <a:spcPts val="600"/>
              </a:spcAft>
              <a:buClr>
                <a:srgbClr val="4472C4"/>
              </a:buClr>
              <a:buSzPct val="100000"/>
              <a:buFontTx/>
              <a:buNone/>
              <a:tabLst/>
              <a:defRPr/>
            </a:pPr>
            <a:r>
              <a:rPr kumimoji="0" lang="en-US" altLang="en-US" sz="3200" b="1" i="0" u="sng"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rPr>
              <a:t>Modifications  to  the  Opinion in  the  Independent AR</a:t>
            </a:r>
          </a:p>
        </p:txBody>
      </p:sp>
      <p:sp>
        <p:nvSpPr>
          <p:cNvPr id="6" name="TextBox 5">
            <a:extLst>
              <a:ext uri="{FF2B5EF4-FFF2-40B4-BE49-F238E27FC236}">
                <a16:creationId xmlns:a16="http://schemas.microsoft.com/office/drawing/2014/main" id="{86D59483-80B1-91CE-4A6A-51053289EB19}"/>
              </a:ext>
            </a:extLst>
          </p:cNvPr>
          <p:cNvSpPr txBox="1"/>
          <p:nvPr/>
        </p:nvSpPr>
        <p:spPr>
          <a:xfrm>
            <a:off x="0" y="4379252"/>
            <a:ext cx="9144001" cy="764248"/>
          </a:xfrm>
          <a:prstGeom prst="rect">
            <a:avLst/>
          </a:prstGeom>
          <a:solidFill>
            <a:schemeClr val="accent1">
              <a:lumMod val="95000"/>
            </a:schemeClr>
          </a:solidFill>
        </p:spPr>
        <p:txBody>
          <a:bodyPr wrap="square">
            <a:spAutoFit/>
          </a:bodyPr>
          <a:lstStyle/>
          <a:p>
            <a:pPr algn="ctr"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Are we so used to Clean Reports. Is there a Scare ….   </a:t>
            </a:r>
          </a:p>
          <a:p>
            <a:pPr algn="ctr" eaLnBrk="1" latinLnBrk="0" hangingPunct="1">
              <a:lnSpc>
                <a:spcPct val="110000"/>
              </a:lnSpc>
              <a:spcAft>
                <a:spcPts val="600"/>
              </a:spcAft>
              <a:buClr>
                <a:schemeClr val="accent1"/>
              </a:buClr>
              <a:buSzPct val="100000"/>
            </a:pPr>
            <a:r>
              <a:rPr lang="en-US" b="1" dirty="0">
                <a:solidFill>
                  <a:srgbClr val="FFC000"/>
                </a:solidFill>
                <a:latin typeface="Book Antiqua" panose="02040602050305030304" pitchFamily="18" charset="0"/>
              </a:rPr>
              <a:t>Issue the most </a:t>
            </a:r>
            <a:r>
              <a:rPr lang="en-US" b="1" dirty="0" err="1">
                <a:solidFill>
                  <a:srgbClr val="FFC000"/>
                </a:solidFill>
                <a:latin typeface="Book Antiqua" panose="02040602050305030304" pitchFamily="18" charset="0"/>
              </a:rPr>
              <a:t>approparaite</a:t>
            </a:r>
            <a:r>
              <a:rPr lang="en-US" b="1" dirty="0">
                <a:solidFill>
                  <a:srgbClr val="FFC000"/>
                </a:solidFill>
                <a:latin typeface="Book Antiqua" panose="02040602050305030304" pitchFamily="18" charset="0"/>
              </a:rPr>
              <a:t> Opinion</a:t>
            </a:r>
            <a:endParaRPr lang="en-US" altLang="en-US" b="1" dirty="0">
              <a:solidFill>
                <a:srgbClr val="FFC000"/>
              </a:solidFill>
              <a:latin typeface="Book Antiqua" panose="02040602050305030304" pitchFamily="18" charset="0"/>
            </a:endParaRPr>
          </a:p>
        </p:txBody>
      </p:sp>
    </p:spTree>
    <p:extLst>
      <p:ext uri="{BB962C8B-B14F-4D97-AF65-F5344CB8AC3E}">
        <p14:creationId xmlns:p14="http://schemas.microsoft.com/office/powerpoint/2010/main" val="19339928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accent5">
              <a:lumMod val="20000"/>
              <a:lumOff val="80000"/>
            </a:schemeClr>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4" name="TextBox 3">
            <a:extLst>
              <a:ext uri="{FF2B5EF4-FFF2-40B4-BE49-F238E27FC236}">
                <a16:creationId xmlns:a16="http://schemas.microsoft.com/office/drawing/2014/main" id="{167FDE8E-EE95-513C-F438-237943AE62B2}"/>
              </a:ext>
            </a:extLst>
          </p:cNvPr>
          <p:cNvSpPr txBox="1"/>
          <p:nvPr/>
        </p:nvSpPr>
        <p:spPr>
          <a:xfrm>
            <a:off x="7182678" y="260897"/>
            <a:ext cx="1961322" cy="707886"/>
          </a:xfrm>
          <a:prstGeom prst="rect">
            <a:avLst/>
          </a:prstGeom>
          <a:noFill/>
          <a:ln>
            <a:solidFill>
              <a:schemeClr val="bg2">
                <a:lumMod val="90000"/>
              </a:scheme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4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SA 706</a:t>
            </a:r>
          </a:p>
        </p:txBody>
      </p:sp>
      <p:sp>
        <p:nvSpPr>
          <p:cNvPr id="8" name="TextBox 7">
            <a:extLst>
              <a:ext uri="{FF2B5EF4-FFF2-40B4-BE49-F238E27FC236}">
                <a16:creationId xmlns:a16="http://schemas.microsoft.com/office/drawing/2014/main" id="{67A7A3F6-9056-715D-7965-D9EA03F4EE53}"/>
              </a:ext>
            </a:extLst>
          </p:cNvPr>
          <p:cNvSpPr txBox="1"/>
          <p:nvPr/>
        </p:nvSpPr>
        <p:spPr>
          <a:xfrm>
            <a:off x="-1" y="1290334"/>
            <a:ext cx="9144001" cy="2585323"/>
          </a:xfrm>
          <a:prstGeom prst="rect">
            <a:avLst/>
          </a:prstGeom>
          <a:solidFill>
            <a:schemeClr val="accent6">
              <a:lumMod val="20000"/>
              <a:lumOff val="80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FF0000"/>
                </a:solidFill>
                <a:effectLst/>
                <a:uLnTx/>
                <a:uFillTx/>
                <a:latin typeface="Book Antiqua" panose="02040602050305030304" pitchFamily="18" charset="0"/>
                <a:ea typeface="+mn-ea"/>
                <a:cs typeface="+mn-cs"/>
              </a:rPr>
              <a:t>EoM</a:t>
            </a:r>
            <a:r>
              <a:rPr kumimoji="0" lang="en-US" sz="2000" b="1" i="0" u="none" strike="noStrike" kern="1200" cap="none" spc="0" normalizeH="0" baseline="0" noProof="0" dirty="0">
                <a:ln>
                  <a:noFill/>
                </a:ln>
                <a:solidFill>
                  <a:srgbClr val="FF0000"/>
                </a:solidFill>
                <a:effectLst/>
                <a:uLnTx/>
                <a:uFillTx/>
                <a:latin typeface="Book Antiqua" panose="02040602050305030304" pitchFamily="18" charset="0"/>
                <a:ea typeface="+mn-ea"/>
                <a:cs typeface="+mn-cs"/>
              </a:rPr>
              <a:t> Paragraph </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lumMod val="75000"/>
                  </a:prstClr>
                </a:solidFill>
                <a:effectLst/>
                <a:uLnTx/>
                <a:uFillTx/>
                <a:latin typeface="Book Antiqua" panose="02040602050305030304" pitchFamily="18" charset="0"/>
                <a:ea typeface="+mn-ea"/>
                <a:cs typeface="+mn-cs"/>
              </a:rPr>
              <a:t>A paragraph included in the auditor’s report that refers to a matter appropriately presented or disclosed in the financial statements that, in the auditor’s judgment, is of such importance that it is fundamental to users’ understanding of the financial statements.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p:txBody>
      </p:sp>
      <p:sp>
        <p:nvSpPr>
          <p:cNvPr id="5" name="TextBox 4">
            <a:extLst>
              <a:ext uri="{FF2B5EF4-FFF2-40B4-BE49-F238E27FC236}">
                <a16:creationId xmlns:a16="http://schemas.microsoft.com/office/drawing/2014/main" id="{20118EA4-922E-A6C1-1B6B-8AB11F203C26}"/>
              </a:ext>
            </a:extLst>
          </p:cNvPr>
          <p:cNvSpPr txBox="1"/>
          <p:nvPr/>
        </p:nvSpPr>
        <p:spPr>
          <a:xfrm>
            <a:off x="0" y="132727"/>
            <a:ext cx="7182678" cy="885692"/>
          </a:xfrm>
          <a:prstGeom prst="rect">
            <a:avLst/>
          </a:prstGeom>
          <a:noFill/>
        </p:spPr>
        <p:txBody>
          <a:bodyPr wrap="square">
            <a:spAutoFit/>
          </a:bodyPr>
          <a:lstStyle/>
          <a:p>
            <a:pPr marL="0" marR="0" lvl="0" indent="0" algn="ctr" defTabSz="457200" rtl="0" eaLnBrk="1" fontAlgn="auto" latinLnBrk="0" hangingPunct="1">
              <a:lnSpc>
                <a:spcPct val="110000"/>
              </a:lnSpc>
              <a:spcBef>
                <a:spcPts val="0"/>
              </a:spcBef>
              <a:spcAft>
                <a:spcPts val="600"/>
              </a:spcAft>
              <a:buClr>
                <a:srgbClr val="1CADE4"/>
              </a:buClr>
              <a:buSzPct val="100000"/>
              <a:buFontTx/>
              <a:buNone/>
              <a:tabLst/>
              <a:defRPr/>
            </a:pPr>
            <a:r>
              <a:rPr kumimoji="0" lang="en-US" altLang="en-US" sz="2400" b="1" i="0" u="sng" strike="noStrike" kern="1200" cap="none" spc="0" normalizeH="0" baseline="0" noProof="0" dirty="0">
                <a:ln>
                  <a:noFill/>
                </a:ln>
                <a:solidFill>
                  <a:prstClr val="white">
                    <a:lumMod val="25000"/>
                  </a:prstClr>
                </a:solidFill>
                <a:effectLst/>
                <a:uLnTx/>
                <a:uFillTx/>
                <a:latin typeface="Book Antiqua" panose="02040602050305030304" pitchFamily="18" charset="0"/>
                <a:ea typeface="+mn-ea"/>
                <a:cs typeface="+mn-cs"/>
              </a:rPr>
              <a:t>Emphasis of Matter Paragraphs and Other Matter Paragraphs in the Independent Auditor’s Report.</a:t>
            </a:r>
          </a:p>
        </p:txBody>
      </p:sp>
      <p:sp>
        <p:nvSpPr>
          <p:cNvPr id="6" name="TextBox 5">
            <a:extLst>
              <a:ext uri="{FF2B5EF4-FFF2-40B4-BE49-F238E27FC236}">
                <a16:creationId xmlns:a16="http://schemas.microsoft.com/office/drawing/2014/main" id="{BA5AC50A-3850-EA15-C416-B2219F3855D6}"/>
              </a:ext>
            </a:extLst>
          </p:cNvPr>
          <p:cNvSpPr txBox="1"/>
          <p:nvPr/>
        </p:nvSpPr>
        <p:spPr>
          <a:xfrm>
            <a:off x="183213" y="4379252"/>
            <a:ext cx="8960787" cy="543931"/>
          </a:xfrm>
          <a:prstGeom prst="rect">
            <a:avLst/>
          </a:prstGeom>
          <a:solidFill>
            <a:schemeClr val="accent1">
              <a:lumMod val="95000"/>
            </a:schemeClr>
          </a:solidFill>
        </p:spPr>
        <p:txBody>
          <a:bodyPr wrap="square">
            <a:spAutoFit/>
          </a:bodyPr>
          <a:lstStyle/>
          <a:p>
            <a:pPr algn="ctr" eaLnBrk="1" latinLnBrk="0" hangingPunct="1">
              <a:lnSpc>
                <a:spcPct val="110000"/>
              </a:lnSpc>
              <a:spcAft>
                <a:spcPts val="600"/>
              </a:spcAft>
              <a:buClr>
                <a:schemeClr val="accent1"/>
              </a:buClr>
              <a:buSzPct val="100000"/>
            </a:pPr>
            <a:r>
              <a:rPr lang="en-US" b="1" dirty="0" err="1">
                <a:solidFill>
                  <a:srgbClr val="FFC000"/>
                </a:solidFill>
                <a:latin typeface="Book Antiqua" panose="02040602050305030304" pitchFamily="18" charset="0"/>
              </a:rPr>
              <a:t>EoM</a:t>
            </a:r>
            <a:r>
              <a:rPr lang="en-US" b="1" dirty="0">
                <a:solidFill>
                  <a:srgbClr val="FFC000"/>
                </a:solidFill>
                <a:latin typeface="Book Antiqua" panose="02040602050305030304" pitchFamily="18" charset="0"/>
              </a:rPr>
              <a:t> is a safe soft option  than a qualification…  use it appropriately   </a:t>
            </a:r>
            <a:r>
              <a:rPr lang="en-US" sz="2800" b="1" dirty="0">
                <a:solidFill>
                  <a:srgbClr val="FF0000"/>
                </a:solidFill>
                <a:latin typeface="Book Antiqua" panose="02040602050305030304" pitchFamily="18" charset="0"/>
              </a:rPr>
              <a:t>***</a:t>
            </a:r>
            <a:endParaRPr lang="en-US" altLang="en-US" sz="2800" b="1" dirty="0">
              <a:solidFill>
                <a:srgbClr val="FF0000"/>
              </a:solidFill>
              <a:latin typeface="Book Antiqua" panose="02040602050305030304" pitchFamily="18" charset="0"/>
            </a:endParaRPr>
          </a:p>
        </p:txBody>
      </p:sp>
    </p:spTree>
    <p:extLst>
      <p:ext uri="{BB962C8B-B14F-4D97-AF65-F5344CB8AC3E}">
        <p14:creationId xmlns:p14="http://schemas.microsoft.com/office/powerpoint/2010/main" val="21854020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5" descr="vase, pink flowers, bowl">
            <a:extLst>
              <a:ext uri="{FF2B5EF4-FFF2-40B4-BE49-F238E27FC236}">
                <a16:creationId xmlns:a16="http://schemas.microsoft.com/office/drawing/2014/main" id="{09976BD1-AED8-C6D6-6760-C56C546CFB09}"/>
              </a:ext>
            </a:extLst>
          </p:cNvPr>
          <p:cNvPicPr>
            <a:picLocks noChangeAspect="1"/>
          </p:cNvPicPr>
          <p:nvPr/>
        </p:nvPicPr>
        <p:blipFill rotWithShape="1">
          <a:blip r:embed="rId3" cstate="print"/>
          <a:srcRect t="22351"/>
          <a:stretch/>
        </p:blipFill>
        <p:spPr>
          <a:xfrm>
            <a:off x="1526792" y="791417"/>
            <a:ext cx="6127937" cy="3378596"/>
          </a:xfrm>
          <a:prstGeom prst="rect">
            <a:avLst/>
          </a:prstGeom>
          <a:solidFill>
            <a:schemeClr val="bg2">
              <a:lumMod val="90000"/>
            </a:schemeClr>
          </a:solidFill>
          <a:effectLst>
            <a:softEdge rad="63500"/>
          </a:effectLst>
        </p:spPr>
      </p:pic>
      <p:sp>
        <p:nvSpPr>
          <p:cNvPr id="96260" name="TextBox 4">
            <a:extLst>
              <a:ext uri="{FF2B5EF4-FFF2-40B4-BE49-F238E27FC236}">
                <a16:creationId xmlns:a16="http://schemas.microsoft.com/office/drawing/2014/main" id="{2408C5BF-C34C-FF84-A537-1375C4841D21}"/>
              </a:ext>
            </a:extLst>
          </p:cNvPr>
          <p:cNvSpPr txBox="1">
            <a:spLocks noChangeArrowheads="1"/>
          </p:cNvSpPr>
          <p:nvPr/>
        </p:nvSpPr>
        <p:spPr bwMode="auto">
          <a:xfrm>
            <a:off x="5594503" y="3609975"/>
            <a:ext cx="2069797" cy="553998"/>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defRPr/>
            </a:pPr>
            <a:r>
              <a:rPr lang="en-IN" altLang="en-US" sz="3000" dirty="0">
                <a:solidFill>
                  <a:schemeClr val="accent6">
                    <a:lumMod val="75000"/>
                  </a:schemeClr>
                </a:solidFill>
                <a:latin typeface="Book Antiqua" panose="02040602050305030304" pitchFamily="18" charset="0"/>
              </a:rPr>
              <a:t>Thank You</a:t>
            </a:r>
          </a:p>
        </p:txBody>
      </p:sp>
      <p:sp>
        <p:nvSpPr>
          <p:cNvPr id="35844" name="TextBox 1">
            <a:extLst>
              <a:ext uri="{FF2B5EF4-FFF2-40B4-BE49-F238E27FC236}">
                <a16:creationId xmlns:a16="http://schemas.microsoft.com/office/drawing/2014/main" id="{5E35DD93-57CC-814E-C697-DF888A1259F3}"/>
              </a:ext>
            </a:extLst>
          </p:cNvPr>
          <p:cNvSpPr txBox="1">
            <a:spLocks noChangeArrowheads="1"/>
          </p:cNvSpPr>
          <p:nvPr/>
        </p:nvSpPr>
        <p:spPr bwMode="auto">
          <a:xfrm>
            <a:off x="2057400" y="4514850"/>
            <a:ext cx="545630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143000" indent="-2286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fontAlgn="base">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fontAlgn="base">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fontAlgn="base">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fontAlgn="base">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eaLnBrk="1" hangingPunct="1">
              <a:lnSpc>
                <a:spcPct val="100000"/>
              </a:lnSpc>
              <a:spcBef>
                <a:spcPct val="0"/>
              </a:spcBef>
              <a:buFontTx/>
              <a:buNone/>
            </a:pPr>
            <a:r>
              <a:rPr lang="en-IN" altLang="en-US" sz="1350">
                <a:latin typeface="Calibri" panose="020F0502020204030204" pitchFamily="34" charset="0"/>
              </a:rPr>
              <a:t>.</a:t>
            </a:r>
            <a:r>
              <a:rPr lang="en-IN" altLang="en-US" sz="2100" b="1">
                <a:latin typeface="Calibri" panose="020F0502020204030204" pitchFamily="34" charset="0"/>
              </a:rPr>
              <a:t>98470 31343         cajomonkgeorge@gmail.com</a:t>
            </a:r>
          </a:p>
        </p:txBody>
      </p:sp>
    </p:spTree>
  </p:cSld>
  <p:clrMapOvr>
    <a:masterClrMapping/>
  </p:clrMapOvr>
  <p:transition>
    <p:fade/>
  </p:transition>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Facet">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TM02900688[[fn=Facet]]</Template>
  <TotalTime>2389</TotalTime>
  <Words>1949</Words>
  <Application>Microsoft Office PowerPoint</Application>
  <PresentationFormat>On-screen Show (16:9)</PresentationFormat>
  <Paragraphs>290</Paragraphs>
  <Slides>37</Slides>
  <Notes>9</Notes>
  <HiddenSlides>0</HiddenSlides>
  <MMClips>0</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37</vt:i4>
      </vt:variant>
    </vt:vector>
  </HeadingPairs>
  <TitlesOfParts>
    <vt:vector size="56" baseType="lpstr">
      <vt:lpstr>Arial</vt:lpstr>
      <vt:lpstr>Baskerville Old Face</vt:lpstr>
      <vt:lpstr>Book Antiqua</vt:lpstr>
      <vt:lpstr>Britannic Bold</vt:lpstr>
      <vt:lpstr>Calibri</vt:lpstr>
      <vt:lpstr>Cantata One</vt:lpstr>
      <vt:lpstr>Century Gothic</vt:lpstr>
      <vt:lpstr>Courier New</vt:lpstr>
      <vt:lpstr>Felix Titling</vt:lpstr>
      <vt:lpstr>Garamond</vt:lpstr>
      <vt:lpstr>Georgia</vt:lpstr>
      <vt:lpstr>Trebuchet MS</vt:lpstr>
      <vt:lpstr>Tw Cen MT</vt:lpstr>
      <vt:lpstr>Tw Cen MT Condensed</vt:lpstr>
      <vt:lpstr>Wingdings</vt:lpstr>
      <vt:lpstr>Wingdings 3</vt:lpstr>
      <vt:lpstr>Facet</vt:lpstr>
      <vt:lpstr>Savon</vt:lpstr>
      <vt:lpstr>Integral</vt:lpstr>
      <vt:lpstr>AUDTING  STANDARDS  Are we doing it right ?  Peer review/bank audit</vt:lpstr>
      <vt:lpstr>PowerPoint Presentation</vt:lpstr>
      <vt:lpstr>PowerPoint Presentation</vt:lpstr>
      <vt:lpstr>HISTORY &amp; EVOLUTION</vt:lpstr>
      <vt:lpstr>NEW CLASSIFICATION</vt:lpstr>
      <vt:lpstr>COMPLY WITH STANDARDS</vt:lpstr>
      <vt:lpstr>COMPLY WITH STANDARDS</vt:lpstr>
      <vt:lpstr>A SHAMEFUL REMARK</vt:lpstr>
      <vt:lpstr>OPENING BALANCE CHECKING</vt:lpstr>
      <vt:lpstr>COMPARING FS WITH BOOKS – SIGNED TB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ACCOUTING STANDARDS  AN UPDATE</dc:title>
  <dc:creator>Jomon K George</dc:creator>
  <cp:lastModifiedBy>Jomon K George</cp:lastModifiedBy>
  <cp:revision>86</cp:revision>
  <dcterms:modified xsi:type="dcterms:W3CDTF">2024-03-24T04:45:49Z</dcterms:modified>
</cp:coreProperties>
</file>