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62" r:id="rId4"/>
    <p:sldId id="258" r:id="rId5"/>
    <p:sldId id="259" r:id="rId6"/>
    <p:sldId id="281" r:id="rId7"/>
    <p:sldId id="282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3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7" r:id="rId29"/>
    <p:sldId id="284" r:id="rId30"/>
    <p:sldId id="285" r:id="rId31"/>
    <p:sldId id="286" r:id="rId32"/>
  </p:sldIdLst>
  <p:sldSz cx="9144000" cy="5143500" type="screen16x9"/>
  <p:notesSz cx="6858000" cy="9144000"/>
  <p:embeddedFontLst>
    <p:embeddedFont>
      <p:font typeface="Aptos Narrow" panose="020B0004020202020204" pitchFamily="34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50B7EE-C127-4D14-B0F3-ABA19E4DE2F5}">
  <a:tblStyle styleId="{DB50B7EE-C127-4D14-B0F3-ABA19E4DE2F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62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f09578ae30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f09578ae30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f2d406903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f2d406903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09578ae30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f09578ae30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0f3cacf45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0f3cacf45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0f3cacf45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0f3cacf45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f0f3cacf45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f0f3cacf45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f2b470e03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f2b470e03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0f3cacf45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f0f3cacf45_0_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0f3cacf45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0f3cacf45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f0f3cacf45_0_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f0f3cacf45_0_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f11aa660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f11aa660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f11aa6609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f11aa6609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f2776368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f2776368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f2864458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f2864458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f28644581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f28644581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28644581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28644581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28644581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28644581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0606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28644581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28644581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f2a367e5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f2a367e5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f2a367e5b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f2a367e5b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f2a367e5b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f2a367e5b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f2ae0ceb4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f2ae0ceb4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f2ae0ceb4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f2ae0ceb4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f2b470e03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f2b470e03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68571-C387-62EC-5C3C-81AD0C477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A4BC21-8982-3270-F1B5-91BD365EF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0CF2D-2B7E-687D-DB45-59B6DA343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EB0E1-B7F5-145A-B6BB-529623597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FFFE0-D780-AE45-BFB6-0E988D67F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954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3799D-05EC-6C2B-6B4A-B2671449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8F8CB-2A53-F081-4468-15D620CB0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4E22-4689-53F9-B154-6601ADEC3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B0C81-BFE9-CA62-3A35-9186F74F4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D44F1-03CD-D88C-74C6-4FA36B52C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387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D01CE-BB9A-4FEB-96DF-380C28C79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B7F11-BEC8-3E9C-76FE-942571DFD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A04C2-F32C-CDD7-13AF-B646F6EC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4FEFD-9F16-DBB9-1488-4F6B8A8C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1A78D-AFA9-E443-C76C-2588C192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58606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4D86-F771-A915-E636-39C0FC255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DA151-F9A2-2E9D-45A5-D5881057F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ECCC9-97FA-2409-D33E-6A5EAD81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D2020-B943-C064-E6AE-7F64E2367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900E85-011B-F2AA-0BD3-C98AA260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1842A-506C-25DC-9199-981FF1627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70349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0323-E5EB-0688-AE22-B2F0D6D29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0A6AE-42D6-C9D9-CC18-9EE6AC57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797A9-DBF5-6820-CA77-440802C8B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8F0916-6832-9427-AFE4-39F94A457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43CCB3-F7BA-A13C-5EC9-D0A905A05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9CED4B-B29D-C5CC-680C-F4AAD40B8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7447D-784E-2A1D-5CE0-29092C50E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83FA61-2325-791F-7247-B933A11C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5620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B241-2145-02AD-9128-FED82400D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FDF36-242A-EBCC-5EC5-4C1951F9F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312B31-3D5F-24D1-DCFF-DE41A75E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C9867-E0A4-12E4-C44C-013076E0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575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2D5CA-2510-C654-C541-2E51E2100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3E7B4C-4540-F66B-8FE5-94CCFE9B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E1E83-8DA0-D7ED-CB42-58D5953CF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45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AF05-F25F-CCC9-0558-A1152C73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25E5D-031F-D3F2-C89F-AF14238F0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932C7-7762-320F-AEF7-DAB1401F8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D4A97-BA33-EBA7-7709-95E1FC749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0977A-D16A-80B9-0A7A-E831A07D2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BD6AA-5891-8948-7229-F87451C81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0518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E1009-4398-E733-C181-9BA04A5AC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822C1E-4105-98E1-66BA-344F0B14B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65C84-2553-25A9-CB9C-DDF8496B4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4B829-E950-C595-4136-16209EB5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1F74F-CC42-E037-CE49-0CBD480D2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4C3FC-4488-9B6E-57BB-9B7DA256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8130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82F3-D4EB-0164-127D-FDB9C5D7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9335E9-97BD-D664-5671-D32A50472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C9732-D1E9-1E9B-B0BA-BD2F600A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E0BB8-017D-BB5F-BC2E-F9B2F3861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85DC2-0346-C61C-CE57-309FA6DE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29719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F9A869-C72F-1581-190A-FD7CDCB14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30F168-C0A7-EFD5-D60E-378E31BB9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984E2-95B8-8A05-EA36-E10651C7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E785D-0AED-99F1-CC0C-196ED190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C93FE-10C6-7B04-24BA-09F18746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76582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918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ECB11F-AF1E-6228-DB66-0FDA01D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E168E-DAAA-E01B-0767-D3DA9DCF5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64CAD-8885-11E3-195D-EB42E8C0E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0F8E9-BF96-427E-A8FF-89492687294D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DFA44-F630-01D7-D7DE-AB51C6891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22ED0-0350-29B7-F9C8-C6CBFCE3A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06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598100" y="-1251790"/>
            <a:ext cx="8222100" cy="386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audit -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 by clause analysis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Contents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Tax audit applicability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Form 3CA / 3CB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Form 3CD - clause by clause analysis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Audit report - Form 3CA / Form 3CB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65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Tax audit requirement introduced in 1984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Objectives as per Memorandum to Finance Bill 1984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Ensure maintenance of proper books and records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Correct reflection of income of assessee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Check fraudulent practices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Facilitate tax administration through proper presentation of accounts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Save time of tax officer in carrying out routine verifications like correctness of totals and vouching of sales and purchases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Revenue reliance on tax auditors -&gt; less scrutiny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Penalty u/s 271B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audit applicability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545325" y="1058225"/>
            <a:ext cx="7788900" cy="3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Business</a:t>
            </a:r>
            <a:r>
              <a:rPr lang="en-GB" dirty="0"/>
              <a:t> </a:t>
            </a:r>
            <a:endParaRPr dirty="0"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Gross Turnover                     </a:t>
            </a:r>
            <a:endParaRPr dirty="0"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Receipts                     &gt; Rs.1 Crore *    [Clause a]</a:t>
            </a:r>
            <a:endParaRPr dirty="0"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Total Sales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i="1" dirty="0"/>
              <a:t>*</a:t>
            </a:r>
            <a:r>
              <a:rPr lang="en-GB" i="1" dirty="0"/>
              <a:t>10 crores in case </a:t>
            </a:r>
            <a:r>
              <a:rPr lang="en-GB" i="1" u="sng" dirty="0"/>
              <a:t>both</a:t>
            </a:r>
            <a:r>
              <a:rPr lang="en-GB" i="1" dirty="0"/>
              <a:t> conditions are satisfied</a:t>
            </a:r>
            <a:endParaRPr i="1" dirty="0"/>
          </a:p>
          <a:p>
            <a:pPr marL="6300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➔"/>
            </a:pPr>
            <a:r>
              <a:rPr lang="en-GB" dirty="0"/>
              <a:t>Cash receipt &lt; 5% of sales, turnover or gross receipts ; AND</a:t>
            </a:r>
            <a:endParaRPr dirty="0"/>
          </a:p>
          <a:p>
            <a:pPr marL="6300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➔"/>
            </a:pPr>
            <a:r>
              <a:rPr lang="en-GB" dirty="0"/>
              <a:t>Cash payment &lt; 5% of all payments including expenditure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i="1" dirty="0"/>
              <a:t>Eligible assessee following presumptive taxation u/s 44AD not covered by above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/>
              <a:t>Profession</a:t>
            </a:r>
            <a:endParaRPr b="1" dirty="0"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Gross Receipts &gt; Rs.50 Lakhs [Clause b]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98" name="Google Shape;98;p15"/>
          <p:cNvSpPr/>
          <p:nvPr/>
        </p:nvSpPr>
        <p:spPr>
          <a:xfrm>
            <a:off x="2565550" y="1551075"/>
            <a:ext cx="235500" cy="7683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audit applicability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545325" y="1058225"/>
            <a:ext cx="7788900" cy="3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Assessee following presumptive basis of taxation u/s 44AE, 44BB or 44BBB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Profit &lt; limits specified [Clause c]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/>
              <a:t>Assessee following presumptive basis of taxation u/s 44ADA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Profit &lt; limits specified + Income &gt; threshold limit [Clause d]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/>
              <a:t>Assessee opting out of presumptive taxation u/s 44AD before 5 years</a:t>
            </a:r>
            <a:endParaRPr b="1" dirty="0"/>
          </a:p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 Income &gt; threshold limit [Clause e]</a:t>
            </a:r>
          </a:p>
          <a:p>
            <a:pPr marL="11430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GB" i="1" dirty="0"/>
              <a:t>Does not apply to assessee declaring income 44AD(1) / 44ADA(1)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B34AF-32BA-6DA3-60B0-A2B98D46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1916"/>
            <a:ext cx="8520600" cy="607800"/>
          </a:xfrm>
        </p:spPr>
        <p:txBody>
          <a:bodyPr>
            <a:normAutofit fontScale="90000"/>
          </a:bodyPr>
          <a:lstStyle/>
          <a:p>
            <a:r>
              <a:rPr lang="en-IN" dirty="0"/>
              <a:t>Interplay with 44AB and 44AD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87FA6BA7-9526-A016-912A-67BF082D7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883188"/>
              </p:ext>
            </p:extLst>
          </p:nvPr>
        </p:nvGraphicFramePr>
        <p:xfrm>
          <a:off x="139851" y="838507"/>
          <a:ext cx="8864298" cy="385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987">
                  <a:extLst>
                    <a:ext uri="{9D8B030D-6E8A-4147-A177-3AD203B41FA5}">
                      <a16:colId xmlns:a16="http://schemas.microsoft.com/office/drawing/2014/main" val="1636660919"/>
                    </a:ext>
                  </a:extLst>
                </a:gridCol>
                <a:gridCol w="1492954">
                  <a:extLst>
                    <a:ext uri="{9D8B030D-6E8A-4147-A177-3AD203B41FA5}">
                      <a16:colId xmlns:a16="http://schemas.microsoft.com/office/drawing/2014/main" val="2179017798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4037839631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3774380439"/>
                    </a:ext>
                  </a:extLst>
                </a:gridCol>
                <a:gridCol w="815056">
                  <a:extLst>
                    <a:ext uri="{9D8B030D-6E8A-4147-A177-3AD203B41FA5}">
                      <a16:colId xmlns:a16="http://schemas.microsoft.com/office/drawing/2014/main" val="2397486322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2339330967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1837899363"/>
                    </a:ext>
                  </a:extLst>
                </a:gridCol>
                <a:gridCol w="1071821">
                  <a:extLst>
                    <a:ext uri="{9D8B030D-6E8A-4147-A177-3AD203B41FA5}">
                      <a16:colId xmlns:a16="http://schemas.microsoft.com/office/drawing/2014/main" val="2004179190"/>
                    </a:ext>
                  </a:extLst>
                </a:gridCol>
              </a:tblGrid>
              <a:tr h="4379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Parameters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Eligible Assessee: Firms(other than LLP), Individual and HUF in Eligible Business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411727"/>
                  </a:ext>
                </a:extLst>
              </a:tr>
              <a:tr h="4241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Turnover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Less than 1 Crore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Between 1Crore and 3 Crores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Between 3 Crores and 10 Crores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More than 10 Crores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2145039022"/>
                  </a:ext>
                </a:extLst>
              </a:tr>
              <a:tr h="4241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Declared Profit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&gt;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Does Not matter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3432880901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Cash % in Total Receipt/ Payment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Does Not matter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5%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&gt; 5%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5%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&gt; 5%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2787324412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Is 44AD mandatory?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No, optional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No, optional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No, optional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Best to choose 44AD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NA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NA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NA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3762110341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Is IT Filing with PL &amp; BS mandatory ?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NA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4181930335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Is Audit us/ 44AB applicable?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4067106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49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B758-9F08-9D47-6D4B-BB63123D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Interplay with 44AB and 44ADA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43C00237-6BA8-090E-371A-62434CA1D0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963780"/>
              </p:ext>
            </p:extLst>
          </p:nvPr>
        </p:nvGraphicFramePr>
        <p:xfrm>
          <a:off x="201883" y="1108276"/>
          <a:ext cx="8630418" cy="3516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662">
                  <a:extLst>
                    <a:ext uri="{9D8B030D-6E8A-4147-A177-3AD203B41FA5}">
                      <a16:colId xmlns:a16="http://schemas.microsoft.com/office/drawing/2014/main" val="1520361986"/>
                    </a:ext>
                  </a:extLst>
                </a:gridCol>
                <a:gridCol w="2281992">
                  <a:extLst>
                    <a:ext uri="{9D8B030D-6E8A-4147-A177-3AD203B41FA5}">
                      <a16:colId xmlns:a16="http://schemas.microsoft.com/office/drawing/2014/main" val="471942838"/>
                    </a:ext>
                  </a:extLst>
                </a:gridCol>
                <a:gridCol w="1940312">
                  <a:extLst>
                    <a:ext uri="{9D8B030D-6E8A-4147-A177-3AD203B41FA5}">
                      <a16:colId xmlns:a16="http://schemas.microsoft.com/office/drawing/2014/main" val="1464793527"/>
                    </a:ext>
                  </a:extLst>
                </a:gridCol>
                <a:gridCol w="1985452">
                  <a:extLst>
                    <a:ext uri="{9D8B030D-6E8A-4147-A177-3AD203B41FA5}">
                      <a16:colId xmlns:a16="http://schemas.microsoft.com/office/drawing/2014/main" val="748485391"/>
                    </a:ext>
                  </a:extLst>
                </a:gridCol>
              </a:tblGrid>
              <a:tr h="416415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Parameters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500" u="none" strike="noStrike" dirty="0">
                          <a:effectLst/>
                        </a:rPr>
                        <a:t>Eligible Assessee:  Firms(Other than LLP), Individual and HUF in Eligible Profession 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24926"/>
                  </a:ext>
                </a:extLst>
              </a:tr>
              <a:tr h="37531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Turnover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&lt; 75,00,000/-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&lt; 75,00,000/-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&gt; 75,00,000/-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3273297885"/>
                  </a:ext>
                </a:extLst>
              </a:tr>
              <a:tr h="332661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Declared Profit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&lt; 50%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&gt; 50%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Does Not matter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4096372492"/>
                  </a:ext>
                </a:extLst>
              </a:tr>
              <a:tr h="426488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Can 44ADA be opted ?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No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Yes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NA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518934216"/>
                  </a:ext>
                </a:extLst>
              </a:tr>
              <a:tr h="1912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Audit u/s 44AB?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Yes - if Income exceeds Maximum income Not chargeable to tax ( 2.5 lakh In case of Individuals and Rs. 1 in case of Firm)</a:t>
                      </a:r>
                      <a:br>
                        <a:rPr lang="en-US" sz="1500" u="none" strike="noStrike" dirty="0">
                          <a:effectLst/>
                        </a:rPr>
                      </a:br>
                      <a:br>
                        <a:rPr lang="en-US" sz="1500" u="none" strike="noStrike" dirty="0">
                          <a:effectLst/>
                        </a:rPr>
                      </a:br>
                      <a:r>
                        <a:rPr lang="en-US" sz="1500" u="none" strike="noStrike" dirty="0">
                          <a:effectLst/>
                        </a:rPr>
                        <a:t>No - other case ( Only ITR with PL and BS to be filed)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No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Mandatory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3411891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98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Audit report - Form 3CA / Form 3CB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5834700" y="3327575"/>
            <a:ext cx="2903100" cy="988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1"/>
              <a:t>Auditor refers to audit report under respective Act</a:t>
            </a:r>
            <a:endParaRPr sz="1400" i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/>
          </a:p>
        </p:txBody>
      </p:sp>
      <p:sp>
        <p:nvSpPr>
          <p:cNvPr id="120" name="Google Shape;120;p17"/>
          <p:cNvSpPr txBox="1">
            <a:spLocks noGrp="1"/>
          </p:cNvSpPr>
          <p:nvPr>
            <p:ph type="body" idx="4294967295"/>
          </p:nvPr>
        </p:nvSpPr>
        <p:spPr>
          <a:xfrm>
            <a:off x="0" y="3327400"/>
            <a:ext cx="4140200" cy="1233488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/>
              <a:t>Financials in agreement with books</a:t>
            </a:r>
            <a:endParaRPr sz="1400" i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/>
              <a:t>Information and explanations received</a:t>
            </a:r>
            <a:endParaRPr sz="1400" i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/>
              <a:t>Proper books maintained</a:t>
            </a:r>
            <a:endParaRPr sz="1400" i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/>
              <a:t>True and fair view</a:t>
            </a:r>
            <a:endParaRPr sz="1400" i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4294967295"/>
          </p:nvPr>
        </p:nvSpPr>
        <p:spPr>
          <a:xfrm>
            <a:off x="3397220" y="2113289"/>
            <a:ext cx="2416175" cy="1336675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/>
              <a:t>Auditor certifies particulars given in Form 3CD as “True and Correct”</a:t>
            </a:r>
            <a:endParaRPr sz="160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 b="1" dirty="0"/>
          </a:p>
        </p:txBody>
      </p:sp>
      <p:cxnSp>
        <p:nvCxnSpPr>
          <p:cNvPr id="111" name="Google Shape;111;p17"/>
          <p:cNvCxnSpPr>
            <a:stCxn id="112" idx="2"/>
            <a:endCxn id="113" idx="0"/>
          </p:cNvCxnSpPr>
          <p:nvPr/>
        </p:nvCxnSpPr>
        <p:spPr>
          <a:xfrm rot="-5400000" flipH="1">
            <a:off x="5351459" y="656750"/>
            <a:ext cx="681300" cy="217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4" name="Google Shape;114;p17"/>
          <p:cNvCxnSpPr>
            <a:stCxn id="115" idx="0"/>
            <a:endCxn id="112" idx="2"/>
          </p:cNvCxnSpPr>
          <p:nvPr/>
        </p:nvCxnSpPr>
        <p:spPr>
          <a:xfrm rot="-5400000">
            <a:off x="3178256" y="656632"/>
            <a:ext cx="681300" cy="21735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6" name="Google Shape;116;p17"/>
          <p:cNvCxnSpPr>
            <a:stCxn id="117" idx="0"/>
            <a:endCxn id="115" idx="2"/>
          </p:cNvCxnSpPr>
          <p:nvPr/>
        </p:nvCxnSpPr>
        <p:spPr>
          <a:xfrm rot="-5400000">
            <a:off x="2195606" y="2705510"/>
            <a:ext cx="473700" cy="6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8" name="Google Shape;118;p17"/>
          <p:cNvCxnSpPr>
            <a:stCxn id="119" idx="0"/>
            <a:endCxn id="113" idx="2"/>
          </p:cNvCxnSpPr>
          <p:nvPr/>
        </p:nvCxnSpPr>
        <p:spPr>
          <a:xfrm rot="-5400000">
            <a:off x="6542258" y="2705510"/>
            <a:ext cx="473700" cy="6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12" name="Google Shape;112;p17"/>
          <p:cNvSpPr txBox="1"/>
          <p:nvPr/>
        </p:nvSpPr>
        <p:spPr>
          <a:xfrm>
            <a:off x="3659909" y="1017800"/>
            <a:ext cx="1891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Assessee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1488056" y="2084032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Not audited under any Act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5834708" y="2084032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Audited under any Act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5834708" y="2942660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Form 3CA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1488056" y="2942660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Form 3CB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Things to be kept in mind </a:t>
            </a:r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311700" y="1017800"/>
            <a:ext cx="85206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Audit report to contain paras relating to </a:t>
            </a:r>
            <a:r>
              <a:rPr lang="en-GB" dirty="0" err="1"/>
              <a:t>Assessee’s</a:t>
            </a:r>
            <a:r>
              <a:rPr lang="en-GB" dirty="0"/>
              <a:t> responsibility and Tax Auditor’s responsibility (refer ICAI GN on Tax Audit)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To be reported under clause 3 of Form 3CA / clause 5 of Form 3CB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Clause 3(a) of Form 3CB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Observations/comments/ discrepancies/ inconsistencies of </a:t>
            </a:r>
            <a:r>
              <a:rPr lang="en-GB" u="sng" dirty="0" err="1"/>
              <a:t>qualificatory</a:t>
            </a:r>
            <a:r>
              <a:rPr lang="en-GB" u="sng" dirty="0"/>
              <a:t> nature</a:t>
            </a:r>
            <a:r>
              <a:rPr lang="en-GB" dirty="0"/>
              <a:t> 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All the information and explanations which were necessary for the purposes of the audit not obtained 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Proper books of account not maintained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True and fair view of the financial statements not applicable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AS non compliance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UDIN to be generated as per ICAI guidelines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Limits on no of tax audits as per ICAI code of ethics (60 in a FY)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Dues dates for AY 2024-25 (as it stands today)</a:t>
            </a:r>
          </a:p>
          <a:p>
            <a:pPr lvl="1" indent="-342900">
              <a:buSzPts val="1800"/>
              <a:buFont typeface="Courier New" panose="02070309020205020404" pitchFamily="49" charset="0"/>
              <a:buChar char="o"/>
            </a:pPr>
            <a:r>
              <a:rPr lang="en-US" dirty="0"/>
              <a:t>For furnishing the tax audit report: 30th September 2024</a:t>
            </a:r>
          </a:p>
          <a:p>
            <a:pPr lvl="1" indent="-342900">
              <a:buSzPts val="1800"/>
              <a:buFont typeface="Courier New" panose="02070309020205020404" pitchFamily="49" charset="0"/>
              <a:buChar char="o"/>
            </a:pPr>
            <a:r>
              <a:rPr lang="en-US" dirty="0"/>
              <a:t>For furnishing the ITR for these assessee: 31st October 2024 [including for Partners of the Firm which are subject to tax audit]</a:t>
            </a:r>
            <a:endParaRPr lang="en-GB" dirty="0"/>
          </a:p>
          <a:p>
            <a:pPr lvl="1" indent="-342900">
              <a:buSzPts val="1800"/>
              <a:buChar char="●"/>
            </a:pPr>
            <a:endParaRPr lang="en-GB" dirty="0"/>
          </a:p>
          <a:p>
            <a:pPr marL="571500" lvl="1" indent="0">
              <a:buSzPts val="1800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Comments / Qualifications 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311700" y="1078275"/>
            <a:ext cx="8520600" cy="37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Opening balances were obtained from unaudited figures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Financial statements are not compliant with Accounting Standards issued by ICAI (refer ICAI pronouncements for AS applicable to non corporate entities)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Personal expenditure could not be verified in the absence of records maintained by the assessee in respect of usage of items like car, telephone etc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Evidence regarding A/c payee cheque / draft not available with assessee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Information regarding MSME vendors not maintained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Assessee has not provided / maintained quantitative particulars of stock items (check if list of records maintained and examined includes stock register!)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1-2 of Form 3CD</a:t>
            </a:r>
            <a:endParaRPr/>
          </a:p>
        </p:txBody>
      </p:sp>
      <p:graphicFrame>
        <p:nvGraphicFramePr>
          <p:cNvPr id="145" name="Google Shape;145;p21"/>
          <p:cNvGraphicFramePr/>
          <p:nvPr>
            <p:extLst>
              <p:ext uri="{D42A27DB-BD31-4B8C-83A1-F6EECF244321}">
                <p14:modId xmlns:p14="http://schemas.microsoft.com/office/powerpoint/2010/main" val="3241666335"/>
              </p:ext>
            </p:extLst>
          </p:nvPr>
        </p:nvGraphicFramePr>
        <p:xfrm>
          <a:off x="431950" y="1001850"/>
          <a:ext cx="7239000" cy="363465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21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Name of the assessee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Name of proprietary concern in case of proprietor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Name of branch in case of branch audit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company / LLP change of name state both names and fact that name has been changed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Change in name after year end before audit report date to be mentioned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Address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Ensure address matches with communication address as per Income Tax records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Address of branch in case of branch audit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Corporate - address of registered office with address of principal place of business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Address of all branches to be mentioned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Address not matched with address in MCA records / annual report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3-7 of Form 3CD</a:t>
            </a:r>
            <a:endParaRPr/>
          </a:p>
        </p:txBody>
      </p:sp>
      <p:graphicFrame>
        <p:nvGraphicFramePr>
          <p:cNvPr id="151" name="Google Shape;151;p22"/>
          <p:cNvGraphicFramePr/>
          <p:nvPr>
            <p:extLst>
              <p:ext uri="{D42A27DB-BD31-4B8C-83A1-F6EECF244321}">
                <p14:modId xmlns:p14="http://schemas.microsoft.com/office/powerpoint/2010/main" val="862616977"/>
              </p:ext>
            </p:extLst>
          </p:nvPr>
        </p:nvGraphicFramePr>
        <p:xfrm>
          <a:off x="431950" y="883512"/>
          <a:ext cx="8520600" cy="4073477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3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1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PAN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PAN no allotted by Income Tax Department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Indirect tax registrations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indirect taxes applicable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Registration </a:t>
                      </a:r>
                      <a:r>
                        <a:rPr lang="en-GB" dirty="0" err="1"/>
                        <a:t>nos</a:t>
                      </a:r>
                      <a:r>
                        <a:rPr lang="en-GB" dirty="0"/>
                        <a:t> obtained under respective acts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Auditor to report if assessee liable but not registered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Certain Acts do not require registration – identification no may be used (e.g., IEC code under Customs Act) 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22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5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Status</a:t>
                      </a:r>
                      <a:endParaRPr u="sng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Income tax status and not residential status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Firm includes LLP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Change of status - as per last day of PY to be reported along with fact of change</a:t>
                      </a:r>
                      <a:endParaRPr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6, 7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Previous year &amp; assessment year</a:t>
                      </a:r>
                      <a:endParaRPr u="sng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Previous year / assessment year for which audit carried out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Beginning date of previous year may differ in case of new business or amalgamation/ demerger etc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8-9 of Form 3CD</a:t>
            </a:r>
            <a:endParaRPr/>
          </a:p>
        </p:txBody>
      </p:sp>
      <p:graphicFrame>
        <p:nvGraphicFramePr>
          <p:cNvPr id="157" name="Google Shape;157;p23"/>
          <p:cNvGraphicFramePr/>
          <p:nvPr>
            <p:extLst>
              <p:ext uri="{D42A27DB-BD31-4B8C-83A1-F6EECF244321}">
                <p14:modId xmlns:p14="http://schemas.microsoft.com/office/powerpoint/2010/main" val="1891529791"/>
              </p:ext>
            </p:extLst>
          </p:nvPr>
        </p:nvGraphicFramePr>
        <p:xfrm>
          <a:off x="431949" y="1001850"/>
          <a:ext cx="8131137" cy="404613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492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8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8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Clause of S. 44AB under which audit carried out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Whether the assessee has opted for taxation u/s 115BA/ 115BAA/ 115BAB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Relevant clause (a) to (e) to be disclosed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Companies had selected option (a) [Clause 44AB(a)-Total sales/turnover/gross receipts in business exceeding specified limits”] instead of option “Third Proviso to section 44AB: Audited under any other law”.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Relevant form filed?  PY choice?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/>
                        <a:t>Option as on date of audit report – if report based on representation, mention in clause 3(a)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9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Names + Profit sharing ratio of firm / LLP -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Whether shares of members are indeterminate in case of AOP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latest partnership agreement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changes - partners / PSR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Partner in beneficial representative capacity - name of beneficial partner to be stated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change in other clauses like remuneration - not to be reported under this clause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and report impact on carried forward loss – Clause 32</a:t>
                      </a:r>
                      <a:endParaRPr dirty="0"/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 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10-12 of Form 3CD</a:t>
            </a:r>
            <a:endParaRPr/>
          </a:p>
        </p:txBody>
      </p:sp>
      <p:graphicFrame>
        <p:nvGraphicFramePr>
          <p:cNvPr id="163" name="Google Shape;163;p24"/>
          <p:cNvGraphicFramePr/>
          <p:nvPr>
            <p:extLst>
              <p:ext uri="{D42A27DB-BD31-4B8C-83A1-F6EECF244321}">
                <p14:modId xmlns:p14="http://schemas.microsoft.com/office/powerpoint/2010/main" val="2617490539"/>
              </p:ext>
            </p:extLst>
          </p:nvPr>
        </p:nvGraphicFramePr>
        <p:xfrm>
          <a:off x="431950" y="937302"/>
          <a:ext cx="8520600" cy="361176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096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4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Nature of business / profession and changes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Nature of business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all business in case of multiple businesses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if any changes - discontinuation / change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Codes for business or profession for all main activities (principal line of each of the businesses) were not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Details of books of account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if books of account prescribed u/s 44AA - professionals Rule 6F.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Wrongly reported ‘Yes’ for Companies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books of account / address at which maintained.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Address not reported. Maintained on computer system not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Books of account / documents </a:t>
                      </a:r>
                      <a:r>
                        <a:rPr lang="en-GB" b="1" i="1" u="sng" dirty="0"/>
                        <a:t>verified</a:t>
                      </a:r>
                      <a:r>
                        <a:rPr lang="en-GB" dirty="0"/>
                        <a:t> for audit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not reported in many cases</a:t>
                      </a:r>
                      <a:endParaRPr lang="en-GB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12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Presumptive profits</a:t>
                      </a:r>
                      <a:endParaRPr u="sng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Presumptive profits included in P&amp;L with applicable sections </a:t>
                      </a:r>
                      <a:r>
                        <a:rPr lang="en-GB" b="1" dirty="0"/>
                        <a:t>as per books</a:t>
                      </a:r>
                      <a:endParaRPr b="1"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no separate books maintained for presumptive income - suitable note may be given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13-14 of Form 3CD</a:t>
            </a:r>
            <a:endParaRPr/>
          </a:p>
        </p:txBody>
      </p:sp>
      <p:graphicFrame>
        <p:nvGraphicFramePr>
          <p:cNvPr id="169" name="Google Shape;169;p25"/>
          <p:cNvGraphicFramePr/>
          <p:nvPr>
            <p:extLst>
              <p:ext uri="{D42A27DB-BD31-4B8C-83A1-F6EECF244321}">
                <p14:modId xmlns:p14="http://schemas.microsoft.com/office/powerpoint/2010/main" val="3985272750"/>
              </p:ext>
            </p:extLst>
          </p:nvPr>
        </p:nvGraphicFramePr>
        <p:xfrm>
          <a:off x="431950" y="1001850"/>
          <a:ext cx="8520600" cy="342891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1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9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13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Method of accounting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Changes to method of accounting and its effect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ICDS adjustments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Cash / Mercantile - check statutory requirement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Change of method - effect of change on profit / loss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any accounting treatment differs from ICDS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Calculate effect of such change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increase / decrease in profit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Important changes ICDS vs AS a) MTM losses b) Grant c) Borrowing cost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Mandatory disclosures for ICDS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All ICDS except ICDS VI and VIII require specific disclosures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ICDS V disclosure reference may be given to clause 18 of Form 3CD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14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Closing stock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Method of valuation of closing stock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S. 145A requires inclusive method of valuation / AS 2 requires exclusive method - suitable note to be given to the effect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Valuation method for each class of inventory to be given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15-16 of Form 3CD</a:t>
            </a:r>
            <a:endParaRPr/>
          </a:p>
        </p:txBody>
      </p:sp>
      <p:graphicFrame>
        <p:nvGraphicFramePr>
          <p:cNvPr id="175" name="Google Shape;175;p26"/>
          <p:cNvGraphicFramePr/>
          <p:nvPr>
            <p:extLst>
              <p:ext uri="{D42A27DB-BD31-4B8C-83A1-F6EECF244321}">
                <p14:modId xmlns:p14="http://schemas.microsoft.com/office/powerpoint/2010/main" val="2389093826"/>
              </p:ext>
            </p:extLst>
          </p:nvPr>
        </p:nvGraphicFramePr>
        <p:xfrm>
          <a:off x="431950" y="925650"/>
          <a:ext cx="8342050" cy="342891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15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Conversion of capital asset to stock in trade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Description of asset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Date of acquisition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Cost of acquisition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Amount at which asset converted to stock in trade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AS 2 provisions to be kept in mind in books - if not followed, violation of AS - report in Audit report / Form 3CB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16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Amounts not credited to P&amp;L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Not recorded in books - like receipts in kind – check 194R items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Proforma credits, drawbacks, refund of customs duty / excise / service tax, / sales tax / value added tax admitted by authority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Escalation claims accepted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Any other item of income – e.g., 50C, 36(1)(</a:t>
                      </a:r>
                      <a:r>
                        <a:rPr lang="en-GB" dirty="0" err="1"/>
                        <a:t>va</a:t>
                      </a:r>
                      <a:r>
                        <a:rPr lang="en-GB" dirty="0"/>
                        <a:t>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Capital receipt - subsidy / grant / compensation / insurance claim / P&amp;L on sale of assets not credited to P&amp;L etc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216362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17-18 of Form 3CD</a:t>
            </a:r>
            <a:endParaRPr dirty="0"/>
          </a:p>
        </p:txBody>
      </p:sp>
      <p:graphicFrame>
        <p:nvGraphicFramePr>
          <p:cNvPr id="181" name="Google Shape;181;p27"/>
          <p:cNvGraphicFramePr/>
          <p:nvPr>
            <p:extLst>
              <p:ext uri="{D42A27DB-BD31-4B8C-83A1-F6EECF244321}">
                <p14:modId xmlns:p14="http://schemas.microsoft.com/office/powerpoint/2010/main" val="4021562442"/>
              </p:ext>
            </p:extLst>
          </p:nvPr>
        </p:nvGraphicFramePr>
        <p:xfrm>
          <a:off x="431950" y="721255"/>
          <a:ext cx="8520600" cy="4289945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1945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5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/>
                        <a:t>Clause No / content</a:t>
                      </a:r>
                      <a:endParaRPr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17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Transfer of land / building transferred @ &lt; Stamp Duty value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Compare land / building transferred (capital asset / stock) with value assessed for stamp duty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individuals, may require information outside books of account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 reporting required if transfer @ stamp duty assessable value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18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Depreciation on fixed assets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Opening WDV, additions (&gt; 182 days and &lt; 182 days, not put to use), deletions, Depreciation, Closing WDV, additional depreciation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Addition / Deletion values as per Income Tax Act / Rules to be considered - consider cash purchase, ICDS, Section 43 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Adjustment to WDV u/s 115BAA, adjustments on account of forex fluctuations / grant / subsidy etc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Provide date wise addition details and date of put to use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amalgamation, succession, demerger etc bifurcate depreciation based on no of days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Available for use (AS) vs put to use (Income Tax)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Addition as per FS reconcile with additions in clause 18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Date wise addition deletion and not consolidated figure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 some cases, date of purchase and put to use cannot be same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19-20 of Form 3CD</a:t>
            </a:r>
            <a:endParaRPr/>
          </a:p>
        </p:txBody>
      </p:sp>
      <p:graphicFrame>
        <p:nvGraphicFramePr>
          <p:cNvPr id="187" name="Google Shape;187;p28"/>
          <p:cNvGraphicFramePr/>
          <p:nvPr>
            <p:extLst>
              <p:ext uri="{D42A27DB-BD31-4B8C-83A1-F6EECF244321}">
                <p14:modId xmlns:p14="http://schemas.microsoft.com/office/powerpoint/2010/main" val="1997988138"/>
              </p:ext>
            </p:extLst>
          </p:nvPr>
        </p:nvGraphicFramePr>
        <p:xfrm>
          <a:off x="431950" y="925650"/>
          <a:ext cx="8342050" cy="384039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1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19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Deductions under sections 32AC to 35E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eligibility u/s 32AC, 32AD 33AB 33ABA 35(1)(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) 35(1)(ii) 35(1)(</a:t>
                      </a:r>
                      <a:r>
                        <a:rPr lang="en-GB" dirty="0" err="1"/>
                        <a:t>iia</a:t>
                      </a:r>
                      <a:r>
                        <a:rPr lang="en-GB" dirty="0"/>
                        <a:t>) 35(1)(iii) 35(1)(iv) 35(2AA) 35(2AB) 35ABB 35AC 35AD 35CCA 35CCB 35CCC 35CCD 35D 35DD 35DDA 35E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amount debited to P&amp;L in respect of such expenditure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Reference to separate audit report where claim is based on separate report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Bonus / commission to employee in lieu of profits / dividend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Contributions received from employees for various funds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Indirect payment of profit not deductible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contractual employment terms of top management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Obtain list of contributions collected from employees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applicable due dates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Collect information regarding payments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Single day delay could lead to disallowance of entire amount of contribution collected from employee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Due date not correctly mentioned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ESI / PF shown in financials but not shown in clause 20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29"/>
          <p:cNvGraphicFramePr/>
          <p:nvPr>
            <p:extLst>
              <p:ext uri="{D42A27DB-BD31-4B8C-83A1-F6EECF244321}">
                <p14:modId xmlns:p14="http://schemas.microsoft.com/office/powerpoint/2010/main" val="2712613276"/>
              </p:ext>
            </p:extLst>
          </p:nvPr>
        </p:nvGraphicFramePr>
        <p:xfrm>
          <a:off x="431950" y="925650"/>
          <a:ext cx="8400350" cy="386328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16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3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1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Amounts debited to P&amp;L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Amounts inadmissible u/s 40(a)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Interest / salary to partners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Expenditure other than a/c payee mode / electronic mode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Provision for gratuity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Others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Capital expenditure, personal expenditure, advertisement in publication by political party, Club entrance fee / subscriptions, use of club facilities (advertisement in souvenir or labour union not covered if it is a separate entity)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Penalty / fine for violation of law - contractual breach not covered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Amendments vide Finance Act 22 to cover offense prohibited by law in India / outside India, benefit / perquisite to person to whom acceptance is prohibited, compounding of offense in India / outside India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Expenditure incurred for purpose prohibited by law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Non resident payments taxable but no TDS deducted / not paid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Resident payments - TDS deductible - not deducted / not paid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Tax paid by employer on non monetary perquisites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Interest / salary to partners inadmissible u/s 40(b) – to be authorised by partnership deed. Partnership deed to specify / lay down manner of computing remuneration (Circular 739/1996)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Per person per day limit of Rs 10,000 (35,000 for lorry hire)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21 of Form 3CD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29"/>
          <p:cNvGraphicFramePr/>
          <p:nvPr>
            <p:extLst>
              <p:ext uri="{D42A27DB-BD31-4B8C-83A1-F6EECF244321}">
                <p14:modId xmlns:p14="http://schemas.microsoft.com/office/powerpoint/2010/main" val="2180960106"/>
              </p:ext>
            </p:extLst>
          </p:nvPr>
        </p:nvGraphicFramePr>
        <p:xfrm>
          <a:off x="408791" y="925650"/>
          <a:ext cx="8423509" cy="304032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39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3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1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21 (cont’d)</a:t>
                      </a:r>
                      <a:endParaRPr u="sng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Rule 6DD exemptions to be verified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Disclaimer regarding a/c payee nature of cheques. Certificate to be obtained from assessee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Provision for payment of gratuity u/s 40A(9)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Contingent liability, Expenditure relating to exempt income (S. 14A / Rule 8D), interest inadmissible u/s 36(1)(iii)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TDS late filing fee wrongly included under penalties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Consolidated amount / date reported instead of party wise date of credit in books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Complete address not reported in some cases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Contingent liability not to be reported in this clause as its not debited to P&amp;L A/c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21 of Form 3CD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27963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311700" y="27015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22-25 of Form 3CD</a:t>
            </a:r>
            <a:endParaRPr dirty="0"/>
          </a:p>
        </p:txBody>
      </p:sp>
      <p:graphicFrame>
        <p:nvGraphicFramePr>
          <p:cNvPr id="199" name="Google Shape;199;p30"/>
          <p:cNvGraphicFramePr/>
          <p:nvPr>
            <p:extLst>
              <p:ext uri="{D42A27DB-BD31-4B8C-83A1-F6EECF244321}">
                <p14:modId xmlns:p14="http://schemas.microsoft.com/office/powerpoint/2010/main" val="501745359"/>
              </p:ext>
            </p:extLst>
          </p:nvPr>
        </p:nvGraphicFramePr>
        <p:xfrm>
          <a:off x="431950" y="839586"/>
          <a:ext cx="8342050" cy="441183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47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22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Interest inadmissible under MSMED Act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O/s MSME payments not paid within due date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MSME vendors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Ageing analysis of MSME vendors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if interest provided as per MSMED Act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no information available, report the fact -&gt; no disallowance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Micro / Small Enterprises only covered. Traders excluded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Cross check MSME interest in clause 22 with notes on accounts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23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Related party payments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Verify list of related parties and transactions with them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Not required to comment on reasonability of expenditure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Scan financial statement disclosures, board minutes, TP report etc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Reported amounts mismatch with annual report, PAN not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2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24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Deemed income</a:t>
                      </a:r>
                      <a:endParaRPr u="sng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Check if conditions stipulated in the particular sections are violated</a:t>
                      </a:r>
                      <a:endParaRPr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If yes, amounts consdered as deemed income and to be reported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25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Deemed income u/s 41</a:t>
                      </a:r>
                      <a:endParaRPr u="sng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Reversal / write back of trading liability, sale of undertaking in power sector, sale of assets used for scientific research, Recovery of bad debts, Withdrawal from special reserve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To be reported irrespective of whether credited to P&amp;L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26-28 of Form 3CD</a:t>
            </a:r>
            <a:endParaRPr/>
          </a:p>
        </p:txBody>
      </p:sp>
      <p:graphicFrame>
        <p:nvGraphicFramePr>
          <p:cNvPr id="205" name="Google Shape;205;p31"/>
          <p:cNvGraphicFramePr/>
          <p:nvPr>
            <p:extLst>
              <p:ext uri="{D42A27DB-BD31-4B8C-83A1-F6EECF244321}">
                <p14:modId xmlns:p14="http://schemas.microsoft.com/office/powerpoint/2010/main" val="2228625619"/>
              </p:ext>
            </p:extLst>
          </p:nvPr>
        </p:nvGraphicFramePr>
        <p:xfrm>
          <a:off x="431950" y="925650"/>
          <a:ext cx="8342050" cy="404613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/>
                        <a:t>Clause No / content</a:t>
                      </a:r>
                      <a:endParaRPr b="1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26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Section 43B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opening liabilities disallowed u/s 43B in earlier years - paid (deduct from CY tax computation) and outstanding at end of year  (deduct in year of actual payment)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liabilities incurred during the year - paid during the year / before 139(1) due date - not paid before due date (add to CY tax computation)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Items covered - Any tax, duty cess, fee payable under any law, employers contribution to various funds, bonus / commission to employees, Interest on loan /borrowing from financial institution, leave salary, use of railway assets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If expenditure if allowable only then report under 43B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If interest converted to loan -&gt; deduction on loan repayment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Whether passed through P&amp;L wrongly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27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Cenvat credit / Prior period items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 err="1"/>
                        <a:t>Cenvat</a:t>
                      </a:r>
                      <a:r>
                        <a:rPr lang="en-GB" dirty="0"/>
                        <a:t> credit availed / utilised and treatment of unutilised credit (ITC under GST?)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Prior period income / expenses - check financials </a:t>
                      </a:r>
                      <a:endParaRPr dirty="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29-30 of Form 3CD</a:t>
            </a:r>
            <a:endParaRPr/>
          </a:p>
        </p:txBody>
      </p:sp>
      <p:graphicFrame>
        <p:nvGraphicFramePr>
          <p:cNvPr id="211" name="Google Shape;211;p32"/>
          <p:cNvGraphicFramePr/>
          <p:nvPr>
            <p:extLst>
              <p:ext uri="{D42A27DB-BD31-4B8C-83A1-F6EECF244321}">
                <p14:modId xmlns:p14="http://schemas.microsoft.com/office/powerpoint/2010/main" val="1076833169"/>
              </p:ext>
            </p:extLst>
          </p:nvPr>
        </p:nvGraphicFramePr>
        <p:xfrm>
          <a:off x="431950" y="925650"/>
          <a:ext cx="8342050" cy="381750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29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Section 56(2)(viib)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Section 56(2)(ix)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Section 56(2)(x)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Share issue (except certain categories) at price &gt; FMV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Rule 11U / 11UA or other accepted methods (FA 2024 amendment)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Difference taxable as Income from other sources 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Advance received for sale of capital asset  forfeited 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Gift &gt; Rs 50,000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Immovable property / other property purchase / receipt &lt; stamp duty value / FMV - difference &gt; Rs 50,000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Hundi borrowing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Deemed to be income of person borrowing / repaying if done otherwise than through A/c payee cheque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30A, B, C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u="sng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Primary adjustment under transfer pricing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Excess money with AE repatriated to India? If not interest on such excess money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Limitation on interest deduction on borrowings from AE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Impermissible Avoidance Arrangement </a:t>
                      </a:r>
                      <a:endParaRPr dirty="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Google Shape;216;p33"/>
          <p:cNvGraphicFramePr/>
          <p:nvPr>
            <p:extLst>
              <p:ext uri="{D42A27DB-BD31-4B8C-83A1-F6EECF244321}">
                <p14:modId xmlns:p14="http://schemas.microsoft.com/office/powerpoint/2010/main" val="2431930439"/>
              </p:ext>
            </p:extLst>
          </p:nvPr>
        </p:nvGraphicFramePr>
        <p:xfrm>
          <a:off x="431950" y="925650"/>
          <a:ext cx="8342050" cy="425187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096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5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0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Loans / deposits / specified sum otherwise than by A/c payee cheque / electronic mode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Deposit / Loan accepted &gt; Rs 20,000 aggregate (S. 269SS)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Amount received for transfer of immovable property  &gt; Rs 20,000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Receipt from a person in a day or in respect of a single transaction or in respect of transactions relating to one event or occasion &gt; Rs 2,00,000 (S. 269ST)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Payment exceeding Rs 2,00,000 in a day or in respect of a single transaction or in respect of transactions relating to one event or occasion &gt; Rs 2,00,000 (S. 269ST) 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Repayment of Deposit / Loan / advance for immovable property &gt; Rs 20,000 aggregate (S. 269T)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Name, PAN, Address, Maximum amount o/s also to be reported for 269SS / 269T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Reporting done as “various parties”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Time deposits / term loans seen in Annual report not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32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B/f loss / depreciation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provisions / limitations, assessment orders, eligibility, change in ownership, regarding carry forward of losses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Order details not properly filled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7" name="Google Shape;217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31-32 of Form 3CD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" name="Google Shape;222;p34"/>
          <p:cNvGraphicFramePr/>
          <p:nvPr>
            <p:extLst>
              <p:ext uri="{D42A27DB-BD31-4B8C-83A1-F6EECF244321}">
                <p14:modId xmlns:p14="http://schemas.microsoft.com/office/powerpoint/2010/main" val="2178009489"/>
              </p:ext>
            </p:extLst>
          </p:nvPr>
        </p:nvGraphicFramePr>
        <p:xfrm>
          <a:off x="431950" y="925650"/>
          <a:ext cx="8342050" cy="422898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1880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33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Chapter VIA deductions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Section wise deductions under Chapter VIA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Verify eligibility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If auditor relies on another audit report, mention in audit report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34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TDS / TCS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Section wise details of TDS / TCS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Total amount to match with P&amp;L reported figure / reconciled with P&amp;L reported figure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Test check to verify TDS / TCS compliance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TDS / TCS statement summary, TDS / TCS filing dates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Accuracy of TDS / TCS returns - check if transactions not requiring TDS / TCS are also reported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Delayed remittance of TDS / TCS.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Date of payment of interest not given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35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Quantitative details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Trading / manufacturer to furnish quantitative particulars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in case complete information not available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Trading stock quantities not given though trading business mentioned in nature of business. Closing stock shown as Nil even though stock value in financial statements. Info not given -&gt; no qualification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33-35 of Form 3CD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>
            <a:spLocks noGrp="1"/>
          </p:cNvSpPr>
          <p:nvPr>
            <p:ph type="title"/>
          </p:nvPr>
        </p:nvSpPr>
        <p:spPr>
          <a:xfrm>
            <a:off x="311700" y="216362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36-41 of Form 3CD</a:t>
            </a:r>
            <a:endParaRPr dirty="0"/>
          </a:p>
        </p:txBody>
      </p:sp>
      <p:graphicFrame>
        <p:nvGraphicFramePr>
          <p:cNvPr id="229" name="Google Shape;229;p35"/>
          <p:cNvGraphicFramePr/>
          <p:nvPr>
            <p:extLst>
              <p:ext uri="{D42A27DB-BD31-4B8C-83A1-F6EECF244321}">
                <p14:modId xmlns:p14="http://schemas.microsoft.com/office/powerpoint/2010/main" val="1499777275"/>
              </p:ext>
            </p:extLst>
          </p:nvPr>
        </p:nvGraphicFramePr>
        <p:xfrm>
          <a:off x="431950" y="710006"/>
          <a:ext cx="8520600" cy="4592433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228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1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29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10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36A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Deemed Dividend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Receipt in nature of deemed dividend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conditions attached to S. 2(22)(e)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63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37, 38, 39</a:t>
                      </a:r>
                      <a:endParaRPr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Cost Audit, Excise Audit, Service Tax Audit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Enclose copies in case such audit carried out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disqualification / disagreement on any matter/ item/ value/ quantity as may be reported/identified </a:t>
                      </a:r>
                      <a:endParaRPr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531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Accounting ratios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Turnover / GP Ratio / NP Ratio / Stock in Trade - Turnover  / Material consumed - Finished goods produced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 need to report PY figures if PY not audited u/s 44AB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NA to be reported wherever ratio not applicable instead of blank, Scrap sale not considered for turnover, Net profit before tax to be taken 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Closing stock of finished goods and not average to be considered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Material consumed to include tools, spares stores etc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Stock in trade – not include raw materials, WIP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63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41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Demands / refunds under other laws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Demands / refunds under other laws (may pertain to other years)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Demand / refund adjustments also to be reported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42-44 of Form 3CD</a:t>
            </a:r>
            <a:endParaRPr/>
          </a:p>
        </p:txBody>
      </p:sp>
      <p:graphicFrame>
        <p:nvGraphicFramePr>
          <p:cNvPr id="235" name="Google Shape;235;p36"/>
          <p:cNvGraphicFramePr/>
          <p:nvPr>
            <p:extLst>
              <p:ext uri="{D42A27DB-BD31-4B8C-83A1-F6EECF244321}">
                <p14:modId xmlns:p14="http://schemas.microsoft.com/office/powerpoint/2010/main" val="2758187237"/>
              </p:ext>
            </p:extLst>
          </p:nvPr>
        </p:nvGraphicFramePr>
        <p:xfrm>
          <a:off x="431950" y="925650"/>
          <a:ext cx="8342050" cy="4256125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42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Form 61, 61A, 61B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Form 61 - Details of Form 60 received (No PAN cases)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Form 61A - Specified Financial Transactions (share issue, debenture issue, FFMC, bank, NBFC, cash sale etc)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Form 61B - Reportable accounts under FATCA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if all details are reported in the above forms and forms filed within due date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43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Country by country reporting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MNCs above certain threshold limit to furnish Country by Country report 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44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Breakup of expenditure - GST registered and unregistered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Total Expenditure as per P&amp;L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+ Capital expenditure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- Non cash charges (depreciation etc)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- Expenditure in securities / transactions in money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- Expenditure excluded as per Schedule III of GST Act (salary etc)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Total expenditure for clause 44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General practice of SME not to capture GSTIN of composition dealers in accounting software -&gt; necessary qualification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46949-99AA-A751-CBFC-F3E29EB9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related to 43B(h) amendment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95F41-468D-D8BE-BD18-4AFBB1F44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1552755"/>
            <a:ext cx="8346056" cy="3402713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b="1" dirty="0"/>
              <a:t>Is disallowance limited to taxable value / is GST also disallowed?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Not disallowed generally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In case of ineligible ITC, where entire expenditure is booked in P&amp;L, it may be disallowed</a:t>
            </a:r>
          </a:p>
          <a:p>
            <a:r>
              <a:rPr lang="en-US" b="1" dirty="0"/>
              <a:t>If supplier has taken registration during the year but invoice pertains to pre registration period, will disallowance apply?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No, since section 15 is applicable only to a supplier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Supplier is defined as person who has filed memorandum with relevant authority</a:t>
            </a:r>
          </a:p>
        </p:txBody>
      </p:sp>
    </p:spTree>
    <p:extLst>
      <p:ext uri="{BB962C8B-B14F-4D97-AF65-F5344CB8AC3E}">
        <p14:creationId xmlns:p14="http://schemas.microsoft.com/office/powerpoint/2010/main" val="2140335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A36D-6DFD-4192-74AC-C4CA5A52C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related to 43B(h) amendment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78C9F-0742-9FE2-4C46-92B733400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347878"/>
            <a:ext cx="8001000" cy="3672288"/>
          </a:xfrm>
        </p:spPr>
        <p:txBody>
          <a:bodyPr vert="horz" lIns="68580" tIns="34290" rIns="68580" bIns="34290" rtlCol="0" anchor="t">
            <a:normAutofit lnSpcReduction="10000"/>
          </a:bodyPr>
          <a:lstStyle/>
          <a:p>
            <a:r>
              <a:rPr lang="en-US" b="1" dirty="0"/>
              <a:t>Does the amendment cover dues to traders?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Enterprise definition does not cover traders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Trading concerns permitted to register as MSMED for priority sector lending and other benefits like provisions of delayed payment excluded (</a:t>
            </a:r>
            <a:r>
              <a:rPr lang="en-US" dirty="0">
                <a:ea typeface="+mn-lt"/>
                <a:cs typeface="+mn-lt"/>
              </a:rPr>
              <a:t>Office Memorandum: No. 5/2(2)/2020/E/P&amp;G/POLICY dated 2-7-2021)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Amendment may not cover persons whose Udhyam certificate does not show manufacturing / service activity</a:t>
            </a:r>
          </a:p>
          <a:p>
            <a:r>
              <a:rPr lang="en-US" b="1" dirty="0"/>
              <a:t>Will the disallowance apply to person covered under presumptive taxation (44AD / 44ADA)?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Income is computed notwithstanding anything contained in section 28 to 43C – hence no disallowance</a:t>
            </a:r>
          </a:p>
          <a:p>
            <a:r>
              <a:rPr lang="en-US" b="1" dirty="0"/>
              <a:t>Is it applicable to non tax audit cases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Yes</a:t>
            </a: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484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83A75-41DD-1DC2-48B6-0D980B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related to 43B(h) amendment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6459-2610-07C1-5CA8-0B57D60DB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455709"/>
            <a:ext cx="8238226" cy="3478193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b="1" dirty="0"/>
              <a:t>Would there be a disallowance in case the dues relate to fixed assets?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Section 43B is applicable in respect of deduction otherwise allowable under Income Tax Act – hence no disallowance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Depreciation, being an allowance is not covered u/s 43B</a:t>
            </a:r>
          </a:p>
          <a:p>
            <a:r>
              <a:rPr lang="en-US" b="1" dirty="0"/>
              <a:t>If advance is paid to MSME supplier in 23-24 but goods are received in 24-25, deduction would be allowed in 23-24 or 24-25?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Deduction would be allowed in 24-25 since expenditure is booked in 24-25</a:t>
            </a:r>
          </a:p>
          <a:p>
            <a:r>
              <a:rPr lang="en-US" b="1" dirty="0"/>
              <a:t>If provision is created instead of crediting to supplier a/c would there be disallowance?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If payment is delayed beyond period given in section 15, disallowance would apply</a:t>
            </a: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975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E7784-C648-5113-2DA5-AD80A57A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related to 43B(h) amendment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98A7F-2655-90E5-6CBA-3BF15B4EE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43050"/>
            <a:ext cx="8001000" cy="339874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If payment is subject to TDS, whether TDS is also to be paid within time limit under section 15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TDS to be paid as per provisions of Income Tax Act and balance payment to be paid as per time limit under section 15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en-US" b="1" dirty="0"/>
              <a:t>If TDS is not deducted, would disallowance be as per section 40(a) or section 43B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Section 43B is a non obstante provision and hence would prevail over other disallowances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en-US" b="1" dirty="0"/>
              <a:t>In case the liability disallowed is written back in a subsequent year, would it be considered as income?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This would result in double taxation of same amount and hence would not be considered as income in the year in which amount is written back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4321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4262</Words>
  <Application>Microsoft Office PowerPoint</Application>
  <PresentationFormat>On-screen Show (16:9)</PresentationFormat>
  <Paragraphs>503</Paragraphs>
  <Slides>31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Calibri Light</vt:lpstr>
      <vt:lpstr>Aptos Narrow</vt:lpstr>
      <vt:lpstr>Courier New</vt:lpstr>
      <vt:lpstr>Arial</vt:lpstr>
      <vt:lpstr>Calibri</vt:lpstr>
      <vt:lpstr>Roboto</vt:lpstr>
      <vt:lpstr>Office Theme</vt:lpstr>
      <vt:lpstr>      Tax audit -  Clause by clause analysis</vt:lpstr>
      <vt:lpstr>Contents</vt:lpstr>
      <vt:lpstr>Audit report - Form 3CA / Form 3CB </vt:lpstr>
      <vt:lpstr>Tax audit applicability</vt:lpstr>
      <vt:lpstr>Tax audit applicability</vt:lpstr>
      <vt:lpstr>Interplay with 44AB and 44AD</vt:lpstr>
      <vt:lpstr>Interplay with 44AB and 44ADA</vt:lpstr>
      <vt:lpstr>Audit report - Form 3CA / Form 3CB</vt:lpstr>
      <vt:lpstr>Things to be kept in mind </vt:lpstr>
      <vt:lpstr>Comments / Qualifications </vt:lpstr>
      <vt:lpstr>Clauses 1-2 of Form 3CD</vt:lpstr>
      <vt:lpstr>Clauses 3-7 of Form 3CD</vt:lpstr>
      <vt:lpstr>Clauses 8-9 of Form 3CD</vt:lpstr>
      <vt:lpstr>Clauses 10-12 of Form 3CD</vt:lpstr>
      <vt:lpstr>Clauses 13-14 of Form 3CD</vt:lpstr>
      <vt:lpstr>Clauses 15-16 of Form 3CD</vt:lpstr>
      <vt:lpstr>Clauses 17-18 of Form 3CD</vt:lpstr>
      <vt:lpstr>Clauses 19-20 of Form 3CD</vt:lpstr>
      <vt:lpstr>Clauses 21 of Form 3CD</vt:lpstr>
      <vt:lpstr>Clauses 21 of Form 3CD</vt:lpstr>
      <vt:lpstr>Clauses 22-25 of Form 3CD</vt:lpstr>
      <vt:lpstr>Clauses 26-28 of Form 3CD</vt:lpstr>
      <vt:lpstr>Clauses 29-30 of Form 3CD</vt:lpstr>
      <vt:lpstr>Clauses 31-32 of Form 3CD</vt:lpstr>
      <vt:lpstr>Clauses 33-35 of Form 3CD</vt:lpstr>
      <vt:lpstr>Clauses 36-41 of Form 3CD</vt:lpstr>
      <vt:lpstr>Clauses 42-44 of Form 3CD</vt:lpstr>
      <vt:lpstr>Issues related to 43B(h) amendment</vt:lpstr>
      <vt:lpstr>Issues related to 43B(h) amendment</vt:lpstr>
      <vt:lpstr>Issues related to 43B(h) amendment</vt:lpstr>
      <vt:lpstr>Issues related to 43B(h) amendment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Ravinath</dc:creator>
  <cp:lastModifiedBy>Ravinath R Pai</cp:lastModifiedBy>
  <cp:revision>44</cp:revision>
  <dcterms:modified xsi:type="dcterms:W3CDTF">2024-09-06T04:27:24Z</dcterms:modified>
</cp:coreProperties>
</file>