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1"/>
  </p:notesMasterIdLst>
  <p:handoutMasterIdLst>
    <p:handoutMasterId r:id="rId62"/>
  </p:handoutMasterIdLst>
  <p:sldIdLst>
    <p:sldId id="290" r:id="rId2"/>
    <p:sldId id="3368" r:id="rId3"/>
    <p:sldId id="3396" r:id="rId4"/>
    <p:sldId id="3397" r:id="rId5"/>
    <p:sldId id="3398" r:id="rId6"/>
    <p:sldId id="3399" r:id="rId7"/>
    <p:sldId id="3400" r:id="rId8"/>
    <p:sldId id="3401" r:id="rId9"/>
    <p:sldId id="3402" r:id="rId10"/>
    <p:sldId id="3403" r:id="rId11"/>
    <p:sldId id="3404" r:id="rId12"/>
    <p:sldId id="3405" r:id="rId13"/>
    <p:sldId id="3406" r:id="rId14"/>
    <p:sldId id="3407" r:id="rId15"/>
    <p:sldId id="3408" r:id="rId16"/>
    <p:sldId id="3409" r:id="rId17"/>
    <p:sldId id="3410" r:id="rId18"/>
    <p:sldId id="3411" r:id="rId19"/>
    <p:sldId id="3412" r:id="rId20"/>
    <p:sldId id="3413" r:id="rId21"/>
    <p:sldId id="3415" r:id="rId22"/>
    <p:sldId id="3417" r:id="rId23"/>
    <p:sldId id="3418" r:id="rId24"/>
    <p:sldId id="3419" r:id="rId25"/>
    <p:sldId id="3421" r:id="rId26"/>
    <p:sldId id="3422" r:id="rId27"/>
    <p:sldId id="3423" r:id="rId28"/>
    <p:sldId id="3424" r:id="rId29"/>
    <p:sldId id="3425" r:id="rId30"/>
    <p:sldId id="3426" r:id="rId31"/>
    <p:sldId id="3427" r:id="rId32"/>
    <p:sldId id="3428" r:id="rId33"/>
    <p:sldId id="3429" r:id="rId34"/>
    <p:sldId id="3430" r:id="rId35"/>
    <p:sldId id="3431" r:id="rId36"/>
    <p:sldId id="3433" r:id="rId37"/>
    <p:sldId id="3434" r:id="rId38"/>
    <p:sldId id="3435" r:id="rId39"/>
    <p:sldId id="3436" r:id="rId40"/>
    <p:sldId id="3437" r:id="rId41"/>
    <p:sldId id="3438" r:id="rId42"/>
    <p:sldId id="3439" r:id="rId43"/>
    <p:sldId id="3440" r:id="rId44"/>
    <p:sldId id="3441" r:id="rId45"/>
    <p:sldId id="3442" r:id="rId46"/>
    <p:sldId id="3443" r:id="rId47"/>
    <p:sldId id="3444" r:id="rId48"/>
    <p:sldId id="3445" r:id="rId49"/>
    <p:sldId id="3446" r:id="rId50"/>
    <p:sldId id="3447" r:id="rId51"/>
    <p:sldId id="3448" r:id="rId52"/>
    <p:sldId id="3449" r:id="rId53"/>
    <p:sldId id="3450" r:id="rId54"/>
    <p:sldId id="3451" r:id="rId55"/>
    <p:sldId id="3452" r:id="rId56"/>
    <p:sldId id="3457" r:id="rId57"/>
    <p:sldId id="3458" r:id="rId58"/>
    <p:sldId id="3459" r:id="rId59"/>
    <p:sldId id="3395"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27D"/>
    <a:srgbClr val="3333CC"/>
    <a:srgbClr val="CC6600"/>
    <a:srgbClr val="FF6600"/>
    <a:srgbClr val="BA2041"/>
    <a:srgbClr val="82602E"/>
    <a:srgbClr val="FF0066"/>
    <a:srgbClr val="CC3300"/>
    <a:srgbClr val="00CC6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878" autoAdjust="0"/>
    <p:restoredTop sz="90710" autoAdjust="0"/>
  </p:normalViewPr>
  <p:slideViewPr>
    <p:cSldViewPr snapToGrid="0">
      <p:cViewPr varScale="1">
        <p:scale>
          <a:sx n="75" d="100"/>
          <a:sy n="75" d="100"/>
        </p:scale>
        <p:origin x="245" y="43"/>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 RoopaNayak" userId="7026dd71-f347-4218-9aee-102dab6a180c" providerId="ADAL" clId="{E3C8DCFB-8458-4E28-8904-4A63A880F08D}"/>
    <pc:docChg chg="undo custSel addSld delSld modSld">
      <pc:chgData name="CA RoopaNayak" userId="7026dd71-f347-4218-9aee-102dab6a180c" providerId="ADAL" clId="{E3C8DCFB-8458-4E28-8904-4A63A880F08D}" dt="2024-09-04T01:11:57.500" v="197" actId="20577"/>
      <pc:docMkLst>
        <pc:docMk/>
      </pc:docMkLst>
      <pc:sldChg chg="modSp mod">
        <pc:chgData name="CA RoopaNayak" userId="7026dd71-f347-4218-9aee-102dab6a180c" providerId="ADAL" clId="{E3C8DCFB-8458-4E28-8904-4A63A880F08D}" dt="2024-09-04T01:11:57.500" v="197" actId="20577"/>
        <pc:sldMkLst>
          <pc:docMk/>
          <pc:sldMk cId="3150960569" sldId="290"/>
        </pc:sldMkLst>
        <pc:spChg chg="mod">
          <ac:chgData name="CA RoopaNayak" userId="7026dd71-f347-4218-9aee-102dab6a180c" providerId="ADAL" clId="{E3C8DCFB-8458-4E28-8904-4A63A880F08D}" dt="2024-09-04T01:11:57.500" v="197" actId="20577"/>
          <ac:spMkLst>
            <pc:docMk/>
            <pc:sldMk cId="3150960569" sldId="290"/>
            <ac:spMk id="6" creationId="{00000000-0000-0000-0000-000000000000}"/>
          </ac:spMkLst>
        </pc:spChg>
      </pc:sldChg>
      <pc:sldChg chg="modSp mod">
        <pc:chgData name="CA RoopaNayak" userId="7026dd71-f347-4218-9aee-102dab6a180c" providerId="ADAL" clId="{E3C8DCFB-8458-4E28-8904-4A63A880F08D}" dt="2024-09-02T15:19:29.077" v="147" actId="20577"/>
        <pc:sldMkLst>
          <pc:docMk/>
          <pc:sldMk cId="241862181" sldId="3368"/>
        </pc:sldMkLst>
        <pc:spChg chg="mod">
          <ac:chgData name="CA RoopaNayak" userId="7026dd71-f347-4218-9aee-102dab6a180c" providerId="ADAL" clId="{E3C8DCFB-8458-4E28-8904-4A63A880F08D}" dt="2024-09-02T15:19:29.077" v="147" actId="20577"/>
          <ac:spMkLst>
            <pc:docMk/>
            <pc:sldMk cId="241862181" sldId="3368"/>
            <ac:spMk id="3" creationId="{05AADBF0-DC04-43D8-B3FC-9C4202A96C82}"/>
          </ac:spMkLst>
        </pc:spChg>
      </pc:sldChg>
      <pc:sldChg chg="modSp mod">
        <pc:chgData name="CA RoopaNayak" userId="7026dd71-f347-4218-9aee-102dab6a180c" providerId="ADAL" clId="{E3C8DCFB-8458-4E28-8904-4A63A880F08D}" dt="2024-09-02T11:14:13.532" v="62" actId="20577"/>
        <pc:sldMkLst>
          <pc:docMk/>
          <pc:sldMk cId="2899133217" sldId="3411"/>
        </pc:sldMkLst>
        <pc:spChg chg="mod">
          <ac:chgData name="CA RoopaNayak" userId="7026dd71-f347-4218-9aee-102dab6a180c" providerId="ADAL" clId="{E3C8DCFB-8458-4E28-8904-4A63A880F08D}" dt="2024-09-02T11:14:13.532" v="62" actId="20577"/>
          <ac:spMkLst>
            <pc:docMk/>
            <pc:sldMk cId="2899133217" sldId="3411"/>
            <ac:spMk id="3" creationId="{11E0E558-97FB-033C-755D-9B4E5205BEFE}"/>
          </ac:spMkLst>
        </pc:spChg>
      </pc:sldChg>
      <pc:sldChg chg="del">
        <pc:chgData name="CA RoopaNayak" userId="7026dd71-f347-4218-9aee-102dab6a180c" providerId="ADAL" clId="{E3C8DCFB-8458-4E28-8904-4A63A880F08D}" dt="2024-09-04T01:09:02.929" v="185" actId="47"/>
        <pc:sldMkLst>
          <pc:docMk/>
          <pc:sldMk cId="4157251554" sldId="3414"/>
        </pc:sldMkLst>
      </pc:sldChg>
      <pc:sldChg chg="add del">
        <pc:chgData name="CA RoopaNayak" userId="7026dd71-f347-4218-9aee-102dab6a180c" providerId="ADAL" clId="{E3C8DCFB-8458-4E28-8904-4A63A880F08D}" dt="2024-09-04T01:09:09.548" v="186" actId="47"/>
        <pc:sldMkLst>
          <pc:docMk/>
          <pc:sldMk cId="1560438795" sldId="3416"/>
        </pc:sldMkLst>
      </pc:sldChg>
      <pc:sldChg chg="del">
        <pc:chgData name="CA RoopaNayak" userId="7026dd71-f347-4218-9aee-102dab6a180c" providerId="ADAL" clId="{E3C8DCFB-8458-4E28-8904-4A63A880F08D}" dt="2024-09-02T11:25:47.744" v="64" actId="47"/>
        <pc:sldMkLst>
          <pc:docMk/>
          <pc:sldMk cId="799340311" sldId="3420"/>
        </pc:sldMkLst>
      </pc:sldChg>
      <pc:sldChg chg="add del">
        <pc:chgData name="CA RoopaNayak" userId="7026dd71-f347-4218-9aee-102dab6a180c" providerId="ADAL" clId="{E3C8DCFB-8458-4E28-8904-4A63A880F08D}" dt="2024-09-04T01:09:39.395" v="188" actId="47"/>
        <pc:sldMkLst>
          <pc:docMk/>
          <pc:sldMk cId="632240897" sldId="3424"/>
        </pc:sldMkLst>
      </pc:sldChg>
      <pc:sldChg chg="modSp mod">
        <pc:chgData name="CA RoopaNayak" userId="7026dd71-f347-4218-9aee-102dab6a180c" providerId="ADAL" clId="{E3C8DCFB-8458-4E28-8904-4A63A880F08D}" dt="2024-09-02T11:14:45.596" v="63" actId="20577"/>
        <pc:sldMkLst>
          <pc:docMk/>
          <pc:sldMk cId="1765198819" sldId="3425"/>
        </pc:sldMkLst>
        <pc:spChg chg="mod">
          <ac:chgData name="CA RoopaNayak" userId="7026dd71-f347-4218-9aee-102dab6a180c" providerId="ADAL" clId="{E3C8DCFB-8458-4E28-8904-4A63A880F08D}" dt="2024-09-02T11:14:45.596" v="63" actId="20577"/>
          <ac:spMkLst>
            <pc:docMk/>
            <pc:sldMk cId="1765198819" sldId="3425"/>
            <ac:spMk id="2" creationId="{FF56BE31-7F86-B2F0-C294-2D96C6A38B12}"/>
          </ac:spMkLst>
        </pc:spChg>
      </pc:sldChg>
      <pc:sldChg chg="del">
        <pc:chgData name="CA RoopaNayak" userId="7026dd71-f347-4218-9aee-102dab6a180c" providerId="ADAL" clId="{E3C8DCFB-8458-4E28-8904-4A63A880F08D}" dt="2024-09-02T15:22:49.466" v="181" actId="47"/>
        <pc:sldMkLst>
          <pc:docMk/>
          <pc:sldMk cId="2662431988" sldId="3432"/>
        </pc:sldMkLst>
      </pc:sldChg>
      <pc:sldChg chg="add del">
        <pc:chgData name="CA RoopaNayak" userId="7026dd71-f347-4218-9aee-102dab6a180c" providerId="ADAL" clId="{E3C8DCFB-8458-4E28-8904-4A63A880F08D}" dt="2024-09-02T15:22:41.753" v="180" actId="47"/>
        <pc:sldMkLst>
          <pc:docMk/>
          <pc:sldMk cId="3798204858" sldId="3433"/>
        </pc:sldMkLst>
      </pc:sldChg>
      <pc:sldChg chg="modSp mod">
        <pc:chgData name="CA RoopaNayak" userId="7026dd71-f347-4218-9aee-102dab6a180c" providerId="ADAL" clId="{E3C8DCFB-8458-4E28-8904-4A63A880F08D}" dt="2024-09-02T15:22:22.466" v="178" actId="108"/>
        <pc:sldMkLst>
          <pc:docMk/>
          <pc:sldMk cId="2036933685" sldId="3448"/>
        </pc:sldMkLst>
        <pc:spChg chg="mod">
          <ac:chgData name="CA RoopaNayak" userId="7026dd71-f347-4218-9aee-102dab6a180c" providerId="ADAL" clId="{E3C8DCFB-8458-4E28-8904-4A63A880F08D}" dt="2024-09-02T15:22:22.466" v="178" actId="108"/>
          <ac:spMkLst>
            <pc:docMk/>
            <pc:sldMk cId="2036933685" sldId="3448"/>
            <ac:spMk id="3" creationId="{DF6E2243-E70B-5A81-2A75-5FF8B77E0A75}"/>
          </ac:spMkLst>
        </pc:spChg>
      </pc:sldChg>
      <pc:sldChg chg="modSp mod">
        <pc:chgData name="CA RoopaNayak" userId="7026dd71-f347-4218-9aee-102dab6a180c" providerId="ADAL" clId="{E3C8DCFB-8458-4E28-8904-4A63A880F08D}" dt="2024-09-02T15:22:01.290" v="176" actId="108"/>
        <pc:sldMkLst>
          <pc:docMk/>
          <pc:sldMk cId="3745624263" sldId="3452"/>
        </pc:sldMkLst>
        <pc:spChg chg="mod">
          <ac:chgData name="CA RoopaNayak" userId="7026dd71-f347-4218-9aee-102dab6a180c" providerId="ADAL" clId="{E3C8DCFB-8458-4E28-8904-4A63A880F08D}" dt="2024-09-02T15:22:01.290" v="176" actId="108"/>
          <ac:spMkLst>
            <pc:docMk/>
            <pc:sldMk cId="3745624263" sldId="3452"/>
            <ac:spMk id="3" creationId="{37C70878-6A45-96B1-AF80-B45B40182D67}"/>
          </ac:spMkLst>
        </pc:spChg>
      </pc:sldChg>
      <pc:sldChg chg="modSp del mod">
        <pc:chgData name="CA RoopaNayak" userId="7026dd71-f347-4218-9aee-102dab6a180c" providerId="ADAL" clId="{E3C8DCFB-8458-4E28-8904-4A63A880F08D}" dt="2024-09-04T01:10:59.443" v="189" actId="47"/>
        <pc:sldMkLst>
          <pc:docMk/>
          <pc:sldMk cId="2258055088" sldId="3453"/>
        </pc:sldMkLst>
        <pc:spChg chg="mod">
          <ac:chgData name="CA RoopaNayak" userId="7026dd71-f347-4218-9aee-102dab6a180c" providerId="ADAL" clId="{E3C8DCFB-8458-4E28-8904-4A63A880F08D}" dt="2024-09-02T15:21:44.795" v="175" actId="20577"/>
          <ac:spMkLst>
            <pc:docMk/>
            <pc:sldMk cId="2258055088" sldId="3453"/>
            <ac:spMk id="3" creationId="{B4515D55-FD68-1D14-D7CD-622F37A8F4A3}"/>
          </ac:spMkLst>
        </pc:spChg>
      </pc:sldChg>
      <pc:sldChg chg="del">
        <pc:chgData name="CA RoopaNayak" userId="7026dd71-f347-4218-9aee-102dab6a180c" providerId="ADAL" clId="{E3C8DCFB-8458-4E28-8904-4A63A880F08D}" dt="2024-09-04T01:11:01.621" v="190" actId="47"/>
        <pc:sldMkLst>
          <pc:docMk/>
          <pc:sldMk cId="1126940768" sldId="3454"/>
        </pc:sldMkLst>
      </pc:sldChg>
      <pc:sldChg chg="modSp del mod">
        <pc:chgData name="CA RoopaNayak" userId="7026dd71-f347-4218-9aee-102dab6a180c" providerId="ADAL" clId="{E3C8DCFB-8458-4E28-8904-4A63A880F08D}" dt="2024-09-04T01:11:02.055" v="191" actId="47"/>
        <pc:sldMkLst>
          <pc:docMk/>
          <pc:sldMk cId="1603728999" sldId="3455"/>
        </pc:sldMkLst>
        <pc:spChg chg="mod">
          <ac:chgData name="CA RoopaNayak" userId="7026dd71-f347-4218-9aee-102dab6a180c" providerId="ADAL" clId="{E3C8DCFB-8458-4E28-8904-4A63A880F08D}" dt="2024-09-02T15:20:57.857" v="155" actId="12"/>
          <ac:spMkLst>
            <pc:docMk/>
            <pc:sldMk cId="1603728999" sldId="3455"/>
            <ac:spMk id="3" creationId="{7A086B0D-1AB0-4BF3-3774-3127C7679417}"/>
          </ac:spMkLst>
        </pc:spChg>
      </pc:sldChg>
      <pc:sldChg chg="modSp add del mod">
        <pc:chgData name="CA RoopaNayak" userId="7026dd71-f347-4218-9aee-102dab6a180c" providerId="ADAL" clId="{E3C8DCFB-8458-4E28-8904-4A63A880F08D}" dt="2024-09-04T01:11:10.229" v="194" actId="47"/>
        <pc:sldMkLst>
          <pc:docMk/>
          <pc:sldMk cId="1822591488" sldId="3456"/>
        </pc:sldMkLst>
        <pc:spChg chg="mod">
          <ac:chgData name="CA RoopaNayak" userId="7026dd71-f347-4218-9aee-102dab6a180c" providerId="ADAL" clId="{E3C8DCFB-8458-4E28-8904-4A63A880F08D}" dt="2024-09-02T15:20:46.061" v="153" actId="108"/>
          <ac:spMkLst>
            <pc:docMk/>
            <pc:sldMk cId="1822591488" sldId="3456"/>
            <ac:spMk id="3" creationId="{D2FCEA5E-C4BE-F2E4-569C-D11EF935BED2}"/>
          </ac:spMkLst>
        </pc:spChg>
      </pc:sldChg>
      <pc:sldChg chg="modSp mod">
        <pc:chgData name="CA RoopaNayak" userId="7026dd71-f347-4218-9aee-102dab6a180c" providerId="ADAL" clId="{E3C8DCFB-8458-4E28-8904-4A63A880F08D}" dt="2024-09-02T15:20:36.369" v="152" actId="108"/>
        <pc:sldMkLst>
          <pc:docMk/>
          <pc:sldMk cId="3014553366" sldId="3457"/>
        </pc:sldMkLst>
        <pc:spChg chg="mod">
          <ac:chgData name="CA RoopaNayak" userId="7026dd71-f347-4218-9aee-102dab6a180c" providerId="ADAL" clId="{E3C8DCFB-8458-4E28-8904-4A63A880F08D}" dt="2024-09-02T15:20:36.369" v="152" actId="108"/>
          <ac:spMkLst>
            <pc:docMk/>
            <pc:sldMk cId="3014553366" sldId="3457"/>
            <ac:spMk id="3" creationId="{4543A78F-2871-FCB6-719C-19FF5FA885FF}"/>
          </ac:spMkLst>
        </pc:spChg>
      </pc:sldChg>
      <pc:sldChg chg="modSp mod">
        <pc:chgData name="CA RoopaNayak" userId="7026dd71-f347-4218-9aee-102dab6a180c" providerId="ADAL" clId="{E3C8DCFB-8458-4E28-8904-4A63A880F08D}" dt="2024-09-02T15:24:03.114" v="184" actId="108"/>
        <pc:sldMkLst>
          <pc:docMk/>
          <pc:sldMk cId="2996558839" sldId="3458"/>
        </pc:sldMkLst>
        <pc:spChg chg="mod">
          <ac:chgData name="CA RoopaNayak" userId="7026dd71-f347-4218-9aee-102dab6a180c" providerId="ADAL" clId="{E3C8DCFB-8458-4E28-8904-4A63A880F08D}" dt="2024-09-02T15:24:03.114" v="184" actId="108"/>
          <ac:spMkLst>
            <pc:docMk/>
            <pc:sldMk cId="2996558839" sldId="3458"/>
            <ac:spMk id="3" creationId="{329AC6B5-C09C-D484-B252-C29B68686B95}"/>
          </ac:spMkLst>
        </pc:spChg>
      </pc:sldChg>
      <pc:sldChg chg="modSp mod">
        <pc:chgData name="CA RoopaNayak" userId="7026dd71-f347-4218-9aee-102dab6a180c" providerId="ADAL" clId="{E3C8DCFB-8458-4E28-8904-4A63A880F08D}" dt="2024-09-02T15:20:22.630" v="151" actId="108"/>
        <pc:sldMkLst>
          <pc:docMk/>
          <pc:sldMk cId="2208670131" sldId="3459"/>
        </pc:sldMkLst>
        <pc:spChg chg="mod">
          <ac:chgData name="CA RoopaNayak" userId="7026dd71-f347-4218-9aee-102dab6a180c" providerId="ADAL" clId="{E3C8DCFB-8458-4E28-8904-4A63A880F08D}" dt="2024-09-02T15:20:22.630" v="151" actId="108"/>
          <ac:spMkLst>
            <pc:docMk/>
            <pc:sldMk cId="2208670131" sldId="3459"/>
            <ac:spMk id="3" creationId="{B9651038-876F-6B8C-CFF6-A51398C017A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65B5BD-AC5C-4862-8E26-272EBBB84A5D}"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IN"/>
        </a:p>
      </dgm:t>
    </dgm:pt>
    <dgm:pt modelId="{5BC25677-C12C-480E-B93D-F6F0F801C6AF}">
      <dgm:prSet custT="1"/>
      <dgm:spPr/>
      <dgm:t>
        <a:bodyPr/>
        <a:lstStyle/>
        <a:p>
          <a:endParaRPr lang="en-IN" sz="2050">
            <a:latin typeface="Book Antiqua" panose="02040602050305030304" pitchFamily="18" charset="0"/>
          </a:endParaRPr>
        </a:p>
      </dgm:t>
    </dgm:pt>
    <dgm:pt modelId="{3DEA9421-B722-4B00-BE98-624FC41CAEE7}" type="parTrans" cxnId="{46C536E1-3333-412D-88F7-3DA7AD7291A6}">
      <dgm:prSet/>
      <dgm:spPr/>
      <dgm:t>
        <a:bodyPr/>
        <a:lstStyle/>
        <a:p>
          <a:endParaRPr lang="en-IN" sz="2050">
            <a:latin typeface="Book Antiqua" panose="02040602050305030304" pitchFamily="18" charset="0"/>
          </a:endParaRPr>
        </a:p>
      </dgm:t>
    </dgm:pt>
    <dgm:pt modelId="{330698F7-B886-4899-8D98-D8FD9C9E9726}" type="sibTrans" cxnId="{46C536E1-3333-412D-88F7-3DA7AD7291A6}">
      <dgm:prSet/>
      <dgm:spPr/>
      <dgm:t>
        <a:bodyPr/>
        <a:lstStyle/>
        <a:p>
          <a:endParaRPr lang="en-IN" sz="2050">
            <a:latin typeface="Book Antiqua" panose="02040602050305030304" pitchFamily="18" charset="0"/>
          </a:endParaRPr>
        </a:p>
      </dgm:t>
    </dgm:pt>
    <dgm:pt modelId="{2D17D927-03DC-4995-B033-7139EFBA9812}">
      <dgm:prSet custT="1"/>
      <dgm:spPr/>
      <dgm:t>
        <a:bodyPr/>
        <a:lstStyle/>
        <a:p>
          <a:endParaRPr lang="en-IN" sz="2050">
            <a:latin typeface="Book Antiqua" panose="02040602050305030304" pitchFamily="18" charset="0"/>
          </a:endParaRPr>
        </a:p>
      </dgm:t>
    </dgm:pt>
    <dgm:pt modelId="{421ADAFC-3541-40E0-A669-88662192C75F}" type="parTrans" cxnId="{D1F46EAE-43FF-4767-A631-55ECE2202C27}">
      <dgm:prSet/>
      <dgm:spPr/>
      <dgm:t>
        <a:bodyPr/>
        <a:lstStyle/>
        <a:p>
          <a:endParaRPr lang="en-IN" sz="2050">
            <a:latin typeface="Book Antiqua" panose="02040602050305030304" pitchFamily="18" charset="0"/>
          </a:endParaRPr>
        </a:p>
      </dgm:t>
    </dgm:pt>
    <dgm:pt modelId="{B21C9BA8-E0CF-45B8-ACAC-A3F8CD264CD8}" type="sibTrans" cxnId="{D1F46EAE-43FF-4767-A631-55ECE2202C27}">
      <dgm:prSet/>
      <dgm:spPr/>
      <dgm:t>
        <a:bodyPr/>
        <a:lstStyle/>
        <a:p>
          <a:endParaRPr lang="en-IN" sz="2050">
            <a:latin typeface="Book Antiqua" panose="02040602050305030304" pitchFamily="18" charset="0"/>
          </a:endParaRPr>
        </a:p>
      </dgm:t>
    </dgm:pt>
    <dgm:pt modelId="{CA65404E-9540-4465-9443-B7FBE2A35B9A}">
      <dgm:prSet custT="1"/>
      <dgm:spPr/>
      <dgm:t>
        <a:bodyPr/>
        <a:lstStyle/>
        <a:p>
          <a:r>
            <a:rPr lang="en-US" sz="2050">
              <a:latin typeface="Book Antiqua" panose="02040602050305030304" pitchFamily="18" charset="0"/>
            </a:rPr>
            <a:t>Taxpayers can avail ITC on the procurement made for the construction of commercial properties such as Mall, shops, plug &amp; play commercial properties or plain commercial properties. etc., </a:t>
          </a:r>
          <a:r>
            <a:rPr lang="en-US" sz="2050" b="1">
              <a:latin typeface="Book Antiqua" panose="02040602050305030304" pitchFamily="18" charset="0"/>
            </a:rPr>
            <a:t>meant for letting out</a:t>
          </a:r>
          <a:endParaRPr lang="en-IN" sz="2050" b="1">
            <a:latin typeface="Book Antiqua" panose="02040602050305030304" pitchFamily="18" charset="0"/>
          </a:endParaRPr>
        </a:p>
      </dgm:t>
    </dgm:pt>
    <dgm:pt modelId="{AB5B0EF2-EB72-4C7C-8025-83745848A24C}" type="parTrans" cxnId="{92BCF2C1-12C3-4ED0-831D-F90A9E2B3289}">
      <dgm:prSet/>
      <dgm:spPr/>
      <dgm:t>
        <a:bodyPr/>
        <a:lstStyle/>
        <a:p>
          <a:endParaRPr lang="en-IN" sz="2050">
            <a:latin typeface="Book Antiqua" panose="02040602050305030304" pitchFamily="18" charset="0"/>
          </a:endParaRPr>
        </a:p>
      </dgm:t>
    </dgm:pt>
    <dgm:pt modelId="{9C6EC8D4-62F5-4F02-B9A6-8A97138883EF}" type="sibTrans" cxnId="{92BCF2C1-12C3-4ED0-831D-F90A9E2B3289}">
      <dgm:prSet/>
      <dgm:spPr/>
      <dgm:t>
        <a:bodyPr/>
        <a:lstStyle/>
        <a:p>
          <a:endParaRPr lang="en-IN" sz="2050">
            <a:latin typeface="Book Antiqua" panose="02040602050305030304" pitchFamily="18" charset="0"/>
          </a:endParaRPr>
        </a:p>
      </dgm:t>
    </dgm:pt>
    <dgm:pt modelId="{E3E2E488-DF07-4AFB-B8CD-17F7E4D25202}">
      <dgm:prSet custT="1"/>
      <dgm:spPr/>
      <dgm:t>
        <a:bodyPr/>
        <a:lstStyle/>
        <a:p>
          <a:r>
            <a:rPr lang="en-US" sz="2050" b="1">
              <a:latin typeface="Book Antiqua" panose="02040602050305030304" pitchFamily="18" charset="0"/>
            </a:rPr>
            <a:t>Applying of same logic: </a:t>
          </a:r>
          <a:r>
            <a:rPr lang="en-US" sz="2050">
              <a:latin typeface="Book Antiqua" panose="02040602050305030304" pitchFamily="18" charset="0"/>
            </a:rPr>
            <a:t>The factory/office buildings used for providing taxable services or production of goods should also be able to make their claim</a:t>
          </a:r>
          <a:endParaRPr lang="en-IN" sz="2050">
            <a:latin typeface="Book Antiqua" panose="02040602050305030304" pitchFamily="18" charset="0"/>
          </a:endParaRPr>
        </a:p>
      </dgm:t>
    </dgm:pt>
    <dgm:pt modelId="{FF98F120-2E36-44AB-99B8-2D2E45B196F5}" type="parTrans" cxnId="{5F82BD67-C8E9-46C1-B6B7-DE2A261CF6AD}">
      <dgm:prSet/>
      <dgm:spPr/>
      <dgm:t>
        <a:bodyPr/>
        <a:lstStyle/>
        <a:p>
          <a:endParaRPr lang="en-IN" sz="2050">
            <a:latin typeface="Book Antiqua" panose="02040602050305030304" pitchFamily="18" charset="0"/>
          </a:endParaRPr>
        </a:p>
      </dgm:t>
    </dgm:pt>
    <dgm:pt modelId="{86F79DCA-EFBB-43CF-845C-7A380012EFD2}" type="sibTrans" cxnId="{5F82BD67-C8E9-46C1-B6B7-DE2A261CF6AD}">
      <dgm:prSet/>
      <dgm:spPr/>
      <dgm:t>
        <a:bodyPr/>
        <a:lstStyle/>
        <a:p>
          <a:endParaRPr lang="en-IN" sz="2050">
            <a:latin typeface="Book Antiqua" panose="02040602050305030304" pitchFamily="18" charset="0"/>
          </a:endParaRPr>
        </a:p>
      </dgm:t>
    </dgm:pt>
    <dgm:pt modelId="{3A18F252-96AF-4457-9115-B314CEDD3660}">
      <dgm:prSet custT="1"/>
      <dgm:spPr/>
      <dgm:t>
        <a:bodyPr/>
        <a:lstStyle/>
        <a:p>
          <a:r>
            <a:rPr lang="en-US" sz="2050" b="1" dirty="0" err="1">
              <a:latin typeface="Book Antiqua" panose="02040602050305030304" pitchFamily="18" charset="0"/>
            </a:rPr>
            <a:t>Availment</a:t>
          </a:r>
          <a:r>
            <a:rPr lang="en-US" sz="2050" b="1" dirty="0">
              <a:latin typeface="Book Antiqua" panose="02040602050305030304" pitchFamily="18" charset="0"/>
            </a:rPr>
            <a:t> of ITC: </a:t>
          </a:r>
          <a:r>
            <a:rPr lang="en-US" sz="2050" dirty="0">
              <a:latin typeface="Book Antiqua" panose="02040602050305030304" pitchFamily="18" charset="0"/>
            </a:rPr>
            <a:t>The procurements made during FY 2023-24 can be availed on or before 30</a:t>
          </a:r>
          <a:r>
            <a:rPr lang="en-US" sz="2050" baseline="30000" dirty="0">
              <a:latin typeface="Book Antiqua" panose="02040602050305030304" pitchFamily="18" charset="0"/>
            </a:rPr>
            <a:t>th</a:t>
          </a:r>
          <a:r>
            <a:rPr lang="en-US" sz="2050" dirty="0">
              <a:latin typeface="Book Antiqua" panose="02040602050305030304" pitchFamily="18" charset="0"/>
            </a:rPr>
            <a:t> November 2024.</a:t>
          </a:r>
          <a:endParaRPr lang="en-IN" sz="2050" dirty="0">
            <a:latin typeface="Book Antiqua" panose="02040602050305030304" pitchFamily="18" charset="0"/>
          </a:endParaRPr>
        </a:p>
      </dgm:t>
    </dgm:pt>
    <dgm:pt modelId="{3C8EF6D4-7464-4F71-A03B-64EF1CF89C67}" type="parTrans" cxnId="{C3A8E238-CEB4-4AF2-9B9A-E79186FBBB6B}">
      <dgm:prSet/>
      <dgm:spPr/>
      <dgm:t>
        <a:bodyPr/>
        <a:lstStyle/>
        <a:p>
          <a:endParaRPr lang="en-IN" sz="2050">
            <a:latin typeface="Book Antiqua" panose="02040602050305030304" pitchFamily="18" charset="0"/>
          </a:endParaRPr>
        </a:p>
      </dgm:t>
    </dgm:pt>
    <dgm:pt modelId="{A4148780-EF3D-4EE4-AE40-7B5C394ABCE8}" type="sibTrans" cxnId="{C3A8E238-CEB4-4AF2-9B9A-E79186FBBB6B}">
      <dgm:prSet/>
      <dgm:spPr/>
      <dgm:t>
        <a:bodyPr/>
        <a:lstStyle/>
        <a:p>
          <a:endParaRPr lang="en-IN" sz="2050">
            <a:latin typeface="Book Antiqua" panose="02040602050305030304" pitchFamily="18" charset="0"/>
          </a:endParaRPr>
        </a:p>
      </dgm:t>
    </dgm:pt>
    <dgm:pt modelId="{C629FD13-EA98-4FB1-9AF9-BFF172F83113}">
      <dgm:prSet custT="1"/>
      <dgm:spPr/>
      <dgm:t>
        <a:bodyPr/>
        <a:lstStyle/>
        <a:p>
          <a:r>
            <a:rPr lang="en-US" sz="2050">
              <a:highlight>
                <a:srgbClr val="000080"/>
              </a:highlight>
              <a:latin typeface="Book Antiqua" panose="02040602050305030304" pitchFamily="18" charset="0"/>
            </a:rPr>
            <a:t> </a:t>
          </a:r>
          <a:endParaRPr lang="en-IN" sz="2050">
            <a:highlight>
              <a:srgbClr val="000080"/>
            </a:highlight>
            <a:latin typeface="Book Antiqua" panose="02040602050305030304" pitchFamily="18" charset="0"/>
          </a:endParaRPr>
        </a:p>
      </dgm:t>
    </dgm:pt>
    <dgm:pt modelId="{BFC4D8C0-B834-4D26-9940-775779351076}" type="sibTrans" cxnId="{D65848C3-5076-4FAF-85CC-B8B8B67CC978}">
      <dgm:prSet/>
      <dgm:spPr/>
      <dgm:t>
        <a:bodyPr/>
        <a:lstStyle/>
        <a:p>
          <a:endParaRPr lang="en-IN" sz="2050">
            <a:latin typeface="Book Antiqua" panose="02040602050305030304" pitchFamily="18" charset="0"/>
          </a:endParaRPr>
        </a:p>
      </dgm:t>
    </dgm:pt>
    <dgm:pt modelId="{39398BF7-DE33-4A43-A094-DBC6CA283E8F}" type="parTrans" cxnId="{D65848C3-5076-4FAF-85CC-B8B8B67CC978}">
      <dgm:prSet/>
      <dgm:spPr/>
      <dgm:t>
        <a:bodyPr/>
        <a:lstStyle/>
        <a:p>
          <a:endParaRPr lang="en-IN" sz="2050">
            <a:latin typeface="Book Antiqua" panose="02040602050305030304" pitchFamily="18" charset="0"/>
          </a:endParaRPr>
        </a:p>
      </dgm:t>
    </dgm:pt>
    <dgm:pt modelId="{5D7DDF0F-64EF-42E7-827F-6E25587F808B}" type="pres">
      <dgm:prSet presAssocID="{5D65B5BD-AC5C-4862-8E26-272EBBB84A5D}" presName="linearFlow" presStyleCnt="0">
        <dgm:presLayoutVars>
          <dgm:dir/>
          <dgm:animLvl val="lvl"/>
          <dgm:resizeHandles val="exact"/>
        </dgm:presLayoutVars>
      </dgm:prSet>
      <dgm:spPr/>
    </dgm:pt>
    <dgm:pt modelId="{6EEE3ED7-E689-4B19-A231-288C3BD12B3F}" type="pres">
      <dgm:prSet presAssocID="{C629FD13-EA98-4FB1-9AF9-BFF172F83113}" presName="composite" presStyleCnt="0"/>
      <dgm:spPr/>
    </dgm:pt>
    <dgm:pt modelId="{C3DC572F-7799-412A-9427-4F772D91E2ED}" type="pres">
      <dgm:prSet presAssocID="{C629FD13-EA98-4FB1-9AF9-BFF172F83113}" presName="parentText" presStyleLbl="alignNode1" presStyleIdx="0" presStyleCnt="3">
        <dgm:presLayoutVars>
          <dgm:chMax val="1"/>
          <dgm:bulletEnabled val="1"/>
        </dgm:presLayoutVars>
      </dgm:prSet>
      <dgm:spPr/>
    </dgm:pt>
    <dgm:pt modelId="{6964A5CF-37BF-4F64-8737-50A6A41953F5}" type="pres">
      <dgm:prSet presAssocID="{C629FD13-EA98-4FB1-9AF9-BFF172F83113}" presName="descendantText" presStyleLbl="alignAcc1" presStyleIdx="0" presStyleCnt="3">
        <dgm:presLayoutVars>
          <dgm:bulletEnabled val="1"/>
        </dgm:presLayoutVars>
      </dgm:prSet>
      <dgm:spPr/>
    </dgm:pt>
    <dgm:pt modelId="{148B65B6-0A08-4D5B-B6C3-22CD9019A306}" type="pres">
      <dgm:prSet presAssocID="{BFC4D8C0-B834-4D26-9940-775779351076}" presName="sp" presStyleCnt="0"/>
      <dgm:spPr/>
    </dgm:pt>
    <dgm:pt modelId="{63044C74-614C-4D5D-8860-CC6F29F7A3D2}" type="pres">
      <dgm:prSet presAssocID="{5BC25677-C12C-480E-B93D-F6F0F801C6AF}" presName="composite" presStyleCnt="0"/>
      <dgm:spPr/>
    </dgm:pt>
    <dgm:pt modelId="{A2CCE6CB-69A8-477C-8942-0E76511D9243}" type="pres">
      <dgm:prSet presAssocID="{5BC25677-C12C-480E-B93D-F6F0F801C6AF}" presName="parentText" presStyleLbl="alignNode1" presStyleIdx="1" presStyleCnt="3">
        <dgm:presLayoutVars>
          <dgm:chMax val="1"/>
          <dgm:bulletEnabled val="1"/>
        </dgm:presLayoutVars>
      </dgm:prSet>
      <dgm:spPr/>
    </dgm:pt>
    <dgm:pt modelId="{583F5F4F-5E32-415C-A143-3B5E70DFC14A}" type="pres">
      <dgm:prSet presAssocID="{5BC25677-C12C-480E-B93D-F6F0F801C6AF}" presName="descendantText" presStyleLbl="alignAcc1" presStyleIdx="1" presStyleCnt="3">
        <dgm:presLayoutVars>
          <dgm:bulletEnabled val="1"/>
        </dgm:presLayoutVars>
      </dgm:prSet>
      <dgm:spPr/>
    </dgm:pt>
    <dgm:pt modelId="{65BB8069-9D8D-4860-A2EE-4F4F5D7F8D75}" type="pres">
      <dgm:prSet presAssocID="{330698F7-B886-4899-8D98-D8FD9C9E9726}" presName="sp" presStyleCnt="0"/>
      <dgm:spPr/>
    </dgm:pt>
    <dgm:pt modelId="{CB3CAE86-7723-4F87-B48C-48E9B80D5E2A}" type="pres">
      <dgm:prSet presAssocID="{2D17D927-03DC-4995-B033-7139EFBA9812}" presName="composite" presStyleCnt="0"/>
      <dgm:spPr/>
    </dgm:pt>
    <dgm:pt modelId="{60A9D0FB-526A-4CD9-8D1F-8BF431745556}" type="pres">
      <dgm:prSet presAssocID="{2D17D927-03DC-4995-B033-7139EFBA9812}" presName="parentText" presStyleLbl="alignNode1" presStyleIdx="2" presStyleCnt="3">
        <dgm:presLayoutVars>
          <dgm:chMax val="1"/>
          <dgm:bulletEnabled val="1"/>
        </dgm:presLayoutVars>
      </dgm:prSet>
      <dgm:spPr/>
    </dgm:pt>
    <dgm:pt modelId="{DA3D2031-2EEF-4A51-BE6E-3090256F4616}" type="pres">
      <dgm:prSet presAssocID="{2D17D927-03DC-4995-B033-7139EFBA9812}" presName="descendantText" presStyleLbl="alignAcc1" presStyleIdx="2" presStyleCnt="3">
        <dgm:presLayoutVars>
          <dgm:bulletEnabled val="1"/>
        </dgm:presLayoutVars>
      </dgm:prSet>
      <dgm:spPr/>
    </dgm:pt>
  </dgm:ptLst>
  <dgm:cxnLst>
    <dgm:cxn modelId="{C2F2FE18-E4AC-4690-9578-936751A8DE2E}" type="presOf" srcId="{CA65404E-9540-4465-9443-B7FBE2A35B9A}" destId="{6964A5CF-37BF-4F64-8737-50A6A41953F5}" srcOrd="0" destOrd="0" presId="urn:microsoft.com/office/officeart/2005/8/layout/chevron2"/>
    <dgm:cxn modelId="{B3ED862B-3A94-4154-8716-1C0B448A93CF}" type="presOf" srcId="{5D65B5BD-AC5C-4862-8E26-272EBBB84A5D}" destId="{5D7DDF0F-64EF-42E7-827F-6E25587F808B}" srcOrd="0" destOrd="0" presId="urn:microsoft.com/office/officeart/2005/8/layout/chevron2"/>
    <dgm:cxn modelId="{C3A8E238-CEB4-4AF2-9B9A-E79186FBBB6B}" srcId="{2D17D927-03DC-4995-B033-7139EFBA9812}" destId="{3A18F252-96AF-4457-9115-B314CEDD3660}" srcOrd="0" destOrd="0" parTransId="{3C8EF6D4-7464-4F71-A03B-64EF1CF89C67}" sibTransId="{A4148780-EF3D-4EE4-AE40-7B5C394ABCE8}"/>
    <dgm:cxn modelId="{48DCAB5E-C60D-4C71-9C15-2C1F8BD3535D}" type="presOf" srcId="{3A18F252-96AF-4457-9115-B314CEDD3660}" destId="{DA3D2031-2EEF-4A51-BE6E-3090256F4616}" srcOrd="0" destOrd="0" presId="urn:microsoft.com/office/officeart/2005/8/layout/chevron2"/>
    <dgm:cxn modelId="{5F82BD67-C8E9-46C1-B6B7-DE2A261CF6AD}" srcId="{5BC25677-C12C-480E-B93D-F6F0F801C6AF}" destId="{E3E2E488-DF07-4AFB-B8CD-17F7E4D25202}" srcOrd="0" destOrd="0" parTransId="{FF98F120-2E36-44AB-99B8-2D2E45B196F5}" sibTransId="{86F79DCA-EFBB-43CF-845C-7A380012EFD2}"/>
    <dgm:cxn modelId="{E66CE254-8497-464C-BBE8-AE1D87BD09CE}" type="presOf" srcId="{2D17D927-03DC-4995-B033-7139EFBA9812}" destId="{60A9D0FB-526A-4CD9-8D1F-8BF431745556}" srcOrd="0" destOrd="0" presId="urn:microsoft.com/office/officeart/2005/8/layout/chevron2"/>
    <dgm:cxn modelId="{F35AFC93-C079-49EF-986B-4E85E692A9BB}" type="presOf" srcId="{5BC25677-C12C-480E-B93D-F6F0F801C6AF}" destId="{A2CCE6CB-69A8-477C-8942-0E76511D9243}" srcOrd="0" destOrd="0" presId="urn:microsoft.com/office/officeart/2005/8/layout/chevron2"/>
    <dgm:cxn modelId="{D1F46EAE-43FF-4767-A631-55ECE2202C27}" srcId="{5D65B5BD-AC5C-4862-8E26-272EBBB84A5D}" destId="{2D17D927-03DC-4995-B033-7139EFBA9812}" srcOrd="2" destOrd="0" parTransId="{421ADAFC-3541-40E0-A669-88662192C75F}" sibTransId="{B21C9BA8-E0CF-45B8-ACAC-A3F8CD264CD8}"/>
    <dgm:cxn modelId="{92BCF2C1-12C3-4ED0-831D-F90A9E2B3289}" srcId="{C629FD13-EA98-4FB1-9AF9-BFF172F83113}" destId="{CA65404E-9540-4465-9443-B7FBE2A35B9A}" srcOrd="0" destOrd="0" parTransId="{AB5B0EF2-EB72-4C7C-8025-83745848A24C}" sibTransId="{9C6EC8D4-62F5-4F02-B9A6-8A97138883EF}"/>
    <dgm:cxn modelId="{D65848C3-5076-4FAF-85CC-B8B8B67CC978}" srcId="{5D65B5BD-AC5C-4862-8E26-272EBBB84A5D}" destId="{C629FD13-EA98-4FB1-9AF9-BFF172F83113}" srcOrd="0" destOrd="0" parTransId="{39398BF7-DE33-4A43-A094-DBC6CA283E8F}" sibTransId="{BFC4D8C0-B834-4D26-9940-775779351076}"/>
    <dgm:cxn modelId="{92E2C6D6-0978-4C52-AFFC-1C7496D568E4}" type="presOf" srcId="{C629FD13-EA98-4FB1-9AF9-BFF172F83113}" destId="{C3DC572F-7799-412A-9427-4F772D91E2ED}" srcOrd="0" destOrd="0" presId="urn:microsoft.com/office/officeart/2005/8/layout/chevron2"/>
    <dgm:cxn modelId="{46C536E1-3333-412D-88F7-3DA7AD7291A6}" srcId="{5D65B5BD-AC5C-4862-8E26-272EBBB84A5D}" destId="{5BC25677-C12C-480E-B93D-F6F0F801C6AF}" srcOrd="1" destOrd="0" parTransId="{3DEA9421-B722-4B00-BE98-624FC41CAEE7}" sibTransId="{330698F7-B886-4899-8D98-D8FD9C9E9726}"/>
    <dgm:cxn modelId="{5494F7E3-90C1-4EDB-9C6E-8D83A396D72C}" type="presOf" srcId="{E3E2E488-DF07-4AFB-B8CD-17F7E4D25202}" destId="{583F5F4F-5E32-415C-A143-3B5E70DFC14A}" srcOrd="0" destOrd="0" presId="urn:microsoft.com/office/officeart/2005/8/layout/chevron2"/>
    <dgm:cxn modelId="{B07887DF-8A91-41B2-A33E-7B30C7ACF888}" type="presParOf" srcId="{5D7DDF0F-64EF-42E7-827F-6E25587F808B}" destId="{6EEE3ED7-E689-4B19-A231-288C3BD12B3F}" srcOrd="0" destOrd="0" presId="urn:microsoft.com/office/officeart/2005/8/layout/chevron2"/>
    <dgm:cxn modelId="{1675D39A-1609-473E-9791-B8E21BFADBC9}" type="presParOf" srcId="{6EEE3ED7-E689-4B19-A231-288C3BD12B3F}" destId="{C3DC572F-7799-412A-9427-4F772D91E2ED}" srcOrd="0" destOrd="0" presId="urn:microsoft.com/office/officeart/2005/8/layout/chevron2"/>
    <dgm:cxn modelId="{5FA009D6-7E91-4A6C-A663-85FFD3A50273}" type="presParOf" srcId="{6EEE3ED7-E689-4B19-A231-288C3BD12B3F}" destId="{6964A5CF-37BF-4F64-8737-50A6A41953F5}" srcOrd="1" destOrd="0" presId="urn:microsoft.com/office/officeart/2005/8/layout/chevron2"/>
    <dgm:cxn modelId="{ED551E0D-7656-4E0A-A460-92B53306709C}" type="presParOf" srcId="{5D7DDF0F-64EF-42E7-827F-6E25587F808B}" destId="{148B65B6-0A08-4D5B-B6C3-22CD9019A306}" srcOrd="1" destOrd="0" presId="urn:microsoft.com/office/officeart/2005/8/layout/chevron2"/>
    <dgm:cxn modelId="{F56377E9-C830-48A1-A666-3D246F76A6B8}" type="presParOf" srcId="{5D7DDF0F-64EF-42E7-827F-6E25587F808B}" destId="{63044C74-614C-4D5D-8860-CC6F29F7A3D2}" srcOrd="2" destOrd="0" presId="urn:microsoft.com/office/officeart/2005/8/layout/chevron2"/>
    <dgm:cxn modelId="{051D6202-B662-4709-BC69-F0DC73924E9C}" type="presParOf" srcId="{63044C74-614C-4D5D-8860-CC6F29F7A3D2}" destId="{A2CCE6CB-69A8-477C-8942-0E76511D9243}" srcOrd="0" destOrd="0" presId="urn:microsoft.com/office/officeart/2005/8/layout/chevron2"/>
    <dgm:cxn modelId="{14269A6F-8100-4E4B-9A90-7C9227BD2CBF}" type="presParOf" srcId="{63044C74-614C-4D5D-8860-CC6F29F7A3D2}" destId="{583F5F4F-5E32-415C-A143-3B5E70DFC14A}" srcOrd="1" destOrd="0" presId="urn:microsoft.com/office/officeart/2005/8/layout/chevron2"/>
    <dgm:cxn modelId="{2BBC0E04-2E5D-4033-A965-9331507BDAD6}" type="presParOf" srcId="{5D7DDF0F-64EF-42E7-827F-6E25587F808B}" destId="{65BB8069-9D8D-4860-A2EE-4F4F5D7F8D75}" srcOrd="3" destOrd="0" presId="urn:microsoft.com/office/officeart/2005/8/layout/chevron2"/>
    <dgm:cxn modelId="{6C7DF0F2-F7FF-4109-B12C-32E0BFB2C02C}" type="presParOf" srcId="{5D7DDF0F-64EF-42E7-827F-6E25587F808B}" destId="{CB3CAE86-7723-4F87-B48C-48E9B80D5E2A}" srcOrd="4" destOrd="0" presId="urn:microsoft.com/office/officeart/2005/8/layout/chevron2"/>
    <dgm:cxn modelId="{BB184DE3-C2C5-4181-B9C3-EBA02E252326}" type="presParOf" srcId="{CB3CAE86-7723-4F87-B48C-48E9B80D5E2A}" destId="{60A9D0FB-526A-4CD9-8D1F-8BF431745556}" srcOrd="0" destOrd="0" presId="urn:microsoft.com/office/officeart/2005/8/layout/chevron2"/>
    <dgm:cxn modelId="{A7DAFD35-7832-414E-850F-CAC43915046F}" type="presParOf" srcId="{CB3CAE86-7723-4F87-B48C-48E9B80D5E2A}" destId="{DA3D2031-2EEF-4A51-BE6E-3090256F461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DC572F-7799-412A-9427-4F772D91E2ED}">
      <dsp:nvSpPr>
        <dsp:cNvPr id="0" name=""/>
        <dsp:cNvSpPr/>
      </dsp:nvSpPr>
      <dsp:spPr>
        <a:xfrm rot="5400000">
          <a:off x="-272796" y="273999"/>
          <a:ext cx="1818644" cy="1273051"/>
        </a:xfrm>
        <a:prstGeom prst="chevron">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11225">
            <a:lnSpc>
              <a:spcPct val="90000"/>
            </a:lnSpc>
            <a:spcBef>
              <a:spcPct val="0"/>
            </a:spcBef>
            <a:spcAft>
              <a:spcPct val="35000"/>
            </a:spcAft>
            <a:buNone/>
          </a:pPr>
          <a:r>
            <a:rPr lang="en-US" sz="2050" kern="1200">
              <a:highlight>
                <a:srgbClr val="000080"/>
              </a:highlight>
              <a:latin typeface="Book Antiqua" panose="02040602050305030304" pitchFamily="18" charset="0"/>
            </a:rPr>
            <a:t> </a:t>
          </a:r>
          <a:endParaRPr lang="en-IN" sz="2050" kern="1200">
            <a:highlight>
              <a:srgbClr val="000080"/>
            </a:highlight>
            <a:latin typeface="Book Antiqua" panose="02040602050305030304" pitchFamily="18" charset="0"/>
          </a:endParaRPr>
        </a:p>
      </dsp:txBody>
      <dsp:txXfrm rot="-5400000">
        <a:off x="1" y="637729"/>
        <a:ext cx="1273051" cy="545593"/>
      </dsp:txXfrm>
    </dsp:sp>
    <dsp:sp modelId="{6964A5CF-37BF-4F64-8737-50A6A41953F5}">
      <dsp:nvSpPr>
        <dsp:cNvPr id="0" name=""/>
        <dsp:cNvSpPr/>
      </dsp:nvSpPr>
      <dsp:spPr>
        <a:xfrm rot="5400000">
          <a:off x="5905605" y="-4631351"/>
          <a:ext cx="1182118" cy="10447226"/>
        </a:xfrm>
        <a:prstGeom prst="round2Same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11225">
            <a:lnSpc>
              <a:spcPct val="90000"/>
            </a:lnSpc>
            <a:spcBef>
              <a:spcPct val="0"/>
            </a:spcBef>
            <a:spcAft>
              <a:spcPct val="15000"/>
            </a:spcAft>
            <a:buChar char="•"/>
          </a:pPr>
          <a:r>
            <a:rPr lang="en-US" sz="2050" kern="1200">
              <a:latin typeface="Book Antiqua" panose="02040602050305030304" pitchFamily="18" charset="0"/>
            </a:rPr>
            <a:t>Taxpayers can avail ITC on the procurement made for the construction of commercial properties such as Mall, shops, plug &amp; play commercial properties or plain commercial properties. etc., </a:t>
          </a:r>
          <a:r>
            <a:rPr lang="en-US" sz="2050" b="1" kern="1200">
              <a:latin typeface="Book Antiqua" panose="02040602050305030304" pitchFamily="18" charset="0"/>
            </a:rPr>
            <a:t>meant for letting out</a:t>
          </a:r>
          <a:endParaRPr lang="en-IN" sz="2050" b="1" kern="1200">
            <a:latin typeface="Book Antiqua" panose="02040602050305030304" pitchFamily="18" charset="0"/>
          </a:endParaRPr>
        </a:p>
      </dsp:txBody>
      <dsp:txXfrm rot="-5400000">
        <a:off x="1273051" y="58909"/>
        <a:ext cx="10389520" cy="1066706"/>
      </dsp:txXfrm>
    </dsp:sp>
    <dsp:sp modelId="{A2CCE6CB-69A8-477C-8942-0E76511D9243}">
      <dsp:nvSpPr>
        <dsp:cNvPr id="0" name=""/>
        <dsp:cNvSpPr/>
      </dsp:nvSpPr>
      <dsp:spPr>
        <a:xfrm rot="5400000">
          <a:off x="-272796" y="1900656"/>
          <a:ext cx="1818644" cy="1273051"/>
        </a:xfrm>
        <a:prstGeom prst="chevron">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11225">
            <a:lnSpc>
              <a:spcPct val="90000"/>
            </a:lnSpc>
            <a:spcBef>
              <a:spcPct val="0"/>
            </a:spcBef>
            <a:spcAft>
              <a:spcPct val="35000"/>
            </a:spcAft>
            <a:buNone/>
          </a:pPr>
          <a:endParaRPr lang="en-IN" sz="2050" kern="1200">
            <a:latin typeface="Book Antiqua" panose="02040602050305030304" pitchFamily="18" charset="0"/>
          </a:endParaRPr>
        </a:p>
      </dsp:txBody>
      <dsp:txXfrm rot="-5400000">
        <a:off x="1" y="2264386"/>
        <a:ext cx="1273051" cy="545593"/>
      </dsp:txXfrm>
    </dsp:sp>
    <dsp:sp modelId="{583F5F4F-5E32-415C-A143-3B5E70DFC14A}">
      <dsp:nvSpPr>
        <dsp:cNvPr id="0" name=""/>
        <dsp:cNvSpPr/>
      </dsp:nvSpPr>
      <dsp:spPr>
        <a:xfrm rot="5400000">
          <a:off x="5905605" y="-3004693"/>
          <a:ext cx="1182118" cy="10447226"/>
        </a:xfrm>
        <a:prstGeom prst="round2Same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11225">
            <a:lnSpc>
              <a:spcPct val="90000"/>
            </a:lnSpc>
            <a:spcBef>
              <a:spcPct val="0"/>
            </a:spcBef>
            <a:spcAft>
              <a:spcPct val="15000"/>
            </a:spcAft>
            <a:buChar char="•"/>
          </a:pPr>
          <a:r>
            <a:rPr lang="en-US" sz="2050" b="1" kern="1200">
              <a:latin typeface="Book Antiqua" panose="02040602050305030304" pitchFamily="18" charset="0"/>
            </a:rPr>
            <a:t>Applying of same logic: </a:t>
          </a:r>
          <a:r>
            <a:rPr lang="en-US" sz="2050" kern="1200">
              <a:latin typeface="Book Antiqua" panose="02040602050305030304" pitchFamily="18" charset="0"/>
            </a:rPr>
            <a:t>The factory/office buildings used for providing taxable services or production of goods should also be able to make their claim</a:t>
          </a:r>
          <a:endParaRPr lang="en-IN" sz="2050" kern="1200">
            <a:latin typeface="Book Antiqua" panose="02040602050305030304" pitchFamily="18" charset="0"/>
          </a:endParaRPr>
        </a:p>
      </dsp:txBody>
      <dsp:txXfrm rot="-5400000">
        <a:off x="1273051" y="1685567"/>
        <a:ext cx="10389520" cy="1066706"/>
      </dsp:txXfrm>
    </dsp:sp>
    <dsp:sp modelId="{60A9D0FB-526A-4CD9-8D1F-8BF431745556}">
      <dsp:nvSpPr>
        <dsp:cNvPr id="0" name=""/>
        <dsp:cNvSpPr/>
      </dsp:nvSpPr>
      <dsp:spPr>
        <a:xfrm rot="5400000">
          <a:off x="-272796" y="3527314"/>
          <a:ext cx="1818644" cy="1273051"/>
        </a:xfrm>
        <a:prstGeom prst="chevron">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11225">
            <a:lnSpc>
              <a:spcPct val="90000"/>
            </a:lnSpc>
            <a:spcBef>
              <a:spcPct val="0"/>
            </a:spcBef>
            <a:spcAft>
              <a:spcPct val="35000"/>
            </a:spcAft>
            <a:buNone/>
          </a:pPr>
          <a:endParaRPr lang="en-IN" sz="2050" kern="1200">
            <a:latin typeface="Book Antiqua" panose="02040602050305030304" pitchFamily="18" charset="0"/>
          </a:endParaRPr>
        </a:p>
      </dsp:txBody>
      <dsp:txXfrm rot="-5400000">
        <a:off x="1" y="3891044"/>
        <a:ext cx="1273051" cy="545593"/>
      </dsp:txXfrm>
    </dsp:sp>
    <dsp:sp modelId="{DA3D2031-2EEF-4A51-BE6E-3090256F4616}">
      <dsp:nvSpPr>
        <dsp:cNvPr id="0" name=""/>
        <dsp:cNvSpPr/>
      </dsp:nvSpPr>
      <dsp:spPr>
        <a:xfrm rot="5400000">
          <a:off x="5905605" y="-1378036"/>
          <a:ext cx="1182118" cy="10447226"/>
        </a:xfrm>
        <a:prstGeom prst="round2Same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11225">
            <a:lnSpc>
              <a:spcPct val="90000"/>
            </a:lnSpc>
            <a:spcBef>
              <a:spcPct val="0"/>
            </a:spcBef>
            <a:spcAft>
              <a:spcPct val="15000"/>
            </a:spcAft>
            <a:buChar char="•"/>
          </a:pPr>
          <a:r>
            <a:rPr lang="en-US" sz="2050" b="1" kern="1200" dirty="0" err="1">
              <a:latin typeface="Book Antiqua" panose="02040602050305030304" pitchFamily="18" charset="0"/>
            </a:rPr>
            <a:t>Availment</a:t>
          </a:r>
          <a:r>
            <a:rPr lang="en-US" sz="2050" b="1" kern="1200" dirty="0">
              <a:latin typeface="Book Antiqua" panose="02040602050305030304" pitchFamily="18" charset="0"/>
            </a:rPr>
            <a:t> of ITC: </a:t>
          </a:r>
          <a:r>
            <a:rPr lang="en-US" sz="2050" kern="1200" dirty="0">
              <a:latin typeface="Book Antiqua" panose="02040602050305030304" pitchFamily="18" charset="0"/>
            </a:rPr>
            <a:t>The procurements made during FY 2023-24 can be availed on or before 30</a:t>
          </a:r>
          <a:r>
            <a:rPr lang="en-US" sz="2050" kern="1200" baseline="30000" dirty="0">
              <a:latin typeface="Book Antiqua" panose="02040602050305030304" pitchFamily="18" charset="0"/>
            </a:rPr>
            <a:t>th</a:t>
          </a:r>
          <a:r>
            <a:rPr lang="en-US" sz="2050" kern="1200" dirty="0">
              <a:latin typeface="Book Antiqua" panose="02040602050305030304" pitchFamily="18" charset="0"/>
            </a:rPr>
            <a:t> November 2024.</a:t>
          </a:r>
          <a:endParaRPr lang="en-IN" sz="2050" kern="1200" dirty="0">
            <a:latin typeface="Book Antiqua" panose="02040602050305030304" pitchFamily="18" charset="0"/>
          </a:endParaRPr>
        </a:p>
      </dsp:txBody>
      <dsp:txXfrm rot="-5400000">
        <a:off x="1273051" y="3312224"/>
        <a:ext cx="10389520" cy="106670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3B2471-6391-4CD7-A822-B246971BC69D}" type="datetimeFigureOut">
              <a:rPr lang="en-IN" smtClean="0"/>
              <a:t>04-09-2024</a:t>
            </a:fld>
            <a:endParaRPr lang="en-IN"/>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C9F8EA-18AF-4FC1-81F1-6415A17C5EE7}" type="slidenum">
              <a:rPr lang="en-IN" smtClean="0"/>
              <a:t>‹#›</a:t>
            </a:fld>
            <a:endParaRPr lang="en-IN"/>
          </a:p>
        </p:txBody>
      </p:sp>
    </p:spTree>
    <p:extLst>
      <p:ext uri="{BB962C8B-B14F-4D97-AF65-F5344CB8AC3E}">
        <p14:creationId xmlns:p14="http://schemas.microsoft.com/office/powerpoint/2010/main" val="6253004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472649-1CCA-476C-811A-3B55C380BCDF}" type="datetimeFigureOut">
              <a:rPr lang="en-IN" smtClean="0"/>
              <a:t>04-09-2024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FF627-0BAB-4C00-826C-8E6B3F09FE08}" type="slidenum">
              <a:rPr lang="en-IN" smtClean="0"/>
              <a:t>‹#›</a:t>
            </a:fld>
            <a:endParaRPr lang="en-IN"/>
          </a:p>
        </p:txBody>
      </p:sp>
    </p:spTree>
    <p:extLst>
      <p:ext uri="{BB962C8B-B14F-4D97-AF65-F5344CB8AC3E}">
        <p14:creationId xmlns:p14="http://schemas.microsoft.com/office/powerpoint/2010/main" val="344131934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A2FF627-0BAB-4C00-826C-8E6B3F09FE08}" type="slidenum">
              <a:rPr lang="en-IN" smtClean="0"/>
              <a:t>1</a:t>
            </a:fld>
            <a:endParaRPr lang="en-IN"/>
          </a:p>
        </p:txBody>
      </p:sp>
    </p:spTree>
    <p:extLst>
      <p:ext uri="{BB962C8B-B14F-4D97-AF65-F5344CB8AC3E}">
        <p14:creationId xmlns:p14="http://schemas.microsoft.com/office/powerpoint/2010/main" val="1255151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A2FF627-0BAB-4C00-826C-8E6B3F09FE08}" type="slidenum">
              <a:rPr lang="en-IN" smtClean="0"/>
              <a:t>30</a:t>
            </a:fld>
            <a:endParaRPr lang="en-IN"/>
          </a:p>
        </p:txBody>
      </p:sp>
    </p:spTree>
    <p:extLst>
      <p:ext uri="{BB962C8B-B14F-4D97-AF65-F5344CB8AC3E}">
        <p14:creationId xmlns:p14="http://schemas.microsoft.com/office/powerpoint/2010/main" val="1255151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54C36-E465-4B6D-26E1-C77B0D5AC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FD7B4-071A-065C-3BC1-53009972A5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2CE69-1A9F-E544-D1A6-E477E4B81538}"/>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597588D1-ED27-9361-31AF-7B2FA713BE2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A2FF627-0BAB-4C00-826C-8E6B3F09FE08}"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0339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10" name="Freeform 9"/>
          <p:cNvSpPr>
            <a:spLocks noChangeAspect="1"/>
          </p:cNvSpPr>
          <p:nvPr userDrawn="1"/>
        </p:nvSpPr>
        <p:spPr bwMode="gray">
          <a:xfrm>
            <a:off x="0" y="1"/>
            <a:ext cx="6359857" cy="6523630"/>
          </a:xfrm>
          <a:custGeom>
            <a:avLst/>
            <a:gdLst/>
            <a:ahLst/>
            <a:cxnLst>
              <a:cxn ang="0">
                <a:pos x="17951" y="0"/>
              </a:cxn>
              <a:cxn ang="0">
                <a:pos x="0" y="0"/>
              </a:cxn>
              <a:cxn ang="0">
                <a:pos x="0" y="20057"/>
              </a:cxn>
              <a:cxn ang="0">
                <a:pos x="12022" y="20057"/>
              </a:cxn>
              <a:cxn ang="0">
                <a:pos x="17951" y="0"/>
              </a:cxn>
            </a:cxnLst>
            <a:rect l="0" t="0" r="r" b="b"/>
            <a:pathLst>
              <a:path w="17951" h="20057">
                <a:moveTo>
                  <a:pt x="17951" y="0"/>
                </a:moveTo>
                <a:lnTo>
                  <a:pt x="0" y="0"/>
                </a:lnTo>
                <a:lnTo>
                  <a:pt x="0" y="20057"/>
                </a:lnTo>
                <a:lnTo>
                  <a:pt x="12022" y="20057"/>
                </a:lnTo>
                <a:lnTo>
                  <a:pt x="1795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lIns="107287" tIns="53643" rIns="107287" bIns="53643"/>
          <a:lstStyle/>
          <a:p>
            <a:pPr marL="0" algn="l" defTabSz="1072866" rtl="0" eaLnBrk="1" fontAlgn="base" latinLnBrk="0" hangingPunct="1">
              <a:spcBef>
                <a:spcPct val="50000"/>
              </a:spcBef>
              <a:spcAft>
                <a:spcPct val="0"/>
              </a:spcAft>
              <a:defRPr/>
            </a:pPr>
            <a:endParaRPr lang="en-GB" sz="2100" b="1" kern="1200">
              <a:solidFill>
                <a:schemeClr val="tx1"/>
              </a:solidFill>
              <a:latin typeface="+mn-lt"/>
              <a:ea typeface="+mn-ea"/>
              <a:cs typeface="+mn-cs"/>
            </a:endParaRPr>
          </a:p>
        </p:txBody>
      </p:sp>
      <p:sp>
        <p:nvSpPr>
          <p:cNvPr id="9" name="Text Placeholder 8"/>
          <p:cNvSpPr>
            <a:spLocks noGrp="1"/>
          </p:cNvSpPr>
          <p:nvPr>
            <p:ph type="body" sz="quarter" idx="13"/>
          </p:nvPr>
        </p:nvSpPr>
        <p:spPr>
          <a:xfrm>
            <a:off x="305127" y="969451"/>
            <a:ext cx="5103813" cy="792163"/>
          </a:xfrm>
        </p:spPr>
        <p:txBody>
          <a:bodyPr>
            <a:noAutofit/>
          </a:bodyPr>
          <a:lstStyle>
            <a:lvl1pPr marL="0" indent="0" algn="ctr">
              <a:buNone/>
              <a:defRPr sz="2400" b="1">
                <a:solidFill>
                  <a:schemeClr val="bg1"/>
                </a:solidFill>
                <a:latin typeface="Cambria" panose="02040503050406030204" pitchFamily="18" charset="0"/>
                <a:ea typeface="Cambria" panose="02040503050406030204" pitchFamily="18" charset="0"/>
              </a:defRPr>
            </a:lvl1pPr>
            <a:lvl2pPr>
              <a:defRPr sz="2400">
                <a:solidFill>
                  <a:schemeClr val="bg1"/>
                </a:solidFill>
                <a:latin typeface="Cambria" panose="02040503050406030204" pitchFamily="18" charset="0"/>
                <a:ea typeface="Cambria" panose="02040503050406030204" pitchFamily="18" charset="0"/>
              </a:defRPr>
            </a:lvl2pPr>
            <a:lvl3pPr>
              <a:defRPr sz="2400">
                <a:solidFill>
                  <a:schemeClr val="bg1"/>
                </a:solidFill>
                <a:latin typeface="Cambria" panose="02040503050406030204" pitchFamily="18" charset="0"/>
                <a:ea typeface="Cambria" panose="02040503050406030204" pitchFamily="18" charset="0"/>
              </a:defRPr>
            </a:lvl3pPr>
            <a:lvl4pPr>
              <a:defRPr sz="2400">
                <a:solidFill>
                  <a:schemeClr val="bg1"/>
                </a:solidFill>
                <a:latin typeface="Cambria" panose="02040503050406030204" pitchFamily="18" charset="0"/>
                <a:ea typeface="Cambria" panose="02040503050406030204" pitchFamily="18" charset="0"/>
              </a:defRPr>
            </a:lvl4pPr>
            <a:lvl5pPr>
              <a:defRPr sz="2400">
                <a:solidFill>
                  <a:schemeClr val="bg1"/>
                </a:solidFill>
                <a:latin typeface="Cambria" panose="02040503050406030204" pitchFamily="18" charset="0"/>
                <a:ea typeface="Cambria" panose="02040503050406030204" pitchFamily="18" charset="0"/>
              </a:defRPr>
            </a:lvl5pPr>
          </a:lstStyle>
          <a:p>
            <a:pPr lvl="0"/>
            <a:r>
              <a:rPr lang="en-US"/>
              <a:t>Edit Master text styles</a:t>
            </a:r>
          </a:p>
        </p:txBody>
      </p:sp>
      <p:sp>
        <p:nvSpPr>
          <p:cNvPr id="17" name="Text Placeholder 16"/>
          <p:cNvSpPr>
            <a:spLocks noGrp="1"/>
          </p:cNvSpPr>
          <p:nvPr>
            <p:ph type="body" sz="quarter" idx="14"/>
          </p:nvPr>
        </p:nvSpPr>
        <p:spPr>
          <a:xfrm>
            <a:off x="468905" y="2623778"/>
            <a:ext cx="4799132" cy="928688"/>
          </a:xfrm>
        </p:spPr>
        <p:txBody>
          <a:bodyPr>
            <a:noAutofit/>
          </a:bodyPr>
          <a:lstStyle>
            <a:lvl1pPr marL="0" indent="0" algn="ctr">
              <a:buNone/>
              <a:defRPr sz="2400" b="1">
                <a:solidFill>
                  <a:schemeClr val="bg1"/>
                </a:solidFill>
                <a:latin typeface="Cambria" panose="02040503050406030204" pitchFamily="18" charset="0"/>
                <a:ea typeface="Cambria" panose="02040503050406030204" pitchFamily="18" charset="0"/>
              </a:defRPr>
            </a:lvl1pPr>
            <a:lvl2pPr>
              <a:defRPr sz="2000">
                <a:solidFill>
                  <a:schemeClr val="bg1"/>
                </a:solidFill>
                <a:latin typeface="Cambria" panose="02040503050406030204" pitchFamily="18" charset="0"/>
                <a:ea typeface="Cambria" panose="02040503050406030204" pitchFamily="18" charset="0"/>
              </a:defRPr>
            </a:lvl2pPr>
            <a:lvl3pPr>
              <a:defRPr sz="2000">
                <a:solidFill>
                  <a:schemeClr val="bg1"/>
                </a:solidFill>
                <a:latin typeface="Cambria" panose="02040503050406030204" pitchFamily="18" charset="0"/>
                <a:ea typeface="Cambria" panose="02040503050406030204" pitchFamily="18" charset="0"/>
              </a:defRPr>
            </a:lvl3pPr>
            <a:lvl4pPr>
              <a:defRPr sz="2000">
                <a:solidFill>
                  <a:schemeClr val="bg1"/>
                </a:solidFill>
                <a:latin typeface="Cambria" panose="02040503050406030204" pitchFamily="18" charset="0"/>
                <a:ea typeface="Cambria" panose="02040503050406030204" pitchFamily="18" charset="0"/>
              </a:defRPr>
            </a:lvl4pPr>
            <a:lvl5pPr>
              <a:defRPr sz="2000">
                <a:solidFill>
                  <a:schemeClr val="bg1"/>
                </a:solidFill>
                <a:latin typeface="Cambria" panose="02040503050406030204" pitchFamily="18" charset="0"/>
                <a:ea typeface="Cambria" panose="02040503050406030204" pitchFamily="18" charset="0"/>
              </a:defRPr>
            </a:lvl5pPr>
          </a:lstStyle>
          <a:p>
            <a:pPr lvl="0"/>
            <a:r>
              <a:rPr lang="en-US"/>
              <a:t>Edit Master text styles</a:t>
            </a:r>
          </a:p>
        </p:txBody>
      </p:sp>
      <p:sp>
        <p:nvSpPr>
          <p:cNvPr id="8" name="Rectangle 7"/>
          <p:cNvSpPr/>
          <p:nvPr userDrawn="1"/>
        </p:nvSpPr>
        <p:spPr>
          <a:xfrm>
            <a:off x="12027876" y="0"/>
            <a:ext cx="164123" cy="6858000"/>
          </a:xfrm>
          <a:prstGeom prst="rect">
            <a:avLst/>
          </a:prstGeom>
          <a:solidFill>
            <a:srgbClr val="0032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 Placeholder 4"/>
          <p:cNvSpPr>
            <a:spLocks noGrp="1"/>
          </p:cNvSpPr>
          <p:nvPr>
            <p:ph type="body" sz="quarter" idx="15"/>
          </p:nvPr>
        </p:nvSpPr>
        <p:spPr>
          <a:xfrm>
            <a:off x="655638" y="6400800"/>
            <a:ext cx="2073275" cy="442913"/>
          </a:xfrm>
        </p:spPr>
        <p:txBody>
          <a:bodyPr>
            <a:noAutofit/>
          </a:bodyPr>
          <a:lstStyle>
            <a:lvl1pPr marL="0" indent="0">
              <a:buNone/>
              <a:defRPr sz="1800">
                <a:solidFill>
                  <a:schemeClr val="bg1"/>
                </a:solidFill>
                <a:latin typeface="Cambria" panose="02040503050406030204" pitchFamily="18" charset="0"/>
                <a:ea typeface="Cambria" panose="02040503050406030204" pitchFamily="18" charset="0"/>
              </a:defRPr>
            </a:lvl1pPr>
            <a:lvl2pPr>
              <a:defRPr sz="1800">
                <a:solidFill>
                  <a:schemeClr val="bg1"/>
                </a:solidFill>
                <a:latin typeface="Cambria" panose="02040503050406030204" pitchFamily="18" charset="0"/>
                <a:ea typeface="Cambria" panose="02040503050406030204" pitchFamily="18" charset="0"/>
              </a:defRPr>
            </a:lvl2pPr>
            <a:lvl3pPr>
              <a:defRPr sz="1800">
                <a:solidFill>
                  <a:schemeClr val="bg1"/>
                </a:solidFill>
                <a:latin typeface="Cambria" panose="02040503050406030204" pitchFamily="18" charset="0"/>
                <a:ea typeface="Cambria" panose="02040503050406030204" pitchFamily="18" charset="0"/>
              </a:defRPr>
            </a:lvl3pPr>
            <a:lvl4pPr>
              <a:defRPr sz="1800">
                <a:solidFill>
                  <a:schemeClr val="bg1"/>
                </a:solidFill>
                <a:latin typeface="Cambria" panose="02040503050406030204" pitchFamily="18" charset="0"/>
                <a:ea typeface="Cambria" panose="02040503050406030204" pitchFamily="18" charset="0"/>
              </a:defRPr>
            </a:lvl4pPr>
            <a:lvl5pPr>
              <a:defRPr sz="1800">
                <a:solidFill>
                  <a:schemeClr val="bg1"/>
                </a:solidFill>
                <a:latin typeface="Cambria" panose="02040503050406030204" pitchFamily="18" charset="0"/>
                <a:ea typeface="Cambria" panose="02040503050406030204" pitchFamily="18" charset="0"/>
              </a:defRPr>
            </a:lvl5pPr>
          </a:lstStyle>
          <a:p>
            <a:pPr lvl="0"/>
            <a:r>
              <a:rPr lang="en-US"/>
              <a:t>Edit Master text</a:t>
            </a:r>
            <a:endParaRPr lang="en-IN"/>
          </a:p>
        </p:txBody>
      </p:sp>
    </p:spTree>
    <p:extLst>
      <p:ext uri="{BB962C8B-B14F-4D97-AF65-F5344CB8AC3E}">
        <p14:creationId xmlns:p14="http://schemas.microsoft.com/office/powerpoint/2010/main" val="1093059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ubject Slide">
    <p:bg>
      <p:bgPr>
        <a:solidFill>
          <a:schemeClr val="bg1"/>
        </a:solidFill>
        <a:effectLst/>
      </p:bgPr>
    </p:bg>
    <p:spTree>
      <p:nvGrpSpPr>
        <p:cNvPr id="1" name=""/>
        <p:cNvGrpSpPr/>
        <p:nvPr/>
      </p:nvGrpSpPr>
      <p:grpSpPr>
        <a:xfrm>
          <a:off x="0" y="0"/>
          <a:ext cx="0" cy="0"/>
          <a:chOff x="0" y="0"/>
          <a:chExt cx="0" cy="0"/>
        </a:xfrm>
      </p:grpSpPr>
      <p:sp>
        <p:nvSpPr>
          <p:cNvPr id="10" name="Freeform 20"/>
          <p:cNvSpPr>
            <a:spLocks noChangeAspect="1"/>
          </p:cNvSpPr>
          <p:nvPr userDrawn="1"/>
        </p:nvSpPr>
        <p:spPr bwMode="gray">
          <a:xfrm>
            <a:off x="0" y="0"/>
            <a:ext cx="11041039" cy="957446"/>
          </a:xfrm>
          <a:custGeom>
            <a:avLst/>
            <a:gdLst/>
            <a:ahLst/>
            <a:cxnLst>
              <a:cxn ang="0">
                <a:pos x="0" y="0"/>
              </a:cxn>
              <a:cxn ang="0">
                <a:pos x="0" y="1729"/>
              </a:cxn>
              <a:cxn ang="0">
                <a:pos x="18422" y="1729"/>
              </a:cxn>
              <a:cxn ang="0">
                <a:pos x="18935" y="0"/>
              </a:cxn>
              <a:cxn ang="0">
                <a:pos x="0" y="0"/>
              </a:cxn>
            </a:cxnLst>
            <a:rect l="0" t="0" r="r" b="b"/>
            <a:pathLst>
              <a:path w="18935" h="1729">
                <a:moveTo>
                  <a:pt x="0" y="0"/>
                </a:moveTo>
                <a:lnTo>
                  <a:pt x="0" y="1729"/>
                </a:lnTo>
                <a:lnTo>
                  <a:pt x="18422" y="1729"/>
                </a:lnTo>
                <a:lnTo>
                  <a:pt x="18935" y="0"/>
                </a:lnTo>
                <a:lnTo>
                  <a:pt x="0" y="0"/>
                </a:lnTo>
                <a:close/>
              </a:path>
            </a:pathLst>
          </a:custGeom>
          <a:solidFill>
            <a:srgbClr val="00327D"/>
          </a:solidFill>
          <a:ln w="9525" cap="flat" cmpd="sng">
            <a:noFill/>
            <a:prstDash val="solid"/>
            <a:round/>
            <a:headEnd type="none" w="med" len="med"/>
            <a:tailEnd type="none" w="med" len="med"/>
          </a:ln>
          <a:effectLst/>
        </p:spPr>
        <p:txBody>
          <a:bodyPr lIns="107287" tIns="53643" rIns="107287" bIns="53643"/>
          <a:lstStyle/>
          <a:p>
            <a:pPr marL="0" algn="l" defTabSz="1072866" rtl="0" eaLnBrk="1" fontAlgn="base" latinLnBrk="0" hangingPunct="1">
              <a:spcBef>
                <a:spcPct val="50000"/>
              </a:spcBef>
              <a:spcAft>
                <a:spcPct val="0"/>
              </a:spcAft>
              <a:defRPr/>
            </a:pPr>
            <a:endParaRPr lang="en-GB" sz="2100" kern="1200">
              <a:solidFill>
                <a:srgbClr val="002E8A"/>
              </a:solidFill>
              <a:latin typeface="+mn-lt"/>
              <a:ea typeface="+mn-ea"/>
              <a:cs typeface="+mn-cs"/>
            </a:endParaRPr>
          </a:p>
        </p:txBody>
      </p:sp>
      <p:sp>
        <p:nvSpPr>
          <p:cNvPr id="16" name="Text Placeholder 15"/>
          <p:cNvSpPr>
            <a:spLocks noGrp="1"/>
          </p:cNvSpPr>
          <p:nvPr>
            <p:ph type="body" sz="quarter" idx="14"/>
          </p:nvPr>
        </p:nvSpPr>
        <p:spPr>
          <a:xfrm>
            <a:off x="327025" y="150813"/>
            <a:ext cx="8407400" cy="585787"/>
          </a:xfrm>
        </p:spPr>
        <p:txBody>
          <a:bodyPr>
            <a:noAutofit/>
          </a:bodyPr>
          <a:lstStyle>
            <a:lvl1pPr marL="0" indent="0">
              <a:buNone/>
              <a:defRPr sz="3600">
                <a:solidFill>
                  <a:schemeClr val="bg1"/>
                </a:solidFill>
                <a:latin typeface="Cambria" panose="02040503050406030204" pitchFamily="18" charset="0"/>
                <a:ea typeface="Cambria" panose="02040503050406030204" pitchFamily="18" charset="0"/>
              </a:defRPr>
            </a:lvl1pPr>
            <a:lvl2pPr>
              <a:defRPr>
                <a:solidFill>
                  <a:schemeClr val="bg1"/>
                </a:solidFill>
                <a:latin typeface="Cambria" panose="02040503050406030204" pitchFamily="18" charset="0"/>
                <a:ea typeface="Cambria" panose="02040503050406030204" pitchFamily="18" charset="0"/>
              </a:defRPr>
            </a:lvl2pPr>
            <a:lvl3pPr>
              <a:defRPr>
                <a:solidFill>
                  <a:schemeClr val="bg1"/>
                </a:solidFill>
                <a:latin typeface="Cambria" panose="02040503050406030204" pitchFamily="18" charset="0"/>
                <a:ea typeface="Cambria" panose="02040503050406030204" pitchFamily="18" charset="0"/>
              </a:defRPr>
            </a:lvl3pPr>
            <a:lvl4pPr>
              <a:defRPr>
                <a:solidFill>
                  <a:schemeClr val="bg1"/>
                </a:solidFill>
                <a:latin typeface="Cambria" panose="02040503050406030204" pitchFamily="18" charset="0"/>
                <a:ea typeface="Cambria" panose="02040503050406030204" pitchFamily="18" charset="0"/>
              </a:defRPr>
            </a:lvl4pPr>
            <a:lvl5pPr>
              <a:defRPr>
                <a:solidFill>
                  <a:schemeClr val="bg1"/>
                </a:solidFill>
                <a:latin typeface="Cambria" panose="02040503050406030204" pitchFamily="18" charset="0"/>
                <a:ea typeface="Cambria" panose="02040503050406030204" pitchFamily="18" charset="0"/>
              </a:defRPr>
            </a:lvl5pPr>
          </a:lstStyle>
          <a:p>
            <a:pPr lvl="0"/>
            <a:r>
              <a:rPr lang="en-US"/>
              <a:t>Edit Master text styles</a:t>
            </a:r>
          </a:p>
        </p:txBody>
      </p:sp>
      <p:sp>
        <p:nvSpPr>
          <p:cNvPr id="8" name="Rectangle 7"/>
          <p:cNvSpPr/>
          <p:nvPr userDrawn="1"/>
        </p:nvSpPr>
        <p:spPr>
          <a:xfrm>
            <a:off x="12027876" y="0"/>
            <a:ext cx="164123" cy="6858000"/>
          </a:xfrm>
          <a:prstGeom prst="rect">
            <a:avLst/>
          </a:prstGeom>
          <a:solidFill>
            <a:srgbClr val="0032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 Placeholder 2"/>
          <p:cNvSpPr>
            <a:spLocks noGrp="1"/>
          </p:cNvSpPr>
          <p:nvPr>
            <p:ph type="body" sz="quarter" idx="15"/>
          </p:nvPr>
        </p:nvSpPr>
        <p:spPr>
          <a:xfrm>
            <a:off x="327024" y="1108259"/>
            <a:ext cx="11650331" cy="5749741"/>
          </a:xfrm>
        </p:spPr>
        <p:txBody>
          <a:bodyPr>
            <a:normAutofit/>
          </a:bodyPr>
          <a:lstStyle>
            <a:lvl1pPr>
              <a:defRPr sz="2000">
                <a:latin typeface="Cambria" panose="02040503050406030204" pitchFamily="18" charset="0"/>
                <a:ea typeface="Cambria" panose="02040503050406030204" pitchFamily="18" charset="0"/>
              </a:defRPr>
            </a:lvl1pPr>
            <a:lvl2pPr>
              <a:defRPr sz="2000">
                <a:latin typeface="Cambria" panose="02040503050406030204" pitchFamily="18" charset="0"/>
                <a:ea typeface="Cambria" panose="02040503050406030204" pitchFamily="18" charset="0"/>
              </a:defRPr>
            </a:lvl2pPr>
            <a:lvl3pPr>
              <a:defRPr sz="2000">
                <a:latin typeface="Cambria" panose="02040503050406030204" pitchFamily="18" charset="0"/>
                <a:ea typeface="Cambria" panose="02040503050406030204" pitchFamily="18" charset="0"/>
              </a:defRPr>
            </a:lvl3pPr>
            <a:lvl4pPr>
              <a:defRPr sz="2000">
                <a:latin typeface="Cambria" panose="02040503050406030204" pitchFamily="18" charset="0"/>
                <a:ea typeface="Cambria" panose="02040503050406030204" pitchFamily="18" charset="0"/>
              </a:defRPr>
            </a:lvl4pPr>
            <a:lvl5pPr>
              <a:defRPr sz="2000">
                <a:latin typeface="Cambria" panose="02040503050406030204" pitchFamily="18" charset="0"/>
                <a:ea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ysClr val="windowText" lastClr="000000"/>
                </a:solidFill>
              </a:defRPr>
            </a:lvl1pPr>
          </a:lstStyle>
          <a:p>
            <a:fld id="{C37E4FB1-AD43-40BE-A2D5-51E31E25039B}" type="slidenum">
              <a:rPr lang="en-IN" smtClean="0"/>
              <a:pPr/>
              <a:t>‹#›</a:t>
            </a:fld>
            <a:endParaRPr lang="en-IN"/>
          </a:p>
        </p:txBody>
      </p:sp>
    </p:spTree>
    <p:extLst>
      <p:ext uri="{BB962C8B-B14F-4D97-AF65-F5344CB8AC3E}">
        <p14:creationId xmlns:p14="http://schemas.microsoft.com/office/powerpoint/2010/main" val="2568521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Table Placeholder 4"/>
          <p:cNvSpPr>
            <a:spLocks noGrp="1"/>
          </p:cNvSpPr>
          <p:nvPr>
            <p:ph type="tbl" sz="quarter" idx="10"/>
          </p:nvPr>
        </p:nvSpPr>
        <p:spPr>
          <a:xfrm>
            <a:off x="422299" y="1460263"/>
            <a:ext cx="10086975" cy="4244975"/>
          </a:xfrm>
        </p:spPr>
        <p:txBody>
          <a:bodyPr>
            <a:normAutofit/>
          </a:bodyPr>
          <a:lstStyle>
            <a:lvl1pPr>
              <a:defRPr sz="2000">
                <a:latin typeface="Cambria" panose="02040503050406030204" pitchFamily="18" charset="0"/>
                <a:ea typeface="Cambria" panose="02040503050406030204" pitchFamily="18" charset="0"/>
              </a:defRPr>
            </a:lvl1pPr>
          </a:lstStyle>
          <a:p>
            <a:endParaRPr lang="en-IN"/>
          </a:p>
        </p:txBody>
      </p:sp>
      <p:sp>
        <p:nvSpPr>
          <p:cNvPr id="9" name="Freeform 20"/>
          <p:cNvSpPr>
            <a:spLocks noChangeAspect="1"/>
          </p:cNvSpPr>
          <p:nvPr userDrawn="1"/>
        </p:nvSpPr>
        <p:spPr bwMode="gray">
          <a:xfrm>
            <a:off x="0" y="0"/>
            <a:ext cx="11041039" cy="957446"/>
          </a:xfrm>
          <a:custGeom>
            <a:avLst/>
            <a:gdLst/>
            <a:ahLst/>
            <a:cxnLst>
              <a:cxn ang="0">
                <a:pos x="0" y="0"/>
              </a:cxn>
              <a:cxn ang="0">
                <a:pos x="0" y="1729"/>
              </a:cxn>
              <a:cxn ang="0">
                <a:pos x="18422" y="1729"/>
              </a:cxn>
              <a:cxn ang="0">
                <a:pos x="18935" y="0"/>
              </a:cxn>
              <a:cxn ang="0">
                <a:pos x="0" y="0"/>
              </a:cxn>
            </a:cxnLst>
            <a:rect l="0" t="0" r="r" b="b"/>
            <a:pathLst>
              <a:path w="18935" h="1729">
                <a:moveTo>
                  <a:pt x="0" y="0"/>
                </a:moveTo>
                <a:lnTo>
                  <a:pt x="0" y="1729"/>
                </a:lnTo>
                <a:lnTo>
                  <a:pt x="18422" y="1729"/>
                </a:lnTo>
                <a:lnTo>
                  <a:pt x="18935" y="0"/>
                </a:lnTo>
                <a:lnTo>
                  <a:pt x="0" y="0"/>
                </a:lnTo>
                <a:close/>
              </a:path>
            </a:pathLst>
          </a:custGeom>
          <a:solidFill>
            <a:srgbClr val="00327D"/>
          </a:solidFill>
          <a:ln w="9525" cap="flat" cmpd="sng">
            <a:noFill/>
            <a:prstDash val="solid"/>
            <a:round/>
            <a:headEnd type="none" w="med" len="med"/>
            <a:tailEnd type="none" w="med" len="med"/>
          </a:ln>
          <a:effectLst/>
        </p:spPr>
        <p:txBody>
          <a:bodyPr lIns="107287" tIns="53643" rIns="107287" bIns="53643"/>
          <a:lstStyle/>
          <a:p>
            <a:pPr marL="0" algn="l" defTabSz="1072866" rtl="0" eaLnBrk="1" fontAlgn="base" latinLnBrk="0" hangingPunct="1">
              <a:spcBef>
                <a:spcPct val="50000"/>
              </a:spcBef>
              <a:spcAft>
                <a:spcPct val="0"/>
              </a:spcAft>
              <a:defRPr/>
            </a:pPr>
            <a:endParaRPr lang="en-GB" sz="2100" kern="1200">
              <a:solidFill>
                <a:srgbClr val="002E8A"/>
              </a:solidFill>
              <a:latin typeface="+mn-lt"/>
              <a:ea typeface="+mn-ea"/>
              <a:cs typeface="+mn-cs"/>
            </a:endParaRPr>
          </a:p>
        </p:txBody>
      </p:sp>
      <p:sp>
        <p:nvSpPr>
          <p:cNvPr id="6" name="Text Placeholder 15"/>
          <p:cNvSpPr>
            <a:spLocks noGrp="1"/>
          </p:cNvSpPr>
          <p:nvPr>
            <p:ph type="body" sz="quarter" idx="14"/>
          </p:nvPr>
        </p:nvSpPr>
        <p:spPr>
          <a:xfrm>
            <a:off x="327025" y="150813"/>
            <a:ext cx="8407400" cy="585787"/>
          </a:xfrm>
        </p:spPr>
        <p:txBody>
          <a:bodyPr>
            <a:noAutofit/>
          </a:bodyPr>
          <a:lstStyle>
            <a:lvl1pPr marL="0" indent="0">
              <a:buNone/>
              <a:defRPr sz="3600">
                <a:solidFill>
                  <a:schemeClr val="bg1"/>
                </a:solidFill>
                <a:latin typeface="Cambria" panose="02040503050406030204" pitchFamily="18" charset="0"/>
                <a:ea typeface="Cambria" panose="02040503050406030204" pitchFamily="18" charset="0"/>
              </a:defRPr>
            </a:lvl1pPr>
            <a:lvl2pPr>
              <a:defRPr>
                <a:solidFill>
                  <a:schemeClr val="bg1"/>
                </a:solidFill>
                <a:latin typeface="Cambria" panose="02040503050406030204" pitchFamily="18" charset="0"/>
                <a:ea typeface="Cambria" panose="02040503050406030204" pitchFamily="18" charset="0"/>
              </a:defRPr>
            </a:lvl2pPr>
            <a:lvl3pPr>
              <a:defRPr>
                <a:solidFill>
                  <a:schemeClr val="bg1"/>
                </a:solidFill>
                <a:latin typeface="Cambria" panose="02040503050406030204" pitchFamily="18" charset="0"/>
                <a:ea typeface="Cambria" panose="02040503050406030204" pitchFamily="18" charset="0"/>
              </a:defRPr>
            </a:lvl3pPr>
            <a:lvl4pPr>
              <a:defRPr>
                <a:solidFill>
                  <a:schemeClr val="bg1"/>
                </a:solidFill>
                <a:latin typeface="Cambria" panose="02040503050406030204" pitchFamily="18" charset="0"/>
                <a:ea typeface="Cambria" panose="02040503050406030204" pitchFamily="18" charset="0"/>
              </a:defRPr>
            </a:lvl4pPr>
            <a:lvl5pPr>
              <a:defRPr>
                <a:solidFill>
                  <a:schemeClr val="bg1"/>
                </a:solidFill>
                <a:latin typeface="Cambria" panose="02040503050406030204" pitchFamily="18" charset="0"/>
                <a:ea typeface="Cambria" panose="02040503050406030204" pitchFamily="18" charset="0"/>
              </a:defRPr>
            </a:lvl5pPr>
          </a:lstStyle>
          <a:p>
            <a:pPr lvl="0"/>
            <a:r>
              <a:rPr lang="en-US"/>
              <a:t>Edit Master text styles</a:t>
            </a:r>
          </a:p>
        </p:txBody>
      </p:sp>
      <p:sp>
        <p:nvSpPr>
          <p:cNvPr id="7" name="Rectangle 6"/>
          <p:cNvSpPr/>
          <p:nvPr userDrawn="1"/>
        </p:nvSpPr>
        <p:spPr>
          <a:xfrm>
            <a:off x="12027876" y="0"/>
            <a:ext cx="164123" cy="6858000"/>
          </a:xfrm>
          <a:prstGeom prst="rect">
            <a:avLst/>
          </a:prstGeom>
          <a:solidFill>
            <a:srgbClr val="0032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ysClr val="windowText" lastClr="000000"/>
                </a:solidFill>
              </a:defRPr>
            </a:lvl1pPr>
          </a:lstStyle>
          <a:p>
            <a:fld id="{C37E4FB1-AD43-40BE-A2D5-51E31E25039B}" type="slidenum">
              <a:rPr lang="en-IN" smtClean="0"/>
              <a:pPr/>
              <a:t>‹#›</a:t>
            </a:fld>
            <a:endParaRPr lang="en-IN"/>
          </a:p>
        </p:txBody>
      </p:sp>
    </p:spTree>
    <p:extLst>
      <p:ext uri="{BB962C8B-B14F-4D97-AF65-F5344CB8AC3E}">
        <p14:creationId xmlns:p14="http://schemas.microsoft.com/office/powerpoint/2010/main" val="3754781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E9132D6-0004-C34B-A570-7AECE0027133}"/>
              </a:ext>
            </a:extLst>
          </p:cNvPr>
          <p:cNvSpPr>
            <a:spLocks noGrp="1"/>
          </p:cNvSpPr>
          <p:nvPr>
            <p:ph type="pic" sz="quarter" idx="10"/>
          </p:nvPr>
        </p:nvSpPr>
        <p:spPr>
          <a:xfrm>
            <a:off x="0" y="0"/>
            <a:ext cx="4054072" cy="685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21251786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ysClr val="windowText" lastClr="000000"/>
                </a:solidFill>
              </a:defRPr>
            </a:lvl1pPr>
          </a:lstStyle>
          <a:p>
            <a:fld id="{C37E4FB1-AD43-40BE-A2D5-51E31E25039B}" type="slidenum">
              <a:rPr lang="en-IN" smtClean="0"/>
              <a:pPr/>
              <a:t>‹#›</a:t>
            </a:fld>
            <a:endParaRPr lang="en-IN"/>
          </a:p>
        </p:txBody>
      </p:sp>
    </p:spTree>
    <p:extLst>
      <p:ext uri="{BB962C8B-B14F-4D97-AF65-F5344CB8AC3E}">
        <p14:creationId xmlns:p14="http://schemas.microsoft.com/office/powerpoint/2010/main" val="2113803756"/>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75" r:id="rId3"/>
    <p:sldLayoutId id="2147483679" r:id="rId4"/>
  </p:sldLayoutIdLst>
  <p:hf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mailto:roopa@hnaindia.com"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25479" y="12175"/>
            <a:ext cx="3651878" cy="59663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r"/>
            <a:endParaRPr lang="en-IN" sz="1500" dirty="0">
              <a:solidFill>
                <a:schemeClr val="tx1"/>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6" name="Text Placeholder 5"/>
          <p:cNvSpPr>
            <a:spLocks noGrp="1"/>
          </p:cNvSpPr>
          <p:nvPr>
            <p:ph type="body" sz="quarter" idx="13"/>
          </p:nvPr>
        </p:nvSpPr>
        <p:spPr>
          <a:xfrm>
            <a:off x="55950" y="1771520"/>
            <a:ext cx="5313687" cy="1428881"/>
          </a:xfrm>
        </p:spPr>
        <p:txBody>
          <a:bodyPr/>
          <a:lstStyle/>
          <a:p>
            <a:pPr marL="0" marR="0" lvl="0" indent="0" algn="ctr" defTabSz="914400" rtl="0" eaLnBrk="1" fontAlgn="auto" latinLnBrk="0" hangingPunct="1">
              <a:lnSpc>
                <a:spcPct val="110000"/>
              </a:lnSpc>
              <a:spcBef>
                <a:spcPts val="700"/>
              </a:spcBef>
              <a:spcAft>
                <a:spcPts val="0"/>
              </a:spcAft>
              <a:buClr>
                <a:srgbClr val="17406D"/>
              </a:buClr>
              <a:buSzTx/>
              <a:buFont typeface="Arial" panose="020B0604020202020204" pitchFamily="34" charset="0"/>
              <a:buNone/>
              <a:tabLst/>
              <a:defRPr/>
            </a:pPr>
            <a:r>
              <a:rPr lang="en-GB" sz="3200">
                <a:effectLst/>
                <a:latin typeface="Cambria" panose="02040503050406030204" pitchFamily="18" charset="0"/>
                <a:ea typeface="Cambria" panose="02040503050406030204" pitchFamily="18" charset="0"/>
                <a:cs typeface="Calibri" panose="020F0502020204030204" pitchFamily="34" charset="0"/>
              </a:rPr>
              <a:t>Issues </a:t>
            </a:r>
            <a:r>
              <a:rPr lang="en-GB" sz="3200" dirty="0">
                <a:effectLst/>
                <a:latin typeface="Cambria" panose="02040503050406030204" pitchFamily="18" charset="0"/>
                <a:ea typeface="Cambria" panose="02040503050406030204" pitchFamily="18" charset="0"/>
                <a:cs typeface="Calibri" panose="020F0502020204030204" pitchFamily="34" charset="0"/>
              </a:rPr>
              <a:t>with respect to Input Tax Credit</a:t>
            </a:r>
          </a:p>
        </p:txBody>
      </p:sp>
      <p:sp>
        <p:nvSpPr>
          <p:cNvPr id="7" name="Text Placeholder 6"/>
          <p:cNvSpPr>
            <a:spLocks noGrp="1"/>
          </p:cNvSpPr>
          <p:nvPr>
            <p:ph type="body" sz="quarter" idx="14"/>
          </p:nvPr>
        </p:nvSpPr>
        <p:spPr>
          <a:xfrm>
            <a:off x="55950" y="4774686"/>
            <a:ext cx="4799132" cy="928688"/>
          </a:xfrm>
        </p:spPr>
        <p:txBody>
          <a:bodyPr vert="horz" lIns="91440" tIns="45720" rIns="91440" bIns="45720" rtlCol="0" anchor="t">
            <a:noAutofit/>
          </a:bodyPr>
          <a:lstStyle/>
          <a:p>
            <a:r>
              <a:rPr lang="en-US" dirty="0">
                <a:latin typeface="Cambria"/>
              </a:rPr>
              <a:t>CA Roopa Nayak</a:t>
            </a:r>
            <a:endParaRPr lang="en-IN" dirty="0">
              <a:latin typeface="Cambria"/>
            </a:endParaRPr>
          </a:p>
        </p:txBody>
      </p:sp>
      <p:sp>
        <p:nvSpPr>
          <p:cNvPr id="8" name="Text Placeholder 1"/>
          <p:cNvSpPr>
            <a:spLocks noGrp="1"/>
          </p:cNvSpPr>
          <p:nvPr>
            <p:ph type="body" sz="quarter" idx="15"/>
          </p:nvPr>
        </p:nvSpPr>
        <p:spPr>
          <a:xfrm>
            <a:off x="815355" y="6452473"/>
            <a:ext cx="1544387" cy="368300"/>
          </a:xfrm>
        </p:spPr>
        <p:txBody>
          <a:bodyPr/>
          <a:lstStyle/>
          <a:p>
            <a:pPr marL="0" indent="0">
              <a:buNone/>
            </a:pPr>
            <a:r>
              <a:rPr lang="en-IN"/>
              <a:t>16/07/20199</a:t>
            </a:r>
          </a:p>
        </p:txBody>
      </p:sp>
      <p:sp>
        <p:nvSpPr>
          <p:cNvPr id="9" name="TextBox 8">
            <a:extLst>
              <a:ext uri="{FF2B5EF4-FFF2-40B4-BE49-F238E27FC236}">
                <a16:creationId xmlns:a16="http://schemas.microsoft.com/office/drawing/2014/main" id="{D646547A-99A6-FD0E-570E-9A99D7273BB4}"/>
              </a:ext>
            </a:extLst>
          </p:cNvPr>
          <p:cNvSpPr txBox="1"/>
          <p:nvPr/>
        </p:nvSpPr>
        <p:spPr>
          <a:xfrm>
            <a:off x="5369637" y="6176804"/>
            <a:ext cx="3497826" cy="369332"/>
          </a:xfrm>
          <a:prstGeom prst="rect">
            <a:avLst/>
          </a:prstGeom>
          <a:noFill/>
        </p:spPr>
        <p:txBody>
          <a:bodyPr wrap="square">
            <a:spAutoFit/>
          </a:bodyPr>
          <a:lstStyle/>
          <a:p>
            <a:r>
              <a:rPr lang="en-IN" b="1" dirty="0">
                <a:solidFill>
                  <a:schemeClr val="accent1"/>
                </a:solidFill>
                <a:latin typeface="Cambria" panose="02040503050406030204" pitchFamily="18" charset="0"/>
                <a:ea typeface="Cambria" panose="02040503050406030204" pitchFamily="18" charset="0"/>
              </a:rPr>
              <a:t>September 2024</a:t>
            </a:r>
          </a:p>
        </p:txBody>
      </p:sp>
      <p:pic>
        <p:nvPicPr>
          <p:cNvPr id="10" name="Picture 9" descr="A blue and black text&#10;&#10;Description automatically generated">
            <a:extLst>
              <a:ext uri="{FF2B5EF4-FFF2-40B4-BE49-F238E27FC236}">
                <a16:creationId xmlns:a16="http://schemas.microsoft.com/office/drawing/2014/main" id="{E7C5D495-52A3-27F0-2B1A-C1E381E6F2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7378" y="310494"/>
            <a:ext cx="4260222" cy="978484"/>
          </a:xfrm>
          <a:prstGeom prst="rect">
            <a:avLst/>
          </a:prstGeom>
        </p:spPr>
      </p:pic>
      <p:pic>
        <p:nvPicPr>
          <p:cNvPr id="11" name="Picture 10">
            <a:extLst>
              <a:ext uri="{FF2B5EF4-FFF2-40B4-BE49-F238E27FC236}">
                <a16:creationId xmlns:a16="http://schemas.microsoft.com/office/drawing/2014/main" id="{3DDCCDD5-4274-042A-888E-C1831E9EFCF2}"/>
              </a:ext>
            </a:extLst>
          </p:cNvPr>
          <p:cNvPicPr>
            <a:picLocks noChangeAspect="1"/>
          </p:cNvPicPr>
          <p:nvPr/>
        </p:nvPicPr>
        <p:blipFill>
          <a:blip r:embed="rId4"/>
          <a:stretch>
            <a:fillRect/>
          </a:stretch>
        </p:blipFill>
        <p:spPr>
          <a:xfrm>
            <a:off x="7336919" y="2179447"/>
            <a:ext cx="3497826" cy="3497826"/>
          </a:xfrm>
          <a:prstGeom prst="rect">
            <a:avLst/>
          </a:prstGeom>
        </p:spPr>
      </p:pic>
    </p:spTree>
    <p:extLst>
      <p:ext uri="{BB962C8B-B14F-4D97-AF65-F5344CB8AC3E}">
        <p14:creationId xmlns:p14="http://schemas.microsoft.com/office/powerpoint/2010/main" val="3150960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B538AB-64E9-449B-A9BF-D8EFE7B7DF9D}"/>
              </a:ext>
            </a:extLst>
          </p:cNvPr>
          <p:cNvSpPr>
            <a:spLocks noGrp="1"/>
          </p:cNvSpPr>
          <p:nvPr>
            <p:ph type="body" sz="quarter" idx="14"/>
          </p:nvPr>
        </p:nvSpPr>
        <p:spPr/>
        <p:txBody>
          <a:bodyPr vert="horz" lIns="91440" tIns="45720" rIns="91440" bIns="45720" rtlCol="0" anchor="t">
            <a:noAutofit/>
          </a:bodyPr>
          <a:lstStyle/>
          <a:p>
            <a:r>
              <a:rPr lang="en-GB" b="1" dirty="0"/>
              <a:t>Issue- Credit on motor vehicles</a:t>
            </a:r>
          </a:p>
        </p:txBody>
      </p:sp>
      <p:sp>
        <p:nvSpPr>
          <p:cNvPr id="3" name="Text Placeholder 2">
            <a:extLst>
              <a:ext uri="{FF2B5EF4-FFF2-40B4-BE49-F238E27FC236}">
                <a16:creationId xmlns:a16="http://schemas.microsoft.com/office/drawing/2014/main" id="{05AADBF0-DC04-43D8-B3FC-9C4202A96C82}"/>
              </a:ext>
            </a:extLst>
          </p:cNvPr>
          <p:cNvSpPr>
            <a:spLocks noGrp="1"/>
          </p:cNvSpPr>
          <p:nvPr>
            <p:ph type="body" sz="quarter" idx="15"/>
          </p:nvPr>
        </p:nvSpPr>
        <p:spPr>
          <a:xfrm>
            <a:off x="270834" y="1087394"/>
            <a:ext cx="11650331" cy="5268955"/>
          </a:xfrm>
        </p:spPr>
        <p:txBody>
          <a:bodyPr vert="horz" lIns="91440" tIns="45720" rIns="91440" bIns="45720" rtlCol="0" anchor="t">
            <a:normAutofit/>
          </a:bodyPr>
          <a:lstStyle/>
          <a:p>
            <a:pPr marL="0" indent="0"/>
            <a:endParaRPr lang="en-US" sz="2000" i="1" dirty="0">
              <a:solidFill>
                <a:schemeClr val="tx1"/>
              </a:solidFill>
              <a:latin typeface="Cambria" panose="02040503050406030204" pitchFamily="18" charset="0"/>
              <a:ea typeface="Cambria" panose="02040503050406030204" pitchFamily="18" charset="0"/>
            </a:endParaRPr>
          </a:p>
          <a:p>
            <a:pPr marL="444500" lvl="1" indent="-342900" algn="just">
              <a:lnSpc>
                <a:spcPct val="150000"/>
              </a:lnSpc>
              <a:buFont typeface="Arial" panose="020B0604020202020204" pitchFamily="34" charset="0"/>
              <a:buChar char="•"/>
            </a:pPr>
            <a:r>
              <a:rPr lang="en-US" sz="1900" dirty="0">
                <a:latin typeface="Cambria" panose="02040503050406030204" pitchFamily="18" charset="0"/>
                <a:ea typeface="Cambria" panose="02040503050406030204" pitchFamily="18" charset="0"/>
              </a:rPr>
              <a:t>ITC eligible on the motor cars purchased for demonstration purposes by a car dealer?</a:t>
            </a:r>
          </a:p>
          <a:p>
            <a:pPr marL="444500" lvl="1" indent="-342900" algn="just">
              <a:lnSpc>
                <a:spcPct val="150000"/>
              </a:lnSpc>
              <a:buFont typeface="Arial" panose="020B0604020202020204" pitchFamily="34" charset="0"/>
              <a:buChar char="•"/>
            </a:pPr>
            <a:r>
              <a:rPr lang="en-US" sz="1900" b="1" dirty="0">
                <a:latin typeface="Cambria" panose="02040503050406030204" pitchFamily="18" charset="0"/>
                <a:ea typeface="Cambria" panose="02040503050406030204" pitchFamily="18" charset="0"/>
              </a:rPr>
              <a:t>Repair and Maintenance of M.V. for transport of persons- </a:t>
            </a:r>
            <a:r>
              <a:rPr lang="en-US" sz="1900" dirty="0">
                <a:latin typeface="Cambria" panose="02040503050406030204" pitchFamily="18" charset="0"/>
                <a:ea typeface="Cambria" panose="02040503050406030204" pitchFamily="18" charset="0"/>
              </a:rPr>
              <a:t>No ITC if approved seating capacity is less than 12+1 it is used by director of co. in course of business</a:t>
            </a:r>
            <a:endParaRPr lang="en-US" sz="1900" b="1" dirty="0">
              <a:latin typeface="Cambria" panose="02040503050406030204" pitchFamily="18" charset="0"/>
              <a:ea typeface="Cambria" panose="02040503050406030204" pitchFamily="18" charset="0"/>
            </a:endParaRPr>
          </a:p>
          <a:p>
            <a:pPr marL="444500" lvl="1" indent="-342900" algn="just">
              <a:lnSpc>
                <a:spcPct val="150000"/>
              </a:lnSpc>
              <a:buFont typeface="Arial" panose="020B0604020202020204" pitchFamily="34" charset="0"/>
              <a:buChar char="•"/>
            </a:pPr>
            <a:r>
              <a:rPr lang="en-US" sz="1900" b="1" dirty="0">
                <a:latin typeface="Cambria" panose="02040503050406030204" pitchFamily="18" charset="0"/>
                <a:ea typeface="Cambria" panose="02040503050406030204" pitchFamily="18" charset="0"/>
              </a:rPr>
              <a:t>Rent paid on cars used for employee transportation-  </a:t>
            </a:r>
            <a:r>
              <a:rPr lang="en-US" sz="1900" dirty="0">
                <a:latin typeface="Cambria" panose="02040503050406030204" pitchFamily="18" charset="0"/>
                <a:ea typeface="Cambria" panose="02040503050406030204" pitchFamily="18" charset="0"/>
              </a:rPr>
              <a:t>same as above</a:t>
            </a:r>
            <a:endParaRPr lang="en-US" sz="1900" b="1" dirty="0">
              <a:latin typeface="Cambria" panose="02040503050406030204" pitchFamily="18" charset="0"/>
              <a:ea typeface="Cambria" panose="02040503050406030204" pitchFamily="18" charset="0"/>
            </a:endParaRPr>
          </a:p>
          <a:p>
            <a:pPr marL="444500" lvl="1" indent="-342900" algn="just">
              <a:lnSpc>
                <a:spcPct val="150000"/>
              </a:lnSpc>
              <a:buFont typeface="Arial" panose="020B0604020202020204" pitchFamily="34" charset="0"/>
              <a:buChar char="•"/>
            </a:pPr>
            <a:r>
              <a:rPr lang="en-US" sz="1900" dirty="0">
                <a:latin typeface="Cambria" panose="02040503050406030204" pitchFamily="18" charset="0"/>
                <a:ea typeface="Cambria" panose="02040503050406030204" pitchFamily="18" charset="0"/>
              </a:rPr>
              <a:t>Aircraft for </a:t>
            </a:r>
            <a:r>
              <a:rPr lang="en-US" sz="1900" dirty="0"/>
              <a:t>company internal </a:t>
            </a:r>
            <a:r>
              <a:rPr lang="en-US" sz="1900" dirty="0">
                <a:latin typeface="Cambria" panose="02040503050406030204" pitchFamily="18" charset="0"/>
                <a:ea typeface="Cambria" panose="02040503050406030204" pitchFamily="18" charset="0"/>
              </a:rPr>
              <a:t>transport purchase, supplied after few years. ITC available?</a:t>
            </a:r>
          </a:p>
          <a:p>
            <a:pPr marL="444500" lvl="1" indent="-342900" algn="just">
              <a:lnSpc>
                <a:spcPct val="150000"/>
              </a:lnSpc>
              <a:buFont typeface="Arial" panose="020B0604020202020204" pitchFamily="34" charset="0"/>
              <a:buChar char="•"/>
            </a:pPr>
            <a:r>
              <a:rPr lang="en-US" sz="1900" dirty="0">
                <a:latin typeface="Cambria" panose="02040503050406030204" pitchFamily="18" charset="0"/>
                <a:ea typeface="Cambria" panose="02040503050406030204" pitchFamily="18" charset="0"/>
              </a:rPr>
              <a:t>Motor Car taken on lease further leased.</a:t>
            </a:r>
          </a:p>
          <a:p>
            <a:pPr marL="444500" lvl="1" indent="-342900" algn="just">
              <a:lnSpc>
                <a:spcPct val="150000"/>
              </a:lnSpc>
              <a:buFont typeface="Arial" panose="020B0604020202020204" pitchFamily="34" charset="0"/>
              <a:buChar char="•"/>
            </a:pPr>
            <a:r>
              <a:rPr lang="en-US" sz="1800" b="1" dirty="0">
                <a:latin typeface="Cambria" panose="02040503050406030204" pitchFamily="18" charset="0"/>
                <a:ea typeface="Cambria" panose="02040503050406030204" pitchFamily="18" charset="0"/>
              </a:rPr>
              <a:t>Cabs provided to female employees during night shift- </a:t>
            </a:r>
            <a:r>
              <a:rPr lang="en-US" sz="1800" dirty="0">
                <a:latin typeface="Cambria" panose="02040503050406030204" pitchFamily="18" charset="0"/>
                <a:ea typeface="Cambria" panose="02040503050406030204" pitchFamily="18" charset="0"/>
              </a:rPr>
              <a:t> ITC can be availed if obligatory for an employer to provide such services to its employees under any other law time being in force</a:t>
            </a:r>
          </a:p>
          <a:p>
            <a:pPr marL="444500" lvl="1" indent="-342900" algn="just">
              <a:lnSpc>
                <a:spcPct val="150000"/>
              </a:lnSpc>
              <a:buFont typeface="Arial" panose="020B0604020202020204" pitchFamily="34" charset="0"/>
              <a:buChar char="•"/>
            </a:pPr>
            <a:endParaRPr lang="en-US" sz="1900" dirty="0">
              <a:latin typeface="Cambria" panose="02040503050406030204" pitchFamily="18" charset="0"/>
              <a:ea typeface="Cambria" panose="02040503050406030204" pitchFamily="18" charset="0"/>
            </a:endParaRPr>
          </a:p>
          <a:p>
            <a:pPr marL="342900" indent="-342900" algn="just">
              <a:lnSpc>
                <a:spcPct val="150000"/>
              </a:lnSpc>
              <a:spcBef>
                <a:spcPts val="0"/>
              </a:spcBef>
              <a:buFont typeface="Arial" panose="020B0604020202020204" pitchFamily="34" charset="0"/>
              <a:buChar char="•"/>
            </a:pPr>
            <a:endParaRPr lang="en-IN" sz="20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D84B7B0D-C14D-48FE-8965-C101CAD7CFAB}"/>
              </a:ext>
            </a:extLst>
          </p:cNvPr>
          <p:cNvSpPr>
            <a:spLocks noGrp="1"/>
          </p:cNvSpPr>
          <p:nvPr>
            <p:ph type="sldNum" sz="quarter" idx="4"/>
          </p:nvPr>
        </p:nvSpPr>
        <p:spPr/>
        <p:txBody>
          <a:bodyPr/>
          <a:lstStyle/>
          <a:p>
            <a:fld id="{C37E4FB1-AD43-40BE-A2D5-51E31E25039B}" type="slidenum">
              <a:rPr lang="en-IN" smtClean="0"/>
              <a:pPr/>
              <a:t>2</a:t>
            </a:fld>
            <a:endParaRPr lang="en-IN"/>
          </a:p>
        </p:txBody>
      </p:sp>
    </p:spTree>
    <p:extLst>
      <p:ext uri="{BB962C8B-B14F-4D97-AF65-F5344CB8AC3E}">
        <p14:creationId xmlns:p14="http://schemas.microsoft.com/office/powerpoint/2010/main" val="241862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216B4A-1A7B-19CB-D89F-3E9D6E5644B5}"/>
              </a:ext>
            </a:extLst>
          </p:cNvPr>
          <p:cNvSpPr>
            <a:spLocks noGrp="1"/>
          </p:cNvSpPr>
          <p:nvPr>
            <p:ph type="body" sz="quarter" idx="14"/>
          </p:nvPr>
        </p:nvSpPr>
        <p:spPr/>
        <p:txBody>
          <a:bodyPr/>
          <a:lstStyle/>
          <a:p>
            <a:r>
              <a:rPr lang="en-GB" dirty="0"/>
              <a:t>ITC- Credit on motor vehicles</a:t>
            </a:r>
            <a:endParaRPr lang="en-IN" dirty="0"/>
          </a:p>
        </p:txBody>
      </p:sp>
      <p:sp>
        <p:nvSpPr>
          <p:cNvPr id="3" name="Text Placeholder 2">
            <a:extLst>
              <a:ext uri="{FF2B5EF4-FFF2-40B4-BE49-F238E27FC236}">
                <a16:creationId xmlns:a16="http://schemas.microsoft.com/office/drawing/2014/main" id="{2BAC5B8F-85A4-E5C5-EAE4-7CECAC84E309}"/>
              </a:ext>
            </a:extLst>
          </p:cNvPr>
          <p:cNvSpPr>
            <a:spLocks noGrp="1"/>
          </p:cNvSpPr>
          <p:nvPr>
            <p:ph type="body" sz="quarter" idx="15"/>
          </p:nvPr>
        </p:nvSpPr>
        <p:spPr>
          <a:xfrm>
            <a:off x="141673" y="1108260"/>
            <a:ext cx="11650331" cy="5341968"/>
          </a:xfrm>
        </p:spPr>
        <p:txBody>
          <a:bodyPr/>
          <a:lstStyle/>
          <a:p>
            <a:pPr marL="444500" lvl="1" indent="-342900" algn="just">
              <a:lnSpc>
                <a:spcPct val="150000"/>
              </a:lnSpc>
              <a:buFont typeface="Arial" panose="020B0604020202020204" pitchFamily="34" charset="0"/>
              <a:buChar char="•"/>
            </a:pPr>
            <a:r>
              <a:rPr lang="en-US" sz="2000" b="1" dirty="0">
                <a:latin typeface="Cambria" panose="02040503050406030204" pitchFamily="18" charset="0"/>
                <a:ea typeface="Cambria" panose="02040503050406030204" pitchFamily="18" charset="0"/>
              </a:rPr>
              <a:t>Lease Rent/operational charges paid on buses taken for employee transportation-  </a:t>
            </a:r>
            <a:r>
              <a:rPr lang="en-US" sz="2000" dirty="0">
                <a:latin typeface="Cambria" panose="02040503050406030204" pitchFamily="18" charset="0"/>
                <a:ea typeface="Cambria" panose="02040503050406030204" pitchFamily="18" charset="0"/>
              </a:rPr>
              <a:t>ITC can be availed when lease rent/operational charges paid on buses for employee transport.</a:t>
            </a:r>
          </a:p>
          <a:p>
            <a:pPr marL="444500" lvl="1" indent="-342900" algn="just">
              <a:lnSpc>
                <a:spcPct val="150000"/>
              </a:lnSpc>
              <a:buFont typeface="Arial" panose="020B0604020202020204" pitchFamily="34" charset="0"/>
              <a:buChar char="•"/>
            </a:pPr>
            <a:r>
              <a:rPr lang="en-US" sz="2000" dirty="0">
                <a:latin typeface="Cambria" panose="02040503050406030204" pitchFamily="18" charset="0"/>
                <a:ea typeface="Cambria" panose="02040503050406030204" pitchFamily="18" charset="0"/>
              </a:rPr>
              <a:t>Goods transport vehicle-credit available?</a:t>
            </a:r>
          </a:p>
          <a:p>
            <a:pPr marL="444500" lvl="1" indent="-342900" algn="just">
              <a:lnSpc>
                <a:spcPct val="150000"/>
              </a:lnSpc>
              <a:buFont typeface="Arial" panose="020B0604020202020204" pitchFamily="34" charset="0"/>
              <a:buChar char="•"/>
            </a:pPr>
            <a:r>
              <a:rPr lang="en-US" sz="2000" dirty="0">
                <a:latin typeface="Cambria" panose="02040503050406030204" pitchFamily="18" charset="0"/>
                <a:ea typeface="Cambria" panose="02040503050406030204" pitchFamily="18" charset="0"/>
              </a:rPr>
              <a:t>Can the GTA avail credit on the goods transport vehicle?</a:t>
            </a:r>
          </a:p>
        </p:txBody>
      </p:sp>
      <p:sp>
        <p:nvSpPr>
          <p:cNvPr id="4" name="Slide Number Placeholder 3">
            <a:extLst>
              <a:ext uri="{FF2B5EF4-FFF2-40B4-BE49-F238E27FC236}">
                <a16:creationId xmlns:a16="http://schemas.microsoft.com/office/drawing/2014/main" id="{7D6789EE-8DB9-332B-45E1-2C7BDD968855}"/>
              </a:ext>
            </a:extLst>
          </p:cNvPr>
          <p:cNvSpPr>
            <a:spLocks noGrp="1"/>
          </p:cNvSpPr>
          <p:nvPr>
            <p:ph type="sldNum" sz="quarter" idx="4"/>
          </p:nvPr>
        </p:nvSpPr>
        <p:spPr/>
        <p:txBody>
          <a:bodyPr/>
          <a:lstStyle/>
          <a:p>
            <a:fld id="{C37E4FB1-AD43-40BE-A2D5-51E31E25039B}" type="slidenum">
              <a:rPr lang="en-IN" smtClean="0"/>
              <a:pPr/>
              <a:t>3</a:t>
            </a:fld>
            <a:endParaRPr lang="en-IN"/>
          </a:p>
        </p:txBody>
      </p:sp>
    </p:spTree>
    <p:extLst>
      <p:ext uri="{BB962C8B-B14F-4D97-AF65-F5344CB8AC3E}">
        <p14:creationId xmlns:p14="http://schemas.microsoft.com/office/powerpoint/2010/main" val="3182708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47F3DB-9C6C-BB3F-FC1D-31831E66ACE8}"/>
              </a:ext>
            </a:extLst>
          </p:cNvPr>
          <p:cNvSpPr>
            <a:spLocks noGrp="1"/>
          </p:cNvSpPr>
          <p:nvPr>
            <p:ph type="body" sz="quarter" idx="14"/>
          </p:nvPr>
        </p:nvSpPr>
        <p:spPr/>
        <p:txBody>
          <a:bodyPr/>
          <a:lstStyle/>
          <a:p>
            <a:r>
              <a:rPr lang="en-IN" dirty="0"/>
              <a:t>Issue- Food/ Drinks</a:t>
            </a:r>
          </a:p>
        </p:txBody>
      </p:sp>
      <p:sp>
        <p:nvSpPr>
          <p:cNvPr id="3" name="Text Placeholder 2">
            <a:extLst>
              <a:ext uri="{FF2B5EF4-FFF2-40B4-BE49-F238E27FC236}">
                <a16:creationId xmlns:a16="http://schemas.microsoft.com/office/drawing/2014/main" id="{B51C2525-3921-0A3F-6331-79C4ACDCDCF6}"/>
              </a:ext>
            </a:extLst>
          </p:cNvPr>
          <p:cNvSpPr>
            <a:spLocks noGrp="1"/>
          </p:cNvSpPr>
          <p:nvPr>
            <p:ph type="body" sz="quarter" idx="15"/>
          </p:nvPr>
        </p:nvSpPr>
        <p:spPr>
          <a:xfrm>
            <a:off x="327024" y="1108260"/>
            <a:ext cx="11650331" cy="5598928"/>
          </a:xfrm>
        </p:spPr>
        <p:txBody>
          <a:bodyPr/>
          <a:lstStyle/>
          <a:p>
            <a:pPr marL="342900" indent="-342900" algn="just">
              <a:lnSpc>
                <a:spcPct val="150000"/>
              </a:lnSpc>
              <a:spcBef>
                <a:spcPts val="0"/>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Credit on food/beverages-water can avail?</a:t>
            </a:r>
          </a:p>
          <a:p>
            <a:pPr marL="342900" indent="-342900" algn="just">
              <a:lnSpc>
                <a:spcPct val="150000"/>
              </a:lnSpc>
              <a:spcBef>
                <a:spcPts val="0"/>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Food, beverages, outdoor catering used in event management supply– composite (principal) or mixed  (1 price)</a:t>
            </a:r>
          </a:p>
          <a:p>
            <a:pPr marL="342900" indent="-342900" algn="just">
              <a:lnSpc>
                <a:spcPct val="150000"/>
              </a:lnSpc>
              <a:spcBef>
                <a:spcPts val="0"/>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Food supplied by third party in factory/office canteen- No ITC to canteen contractor?</a:t>
            </a:r>
          </a:p>
          <a:p>
            <a:pPr marL="342900" indent="-342900" algn="just">
              <a:lnSpc>
                <a:spcPct val="150000"/>
              </a:lnSpc>
              <a:buFont typeface="Arial" panose="020B0604020202020204" pitchFamily="34" charset="0"/>
              <a:buChar char="•"/>
            </a:pPr>
            <a:r>
              <a:rPr lang="en-US" sz="2000" dirty="0">
                <a:latin typeface="Cambria" panose="02040503050406030204" pitchFamily="18" charset="0"/>
                <a:ea typeface="Cambria" panose="02040503050406030204" pitchFamily="18" charset="0"/>
              </a:rPr>
              <a:t>Food taxed at 5%-can avail ITC- can restriction of notification 11/2017-CT(R) bar credit</a:t>
            </a:r>
            <a:r>
              <a:rPr lang="en-US" sz="2000" dirty="0">
                <a:latin typeface="Gill Sans MT" panose="020B0502020104020203" pitchFamily="34" charset="0"/>
              </a:rPr>
              <a:t>. </a:t>
            </a:r>
          </a:p>
          <a:p>
            <a:pPr marL="0" indent="0">
              <a:buNone/>
            </a:pPr>
            <a:endParaRPr lang="en-IN" sz="24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B109010A-1C41-D33A-C36A-E6B31F4C8024}"/>
              </a:ext>
            </a:extLst>
          </p:cNvPr>
          <p:cNvSpPr>
            <a:spLocks noGrp="1"/>
          </p:cNvSpPr>
          <p:nvPr>
            <p:ph type="sldNum" sz="quarter" idx="4"/>
          </p:nvPr>
        </p:nvSpPr>
        <p:spPr/>
        <p:txBody>
          <a:bodyPr/>
          <a:lstStyle/>
          <a:p>
            <a:fld id="{C37E4FB1-AD43-40BE-A2D5-51E31E25039B}" type="slidenum">
              <a:rPr lang="en-IN" smtClean="0"/>
              <a:pPr/>
              <a:t>4</a:t>
            </a:fld>
            <a:endParaRPr lang="en-IN"/>
          </a:p>
        </p:txBody>
      </p:sp>
      <p:sp>
        <p:nvSpPr>
          <p:cNvPr id="7" name="Oval 6">
            <a:extLst>
              <a:ext uri="{FF2B5EF4-FFF2-40B4-BE49-F238E27FC236}">
                <a16:creationId xmlns:a16="http://schemas.microsoft.com/office/drawing/2014/main" id="{E422A8C8-C1CA-BCA9-1C0E-349C9C4D817A}"/>
              </a:ext>
            </a:extLst>
          </p:cNvPr>
          <p:cNvSpPr/>
          <p:nvPr/>
        </p:nvSpPr>
        <p:spPr>
          <a:xfrm>
            <a:off x="1215216" y="4467300"/>
            <a:ext cx="9073009" cy="170322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dirty="0">
                <a:latin typeface="Gill Sans MT" panose="020B0502020104020203" pitchFamily="34" charset="0"/>
              </a:rPr>
              <a:t>GST – Most restrictions in Act itself- Amendments to enable restriction</a:t>
            </a:r>
          </a:p>
        </p:txBody>
      </p:sp>
    </p:spTree>
    <p:extLst>
      <p:ext uri="{BB962C8B-B14F-4D97-AF65-F5344CB8AC3E}">
        <p14:creationId xmlns:p14="http://schemas.microsoft.com/office/powerpoint/2010/main" val="2075773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973382-E173-E044-426B-D92CE818F282}"/>
              </a:ext>
            </a:extLst>
          </p:cNvPr>
          <p:cNvSpPr>
            <a:spLocks noGrp="1"/>
          </p:cNvSpPr>
          <p:nvPr>
            <p:ph type="body" sz="quarter" idx="14"/>
          </p:nvPr>
        </p:nvSpPr>
        <p:spPr/>
        <p:txBody>
          <a:bodyPr/>
          <a:lstStyle/>
          <a:p>
            <a:r>
              <a:rPr lang="en-IN" dirty="0"/>
              <a:t>ITC- Food/ Drinks</a:t>
            </a:r>
          </a:p>
        </p:txBody>
      </p:sp>
      <p:sp>
        <p:nvSpPr>
          <p:cNvPr id="3" name="Text Placeholder 2">
            <a:extLst>
              <a:ext uri="{FF2B5EF4-FFF2-40B4-BE49-F238E27FC236}">
                <a16:creationId xmlns:a16="http://schemas.microsoft.com/office/drawing/2014/main" id="{6B5B22CB-D8FF-C9D9-DBBB-195B1D84FCC6}"/>
              </a:ext>
            </a:extLst>
          </p:cNvPr>
          <p:cNvSpPr>
            <a:spLocks noGrp="1"/>
          </p:cNvSpPr>
          <p:nvPr>
            <p:ph type="body" sz="quarter" idx="15"/>
          </p:nvPr>
        </p:nvSpPr>
        <p:spPr>
          <a:xfrm>
            <a:off x="327024" y="1108260"/>
            <a:ext cx="11650331" cy="5598928"/>
          </a:xfrm>
        </p:spPr>
        <p:txBody>
          <a:bodyPr/>
          <a:lstStyle/>
          <a:p>
            <a:r>
              <a:rPr lang="en-GB" dirty="0"/>
              <a:t>Credit on Outdoor catering- Company covered under Factories Act</a:t>
            </a:r>
          </a:p>
          <a:p>
            <a:r>
              <a:rPr lang="en-GB" dirty="0"/>
              <a:t>Canteen facility to employees-credit can avail?</a:t>
            </a:r>
          </a:p>
          <a:p>
            <a:r>
              <a:rPr lang="en-GB" dirty="0"/>
              <a:t>Recovery made for canteen facility-tax paid at 5% and ITC? </a:t>
            </a:r>
          </a:p>
          <a:p>
            <a:r>
              <a:rPr lang="en-GB" dirty="0"/>
              <a:t>In such case-whether dept can demand reversal of ITC?</a:t>
            </a:r>
          </a:p>
          <a:p>
            <a:endParaRPr lang="en-GB" dirty="0"/>
          </a:p>
          <a:p>
            <a:endParaRPr lang="en-IN" dirty="0"/>
          </a:p>
        </p:txBody>
      </p:sp>
      <p:sp>
        <p:nvSpPr>
          <p:cNvPr id="4" name="Slide Number Placeholder 3">
            <a:extLst>
              <a:ext uri="{FF2B5EF4-FFF2-40B4-BE49-F238E27FC236}">
                <a16:creationId xmlns:a16="http://schemas.microsoft.com/office/drawing/2014/main" id="{8385751F-A149-22E7-ECFB-02B15E4A5ABC}"/>
              </a:ext>
            </a:extLst>
          </p:cNvPr>
          <p:cNvSpPr>
            <a:spLocks noGrp="1"/>
          </p:cNvSpPr>
          <p:nvPr>
            <p:ph type="sldNum" sz="quarter" idx="4"/>
          </p:nvPr>
        </p:nvSpPr>
        <p:spPr/>
        <p:txBody>
          <a:bodyPr/>
          <a:lstStyle/>
          <a:p>
            <a:fld id="{C37E4FB1-AD43-40BE-A2D5-51E31E25039B}" type="slidenum">
              <a:rPr lang="en-IN" smtClean="0"/>
              <a:pPr/>
              <a:t>5</a:t>
            </a:fld>
            <a:endParaRPr lang="en-IN"/>
          </a:p>
        </p:txBody>
      </p:sp>
    </p:spTree>
    <p:extLst>
      <p:ext uri="{BB962C8B-B14F-4D97-AF65-F5344CB8AC3E}">
        <p14:creationId xmlns:p14="http://schemas.microsoft.com/office/powerpoint/2010/main" val="3278599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69401D-5BF9-11F6-1344-20B98C883193}"/>
              </a:ext>
            </a:extLst>
          </p:cNvPr>
          <p:cNvSpPr>
            <a:spLocks noGrp="1"/>
          </p:cNvSpPr>
          <p:nvPr>
            <p:ph type="body" sz="quarter" idx="14"/>
          </p:nvPr>
        </p:nvSpPr>
        <p:spPr/>
        <p:txBody>
          <a:bodyPr/>
          <a:lstStyle/>
          <a:p>
            <a:r>
              <a:rPr lang="en-IN" dirty="0"/>
              <a:t>Issue-Insurance</a:t>
            </a:r>
          </a:p>
        </p:txBody>
      </p:sp>
      <p:sp>
        <p:nvSpPr>
          <p:cNvPr id="3" name="Text Placeholder 2">
            <a:extLst>
              <a:ext uri="{FF2B5EF4-FFF2-40B4-BE49-F238E27FC236}">
                <a16:creationId xmlns:a16="http://schemas.microsoft.com/office/drawing/2014/main" id="{EF37E78A-1C79-B8DC-3242-F6BD89D9A2C3}"/>
              </a:ext>
            </a:extLst>
          </p:cNvPr>
          <p:cNvSpPr>
            <a:spLocks noGrp="1"/>
          </p:cNvSpPr>
          <p:nvPr>
            <p:ph type="body" sz="quarter" idx="15"/>
          </p:nvPr>
        </p:nvSpPr>
        <p:spPr>
          <a:xfrm>
            <a:off x="327025" y="1108260"/>
            <a:ext cx="11535462" cy="5598928"/>
          </a:xfrm>
        </p:spPr>
        <p:txBody>
          <a:bodyPr/>
          <a:lstStyle/>
          <a:p>
            <a:r>
              <a:rPr lang="en-GB" dirty="0"/>
              <a:t>Insurance </a:t>
            </a:r>
          </a:p>
          <a:p>
            <a:r>
              <a:rPr lang="en-GB" dirty="0"/>
              <a:t>Building</a:t>
            </a:r>
          </a:p>
          <a:p>
            <a:r>
              <a:rPr lang="en-GB" dirty="0"/>
              <a:t>Marine</a:t>
            </a:r>
          </a:p>
          <a:p>
            <a:r>
              <a:rPr lang="en-GB" dirty="0"/>
              <a:t>Burglary</a:t>
            </a:r>
          </a:p>
          <a:p>
            <a:r>
              <a:rPr lang="en-GB" dirty="0"/>
              <a:t>Goods transit insurance</a:t>
            </a:r>
          </a:p>
          <a:p>
            <a:r>
              <a:rPr lang="en-GB" dirty="0"/>
              <a:t>Fire</a:t>
            </a:r>
          </a:p>
          <a:p>
            <a:r>
              <a:rPr lang="en-GB" dirty="0"/>
              <a:t>Keyman-avail or not- Service Tax Law in the case of Anjani Port Land Vs CST 2017 (47) STR 326 (Tri-</a:t>
            </a:r>
            <a:r>
              <a:rPr lang="en-GB" dirty="0" err="1"/>
              <a:t>Hyd</a:t>
            </a:r>
            <a:r>
              <a:rPr lang="en-GB" dirty="0"/>
              <a:t>) it was held that Credit is eligible on service tax charged on Keyman Insurance policies</a:t>
            </a:r>
          </a:p>
          <a:p>
            <a:endParaRPr lang="en-GB" dirty="0"/>
          </a:p>
          <a:p>
            <a:pPr marL="0" indent="0">
              <a:buNone/>
            </a:pPr>
            <a:endParaRPr lang="en-GB" dirty="0"/>
          </a:p>
          <a:p>
            <a:endParaRPr lang="en-GB" dirty="0"/>
          </a:p>
          <a:p>
            <a:endParaRPr lang="en-GB" dirty="0"/>
          </a:p>
          <a:p>
            <a:endParaRPr lang="en-IN" dirty="0"/>
          </a:p>
        </p:txBody>
      </p:sp>
      <p:sp>
        <p:nvSpPr>
          <p:cNvPr id="4" name="Slide Number Placeholder 3">
            <a:extLst>
              <a:ext uri="{FF2B5EF4-FFF2-40B4-BE49-F238E27FC236}">
                <a16:creationId xmlns:a16="http://schemas.microsoft.com/office/drawing/2014/main" id="{52D51C25-2AB7-3CEA-97EC-7D4618748D45}"/>
              </a:ext>
            </a:extLst>
          </p:cNvPr>
          <p:cNvSpPr>
            <a:spLocks noGrp="1"/>
          </p:cNvSpPr>
          <p:nvPr>
            <p:ph type="sldNum" sz="quarter" idx="4"/>
          </p:nvPr>
        </p:nvSpPr>
        <p:spPr/>
        <p:txBody>
          <a:bodyPr/>
          <a:lstStyle/>
          <a:p>
            <a:fld id="{C37E4FB1-AD43-40BE-A2D5-51E31E25039B}" type="slidenum">
              <a:rPr lang="en-IN" smtClean="0"/>
              <a:pPr/>
              <a:t>6</a:t>
            </a:fld>
            <a:endParaRPr lang="en-IN"/>
          </a:p>
        </p:txBody>
      </p:sp>
    </p:spTree>
    <p:extLst>
      <p:ext uri="{BB962C8B-B14F-4D97-AF65-F5344CB8AC3E}">
        <p14:creationId xmlns:p14="http://schemas.microsoft.com/office/powerpoint/2010/main" val="3564376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9172E8-9217-3659-00F5-45947AF94D06}"/>
              </a:ext>
            </a:extLst>
          </p:cNvPr>
          <p:cNvSpPr>
            <a:spLocks noGrp="1"/>
          </p:cNvSpPr>
          <p:nvPr>
            <p:ph type="body" sz="quarter" idx="14"/>
          </p:nvPr>
        </p:nvSpPr>
        <p:spPr/>
        <p:txBody>
          <a:bodyPr/>
          <a:lstStyle/>
          <a:p>
            <a:r>
              <a:rPr lang="en-IN" dirty="0"/>
              <a:t>Issue-Insurance</a:t>
            </a:r>
          </a:p>
        </p:txBody>
      </p:sp>
      <p:sp>
        <p:nvSpPr>
          <p:cNvPr id="3" name="Text Placeholder 2">
            <a:extLst>
              <a:ext uri="{FF2B5EF4-FFF2-40B4-BE49-F238E27FC236}">
                <a16:creationId xmlns:a16="http://schemas.microsoft.com/office/drawing/2014/main" id="{D59EDF11-C3F7-AEF7-47C5-4492EEF4505E}"/>
              </a:ext>
            </a:extLst>
          </p:cNvPr>
          <p:cNvSpPr>
            <a:spLocks noGrp="1"/>
          </p:cNvSpPr>
          <p:nvPr>
            <p:ph type="body" sz="quarter" idx="15"/>
          </p:nvPr>
        </p:nvSpPr>
        <p:spPr>
          <a:xfrm>
            <a:off x="327025" y="1108260"/>
            <a:ext cx="11461322" cy="5598928"/>
          </a:xfrm>
        </p:spPr>
        <p:txBody>
          <a:bodyPr/>
          <a:lstStyle/>
          <a:p>
            <a:r>
              <a:rPr lang="en-GB" dirty="0"/>
              <a:t>Accident Insurance= Life/ Health Insurance?</a:t>
            </a:r>
          </a:p>
          <a:p>
            <a:r>
              <a:rPr lang="en-GB" dirty="0"/>
              <a:t>Accident insurance is necessary for the Company to provide as employees travel to / from work + travel on account of the company. 100% in furtherance of business</a:t>
            </a:r>
          </a:p>
          <a:p>
            <a:r>
              <a:rPr lang="en-GB" dirty="0"/>
              <a:t>There may be a statutory requirement to cover the employees as per law</a:t>
            </a:r>
          </a:p>
          <a:p>
            <a:r>
              <a:rPr lang="en-GB" dirty="0"/>
              <a:t>Accident insurance be covered within health</a:t>
            </a:r>
          </a:p>
          <a:p>
            <a:endParaRPr lang="en-IN" dirty="0"/>
          </a:p>
        </p:txBody>
      </p:sp>
      <p:sp>
        <p:nvSpPr>
          <p:cNvPr id="4" name="Slide Number Placeholder 3">
            <a:extLst>
              <a:ext uri="{FF2B5EF4-FFF2-40B4-BE49-F238E27FC236}">
                <a16:creationId xmlns:a16="http://schemas.microsoft.com/office/drawing/2014/main" id="{F112C747-BCDD-5929-703A-15E8E03D2F09}"/>
              </a:ext>
            </a:extLst>
          </p:cNvPr>
          <p:cNvSpPr>
            <a:spLocks noGrp="1"/>
          </p:cNvSpPr>
          <p:nvPr>
            <p:ph type="sldNum" sz="quarter" idx="4"/>
          </p:nvPr>
        </p:nvSpPr>
        <p:spPr/>
        <p:txBody>
          <a:bodyPr/>
          <a:lstStyle/>
          <a:p>
            <a:fld id="{C37E4FB1-AD43-40BE-A2D5-51E31E25039B}" type="slidenum">
              <a:rPr lang="en-IN" smtClean="0"/>
              <a:pPr/>
              <a:t>7</a:t>
            </a:fld>
            <a:endParaRPr lang="en-IN"/>
          </a:p>
        </p:txBody>
      </p:sp>
    </p:spTree>
    <p:extLst>
      <p:ext uri="{BB962C8B-B14F-4D97-AF65-F5344CB8AC3E}">
        <p14:creationId xmlns:p14="http://schemas.microsoft.com/office/powerpoint/2010/main" val="4082259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DF8987-83C6-A683-4CC2-02E875BCE617}"/>
              </a:ext>
            </a:extLst>
          </p:cNvPr>
          <p:cNvSpPr>
            <a:spLocks noGrp="1"/>
          </p:cNvSpPr>
          <p:nvPr>
            <p:ph type="body" sz="quarter" idx="14"/>
          </p:nvPr>
        </p:nvSpPr>
        <p:spPr/>
        <p:txBody>
          <a:bodyPr/>
          <a:lstStyle/>
          <a:p>
            <a:r>
              <a:rPr lang="en-IN" dirty="0"/>
              <a:t>Issue-Insurance</a:t>
            </a:r>
          </a:p>
        </p:txBody>
      </p:sp>
      <p:sp>
        <p:nvSpPr>
          <p:cNvPr id="3" name="Text Placeholder 2">
            <a:extLst>
              <a:ext uri="{FF2B5EF4-FFF2-40B4-BE49-F238E27FC236}">
                <a16:creationId xmlns:a16="http://schemas.microsoft.com/office/drawing/2014/main" id="{42048FD4-620F-3977-3238-4EEA00FFF149}"/>
              </a:ext>
            </a:extLst>
          </p:cNvPr>
          <p:cNvSpPr>
            <a:spLocks noGrp="1"/>
          </p:cNvSpPr>
          <p:nvPr>
            <p:ph type="body" sz="quarter" idx="15"/>
          </p:nvPr>
        </p:nvSpPr>
        <p:spPr>
          <a:xfrm>
            <a:off x="327024" y="1108260"/>
            <a:ext cx="11486035" cy="5613216"/>
          </a:xfrm>
        </p:spPr>
        <p:txBody>
          <a:bodyPr/>
          <a:lstStyle/>
          <a:p>
            <a:pPr marL="342900" lvl="0" indent="-342900" algn="just">
              <a:lnSpc>
                <a:spcPct val="150000"/>
              </a:lnSpc>
              <a:buFont typeface="+mj-lt"/>
              <a:buAutoNum type="alphaLcPeriod"/>
            </a:pPr>
            <a:r>
              <a:rPr lang="en-US" sz="2000" b="1" dirty="0">
                <a:effectLst/>
                <a:latin typeface="Cambria" panose="02040503050406030204" pitchFamily="18" charset="0"/>
                <a:ea typeface="Cambria" panose="02040503050406030204" pitchFamily="18" charset="0"/>
                <a:cs typeface="Mangal" panose="02040503050203030202" pitchFamily="18" charset="0"/>
              </a:rPr>
              <a:t>Insurance expenses of fire, machinery, cash handling insurance: </a:t>
            </a:r>
            <a:r>
              <a:rPr lang="en-US" sz="2000" dirty="0">
                <a:effectLst/>
                <a:latin typeface="Cambria" panose="02040503050406030204" pitchFamily="18" charset="0"/>
                <a:ea typeface="Cambria" panose="02040503050406030204" pitchFamily="18" charset="0"/>
                <a:cs typeface="Mangal" panose="02040503050203030202" pitchFamily="18" charset="0"/>
              </a:rPr>
              <a:t>ITC is eligible. In </a:t>
            </a:r>
            <a:r>
              <a:rPr lang="en-US" sz="2000" dirty="0" err="1">
                <a:effectLst/>
                <a:latin typeface="Cambria" panose="02040503050406030204" pitchFamily="18" charset="0"/>
                <a:ea typeface="Cambria" panose="02040503050406030204" pitchFamily="18" charset="0"/>
                <a:cs typeface="Mangal" panose="02040503050203030202" pitchFamily="18" charset="0"/>
              </a:rPr>
              <a:t>C.C.Ex.Raipur</a:t>
            </a:r>
            <a:r>
              <a:rPr lang="en-US" sz="2000" dirty="0">
                <a:effectLst/>
                <a:latin typeface="Cambria" panose="02040503050406030204" pitchFamily="18" charset="0"/>
                <a:ea typeface="Cambria" panose="02040503050406030204" pitchFamily="18" charset="0"/>
                <a:cs typeface="Mangal" panose="02040503050203030202" pitchFamily="18" charset="0"/>
              </a:rPr>
              <a:t> vs.</a:t>
            </a:r>
            <a:r>
              <a:rPr lang="en-IN" sz="2000" dirty="0">
                <a:effectLst/>
                <a:latin typeface="Cambria" panose="02040503050406030204" pitchFamily="18" charset="0"/>
                <a:ea typeface="Cambria" panose="02040503050406030204" pitchFamily="18" charset="0"/>
                <a:cs typeface="Mangal" panose="02040503050203030202" pitchFamily="18" charset="0"/>
              </a:rPr>
              <a:t> </a:t>
            </a:r>
            <a:r>
              <a:rPr lang="en-IN" sz="2000" dirty="0" err="1">
                <a:effectLst/>
                <a:latin typeface="Cambria" panose="02040503050406030204" pitchFamily="18" charset="0"/>
                <a:ea typeface="Cambria" panose="02040503050406030204" pitchFamily="18" charset="0"/>
                <a:cs typeface="Mangal" panose="02040503050203030202" pitchFamily="18" charset="0"/>
              </a:rPr>
              <a:t>Beekay</a:t>
            </a:r>
            <a:r>
              <a:rPr lang="en-IN" sz="2000" dirty="0">
                <a:effectLst/>
                <a:latin typeface="Cambria" panose="02040503050406030204" pitchFamily="18" charset="0"/>
                <a:ea typeface="Cambria" panose="02040503050406030204" pitchFamily="18" charset="0"/>
                <a:cs typeface="Mangal" panose="02040503050203030202" pitchFamily="18" charset="0"/>
              </a:rPr>
              <a:t> </a:t>
            </a:r>
            <a:r>
              <a:rPr lang="en-IN" sz="2000" dirty="0" err="1">
                <a:effectLst/>
                <a:latin typeface="Cambria" panose="02040503050406030204" pitchFamily="18" charset="0"/>
                <a:ea typeface="Cambria" panose="02040503050406030204" pitchFamily="18" charset="0"/>
                <a:cs typeface="Mangal" panose="02040503050203030202" pitchFamily="18" charset="0"/>
              </a:rPr>
              <a:t>Engg</a:t>
            </a:r>
            <a:r>
              <a:rPr lang="en-IN" sz="2000" dirty="0">
                <a:effectLst/>
                <a:latin typeface="Cambria" panose="02040503050406030204" pitchFamily="18" charset="0"/>
                <a:ea typeface="Cambria" panose="02040503050406030204" pitchFamily="18" charset="0"/>
                <a:cs typeface="Mangal" panose="02040503050203030202" pitchFamily="18" charset="0"/>
              </a:rPr>
              <a:t>. &amp; Castings Ltd (2009 (16) S.T.R. 709 (Tri. - Del.) held </a:t>
            </a:r>
            <a:r>
              <a:rPr lang="en-IN" sz="2000" dirty="0" err="1">
                <a:effectLst/>
                <a:latin typeface="Cambria" panose="02040503050406030204" pitchFamily="18" charset="0"/>
                <a:ea typeface="Cambria" panose="02040503050406030204" pitchFamily="18" charset="0"/>
                <a:cs typeface="Mangal" panose="02040503050203030202" pitchFamily="18" charset="0"/>
              </a:rPr>
              <a:t>Cenvat</a:t>
            </a:r>
            <a:r>
              <a:rPr lang="en-IN" sz="2000" dirty="0">
                <a:effectLst/>
                <a:latin typeface="Cambria" panose="02040503050406030204" pitchFamily="18" charset="0"/>
                <a:ea typeface="Cambria" panose="02040503050406030204" pitchFamily="18" charset="0"/>
                <a:cs typeface="Mangal" panose="02040503050203030202" pitchFamily="18" charset="0"/>
              </a:rPr>
              <a:t> credit of Service tax on Input service of insurance premium of general insurance for fire, machinery breakdown, cash handling is eligible for credit under Rule 2(l) of </a:t>
            </a:r>
            <a:r>
              <a:rPr lang="en-IN" sz="2000" dirty="0" err="1">
                <a:effectLst/>
                <a:latin typeface="Cambria" panose="02040503050406030204" pitchFamily="18" charset="0"/>
                <a:ea typeface="Cambria" panose="02040503050406030204" pitchFamily="18" charset="0"/>
                <a:cs typeface="Mangal" panose="02040503050203030202" pitchFamily="18" charset="0"/>
              </a:rPr>
              <a:t>Cenvat</a:t>
            </a:r>
            <a:r>
              <a:rPr lang="en-IN" sz="2000" dirty="0">
                <a:effectLst/>
                <a:latin typeface="Cambria" panose="02040503050406030204" pitchFamily="18" charset="0"/>
                <a:ea typeface="Cambria" panose="02040503050406030204" pitchFamily="18" charset="0"/>
                <a:cs typeface="Mangal" panose="02040503050203030202" pitchFamily="18" charset="0"/>
              </a:rPr>
              <a:t> Credit Rules, 2004. </a:t>
            </a:r>
          </a:p>
          <a:p>
            <a:pPr marL="342900" lvl="0" indent="-342900" algn="just">
              <a:lnSpc>
                <a:spcPct val="150000"/>
              </a:lnSpc>
              <a:buFont typeface="+mj-lt"/>
              <a:buAutoNum type="alphaLcPeriod"/>
            </a:pPr>
            <a:r>
              <a:rPr lang="en-US" sz="2000" b="1" dirty="0">
                <a:effectLst/>
                <a:latin typeface="Cambria" panose="02040503050406030204" pitchFamily="18" charset="0"/>
                <a:ea typeface="Cambria" panose="02040503050406030204" pitchFamily="18" charset="0"/>
                <a:cs typeface="Mangal" panose="02040503050203030202" pitchFamily="18" charset="0"/>
              </a:rPr>
              <a:t>ITC on marine insurance: </a:t>
            </a:r>
            <a:r>
              <a:rPr lang="en-IN" sz="2000" dirty="0">
                <a:effectLst/>
                <a:latin typeface="Cambria" panose="02040503050406030204" pitchFamily="18" charset="0"/>
                <a:ea typeface="Cambria" panose="02040503050406030204" pitchFamily="18" charset="0"/>
                <a:cs typeface="Mangal" panose="02040503050203030202" pitchFamily="18" charset="0"/>
              </a:rPr>
              <a:t>In Alstom T &amp; D Ltd. Vs Commissioner, LTU, Chennai (2016 (41) S.T.R. 646 (Tri. – Chennai) held Marine Insurance Policy undisputedly, said insurance policy taken to protect property being an integral part of export, credit available.</a:t>
            </a:r>
          </a:p>
          <a:p>
            <a:pPr marL="342900" lvl="0" indent="-342900" algn="just">
              <a:lnSpc>
                <a:spcPct val="150000"/>
              </a:lnSpc>
              <a:buFont typeface="+mj-lt"/>
              <a:buAutoNum type="alphaLcPeriod"/>
            </a:pPr>
            <a:r>
              <a:rPr lang="en-US" sz="2000" b="1" dirty="0">
                <a:effectLst/>
                <a:latin typeface="Cambria" panose="02040503050406030204" pitchFamily="18" charset="0"/>
                <a:ea typeface="Cambria" panose="02040503050406030204" pitchFamily="18" charset="0"/>
                <a:cs typeface="Mangal" panose="02040503050203030202" pitchFamily="18" charset="0"/>
              </a:rPr>
              <a:t>Credit on burglary insurance</a:t>
            </a:r>
            <a:r>
              <a:rPr lang="en-US" sz="2000" dirty="0">
                <a:effectLst/>
                <a:latin typeface="Cambria" panose="02040503050406030204" pitchFamily="18" charset="0"/>
                <a:ea typeface="Cambria" panose="02040503050406030204" pitchFamily="18" charset="0"/>
                <a:cs typeface="Mangal" panose="02040503050203030202" pitchFamily="18" charset="0"/>
              </a:rPr>
              <a:t>: </a:t>
            </a:r>
            <a:r>
              <a:rPr lang="en-IN" sz="2000" dirty="0">
                <a:latin typeface="Cambria" panose="02040503050406030204" pitchFamily="18" charset="0"/>
                <a:ea typeface="Cambria" panose="02040503050406030204" pitchFamily="18" charset="0"/>
                <a:cs typeface="Mangal" panose="02040503050203030202" pitchFamily="18" charset="0"/>
              </a:rPr>
              <a:t>H</a:t>
            </a:r>
            <a:r>
              <a:rPr lang="en-IN" sz="2000" dirty="0">
                <a:effectLst/>
                <a:latin typeface="Cambria" panose="02040503050406030204" pitchFamily="18" charset="0"/>
                <a:ea typeface="Cambria" panose="02040503050406030204" pitchFamily="18" charset="0"/>
                <a:cs typeface="Mangal" panose="02040503050203030202" pitchFamily="18" charset="0"/>
              </a:rPr>
              <a:t>eld in JSW Steel (</a:t>
            </a:r>
            <a:r>
              <a:rPr lang="en-IN" sz="2000" dirty="0" err="1">
                <a:effectLst/>
                <a:latin typeface="Cambria" panose="02040503050406030204" pitchFamily="18" charset="0"/>
                <a:ea typeface="Cambria" panose="02040503050406030204" pitchFamily="18" charset="0"/>
                <a:cs typeface="Mangal" panose="02040503050203030202" pitchFamily="18" charset="0"/>
              </a:rPr>
              <a:t>Salav</a:t>
            </a:r>
            <a:r>
              <a:rPr lang="en-IN" sz="2000" dirty="0">
                <a:effectLst/>
                <a:latin typeface="Cambria" panose="02040503050406030204" pitchFamily="18" charset="0"/>
                <a:ea typeface="Cambria" panose="02040503050406030204" pitchFamily="18" charset="0"/>
                <a:cs typeface="Mangal" panose="02040503050203030202" pitchFamily="18" charset="0"/>
              </a:rPr>
              <a:t>) Ltd.</a:t>
            </a:r>
            <a:r>
              <a:rPr lang="en-IN" sz="2000" dirty="0">
                <a:latin typeface="Cambria" panose="02040503050406030204" pitchFamily="18" charset="0"/>
                <a:ea typeface="Cambria" panose="02040503050406030204" pitchFamily="18" charset="0"/>
                <a:cs typeface="Mangal" panose="02040503050203030202" pitchFamily="18" charset="0"/>
              </a:rPr>
              <a:t> </a:t>
            </a:r>
            <a:r>
              <a:rPr lang="en-IN" sz="2000" dirty="0">
                <a:effectLst/>
                <a:latin typeface="Cambria" panose="02040503050406030204" pitchFamily="18" charset="0"/>
                <a:ea typeface="Cambria" panose="02040503050406030204" pitchFamily="18" charset="0"/>
                <a:cs typeface="Mangal" panose="02040503050203030202" pitchFamily="18" charset="0"/>
              </a:rPr>
              <a:t>Vs Commissioner Of Central Excise, Raigad (2016 (46) S.T.R. 863 (Tri. – Mumbai).</a:t>
            </a:r>
          </a:p>
          <a:p>
            <a:endParaRPr lang="en-IN" dirty="0"/>
          </a:p>
          <a:p>
            <a:endParaRPr lang="en-IN" dirty="0"/>
          </a:p>
        </p:txBody>
      </p:sp>
      <p:sp>
        <p:nvSpPr>
          <p:cNvPr id="4" name="Slide Number Placeholder 3">
            <a:extLst>
              <a:ext uri="{FF2B5EF4-FFF2-40B4-BE49-F238E27FC236}">
                <a16:creationId xmlns:a16="http://schemas.microsoft.com/office/drawing/2014/main" id="{3FA63BB8-7765-AE79-E5F6-DE9BBB0C7C12}"/>
              </a:ext>
            </a:extLst>
          </p:cNvPr>
          <p:cNvSpPr>
            <a:spLocks noGrp="1"/>
          </p:cNvSpPr>
          <p:nvPr>
            <p:ph type="sldNum" sz="quarter" idx="4"/>
          </p:nvPr>
        </p:nvSpPr>
        <p:spPr/>
        <p:txBody>
          <a:bodyPr/>
          <a:lstStyle/>
          <a:p>
            <a:fld id="{C37E4FB1-AD43-40BE-A2D5-51E31E25039B}" type="slidenum">
              <a:rPr lang="en-IN" smtClean="0"/>
              <a:pPr/>
              <a:t>8</a:t>
            </a:fld>
            <a:endParaRPr lang="en-IN"/>
          </a:p>
        </p:txBody>
      </p:sp>
    </p:spTree>
    <p:extLst>
      <p:ext uri="{BB962C8B-B14F-4D97-AF65-F5344CB8AC3E}">
        <p14:creationId xmlns:p14="http://schemas.microsoft.com/office/powerpoint/2010/main" val="2498728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A8048D-A01A-D652-CF60-C9239663A73B}"/>
              </a:ext>
            </a:extLst>
          </p:cNvPr>
          <p:cNvSpPr>
            <a:spLocks noGrp="1"/>
          </p:cNvSpPr>
          <p:nvPr>
            <p:ph type="body" sz="quarter" idx="14"/>
          </p:nvPr>
        </p:nvSpPr>
        <p:spPr/>
        <p:txBody>
          <a:bodyPr/>
          <a:lstStyle/>
          <a:p>
            <a:r>
              <a:rPr lang="en-IN" dirty="0"/>
              <a:t>Issue-Insurance</a:t>
            </a:r>
          </a:p>
        </p:txBody>
      </p:sp>
      <p:sp>
        <p:nvSpPr>
          <p:cNvPr id="3" name="Text Placeholder 2">
            <a:extLst>
              <a:ext uri="{FF2B5EF4-FFF2-40B4-BE49-F238E27FC236}">
                <a16:creationId xmlns:a16="http://schemas.microsoft.com/office/drawing/2014/main" id="{AF101995-0D8B-F619-6EFE-E14EE6616717}"/>
              </a:ext>
            </a:extLst>
          </p:cNvPr>
          <p:cNvSpPr>
            <a:spLocks noGrp="1"/>
          </p:cNvSpPr>
          <p:nvPr>
            <p:ph type="body" sz="quarter" idx="15"/>
          </p:nvPr>
        </p:nvSpPr>
        <p:spPr>
          <a:xfrm>
            <a:off x="327024" y="1108260"/>
            <a:ext cx="11510749" cy="5598928"/>
          </a:xfrm>
        </p:spPr>
        <p:txBody>
          <a:bodyPr/>
          <a:lstStyle/>
          <a:p>
            <a:pPr marL="342900" lvl="0" indent="-342900" algn="just">
              <a:lnSpc>
                <a:spcPct val="150000"/>
              </a:lnSpc>
              <a:spcAft>
                <a:spcPts val="800"/>
              </a:spcAft>
              <a:buFont typeface="+mj-lt"/>
              <a:buAutoNum type="alphaLcPeriod"/>
            </a:pPr>
            <a:r>
              <a:rPr lang="en-US" sz="2000" b="1" dirty="0">
                <a:effectLst/>
                <a:latin typeface="Cambria" panose="02040503050406030204" pitchFamily="18" charset="0"/>
                <a:ea typeface="Cambria" panose="02040503050406030204" pitchFamily="18" charset="0"/>
                <a:cs typeface="Mangal" panose="02040503050203030202" pitchFamily="18" charset="0"/>
              </a:rPr>
              <a:t>Plant and machinery/Laptop insurance: </a:t>
            </a:r>
            <a:r>
              <a:rPr lang="en-US" sz="2000" dirty="0">
                <a:latin typeface="Cambria" panose="02040503050406030204" pitchFamily="18" charset="0"/>
                <a:ea typeface="Cambria" panose="02040503050406030204" pitchFamily="18" charset="0"/>
                <a:cs typeface="Mangal" panose="02040503050203030202" pitchFamily="18" charset="0"/>
              </a:rPr>
              <a:t>H</a:t>
            </a:r>
            <a:r>
              <a:rPr lang="en-US" sz="2000" dirty="0">
                <a:effectLst/>
                <a:latin typeface="Cambria" panose="02040503050406030204" pitchFamily="18" charset="0"/>
                <a:ea typeface="Cambria" panose="02040503050406030204" pitchFamily="18" charset="0"/>
                <a:cs typeface="Mangal" panose="02040503050203030202" pitchFamily="18" charset="0"/>
              </a:rPr>
              <a:t>eld in Hindustan Zinc Ltd. Vs </a:t>
            </a:r>
            <a:r>
              <a:rPr lang="en-US" sz="2000" dirty="0" err="1">
                <a:effectLst/>
                <a:latin typeface="Cambria" panose="02040503050406030204" pitchFamily="18" charset="0"/>
                <a:ea typeface="Cambria" panose="02040503050406030204" pitchFamily="18" charset="0"/>
                <a:cs typeface="Mangal" panose="02040503050203030202" pitchFamily="18" charset="0"/>
              </a:rPr>
              <a:t>C.C.Ex</a:t>
            </a:r>
            <a:r>
              <a:rPr lang="en-US" sz="2000" dirty="0">
                <a:effectLst/>
                <a:latin typeface="Cambria" panose="02040503050406030204" pitchFamily="18" charset="0"/>
                <a:ea typeface="Cambria" panose="02040503050406030204" pitchFamily="18" charset="0"/>
                <a:cs typeface="Mangal" panose="02040503050203030202" pitchFamily="18" charset="0"/>
              </a:rPr>
              <a:t>., Jaipur (2015 (37) S.T.R. 608 (Tri. – Del).</a:t>
            </a:r>
            <a:endParaRPr lang="en-IN" sz="2000" dirty="0">
              <a:effectLst/>
              <a:latin typeface="Cambria" panose="02040503050406030204" pitchFamily="18" charset="0"/>
              <a:ea typeface="Cambria" panose="02040503050406030204" pitchFamily="18" charset="0"/>
              <a:cs typeface="Mangal" panose="02040503050203030202" pitchFamily="18" charset="0"/>
            </a:endParaRPr>
          </a:p>
          <a:p>
            <a:pPr marL="342900" lvl="0" indent="-342900" algn="just">
              <a:lnSpc>
                <a:spcPct val="150000"/>
              </a:lnSpc>
              <a:spcAft>
                <a:spcPts val="300"/>
              </a:spcAft>
              <a:buFont typeface="+mj-lt"/>
              <a:buAutoNum type="alphaLcPeriod"/>
            </a:pPr>
            <a:r>
              <a:rPr lang="en-US" sz="2000" b="1" dirty="0">
                <a:effectLst/>
                <a:latin typeface="Cambria" panose="02040503050406030204" pitchFamily="18" charset="0"/>
                <a:ea typeface="Cambria" panose="02040503050406030204" pitchFamily="18" charset="0"/>
                <a:cs typeface="Arial" panose="020B0604020202020204" pitchFamily="34" charset="0"/>
              </a:rPr>
              <a:t>Credit on cash in transit, goods in transit insurance:</a:t>
            </a:r>
            <a:r>
              <a:rPr lang="en-US" sz="2000" dirty="0">
                <a:effectLst/>
                <a:latin typeface="Cambria" panose="02040503050406030204" pitchFamily="18" charset="0"/>
                <a:ea typeface="Cambria" panose="02040503050406030204" pitchFamily="18" charset="0"/>
                <a:cs typeface="Arial" panose="020B0604020202020204" pitchFamily="34" charset="0"/>
              </a:rPr>
              <a:t> In </a:t>
            </a:r>
            <a:r>
              <a:rPr lang="en-IN" sz="2000" dirty="0">
                <a:effectLst/>
                <a:latin typeface="Cambria" panose="02040503050406030204" pitchFamily="18" charset="0"/>
                <a:ea typeface="Cambria" panose="02040503050406030204" pitchFamily="18" charset="0"/>
                <a:cs typeface="Arial" panose="020B0604020202020204" pitchFamily="34" charset="0"/>
              </a:rPr>
              <a:t>DSCL Sugar vs </a:t>
            </a:r>
            <a:r>
              <a:rPr lang="en-IN" sz="2000" dirty="0" err="1">
                <a:effectLst/>
                <a:latin typeface="Cambria" panose="02040503050406030204" pitchFamily="18" charset="0"/>
                <a:ea typeface="Cambria" panose="02040503050406030204" pitchFamily="18" charset="0"/>
                <a:cs typeface="Arial" panose="020B0604020202020204" pitchFamily="34" charset="0"/>
              </a:rPr>
              <a:t>C.C.Ex</a:t>
            </a:r>
            <a:r>
              <a:rPr lang="en-IN" sz="2000" dirty="0">
                <a:effectLst/>
                <a:latin typeface="Cambria" panose="02040503050406030204" pitchFamily="18" charset="0"/>
                <a:ea typeface="Cambria" panose="02040503050406030204" pitchFamily="18" charset="0"/>
                <a:cs typeface="Arial" panose="020B0604020202020204" pitchFamily="34" charset="0"/>
              </a:rPr>
              <a:t>., Lucknow (2014 (34) S.T.R. 58 (Tri. – Del) held that </a:t>
            </a:r>
            <a:r>
              <a:rPr lang="en-IN" sz="2000" dirty="0" err="1">
                <a:effectLst/>
                <a:latin typeface="Cambria" panose="02040503050406030204" pitchFamily="18" charset="0"/>
                <a:ea typeface="Cambria" panose="02040503050406030204" pitchFamily="18" charset="0"/>
                <a:cs typeface="Arial" panose="020B0604020202020204" pitchFamily="34" charset="0"/>
              </a:rPr>
              <a:t>Cenvat</a:t>
            </a:r>
            <a:r>
              <a:rPr lang="en-IN" sz="2000" dirty="0">
                <a:effectLst/>
                <a:latin typeface="Cambria" panose="02040503050406030204" pitchFamily="18" charset="0"/>
                <a:ea typeface="Cambria" panose="02040503050406030204" pitchFamily="18" charset="0"/>
                <a:cs typeface="Arial" panose="020B0604020202020204" pitchFamily="34" charset="0"/>
              </a:rPr>
              <a:t> credit eligible on Insurance of sugar in transit, insurance of cash/money in transit. </a:t>
            </a:r>
            <a:endParaRPr lang="en-IN" sz="20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50000"/>
              </a:lnSpc>
              <a:buFont typeface="+mj-lt"/>
              <a:buAutoNum type="alphaLcPeriod"/>
            </a:pPr>
            <a:r>
              <a:rPr lang="en-US" sz="2000" b="1" dirty="0">
                <a:effectLst/>
                <a:latin typeface="Cambria" panose="02040503050406030204" pitchFamily="18" charset="0"/>
                <a:ea typeface="Cambria" panose="02040503050406030204" pitchFamily="18" charset="0"/>
                <a:cs typeface="Mangal" panose="02040503050203030202" pitchFamily="18" charset="0"/>
              </a:rPr>
              <a:t>Product liability and product recall insurance: </a:t>
            </a:r>
            <a:r>
              <a:rPr lang="en-US" sz="2000" dirty="0">
                <a:effectLst/>
                <a:latin typeface="Cambria" panose="02040503050406030204" pitchFamily="18" charset="0"/>
                <a:ea typeface="Cambria" panose="02040503050406030204" pitchFamily="18" charset="0"/>
                <a:cs typeface="Mangal" panose="02040503050203030202" pitchFamily="18" charset="0"/>
              </a:rPr>
              <a:t>CCL Products vs </a:t>
            </a:r>
            <a:r>
              <a:rPr lang="en-US" sz="2000" dirty="0" err="1">
                <a:effectLst/>
                <a:latin typeface="Cambria" panose="02040503050406030204" pitchFamily="18" charset="0"/>
                <a:ea typeface="Cambria" panose="02040503050406030204" pitchFamily="18" charset="0"/>
                <a:cs typeface="Mangal" panose="02040503050203030202" pitchFamily="18" charset="0"/>
              </a:rPr>
              <a:t>Commr</a:t>
            </a:r>
            <a:r>
              <a:rPr lang="en-US" sz="2000" dirty="0">
                <a:effectLst/>
                <a:latin typeface="Cambria" panose="02040503050406030204" pitchFamily="18" charset="0"/>
                <a:ea typeface="Cambria" panose="02040503050406030204" pitchFamily="18" charset="0"/>
                <a:cs typeface="Mangal" panose="02040503050203030202" pitchFamily="18" charset="0"/>
              </a:rPr>
              <a:t> of </a:t>
            </a:r>
            <a:r>
              <a:rPr lang="en-US" sz="2000" dirty="0" err="1">
                <a:effectLst/>
                <a:latin typeface="Cambria" panose="02040503050406030204" pitchFamily="18" charset="0"/>
                <a:ea typeface="Cambria" panose="02040503050406030204" pitchFamily="18" charset="0"/>
                <a:cs typeface="Mangal" panose="02040503050203030202" pitchFamily="18" charset="0"/>
              </a:rPr>
              <a:t>C.Tax</a:t>
            </a:r>
            <a:r>
              <a:rPr lang="en-US" sz="2000" dirty="0">
                <a:effectLst/>
                <a:latin typeface="Cambria" panose="02040503050406030204" pitchFamily="18" charset="0"/>
                <a:ea typeface="Cambria" panose="02040503050406030204" pitchFamily="18" charset="0"/>
                <a:cs typeface="Mangal" panose="02040503050203030202" pitchFamily="18" charset="0"/>
              </a:rPr>
              <a:t>. Guntur 2019 (369) E.L.T. 780 (Tri. – </a:t>
            </a:r>
            <a:r>
              <a:rPr lang="en-US" sz="2000" dirty="0" err="1">
                <a:effectLst/>
                <a:latin typeface="Cambria" panose="02040503050406030204" pitchFamily="18" charset="0"/>
                <a:ea typeface="Cambria" panose="02040503050406030204" pitchFamily="18" charset="0"/>
                <a:cs typeface="Mangal" panose="02040503050203030202" pitchFamily="18" charset="0"/>
              </a:rPr>
              <a:t>Hyd</a:t>
            </a:r>
            <a:r>
              <a:rPr lang="en-US" sz="2000" dirty="0">
                <a:effectLst/>
                <a:latin typeface="Cambria" panose="02040503050406030204" pitchFamily="18" charset="0"/>
                <a:ea typeface="Cambria" panose="02040503050406030204" pitchFamily="18" charset="0"/>
                <a:cs typeface="Mangal" panose="02040503050203030202" pitchFamily="18" charset="0"/>
              </a:rPr>
              <a:t>) held such credit eligible.</a:t>
            </a:r>
            <a:endParaRPr lang="en-IN" sz="2000" dirty="0">
              <a:effectLst/>
              <a:latin typeface="Cambria" panose="02040503050406030204" pitchFamily="18" charset="0"/>
              <a:ea typeface="Cambria" panose="02040503050406030204" pitchFamily="18" charset="0"/>
              <a:cs typeface="Mangal" panose="02040503050203030202" pitchFamily="18" charset="0"/>
            </a:endParaRPr>
          </a:p>
          <a:p>
            <a:endParaRPr lang="en-IN" dirty="0"/>
          </a:p>
        </p:txBody>
      </p:sp>
      <p:sp>
        <p:nvSpPr>
          <p:cNvPr id="4" name="Slide Number Placeholder 3">
            <a:extLst>
              <a:ext uri="{FF2B5EF4-FFF2-40B4-BE49-F238E27FC236}">
                <a16:creationId xmlns:a16="http://schemas.microsoft.com/office/drawing/2014/main" id="{4911C768-CC41-334E-F2F2-801ADE5F6B4B}"/>
              </a:ext>
            </a:extLst>
          </p:cNvPr>
          <p:cNvSpPr>
            <a:spLocks noGrp="1"/>
          </p:cNvSpPr>
          <p:nvPr>
            <p:ph type="sldNum" sz="quarter" idx="4"/>
          </p:nvPr>
        </p:nvSpPr>
        <p:spPr/>
        <p:txBody>
          <a:bodyPr/>
          <a:lstStyle/>
          <a:p>
            <a:fld id="{C37E4FB1-AD43-40BE-A2D5-51E31E25039B}" type="slidenum">
              <a:rPr lang="en-IN" smtClean="0"/>
              <a:pPr/>
              <a:t>9</a:t>
            </a:fld>
            <a:endParaRPr lang="en-IN"/>
          </a:p>
        </p:txBody>
      </p:sp>
    </p:spTree>
    <p:extLst>
      <p:ext uri="{BB962C8B-B14F-4D97-AF65-F5344CB8AC3E}">
        <p14:creationId xmlns:p14="http://schemas.microsoft.com/office/powerpoint/2010/main" val="2265968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DFD8E6-C08A-0522-08C6-550B786E4D64}"/>
              </a:ext>
            </a:extLst>
          </p:cNvPr>
          <p:cNvSpPr>
            <a:spLocks noGrp="1"/>
          </p:cNvSpPr>
          <p:nvPr>
            <p:ph type="body" sz="quarter" idx="14"/>
          </p:nvPr>
        </p:nvSpPr>
        <p:spPr/>
        <p:txBody>
          <a:bodyPr/>
          <a:lstStyle/>
          <a:p>
            <a:r>
              <a:rPr lang="en-GB" dirty="0"/>
              <a:t>Issue- input tax credit on membership fee</a:t>
            </a:r>
            <a:endParaRPr lang="en-IN" dirty="0"/>
          </a:p>
        </p:txBody>
      </p:sp>
      <p:sp>
        <p:nvSpPr>
          <p:cNvPr id="3" name="Text Placeholder 2">
            <a:extLst>
              <a:ext uri="{FF2B5EF4-FFF2-40B4-BE49-F238E27FC236}">
                <a16:creationId xmlns:a16="http://schemas.microsoft.com/office/drawing/2014/main" id="{D7E38EA7-602B-8A49-F30A-CC6D4E003F41}"/>
              </a:ext>
            </a:extLst>
          </p:cNvPr>
          <p:cNvSpPr>
            <a:spLocks noGrp="1"/>
          </p:cNvSpPr>
          <p:nvPr>
            <p:ph type="body" sz="quarter" idx="15"/>
          </p:nvPr>
        </p:nvSpPr>
        <p:spPr>
          <a:xfrm>
            <a:off x="327024" y="1108259"/>
            <a:ext cx="11650331" cy="5490249"/>
          </a:xfrm>
        </p:spPr>
        <p:txBody>
          <a:bodyPr/>
          <a:lstStyle/>
          <a:p>
            <a:r>
              <a:rPr lang="en-GB" dirty="0"/>
              <a:t>Membership of an industrial association  </a:t>
            </a:r>
          </a:p>
          <a:p>
            <a:r>
              <a:rPr lang="en-GB" dirty="0"/>
              <a:t>Subscription paid to be member of trade/commerce associations -ITC</a:t>
            </a:r>
          </a:p>
          <a:p>
            <a:r>
              <a:rPr lang="en-GB" dirty="0"/>
              <a:t>Import of services-RCM paid towards membership of international trade bodies-ITC </a:t>
            </a:r>
          </a:p>
        </p:txBody>
      </p:sp>
      <p:sp>
        <p:nvSpPr>
          <p:cNvPr id="4" name="Slide Number Placeholder 3">
            <a:extLst>
              <a:ext uri="{FF2B5EF4-FFF2-40B4-BE49-F238E27FC236}">
                <a16:creationId xmlns:a16="http://schemas.microsoft.com/office/drawing/2014/main" id="{11ADE8FE-14B2-5CDD-8107-9ED2E593A9E5}"/>
              </a:ext>
            </a:extLst>
          </p:cNvPr>
          <p:cNvSpPr>
            <a:spLocks noGrp="1"/>
          </p:cNvSpPr>
          <p:nvPr>
            <p:ph type="sldNum" sz="quarter" idx="4"/>
          </p:nvPr>
        </p:nvSpPr>
        <p:spPr/>
        <p:txBody>
          <a:bodyPr/>
          <a:lstStyle/>
          <a:p>
            <a:fld id="{C37E4FB1-AD43-40BE-A2D5-51E31E25039B}" type="slidenum">
              <a:rPr lang="en-IN" smtClean="0"/>
              <a:pPr/>
              <a:t>10</a:t>
            </a:fld>
            <a:endParaRPr lang="en-IN"/>
          </a:p>
        </p:txBody>
      </p:sp>
    </p:spTree>
    <p:extLst>
      <p:ext uri="{BB962C8B-B14F-4D97-AF65-F5344CB8AC3E}">
        <p14:creationId xmlns:p14="http://schemas.microsoft.com/office/powerpoint/2010/main" val="2074318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E6230E-2517-0F47-3CAE-4DDA1DD70219}"/>
              </a:ext>
            </a:extLst>
          </p:cNvPr>
          <p:cNvSpPr>
            <a:spLocks noGrp="1"/>
          </p:cNvSpPr>
          <p:nvPr>
            <p:ph type="body" sz="quarter" idx="14"/>
          </p:nvPr>
        </p:nvSpPr>
        <p:spPr/>
        <p:txBody>
          <a:bodyPr/>
          <a:lstStyle/>
          <a:p>
            <a:r>
              <a:rPr lang="en-IN" dirty="0"/>
              <a:t>Issue- Employee related credits</a:t>
            </a:r>
          </a:p>
        </p:txBody>
      </p:sp>
      <p:sp>
        <p:nvSpPr>
          <p:cNvPr id="3" name="Text Placeholder 2">
            <a:extLst>
              <a:ext uri="{FF2B5EF4-FFF2-40B4-BE49-F238E27FC236}">
                <a16:creationId xmlns:a16="http://schemas.microsoft.com/office/drawing/2014/main" id="{DE704849-6AD8-E24C-2874-08B314056738}"/>
              </a:ext>
            </a:extLst>
          </p:cNvPr>
          <p:cNvSpPr>
            <a:spLocks noGrp="1"/>
          </p:cNvSpPr>
          <p:nvPr>
            <p:ph type="body" sz="quarter" idx="15"/>
          </p:nvPr>
        </p:nvSpPr>
        <p:spPr>
          <a:xfrm>
            <a:off x="327024" y="1108260"/>
            <a:ext cx="11473679" cy="5613216"/>
          </a:xfrm>
        </p:spPr>
        <p:txBody>
          <a:bodyPr/>
          <a:lstStyle/>
          <a:p>
            <a:r>
              <a:rPr lang="en-IN" dirty="0"/>
              <a:t>Credit  pertaining to employee – air travel/hotel accommodation - personal comfort-</a:t>
            </a:r>
            <a:r>
              <a:rPr lang="en-IN" dirty="0" err="1"/>
              <a:t>Posco</a:t>
            </a:r>
            <a:r>
              <a:rPr lang="en-IN" dirty="0"/>
              <a:t> AAR?</a:t>
            </a:r>
          </a:p>
          <a:p>
            <a:r>
              <a:rPr lang="en-IN" dirty="0"/>
              <a:t>CCE vs Fine Care Biosystems (2009 (244) ELT 372 (CESTAT) and Goodluck Steel Tubes Ltd. Vs C. C. Ex., Noida 2013 (32) S.T.R. 123 (Tri. - Del.) ITC on air ticket service charges is eligible when air travel performed for purpose of company business. </a:t>
            </a:r>
          </a:p>
          <a:p>
            <a:r>
              <a:rPr lang="en-IN" dirty="0"/>
              <a:t>Hotel accommodation eligible- One Advertising &amp; Communication Services Ltd. vs C.S.T., Ahmedabad (2012 (27) S.T.R. 344 (Tri. - </a:t>
            </a:r>
            <a:r>
              <a:rPr lang="en-IN" dirty="0" err="1"/>
              <a:t>Ahmd</a:t>
            </a:r>
            <a:r>
              <a:rPr lang="en-IN" dirty="0"/>
              <a:t>.). </a:t>
            </a:r>
          </a:p>
          <a:p>
            <a:endParaRPr lang="en-IN" dirty="0"/>
          </a:p>
        </p:txBody>
      </p:sp>
      <p:sp>
        <p:nvSpPr>
          <p:cNvPr id="4" name="Slide Number Placeholder 3">
            <a:extLst>
              <a:ext uri="{FF2B5EF4-FFF2-40B4-BE49-F238E27FC236}">
                <a16:creationId xmlns:a16="http://schemas.microsoft.com/office/drawing/2014/main" id="{E0166633-6246-61C6-540E-D67868196C08}"/>
              </a:ext>
            </a:extLst>
          </p:cNvPr>
          <p:cNvSpPr>
            <a:spLocks noGrp="1"/>
          </p:cNvSpPr>
          <p:nvPr>
            <p:ph type="sldNum" sz="quarter" idx="4"/>
          </p:nvPr>
        </p:nvSpPr>
        <p:spPr/>
        <p:txBody>
          <a:bodyPr/>
          <a:lstStyle/>
          <a:p>
            <a:fld id="{C37E4FB1-AD43-40BE-A2D5-51E31E25039B}" type="slidenum">
              <a:rPr lang="en-IN" smtClean="0"/>
              <a:pPr/>
              <a:t>11</a:t>
            </a:fld>
            <a:endParaRPr lang="en-IN"/>
          </a:p>
        </p:txBody>
      </p:sp>
    </p:spTree>
    <p:extLst>
      <p:ext uri="{BB962C8B-B14F-4D97-AF65-F5344CB8AC3E}">
        <p14:creationId xmlns:p14="http://schemas.microsoft.com/office/powerpoint/2010/main" val="2348206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5481F4-3829-1D0C-D7FA-4BCB78D24C9F}"/>
              </a:ext>
            </a:extLst>
          </p:cNvPr>
          <p:cNvSpPr>
            <a:spLocks noGrp="1"/>
          </p:cNvSpPr>
          <p:nvPr>
            <p:ph type="body" sz="quarter" idx="14"/>
          </p:nvPr>
        </p:nvSpPr>
        <p:spPr/>
        <p:txBody>
          <a:bodyPr/>
          <a:lstStyle/>
          <a:p>
            <a:r>
              <a:rPr lang="en-IN" dirty="0"/>
              <a:t>Issue- Employee related credits</a:t>
            </a:r>
          </a:p>
        </p:txBody>
      </p:sp>
      <p:sp>
        <p:nvSpPr>
          <p:cNvPr id="3" name="Text Placeholder 2">
            <a:extLst>
              <a:ext uri="{FF2B5EF4-FFF2-40B4-BE49-F238E27FC236}">
                <a16:creationId xmlns:a16="http://schemas.microsoft.com/office/drawing/2014/main" id="{A673E0E2-B2FD-14D0-102C-51F2FA5C36AC}"/>
              </a:ext>
            </a:extLst>
          </p:cNvPr>
          <p:cNvSpPr>
            <a:spLocks noGrp="1"/>
          </p:cNvSpPr>
          <p:nvPr>
            <p:ph type="body" sz="quarter" idx="15"/>
          </p:nvPr>
        </p:nvSpPr>
        <p:spPr>
          <a:xfrm>
            <a:off x="327025" y="1108260"/>
            <a:ext cx="11560176" cy="5613216"/>
          </a:xfrm>
        </p:spPr>
        <p:txBody>
          <a:bodyPr/>
          <a:lstStyle/>
          <a:p>
            <a:pPr marL="342900" indent="-342900" algn="l">
              <a:lnSpc>
                <a:spcPct val="150000"/>
              </a:lnSpc>
              <a:buFont typeface="Arial" panose="020B0604020202020204" pitchFamily="34" charset="0"/>
              <a:buChar char="•"/>
            </a:pPr>
            <a:r>
              <a:rPr lang="en-US" sz="2000" dirty="0">
                <a:latin typeface="Cambria" panose="02040503050406030204" pitchFamily="18" charset="0"/>
                <a:ea typeface="Cambria" panose="02040503050406030204" pitchFamily="18" charset="0"/>
              </a:rPr>
              <a:t>Telephone/mobile-</a:t>
            </a:r>
            <a:r>
              <a:rPr lang="en-US" sz="2000" dirty="0">
                <a:solidFill>
                  <a:srgbClr val="000000"/>
                </a:solidFill>
                <a:effectLst/>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In Indian Rayon &amp; Industries </a:t>
            </a:r>
            <a:r>
              <a:rPr lang="en-US" sz="2000" dirty="0" err="1">
                <a:latin typeface="Cambria" panose="02040503050406030204" pitchFamily="18" charset="0"/>
                <a:ea typeface="Cambria" panose="02040503050406030204" pitchFamily="18" charset="0"/>
              </a:rPr>
              <a:t>Ltd.vs</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Commr</a:t>
            </a:r>
            <a:r>
              <a:rPr lang="en-US" sz="2000" dirty="0">
                <a:latin typeface="Cambria" panose="02040503050406030204" pitchFamily="18" charset="0"/>
                <a:ea typeface="Cambria" panose="02040503050406030204" pitchFamily="18" charset="0"/>
              </a:rPr>
              <a:t> of C. Ex., Bhavnagar (2006 (4) S.T.R. 79 (Tri. - Mumbai) held that the tax paid on mobile phone is available as credit to eligible service providers of output service and manufacturers in absence of any express prohibition under CCR</a:t>
            </a:r>
          </a:p>
          <a:p>
            <a:pPr marL="342900" indent="-342900" algn="l">
              <a:lnSpc>
                <a:spcPct val="150000"/>
              </a:lnSpc>
              <a:buFont typeface="Arial" panose="020B0604020202020204" pitchFamily="34" charset="0"/>
              <a:buChar char="•"/>
            </a:pPr>
            <a:r>
              <a:rPr lang="en-US" sz="2000" dirty="0">
                <a:latin typeface="Cambria" panose="02040503050406030204" pitchFamily="18" charset="0"/>
                <a:ea typeface="Cambria" panose="02040503050406030204" pitchFamily="18" charset="0"/>
              </a:rPr>
              <a:t>Shoes/uniforms/protective helmet/ID card-</a:t>
            </a:r>
            <a:r>
              <a:rPr lang="en-US" sz="2000" dirty="0">
                <a:solidFill>
                  <a:srgbClr val="000000"/>
                </a:solidFill>
                <a:effectLst/>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In Steel Authority Of India Ltd vs. CCE (2014 (301) ELT 592 (CESTAT Delhi) credit on shoes used by workers in the Steel plant held eligible</a:t>
            </a:r>
          </a:p>
          <a:p>
            <a:pPr marL="342900" indent="-342900" algn="l">
              <a:lnSpc>
                <a:spcPct val="150000"/>
              </a:lnSpc>
              <a:buFont typeface="Arial" panose="020B0604020202020204" pitchFamily="34" charset="0"/>
              <a:buChar char="•"/>
            </a:pPr>
            <a:r>
              <a:rPr lang="en-US" sz="2000" dirty="0">
                <a:latin typeface="Cambria" panose="02040503050406030204" pitchFamily="18" charset="0"/>
                <a:ea typeface="Cambria" panose="02040503050406030204" pitchFamily="18" charset="0"/>
              </a:rPr>
              <a:t>Laptop used in work from home</a:t>
            </a:r>
          </a:p>
          <a:p>
            <a:pPr marL="342900" indent="-342900" algn="l">
              <a:lnSpc>
                <a:spcPct val="150000"/>
              </a:lnSpc>
              <a:buFont typeface="Arial" panose="020B0604020202020204" pitchFamily="34" charset="0"/>
              <a:buChar char="•"/>
            </a:pPr>
            <a:r>
              <a:rPr lang="en-US" sz="2000" dirty="0">
                <a:latin typeface="Cambria" panose="02040503050406030204" pitchFamily="18" charset="0"/>
                <a:ea typeface="Cambria" panose="02040503050406030204" pitchFamily="18" charset="0"/>
              </a:rPr>
              <a:t>Personal use or used in course of business</a:t>
            </a:r>
          </a:p>
          <a:p>
            <a:pPr marL="342900" indent="-342900" algn="l">
              <a:lnSpc>
                <a:spcPct val="150000"/>
              </a:lnSpc>
              <a:buFont typeface="Arial" panose="020B0604020202020204" pitchFamily="34" charset="0"/>
              <a:buChar char="•"/>
            </a:pPr>
            <a:r>
              <a:rPr lang="en-US" sz="2000" dirty="0">
                <a:latin typeface="Cambria" panose="02040503050406030204" pitchFamily="18" charset="0"/>
                <a:ea typeface="Cambria" panose="02040503050406030204" pitchFamily="18" charset="0"/>
              </a:rPr>
              <a:t>Not blocked for goods/services used by employees/others in course of discharge of business functions.</a:t>
            </a:r>
            <a:endParaRPr lang="en-IN" dirty="0"/>
          </a:p>
          <a:p>
            <a:endParaRPr lang="en-IN" dirty="0"/>
          </a:p>
        </p:txBody>
      </p:sp>
      <p:sp>
        <p:nvSpPr>
          <p:cNvPr id="4" name="Slide Number Placeholder 3">
            <a:extLst>
              <a:ext uri="{FF2B5EF4-FFF2-40B4-BE49-F238E27FC236}">
                <a16:creationId xmlns:a16="http://schemas.microsoft.com/office/drawing/2014/main" id="{6A2359D1-8EDA-93E9-7081-77354828C67B}"/>
              </a:ext>
            </a:extLst>
          </p:cNvPr>
          <p:cNvSpPr>
            <a:spLocks noGrp="1"/>
          </p:cNvSpPr>
          <p:nvPr>
            <p:ph type="sldNum" sz="quarter" idx="4"/>
          </p:nvPr>
        </p:nvSpPr>
        <p:spPr/>
        <p:txBody>
          <a:bodyPr/>
          <a:lstStyle/>
          <a:p>
            <a:fld id="{C37E4FB1-AD43-40BE-A2D5-51E31E25039B}" type="slidenum">
              <a:rPr lang="en-IN" smtClean="0"/>
              <a:pPr/>
              <a:t>12</a:t>
            </a:fld>
            <a:endParaRPr lang="en-IN"/>
          </a:p>
        </p:txBody>
      </p:sp>
    </p:spTree>
    <p:extLst>
      <p:ext uri="{BB962C8B-B14F-4D97-AF65-F5344CB8AC3E}">
        <p14:creationId xmlns:p14="http://schemas.microsoft.com/office/powerpoint/2010/main" val="2967568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34F48D-537C-3986-5E42-3FABFE0843A0}"/>
              </a:ext>
            </a:extLst>
          </p:cNvPr>
          <p:cNvSpPr>
            <a:spLocks noGrp="1"/>
          </p:cNvSpPr>
          <p:nvPr>
            <p:ph type="body" sz="quarter" idx="14"/>
          </p:nvPr>
        </p:nvSpPr>
        <p:spPr/>
        <p:txBody>
          <a:bodyPr/>
          <a:lstStyle/>
          <a:p>
            <a:r>
              <a:rPr lang="en-GB" dirty="0"/>
              <a:t>Issue- ITC on Immoveable property </a:t>
            </a:r>
            <a:endParaRPr lang="en-IN" dirty="0"/>
          </a:p>
        </p:txBody>
      </p:sp>
      <p:sp>
        <p:nvSpPr>
          <p:cNvPr id="3" name="Text Placeholder 2">
            <a:extLst>
              <a:ext uri="{FF2B5EF4-FFF2-40B4-BE49-F238E27FC236}">
                <a16:creationId xmlns:a16="http://schemas.microsoft.com/office/drawing/2014/main" id="{3FC60D17-08D1-68A1-426B-00008D236102}"/>
              </a:ext>
            </a:extLst>
          </p:cNvPr>
          <p:cNvSpPr>
            <a:spLocks noGrp="1"/>
          </p:cNvSpPr>
          <p:nvPr>
            <p:ph type="body" sz="quarter" idx="15"/>
          </p:nvPr>
        </p:nvSpPr>
        <p:spPr>
          <a:xfrm>
            <a:off x="327024" y="1108260"/>
            <a:ext cx="11650331" cy="5440822"/>
          </a:xfrm>
        </p:spPr>
        <p:txBody>
          <a:bodyPr/>
          <a:lstStyle/>
          <a:p>
            <a:r>
              <a:rPr lang="en-GB" dirty="0"/>
              <a:t>Supply and installation of fitouts?</a:t>
            </a:r>
          </a:p>
          <a:p>
            <a:r>
              <a:rPr lang="en-GB" dirty="0"/>
              <a:t>Credit of transformer/ lift? – Whether immovable? </a:t>
            </a:r>
          </a:p>
          <a:p>
            <a:r>
              <a:rPr lang="en-GB" dirty="0"/>
              <a:t>Foundations and support to Plant and machinery?</a:t>
            </a:r>
          </a:p>
          <a:p>
            <a:r>
              <a:rPr lang="en-GB" dirty="0"/>
              <a:t>Test of moveable vs immoveable property</a:t>
            </a:r>
          </a:p>
          <a:p>
            <a:r>
              <a:rPr lang="en-GB" dirty="0"/>
              <a:t>Commissioner of Central Excise vs. Solid and Correct Egg. Works 2010 (252) ELT 481 (SC) Attachment of the plant with nuts and bolts intended to provide stability and prevent vibration is not covered as attached to earth. The attachment can be easily detachable from the foundation and is not permanent</a:t>
            </a:r>
          </a:p>
          <a:p>
            <a:endParaRPr lang="en-GB" dirty="0"/>
          </a:p>
          <a:p>
            <a:endParaRPr lang="en-GB" dirty="0"/>
          </a:p>
          <a:p>
            <a:endParaRPr lang="en-IN" dirty="0"/>
          </a:p>
        </p:txBody>
      </p:sp>
      <p:sp>
        <p:nvSpPr>
          <p:cNvPr id="4" name="Slide Number Placeholder 3">
            <a:extLst>
              <a:ext uri="{FF2B5EF4-FFF2-40B4-BE49-F238E27FC236}">
                <a16:creationId xmlns:a16="http://schemas.microsoft.com/office/drawing/2014/main" id="{21A1ECD7-2781-13E2-0B76-34E8B03EFF67}"/>
              </a:ext>
            </a:extLst>
          </p:cNvPr>
          <p:cNvSpPr>
            <a:spLocks noGrp="1"/>
          </p:cNvSpPr>
          <p:nvPr>
            <p:ph type="sldNum" sz="quarter" idx="4"/>
          </p:nvPr>
        </p:nvSpPr>
        <p:spPr/>
        <p:txBody>
          <a:bodyPr/>
          <a:lstStyle/>
          <a:p>
            <a:fld id="{C37E4FB1-AD43-40BE-A2D5-51E31E25039B}" type="slidenum">
              <a:rPr lang="en-IN" smtClean="0"/>
              <a:pPr/>
              <a:t>13</a:t>
            </a:fld>
            <a:endParaRPr lang="en-IN"/>
          </a:p>
        </p:txBody>
      </p:sp>
    </p:spTree>
    <p:extLst>
      <p:ext uri="{BB962C8B-B14F-4D97-AF65-F5344CB8AC3E}">
        <p14:creationId xmlns:p14="http://schemas.microsoft.com/office/powerpoint/2010/main" val="147856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96CAA7-4E22-9A29-B602-6FF24DFC6B99}"/>
              </a:ext>
            </a:extLst>
          </p:cNvPr>
          <p:cNvSpPr>
            <a:spLocks noGrp="1"/>
          </p:cNvSpPr>
          <p:nvPr>
            <p:ph type="body" sz="quarter" idx="14"/>
          </p:nvPr>
        </p:nvSpPr>
        <p:spPr/>
        <p:txBody>
          <a:bodyPr/>
          <a:lstStyle/>
          <a:p>
            <a:r>
              <a:rPr lang="en-GB" dirty="0"/>
              <a:t>Issue- ITC on Immoveable property </a:t>
            </a:r>
            <a:endParaRPr lang="en-IN" dirty="0"/>
          </a:p>
        </p:txBody>
      </p:sp>
      <p:sp>
        <p:nvSpPr>
          <p:cNvPr id="3" name="Text Placeholder 2">
            <a:extLst>
              <a:ext uri="{FF2B5EF4-FFF2-40B4-BE49-F238E27FC236}">
                <a16:creationId xmlns:a16="http://schemas.microsoft.com/office/drawing/2014/main" id="{BAE5EECC-1381-9BD3-A3B8-25D94F75E92B}"/>
              </a:ext>
            </a:extLst>
          </p:cNvPr>
          <p:cNvSpPr>
            <a:spLocks noGrp="1"/>
          </p:cNvSpPr>
          <p:nvPr>
            <p:ph type="body" sz="quarter" idx="15"/>
          </p:nvPr>
        </p:nvSpPr>
        <p:spPr>
          <a:xfrm>
            <a:off x="327024" y="1108260"/>
            <a:ext cx="11510749" cy="5598928"/>
          </a:xfrm>
        </p:spPr>
        <p:txBody>
          <a:bodyPr/>
          <a:lstStyle/>
          <a:p>
            <a:pPr marL="342900" indent="-342900" algn="just">
              <a:lnSpc>
                <a:spcPct val="140000"/>
              </a:lnSpc>
              <a:spcBef>
                <a:spcPts val="0"/>
              </a:spcBef>
              <a:buFont typeface="Arial" panose="020B0604020202020204" pitchFamily="34" charset="0"/>
              <a:buChar char="•"/>
            </a:pPr>
            <a:endParaRPr lang="en-US" sz="1900" dirty="0">
              <a:latin typeface="Cambria" panose="02040503050406030204" pitchFamily="18" charset="0"/>
              <a:ea typeface="Cambria" panose="02040503050406030204" pitchFamily="18" charset="0"/>
            </a:endParaRPr>
          </a:p>
          <a:p>
            <a:pPr marL="342900" indent="-342900" algn="just">
              <a:lnSpc>
                <a:spcPct val="140000"/>
              </a:lnSpc>
              <a:spcBef>
                <a:spcPts val="0"/>
              </a:spcBef>
              <a:buFont typeface="Arial" panose="020B0604020202020204" pitchFamily="34" charset="0"/>
              <a:buChar char="•"/>
            </a:pPr>
            <a:r>
              <a:rPr lang="en-US" sz="1900" b="1" u="sng" dirty="0">
                <a:latin typeface="Cambria" panose="02040503050406030204" pitchFamily="18" charset="0"/>
                <a:ea typeface="Cambria" panose="02040503050406030204" pitchFamily="18" charset="0"/>
              </a:rPr>
              <a:t>Moveable/goods such as:</a:t>
            </a: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Electrical fittings [to extent it is not capitalized to buildings block?], </a:t>
            </a: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Equipment such as computer/UPS/ printer/PABX </a:t>
            </a: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Furniture such as tables/chairs</a:t>
            </a: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Moveable storage cabinets/shelves, racks</a:t>
            </a: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Fans, </a:t>
            </a: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AC</a:t>
            </a:r>
          </a:p>
          <a:p>
            <a:pPr marL="342900" indent="-342900" algn="just">
              <a:lnSpc>
                <a:spcPct val="140000"/>
              </a:lnSpc>
              <a:spcBef>
                <a:spcPts val="0"/>
              </a:spcBef>
              <a:buFont typeface="Arial" panose="020B0604020202020204" pitchFamily="34" charset="0"/>
              <a:buChar char="•"/>
            </a:pPr>
            <a:r>
              <a:rPr lang="en-IN" sz="1900" dirty="0">
                <a:latin typeface="Cambria" panose="02040503050406030204" pitchFamily="18" charset="0"/>
                <a:ea typeface="Cambria" panose="02040503050406030204" pitchFamily="18" charset="0"/>
              </a:rPr>
              <a:t>Fire fighting equipment</a:t>
            </a:r>
            <a:endParaRPr lang="en-IN" sz="20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A7AD758D-B359-2610-DF40-7A39750699C9}"/>
              </a:ext>
            </a:extLst>
          </p:cNvPr>
          <p:cNvSpPr>
            <a:spLocks noGrp="1"/>
          </p:cNvSpPr>
          <p:nvPr>
            <p:ph type="sldNum" sz="quarter" idx="4"/>
          </p:nvPr>
        </p:nvSpPr>
        <p:spPr/>
        <p:txBody>
          <a:bodyPr/>
          <a:lstStyle/>
          <a:p>
            <a:fld id="{C37E4FB1-AD43-40BE-A2D5-51E31E25039B}" type="slidenum">
              <a:rPr lang="en-IN" smtClean="0"/>
              <a:pPr/>
              <a:t>14</a:t>
            </a:fld>
            <a:endParaRPr lang="en-IN"/>
          </a:p>
        </p:txBody>
      </p:sp>
    </p:spTree>
    <p:extLst>
      <p:ext uri="{BB962C8B-B14F-4D97-AF65-F5344CB8AC3E}">
        <p14:creationId xmlns:p14="http://schemas.microsoft.com/office/powerpoint/2010/main" val="938098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AF17DA-8BD9-DAED-3859-4E2F95C295DD}"/>
              </a:ext>
            </a:extLst>
          </p:cNvPr>
          <p:cNvSpPr>
            <a:spLocks noGrp="1"/>
          </p:cNvSpPr>
          <p:nvPr>
            <p:ph type="body" sz="quarter" idx="14"/>
          </p:nvPr>
        </p:nvSpPr>
        <p:spPr/>
        <p:txBody>
          <a:bodyPr/>
          <a:lstStyle/>
          <a:p>
            <a:r>
              <a:rPr lang="en-GB" dirty="0"/>
              <a:t>Issue- ITC on Immoveable property </a:t>
            </a:r>
            <a:endParaRPr lang="en-IN" dirty="0"/>
          </a:p>
        </p:txBody>
      </p:sp>
      <p:sp>
        <p:nvSpPr>
          <p:cNvPr id="3" name="Text Placeholder 2">
            <a:extLst>
              <a:ext uri="{FF2B5EF4-FFF2-40B4-BE49-F238E27FC236}">
                <a16:creationId xmlns:a16="http://schemas.microsoft.com/office/drawing/2014/main" id="{5E05516D-E37E-F7EB-D5B1-509DF63406AA}"/>
              </a:ext>
            </a:extLst>
          </p:cNvPr>
          <p:cNvSpPr>
            <a:spLocks noGrp="1"/>
          </p:cNvSpPr>
          <p:nvPr>
            <p:ph type="body" sz="quarter" idx="15"/>
          </p:nvPr>
        </p:nvSpPr>
        <p:spPr>
          <a:xfrm>
            <a:off x="327025" y="1108260"/>
            <a:ext cx="11498392" cy="5598928"/>
          </a:xfrm>
        </p:spPr>
        <p:txBody>
          <a:bodyPr/>
          <a:lstStyle/>
          <a:p>
            <a:pPr algn="just">
              <a:lnSpc>
                <a:spcPct val="140000"/>
              </a:lnSpc>
              <a:spcBef>
                <a:spcPts val="0"/>
              </a:spcBef>
            </a:pPr>
            <a:r>
              <a:rPr lang="en-US" sz="1900" dirty="0">
                <a:latin typeface="Cambria" panose="02040503050406030204" pitchFamily="18" charset="0"/>
                <a:ea typeface="Cambria" panose="02040503050406030204" pitchFamily="18" charset="0"/>
              </a:rPr>
              <a:t>Surveillance System</a:t>
            </a: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Public address system/fire alarm/lightning protection </a:t>
            </a:r>
          </a:p>
          <a:p>
            <a:pPr marL="342900" indent="-342900" algn="just">
              <a:lnSpc>
                <a:spcPct val="140000"/>
              </a:lnSpc>
              <a:spcBef>
                <a:spcPts val="0"/>
              </a:spcBef>
              <a:buFont typeface="Arial" panose="020B0604020202020204" pitchFamily="34" charset="0"/>
              <a:buChar char="•"/>
            </a:pPr>
            <a:r>
              <a:rPr lang="en-US" sz="1900" b="1" dirty="0">
                <a:latin typeface="Cambria" panose="02040503050406030204" pitchFamily="18" charset="0"/>
                <a:ea typeface="Cambria" panose="02040503050406030204" pitchFamily="18" charset="0"/>
              </a:rPr>
              <a:t>P/M</a:t>
            </a:r>
            <a:r>
              <a:rPr lang="en-US" sz="1900" dirty="0">
                <a:latin typeface="Cambria" panose="02040503050406030204" pitchFamily="18" charset="0"/>
                <a:ea typeface="Cambria" panose="02040503050406030204" pitchFamily="18" charset="0"/>
              </a:rPr>
              <a:t>: Heating </a:t>
            </a:r>
            <a:r>
              <a:rPr lang="en-US" sz="1900" dirty="0" err="1">
                <a:latin typeface="Cambria" panose="02040503050406030204" pitchFamily="18" charset="0"/>
                <a:ea typeface="Cambria" panose="02040503050406030204" pitchFamily="18" charset="0"/>
              </a:rPr>
              <a:t>Ventiliation</a:t>
            </a:r>
            <a:r>
              <a:rPr lang="en-US" sz="1900" dirty="0">
                <a:latin typeface="Cambria" panose="02040503050406030204" pitchFamily="18" charset="0"/>
                <a:ea typeface="Cambria" panose="02040503050406030204" pitchFamily="18" charset="0"/>
              </a:rPr>
              <a:t> Air Conditioning system</a:t>
            </a: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STP Used in course of business vs course of making taxable supplies</a:t>
            </a:r>
          </a:p>
          <a:p>
            <a:pPr marL="342900" indent="-342900" algn="just">
              <a:lnSpc>
                <a:spcPct val="140000"/>
              </a:lnSpc>
              <a:spcBef>
                <a:spcPts val="0"/>
              </a:spcBef>
              <a:buFont typeface="Arial" panose="020B0604020202020204" pitchFamily="34" charset="0"/>
              <a:buChar char="•"/>
            </a:pPr>
            <a:r>
              <a:rPr lang="en-US" sz="1900" b="1" dirty="0">
                <a:latin typeface="Cambria" panose="02040503050406030204" pitchFamily="18" charset="0"/>
                <a:ea typeface="Cambria" panose="02040503050406030204" pitchFamily="18" charset="0"/>
              </a:rPr>
              <a:t>Goods</a:t>
            </a:r>
            <a:r>
              <a:rPr lang="en-US" sz="1900" dirty="0">
                <a:latin typeface="Cambria" panose="02040503050406030204" pitchFamily="18" charset="0"/>
                <a:ea typeface="Cambria" panose="02040503050406030204" pitchFamily="18" charset="0"/>
              </a:rPr>
              <a:t>-Credit on moveable’s</a:t>
            </a:r>
          </a:p>
          <a:p>
            <a:pPr marL="342900" indent="-342900" algn="just">
              <a:lnSpc>
                <a:spcPct val="140000"/>
              </a:lnSpc>
              <a:spcBef>
                <a:spcPts val="0"/>
              </a:spcBef>
              <a:buFont typeface="Arial" panose="020B0604020202020204" pitchFamily="34" charset="0"/>
              <a:buChar char="•"/>
            </a:pPr>
            <a:r>
              <a:rPr lang="en-IN" sz="1900" b="1" dirty="0">
                <a:latin typeface="Cambria" panose="02040503050406030204" pitchFamily="18" charset="0"/>
                <a:ea typeface="Cambria" panose="02040503050406030204" pitchFamily="18" charset="0"/>
              </a:rPr>
              <a:t>Removable and functional</a:t>
            </a:r>
            <a:r>
              <a:rPr lang="en-IN" sz="1900" dirty="0">
                <a:latin typeface="Cambria" panose="02040503050406030204" pitchFamily="18" charset="0"/>
                <a:ea typeface="Cambria" panose="02040503050406030204" pitchFamily="18" charset="0"/>
              </a:rPr>
              <a:t>-Workstations-easily disassembled/dismantled and could be used in other premises without causing any damage.</a:t>
            </a:r>
          </a:p>
          <a:p>
            <a:pPr marL="444500" lvl="1" indent="-342900" algn="just">
              <a:lnSpc>
                <a:spcPct val="150000"/>
              </a:lnSpc>
              <a:buFont typeface="Arial" panose="020B0604020202020204" pitchFamily="34" charset="0"/>
              <a:buChar char="•"/>
            </a:pPr>
            <a:r>
              <a:rPr lang="en-US" sz="2000" b="1" dirty="0">
                <a:latin typeface="Cambria" panose="02040503050406030204" pitchFamily="18" charset="0"/>
                <a:ea typeface="Cambria" panose="02040503050406030204" pitchFamily="18" charset="0"/>
              </a:rPr>
              <a:t>Credit on renovation/repairs </a:t>
            </a:r>
            <a:r>
              <a:rPr lang="en-US" sz="2000" dirty="0">
                <a:latin typeface="Cambria" panose="02040503050406030204" pitchFamily="18" charset="0"/>
                <a:ea typeface="Cambria" panose="02040503050406030204" pitchFamily="18" charset="0"/>
              </a:rPr>
              <a:t>when capitalized includes building/sanitary fittings</a:t>
            </a:r>
          </a:p>
          <a:p>
            <a:pPr marL="444500" lvl="1" indent="-342900" algn="just">
              <a:lnSpc>
                <a:spcPct val="150000"/>
              </a:lnSpc>
              <a:buFont typeface="Arial" panose="020B0604020202020204" pitchFamily="34" charset="0"/>
              <a:buChar char="•"/>
            </a:pPr>
            <a:endParaRPr lang="en-IN" sz="2000" dirty="0">
              <a:latin typeface="Gill Sans MT" panose="020B0502020104020203" pitchFamily="34" charset="0"/>
            </a:endParaRPr>
          </a:p>
          <a:p>
            <a:endParaRPr lang="en-IN" dirty="0"/>
          </a:p>
        </p:txBody>
      </p:sp>
      <p:sp>
        <p:nvSpPr>
          <p:cNvPr id="4" name="Slide Number Placeholder 3">
            <a:extLst>
              <a:ext uri="{FF2B5EF4-FFF2-40B4-BE49-F238E27FC236}">
                <a16:creationId xmlns:a16="http://schemas.microsoft.com/office/drawing/2014/main" id="{33A31F93-B149-3F00-1DB4-58859FBA0F0F}"/>
              </a:ext>
            </a:extLst>
          </p:cNvPr>
          <p:cNvSpPr>
            <a:spLocks noGrp="1"/>
          </p:cNvSpPr>
          <p:nvPr>
            <p:ph type="sldNum" sz="quarter" idx="4"/>
          </p:nvPr>
        </p:nvSpPr>
        <p:spPr/>
        <p:txBody>
          <a:bodyPr/>
          <a:lstStyle/>
          <a:p>
            <a:fld id="{C37E4FB1-AD43-40BE-A2D5-51E31E25039B}" type="slidenum">
              <a:rPr lang="en-IN" smtClean="0"/>
              <a:pPr/>
              <a:t>15</a:t>
            </a:fld>
            <a:endParaRPr lang="en-IN"/>
          </a:p>
        </p:txBody>
      </p:sp>
    </p:spTree>
    <p:extLst>
      <p:ext uri="{BB962C8B-B14F-4D97-AF65-F5344CB8AC3E}">
        <p14:creationId xmlns:p14="http://schemas.microsoft.com/office/powerpoint/2010/main" val="3570519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D173E5-47D8-E6C8-8691-A2D1A28E635A}"/>
              </a:ext>
            </a:extLst>
          </p:cNvPr>
          <p:cNvSpPr>
            <a:spLocks noGrp="1"/>
          </p:cNvSpPr>
          <p:nvPr>
            <p:ph type="body" sz="quarter" idx="14"/>
          </p:nvPr>
        </p:nvSpPr>
        <p:spPr/>
        <p:txBody>
          <a:bodyPr/>
          <a:lstStyle/>
          <a:p>
            <a:r>
              <a:rPr lang="en-GB" dirty="0"/>
              <a:t>Issue- Goods lost, stolen, destroyed</a:t>
            </a:r>
            <a:endParaRPr lang="en-IN" dirty="0"/>
          </a:p>
        </p:txBody>
      </p:sp>
      <p:sp>
        <p:nvSpPr>
          <p:cNvPr id="3" name="Text Placeholder 2">
            <a:extLst>
              <a:ext uri="{FF2B5EF4-FFF2-40B4-BE49-F238E27FC236}">
                <a16:creationId xmlns:a16="http://schemas.microsoft.com/office/drawing/2014/main" id="{FC9554D4-419B-C647-F733-F2FB2DCBF681}"/>
              </a:ext>
            </a:extLst>
          </p:cNvPr>
          <p:cNvSpPr>
            <a:spLocks noGrp="1"/>
          </p:cNvSpPr>
          <p:nvPr>
            <p:ph type="body" sz="quarter" idx="15"/>
          </p:nvPr>
        </p:nvSpPr>
        <p:spPr>
          <a:xfrm>
            <a:off x="327025" y="1108260"/>
            <a:ext cx="11436608" cy="5477892"/>
          </a:xfrm>
        </p:spPr>
        <p:txBody>
          <a:bodyPr/>
          <a:lstStyle/>
          <a:p>
            <a:pPr marL="342900" lvl="1" indent="-342900" algn="just">
              <a:lnSpc>
                <a:spcPct val="150000"/>
              </a:lnSpc>
              <a:spcBef>
                <a:spcPts val="0"/>
              </a:spcBef>
              <a:buFont typeface="Arial" panose="020B0604020202020204" pitchFamily="34" charset="0"/>
              <a:buChar char="•"/>
            </a:pPr>
            <a:r>
              <a:rPr lang="en-IN" sz="2000" dirty="0">
                <a:latin typeface="Cambria" panose="02040503050406030204" pitchFamily="18" charset="0"/>
                <a:ea typeface="Cambria" panose="02040503050406030204" pitchFamily="18" charset="0"/>
              </a:rPr>
              <a:t>Inputs evaporated during transit due to natural causes.</a:t>
            </a:r>
          </a:p>
          <a:p>
            <a:pPr marL="342900" lvl="1" indent="-342900" algn="just">
              <a:lnSpc>
                <a:spcPct val="150000"/>
              </a:lnSpc>
              <a:spcBef>
                <a:spcPts val="0"/>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Goods lost-natural causes– Credit reversal?</a:t>
            </a:r>
          </a:p>
          <a:p>
            <a:pPr marL="342900" lvl="1" indent="-342900" algn="just">
              <a:lnSpc>
                <a:spcPct val="150000"/>
              </a:lnSpc>
              <a:spcBef>
                <a:spcPts val="0"/>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Production/batch failure -in-process</a:t>
            </a:r>
          </a:p>
          <a:p>
            <a:pPr marL="342900" lvl="1" indent="-342900" algn="just">
              <a:lnSpc>
                <a:spcPct val="150000"/>
              </a:lnSpc>
              <a:spcBef>
                <a:spcPts val="0"/>
              </a:spcBef>
              <a:buFont typeface="Arial" panose="020B0604020202020204" pitchFamily="34" charset="0"/>
              <a:buChar char="•"/>
            </a:pPr>
            <a:r>
              <a:rPr lang="en-IN" sz="2000" dirty="0">
                <a:latin typeface="Cambria" panose="02040503050406030204" pitchFamily="18" charset="0"/>
                <a:ea typeface="Cambria" panose="02040503050406030204" pitchFamily="18" charset="0"/>
              </a:rPr>
              <a:t>Inputs damaged during flood/fire.</a:t>
            </a:r>
          </a:p>
          <a:p>
            <a:pPr marL="342900" lvl="1" indent="-342900" algn="just">
              <a:lnSpc>
                <a:spcPct val="150000"/>
              </a:lnSpc>
              <a:spcBef>
                <a:spcPts val="0"/>
              </a:spcBef>
              <a:buFont typeface="Arial" panose="020B0604020202020204" pitchFamily="34" charset="0"/>
              <a:buChar char="•"/>
            </a:pPr>
            <a:r>
              <a:rPr lang="en-IN" sz="2000" dirty="0">
                <a:latin typeface="Cambria" panose="02040503050406030204" pitchFamily="18" charset="0"/>
                <a:ea typeface="Cambria" panose="02040503050406030204" pitchFamily="18" charset="0"/>
              </a:rPr>
              <a:t>Insurance claim vis-à-vis ITC reversal</a:t>
            </a:r>
          </a:p>
        </p:txBody>
      </p:sp>
      <p:sp>
        <p:nvSpPr>
          <p:cNvPr id="4" name="Slide Number Placeholder 3">
            <a:extLst>
              <a:ext uri="{FF2B5EF4-FFF2-40B4-BE49-F238E27FC236}">
                <a16:creationId xmlns:a16="http://schemas.microsoft.com/office/drawing/2014/main" id="{31FBF3EF-BAB7-ADE5-B0EC-A6316C645E88}"/>
              </a:ext>
            </a:extLst>
          </p:cNvPr>
          <p:cNvSpPr>
            <a:spLocks noGrp="1"/>
          </p:cNvSpPr>
          <p:nvPr>
            <p:ph type="sldNum" sz="quarter" idx="4"/>
          </p:nvPr>
        </p:nvSpPr>
        <p:spPr/>
        <p:txBody>
          <a:bodyPr/>
          <a:lstStyle/>
          <a:p>
            <a:fld id="{C37E4FB1-AD43-40BE-A2D5-51E31E25039B}" type="slidenum">
              <a:rPr lang="en-IN" smtClean="0"/>
              <a:pPr/>
              <a:t>16</a:t>
            </a:fld>
            <a:endParaRPr lang="en-IN"/>
          </a:p>
        </p:txBody>
      </p:sp>
    </p:spTree>
    <p:extLst>
      <p:ext uri="{BB962C8B-B14F-4D97-AF65-F5344CB8AC3E}">
        <p14:creationId xmlns:p14="http://schemas.microsoft.com/office/powerpoint/2010/main" val="2815323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184444-62D9-C91D-C6EB-DF88D91B30DD}"/>
              </a:ext>
            </a:extLst>
          </p:cNvPr>
          <p:cNvSpPr>
            <a:spLocks noGrp="1"/>
          </p:cNvSpPr>
          <p:nvPr>
            <p:ph type="body" sz="quarter" idx="14"/>
          </p:nvPr>
        </p:nvSpPr>
        <p:spPr/>
        <p:txBody>
          <a:bodyPr/>
          <a:lstStyle/>
          <a:p>
            <a:r>
              <a:rPr lang="en-IN" dirty="0"/>
              <a:t>Issue- Gift/ Business Promotion</a:t>
            </a:r>
          </a:p>
        </p:txBody>
      </p:sp>
      <p:sp>
        <p:nvSpPr>
          <p:cNvPr id="3" name="Text Placeholder 2">
            <a:extLst>
              <a:ext uri="{FF2B5EF4-FFF2-40B4-BE49-F238E27FC236}">
                <a16:creationId xmlns:a16="http://schemas.microsoft.com/office/drawing/2014/main" id="{C0616D72-F0F5-D650-5024-AD4A919F4DF8}"/>
              </a:ext>
            </a:extLst>
          </p:cNvPr>
          <p:cNvSpPr>
            <a:spLocks noGrp="1"/>
          </p:cNvSpPr>
          <p:nvPr>
            <p:ph type="body" sz="quarter" idx="15"/>
          </p:nvPr>
        </p:nvSpPr>
        <p:spPr>
          <a:xfrm>
            <a:off x="327025" y="1108259"/>
            <a:ext cx="11498392" cy="5490249"/>
          </a:xfrm>
        </p:spPr>
        <p:txBody>
          <a:bodyPr/>
          <a:lstStyle/>
          <a:p>
            <a:pPr marL="342900"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Gift vs Sales promotion-given diaries /others</a:t>
            </a:r>
          </a:p>
          <a:p>
            <a:pPr algn="just">
              <a:lnSpc>
                <a:spcPct val="150000"/>
              </a:lnSpc>
              <a:spcBef>
                <a:spcPts val="0"/>
              </a:spcBef>
            </a:pPr>
            <a:r>
              <a:rPr lang="en-US" sz="1900" dirty="0">
                <a:latin typeface="Cambria" panose="02040503050406030204" pitchFamily="18" charset="0"/>
                <a:ea typeface="Cambria" panose="02040503050406030204" pitchFamily="18" charset="0"/>
              </a:rPr>
              <a:t>“Gifts” to customers – credit reversal required?</a:t>
            </a:r>
          </a:p>
          <a:p>
            <a:pPr marL="342900"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TV/Fridge given to dealers on reaching targets</a:t>
            </a:r>
          </a:p>
          <a:p>
            <a:pPr marL="342900"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Gold coin given to dealers</a:t>
            </a:r>
          </a:p>
          <a:p>
            <a:pPr marL="342900"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Gold coin to employees</a:t>
            </a:r>
          </a:p>
          <a:p>
            <a:pPr marL="342900"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Gifts given on sales of certain monetary limits (e.g. earphones on purchase of Rs.10000)</a:t>
            </a:r>
          </a:p>
          <a:p>
            <a:pPr marL="342900" indent="-342900" algn="just">
              <a:lnSpc>
                <a:spcPct val="150000"/>
              </a:lnSpc>
              <a:spcBef>
                <a:spcPts val="0"/>
              </a:spcBef>
              <a:buFont typeface="Arial" panose="020B0604020202020204" pitchFamily="34" charset="0"/>
              <a:buChar char="•"/>
            </a:pPr>
            <a:r>
              <a:rPr lang="en-IN" sz="1900" dirty="0" err="1">
                <a:latin typeface="Cambria" panose="02040503050406030204" pitchFamily="18" charset="0"/>
                <a:ea typeface="Cambria" panose="02040503050406030204" pitchFamily="18" charset="0"/>
              </a:rPr>
              <a:t>Maruthi</a:t>
            </a:r>
            <a:r>
              <a:rPr lang="en-IN" sz="1900" dirty="0">
                <a:latin typeface="Cambria" panose="02040503050406030204" pitchFamily="18" charset="0"/>
                <a:ea typeface="Cambria" panose="02040503050406030204" pitchFamily="18" charset="0"/>
              </a:rPr>
              <a:t> Suzuki India Ltd [2017 (49) STR 261 (P&amp;H)], it was discussed that expenditure incurred to promote sales and for efficient running of business was said to be related to business </a:t>
            </a:r>
          </a:p>
          <a:p>
            <a:pPr marL="342900"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ITC can be availed on Free Samples distributed for Promotional Activity?</a:t>
            </a:r>
          </a:p>
          <a:p>
            <a:pPr marL="342900" lvl="1" indent="-342900" algn="just">
              <a:lnSpc>
                <a:spcPct val="150000"/>
              </a:lnSpc>
              <a:spcBef>
                <a:spcPts val="0"/>
              </a:spcBef>
              <a:buFont typeface="Arial" panose="020B0604020202020204" pitchFamily="34" charset="0"/>
              <a:buChar char="•"/>
            </a:pPr>
            <a:endParaRPr lang="en-IN" sz="2000" dirty="0">
              <a:latin typeface="Cambria" panose="02040503050406030204" pitchFamily="18" charset="0"/>
              <a:ea typeface="Cambria" panose="02040503050406030204" pitchFamily="18" charset="0"/>
            </a:endParaRPr>
          </a:p>
          <a:p>
            <a:pPr marL="444500" lvl="1" indent="-342900" algn="just">
              <a:lnSpc>
                <a:spcPct val="150000"/>
              </a:lnSpc>
              <a:buFont typeface="Arial" panose="020B0604020202020204" pitchFamily="34" charset="0"/>
              <a:buChar char="•"/>
            </a:pPr>
            <a:endParaRPr lang="en-IN" sz="2000" dirty="0">
              <a:latin typeface="Gill Sans MT" panose="020B0502020104020203" pitchFamily="34" charset="0"/>
            </a:endParaRPr>
          </a:p>
          <a:p>
            <a:endParaRPr lang="en-IN" dirty="0"/>
          </a:p>
        </p:txBody>
      </p:sp>
      <p:sp>
        <p:nvSpPr>
          <p:cNvPr id="4" name="Slide Number Placeholder 3">
            <a:extLst>
              <a:ext uri="{FF2B5EF4-FFF2-40B4-BE49-F238E27FC236}">
                <a16:creationId xmlns:a16="http://schemas.microsoft.com/office/drawing/2014/main" id="{F9A2D174-A65F-3D2E-5F39-21843852098D}"/>
              </a:ext>
            </a:extLst>
          </p:cNvPr>
          <p:cNvSpPr>
            <a:spLocks noGrp="1"/>
          </p:cNvSpPr>
          <p:nvPr>
            <p:ph type="sldNum" sz="quarter" idx="4"/>
          </p:nvPr>
        </p:nvSpPr>
        <p:spPr/>
        <p:txBody>
          <a:bodyPr/>
          <a:lstStyle/>
          <a:p>
            <a:fld id="{C37E4FB1-AD43-40BE-A2D5-51E31E25039B}" type="slidenum">
              <a:rPr lang="en-IN" smtClean="0"/>
              <a:pPr/>
              <a:t>17</a:t>
            </a:fld>
            <a:endParaRPr lang="en-IN"/>
          </a:p>
        </p:txBody>
      </p:sp>
    </p:spTree>
    <p:extLst>
      <p:ext uri="{BB962C8B-B14F-4D97-AF65-F5344CB8AC3E}">
        <p14:creationId xmlns:p14="http://schemas.microsoft.com/office/powerpoint/2010/main" val="511797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0266B6-8837-4766-B548-39BF52E8304D}"/>
              </a:ext>
            </a:extLst>
          </p:cNvPr>
          <p:cNvSpPr>
            <a:spLocks noGrp="1"/>
          </p:cNvSpPr>
          <p:nvPr>
            <p:ph type="body" sz="quarter" idx="14"/>
          </p:nvPr>
        </p:nvSpPr>
        <p:spPr/>
        <p:txBody>
          <a:bodyPr/>
          <a:lstStyle/>
          <a:p>
            <a:r>
              <a:rPr lang="en-IN" dirty="0"/>
              <a:t>Issue-Samples/Warranty replacement</a:t>
            </a:r>
          </a:p>
        </p:txBody>
      </p:sp>
      <p:sp>
        <p:nvSpPr>
          <p:cNvPr id="3" name="Text Placeholder 2">
            <a:extLst>
              <a:ext uri="{FF2B5EF4-FFF2-40B4-BE49-F238E27FC236}">
                <a16:creationId xmlns:a16="http://schemas.microsoft.com/office/drawing/2014/main" id="{11E0E558-97FB-033C-755D-9B4E5205BEFE}"/>
              </a:ext>
            </a:extLst>
          </p:cNvPr>
          <p:cNvSpPr>
            <a:spLocks noGrp="1"/>
          </p:cNvSpPr>
          <p:nvPr>
            <p:ph type="body" sz="quarter" idx="15"/>
          </p:nvPr>
        </p:nvSpPr>
        <p:spPr>
          <a:xfrm>
            <a:off x="327024" y="1108260"/>
            <a:ext cx="11448965" cy="5598928"/>
          </a:xfrm>
        </p:spPr>
        <p:txBody>
          <a:bodyPr/>
          <a:lstStyle/>
          <a:p>
            <a:pPr marL="342900" lvl="1"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Paid or free samples of FG</a:t>
            </a:r>
          </a:p>
          <a:p>
            <a:pPr marL="342900" lvl="1"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Free sample export– credit reversal?</a:t>
            </a: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Whether free warranty replacement - credit needs to be reversed?</a:t>
            </a:r>
          </a:p>
          <a:p>
            <a:pPr marL="342900" indent="-342900" algn="just">
              <a:lnSpc>
                <a:spcPct val="140000"/>
              </a:lnSpc>
              <a:spcBef>
                <a:spcPts val="0"/>
              </a:spcBef>
              <a:buFont typeface="Arial" panose="020B0604020202020204" pitchFamily="34" charset="0"/>
              <a:buChar char="•"/>
            </a:pPr>
            <a:r>
              <a:rPr lang="en-US" sz="1900" dirty="0"/>
              <a:t>FOC goods-imported used for repairs-Avail ITC?</a:t>
            </a:r>
            <a:endParaRPr lang="en-US" sz="1900" dirty="0">
              <a:latin typeface="Cambria" panose="02040503050406030204" pitchFamily="18" charset="0"/>
              <a:ea typeface="Cambria" panose="02040503050406030204" pitchFamily="18" charset="0"/>
            </a:endParaRP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Circular No. 195/07/2023-GST can refer</a:t>
            </a:r>
          </a:p>
          <a:p>
            <a:pPr marL="342900" indent="-342900" algn="just">
              <a:lnSpc>
                <a:spcPct val="14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Replacement out of warranty</a:t>
            </a:r>
          </a:p>
          <a:p>
            <a:pPr marL="444500" lvl="1" indent="-342900" algn="just">
              <a:lnSpc>
                <a:spcPct val="150000"/>
              </a:lnSpc>
              <a:buFont typeface="Arial" panose="020B0604020202020204" pitchFamily="34" charset="0"/>
              <a:buChar char="•"/>
            </a:pPr>
            <a:endParaRPr lang="en-IN" sz="1900" dirty="0">
              <a:latin typeface="Gill Sans MT" panose="020B0502020104020203" pitchFamily="34" charset="0"/>
            </a:endParaRPr>
          </a:p>
          <a:p>
            <a:endParaRPr lang="en-IN" dirty="0"/>
          </a:p>
        </p:txBody>
      </p:sp>
      <p:sp>
        <p:nvSpPr>
          <p:cNvPr id="4" name="Slide Number Placeholder 3">
            <a:extLst>
              <a:ext uri="{FF2B5EF4-FFF2-40B4-BE49-F238E27FC236}">
                <a16:creationId xmlns:a16="http://schemas.microsoft.com/office/drawing/2014/main" id="{2CA0B5E8-BEA5-D027-D7C1-54C8290A4887}"/>
              </a:ext>
            </a:extLst>
          </p:cNvPr>
          <p:cNvSpPr>
            <a:spLocks noGrp="1"/>
          </p:cNvSpPr>
          <p:nvPr>
            <p:ph type="sldNum" sz="quarter" idx="4"/>
          </p:nvPr>
        </p:nvSpPr>
        <p:spPr/>
        <p:txBody>
          <a:bodyPr/>
          <a:lstStyle/>
          <a:p>
            <a:fld id="{C37E4FB1-AD43-40BE-A2D5-51E31E25039B}" type="slidenum">
              <a:rPr lang="en-IN" smtClean="0"/>
              <a:pPr/>
              <a:t>18</a:t>
            </a:fld>
            <a:endParaRPr lang="en-IN"/>
          </a:p>
        </p:txBody>
      </p:sp>
    </p:spTree>
    <p:extLst>
      <p:ext uri="{BB962C8B-B14F-4D97-AF65-F5344CB8AC3E}">
        <p14:creationId xmlns:p14="http://schemas.microsoft.com/office/powerpoint/2010/main" val="2899133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367175-AE07-4BD0-9C46-AF39036C5ADE}"/>
              </a:ext>
            </a:extLst>
          </p:cNvPr>
          <p:cNvSpPr>
            <a:spLocks noGrp="1"/>
          </p:cNvSpPr>
          <p:nvPr>
            <p:ph type="body" sz="quarter" idx="14"/>
          </p:nvPr>
        </p:nvSpPr>
        <p:spPr/>
        <p:txBody>
          <a:bodyPr/>
          <a:lstStyle/>
          <a:p>
            <a:r>
              <a:rPr lang="en-IN" dirty="0"/>
              <a:t>Issue-Credit on pre-paid expenses</a:t>
            </a:r>
          </a:p>
        </p:txBody>
      </p:sp>
      <p:sp>
        <p:nvSpPr>
          <p:cNvPr id="3" name="Text Placeholder 2">
            <a:extLst>
              <a:ext uri="{FF2B5EF4-FFF2-40B4-BE49-F238E27FC236}">
                <a16:creationId xmlns:a16="http://schemas.microsoft.com/office/drawing/2014/main" id="{483E2374-B970-A2F2-91C3-0FBB6F3C1BEF}"/>
              </a:ext>
            </a:extLst>
          </p:cNvPr>
          <p:cNvSpPr>
            <a:spLocks noGrp="1"/>
          </p:cNvSpPr>
          <p:nvPr>
            <p:ph type="body" sz="quarter" idx="15"/>
          </p:nvPr>
        </p:nvSpPr>
        <p:spPr>
          <a:xfrm>
            <a:off x="327024" y="1108260"/>
            <a:ext cx="11374825" cy="5366682"/>
          </a:xfrm>
        </p:spPr>
        <p:txBody>
          <a:bodyPr/>
          <a:lstStyle/>
          <a:p>
            <a:pPr marL="342900"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System of paying advances for goods / services – Impact on timing of credit</a:t>
            </a:r>
          </a:p>
          <a:p>
            <a:pPr marL="342900"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Prepaid Insurance premium-paid in advance-towards service agreed to be provided?</a:t>
            </a:r>
          </a:p>
          <a:p>
            <a:pPr marL="342900" indent="-342900" algn="just">
              <a:lnSpc>
                <a:spcPct val="150000"/>
              </a:lnSpc>
              <a:spcBef>
                <a:spcPts val="0"/>
              </a:spcBef>
              <a:buFont typeface="Arial" panose="020B0604020202020204" pitchFamily="34" charset="0"/>
              <a:buChar char="•"/>
            </a:pPr>
            <a:r>
              <a:rPr lang="en-US" sz="1900" dirty="0">
                <a:latin typeface="Cambria" panose="02040503050406030204" pitchFamily="18" charset="0"/>
                <a:ea typeface="Cambria" panose="02040503050406030204" pitchFamily="18" charset="0"/>
              </a:rPr>
              <a:t>Prepaid AMC charges-can avail credit at time of advance?</a:t>
            </a:r>
          </a:p>
          <a:p>
            <a:pPr marL="342900" lvl="1" indent="-342900" algn="just">
              <a:lnSpc>
                <a:spcPct val="150000"/>
              </a:lnSpc>
              <a:spcBef>
                <a:spcPts val="0"/>
              </a:spcBef>
              <a:buFont typeface="Arial" panose="020B0604020202020204" pitchFamily="34" charset="0"/>
              <a:buChar char="•"/>
            </a:pPr>
            <a:endParaRPr lang="en-IN" sz="2000" dirty="0">
              <a:latin typeface="Cambria" panose="02040503050406030204" pitchFamily="18" charset="0"/>
              <a:ea typeface="Cambria" panose="02040503050406030204" pitchFamily="18" charset="0"/>
            </a:endParaRPr>
          </a:p>
          <a:p>
            <a:pPr marL="444500" lvl="1" indent="-342900" algn="just">
              <a:lnSpc>
                <a:spcPct val="150000"/>
              </a:lnSpc>
              <a:buFont typeface="Arial" panose="020B0604020202020204" pitchFamily="34" charset="0"/>
              <a:buChar char="•"/>
            </a:pPr>
            <a:endParaRPr lang="en-IN" sz="2000" dirty="0">
              <a:latin typeface="Gill Sans MT" panose="020B0502020104020203" pitchFamily="34" charset="0"/>
            </a:endParaRPr>
          </a:p>
          <a:p>
            <a:endParaRPr lang="en-IN" dirty="0"/>
          </a:p>
        </p:txBody>
      </p:sp>
      <p:sp>
        <p:nvSpPr>
          <p:cNvPr id="4" name="Slide Number Placeholder 3">
            <a:extLst>
              <a:ext uri="{FF2B5EF4-FFF2-40B4-BE49-F238E27FC236}">
                <a16:creationId xmlns:a16="http://schemas.microsoft.com/office/drawing/2014/main" id="{66DCBB2C-D7F6-7D90-8093-67595445A591}"/>
              </a:ext>
            </a:extLst>
          </p:cNvPr>
          <p:cNvSpPr>
            <a:spLocks noGrp="1"/>
          </p:cNvSpPr>
          <p:nvPr>
            <p:ph type="sldNum" sz="quarter" idx="4"/>
          </p:nvPr>
        </p:nvSpPr>
        <p:spPr/>
        <p:txBody>
          <a:bodyPr/>
          <a:lstStyle/>
          <a:p>
            <a:fld id="{C37E4FB1-AD43-40BE-A2D5-51E31E25039B}" type="slidenum">
              <a:rPr lang="en-IN" smtClean="0"/>
              <a:pPr/>
              <a:t>19</a:t>
            </a:fld>
            <a:endParaRPr lang="en-IN"/>
          </a:p>
        </p:txBody>
      </p:sp>
    </p:spTree>
    <p:extLst>
      <p:ext uri="{BB962C8B-B14F-4D97-AF65-F5344CB8AC3E}">
        <p14:creationId xmlns:p14="http://schemas.microsoft.com/office/powerpoint/2010/main" val="2291267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BE3E8-94BB-FD54-9475-95D673206350}"/>
              </a:ext>
            </a:extLst>
          </p:cNvPr>
          <p:cNvSpPr>
            <a:spLocks noGrp="1"/>
          </p:cNvSpPr>
          <p:nvPr>
            <p:ph type="body" sz="quarter" idx="14"/>
          </p:nvPr>
        </p:nvSpPr>
        <p:spPr/>
        <p:txBody>
          <a:bodyPr/>
          <a:lstStyle/>
          <a:p>
            <a:r>
              <a:rPr lang="en-IN" dirty="0"/>
              <a:t>Issue-CSR Expense</a:t>
            </a:r>
          </a:p>
        </p:txBody>
      </p:sp>
      <p:sp>
        <p:nvSpPr>
          <p:cNvPr id="3" name="Text Placeholder 2">
            <a:extLst>
              <a:ext uri="{FF2B5EF4-FFF2-40B4-BE49-F238E27FC236}">
                <a16:creationId xmlns:a16="http://schemas.microsoft.com/office/drawing/2014/main" id="{A23FC31C-E8BE-05E8-AFC6-04A3E49E2D96}"/>
              </a:ext>
            </a:extLst>
          </p:cNvPr>
          <p:cNvSpPr>
            <a:spLocks noGrp="1"/>
          </p:cNvSpPr>
          <p:nvPr>
            <p:ph type="body" sz="quarter" idx="15"/>
          </p:nvPr>
        </p:nvSpPr>
        <p:spPr>
          <a:xfrm>
            <a:off x="327024" y="1108260"/>
            <a:ext cx="11650331" cy="5598928"/>
          </a:xfrm>
        </p:spPr>
        <p:txBody>
          <a:bodyPr/>
          <a:lstStyle/>
          <a:p>
            <a:pPr marL="342900" indent="-342900" algn="just">
              <a:lnSpc>
                <a:spcPct val="150000"/>
              </a:lnSpc>
              <a:spcBef>
                <a:spcPts val="0"/>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Mandatory requirement under section 135 of the Companies Act.</a:t>
            </a:r>
          </a:p>
          <a:p>
            <a:pPr algn="just">
              <a:lnSpc>
                <a:spcPct val="150000"/>
              </a:lnSpc>
              <a:spcBef>
                <a:spcPts val="0"/>
              </a:spcBef>
            </a:pPr>
            <a:r>
              <a:rPr lang="en-US" sz="2000" dirty="0">
                <a:latin typeface="Cambria" panose="02040503050406030204" pitchFamily="18" charset="0"/>
                <a:ea typeface="Cambria" panose="02040503050406030204" pitchFamily="18" charset="0"/>
              </a:rPr>
              <a:t>Whether eligible to credit?</a:t>
            </a:r>
          </a:p>
          <a:p>
            <a:pPr marL="342900" indent="-342900" algn="just">
              <a:lnSpc>
                <a:spcPct val="150000"/>
              </a:lnSpc>
              <a:spcBef>
                <a:spcPts val="0"/>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CSR activities are mandated by law and are required for carrying out business legally. </a:t>
            </a:r>
          </a:p>
          <a:p>
            <a:pPr marL="342900" indent="-342900" algn="just">
              <a:lnSpc>
                <a:spcPct val="150000"/>
              </a:lnSpc>
              <a:spcBef>
                <a:spcPts val="0"/>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Being a statutory requirement, it can be said that CSR activities are incidental to business.</a:t>
            </a:r>
          </a:p>
          <a:p>
            <a:pPr marL="342900" indent="-342900" algn="just">
              <a:lnSpc>
                <a:spcPct val="150000"/>
              </a:lnSpc>
              <a:spcBef>
                <a:spcPts val="0"/>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Whether it is in the course or furtherance of business?</a:t>
            </a:r>
          </a:p>
          <a:p>
            <a:pPr marL="342900" indent="-342900" algn="just">
              <a:lnSpc>
                <a:spcPct val="150000"/>
              </a:lnSpc>
              <a:spcBef>
                <a:spcPts val="0"/>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FA 2023 effect from October 2023– restricted under section 17(5)</a:t>
            </a:r>
          </a:p>
          <a:p>
            <a:pPr marL="342900" indent="-342900" algn="just">
              <a:lnSpc>
                <a:spcPct val="150000"/>
              </a:lnSpc>
              <a:spcBef>
                <a:spcPts val="0"/>
              </a:spcBef>
              <a:buFont typeface="Arial" panose="020B0604020202020204" pitchFamily="34" charset="0"/>
              <a:buChar char="•"/>
            </a:pPr>
            <a:endParaRPr lang="en-IN" sz="2400" dirty="0">
              <a:latin typeface="Gill Sans MT" panose="020B0502020104020203" pitchFamily="34" charset="0"/>
            </a:endParaRPr>
          </a:p>
          <a:p>
            <a:endParaRPr lang="en-IN" dirty="0"/>
          </a:p>
        </p:txBody>
      </p:sp>
      <p:sp>
        <p:nvSpPr>
          <p:cNvPr id="4" name="Slide Number Placeholder 3">
            <a:extLst>
              <a:ext uri="{FF2B5EF4-FFF2-40B4-BE49-F238E27FC236}">
                <a16:creationId xmlns:a16="http://schemas.microsoft.com/office/drawing/2014/main" id="{9B5FDA44-53CA-F7AB-79B9-3300A0043F59}"/>
              </a:ext>
            </a:extLst>
          </p:cNvPr>
          <p:cNvSpPr>
            <a:spLocks noGrp="1"/>
          </p:cNvSpPr>
          <p:nvPr>
            <p:ph type="sldNum" sz="quarter" idx="4"/>
          </p:nvPr>
        </p:nvSpPr>
        <p:spPr/>
        <p:txBody>
          <a:bodyPr/>
          <a:lstStyle/>
          <a:p>
            <a:fld id="{C37E4FB1-AD43-40BE-A2D5-51E31E25039B}" type="slidenum">
              <a:rPr lang="en-IN" smtClean="0"/>
              <a:pPr/>
              <a:t>20</a:t>
            </a:fld>
            <a:endParaRPr lang="en-IN"/>
          </a:p>
        </p:txBody>
      </p:sp>
    </p:spTree>
    <p:extLst>
      <p:ext uri="{BB962C8B-B14F-4D97-AF65-F5344CB8AC3E}">
        <p14:creationId xmlns:p14="http://schemas.microsoft.com/office/powerpoint/2010/main" val="316434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2597DC-0719-394B-FDF4-1B375BD7E5FE}"/>
              </a:ext>
            </a:extLst>
          </p:cNvPr>
          <p:cNvSpPr>
            <a:spLocks noGrp="1"/>
          </p:cNvSpPr>
          <p:nvPr>
            <p:ph type="body" sz="quarter" idx="14"/>
          </p:nvPr>
        </p:nvSpPr>
        <p:spPr/>
        <p:txBody>
          <a:bodyPr/>
          <a:lstStyle/>
          <a:p>
            <a:r>
              <a:rPr lang="en-IN" dirty="0"/>
              <a:t>Possible Action Points based on Safari</a:t>
            </a:r>
          </a:p>
          <a:p>
            <a:endParaRPr lang="en-IN" dirty="0"/>
          </a:p>
        </p:txBody>
      </p:sp>
      <p:sp>
        <p:nvSpPr>
          <p:cNvPr id="3" name="Text Placeholder 2">
            <a:extLst>
              <a:ext uri="{FF2B5EF4-FFF2-40B4-BE49-F238E27FC236}">
                <a16:creationId xmlns:a16="http://schemas.microsoft.com/office/drawing/2014/main" id="{5C12E682-60A1-9094-A286-A02284BEC5B0}"/>
              </a:ext>
            </a:extLst>
          </p:cNvPr>
          <p:cNvSpPr>
            <a:spLocks noGrp="1"/>
          </p:cNvSpPr>
          <p:nvPr>
            <p:ph type="body" sz="quarter" idx="15"/>
          </p:nvPr>
        </p:nvSpPr>
        <p:spPr>
          <a:xfrm>
            <a:off x="144698" y="1108259"/>
            <a:ext cx="11650331" cy="5749741"/>
          </a:xfr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Book Antiqua" pitchFamily="18" charset="0"/>
                <a:ea typeface="+mn-ea"/>
                <a:cs typeface="+mn-cs"/>
              </a:rPr>
              <a:t>Possible Action Points based on Safari HC decision[Appealed to SC]</a:t>
            </a:r>
            <a:endParaRPr kumimoji="0" lang="en-IN" sz="2800" b="1" i="0" u="none" strike="noStrike" kern="1200" cap="none" spc="0" normalizeH="0" baseline="0" noProof="0" dirty="0">
              <a:ln>
                <a:noFill/>
              </a:ln>
              <a:solidFill>
                <a:prstClr val="black"/>
              </a:solidFill>
              <a:effectLst/>
              <a:uLnTx/>
              <a:uFillTx/>
              <a:latin typeface="Book Antiqua" pitchFamily="18" charset="0"/>
              <a:ea typeface="+mn-ea"/>
              <a:cs typeface="+mn-cs"/>
            </a:endParaRPr>
          </a:p>
          <a:p>
            <a:endParaRPr lang="en-IN" dirty="0"/>
          </a:p>
        </p:txBody>
      </p:sp>
      <p:sp>
        <p:nvSpPr>
          <p:cNvPr id="4" name="Slide Number Placeholder 3">
            <a:extLst>
              <a:ext uri="{FF2B5EF4-FFF2-40B4-BE49-F238E27FC236}">
                <a16:creationId xmlns:a16="http://schemas.microsoft.com/office/drawing/2014/main" id="{910643EA-2094-ABC0-426C-57435F69875A}"/>
              </a:ext>
            </a:extLst>
          </p:cNvPr>
          <p:cNvSpPr>
            <a:spLocks noGrp="1"/>
          </p:cNvSpPr>
          <p:nvPr>
            <p:ph type="sldNum" sz="quarter" idx="4"/>
          </p:nvPr>
        </p:nvSpPr>
        <p:spPr/>
        <p:txBody>
          <a:bodyPr/>
          <a:lstStyle/>
          <a:p>
            <a:fld id="{C37E4FB1-AD43-40BE-A2D5-51E31E25039B}" type="slidenum">
              <a:rPr lang="en-IN" smtClean="0"/>
              <a:pPr/>
              <a:t>21</a:t>
            </a:fld>
            <a:endParaRPr lang="en-IN"/>
          </a:p>
        </p:txBody>
      </p:sp>
      <p:graphicFrame>
        <p:nvGraphicFramePr>
          <p:cNvPr id="5" name="Content Placeholder 6">
            <a:extLst>
              <a:ext uri="{FF2B5EF4-FFF2-40B4-BE49-F238E27FC236}">
                <a16:creationId xmlns:a16="http://schemas.microsoft.com/office/drawing/2014/main" id="{50165D1F-EECD-7BAC-480A-368B075DC222}"/>
              </a:ext>
            </a:extLst>
          </p:cNvPr>
          <p:cNvGraphicFramePr>
            <a:graphicFrameLocks/>
          </p:cNvGraphicFramePr>
          <p:nvPr>
            <p:extLst>
              <p:ext uri="{D42A27DB-BD31-4B8C-83A1-F6EECF244321}">
                <p14:modId xmlns:p14="http://schemas.microsoft.com/office/powerpoint/2010/main" val="398221187"/>
              </p:ext>
            </p:extLst>
          </p:nvPr>
        </p:nvGraphicFramePr>
        <p:xfrm>
          <a:off x="144698" y="1676801"/>
          <a:ext cx="11720278" cy="50743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1952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2447A4-91B9-BCF4-12F9-D914CC2F99FC}"/>
              </a:ext>
            </a:extLst>
          </p:cNvPr>
          <p:cNvPicPr>
            <a:picLocks noChangeAspect="1"/>
          </p:cNvPicPr>
          <p:nvPr/>
        </p:nvPicPr>
        <p:blipFill>
          <a:blip r:embed="rId2"/>
          <a:stretch>
            <a:fillRect/>
          </a:stretch>
        </p:blipFill>
        <p:spPr>
          <a:xfrm>
            <a:off x="327024" y="3782048"/>
            <a:ext cx="11337754" cy="2939427"/>
          </a:xfrm>
          <a:prstGeom prst="rect">
            <a:avLst/>
          </a:prstGeom>
        </p:spPr>
      </p:pic>
      <p:sp>
        <p:nvSpPr>
          <p:cNvPr id="2" name="Text Placeholder 1">
            <a:extLst>
              <a:ext uri="{FF2B5EF4-FFF2-40B4-BE49-F238E27FC236}">
                <a16:creationId xmlns:a16="http://schemas.microsoft.com/office/drawing/2014/main" id="{D5F4C1FD-144C-3EB1-ED26-3A64729A088B}"/>
              </a:ext>
            </a:extLst>
          </p:cNvPr>
          <p:cNvSpPr>
            <a:spLocks noGrp="1"/>
          </p:cNvSpPr>
          <p:nvPr>
            <p:ph type="body" sz="quarter" idx="14"/>
          </p:nvPr>
        </p:nvSpPr>
        <p:spPr>
          <a:xfrm>
            <a:off x="327024" y="150813"/>
            <a:ext cx="9595451" cy="585787"/>
          </a:xfrm>
        </p:spPr>
        <p:txBody>
          <a:bodyPr/>
          <a:lstStyle/>
          <a:p>
            <a:r>
              <a:rPr lang="en-GB" dirty="0"/>
              <a:t>Issue-Condition – Tax payment by supplier</a:t>
            </a:r>
            <a:br>
              <a:rPr lang="en-GB" dirty="0"/>
            </a:br>
            <a:endParaRPr lang="en-IN" dirty="0"/>
          </a:p>
        </p:txBody>
      </p:sp>
      <p:sp>
        <p:nvSpPr>
          <p:cNvPr id="3" name="Text Placeholder 2">
            <a:extLst>
              <a:ext uri="{FF2B5EF4-FFF2-40B4-BE49-F238E27FC236}">
                <a16:creationId xmlns:a16="http://schemas.microsoft.com/office/drawing/2014/main" id="{34260156-3F8D-3DCF-210A-1862B5149A76}"/>
              </a:ext>
            </a:extLst>
          </p:cNvPr>
          <p:cNvSpPr>
            <a:spLocks noGrp="1"/>
          </p:cNvSpPr>
          <p:nvPr>
            <p:ph type="body" sz="quarter" idx="15"/>
          </p:nvPr>
        </p:nvSpPr>
        <p:spPr/>
        <p:txBody>
          <a:bodyPr/>
          <a:lstStyle/>
          <a:p>
            <a:pPr marL="0" indent="0" algn="just">
              <a:lnSpc>
                <a:spcPct val="107000"/>
              </a:lnSpc>
              <a:buNone/>
            </a:pPr>
            <a:r>
              <a:rPr lang="en-US" sz="2000" b="1" dirty="0">
                <a:solidFill>
                  <a:schemeClr val="tx1"/>
                </a:solidFill>
                <a:latin typeface="Cambria" panose="02040503050406030204" pitchFamily="18" charset="0"/>
                <a:ea typeface="Cambria" panose="02040503050406030204" pitchFamily="18" charset="0"/>
              </a:rPr>
              <a:t>Impact:</a:t>
            </a:r>
          </a:p>
          <a:p>
            <a:pPr algn="just">
              <a:lnSpc>
                <a:spcPct val="107000"/>
              </a:lnSpc>
              <a:buFont typeface="Wingdings" panose="05000000000000000000" pitchFamily="2" charset="2"/>
              <a:buChar char="v"/>
            </a:pPr>
            <a:r>
              <a:rPr lang="en-US" sz="2000" dirty="0">
                <a:solidFill>
                  <a:schemeClr val="tx1"/>
                </a:solidFill>
                <a:latin typeface="Cambria" panose="02040503050406030204" pitchFamily="18" charset="0"/>
                <a:ea typeface="Cambria" panose="02040503050406030204" pitchFamily="18" charset="0"/>
              </a:rPr>
              <a:t> Recipient should not be punished for the fault of the supplier.</a:t>
            </a:r>
          </a:p>
          <a:p>
            <a:pPr algn="just">
              <a:lnSpc>
                <a:spcPct val="107000"/>
              </a:lnSpc>
              <a:buFont typeface="Wingdings" panose="05000000000000000000" pitchFamily="2" charset="2"/>
              <a:buChar char="v"/>
            </a:pPr>
            <a:r>
              <a:rPr lang="en-US" sz="2000" dirty="0">
                <a:solidFill>
                  <a:schemeClr val="tx1"/>
                </a:solidFill>
                <a:latin typeface="Cambria" panose="02040503050406030204" pitchFamily="18" charset="0"/>
                <a:ea typeface="Cambria" panose="02040503050406030204" pitchFamily="18" charset="0"/>
              </a:rPr>
              <a:t> Impossible to check whether GST paid by the supplier. No mechanism for the supplier</a:t>
            </a:r>
          </a:p>
          <a:p>
            <a:pPr marL="0" indent="0" algn="just">
              <a:lnSpc>
                <a:spcPct val="107000"/>
              </a:lnSpc>
              <a:buNone/>
            </a:pPr>
            <a:r>
              <a:rPr lang="en-US" sz="2000" b="1" dirty="0">
                <a:solidFill>
                  <a:schemeClr val="tx1"/>
                </a:solidFill>
                <a:latin typeface="Cambria" panose="02040503050406030204" pitchFamily="18" charset="0"/>
                <a:ea typeface="Cambria" panose="02040503050406030204" pitchFamily="18" charset="0"/>
              </a:rPr>
              <a:t>Judgements:</a:t>
            </a:r>
            <a:r>
              <a:rPr lang="en-US" sz="2000" dirty="0">
                <a:solidFill>
                  <a:schemeClr val="tx1"/>
                </a:solidFill>
                <a:latin typeface="Cambria" panose="02040503050406030204" pitchFamily="18" charset="0"/>
                <a:ea typeface="Cambria" panose="02040503050406030204" pitchFamily="18" charset="0"/>
              </a:rPr>
              <a:t> </a:t>
            </a:r>
          </a:p>
          <a:p>
            <a:pPr marL="0" indent="0" algn="just">
              <a:lnSpc>
                <a:spcPct val="107000"/>
              </a:lnSpc>
              <a:buNone/>
            </a:pPr>
            <a:r>
              <a:rPr lang="en-US" sz="2000" b="1" i="0" dirty="0">
                <a:solidFill>
                  <a:srgbClr val="000000"/>
                </a:solidFill>
                <a:effectLst/>
                <a:latin typeface="Cambria" panose="02040503050406030204" pitchFamily="18" charset="0"/>
                <a:ea typeface="Cambria" panose="02040503050406030204" pitchFamily="18" charset="0"/>
              </a:rPr>
              <a:t>Madras HC: Jai Balaji Paper Cones [(2023) 8 </a:t>
            </a:r>
            <a:r>
              <a:rPr lang="en-US" sz="2000" b="1" i="0" dirty="0" err="1">
                <a:solidFill>
                  <a:srgbClr val="000000"/>
                </a:solidFill>
                <a:effectLst/>
                <a:latin typeface="Cambria" panose="02040503050406030204" pitchFamily="18" charset="0"/>
                <a:ea typeface="Cambria" panose="02040503050406030204" pitchFamily="18" charset="0"/>
              </a:rPr>
              <a:t>Centax</a:t>
            </a:r>
            <a:r>
              <a:rPr lang="en-US" sz="2000" b="1" i="0" dirty="0">
                <a:solidFill>
                  <a:srgbClr val="000000"/>
                </a:solidFill>
                <a:effectLst/>
                <a:latin typeface="Cambria" panose="02040503050406030204" pitchFamily="18" charset="0"/>
                <a:ea typeface="Cambria" panose="02040503050406030204" pitchFamily="18" charset="0"/>
              </a:rPr>
              <a:t> 298 (Mad.)] </a:t>
            </a:r>
            <a:r>
              <a:rPr lang="en-US" sz="2000" dirty="0">
                <a:solidFill>
                  <a:srgbClr val="000000"/>
                </a:solidFill>
                <a:latin typeface="Cambria" panose="02040503050406030204" pitchFamily="18" charset="0"/>
                <a:ea typeface="Cambria" panose="02040503050406030204" pitchFamily="18" charset="0"/>
              </a:rPr>
              <a:t>The registered person is not entitled to ITC if the tax has not been paid to the Govt. However, he is entitled to recover the amount from the suppliers in the manner known to the law.</a:t>
            </a:r>
            <a:endParaRPr lang="en-US" sz="2000" b="1" dirty="0">
              <a:solidFill>
                <a:srgbClr val="000000"/>
              </a:solidFill>
              <a:latin typeface="Cambria" panose="02040503050406030204" pitchFamily="18" charset="0"/>
              <a:ea typeface="Cambria" panose="02040503050406030204" pitchFamily="18" charset="0"/>
            </a:endParaRPr>
          </a:p>
          <a:p>
            <a:pPr marL="0" indent="0" algn="just">
              <a:lnSpc>
                <a:spcPct val="107000"/>
              </a:lnSpc>
              <a:buNone/>
            </a:pPr>
            <a:endParaRPr lang="en-US" sz="2000" dirty="0">
              <a:solidFill>
                <a:schemeClr val="tx1"/>
              </a:solidFill>
              <a:latin typeface="Cambria" panose="02040503050406030204" pitchFamily="18" charset="0"/>
              <a:ea typeface="Cambria" panose="02040503050406030204" pitchFamily="18" charset="0"/>
            </a:endParaRPr>
          </a:p>
          <a:p>
            <a:pPr marL="0" indent="0" algn="l" rtl="0" eaLnBrk="1" fontAlgn="t" latinLnBrk="0" hangingPunct="1">
              <a:spcBef>
                <a:spcPts val="0"/>
              </a:spcBef>
              <a:spcAft>
                <a:spcPts val="0"/>
              </a:spcAft>
              <a:buNone/>
            </a:pPr>
            <a:endParaRPr lang="en-US" sz="2000" b="1" dirty="0">
              <a:solidFill>
                <a:schemeClr val="tx1"/>
              </a:solidFill>
              <a:latin typeface="Cambria" panose="02040503050406030204" pitchFamily="18" charset="0"/>
              <a:ea typeface="Cambria" panose="02040503050406030204" pitchFamily="18" charset="0"/>
            </a:endParaRPr>
          </a:p>
          <a:p>
            <a:pPr marL="444500" lvl="1" indent="-342900" algn="just">
              <a:lnSpc>
                <a:spcPct val="150000"/>
              </a:lnSpc>
              <a:buFont typeface="Arial" panose="020B0604020202020204" pitchFamily="34" charset="0"/>
              <a:buChar char="•"/>
            </a:pPr>
            <a:endParaRPr lang="en-IN" sz="2000" dirty="0">
              <a:latin typeface="Gill Sans MT" panose="020B0502020104020203" pitchFamily="34" charset="0"/>
            </a:endParaRPr>
          </a:p>
          <a:p>
            <a:endParaRPr lang="en-IN" dirty="0"/>
          </a:p>
        </p:txBody>
      </p:sp>
      <p:sp>
        <p:nvSpPr>
          <p:cNvPr id="4" name="Slide Number Placeholder 3">
            <a:extLst>
              <a:ext uri="{FF2B5EF4-FFF2-40B4-BE49-F238E27FC236}">
                <a16:creationId xmlns:a16="http://schemas.microsoft.com/office/drawing/2014/main" id="{E8F7C7BC-E06D-0E3A-C198-3A2BB74CD743}"/>
              </a:ext>
            </a:extLst>
          </p:cNvPr>
          <p:cNvSpPr>
            <a:spLocks noGrp="1"/>
          </p:cNvSpPr>
          <p:nvPr>
            <p:ph type="sldNum" sz="quarter" idx="4"/>
          </p:nvPr>
        </p:nvSpPr>
        <p:spPr/>
        <p:txBody>
          <a:bodyPr/>
          <a:lstStyle/>
          <a:p>
            <a:fld id="{C37E4FB1-AD43-40BE-A2D5-51E31E25039B}" type="slidenum">
              <a:rPr lang="en-IN" smtClean="0"/>
              <a:pPr/>
              <a:t>22</a:t>
            </a:fld>
            <a:endParaRPr lang="en-IN"/>
          </a:p>
        </p:txBody>
      </p:sp>
    </p:spTree>
    <p:extLst>
      <p:ext uri="{BB962C8B-B14F-4D97-AF65-F5344CB8AC3E}">
        <p14:creationId xmlns:p14="http://schemas.microsoft.com/office/powerpoint/2010/main" val="3213546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632A79-B3F6-9454-36B1-AA19DA3D5B18}"/>
              </a:ext>
            </a:extLst>
          </p:cNvPr>
          <p:cNvSpPr>
            <a:spLocks noGrp="1"/>
          </p:cNvSpPr>
          <p:nvPr>
            <p:ph type="body" sz="quarter" idx="14"/>
          </p:nvPr>
        </p:nvSpPr>
        <p:spPr/>
        <p:txBody>
          <a:bodyPr/>
          <a:lstStyle/>
          <a:p>
            <a:r>
              <a:rPr lang="en-GB" dirty="0"/>
              <a:t>Issue-Invoices not appearing in GSTR-2B</a:t>
            </a:r>
            <a:br>
              <a:rPr lang="en-GB" dirty="0"/>
            </a:br>
            <a:endParaRPr lang="en-IN" dirty="0"/>
          </a:p>
        </p:txBody>
      </p:sp>
      <p:sp>
        <p:nvSpPr>
          <p:cNvPr id="3" name="Text Placeholder 2">
            <a:extLst>
              <a:ext uri="{FF2B5EF4-FFF2-40B4-BE49-F238E27FC236}">
                <a16:creationId xmlns:a16="http://schemas.microsoft.com/office/drawing/2014/main" id="{A3A10FB5-D6BB-B88E-40AF-F84F1A1FAE3D}"/>
              </a:ext>
            </a:extLst>
          </p:cNvPr>
          <p:cNvSpPr>
            <a:spLocks noGrp="1"/>
          </p:cNvSpPr>
          <p:nvPr>
            <p:ph type="body" sz="quarter" idx="15"/>
          </p:nvPr>
        </p:nvSpPr>
        <p:spPr>
          <a:xfrm>
            <a:off x="327025" y="1108260"/>
            <a:ext cx="11498392" cy="5598928"/>
          </a:xfrm>
        </p:spPr>
        <p:txBody>
          <a:bodyPr/>
          <a:lstStyle/>
          <a:p>
            <a:pPr marL="0" indent="0" algn="just">
              <a:lnSpc>
                <a:spcPct val="107000"/>
              </a:lnSpc>
              <a:buNone/>
            </a:pPr>
            <a:r>
              <a:rPr lang="en-US" sz="2000" b="1" dirty="0">
                <a:solidFill>
                  <a:schemeClr val="tx1"/>
                </a:solidFill>
                <a:latin typeface="Cambria" panose="02040503050406030204" pitchFamily="18" charset="0"/>
                <a:ea typeface="Cambria" panose="02040503050406030204" pitchFamily="18" charset="0"/>
              </a:rPr>
              <a:t>Reasons:</a:t>
            </a:r>
          </a:p>
          <a:p>
            <a:pPr algn="just">
              <a:lnSpc>
                <a:spcPct val="107000"/>
              </a:lnSpc>
              <a:buFont typeface="Wingdings" panose="05000000000000000000" pitchFamily="2" charset="2"/>
              <a:buChar char="v"/>
            </a:pPr>
            <a:r>
              <a:rPr lang="en-US" sz="2000" dirty="0">
                <a:solidFill>
                  <a:schemeClr val="tx1"/>
                </a:solidFill>
                <a:latin typeface="Cambria" panose="02040503050406030204" pitchFamily="18" charset="0"/>
                <a:ea typeface="Cambria" panose="02040503050406030204" pitchFamily="18" charset="0"/>
              </a:rPr>
              <a:t>B2B supplies are treated as B2C while reporting in GSTR-1.</a:t>
            </a:r>
          </a:p>
          <a:p>
            <a:pPr algn="just">
              <a:lnSpc>
                <a:spcPct val="107000"/>
              </a:lnSpc>
              <a:buFont typeface="Wingdings" panose="05000000000000000000" pitchFamily="2" charset="2"/>
              <a:buChar char="v"/>
            </a:pPr>
            <a:r>
              <a:rPr lang="en-US" sz="2000" dirty="0">
                <a:solidFill>
                  <a:schemeClr val="tx1"/>
                </a:solidFill>
                <a:latin typeface="Cambria" panose="02040503050406030204" pitchFamily="18" charset="0"/>
                <a:ea typeface="Cambria" panose="02040503050406030204" pitchFamily="18" charset="0"/>
              </a:rPr>
              <a:t>Wrong GSTIN is reported in GSTR-1.</a:t>
            </a:r>
          </a:p>
          <a:p>
            <a:pPr algn="just">
              <a:lnSpc>
                <a:spcPct val="107000"/>
              </a:lnSpc>
              <a:buFont typeface="Wingdings" panose="05000000000000000000" pitchFamily="2" charset="2"/>
              <a:buChar char="v"/>
            </a:pPr>
            <a:r>
              <a:rPr lang="en-US" sz="2000" dirty="0">
                <a:solidFill>
                  <a:schemeClr val="tx1"/>
                </a:solidFill>
                <a:latin typeface="Cambria" panose="02040503050406030204" pitchFamily="18" charset="0"/>
                <a:ea typeface="Cambria" panose="02040503050406030204" pitchFamily="18" charset="0"/>
              </a:rPr>
              <a:t>The invoice details are not considered while filing the GSTR-1.</a:t>
            </a:r>
          </a:p>
          <a:p>
            <a:pPr marL="0" indent="0" algn="just">
              <a:lnSpc>
                <a:spcPct val="107000"/>
              </a:lnSpc>
              <a:buNone/>
            </a:pPr>
            <a:endParaRPr lang="en-US" sz="2000" b="1" dirty="0">
              <a:solidFill>
                <a:schemeClr val="tx1"/>
              </a:solidFill>
              <a:latin typeface="Cambria" panose="02040503050406030204" pitchFamily="18" charset="0"/>
              <a:ea typeface="Cambria" panose="02040503050406030204" pitchFamily="18" charset="0"/>
            </a:endParaRPr>
          </a:p>
          <a:p>
            <a:pPr marL="0" indent="0" algn="just">
              <a:lnSpc>
                <a:spcPct val="107000"/>
              </a:lnSpc>
              <a:buNone/>
            </a:pPr>
            <a:r>
              <a:rPr lang="en-US" sz="2000" b="1" dirty="0">
                <a:solidFill>
                  <a:schemeClr val="tx1"/>
                </a:solidFill>
                <a:latin typeface="Cambria" panose="02040503050406030204" pitchFamily="18" charset="0"/>
                <a:ea typeface="Cambria" panose="02040503050406030204" pitchFamily="18" charset="0"/>
              </a:rPr>
              <a:t>Impact:</a:t>
            </a:r>
          </a:p>
          <a:p>
            <a:pPr algn="just">
              <a:lnSpc>
                <a:spcPct val="107000"/>
              </a:lnSpc>
              <a:buFont typeface="Wingdings" panose="05000000000000000000" pitchFamily="2" charset="2"/>
              <a:buChar char="v"/>
            </a:pPr>
            <a:r>
              <a:rPr lang="en-US" sz="2000" dirty="0">
                <a:solidFill>
                  <a:schemeClr val="tx1"/>
                </a:solidFill>
                <a:latin typeface="Cambria" panose="02040503050406030204" pitchFamily="18" charset="0"/>
                <a:ea typeface="Cambria" panose="02040503050406030204" pitchFamily="18" charset="0"/>
              </a:rPr>
              <a:t>No condition for reflecting in GSTR-2B. Condition only that tax should be paid in GST returns.</a:t>
            </a:r>
          </a:p>
          <a:p>
            <a:pPr algn="just">
              <a:lnSpc>
                <a:spcPct val="107000"/>
              </a:lnSpc>
              <a:buFont typeface="Wingdings" panose="05000000000000000000" pitchFamily="2" charset="2"/>
              <a:buChar char="v"/>
            </a:pPr>
            <a:r>
              <a:rPr lang="en-US" sz="2000" dirty="0">
                <a:latin typeface="Cambria" panose="02040503050406030204" pitchFamily="18" charset="0"/>
                <a:ea typeface="Cambria" panose="02040503050406030204" pitchFamily="18" charset="0"/>
              </a:rPr>
              <a:t>Condition applicable w.e.f. 01.01.2022 and not applicable for prior period</a:t>
            </a:r>
          </a:p>
          <a:p>
            <a:pPr algn="just">
              <a:lnSpc>
                <a:spcPct val="107000"/>
              </a:lnSpc>
              <a:buFont typeface="Wingdings" panose="05000000000000000000" pitchFamily="2" charset="2"/>
              <a:buChar char="v"/>
            </a:pPr>
            <a:r>
              <a:rPr lang="en-US" sz="2000" dirty="0">
                <a:latin typeface="Cambria" panose="02040503050406030204" pitchFamily="18" charset="0"/>
                <a:ea typeface="Cambria" panose="02040503050406030204" pitchFamily="18" charset="0"/>
              </a:rPr>
              <a:t>Circular 183/15/2022-GST dated 27.12.2022</a:t>
            </a:r>
            <a:r>
              <a:rPr lang="en-US" sz="2000" dirty="0">
                <a:solidFill>
                  <a:schemeClr val="tx1"/>
                </a:solidFill>
                <a:latin typeface="Cambria" panose="02040503050406030204" pitchFamily="18" charset="0"/>
                <a:ea typeface="Cambria" panose="02040503050406030204" pitchFamily="18" charset="0"/>
              </a:rPr>
              <a:t> </a:t>
            </a:r>
            <a:r>
              <a:rPr lang="en-US" sz="2000" b="1" dirty="0">
                <a:solidFill>
                  <a:schemeClr val="tx1"/>
                </a:solidFill>
                <a:latin typeface="Cambria" panose="02040503050406030204" pitchFamily="18" charset="0"/>
                <a:ea typeface="Cambria" panose="02040503050406030204" pitchFamily="18" charset="0"/>
              </a:rPr>
              <a:t>[FY 2017-18 and 2018-19]</a:t>
            </a:r>
          </a:p>
          <a:p>
            <a:pPr algn="just">
              <a:lnSpc>
                <a:spcPct val="107000"/>
              </a:lnSpc>
              <a:buFont typeface="Wingdings" panose="05000000000000000000" pitchFamily="2" charset="2"/>
              <a:buChar char="v"/>
            </a:pPr>
            <a:r>
              <a:rPr lang="en-US" sz="2000" dirty="0">
                <a:latin typeface="Cambria" panose="02040503050406030204" pitchFamily="18" charset="0"/>
                <a:ea typeface="Cambria" panose="02040503050406030204" pitchFamily="18" charset="0"/>
              </a:rPr>
              <a:t>Karnataka HC- M/s. Wipro Ltd [(2023) 4 </a:t>
            </a:r>
            <a:r>
              <a:rPr lang="en-US" sz="2000" dirty="0" err="1">
                <a:latin typeface="Cambria" panose="02040503050406030204" pitchFamily="18" charset="0"/>
                <a:ea typeface="Cambria" panose="02040503050406030204" pitchFamily="18" charset="0"/>
              </a:rPr>
              <a:t>Centax</a:t>
            </a:r>
            <a:r>
              <a:rPr lang="en-US" sz="2000" dirty="0">
                <a:latin typeface="Cambria" panose="02040503050406030204" pitchFamily="18" charset="0"/>
                <a:ea typeface="Cambria" panose="02040503050406030204" pitchFamily="18" charset="0"/>
              </a:rPr>
              <a:t> 179 (Kar.)]</a:t>
            </a:r>
          </a:p>
          <a:p>
            <a:pPr algn="just">
              <a:lnSpc>
                <a:spcPct val="107000"/>
              </a:lnSpc>
              <a:buFont typeface="Wingdings" panose="05000000000000000000" pitchFamily="2" charset="2"/>
              <a:buChar char="v"/>
            </a:pPr>
            <a:r>
              <a:rPr lang="en-US" sz="2000" dirty="0">
                <a:latin typeface="Cambria" panose="02040503050406030204" pitchFamily="18" charset="0"/>
                <a:ea typeface="Cambria" panose="02040503050406030204" pitchFamily="18" charset="0"/>
              </a:rPr>
              <a:t>Circular 193/05/2023-GST dated 17.07.2023- Clarification to deal with difference in Input Tax Credit (ITC) availed in FORM GSTR-3B as compared to that detailed in FORM GSTR-2A for the period </a:t>
            </a:r>
            <a:r>
              <a:rPr lang="en-US" sz="2000" b="1" dirty="0">
                <a:latin typeface="Cambria" panose="02040503050406030204" pitchFamily="18" charset="0"/>
                <a:ea typeface="Cambria" panose="02040503050406030204" pitchFamily="18" charset="0"/>
              </a:rPr>
              <a:t>09.10.2019 to 31.12.2021</a:t>
            </a:r>
          </a:p>
        </p:txBody>
      </p:sp>
      <p:sp>
        <p:nvSpPr>
          <p:cNvPr id="4" name="Slide Number Placeholder 3">
            <a:extLst>
              <a:ext uri="{FF2B5EF4-FFF2-40B4-BE49-F238E27FC236}">
                <a16:creationId xmlns:a16="http://schemas.microsoft.com/office/drawing/2014/main" id="{7AB9DE60-AC31-9164-D14E-AF35940EAE1C}"/>
              </a:ext>
            </a:extLst>
          </p:cNvPr>
          <p:cNvSpPr>
            <a:spLocks noGrp="1"/>
          </p:cNvSpPr>
          <p:nvPr>
            <p:ph type="sldNum" sz="quarter" idx="4"/>
          </p:nvPr>
        </p:nvSpPr>
        <p:spPr/>
        <p:txBody>
          <a:bodyPr/>
          <a:lstStyle/>
          <a:p>
            <a:fld id="{C37E4FB1-AD43-40BE-A2D5-51E31E25039B}" type="slidenum">
              <a:rPr lang="en-IN" smtClean="0"/>
              <a:pPr/>
              <a:t>23</a:t>
            </a:fld>
            <a:endParaRPr lang="en-IN"/>
          </a:p>
        </p:txBody>
      </p:sp>
    </p:spTree>
    <p:extLst>
      <p:ext uri="{BB962C8B-B14F-4D97-AF65-F5344CB8AC3E}">
        <p14:creationId xmlns:p14="http://schemas.microsoft.com/office/powerpoint/2010/main" val="1983696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ED7F5F-4D58-D6AE-377E-3B9AFF122B70}"/>
              </a:ext>
            </a:extLst>
          </p:cNvPr>
          <p:cNvSpPr>
            <a:spLocks noGrp="1"/>
          </p:cNvSpPr>
          <p:nvPr>
            <p:ph type="body" sz="quarter" idx="14"/>
          </p:nvPr>
        </p:nvSpPr>
        <p:spPr/>
        <p:txBody>
          <a:bodyPr/>
          <a:lstStyle/>
          <a:p>
            <a:r>
              <a:rPr lang="en-GB" dirty="0"/>
              <a:t>Issue-Mismatch with GSTR 2A / 2B</a:t>
            </a:r>
            <a:br>
              <a:rPr lang="en-GB" dirty="0"/>
            </a:br>
            <a:endParaRPr lang="en-IN" dirty="0"/>
          </a:p>
        </p:txBody>
      </p:sp>
      <p:sp>
        <p:nvSpPr>
          <p:cNvPr id="3" name="Text Placeholder 2">
            <a:extLst>
              <a:ext uri="{FF2B5EF4-FFF2-40B4-BE49-F238E27FC236}">
                <a16:creationId xmlns:a16="http://schemas.microsoft.com/office/drawing/2014/main" id="{14828AC7-2510-57F1-4496-0B30FA185586}"/>
              </a:ext>
            </a:extLst>
          </p:cNvPr>
          <p:cNvSpPr>
            <a:spLocks noGrp="1"/>
          </p:cNvSpPr>
          <p:nvPr>
            <p:ph type="body" sz="quarter" idx="15"/>
          </p:nvPr>
        </p:nvSpPr>
        <p:spPr>
          <a:xfrm>
            <a:off x="327024" y="1108260"/>
            <a:ext cx="11486035" cy="5613216"/>
          </a:xfrm>
        </p:spPr>
        <p:txBody>
          <a:bodyPr>
            <a:normAutofit lnSpcReduction="10000"/>
          </a:bodyPr>
          <a:lstStyle/>
          <a:p>
            <a:pPr algn="just">
              <a:lnSpc>
                <a:spcPct val="107000"/>
              </a:lnSpc>
            </a:pPr>
            <a:r>
              <a:rPr lang="en-US" sz="2200" dirty="0">
                <a:solidFill>
                  <a:schemeClr val="tx1"/>
                </a:solidFill>
                <a:latin typeface="Cambria" panose="02040503050406030204" pitchFamily="18" charset="0"/>
                <a:ea typeface="Cambria" panose="02040503050406030204" pitchFamily="18" charset="0"/>
              </a:rPr>
              <a:t>Can ITC be recovered on mismatch with GSTR-2A / 2B ?</a:t>
            </a:r>
          </a:p>
          <a:p>
            <a:pPr lvl="1" algn="just">
              <a:lnSpc>
                <a:spcPct val="107000"/>
              </a:lnSpc>
              <a:buFont typeface="Arial" panose="020B0604020202020204" pitchFamily="34" charset="0"/>
              <a:buChar char="•"/>
            </a:pPr>
            <a:r>
              <a:rPr lang="en-US" sz="2200" dirty="0">
                <a:solidFill>
                  <a:schemeClr val="tx1"/>
                </a:solidFill>
                <a:latin typeface="Cambria" panose="02040503050406030204" pitchFamily="18" charset="0"/>
                <a:ea typeface="Cambria" panose="02040503050406030204" pitchFamily="18" charset="0"/>
              </a:rPr>
              <a:t>Sec. 16 (2) – no condition in respect of furnishing of invoice details</a:t>
            </a:r>
          </a:p>
          <a:p>
            <a:pPr lvl="1" algn="just">
              <a:lnSpc>
                <a:spcPct val="107000"/>
              </a:lnSpc>
              <a:buFont typeface="Arial" panose="020B0604020202020204" pitchFamily="34" charset="0"/>
              <a:buChar char="•"/>
            </a:pPr>
            <a:r>
              <a:rPr lang="en-US" sz="2200" dirty="0">
                <a:solidFill>
                  <a:schemeClr val="tx1"/>
                </a:solidFill>
                <a:latin typeface="Cambria" panose="02040503050406030204" pitchFamily="18" charset="0"/>
                <a:ea typeface="Cambria" panose="02040503050406030204" pitchFamily="18" charset="0"/>
              </a:rPr>
              <a:t>Sec. 16 (2) (aa) –notified </a:t>
            </a:r>
            <a:r>
              <a:rPr lang="en-US" sz="2200" dirty="0" err="1">
                <a:solidFill>
                  <a:schemeClr val="tx1"/>
                </a:solidFill>
                <a:latin typeface="Cambria" panose="02040503050406030204" pitchFamily="18" charset="0"/>
                <a:ea typeface="Cambria" panose="02040503050406030204" pitchFamily="18" charset="0"/>
              </a:rPr>
              <a:t>wef</a:t>
            </a:r>
            <a:r>
              <a:rPr lang="en-US" sz="2200" dirty="0">
                <a:solidFill>
                  <a:schemeClr val="tx1"/>
                </a:solidFill>
                <a:latin typeface="Cambria" panose="02040503050406030204" pitchFamily="18" charset="0"/>
                <a:ea typeface="Cambria" panose="02040503050406030204" pitchFamily="18" charset="0"/>
              </a:rPr>
              <a:t> 1.1.2022</a:t>
            </a:r>
          </a:p>
          <a:p>
            <a:pPr lvl="1" algn="just">
              <a:lnSpc>
                <a:spcPct val="107000"/>
              </a:lnSpc>
              <a:buFont typeface="Arial" panose="020B0604020202020204" pitchFamily="34" charset="0"/>
              <a:buChar char="•"/>
            </a:pPr>
            <a:r>
              <a:rPr lang="en-US" sz="2200" dirty="0">
                <a:solidFill>
                  <a:schemeClr val="tx1"/>
                </a:solidFill>
                <a:latin typeface="Cambria" panose="02040503050406030204" pitchFamily="18" charset="0"/>
                <a:ea typeface="Cambria" panose="02040503050406030204" pitchFamily="18" charset="0"/>
              </a:rPr>
              <a:t>Sec. 16 (2) (c) – presumption of non-payment is not valid</a:t>
            </a:r>
          </a:p>
          <a:p>
            <a:pPr lvl="2" algn="just">
              <a:lnSpc>
                <a:spcPct val="107000"/>
              </a:lnSpc>
            </a:pPr>
            <a:r>
              <a:rPr lang="en-US" sz="2200" dirty="0">
                <a:solidFill>
                  <a:schemeClr val="tx1"/>
                </a:solidFill>
                <a:latin typeface="Cambria" panose="02040503050406030204" pitchFamily="18" charset="0"/>
                <a:ea typeface="Cambria" panose="02040503050406030204" pitchFamily="18" charset="0"/>
              </a:rPr>
              <a:t>Sec. 37 and sec. 39 – no statutory interlinking between GSTR-1 &amp; 3B except that the tax declared in GSTR 1 shall be considered to be self assessed.</a:t>
            </a:r>
          </a:p>
          <a:p>
            <a:pPr marL="717550" lvl="2" indent="-265113" algn="just">
              <a:lnSpc>
                <a:spcPct val="107000"/>
              </a:lnSpc>
            </a:pPr>
            <a:endParaRPr lang="en-US" sz="2200" dirty="0">
              <a:solidFill>
                <a:schemeClr val="tx1"/>
              </a:solidFill>
              <a:latin typeface="Cambria" panose="02040503050406030204" pitchFamily="18" charset="0"/>
              <a:ea typeface="Cambria" panose="02040503050406030204" pitchFamily="18" charset="0"/>
            </a:endParaRPr>
          </a:p>
          <a:p>
            <a:pPr marL="795337" lvl="2" indent="-342900" algn="just">
              <a:lnSpc>
                <a:spcPct val="107000"/>
              </a:lnSpc>
            </a:pPr>
            <a:r>
              <a:rPr lang="en-US" sz="2200" dirty="0">
                <a:solidFill>
                  <a:schemeClr val="tx1"/>
                </a:solidFill>
                <a:latin typeface="Cambria" panose="02040503050406030204" pitchFamily="18" charset="0"/>
                <a:ea typeface="Cambria" panose="02040503050406030204" pitchFamily="18" charset="0"/>
              </a:rPr>
              <a:t>CBIC press release dated 18.10.2018 – </a:t>
            </a:r>
          </a:p>
          <a:p>
            <a:pPr marL="452437" lvl="2" indent="0" algn="just">
              <a:lnSpc>
                <a:spcPct val="107000"/>
              </a:lnSpc>
              <a:buNone/>
            </a:pPr>
            <a:r>
              <a:rPr lang="en-US" sz="2200" dirty="0">
                <a:solidFill>
                  <a:schemeClr val="tx1"/>
                </a:solidFill>
                <a:latin typeface="Cambria" panose="02040503050406030204" pitchFamily="18" charset="0"/>
                <a:ea typeface="Cambria" panose="02040503050406030204" pitchFamily="18" charset="0"/>
              </a:rPr>
              <a:t>“4….</a:t>
            </a:r>
            <a:r>
              <a:rPr lang="en-US" sz="2200" i="1" dirty="0">
                <a:solidFill>
                  <a:schemeClr val="tx1"/>
                </a:solidFill>
                <a:latin typeface="Cambria" panose="02040503050406030204" pitchFamily="18" charset="0"/>
                <a:ea typeface="Cambria" panose="02040503050406030204" pitchFamily="18" charset="0"/>
              </a:rPr>
              <a:t>the facility to view the same in </a:t>
            </a:r>
            <a:r>
              <a:rPr lang="en-US" sz="2200" b="1" i="1" dirty="0">
                <a:solidFill>
                  <a:schemeClr val="tx1"/>
                </a:solidFill>
                <a:latin typeface="Cambria" panose="02040503050406030204" pitchFamily="18" charset="0"/>
                <a:ea typeface="Cambria" panose="02040503050406030204" pitchFamily="18" charset="0"/>
              </a:rPr>
              <a:t>FORM GSTR-2A by the recipient is in the nature of taxpayer facilitation </a:t>
            </a:r>
            <a:r>
              <a:rPr lang="en-US" sz="2200" i="1" dirty="0">
                <a:solidFill>
                  <a:schemeClr val="tx1"/>
                </a:solidFill>
                <a:latin typeface="Cambria" panose="02040503050406030204" pitchFamily="18" charset="0"/>
                <a:ea typeface="Cambria" panose="02040503050406030204" pitchFamily="18" charset="0"/>
              </a:rPr>
              <a:t>and does not impact the ability of the taxpayer to avail ITC on self-assessment basis in consonance with the provisions of section 16 of the Act. The apprehension that ITC can be availed only on the basis of reconciliation between FORM GSTR-2A and FORM GSTR-3B conducted before the due date for filing of return in FORM GSTR-3B for the month of September 2018 is unfounded as the same exercise can be done thereafter also.</a:t>
            </a:r>
            <a:r>
              <a:rPr lang="en-US" sz="2200" dirty="0">
                <a:solidFill>
                  <a:schemeClr val="tx1"/>
                </a:solidFill>
                <a:latin typeface="Cambria" panose="02040503050406030204" pitchFamily="18" charset="0"/>
                <a:ea typeface="Cambria" panose="02040503050406030204" pitchFamily="18" charset="0"/>
              </a:rPr>
              <a:t>”</a:t>
            </a:r>
          </a:p>
          <a:p>
            <a:pPr marL="444500" lvl="1" indent="-342900" algn="just">
              <a:lnSpc>
                <a:spcPct val="150000"/>
              </a:lnSpc>
              <a:buFont typeface="Arial" panose="020B0604020202020204" pitchFamily="34" charset="0"/>
              <a:buChar char="•"/>
            </a:pPr>
            <a:endParaRPr lang="en-IN" sz="20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2DEC0B2F-13AB-3584-AB15-8524C5A09D09}"/>
              </a:ext>
            </a:extLst>
          </p:cNvPr>
          <p:cNvSpPr>
            <a:spLocks noGrp="1"/>
          </p:cNvSpPr>
          <p:nvPr>
            <p:ph type="sldNum" sz="quarter" idx="4"/>
          </p:nvPr>
        </p:nvSpPr>
        <p:spPr/>
        <p:txBody>
          <a:bodyPr/>
          <a:lstStyle/>
          <a:p>
            <a:fld id="{C37E4FB1-AD43-40BE-A2D5-51E31E25039B}" type="slidenum">
              <a:rPr lang="en-IN" smtClean="0"/>
              <a:pPr/>
              <a:t>24</a:t>
            </a:fld>
            <a:endParaRPr lang="en-IN"/>
          </a:p>
        </p:txBody>
      </p:sp>
    </p:spTree>
    <p:extLst>
      <p:ext uri="{BB962C8B-B14F-4D97-AF65-F5344CB8AC3E}">
        <p14:creationId xmlns:p14="http://schemas.microsoft.com/office/powerpoint/2010/main" val="1941275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480D0C-6031-FCFE-F462-9221B550719C}"/>
              </a:ext>
            </a:extLst>
          </p:cNvPr>
          <p:cNvSpPr>
            <a:spLocks noGrp="1"/>
          </p:cNvSpPr>
          <p:nvPr>
            <p:ph type="body" sz="quarter" idx="14"/>
          </p:nvPr>
        </p:nvSpPr>
        <p:spPr>
          <a:xfrm>
            <a:off x="327024" y="150813"/>
            <a:ext cx="9854943" cy="585787"/>
          </a:xfrm>
        </p:spPr>
        <p:txBody>
          <a:bodyPr/>
          <a:lstStyle/>
          <a:p>
            <a:r>
              <a:rPr lang="en-GB" dirty="0"/>
              <a:t>Credit eligibility should be proved by recipient?</a:t>
            </a:r>
            <a:br>
              <a:rPr lang="en-GB" dirty="0"/>
            </a:br>
            <a:br>
              <a:rPr lang="en-GB" dirty="0"/>
            </a:br>
            <a:endParaRPr lang="en-IN" dirty="0"/>
          </a:p>
        </p:txBody>
      </p:sp>
      <p:sp>
        <p:nvSpPr>
          <p:cNvPr id="3" name="Text Placeholder 2">
            <a:extLst>
              <a:ext uri="{FF2B5EF4-FFF2-40B4-BE49-F238E27FC236}">
                <a16:creationId xmlns:a16="http://schemas.microsoft.com/office/drawing/2014/main" id="{7D86D064-3368-2669-4802-854589B9EF78}"/>
              </a:ext>
            </a:extLst>
          </p:cNvPr>
          <p:cNvSpPr>
            <a:spLocks noGrp="1"/>
          </p:cNvSpPr>
          <p:nvPr>
            <p:ph type="body" sz="quarter" idx="15"/>
          </p:nvPr>
        </p:nvSpPr>
        <p:spPr>
          <a:xfrm>
            <a:off x="327025" y="1108260"/>
            <a:ext cx="11535462" cy="5598928"/>
          </a:xfrm>
        </p:spPr>
        <p:txBody>
          <a:bodyPr>
            <a:normAutofit fontScale="92500" lnSpcReduction="20000"/>
          </a:bodyPr>
          <a:lstStyle/>
          <a:p>
            <a:r>
              <a:rPr lang="en-GB" dirty="0"/>
              <a:t>M/s </a:t>
            </a:r>
            <a:r>
              <a:rPr lang="en-GB" dirty="0" err="1"/>
              <a:t>Ecom</a:t>
            </a:r>
            <a:r>
              <a:rPr lang="en-GB" dirty="0"/>
              <a:t> Gill Coffee Trading Private Limited (CIVIL APPEAL NO. 230 OF 2023)</a:t>
            </a:r>
          </a:p>
          <a:p>
            <a:r>
              <a:rPr lang="en-GB" dirty="0"/>
              <a:t>SC allows Revenue's appeal, sets-aside Karnataka HC judgment allowing purchasing dealers to claim ITC while elucidating that “The dealer claiming ITC has to prove beyond doubt the actual transaction” and the “actual physical movement of the goods” which cannot be proved by producing tax invoices and payment by cheque; </a:t>
            </a:r>
          </a:p>
          <a:p>
            <a:endParaRPr lang="en-GB" dirty="0"/>
          </a:p>
          <a:p>
            <a:r>
              <a:rPr lang="en-GB" dirty="0"/>
              <a:t>SC categorically mentions that aforesaid information regarding actual physical movement of the goods would be in addition to tax invoices, particulars of payment etc. : SC</a:t>
            </a:r>
          </a:p>
          <a:p>
            <a:endParaRPr lang="en-GB" dirty="0"/>
          </a:p>
          <a:p>
            <a:r>
              <a:rPr lang="en-GB" dirty="0"/>
              <a:t>M/s. </a:t>
            </a:r>
            <a:r>
              <a:rPr lang="en-GB" dirty="0" err="1"/>
              <a:t>Gargo</a:t>
            </a:r>
            <a:r>
              <a:rPr lang="en-GB" dirty="0"/>
              <a:t> Traders - High Court Calcutta – (WPA 1009 of 2022 pronounced on 12.06.2023)</a:t>
            </a:r>
          </a:p>
          <a:p>
            <a:r>
              <a:rPr lang="en-GB" dirty="0"/>
              <a:t>Credit cannot be denied where supplier registration cancelled with retrospective effect as long as transaction was valid.</a:t>
            </a:r>
          </a:p>
          <a:p>
            <a:endParaRPr lang="en-GB" dirty="0"/>
          </a:p>
          <a:p>
            <a:r>
              <a:rPr lang="en-GB" dirty="0"/>
              <a:t>Where at the time of transaction, the name of the supplier as registered taxable person was already available on the Government record and the petitioner has paid the amount of purchased articles as well as tax on the same through bank and not in cash, credit cannot be denied just because registration of the supplier was cancelled with retrospective effect without considering the documents relied on by the petitioner.</a:t>
            </a:r>
          </a:p>
          <a:p>
            <a:endParaRPr lang="en-IN" dirty="0"/>
          </a:p>
        </p:txBody>
      </p:sp>
      <p:sp>
        <p:nvSpPr>
          <p:cNvPr id="4" name="Slide Number Placeholder 3">
            <a:extLst>
              <a:ext uri="{FF2B5EF4-FFF2-40B4-BE49-F238E27FC236}">
                <a16:creationId xmlns:a16="http://schemas.microsoft.com/office/drawing/2014/main" id="{7FDDF076-D69F-4A1B-9471-D69FED4E7852}"/>
              </a:ext>
            </a:extLst>
          </p:cNvPr>
          <p:cNvSpPr>
            <a:spLocks noGrp="1"/>
          </p:cNvSpPr>
          <p:nvPr>
            <p:ph type="sldNum" sz="quarter" idx="4"/>
          </p:nvPr>
        </p:nvSpPr>
        <p:spPr/>
        <p:txBody>
          <a:bodyPr/>
          <a:lstStyle/>
          <a:p>
            <a:fld id="{C37E4FB1-AD43-40BE-A2D5-51E31E25039B}" type="slidenum">
              <a:rPr lang="en-IN" smtClean="0"/>
              <a:pPr/>
              <a:t>25</a:t>
            </a:fld>
            <a:endParaRPr lang="en-IN"/>
          </a:p>
        </p:txBody>
      </p:sp>
    </p:spTree>
    <p:extLst>
      <p:ext uri="{BB962C8B-B14F-4D97-AF65-F5344CB8AC3E}">
        <p14:creationId xmlns:p14="http://schemas.microsoft.com/office/powerpoint/2010/main" val="334160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0401BC-FF39-3880-B768-CDD94E6BF7DE}"/>
              </a:ext>
            </a:extLst>
          </p:cNvPr>
          <p:cNvSpPr>
            <a:spLocks noGrp="1"/>
          </p:cNvSpPr>
          <p:nvPr>
            <p:ph type="body" sz="quarter" idx="14"/>
          </p:nvPr>
        </p:nvSpPr>
        <p:spPr>
          <a:xfrm>
            <a:off x="327024" y="150813"/>
            <a:ext cx="10386283" cy="585787"/>
          </a:xfrm>
        </p:spPr>
        <p:txBody>
          <a:bodyPr/>
          <a:lstStyle/>
          <a:p>
            <a:r>
              <a:rPr lang="en-GB" dirty="0"/>
              <a:t>Credit eligibility when not reflected in GSTR 2A/2B</a:t>
            </a:r>
            <a:br>
              <a:rPr lang="en-GB" dirty="0"/>
            </a:br>
            <a:br>
              <a:rPr lang="en-GB" dirty="0"/>
            </a:br>
            <a:endParaRPr lang="en-IN" dirty="0"/>
          </a:p>
        </p:txBody>
      </p:sp>
      <p:sp>
        <p:nvSpPr>
          <p:cNvPr id="3" name="Text Placeholder 2">
            <a:extLst>
              <a:ext uri="{FF2B5EF4-FFF2-40B4-BE49-F238E27FC236}">
                <a16:creationId xmlns:a16="http://schemas.microsoft.com/office/drawing/2014/main" id="{3ABE2C89-2D8D-2ADD-37B8-499623B3539C}"/>
              </a:ext>
            </a:extLst>
          </p:cNvPr>
          <p:cNvSpPr>
            <a:spLocks noGrp="1"/>
          </p:cNvSpPr>
          <p:nvPr>
            <p:ph type="body" sz="quarter" idx="15"/>
          </p:nvPr>
        </p:nvSpPr>
        <p:spPr>
          <a:xfrm>
            <a:off x="327025" y="1108260"/>
            <a:ext cx="11436608" cy="5598928"/>
          </a:xfrm>
        </p:spPr>
        <p:txBody>
          <a:bodyPr/>
          <a:lstStyle/>
          <a:p>
            <a:pPr algn="just">
              <a:lnSpc>
                <a:spcPct val="120000"/>
              </a:lnSpc>
            </a:pPr>
            <a:r>
              <a:rPr lang="en-US" sz="2000" b="1" i="0" dirty="0">
                <a:solidFill>
                  <a:srgbClr val="000000"/>
                </a:solidFill>
                <a:effectLst/>
                <a:latin typeface="Cambria" panose="02040503050406030204" pitchFamily="18" charset="0"/>
                <a:ea typeface="Cambria" panose="02040503050406030204" pitchFamily="18" charset="0"/>
              </a:rPr>
              <a:t>Calcutta HC: </a:t>
            </a:r>
            <a:r>
              <a:rPr lang="en-US" sz="2000" b="1" i="0" dirty="0" err="1">
                <a:solidFill>
                  <a:srgbClr val="000000"/>
                </a:solidFill>
                <a:effectLst/>
                <a:latin typeface="Cambria" panose="02040503050406030204" pitchFamily="18" charset="0"/>
                <a:ea typeface="Cambria" panose="02040503050406030204" pitchFamily="18" charset="0"/>
              </a:rPr>
              <a:t>Suncraft</a:t>
            </a:r>
            <a:r>
              <a:rPr lang="en-US" sz="2000" b="1" i="0" dirty="0">
                <a:solidFill>
                  <a:srgbClr val="000000"/>
                </a:solidFill>
                <a:effectLst/>
                <a:latin typeface="Cambria" panose="02040503050406030204" pitchFamily="18" charset="0"/>
                <a:ea typeface="Cambria" panose="02040503050406030204" pitchFamily="18" charset="0"/>
              </a:rPr>
              <a:t> Energy Pvt Ltd [WPA 12153 of 2023]</a:t>
            </a:r>
            <a:r>
              <a:rPr lang="en-US" sz="2000" dirty="0">
                <a:solidFill>
                  <a:srgbClr val="000000"/>
                </a:solidFill>
                <a:latin typeface="Cambria" panose="02040503050406030204" pitchFamily="18" charset="0"/>
                <a:ea typeface="Cambria" panose="02040503050406030204" pitchFamily="18" charset="0"/>
              </a:rPr>
              <a:t>issuance of demand notice on recipient of service on account of mismatch in GSTR 2A and GSTR 3B ITC cannot be sustained without any investigation being done at the end of the supplier whose invoices are not reflecting in GSTR 2A and that allegation of non payment of tax by supplier and denial of ITC u/s 16(2)(c) of the Act cannot be made without any investigation of the supplier in question.</a:t>
            </a:r>
          </a:p>
          <a:p>
            <a:pPr algn="just">
              <a:lnSpc>
                <a:spcPct val="120000"/>
              </a:lnSpc>
            </a:pPr>
            <a:endParaRPr lang="en-US" sz="2000" dirty="0">
              <a:solidFill>
                <a:srgbClr val="000000"/>
              </a:solidFill>
              <a:latin typeface="Cambria" panose="02040503050406030204" pitchFamily="18" charset="0"/>
              <a:ea typeface="Cambria" panose="02040503050406030204" pitchFamily="18" charset="0"/>
            </a:endParaRPr>
          </a:p>
          <a:p>
            <a:pPr algn="just">
              <a:lnSpc>
                <a:spcPct val="150000"/>
              </a:lnSpc>
              <a:spcAft>
                <a:spcPts val="1000"/>
              </a:spcAft>
            </a:pPr>
            <a:r>
              <a:rPr lang="en-US" sz="2000" dirty="0">
                <a:effectLst/>
                <a:latin typeface="Cambria" panose="02040503050406030204" pitchFamily="18" charset="0"/>
                <a:ea typeface="Cambria" panose="02040503050406030204" pitchFamily="18" charset="0"/>
              </a:rPr>
              <a:t>In a recent writ petition in the case of </a:t>
            </a:r>
            <a:r>
              <a:rPr lang="en-US" sz="2000" b="1" dirty="0" err="1">
                <a:effectLst/>
                <a:latin typeface="Cambria" panose="02040503050406030204" pitchFamily="18" charset="0"/>
                <a:ea typeface="Cambria" panose="02040503050406030204" pitchFamily="18" charset="0"/>
              </a:rPr>
              <a:t>Goparaj</a:t>
            </a:r>
            <a:r>
              <a:rPr lang="en-US" sz="2000" b="1" dirty="0">
                <a:effectLst/>
                <a:latin typeface="Cambria" panose="02040503050406030204" pitchFamily="18" charset="0"/>
                <a:ea typeface="Cambria" panose="02040503050406030204" pitchFamily="18" charset="0"/>
              </a:rPr>
              <a:t> Gopalakrishnan Pillai v. State Tax Officer-1 [WP(C) NO. 29855 OF 2023], </a:t>
            </a:r>
            <a:r>
              <a:rPr lang="en-US" sz="2000" dirty="0">
                <a:effectLst/>
                <a:latin typeface="Cambria" panose="02040503050406030204" pitchFamily="18" charset="0"/>
                <a:ea typeface="Cambria" panose="02040503050406030204" pitchFamily="18" charset="0"/>
              </a:rPr>
              <a:t>the Hon’ble Kerala High Court ruled in </a:t>
            </a:r>
            <a:r>
              <a:rPr lang="en-US" sz="2000" dirty="0" err="1">
                <a:effectLst/>
                <a:latin typeface="Cambria" panose="02040503050406030204" pitchFamily="18" charset="0"/>
                <a:ea typeface="Cambria" panose="02040503050406030204" pitchFamily="18" charset="0"/>
              </a:rPr>
              <a:t>favour</a:t>
            </a:r>
            <a:r>
              <a:rPr lang="en-US" sz="2000" dirty="0">
                <a:effectLst/>
                <a:latin typeface="Cambria" panose="02040503050406030204" pitchFamily="18" charset="0"/>
                <a:ea typeface="Cambria" panose="02040503050406030204" pitchFamily="18" charset="0"/>
              </a:rPr>
              <a:t> of the petitioner, by stating that the excess Input Tax Credit (ITC) claimed in Form GST-3B, which was not reflected in GSTR-2A, should not be a reason for denying the right to claim Input Tax Credit (ITC).</a:t>
            </a:r>
            <a:endParaRPr lang="en-IN" sz="2000" dirty="0">
              <a:effectLst/>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638AE16E-2C1A-422E-BB46-EC894CBE3523}"/>
              </a:ext>
            </a:extLst>
          </p:cNvPr>
          <p:cNvSpPr>
            <a:spLocks noGrp="1"/>
          </p:cNvSpPr>
          <p:nvPr>
            <p:ph type="sldNum" sz="quarter" idx="4"/>
          </p:nvPr>
        </p:nvSpPr>
        <p:spPr/>
        <p:txBody>
          <a:bodyPr/>
          <a:lstStyle/>
          <a:p>
            <a:fld id="{C37E4FB1-AD43-40BE-A2D5-51E31E25039B}" type="slidenum">
              <a:rPr lang="en-IN" smtClean="0"/>
              <a:pPr/>
              <a:t>26</a:t>
            </a:fld>
            <a:endParaRPr lang="en-IN"/>
          </a:p>
        </p:txBody>
      </p:sp>
    </p:spTree>
    <p:extLst>
      <p:ext uri="{BB962C8B-B14F-4D97-AF65-F5344CB8AC3E}">
        <p14:creationId xmlns:p14="http://schemas.microsoft.com/office/powerpoint/2010/main" val="1486278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49B7DF-628B-64BE-B9E9-41A3D306C77B}"/>
              </a:ext>
            </a:extLst>
          </p:cNvPr>
          <p:cNvSpPr>
            <a:spLocks noGrp="1"/>
          </p:cNvSpPr>
          <p:nvPr>
            <p:ph type="body" sz="quarter" idx="14"/>
          </p:nvPr>
        </p:nvSpPr>
        <p:spPr>
          <a:xfrm>
            <a:off x="327025" y="150813"/>
            <a:ext cx="10373926" cy="585787"/>
          </a:xfrm>
        </p:spPr>
        <p:txBody>
          <a:bodyPr/>
          <a:lstStyle/>
          <a:p>
            <a:r>
              <a:rPr lang="en-GB" dirty="0"/>
              <a:t>Credit eligibility when not reflected in GSTR 2A/2B</a:t>
            </a:r>
            <a:endParaRPr lang="en-IN" dirty="0"/>
          </a:p>
        </p:txBody>
      </p:sp>
      <p:sp>
        <p:nvSpPr>
          <p:cNvPr id="3" name="Text Placeholder 2">
            <a:extLst>
              <a:ext uri="{FF2B5EF4-FFF2-40B4-BE49-F238E27FC236}">
                <a16:creationId xmlns:a16="http://schemas.microsoft.com/office/drawing/2014/main" id="{701A18C3-6376-33ED-2719-58711C183824}"/>
              </a:ext>
            </a:extLst>
          </p:cNvPr>
          <p:cNvSpPr>
            <a:spLocks noGrp="1"/>
          </p:cNvSpPr>
          <p:nvPr>
            <p:ph type="body" sz="quarter" idx="15"/>
          </p:nvPr>
        </p:nvSpPr>
        <p:spPr>
          <a:xfrm>
            <a:off x="215814" y="1108259"/>
            <a:ext cx="11436608" cy="5598928"/>
          </a:xfrm>
        </p:spPr>
        <p:txBody>
          <a:bodyPr>
            <a:normAutofit lnSpcReduction="10000"/>
          </a:bodyPr>
          <a:lstStyle/>
          <a:p>
            <a:pPr algn="just">
              <a:lnSpc>
                <a:spcPct val="150000"/>
              </a:lnSpc>
              <a:spcAft>
                <a:spcPts val="800"/>
              </a:spcAft>
            </a:pPr>
            <a:r>
              <a:rPr lang="en-US" sz="1800" dirty="0">
                <a:latin typeface="Cambria" panose="02040503050406030204" pitchFamily="18" charset="0"/>
                <a:ea typeface="Cambria" panose="02040503050406030204" pitchFamily="18" charset="0"/>
              </a:rPr>
              <a:t>I</a:t>
            </a:r>
            <a:r>
              <a:rPr lang="en-US" sz="1800" dirty="0">
                <a:effectLst/>
                <a:latin typeface="Cambria" panose="02040503050406030204" pitchFamily="18" charset="0"/>
                <a:ea typeface="Cambria" panose="02040503050406030204" pitchFamily="18" charset="0"/>
              </a:rPr>
              <a:t>n </a:t>
            </a:r>
            <a:r>
              <a:rPr lang="en-US" sz="2000" b="1" dirty="0">
                <a:effectLst/>
                <a:latin typeface="Cambria" panose="02040503050406030204" pitchFamily="18" charset="0"/>
                <a:ea typeface="Cambria" panose="02040503050406030204" pitchFamily="18" charset="0"/>
              </a:rPr>
              <a:t>Henna Medicals Vs. State Tax Officer (W.P. (C) No. 30660 of 2023, decided on 19-9-2023) [(2023) 11 </a:t>
            </a:r>
            <a:r>
              <a:rPr lang="en-US" sz="2000" b="1" dirty="0" err="1">
                <a:effectLst/>
                <a:latin typeface="Cambria" panose="02040503050406030204" pitchFamily="18" charset="0"/>
                <a:ea typeface="Cambria" panose="02040503050406030204" pitchFamily="18" charset="0"/>
              </a:rPr>
              <a:t>Centax</a:t>
            </a:r>
            <a:r>
              <a:rPr lang="en-US" sz="2000" b="1" dirty="0">
                <a:effectLst/>
                <a:latin typeface="Cambria" panose="02040503050406030204" pitchFamily="18" charset="0"/>
                <a:ea typeface="Cambria" panose="02040503050406030204" pitchFamily="18" charset="0"/>
              </a:rPr>
              <a:t> 32 (Ker.)]</a:t>
            </a:r>
            <a:r>
              <a:rPr lang="en-US" sz="2000" b="1" dirty="0">
                <a:solidFill>
                  <a:srgbClr val="002060"/>
                </a:solidFill>
                <a:effectLst/>
                <a:latin typeface="Cambria" panose="02040503050406030204" pitchFamily="18" charset="0"/>
                <a:ea typeface="Cambria" panose="02040503050406030204" pitchFamily="18" charset="0"/>
              </a:rPr>
              <a:t> t</a:t>
            </a:r>
            <a:r>
              <a:rPr lang="en-US" sz="2000" dirty="0">
                <a:solidFill>
                  <a:srgbClr val="000000"/>
                </a:solidFill>
                <a:effectLst/>
                <a:latin typeface="Cambria" panose="02040503050406030204" pitchFamily="18" charset="0"/>
                <a:ea typeface="Cambria" panose="02040503050406030204" pitchFamily="18" charset="0"/>
              </a:rPr>
              <a:t>he </a:t>
            </a:r>
            <a:r>
              <a:rPr lang="en-US" sz="2000" b="1" dirty="0">
                <a:solidFill>
                  <a:srgbClr val="000000"/>
                </a:solidFill>
                <a:effectLst/>
                <a:latin typeface="Cambria" panose="02040503050406030204" pitchFamily="18" charset="0"/>
                <a:ea typeface="Cambria" panose="02040503050406030204" pitchFamily="18" charset="0"/>
              </a:rPr>
              <a:t>High Court of Kerala</a:t>
            </a:r>
            <a:r>
              <a:rPr lang="en-US" sz="2000" dirty="0">
                <a:solidFill>
                  <a:srgbClr val="000000"/>
                </a:solidFill>
                <a:effectLst/>
                <a:latin typeface="Cambria" panose="02040503050406030204" pitchFamily="18" charset="0"/>
                <a:ea typeface="Cambria" panose="02040503050406030204" pitchFamily="18" charset="0"/>
              </a:rPr>
              <a:t> relies on The State of Karnataka v. M/s </a:t>
            </a:r>
            <a:r>
              <a:rPr lang="en-US" sz="2000" dirty="0" err="1">
                <a:solidFill>
                  <a:srgbClr val="000000"/>
                </a:solidFill>
                <a:effectLst/>
                <a:latin typeface="Cambria" panose="02040503050406030204" pitchFamily="18" charset="0"/>
                <a:ea typeface="Cambria" panose="02040503050406030204" pitchFamily="18" charset="0"/>
              </a:rPr>
              <a:t>Ecom</a:t>
            </a:r>
            <a:r>
              <a:rPr lang="en-US" sz="2000" dirty="0">
                <a:solidFill>
                  <a:srgbClr val="000000"/>
                </a:solidFill>
                <a:effectLst/>
                <a:latin typeface="Cambria" panose="02040503050406030204" pitchFamily="18" charset="0"/>
                <a:ea typeface="Cambria" panose="02040503050406030204" pitchFamily="18" charset="0"/>
              </a:rPr>
              <a:t> Gill Coffee Trading </a:t>
            </a:r>
            <a:r>
              <a:rPr lang="en-US" sz="2000" dirty="0">
                <a:effectLst/>
                <a:latin typeface="Cambria" panose="02040503050406030204" pitchFamily="18" charset="0"/>
                <a:ea typeface="Cambria" panose="02040503050406030204" pitchFamily="18" charset="0"/>
              </a:rPr>
              <a:t>Private</a:t>
            </a:r>
            <a:r>
              <a:rPr lang="en-US" sz="2000" dirty="0">
                <a:solidFill>
                  <a:srgbClr val="000000"/>
                </a:solidFill>
                <a:effectLst/>
                <a:latin typeface="Cambria" panose="02040503050406030204" pitchFamily="18" charset="0"/>
                <a:ea typeface="Cambria" panose="02040503050406030204" pitchFamily="18" charset="0"/>
              </a:rPr>
              <a:t> Limited 2023 (3) TMI 533 SC as well as </a:t>
            </a:r>
            <a:r>
              <a:rPr lang="en-US" sz="2000" dirty="0" err="1">
                <a:solidFill>
                  <a:srgbClr val="000000"/>
                </a:solidFill>
                <a:effectLst/>
                <a:latin typeface="Cambria" panose="02040503050406030204" pitchFamily="18" charset="0"/>
                <a:ea typeface="Cambria" panose="02040503050406030204" pitchFamily="18" charset="0"/>
              </a:rPr>
              <a:t>Suncraft</a:t>
            </a:r>
            <a:r>
              <a:rPr lang="en-US" sz="2000" dirty="0">
                <a:solidFill>
                  <a:srgbClr val="000000"/>
                </a:solidFill>
                <a:effectLst/>
                <a:latin typeface="Cambria" panose="02040503050406030204" pitchFamily="18" charset="0"/>
                <a:ea typeface="Cambria" panose="02040503050406030204" pitchFamily="18" charset="0"/>
              </a:rPr>
              <a:t> Energy Private Limited v. The Assistant Commissioner, State Tax, Ballygunge Charge [Judgment dated 2-8-2023 in MAT No. 1218/2023] has </a:t>
            </a:r>
            <a:r>
              <a:rPr lang="en-US" sz="2000" b="1" dirty="0">
                <a:solidFill>
                  <a:srgbClr val="000000"/>
                </a:solidFill>
                <a:effectLst/>
                <a:latin typeface="Cambria" panose="02040503050406030204" pitchFamily="18" charset="0"/>
                <a:ea typeface="Cambria" panose="02040503050406030204" pitchFamily="18" charset="0"/>
              </a:rPr>
              <a:t>held</a:t>
            </a:r>
            <a:r>
              <a:rPr lang="en-US" sz="2000" dirty="0">
                <a:solidFill>
                  <a:srgbClr val="000000"/>
                </a:solidFill>
                <a:effectLst/>
                <a:latin typeface="Cambria" panose="02040503050406030204" pitchFamily="18" charset="0"/>
                <a:ea typeface="Cambria" panose="02040503050406030204" pitchFamily="18" charset="0"/>
              </a:rPr>
              <a:t> </a:t>
            </a:r>
            <a:r>
              <a:rPr lang="en-US" sz="2000" b="1" dirty="0">
                <a:solidFill>
                  <a:srgbClr val="000000"/>
                </a:solidFill>
                <a:effectLst/>
                <a:latin typeface="Cambria" panose="02040503050406030204" pitchFamily="18" charset="0"/>
                <a:ea typeface="Cambria" panose="02040503050406030204" pitchFamily="18" charset="0"/>
              </a:rPr>
              <a:t>that</a:t>
            </a:r>
            <a:r>
              <a:rPr lang="en-US" sz="2000" dirty="0">
                <a:solidFill>
                  <a:srgbClr val="000000"/>
                </a:solidFill>
                <a:effectLst/>
                <a:latin typeface="Cambria" panose="02040503050406030204" pitchFamily="18" charset="0"/>
                <a:ea typeface="Cambria" panose="02040503050406030204" pitchFamily="18" charset="0"/>
              </a:rPr>
              <a:t> </a:t>
            </a:r>
            <a:r>
              <a:rPr lang="en-US" sz="2000" b="1" dirty="0">
                <a:solidFill>
                  <a:srgbClr val="000000"/>
                </a:solidFill>
                <a:effectLst/>
                <a:latin typeface="Cambria" panose="02040503050406030204" pitchFamily="18" charset="0"/>
                <a:ea typeface="Cambria" panose="02040503050406030204" pitchFamily="18" charset="0"/>
              </a:rPr>
              <a:t>the</a:t>
            </a:r>
            <a:r>
              <a:rPr lang="en-US" sz="2000" dirty="0">
                <a:solidFill>
                  <a:srgbClr val="000000"/>
                </a:solidFill>
                <a:effectLst/>
                <a:latin typeface="Cambria" panose="02040503050406030204" pitchFamily="18" charset="0"/>
                <a:ea typeface="Cambria" panose="02040503050406030204" pitchFamily="18" charset="0"/>
              </a:rPr>
              <a:t> </a:t>
            </a:r>
            <a:r>
              <a:rPr lang="en-US" sz="2000" b="1" dirty="0">
                <a:solidFill>
                  <a:srgbClr val="000000"/>
                </a:solidFill>
                <a:effectLst/>
                <a:latin typeface="Cambria" panose="02040503050406030204" pitchFamily="18" charset="0"/>
                <a:ea typeface="Cambria" panose="02040503050406030204" pitchFamily="18" charset="0"/>
              </a:rPr>
              <a:t>input tax credit of the </a:t>
            </a:r>
            <a:r>
              <a:rPr lang="en-US" sz="2000" b="1" dirty="0" err="1">
                <a:solidFill>
                  <a:srgbClr val="000000"/>
                </a:solidFill>
                <a:effectLst/>
                <a:latin typeface="Cambria" panose="02040503050406030204" pitchFamily="18" charset="0"/>
                <a:ea typeface="Cambria" panose="02040503050406030204" pitchFamily="18" charset="0"/>
              </a:rPr>
              <a:t>assessee</a:t>
            </a:r>
            <a:r>
              <a:rPr lang="en-US" sz="2000" b="1" dirty="0">
                <a:solidFill>
                  <a:srgbClr val="000000"/>
                </a:solidFill>
                <a:effectLst/>
                <a:latin typeface="Cambria" panose="02040503050406030204" pitchFamily="18" charset="0"/>
                <a:ea typeface="Cambria" panose="02040503050406030204" pitchFamily="18" charset="0"/>
              </a:rPr>
              <a:t> under the GST regime cannot be denied merely on the difference of GSTR 2A and 3B (Para 2)</a:t>
            </a:r>
            <a:r>
              <a:rPr lang="en-US" sz="2000" dirty="0">
                <a:solidFill>
                  <a:srgbClr val="000000"/>
                </a:solidFill>
                <a:effectLst/>
                <a:latin typeface="Cambria" panose="02040503050406030204" pitchFamily="18" charset="0"/>
                <a:ea typeface="Cambria" panose="02040503050406030204" pitchFamily="18" charset="0"/>
              </a:rPr>
              <a:t>. </a:t>
            </a:r>
            <a:endParaRPr lang="en-IN" sz="2000" dirty="0">
              <a:effectLst/>
              <a:latin typeface="Cambria" panose="02040503050406030204" pitchFamily="18" charset="0"/>
              <a:ea typeface="Cambria" panose="02040503050406030204" pitchFamily="18" charset="0"/>
            </a:endParaRPr>
          </a:p>
          <a:p>
            <a:pPr algn="just">
              <a:lnSpc>
                <a:spcPct val="150000"/>
              </a:lnSpc>
              <a:spcAft>
                <a:spcPts val="1000"/>
              </a:spcAft>
            </a:pPr>
            <a:r>
              <a:rPr lang="en-US" sz="2000" b="1" dirty="0">
                <a:effectLst/>
                <a:latin typeface="Cambria" panose="02040503050406030204" pitchFamily="18" charset="0"/>
                <a:ea typeface="Cambria" panose="02040503050406030204" pitchFamily="18" charset="0"/>
              </a:rPr>
              <a:t>Diya Agencies Vs. State Tax Officer (Kerala High Court) - WP(C) No. 29769 of 2023,</a:t>
            </a:r>
            <a:r>
              <a:rPr lang="en-US" sz="2000" dirty="0">
                <a:effectLst/>
                <a:latin typeface="Cambria" panose="02040503050406030204" pitchFamily="18" charset="0"/>
                <a:ea typeface="Cambria" panose="02040503050406030204" pitchFamily="18" charset="0"/>
              </a:rPr>
              <a:t> the Hon’ble Kerala High Court highlights that, denying input tax credit based solely on discrepancies in GSTR-2A is unjust. Taxpayers should not be penalized for issues beyond their control, such as the non-deposit of taxes by the seller dealer. The court has directed assessing authorities to allow taxpayers the opportunity to provide evidence supporting their input tax credit claims. This ruling emphasizes the importance of a fair and evidence-based approach when evaluating input tax credit claims. </a:t>
            </a:r>
            <a:endParaRPr lang="en-IN" sz="2000" dirty="0">
              <a:effectLst/>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105C7A3C-83D0-2FB4-CA1D-311599C45185}"/>
              </a:ext>
            </a:extLst>
          </p:cNvPr>
          <p:cNvSpPr>
            <a:spLocks noGrp="1"/>
          </p:cNvSpPr>
          <p:nvPr>
            <p:ph type="sldNum" sz="quarter" idx="4"/>
          </p:nvPr>
        </p:nvSpPr>
        <p:spPr/>
        <p:txBody>
          <a:bodyPr/>
          <a:lstStyle/>
          <a:p>
            <a:fld id="{C37E4FB1-AD43-40BE-A2D5-51E31E25039B}" type="slidenum">
              <a:rPr lang="en-IN" smtClean="0"/>
              <a:pPr/>
              <a:t>27</a:t>
            </a:fld>
            <a:endParaRPr lang="en-IN"/>
          </a:p>
        </p:txBody>
      </p:sp>
    </p:spTree>
    <p:extLst>
      <p:ext uri="{BB962C8B-B14F-4D97-AF65-F5344CB8AC3E}">
        <p14:creationId xmlns:p14="http://schemas.microsoft.com/office/powerpoint/2010/main" val="3429146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86BA6C-C442-CAF9-32E8-D7338AB3CB3E}"/>
              </a:ext>
            </a:extLst>
          </p:cNvPr>
          <p:cNvSpPr>
            <a:spLocks noGrp="1"/>
          </p:cNvSpPr>
          <p:nvPr>
            <p:ph type="body" sz="quarter" idx="14"/>
          </p:nvPr>
        </p:nvSpPr>
        <p:spPr>
          <a:xfrm>
            <a:off x="154030" y="136525"/>
            <a:ext cx="10658131" cy="585787"/>
          </a:xfrm>
        </p:spPr>
        <p:txBody>
          <a:bodyPr/>
          <a:lstStyle/>
          <a:p>
            <a:pPr>
              <a:lnSpc>
                <a:spcPct val="100000"/>
              </a:lnSpc>
            </a:pPr>
            <a:r>
              <a:rPr lang="en-GB" sz="2400" dirty="0"/>
              <a:t>Relaxation for </a:t>
            </a:r>
            <a:r>
              <a:rPr lang="en-GB" sz="2400" dirty="0" err="1"/>
              <a:t>availment</a:t>
            </a:r>
            <a:r>
              <a:rPr lang="en-GB" sz="2400" dirty="0"/>
              <a:t> of ITC under Sec 16(4) of CGST Act </a:t>
            </a:r>
            <a:r>
              <a:rPr lang="en-GB" sz="2400" dirty="0" err="1"/>
              <a:t>availment</a:t>
            </a:r>
            <a:r>
              <a:rPr lang="en-GB" sz="2400" dirty="0"/>
              <a:t> of ITC under section 16(4) of CGST Act </a:t>
            </a:r>
            <a:endParaRPr lang="en-IN" sz="2400" dirty="0"/>
          </a:p>
        </p:txBody>
      </p:sp>
      <p:sp>
        <p:nvSpPr>
          <p:cNvPr id="3" name="Text Placeholder 2">
            <a:extLst>
              <a:ext uri="{FF2B5EF4-FFF2-40B4-BE49-F238E27FC236}">
                <a16:creationId xmlns:a16="http://schemas.microsoft.com/office/drawing/2014/main" id="{F9331E7C-BDED-0A9A-3612-B972C980E313}"/>
              </a:ext>
            </a:extLst>
          </p:cNvPr>
          <p:cNvSpPr>
            <a:spLocks noGrp="1"/>
          </p:cNvSpPr>
          <p:nvPr>
            <p:ph type="body" sz="quarter" idx="15"/>
          </p:nvPr>
        </p:nvSpPr>
        <p:spPr>
          <a:xfrm>
            <a:off x="154030" y="1108259"/>
            <a:ext cx="11461322" cy="5613216"/>
          </a:xfrm>
        </p:spPr>
        <p:txBody>
          <a:bodyPr>
            <a:normAutofit fontScale="92500" lnSpcReduction="10000"/>
          </a:bodyPr>
          <a:lstStyle/>
          <a:p>
            <a:pPr marL="0" indent="0" algn="just">
              <a:lnSpc>
                <a:spcPct val="100000"/>
              </a:lnSpc>
              <a:spcBef>
                <a:spcPts val="95"/>
              </a:spcBef>
              <a:buNone/>
            </a:pPr>
            <a:r>
              <a:rPr lang="en-US" sz="2000" dirty="0">
                <a:latin typeface="Cambria" panose="02040503050406030204" pitchFamily="18" charset="0"/>
                <a:ea typeface="Cambria" panose="02040503050406030204" pitchFamily="18" charset="0"/>
              </a:rPr>
              <a:t>Relaxation in condition for </a:t>
            </a:r>
            <a:r>
              <a:rPr lang="en-US" sz="2000" dirty="0" err="1">
                <a:latin typeface="Cambria" panose="02040503050406030204" pitchFamily="18" charset="0"/>
                <a:ea typeface="Cambria" panose="02040503050406030204" pitchFamily="18" charset="0"/>
              </a:rPr>
              <a:t>availment</a:t>
            </a:r>
            <a:r>
              <a:rPr lang="en-US" sz="2000" dirty="0">
                <a:latin typeface="Cambria" panose="02040503050406030204" pitchFamily="18" charset="0"/>
                <a:ea typeface="Cambria" panose="02040503050406030204" pitchFamily="18" charset="0"/>
              </a:rPr>
              <a:t> of ITC under Section 16(4) of the CGST Act, 2017:</a:t>
            </a:r>
          </a:p>
          <a:p>
            <a:pPr marL="469900" indent="-457200" algn="just">
              <a:lnSpc>
                <a:spcPct val="100000"/>
              </a:lnSpc>
              <a:spcBef>
                <a:spcPts val="95"/>
              </a:spcBef>
              <a:buFont typeface="+mj-lt"/>
              <a:buAutoNum type="alphaLcParenR"/>
            </a:pPr>
            <a:r>
              <a:rPr lang="en-US" sz="2000" dirty="0">
                <a:latin typeface="Cambria" panose="02040503050406030204" pitchFamily="18" charset="0"/>
                <a:ea typeface="Cambria" panose="02040503050406030204" pitchFamily="18" charset="0"/>
              </a:rPr>
              <a:t>The time limit to avail input tax credit in respect of any invoice or debit note under Section 16(4) of CGST Act, through any return in FORM GSTR 3B filed </a:t>
            </a:r>
            <a:r>
              <a:rPr lang="en-US" sz="2000" dirty="0" err="1">
                <a:latin typeface="Cambria" panose="02040503050406030204" pitchFamily="18" charset="0"/>
                <a:ea typeface="Cambria" panose="02040503050406030204" pitchFamily="18" charset="0"/>
              </a:rPr>
              <a:t>upto</a:t>
            </a:r>
            <a:r>
              <a:rPr lang="en-US" sz="2000" dirty="0">
                <a:latin typeface="Cambria" panose="02040503050406030204" pitchFamily="18" charset="0"/>
                <a:ea typeface="Cambria" panose="02040503050406030204" pitchFamily="18" charset="0"/>
              </a:rPr>
              <a:t> 30.11.2021 for the financial years 2017-18, 2018-19, 2019- 20 and 2020-21, may be deemed to be 30.11.2021.</a:t>
            </a:r>
          </a:p>
          <a:p>
            <a:pPr marL="0" indent="0" algn="just">
              <a:lnSpc>
                <a:spcPct val="100000"/>
              </a:lnSpc>
              <a:spcBef>
                <a:spcPts val="95"/>
              </a:spcBef>
              <a:buNone/>
            </a:pPr>
            <a:r>
              <a:rPr lang="en-US" sz="2000" dirty="0">
                <a:latin typeface="Cambria" panose="02040503050406030204" pitchFamily="18" charset="0"/>
                <a:ea typeface="Cambria" panose="02040503050406030204" pitchFamily="18" charset="0"/>
              </a:rPr>
              <a:t> </a:t>
            </a:r>
          </a:p>
          <a:p>
            <a:pPr marL="241300" lvl="1" indent="0" algn="just">
              <a:spcBef>
                <a:spcPts val="95"/>
              </a:spcBef>
              <a:buNone/>
            </a:pPr>
            <a:r>
              <a:rPr lang="en-US" sz="2000" b="1" dirty="0">
                <a:latin typeface="Cambria" panose="02040503050406030204" pitchFamily="18" charset="0"/>
                <a:ea typeface="Cambria" panose="02040503050406030204" pitchFamily="18" charset="0"/>
              </a:rPr>
              <a:t>HNA comments:</a:t>
            </a:r>
            <a:r>
              <a:rPr lang="en-US" sz="2000" dirty="0">
                <a:latin typeface="Cambria" panose="02040503050406030204" pitchFamily="18" charset="0"/>
                <a:ea typeface="Cambria" panose="02040503050406030204" pitchFamily="18" charset="0"/>
              </a:rPr>
              <a:t> </a:t>
            </a:r>
          </a:p>
          <a:p>
            <a:pPr marL="812800" lvl="1" indent="-342900" algn="just">
              <a:spcBef>
                <a:spcPts val="95"/>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Big relief for many taxpayers who could not file GSTR-3B within statutory due date in the initial period of GST implementation. </a:t>
            </a:r>
          </a:p>
          <a:p>
            <a:pPr marL="812800" lvl="1" indent="-342900" algn="just">
              <a:spcBef>
                <a:spcPts val="95"/>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All pending matters to be closed once the amendment is made in the Act. </a:t>
            </a:r>
          </a:p>
          <a:p>
            <a:pPr marL="812800" lvl="1" indent="-342900" algn="just">
              <a:spcBef>
                <a:spcPts val="95"/>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In case of taxpayers who had already paid/reversed the credit in the department proceedings, should be given the opportunity for refund</a:t>
            </a:r>
          </a:p>
          <a:p>
            <a:pPr marL="469900" lvl="1" indent="0" algn="just">
              <a:spcBef>
                <a:spcPts val="95"/>
              </a:spcBef>
              <a:buNone/>
            </a:pPr>
            <a:r>
              <a:rPr lang="en-US" sz="2000" dirty="0">
                <a:latin typeface="Cambria" panose="02040503050406030204" pitchFamily="18" charset="0"/>
                <a:ea typeface="Cambria" panose="02040503050406030204" pitchFamily="18" charset="0"/>
              </a:rPr>
              <a:t> </a:t>
            </a:r>
          </a:p>
          <a:p>
            <a:pPr marL="0" indent="0" algn="just">
              <a:lnSpc>
                <a:spcPct val="100000"/>
              </a:lnSpc>
              <a:spcBef>
                <a:spcPts val="95"/>
              </a:spcBef>
              <a:buNone/>
            </a:pPr>
            <a:r>
              <a:rPr lang="en-US" sz="2000" dirty="0">
                <a:latin typeface="Cambria" panose="02040503050406030204" pitchFamily="18" charset="0"/>
                <a:ea typeface="Cambria" panose="02040503050406030204" pitchFamily="18" charset="0"/>
              </a:rPr>
              <a:t>Retrospective amendment to Section 16(4) of CGST Act from July 1, 2017. Conditionally relaxes provision if returns for period from registration cancellation to revocation are filed within thirty days of revocation order.</a:t>
            </a:r>
          </a:p>
          <a:p>
            <a:pPr marL="241300" lvl="1" indent="0" algn="just">
              <a:spcBef>
                <a:spcPts val="95"/>
              </a:spcBef>
              <a:buNone/>
            </a:pPr>
            <a:r>
              <a:rPr lang="en-US" sz="2000" b="1" dirty="0">
                <a:latin typeface="Cambria" panose="02040503050406030204" pitchFamily="18" charset="0"/>
                <a:ea typeface="Cambria" panose="02040503050406030204" pitchFamily="18" charset="0"/>
              </a:rPr>
              <a:t>HNA comments:</a:t>
            </a:r>
            <a:r>
              <a:rPr lang="en-US" sz="2000" dirty="0">
                <a:latin typeface="Cambria" panose="02040503050406030204" pitchFamily="18" charset="0"/>
                <a:ea typeface="Cambria" panose="02040503050406030204" pitchFamily="18" charset="0"/>
              </a:rPr>
              <a:t> </a:t>
            </a:r>
          </a:p>
          <a:p>
            <a:pPr marL="812800" lvl="1" indent="-342900" algn="just">
              <a:spcBef>
                <a:spcPts val="95"/>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 Businesses should not be penalized for not being able to file return during the cancellation period. </a:t>
            </a:r>
          </a:p>
          <a:p>
            <a:pPr marL="812800" lvl="1" indent="-342900" algn="just">
              <a:spcBef>
                <a:spcPts val="95"/>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Welcome move to provide that restriction of Section 16(4) would not be applicable where returns could not be filed due to registration of cancellation.</a:t>
            </a:r>
          </a:p>
          <a:p>
            <a:endParaRPr lang="en-IN" dirty="0"/>
          </a:p>
        </p:txBody>
      </p:sp>
      <p:sp>
        <p:nvSpPr>
          <p:cNvPr id="4" name="Slide Number Placeholder 3">
            <a:extLst>
              <a:ext uri="{FF2B5EF4-FFF2-40B4-BE49-F238E27FC236}">
                <a16:creationId xmlns:a16="http://schemas.microsoft.com/office/drawing/2014/main" id="{C108114C-08D4-D6B0-528F-A2685092D318}"/>
              </a:ext>
            </a:extLst>
          </p:cNvPr>
          <p:cNvSpPr>
            <a:spLocks noGrp="1"/>
          </p:cNvSpPr>
          <p:nvPr>
            <p:ph type="sldNum" sz="quarter" idx="4"/>
          </p:nvPr>
        </p:nvSpPr>
        <p:spPr/>
        <p:txBody>
          <a:bodyPr/>
          <a:lstStyle/>
          <a:p>
            <a:fld id="{C37E4FB1-AD43-40BE-A2D5-51E31E25039B}" type="slidenum">
              <a:rPr lang="en-IN" smtClean="0"/>
              <a:pPr/>
              <a:t>28</a:t>
            </a:fld>
            <a:endParaRPr lang="en-IN"/>
          </a:p>
        </p:txBody>
      </p:sp>
    </p:spTree>
    <p:extLst>
      <p:ext uri="{BB962C8B-B14F-4D97-AF65-F5344CB8AC3E}">
        <p14:creationId xmlns:p14="http://schemas.microsoft.com/office/powerpoint/2010/main" val="632240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56BE31-7F86-B2F0-C294-2D96C6A38B12}"/>
              </a:ext>
            </a:extLst>
          </p:cNvPr>
          <p:cNvSpPr>
            <a:spLocks noGrp="1"/>
          </p:cNvSpPr>
          <p:nvPr>
            <p:ph type="body" sz="quarter" idx="14"/>
          </p:nvPr>
        </p:nvSpPr>
        <p:spPr>
          <a:xfrm>
            <a:off x="215814" y="249667"/>
            <a:ext cx="10423353" cy="585787"/>
          </a:xfrm>
        </p:spPr>
        <p:txBody>
          <a:bodyPr/>
          <a:lstStyle/>
          <a:p>
            <a:pPr>
              <a:lnSpc>
                <a:spcPct val="100000"/>
              </a:lnSpc>
            </a:pPr>
            <a:r>
              <a:rPr lang="en-GB" sz="2400" dirty="0"/>
              <a:t>Circular-Time limit starts from the date of issuance of invoice</a:t>
            </a:r>
            <a:endParaRPr lang="en-IN" sz="2400" dirty="0"/>
          </a:p>
        </p:txBody>
      </p:sp>
      <p:sp>
        <p:nvSpPr>
          <p:cNvPr id="3" name="Text Placeholder 2">
            <a:extLst>
              <a:ext uri="{FF2B5EF4-FFF2-40B4-BE49-F238E27FC236}">
                <a16:creationId xmlns:a16="http://schemas.microsoft.com/office/drawing/2014/main" id="{8B4A7C96-0FED-DB93-A35A-D62D0ACF87D4}"/>
              </a:ext>
            </a:extLst>
          </p:cNvPr>
          <p:cNvSpPr>
            <a:spLocks noGrp="1"/>
          </p:cNvSpPr>
          <p:nvPr>
            <p:ph type="body" sz="quarter" idx="15"/>
          </p:nvPr>
        </p:nvSpPr>
        <p:spPr>
          <a:xfrm>
            <a:off x="327024" y="1108260"/>
            <a:ext cx="11448965" cy="5613216"/>
          </a:xfrm>
        </p:spPr>
        <p:txBody>
          <a:bodyPr/>
          <a:lstStyle/>
          <a:p>
            <a:pPr marL="0" indent="0" algn="just">
              <a:lnSpc>
                <a:spcPct val="100000"/>
              </a:lnSpc>
              <a:spcBef>
                <a:spcPts val="95"/>
              </a:spcBef>
              <a:buNone/>
            </a:pPr>
            <a:r>
              <a:rPr lang="en-US" sz="2000" dirty="0">
                <a:latin typeface="Cambria" panose="02040503050406030204" pitchFamily="18" charset="0"/>
                <a:ea typeface="Cambria" panose="02040503050406030204" pitchFamily="18" charset="0"/>
              </a:rPr>
              <a:t>The Council clarified that for supplies from unregistered suppliers under reverse charge, the financial year for claiming input tax credit under section 16(4) of CGST Act is the year of recipient-issued invoice.</a:t>
            </a:r>
          </a:p>
          <a:p>
            <a:pPr marL="469900" indent="-457200" algn="just">
              <a:lnSpc>
                <a:spcPct val="100000"/>
              </a:lnSpc>
              <a:spcBef>
                <a:spcPts val="95"/>
              </a:spcBef>
              <a:buFont typeface="+mj-lt"/>
              <a:buAutoNum type="arabicPeriod" startAt="29"/>
            </a:pPr>
            <a:endParaRPr lang="en-US" sz="2000" dirty="0">
              <a:latin typeface="Cambria" panose="02040503050406030204" pitchFamily="18" charset="0"/>
              <a:ea typeface="Cambria" panose="02040503050406030204" pitchFamily="18" charset="0"/>
            </a:endParaRPr>
          </a:p>
          <a:p>
            <a:pPr marL="241300" lvl="1" indent="0" algn="just">
              <a:spcBef>
                <a:spcPts val="95"/>
              </a:spcBef>
              <a:buNone/>
            </a:pPr>
            <a:r>
              <a:rPr lang="en-US" sz="2000" b="1" dirty="0">
                <a:latin typeface="Cambria" panose="02040503050406030204" pitchFamily="18" charset="0"/>
                <a:ea typeface="Cambria" panose="02040503050406030204" pitchFamily="18" charset="0"/>
              </a:rPr>
              <a:t>HNA Comments: </a:t>
            </a:r>
          </a:p>
          <a:p>
            <a:pPr marL="812800" lvl="1" indent="-342900" algn="just">
              <a:spcBef>
                <a:spcPts val="95"/>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Suppose a supply liable to RCM is received in 2019-20 but the taxpayer pays the tax under RCM thereon in 2023-24 along with interest during department audit. </a:t>
            </a:r>
          </a:p>
          <a:p>
            <a:pPr marL="812800" lvl="1" indent="-342900" algn="just">
              <a:spcBef>
                <a:spcPts val="95"/>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There was confusion whether time limit of 16 (4) would be applicable in such case and taxpayer would be entitled to claim ITC thereof. </a:t>
            </a:r>
          </a:p>
          <a:p>
            <a:pPr marL="812800" lvl="1" indent="-342900" algn="just">
              <a:spcBef>
                <a:spcPts val="95"/>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Council has clarified that time limit in such case would be applicable from the date of raising of self-invoice </a:t>
            </a:r>
            <a:r>
              <a:rPr lang="en-US" sz="2000" dirty="0" err="1">
                <a:latin typeface="Cambria" panose="02040503050406030204" pitchFamily="18" charset="0"/>
                <a:ea typeface="Cambria" panose="02040503050406030204" pitchFamily="18" charset="0"/>
              </a:rPr>
              <a:t>ie</a:t>
            </a:r>
            <a:r>
              <a:rPr lang="en-US" sz="2000" dirty="0">
                <a:latin typeface="Cambria" panose="02040503050406030204" pitchFamily="18" charset="0"/>
                <a:ea typeface="Cambria" panose="02040503050406030204" pitchFamily="18" charset="0"/>
              </a:rPr>
              <a:t> the date of payment of tax liability. Hence, all past disputes would get resolved. </a:t>
            </a:r>
          </a:p>
          <a:p>
            <a:pPr marL="812800" lvl="1" indent="-342900" algn="just">
              <a:spcBef>
                <a:spcPts val="95"/>
              </a:spcBef>
              <a:buFont typeface="Arial" panose="020B0604020202020204" pitchFamily="34" charset="0"/>
              <a:buChar char="•"/>
            </a:pPr>
            <a:r>
              <a:rPr lang="en-US" sz="2000" dirty="0">
                <a:latin typeface="Cambria" panose="02040503050406030204" pitchFamily="18" charset="0"/>
                <a:ea typeface="Cambria" panose="02040503050406030204" pitchFamily="18" charset="0"/>
              </a:rPr>
              <a:t>The Council should have extended similar benefit to supplies received from registered suppliers also where recipient is liable to pay RCM. </a:t>
            </a:r>
          </a:p>
          <a:p>
            <a:pPr marL="469900" lvl="1" algn="just">
              <a:spcBef>
                <a:spcPts val="95"/>
              </a:spcBef>
            </a:pPr>
            <a:endParaRPr lang="en-US" sz="2000" dirty="0">
              <a:latin typeface="Cambria" panose="02040503050406030204" pitchFamily="18" charset="0"/>
              <a:ea typeface="Cambria" panose="02040503050406030204" pitchFamily="18" charset="0"/>
            </a:endParaRPr>
          </a:p>
          <a:p>
            <a:pPr marL="241300" lvl="1" indent="0" algn="just">
              <a:spcBef>
                <a:spcPts val="95"/>
              </a:spcBef>
              <a:buNone/>
            </a:pPr>
            <a:r>
              <a:rPr lang="en-US" sz="2000" dirty="0">
                <a:latin typeface="Cambria" panose="02040503050406030204" pitchFamily="18" charset="0"/>
                <a:ea typeface="Cambria" panose="02040503050406030204" pitchFamily="18" charset="0"/>
              </a:rPr>
              <a:t>[</a:t>
            </a:r>
            <a:r>
              <a:rPr lang="en-IN" sz="2000" dirty="0">
                <a:latin typeface="Cambria" panose="02040503050406030204" pitchFamily="18" charset="0"/>
                <a:ea typeface="Cambria" panose="02040503050406030204" pitchFamily="18" charset="0"/>
              </a:rPr>
              <a:t>Circular No.211/5/2024-GST- 26th June 2024</a:t>
            </a:r>
            <a:r>
              <a:rPr lang="en-US" sz="2000" dirty="0">
                <a:latin typeface="Cambria" panose="02040503050406030204" pitchFamily="18" charset="0"/>
                <a:ea typeface="Cambria" panose="02040503050406030204" pitchFamily="18" charset="0"/>
              </a:rPr>
              <a:t>]</a:t>
            </a:r>
            <a:endParaRPr lang="en-US" sz="2100" dirty="0">
              <a:latin typeface="Cambria" panose="02040503050406030204" pitchFamily="18" charset="0"/>
              <a:ea typeface="Cambria" panose="02040503050406030204" pitchFamily="18" charset="0"/>
            </a:endParaRPr>
          </a:p>
          <a:p>
            <a:pPr marL="469900" lvl="1" algn="just">
              <a:spcBef>
                <a:spcPts val="95"/>
              </a:spcBef>
            </a:pPr>
            <a:endParaRPr lang="en-US" sz="2100" dirty="0">
              <a:latin typeface="Cambria" panose="02040503050406030204" pitchFamily="18" charset="0"/>
              <a:ea typeface="Cambria" panose="02040503050406030204" pitchFamily="18" charset="0"/>
            </a:endParaRPr>
          </a:p>
          <a:p>
            <a:endParaRPr lang="en-IN" dirty="0"/>
          </a:p>
        </p:txBody>
      </p:sp>
      <p:sp>
        <p:nvSpPr>
          <p:cNvPr id="4" name="Slide Number Placeholder 3">
            <a:extLst>
              <a:ext uri="{FF2B5EF4-FFF2-40B4-BE49-F238E27FC236}">
                <a16:creationId xmlns:a16="http://schemas.microsoft.com/office/drawing/2014/main" id="{39E99969-1DDA-47A5-83D9-A66AD2375DB7}"/>
              </a:ext>
            </a:extLst>
          </p:cNvPr>
          <p:cNvSpPr>
            <a:spLocks noGrp="1"/>
          </p:cNvSpPr>
          <p:nvPr>
            <p:ph type="sldNum" sz="quarter" idx="4"/>
          </p:nvPr>
        </p:nvSpPr>
        <p:spPr/>
        <p:txBody>
          <a:bodyPr/>
          <a:lstStyle/>
          <a:p>
            <a:fld id="{C37E4FB1-AD43-40BE-A2D5-51E31E25039B}" type="slidenum">
              <a:rPr lang="en-IN" smtClean="0"/>
              <a:pPr/>
              <a:t>29</a:t>
            </a:fld>
            <a:endParaRPr lang="en-IN"/>
          </a:p>
        </p:txBody>
      </p:sp>
    </p:spTree>
    <p:extLst>
      <p:ext uri="{BB962C8B-B14F-4D97-AF65-F5344CB8AC3E}">
        <p14:creationId xmlns:p14="http://schemas.microsoft.com/office/powerpoint/2010/main" val="1765198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25479" y="12175"/>
            <a:ext cx="3651878" cy="59663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r"/>
            <a:endParaRPr lang="en-IN" sz="1500" dirty="0">
              <a:solidFill>
                <a:schemeClr val="tx1"/>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6" name="Text Placeholder 5"/>
          <p:cNvSpPr>
            <a:spLocks noGrp="1"/>
          </p:cNvSpPr>
          <p:nvPr>
            <p:ph type="body" sz="quarter" idx="13"/>
          </p:nvPr>
        </p:nvSpPr>
        <p:spPr>
          <a:xfrm>
            <a:off x="241110" y="2183061"/>
            <a:ext cx="5103813" cy="798687"/>
          </a:xfrm>
        </p:spPr>
        <p:txBody>
          <a:bodyPr/>
          <a:lstStyle/>
          <a:p>
            <a:pPr marL="0" marR="0" lvl="0" indent="0" algn="ctr" defTabSz="914400" rtl="0" eaLnBrk="1" fontAlgn="auto" latinLnBrk="0" hangingPunct="1">
              <a:lnSpc>
                <a:spcPct val="110000"/>
              </a:lnSpc>
              <a:spcBef>
                <a:spcPts val="700"/>
              </a:spcBef>
              <a:spcAft>
                <a:spcPts val="0"/>
              </a:spcAft>
              <a:buClr>
                <a:srgbClr val="17406D"/>
              </a:buClr>
              <a:buSzTx/>
              <a:buFont typeface="Arial" panose="020B0604020202020204" pitchFamily="34" charset="0"/>
              <a:buNone/>
              <a:tabLst/>
              <a:defRPr/>
            </a:pPr>
            <a:r>
              <a:rPr lang="en-GB" sz="3200" dirty="0">
                <a:effectLst/>
                <a:latin typeface="Cambria" panose="02040503050406030204" pitchFamily="18" charset="0"/>
                <a:ea typeface="Cambria" panose="02040503050406030204" pitchFamily="18" charset="0"/>
                <a:cs typeface="Calibri" panose="020F0502020204030204" pitchFamily="34" charset="0"/>
              </a:rPr>
              <a:t>GST – Issues in Real Estate</a:t>
            </a:r>
          </a:p>
        </p:txBody>
      </p:sp>
      <p:sp>
        <p:nvSpPr>
          <p:cNvPr id="7" name="Text Placeholder 6"/>
          <p:cNvSpPr>
            <a:spLocks noGrp="1"/>
          </p:cNvSpPr>
          <p:nvPr>
            <p:ph type="body" sz="quarter" idx="14"/>
          </p:nvPr>
        </p:nvSpPr>
        <p:spPr>
          <a:xfrm>
            <a:off x="55950" y="4774686"/>
            <a:ext cx="4799132" cy="928688"/>
          </a:xfrm>
        </p:spPr>
        <p:txBody>
          <a:bodyPr vert="horz" lIns="91440" tIns="45720" rIns="91440" bIns="45720" rtlCol="0" anchor="t">
            <a:noAutofit/>
          </a:bodyPr>
          <a:lstStyle/>
          <a:p>
            <a:r>
              <a:rPr lang="en-US" dirty="0">
                <a:latin typeface="Cambria"/>
              </a:rPr>
              <a:t>CA Roopa Nayak</a:t>
            </a:r>
            <a:endParaRPr lang="en-IN" dirty="0">
              <a:latin typeface="Cambria"/>
            </a:endParaRPr>
          </a:p>
        </p:txBody>
      </p:sp>
      <p:sp>
        <p:nvSpPr>
          <p:cNvPr id="8" name="Text Placeholder 1"/>
          <p:cNvSpPr>
            <a:spLocks noGrp="1"/>
          </p:cNvSpPr>
          <p:nvPr>
            <p:ph type="body" sz="quarter" idx="15"/>
          </p:nvPr>
        </p:nvSpPr>
        <p:spPr>
          <a:xfrm>
            <a:off x="815355" y="6452473"/>
            <a:ext cx="1544387" cy="368300"/>
          </a:xfrm>
        </p:spPr>
        <p:txBody>
          <a:bodyPr/>
          <a:lstStyle/>
          <a:p>
            <a:pPr marL="0" indent="0">
              <a:buNone/>
            </a:pPr>
            <a:r>
              <a:rPr lang="en-IN"/>
              <a:t>16/07/20199</a:t>
            </a:r>
          </a:p>
        </p:txBody>
      </p:sp>
      <p:sp>
        <p:nvSpPr>
          <p:cNvPr id="9" name="TextBox 8">
            <a:extLst>
              <a:ext uri="{FF2B5EF4-FFF2-40B4-BE49-F238E27FC236}">
                <a16:creationId xmlns:a16="http://schemas.microsoft.com/office/drawing/2014/main" id="{D646547A-99A6-FD0E-570E-9A99D7273BB4}"/>
              </a:ext>
            </a:extLst>
          </p:cNvPr>
          <p:cNvSpPr txBox="1"/>
          <p:nvPr/>
        </p:nvSpPr>
        <p:spPr>
          <a:xfrm>
            <a:off x="5159572" y="6267291"/>
            <a:ext cx="3497826" cy="369332"/>
          </a:xfrm>
          <a:prstGeom prst="rect">
            <a:avLst/>
          </a:prstGeom>
          <a:noFill/>
        </p:spPr>
        <p:txBody>
          <a:bodyPr wrap="square">
            <a:spAutoFit/>
          </a:bodyPr>
          <a:lstStyle/>
          <a:p>
            <a:r>
              <a:rPr lang="en-IN" b="1" dirty="0">
                <a:solidFill>
                  <a:schemeClr val="accent1"/>
                </a:solidFill>
                <a:latin typeface="Cambria" panose="02040503050406030204" pitchFamily="18" charset="0"/>
                <a:ea typeface="Cambria" panose="02040503050406030204" pitchFamily="18" charset="0"/>
              </a:rPr>
              <a:t>September 2024</a:t>
            </a:r>
          </a:p>
        </p:txBody>
      </p:sp>
      <p:pic>
        <p:nvPicPr>
          <p:cNvPr id="10" name="Picture 9" descr="A blue and black text&#10;&#10;Description automatically generated">
            <a:extLst>
              <a:ext uri="{FF2B5EF4-FFF2-40B4-BE49-F238E27FC236}">
                <a16:creationId xmlns:a16="http://schemas.microsoft.com/office/drawing/2014/main" id="{E7C5D495-52A3-27F0-2B1A-C1E381E6F2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8550" y="197802"/>
            <a:ext cx="4260222" cy="978484"/>
          </a:xfrm>
          <a:prstGeom prst="rect">
            <a:avLst/>
          </a:prstGeom>
        </p:spPr>
      </p:pic>
      <p:pic>
        <p:nvPicPr>
          <p:cNvPr id="2" name="Picture 1">
            <a:extLst>
              <a:ext uri="{FF2B5EF4-FFF2-40B4-BE49-F238E27FC236}">
                <a16:creationId xmlns:a16="http://schemas.microsoft.com/office/drawing/2014/main" id="{0BA67DC8-8987-2CFC-FC5D-CF9FE8B1318A}"/>
              </a:ext>
            </a:extLst>
          </p:cNvPr>
          <p:cNvPicPr>
            <a:picLocks noChangeAspect="1"/>
          </p:cNvPicPr>
          <p:nvPr/>
        </p:nvPicPr>
        <p:blipFill>
          <a:blip r:embed="rId4"/>
          <a:stretch>
            <a:fillRect/>
          </a:stretch>
        </p:blipFill>
        <p:spPr>
          <a:xfrm>
            <a:off x="7118549" y="1184316"/>
            <a:ext cx="2497839" cy="1497100"/>
          </a:xfrm>
          <a:prstGeom prst="rect">
            <a:avLst/>
          </a:prstGeom>
        </p:spPr>
      </p:pic>
      <p:pic>
        <p:nvPicPr>
          <p:cNvPr id="3" name="Picture 2">
            <a:extLst>
              <a:ext uri="{FF2B5EF4-FFF2-40B4-BE49-F238E27FC236}">
                <a16:creationId xmlns:a16="http://schemas.microsoft.com/office/drawing/2014/main" id="{3D323BDC-3009-E95C-5C5B-0C4149B0C5A5}"/>
              </a:ext>
            </a:extLst>
          </p:cNvPr>
          <p:cNvPicPr>
            <a:picLocks noChangeAspect="1"/>
          </p:cNvPicPr>
          <p:nvPr/>
        </p:nvPicPr>
        <p:blipFill>
          <a:blip r:embed="rId5"/>
          <a:stretch>
            <a:fillRect/>
          </a:stretch>
        </p:blipFill>
        <p:spPr>
          <a:xfrm>
            <a:off x="9540795" y="1495840"/>
            <a:ext cx="2243522" cy="835921"/>
          </a:xfrm>
          <a:prstGeom prst="rect">
            <a:avLst/>
          </a:prstGeom>
        </p:spPr>
      </p:pic>
      <p:pic>
        <p:nvPicPr>
          <p:cNvPr id="4" name="Picture 3">
            <a:extLst>
              <a:ext uri="{FF2B5EF4-FFF2-40B4-BE49-F238E27FC236}">
                <a16:creationId xmlns:a16="http://schemas.microsoft.com/office/drawing/2014/main" id="{7A6F22A9-7F88-1915-1600-19A4A3EDB2C9}"/>
              </a:ext>
            </a:extLst>
          </p:cNvPr>
          <p:cNvPicPr>
            <a:picLocks noChangeAspect="1"/>
          </p:cNvPicPr>
          <p:nvPr/>
        </p:nvPicPr>
        <p:blipFill>
          <a:blip r:embed="rId6"/>
          <a:stretch>
            <a:fillRect/>
          </a:stretch>
        </p:blipFill>
        <p:spPr>
          <a:xfrm>
            <a:off x="7118550" y="2818026"/>
            <a:ext cx="2497840" cy="1756035"/>
          </a:xfrm>
          <a:prstGeom prst="rect">
            <a:avLst/>
          </a:prstGeom>
        </p:spPr>
      </p:pic>
      <p:pic>
        <p:nvPicPr>
          <p:cNvPr id="12" name="Picture 11">
            <a:extLst>
              <a:ext uri="{FF2B5EF4-FFF2-40B4-BE49-F238E27FC236}">
                <a16:creationId xmlns:a16="http://schemas.microsoft.com/office/drawing/2014/main" id="{2EC2743C-0F7F-D6BC-8915-7A6C385D41C6}"/>
              </a:ext>
            </a:extLst>
          </p:cNvPr>
          <p:cNvPicPr>
            <a:picLocks noChangeAspect="1"/>
          </p:cNvPicPr>
          <p:nvPr/>
        </p:nvPicPr>
        <p:blipFill>
          <a:blip r:embed="rId7"/>
          <a:stretch>
            <a:fillRect/>
          </a:stretch>
        </p:blipFill>
        <p:spPr>
          <a:xfrm>
            <a:off x="7228703" y="4774686"/>
            <a:ext cx="2387687" cy="1806705"/>
          </a:xfrm>
          <a:prstGeom prst="rect">
            <a:avLst/>
          </a:prstGeom>
        </p:spPr>
      </p:pic>
      <p:pic>
        <p:nvPicPr>
          <p:cNvPr id="13" name="Picture 12">
            <a:extLst>
              <a:ext uri="{FF2B5EF4-FFF2-40B4-BE49-F238E27FC236}">
                <a16:creationId xmlns:a16="http://schemas.microsoft.com/office/drawing/2014/main" id="{D173DB7F-D77D-EA18-7842-3720D75094B4}"/>
              </a:ext>
            </a:extLst>
          </p:cNvPr>
          <p:cNvPicPr>
            <a:picLocks noChangeAspect="1"/>
          </p:cNvPicPr>
          <p:nvPr/>
        </p:nvPicPr>
        <p:blipFill>
          <a:blip r:embed="rId8"/>
          <a:stretch>
            <a:fillRect/>
          </a:stretch>
        </p:blipFill>
        <p:spPr>
          <a:xfrm>
            <a:off x="9428009" y="3212853"/>
            <a:ext cx="2469094" cy="810838"/>
          </a:xfrm>
          <a:prstGeom prst="rect">
            <a:avLst/>
          </a:prstGeom>
        </p:spPr>
      </p:pic>
    </p:spTree>
    <p:extLst>
      <p:ext uri="{BB962C8B-B14F-4D97-AF65-F5344CB8AC3E}">
        <p14:creationId xmlns:p14="http://schemas.microsoft.com/office/powerpoint/2010/main" val="1998842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B538AB-64E9-449B-A9BF-D8EFE7B7DF9D}"/>
              </a:ext>
            </a:extLst>
          </p:cNvPr>
          <p:cNvSpPr>
            <a:spLocks noGrp="1"/>
          </p:cNvSpPr>
          <p:nvPr>
            <p:ph type="body" sz="quarter" idx="14"/>
          </p:nvPr>
        </p:nvSpPr>
        <p:spPr/>
        <p:txBody>
          <a:bodyPr vert="horz" lIns="91440" tIns="45720" rIns="91440" bIns="45720" rtlCol="0" anchor="t">
            <a:noAutofit/>
          </a:bodyPr>
          <a:lstStyle/>
          <a:p>
            <a:r>
              <a:rPr lang="en-US" b="1" dirty="0"/>
              <a:t>Levy</a:t>
            </a:r>
            <a:endParaRPr lang="en-GB" b="1" dirty="0"/>
          </a:p>
        </p:txBody>
      </p:sp>
      <p:sp>
        <p:nvSpPr>
          <p:cNvPr id="3" name="Text Placeholder 2">
            <a:extLst>
              <a:ext uri="{FF2B5EF4-FFF2-40B4-BE49-F238E27FC236}">
                <a16:creationId xmlns:a16="http://schemas.microsoft.com/office/drawing/2014/main" id="{05AADBF0-DC04-43D8-B3FC-9C4202A96C82}"/>
              </a:ext>
            </a:extLst>
          </p:cNvPr>
          <p:cNvSpPr>
            <a:spLocks noGrp="1"/>
          </p:cNvSpPr>
          <p:nvPr>
            <p:ph type="body" sz="quarter" idx="15"/>
          </p:nvPr>
        </p:nvSpPr>
        <p:spPr>
          <a:xfrm>
            <a:off x="116960" y="569417"/>
            <a:ext cx="11646672" cy="6412150"/>
          </a:xfrm>
        </p:spPr>
        <p:txBody>
          <a:bodyPr vert="horz" lIns="91440" tIns="45720" rIns="91440" bIns="45720" rtlCol="0" anchor="t">
            <a:noAutofit/>
          </a:bodyPr>
          <a:lstStyle/>
          <a:p>
            <a:pPr marL="0" indent="0">
              <a:lnSpc>
                <a:spcPct val="100000"/>
              </a:lnSpc>
            </a:pPr>
            <a:endParaRPr lang="en-US" sz="1800" i="1" dirty="0">
              <a:solidFill>
                <a:schemeClr val="tx1"/>
              </a:solidFill>
            </a:endParaRPr>
          </a:p>
          <a:p>
            <a:pPr>
              <a:lnSpc>
                <a:spcPct val="100000"/>
              </a:lnSpc>
            </a:pPr>
            <a:r>
              <a:rPr lang="en-US" sz="1800" dirty="0">
                <a:solidFill>
                  <a:schemeClr val="tx1"/>
                </a:solidFill>
              </a:rPr>
              <a:t>Section 7(1): Supply includes </a:t>
            </a:r>
          </a:p>
          <a:p>
            <a:pPr marL="457200" lvl="1" indent="0">
              <a:lnSpc>
                <a:spcPct val="100000"/>
              </a:lnSpc>
              <a:buNone/>
            </a:pPr>
            <a:r>
              <a:rPr lang="en-US" sz="1800" dirty="0"/>
              <a:t>All forms of supply made for consideration.</a:t>
            </a:r>
            <a:endParaRPr lang="en-US" sz="1800" dirty="0">
              <a:solidFill>
                <a:schemeClr val="tx1"/>
              </a:solidFill>
            </a:endParaRPr>
          </a:p>
          <a:p>
            <a:pPr>
              <a:lnSpc>
                <a:spcPct val="100000"/>
              </a:lnSpc>
            </a:pPr>
            <a:r>
              <a:rPr lang="en-US" sz="1800" dirty="0"/>
              <a:t>Activities to be treated as supply of goods or services as per Schedule-II.</a:t>
            </a:r>
          </a:p>
          <a:p>
            <a:pPr>
              <a:lnSpc>
                <a:spcPct val="100000"/>
              </a:lnSpc>
            </a:pPr>
            <a:r>
              <a:rPr lang="en-US" sz="1800" b="1" dirty="0"/>
              <a:t>Schedule – II: </a:t>
            </a:r>
          </a:p>
          <a:p>
            <a:pPr marL="457200" lvl="1" indent="0">
              <a:lnSpc>
                <a:spcPct val="100000"/>
              </a:lnSpc>
              <a:buNone/>
            </a:pPr>
            <a:r>
              <a:rPr lang="en-US" sz="1800" dirty="0">
                <a:solidFill>
                  <a:schemeClr val="tx1"/>
                </a:solidFill>
              </a:rPr>
              <a:t>5(b): </a:t>
            </a:r>
            <a:r>
              <a:rPr lang="en-US" sz="1800" dirty="0"/>
              <a:t>Construction of a complex, building, civil structure or a part thereof </a:t>
            </a:r>
          </a:p>
          <a:p>
            <a:pPr marL="457200" lvl="1" indent="0">
              <a:lnSpc>
                <a:spcPct val="100000"/>
              </a:lnSpc>
              <a:buNone/>
            </a:pPr>
            <a:r>
              <a:rPr lang="en-US" sz="1800" dirty="0">
                <a:solidFill>
                  <a:schemeClr val="tx1"/>
                </a:solidFill>
              </a:rPr>
              <a:t>5(b) : Construction of </a:t>
            </a:r>
            <a:r>
              <a:rPr lang="en-US" sz="1800" dirty="0"/>
              <a:t>complex or building intended for sale to a buyer, wholly or partly. </a:t>
            </a:r>
          </a:p>
          <a:p>
            <a:pPr marL="457200" lvl="1" indent="0">
              <a:lnSpc>
                <a:spcPct val="100000"/>
              </a:lnSpc>
              <a:buNone/>
            </a:pPr>
            <a:r>
              <a:rPr lang="en-US" sz="1800" dirty="0">
                <a:solidFill>
                  <a:srgbClr val="FF0000"/>
                </a:solidFill>
              </a:rPr>
              <a:t>Exceptions, </a:t>
            </a:r>
          </a:p>
          <a:p>
            <a:pPr lvl="2">
              <a:lnSpc>
                <a:spcPct val="100000"/>
              </a:lnSpc>
            </a:pPr>
            <a:r>
              <a:rPr lang="en-US" sz="1800" b="1" dirty="0"/>
              <a:t>Entire consideration </a:t>
            </a:r>
            <a:r>
              <a:rPr lang="en-US" sz="1800" dirty="0"/>
              <a:t>has been received after issuance of completion certificate, or</a:t>
            </a:r>
          </a:p>
          <a:p>
            <a:pPr lvl="2">
              <a:lnSpc>
                <a:spcPct val="100000"/>
              </a:lnSpc>
            </a:pPr>
            <a:r>
              <a:rPr lang="en-US" sz="1800" dirty="0"/>
              <a:t>After its first occupation, </a:t>
            </a:r>
            <a:r>
              <a:rPr lang="en-US" sz="1800" dirty="0">
                <a:solidFill>
                  <a:srgbClr val="FF0000"/>
                </a:solidFill>
              </a:rPr>
              <a:t>whichever is earlier.</a:t>
            </a:r>
          </a:p>
          <a:p>
            <a:pPr>
              <a:lnSpc>
                <a:spcPct val="100000"/>
              </a:lnSpc>
            </a:pPr>
            <a:r>
              <a:rPr lang="en-US" sz="1800" dirty="0"/>
              <a:t>Schedule – II: </a:t>
            </a:r>
          </a:p>
          <a:p>
            <a:pPr marL="457200" lvl="1" indent="0">
              <a:lnSpc>
                <a:spcPct val="100000"/>
              </a:lnSpc>
              <a:buNone/>
            </a:pPr>
            <a:r>
              <a:rPr lang="en-US" sz="1800" dirty="0"/>
              <a:t>6(a) : Composite supply of works contract </a:t>
            </a:r>
          </a:p>
          <a:p>
            <a:pPr algn="just">
              <a:lnSpc>
                <a:spcPct val="100000"/>
              </a:lnSpc>
            </a:pPr>
            <a:r>
              <a:rPr lang="en-US" sz="1800" dirty="0"/>
              <a:t>“Works Contract” means a </a:t>
            </a:r>
            <a:r>
              <a:rPr lang="en-US" sz="1800" b="1" dirty="0"/>
              <a:t>contract for building</a:t>
            </a:r>
            <a:r>
              <a:rPr lang="en-US" sz="1800" dirty="0"/>
              <a:t>, construction, fabrication, completion, erection, installation, fitting out, improvement, modification, repair, maintenance, renovation, alteration or commissioning of any immovable property wherein transfer of property in goods (whether as goods or in some other form) is involved in the execution of such contract </a:t>
            </a:r>
          </a:p>
          <a:p>
            <a:pPr algn="just">
              <a:lnSpc>
                <a:spcPct val="100000"/>
              </a:lnSpc>
            </a:pPr>
            <a:r>
              <a:rPr lang="en-US" sz="1800" b="1" dirty="0"/>
              <a:t>Schedule-III-neither supply of goods nor services</a:t>
            </a:r>
          </a:p>
          <a:p>
            <a:pPr lvl="1">
              <a:lnSpc>
                <a:spcPct val="100000"/>
              </a:lnSpc>
              <a:buClr>
                <a:srgbClr val="C00000"/>
              </a:buClr>
              <a:buSzPct val="139000"/>
              <a:buFont typeface="Arial" panose="020B0604020202020204" pitchFamily="34" charset="0"/>
              <a:buChar char="•"/>
            </a:pPr>
            <a:r>
              <a:rPr lang="en-US" sz="1800" dirty="0"/>
              <a:t>Excludes sale of land+ completed building</a:t>
            </a:r>
            <a:endParaRPr lang="en-US" sz="1800" b="1" dirty="0"/>
          </a:p>
        </p:txBody>
      </p:sp>
      <p:sp>
        <p:nvSpPr>
          <p:cNvPr id="4" name="Slide Number Placeholder 3">
            <a:extLst>
              <a:ext uri="{FF2B5EF4-FFF2-40B4-BE49-F238E27FC236}">
                <a16:creationId xmlns:a16="http://schemas.microsoft.com/office/drawing/2014/main" id="{D84B7B0D-C14D-48FE-8965-C101CAD7CFAB}"/>
              </a:ext>
            </a:extLst>
          </p:cNvPr>
          <p:cNvSpPr>
            <a:spLocks noGrp="1"/>
          </p:cNvSpPr>
          <p:nvPr>
            <p:ph type="sldNum" sz="quarter" idx="4"/>
          </p:nvPr>
        </p:nvSpPr>
        <p:spPr/>
        <p:txBody>
          <a:bodyPr/>
          <a:lstStyle/>
          <a:p>
            <a:fld id="{C37E4FB1-AD43-40BE-A2D5-51E31E25039B}" type="slidenum">
              <a:rPr lang="en-IN" smtClean="0"/>
              <a:pPr/>
              <a:t>31</a:t>
            </a:fld>
            <a:endParaRPr lang="en-IN"/>
          </a:p>
        </p:txBody>
      </p:sp>
    </p:spTree>
    <p:extLst>
      <p:ext uri="{BB962C8B-B14F-4D97-AF65-F5344CB8AC3E}">
        <p14:creationId xmlns:p14="http://schemas.microsoft.com/office/powerpoint/2010/main" val="39371872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4AB3E2-F437-3C9F-7AC8-DF56D02DA918}"/>
              </a:ext>
            </a:extLst>
          </p:cNvPr>
          <p:cNvSpPr>
            <a:spLocks noGrp="1"/>
          </p:cNvSpPr>
          <p:nvPr>
            <p:ph type="sldNum" sz="quarter" idx="4"/>
          </p:nvPr>
        </p:nvSpPr>
        <p:spPr/>
        <p:txBody>
          <a:bodyPr/>
          <a:lstStyle/>
          <a:p>
            <a:fld id="{C37E4FB1-AD43-40BE-A2D5-51E31E25039B}" type="slidenum">
              <a:rPr lang="en-IN" smtClean="0"/>
              <a:pPr/>
              <a:t>32</a:t>
            </a:fld>
            <a:endParaRPr lang="en-IN"/>
          </a:p>
        </p:txBody>
      </p:sp>
      <p:sp>
        <p:nvSpPr>
          <p:cNvPr id="10" name="TextBox 9">
            <a:extLst>
              <a:ext uri="{FF2B5EF4-FFF2-40B4-BE49-F238E27FC236}">
                <a16:creationId xmlns:a16="http://schemas.microsoft.com/office/drawing/2014/main" id="{841E3EFE-BD98-8C43-8468-3A68D3243B9B}"/>
              </a:ext>
            </a:extLst>
          </p:cNvPr>
          <p:cNvSpPr txBox="1"/>
          <p:nvPr/>
        </p:nvSpPr>
        <p:spPr>
          <a:xfrm>
            <a:off x="1863810" y="2777519"/>
            <a:ext cx="8464379" cy="1846659"/>
          </a:xfrm>
          <a:prstGeom prst="rect">
            <a:avLst/>
          </a:prstGeom>
          <a:noFill/>
        </p:spPr>
        <p:txBody>
          <a:bodyPr wrap="square">
            <a:spAutoFit/>
          </a:bodyPr>
          <a:lstStyle/>
          <a:p>
            <a:r>
              <a:rPr kumimoji="0" lang="en-IN" sz="9600" b="1" i="0" u="none" strike="noStrike" kern="1200" cap="none" spc="0" normalizeH="0" baseline="0" noProof="0" dirty="0">
                <a:ln>
                  <a:noFill/>
                </a:ln>
                <a:solidFill>
                  <a:srgbClr val="0070C0"/>
                </a:solidFill>
                <a:effectLst/>
                <a:uLnTx/>
                <a:uFillTx/>
                <a:latin typeface="Calibri" panose="020F0502020204030204" pitchFamily="34" charset="0"/>
                <a:ea typeface="+mj-ea"/>
                <a:cs typeface="Calibri" panose="020F0502020204030204" pitchFamily="34" charset="0"/>
              </a:rPr>
              <a:t>JDA – LL’s share</a:t>
            </a:r>
            <a:br>
              <a:rPr kumimoji="0" lang="en-IN" sz="4800" b="1" i="0" u="none" strike="noStrike" kern="1200" cap="none" spc="0" normalizeH="0" baseline="0" noProof="0" dirty="0">
                <a:ln>
                  <a:noFill/>
                </a:ln>
                <a:solidFill>
                  <a:srgbClr val="0070C0"/>
                </a:solidFill>
                <a:effectLst/>
                <a:uLnTx/>
                <a:uFillTx/>
                <a:latin typeface="Calibri" panose="020F0502020204030204" pitchFamily="34" charset="0"/>
                <a:ea typeface="+mj-ea"/>
                <a:cs typeface="Calibri" panose="020F0502020204030204" pitchFamily="34" charset="0"/>
              </a:rPr>
            </a:br>
            <a:endParaRPr lang="en-IN" dirty="0"/>
          </a:p>
        </p:txBody>
      </p:sp>
    </p:spTree>
    <p:extLst>
      <p:ext uri="{BB962C8B-B14F-4D97-AF65-F5344CB8AC3E}">
        <p14:creationId xmlns:p14="http://schemas.microsoft.com/office/powerpoint/2010/main" val="24309242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8BA803-EAF0-E615-3F2E-34F104A907C9}"/>
              </a:ext>
            </a:extLst>
          </p:cNvPr>
          <p:cNvSpPr>
            <a:spLocks noGrp="1"/>
          </p:cNvSpPr>
          <p:nvPr>
            <p:ph type="body" sz="quarter" idx="14"/>
          </p:nvPr>
        </p:nvSpPr>
        <p:spPr/>
        <p:txBody>
          <a:bodyPr/>
          <a:lstStyle/>
          <a:p>
            <a:r>
              <a:rPr lang="en-IN" b="1" dirty="0"/>
              <a:t>JDA -GST</a:t>
            </a:r>
            <a:br>
              <a:rPr lang="en-IN" dirty="0"/>
            </a:br>
            <a:endParaRPr lang="en-IN" dirty="0"/>
          </a:p>
        </p:txBody>
      </p:sp>
      <p:sp>
        <p:nvSpPr>
          <p:cNvPr id="3" name="Text Placeholder 2">
            <a:extLst>
              <a:ext uri="{FF2B5EF4-FFF2-40B4-BE49-F238E27FC236}">
                <a16:creationId xmlns:a16="http://schemas.microsoft.com/office/drawing/2014/main" id="{8DD14F7D-8ABC-8697-98EE-C892069DE734}"/>
              </a:ext>
            </a:extLst>
          </p:cNvPr>
          <p:cNvSpPr>
            <a:spLocks noGrp="1"/>
          </p:cNvSpPr>
          <p:nvPr>
            <p:ph type="body" sz="quarter" idx="15"/>
          </p:nvPr>
        </p:nvSpPr>
        <p:spPr>
          <a:xfrm>
            <a:off x="327025" y="1108260"/>
            <a:ext cx="11560176" cy="5613216"/>
          </a:xfrm>
        </p:spPr>
        <p:txBody>
          <a:bodyPr/>
          <a:lstStyle/>
          <a:p>
            <a:r>
              <a:rPr lang="en-IN" sz="2000" dirty="0">
                <a:latin typeface="Cambria" panose="02040503050406030204" pitchFamily="18" charset="0"/>
                <a:ea typeface="Cambria" panose="02040503050406030204" pitchFamily="18" charset="0"/>
              </a:rPr>
              <a:t>JDA: </a:t>
            </a:r>
            <a:r>
              <a:rPr lang="en-IN" sz="2000" b="1" dirty="0">
                <a:latin typeface="Cambria" panose="02040503050406030204" pitchFamily="18" charset="0"/>
                <a:ea typeface="Cambria" panose="02040503050406030204" pitchFamily="18" charset="0"/>
              </a:rPr>
              <a:t>Irrevocable</a:t>
            </a:r>
            <a:r>
              <a:rPr lang="en-IN" sz="2000" dirty="0">
                <a:latin typeface="Cambria" panose="02040503050406030204" pitchFamily="18" charset="0"/>
                <a:ea typeface="Cambria" panose="02040503050406030204" pitchFamily="18" charset="0"/>
              </a:rPr>
              <a:t> right to enter the land and do construction</a:t>
            </a:r>
          </a:p>
          <a:p>
            <a:r>
              <a:rPr lang="en-IN" sz="2000" dirty="0">
                <a:latin typeface="Cambria" panose="02040503050406030204" pitchFamily="18" charset="0"/>
                <a:ea typeface="Cambria" panose="02040503050406030204" pitchFamily="18" charset="0"/>
              </a:rPr>
              <a:t>Intention is to hand over the constructed IP- can it be excluded from GST levy at Schedule III Entry 5?</a:t>
            </a:r>
          </a:p>
          <a:p>
            <a:r>
              <a:rPr lang="en-IN" sz="2000" dirty="0">
                <a:latin typeface="Cambria" panose="02040503050406030204" pitchFamily="18" charset="0"/>
                <a:ea typeface="Cambria" panose="02040503050406030204" pitchFamily="18" charset="0"/>
              </a:rPr>
              <a:t>L&amp;T 2013 SC decision(2013-TIOL-46-SC-CT-LB) sets out that construction done under agreement is works contract</a:t>
            </a:r>
          </a:p>
          <a:p>
            <a:r>
              <a:rPr lang="en-IN" sz="2000" dirty="0">
                <a:latin typeface="Cambria" panose="02040503050406030204" pitchFamily="18" charset="0"/>
                <a:ea typeface="Cambria" panose="02040503050406030204" pitchFamily="18" charset="0"/>
              </a:rPr>
              <a:t>Construction services agreed to be provided to LL</a:t>
            </a:r>
          </a:p>
          <a:p>
            <a:r>
              <a:rPr lang="en-IN" sz="2000" dirty="0">
                <a:latin typeface="Cambria" panose="02040503050406030204" pitchFamily="18" charset="0"/>
                <a:ea typeface="Cambria" panose="02040503050406030204" pitchFamily="18" charset="0"/>
              </a:rPr>
              <a:t>Against non-monetary consideration</a:t>
            </a:r>
          </a:p>
          <a:p>
            <a:r>
              <a:rPr lang="en-IN" sz="2000" dirty="0">
                <a:latin typeface="Cambria" panose="02040503050406030204" pitchFamily="18" charset="0"/>
                <a:ea typeface="Cambria" panose="02040503050406030204" pitchFamily="18" charset="0"/>
              </a:rPr>
              <a:t>Residential/commercial project</a:t>
            </a:r>
          </a:p>
          <a:p>
            <a:r>
              <a:rPr lang="en-IN" sz="2000" b="1" dirty="0">
                <a:latin typeface="Cambria" panose="02040503050406030204" pitchFamily="18" charset="0"/>
                <a:ea typeface="Cambria" panose="02040503050406030204" pitchFamily="18" charset="0"/>
              </a:rPr>
              <a:t>What about plotted development?</a:t>
            </a:r>
          </a:p>
        </p:txBody>
      </p:sp>
      <p:sp>
        <p:nvSpPr>
          <p:cNvPr id="4" name="Slide Number Placeholder 3">
            <a:extLst>
              <a:ext uri="{FF2B5EF4-FFF2-40B4-BE49-F238E27FC236}">
                <a16:creationId xmlns:a16="http://schemas.microsoft.com/office/drawing/2014/main" id="{396A531B-0D66-139B-16CF-9B65CCE07C5A}"/>
              </a:ext>
            </a:extLst>
          </p:cNvPr>
          <p:cNvSpPr>
            <a:spLocks noGrp="1"/>
          </p:cNvSpPr>
          <p:nvPr>
            <p:ph type="sldNum" sz="quarter" idx="4"/>
          </p:nvPr>
        </p:nvSpPr>
        <p:spPr/>
        <p:txBody>
          <a:bodyPr/>
          <a:lstStyle/>
          <a:p>
            <a:fld id="{C37E4FB1-AD43-40BE-A2D5-51E31E25039B}" type="slidenum">
              <a:rPr lang="en-IN" smtClean="0"/>
              <a:pPr/>
              <a:t>33</a:t>
            </a:fld>
            <a:endParaRPr lang="en-IN"/>
          </a:p>
        </p:txBody>
      </p:sp>
    </p:spTree>
    <p:extLst>
      <p:ext uri="{BB962C8B-B14F-4D97-AF65-F5344CB8AC3E}">
        <p14:creationId xmlns:p14="http://schemas.microsoft.com/office/powerpoint/2010/main" val="15214825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B32EF0-4A0E-2B41-696C-774AD4AFFE82}"/>
              </a:ext>
            </a:extLst>
          </p:cNvPr>
          <p:cNvSpPr>
            <a:spLocks noGrp="1"/>
          </p:cNvSpPr>
          <p:nvPr>
            <p:ph type="body" sz="quarter" idx="14"/>
          </p:nvPr>
        </p:nvSpPr>
        <p:spPr/>
        <p:txBody>
          <a:bodyPr/>
          <a:lstStyle/>
          <a:p>
            <a:r>
              <a:rPr lang="en-IN" b="1" dirty="0"/>
              <a:t>JDA – Entered in GST regime</a:t>
            </a:r>
            <a:endParaRPr lang="en-IN" dirty="0"/>
          </a:p>
        </p:txBody>
      </p:sp>
      <p:sp>
        <p:nvSpPr>
          <p:cNvPr id="3" name="Text Placeholder 2">
            <a:extLst>
              <a:ext uri="{FF2B5EF4-FFF2-40B4-BE49-F238E27FC236}">
                <a16:creationId xmlns:a16="http://schemas.microsoft.com/office/drawing/2014/main" id="{4C70C283-7070-57D4-DFF1-706AD3F378BD}"/>
              </a:ext>
            </a:extLst>
          </p:cNvPr>
          <p:cNvSpPr>
            <a:spLocks noGrp="1"/>
          </p:cNvSpPr>
          <p:nvPr>
            <p:ph type="body" sz="quarter" idx="15"/>
          </p:nvPr>
        </p:nvSpPr>
        <p:spPr>
          <a:xfrm>
            <a:off x="327025" y="1108260"/>
            <a:ext cx="11461322" cy="5366682"/>
          </a:xfrm>
        </p:spPr>
        <p:txBody>
          <a:bodyPr>
            <a:normAutofit/>
          </a:bodyPr>
          <a:lstStyle/>
          <a:p>
            <a:r>
              <a:rPr lang="en-IN" dirty="0"/>
              <a:t>JDA entered in GST regime and project completed in GST regime before 01.04.2019</a:t>
            </a:r>
          </a:p>
          <a:p>
            <a:r>
              <a:rPr lang="en-IN" dirty="0"/>
              <a:t>Levy:</a:t>
            </a:r>
          </a:p>
          <a:p>
            <a:pPr lvl="1"/>
            <a:r>
              <a:rPr lang="en-US" dirty="0"/>
              <a:t>GST: It is a supply and GST is payable by the developer</a:t>
            </a:r>
          </a:p>
          <a:p>
            <a:r>
              <a:rPr lang="en-IN" dirty="0"/>
              <a:t>Valuation:</a:t>
            </a:r>
          </a:p>
          <a:p>
            <a:pPr lvl="1"/>
            <a:r>
              <a:rPr lang="en-IN" dirty="0"/>
              <a:t>Rule 27</a:t>
            </a:r>
          </a:p>
          <a:p>
            <a:pPr lvl="2"/>
            <a:r>
              <a:rPr lang="en-IN" dirty="0"/>
              <a:t>Open market value</a:t>
            </a:r>
          </a:p>
          <a:p>
            <a:pPr lvl="2"/>
            <a:r>
              <a:rPr lang="en-IN" dirty="0"/>
              <a:t>Like kind and quality</a:t>
            </a:r>
          </a:p>
          <a:p>
            <a:pPr lvl="2"/>
            <a:r>
              <a:rPr lang="en-IN" dirty="0"/>
              <a:t>Cost of construction + 10%</a:t>
            </a:r>
          </a:p>
          <a:p>
            <a:r>
              <a:rPr lang="en-IN" dirty="0"/>
              <a:t>Time of discharge tax</a:t>
            </a:r>
          </a:p>
          <a:p>
            <a:pPr lvl="1"/>
            <a:r>
              <a:rPr lang="en-IN" dirty="0"/>
              <a:t>Date of handover – notification 4/2018-CT(R)</a:t>
            </a:r>
          </a:p>
        </p:txBody>
      </p:sp>
      <p:sp>
        <p:nvSpPr>
          <p:cNvPr id="4" name="Slide Number Placeholder 3">
            <a:extLst>
              <a:ext uri="{FF2B5EF4-FFF2-40B4-BE49-F238E27FC236}">
                <a16:creationId xmlns:a16="http://schemas.microsoft.com/office/drawing/2014/main" id="{F49915B4-6059-982B-2276-300741F6BF31}"/>
              </a:ext>
            </a:extLst>
          </p:cNvPr>
          <p:cNvSpPr>
            <a:spLocks noGrp="1"/>
          </p:cNvSpPr>
          <p:nvPr>
            <p:ph type="sldNum" sz="quarter" idx="4"/>
          </p:nvPr>
        </p:nvSpPr>
        <p:spPr/>
        <p:txBody>
          <a:bodyPr/>
          <a:lstStyle/>
          <a:p>
            <a:fld id="{C37E4FB1-AD43-40BE-A2D5-51E31E25039B}" type="slidenum">
              <a:rPr lang="en-IN" smtClean="0"/>
              <a:pPr/>
              <a:t>34</a:t>
            </a:fld>
            <a:endParaRPr lang="en-IN"/>
          </a:p>
        </p:txBody>
      </p:sp>
    </p:spTree>
    <p:extLst>
      <p:ext uri="{BB962C8B-B14F-4D97-AF65-F5344CB8AC3E}">
        <p14:creationId xmlns:p14="http://schemas.microsoft.com/office/powerpoint/2010/main" val="28436623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3425DA-5716-56D9-E7B0-D70187170A64}"/>
              </a:ext>
            </a:extLst>
          </p:cNvPr>
          <p:cNvSpPr>
            <a:spLocks noGrp="1"/>
          </p:cNvSpPr>
          <p:nvPr>
            <p:ph type="body" sz="quarter" idx="14"/>
          </p:nvPr>
        </p:nvSpPr>
        <p:spPr/>
        <p:txBody>
          <a:bodyPr/>
          <a:lstStyle/>
          <a:p>
            <a:r>
              <a:rPr lang="en-IN" b="1" dirty="0"/>
              <a:t>JDA – Entered in GST regime</a:t>
            </a:r>
            <a:endParaRPr lang="en-IN" dirty="0"/>
          </a:p>
        </p:txBody>
      </p:sp>
      <p:sp>
        <p:nvSpPr>
          <p:cNvPr id="3" name="Text Placeholder 2">
            <a:extLst>
              <a:ext uri="{FF2B5EF4-FFF2-40B4-BE49-F238E27FC236}">
                <a16:creationId xmlns:a16="http://schemas.microsoft.com/office/drawing/2014/main" id="{E6664B68-DF04-C092-DB35-17FEDFE76BBD}"/>
              </a:ext>
            </a:extLst>
          </p:cNvPr>
          <p:cNvSpPr>
            <a:spLocks noGrp="1"/>
          </p:cNvSpPr>
          <p:nvPr>
            <p:ph type="body" sz="quarter" idx="15"/>
          </p:nvPr>
        </p:nvSpPr>
        <p:spPr>
          <a:xfrm>
            <a:off x="327025" y="1108260"/>
            <a:ext cx="11535462" cy="5598928"/>
          </a:xfrm>
        </p:spPr>
        <p:txBody>
          <a:bodyPr/>
          <a:lstStyle/>
          <a:p>
            <a:r>
              <a:rPr lang="en-IN" sz="2000" dirty="0">
                <a:latin typeface="Cambria" panose="02040503050406030204" pitchFamily="18" charset="0"/>
                <a:ea typeface="Cambria" panose="02040503050406030204" pitchFamily="18" charset="0"/>
              </a:rPr>
              <a:t>JDA entered in GST regime and project completed in GST regime after 01.04.2019</a:t>
            </a:r>
          </a:p>
          <a:p>
            <a:r>
              <a:rPr lang="en-IN" sz="2000" dirty="0">
                <a:latin typeface="Cambria" panose="02040503050406030204" pitchFamily="18" charset="0"/>
                <a:ea typeface="Cambria" panose="02040503050406030204" pitchFamily="18" charset="0"/>
              </a:rPr>
              <a:t>Levy:</a:t>
            </a:r>
          </a:p>
          <a:p>
            <a:pPr marL="457200" lvl="1" indent="0">
              <a:buNone/>
            </a:pPr>
            <a:r>
              <a:rPr lang="en-US" sz="2000" dirty="0">
                <a:latin typeface="Cambria" panose="02040503050406030204" pitchFamily="18" charset="0"/>
                <a:ea typeface="Cambria" panose="02040503050406030204" pitchFamily="18" charset="0"/>
              </a:rPr>
              <a:t>GST: It is a supply and GST is payable by the developer on construction services</a:t>
            </a:r>
          </a:p>
          <a:p>
            <a:r>
              <a:rPr lang="en-IN" sz="2000" dirty="0">
                <a:latin typeface="Cambria" panose="02040503050406030204" pitchFamily="18" charset="0"/>
                <a:ea typeface="Cambria" panose="02040503050406030204" pitchFamily="18" charset="0"/>
              </a:rPr>
              <a:t>Valuation:</a:t>
            </a:r>
          </a:p>
          <a:p>
            <a:pPr marL="457200" lvl="1" indent="0">
              <a:buNone/>
            </a:pPr>
            <a:r>
              <a:rPr lang="en-IN" sz="2000" dirty="0">
                <a:latin typeface="Cambria" panose="02040503050406030204" pitchFamily="18" charset="0"/>
                <a:ea typeface="Cambria" panose="02040503050406030204" pitchFamily="18" charset="0"/>
              </a:rPr>
              <a:t>First sale value less 1/3</a:t>
            </a:r>
            <a:r>
              <a:rPr lang="en-IN" sz="2000" baseline="30000" dirty="0">
                <a:latin typeface="Cambria" panose="02040503050406030204" pitchFamily="18" charset="0"/>
                <a:ea typeface="Cambria" panose="02040503050406030204" pitchFamily="18" charset="0"/>
              </a:rPr>
              <a:t>rd</a:t>
            </a:r>
            <a:r>
              <a:rPr lang="en-IN" sz="2000" dirty="0">
                <a:latin typeface="Cambria" panose="02040503050406030204" pitchFamily="18" charset="0"/>
                <a:ea typeface="Cambria" panose="02040503050406030204" pitchFamily="18" charset="0"/>
              </a:rPr>
              <a:t> deduction – para 2A of 11/17-CT(R)</a:t>
            </a:r>
          </a:p>
          <a:p>
            <a:pPr marL="457200" lvl="1" indent="0">
              <a:buNone/>
            </a:pPr>
            <a:r>
              <a:rPr lang="en-IN" sz="2000" dirty="0">
                <a:latin typeface="Cambria" panose="02040503050406030204" pitchFamily="18" charset="0"/>
                <a:ea typeface="Cambria" panose="02040503050406030204" pitchFamily="18" charset="0"/>
              </a:rPr>
              <a:t>Rule 27 if first sale value not available</a:t>
            </a:r>
          </a:p>
          <a:p>
            <a:pPr lvl="2"/>
            <a:r>
              <a:rPr lang="en-IN" dirty="0">
                <a:latin typeface="Cambria" panose="02040503050406030204" pitchFamily="18" charset="0"/>
                <a:ea typeface="Cambria" panose="02040503050406030204" pitchFamily="18" charset="0"/>
              </a:rPr>
              <a:t>Open market value</a:t>
            </a:r>
          </a:p>
          <a:p>
            <a:pPr lvl="2"/>
            <a:r>
              <a:rPr lang="en-IN" dirty="0">
                <a:latin typeface="Cambria" panose="02040503050406030204" pitchFamily="18" charset="0"/>
                <a:ea typeface="Cambria" panose="02040503050406030204" pitchFamily="18" charset="0"/>
              </a:rPr>
              <a:t>Like kind and quality</a:t>
            </a:r>
          </a:p>
          <a:p>
            <a:pPr lvl="2"/>
            <a:r>
              <a:rPr lang="en-IN" dirty="0">
                <a:latin typeface="Cambria" panose="02040503050406030204" pitchFamily="18" charset="0"/>
                <a:ea typeface="Cambria" panose="02040503050406030204" pitchFamily="18" charset="0"/>
              </a:rPr>
              <a:t>Cost of construction + 10%</a:t>
            </a:r>
          </a:p>
          <a:p>
            <a:r>
              <a:rPr lang="en-IN" sz="2000" dirty="0">
                <a:latin typeface="Cambria" panose="02040503050406030204" pitchFamily="18" charset="0"/>
                <a:ea typeface="Cambria" panose="02040503050406030204" pitchFamily="18" charset="0"/>
              </a:rPr>
              <a:t>Time of supply</a:t>
            </a:r>
          </a:p>
          <a:p>
            <a:pPr marL="457200" lvl="1" indent="0">
              <a:buNone/>
            </a:pPr>
            <a:r>
              <a:rPr lang="en-IN" sz="2000" dirty="0">
                <a:latin typeface="Cambria" panose="02040503050406030204" pitchFamily="18" charset="0"/>
                <a:ea typeface="Cambria" panose="02040503050406030204" pitchFamily="18" charset="0"/>
              </a:rPr>
              <a:t>Date of OC/CC – notification 6/2019-CT(R)</a:t>
            </a:r>
          </a:p>
        </p:txBody>
      </p:sp>
      <p:sp>
        <p:nvSpPr>
          <p:cNvPr id="4" name="Slide Number Placeholder 3">
            <a:extLst>
              <a:ext uri="{FF2B5EF4-FFF2-40B4-BE49-F238E27FC236}">
                <a16:creationId xmlns:a16="http://schemas.microsoft.com/office/drawing/2014/main" id="{5B87D122-85E8-7B0D-22B5-4A0F3A74D43A}"/>
              </a:ext>
            </a:extLst>
          </p:cNvPr>
          <p:cNvSpPr>
            <a:spLocks noGrp="1"/>
          </p:cNvSpPr>
          <p:nvPr>
            <p:ph type="sldNum" sz="quarter" idx="4"/>
          </p:nvPr>
        </p:nvSpPr>
        <p:spPr/>
        <p:txBody>
          <a:bodyPr/>
          <a:lstStyle/>
          <a:p>
            <a:fld id="{C37E4FB1-AD43-40BE-A2D5-51E31E25039B}" type="slidenum">
              <a:rPr lang="en-IN" smtClean="0"/>
              <a:pPr/>
              <a:t>35</a:t>
            </a:fld>
            <a:endParaRPr lang="en-IN"/>
          </a:p>
        </p:txBody>
      </p:sp>
    </p:spTree>
    <p:extLst>
      <p:ext uri="{BB962C8B-B14F-4D97-AF65-F5344CB8AC3E}">
        <p14:creationId xmlns:p14="http://schemas.microsoft.com/office/powerpoint/2010/main" val="795089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5E521F-B7C1-85A5-FBAA-DD4305BD4717}"/>
              </a:ext>
            </a:extLst>
          </p:cNvPr>
          <p:cNvSpPr>
            <a:spLocks noGrp="1"/>
          </p:cNvSpPr>
          <p:nvPr>
            <p:ph type="body" sz="quarter" idx="14"/>
          </p:nvPr>
        </p:nvSpPr>
        <p:spPr/>
        <p:txBody>
          <a:bodyPr/>
          <a:lstStyle/>
          <a:p>
            <a:r>
              <a:rPr lang="en-IN" b="1" dirty="0"/>
              <a:t>JDA – Entered in ST regime</a:t>
            </a:r>
            <a:endParaRPr lang="en-IN" dirty="0"/>
          </a:p>
        </p:txBody>
      </p:sp>
      <p:sp>
        <p:nvSpPr>
          <p:cNvPr id="3" name="Text Placeholder 2">
            <a:extLst>
              <a:ext uri="{FF2B5EF4-FFF2-40B4-BE49-F238E27FC236}">
                <a16:creationId xmlns:a16="http://schemas.microsoft.com/office/drawing/2014/main" id="{61893E31-1341-3669-6C57-9AF36E7BC154}"/>
              </a:ext>
            </a:extLst>
          </p:cNvPr>
          <p:cNvSpPr>
            <a:spLocks noGrp="1"/>
          </p:cNvSpPr>
          <p:nvPr>
            <p:ph type="body" sz="quarter" idx="15"/>
          </p:nvPr>
        </p:nvSpPr>
        <p:spPr>
          <a:xfrm>
            <a:off x="203456" y="1122547"/>
            <a:ext cx="11473679" cy="5598928"/>
          </a:xfrm>
        </p:spPr>
        <p:txBody>
          <a:bodyPr>
            <a:normAutofit lnSpcReduction="10000"/>
          </a:bodyPr>
          <a:lstStyle/>
          <a:p>
            <a:r>
              <a:rPr lang="en-IN" sz="2000" dirty="0">
                <a:latin typeface="Cambria" panose="02040503050406030204" pitchFamily="18" charset="0"/>
                <a:ea typeface="Cambria" panose="02040503050406030204" pitchFamily="18" charset="0"/>
              </a:rPr>
              <a:t>JDA entered in ST regime and project </a:t>
            </a:r>
            <a:r>
              <a:rPr lang="en-IN" sz="2000" b="1" dirty="0">
                <a:latin typeface="Cambria" panose="02040503050406030204" pitchFamily="18" charset="0"/>
                <a:ea typeface="Cambria" panose="02040503050406030204" pitchFamily="18" charset="0"/>
              </a:rPr>
              <a:t>completed in GST regime before 01.04.2019</a:t>
            </a:r>
          </a:p>
          <a:p>
            <a:r>
              <a:rPr lang="en-IN" sz="2000" dirty="0">
                <a:latin typeface="Cambria" panose="02040503050406030204" pitchFamily="18" charset="0"/>
                <a:ea typeface="Cambria" panose="02040503050406030204" pitchFamily="18" charset="0"/>
              </a:rPr>
              <a:t>Levy:</a:t>
            </a:r>
          </a:p>
          <a:p>
            <a:pPr lvl="1"/>
            <a:r>
              <a:rPr lang="en-IN" sz="2000" dirty="0">
                <a:latin typeface="Cambria" panose="02040503050406030204" pitchFamily="18" charset="0"/>
                <a:ea typeface="Cambria" panose="02040503050406030204" pitchFamily="18" charset="0"/>
              </a:rPr>
              <a:t>ST: Part construction done under ST regime however no mechanism to compute ST and hence no levy under ST</a:t>
            </a:r>
          </a:p>
          <a:p>
            <a:pPr lvl="1"/>
            <a:r>
              <a:rPr lang="en-IN" sz="2000" dirty="0">
                <a:latin typeface="Cambria" panose="02040503050406030204" pitchFamily="18" charset="0"/>
                <a:ea typeface="Cambria" panose="02040503050406030204" pitchFamily="18" charset="0"/>
              </a:rPr>
              <a:t>VAT: </a:t>
            </a:r>
            <a:r>
              <a:rPr lang="en-US" sz="2000" dirty="0">
                <a:latin typeface="Cambria" panose="02040503050406030204" pitchFamily="18" charset="0"/>
                <a:ea typeface="Cambria" panose="02040503050406030204" pitchFamily="18" charset="0"/>
              </a:rPr>
              <a:t>VAT is not payable</a:t>
            </a:r>
          </a:p>
          <a:p>
            <a:pPr lvl="1"/>
            <a:r>
              <a:rPr lang="en-IN" sz="2000" dirty="0">
                <a:latin typeface="Cambria" panose="02040503050406030204" pitchFamily="18" charset="0"/>
                <a:ea typeface="Cambria" panose="02040503050406030204" pitchFamily="18" charset="0"/>
              </a:rPr>
              <a:t>Can it be contended that the taxing event takes place prior to 1.7.2017?</a:t>
            </a:r>
          </a:p>
          <a:p>
            <a:pPr lvl="1"/>
            <a:r>
              <a:rPr lang="en-IN" sz="2000" dirty="0">
                <a:latin typeface="Cambria" panose="02040503050406030204" pitchFamily="18" charset="0"/>
                <a:ea typeface="Cambria" panose="02040503050406030204" pitchFamily="18" charset="0"/>
              </a:rPr>
              <a:t>Value recovered from Customers of Developer share include value of LL units? </a:t>
            </a:r>
          </a:p>
          <a:p>
            <a:pPr lvl="1"/>
            <a:r>
              <a:rPr lang="en-US" sz="2000" dirty="0">
                <a:latin typeface="Cambria" panose="02040503050406030204" pitchFamily="18" charset="0"/>
                <a:ea typeface="Cambria" panose="02040503050406030204" pitchFamily="18" charset="0"/>
              </a:rPr>
              <a:t>GST: It is a supply and GST is payable by the developer on construction services</a:t>
            </a:r>
          </a:p>
          <a:p>
            <a:r>
              <a:rPr lang="en-IN" sz="2000" dirty="0">
                <a:latin typeface="Cambria" panose="02040503050406030204" pitchFamily="18" charset="0"/>
                <a:ea typeface="Cambria" panose="02040503050406030204" pitchFamily="18" charset="0"/>
              </a:rPr>
              <a:t>Valuation:</a:t>
            </a:r>
          </a:p>
          <a:p>
            <a:pPr marL="457200" lvl="1" indent="0">
              <a:buNone/>
            </a:pPr>
            <a:r>
              <a:rPr lang="en-IN" sz="2000" dirty="0">
                <a:latin typeface="Cambria" panose="02040503050406030204" pitchFamily="18" charset="0"/>
                <a:ea typeface="Cambria" panose="02040503050406030204" pitchFamily="18" charset="0"/>
              </a:rPr>
              <a:t>Rule 27</a:t>
            </a:r>
          </a:p>
          <a:p>
            <a:pPr lvl="2"/>
            <a:r>
              <a:rPr lang="en-IN" dirty="0">
                <a:latin typeface="Cambria" panose="02040503050406030204" pitchFamily="18" charset="0"/>
                <a:ea typeface="Cambria" panose="02040503050406030204" pitchFamily="18" charset="0"/>
              </a:rPr>
              <a:t>Open market value</a:t>
            </a:r>
          </a:p>
          <a:p>
            <a:pPr lvl="2"/>
            <a:r>
              <a:rPr lang="en-IN" dirty="0">
                <a:latin typeface="Cambria" panose="02040503050406030204" pitchFamily="18" charset="0"/>
                <a:ea typeface="Cambria" panose="02040503050406030204" pitchFamily="18" charset="0"/>
              </a:rPr>
              <a:t>Like kind and quality</a:t>
            </a:r>
          </a:p>
          <a:p>
            <a:pPr lvl="2"/>
            <a:r>
              <a:rPr lang="en-IN" dirty="0">
                <a:latin typeface="Cambria" panose="02040503050406030204" pitchFamily="18" charset="0"/>
                <a:ea typeface="Cambria" panose="02040503050406030204" pitchFamily="18" charset="0"/>
              </a:rPr>
              <a:t>Cost of construction + 10%</a:t>
            </a:r>
          </a:p>
          <a:p>
            <a:r>
              <a:rPr lang="en-IN" sz="2000" dirty="0">
                <a:latin typeface="Cambria" panose="02040503050406030204" pitchFamily="18" charset="0"/>
                <a:ea typeface="Cambria" panose="02040503050406030204" pitchFamily="18" charset="0"/>
              </a:rPr>
              <a:t>Time of discharge tax-Date of handover – notification 4/2018-CT(R)</a:t>
            </a:r>
          </a:p>
        </p:txBody>
      </p:sp>
      <p:sp>
        <p:nvSpPr>
          <p:cNvPr id="4" name="Slide Number Placeholder 3">
            <a:extLst>
              <a:ext uri="{FF2B5EF4-FFF2-40B4-BE49-F238E27FC236}">
                <a16:creationId xmlns:a16="http://schemas.microsoft.com/office/drawing/2014/main" id="{656B8681-90D3-9C4C-59CB-415961F30EB3}"/>
              </a:ext>
            </a:extLst>
          </p:cNvPr>
          <p:cNvSpPr>
            <a:spLocks noGrp="1"/>
          </p:cNvSpPr>
          <p:nvPr>
            <p:ph type="sldNum" sz="quarter" idx="4"/>
          </p:nvPr>
        </p:nvSpPr>
        <p:spPr/>
        <p:txBody>
          <a:bodyPr/>
          <a:lstStyle/>
          <a:p>
            <a:fld id="{C37E4FB1-AD43-40BE-A2D5-51E31E25039B}" type="slidenum">
              <a:rPr lang="en-IN" smtClean="0"/>
              <a:pPr/>
              <a:t>36</a:t>
            </a:fld>
            <a:endParaRPr lang="en-IN"/>
          </a:p>
        </p:txBody>
      </p:sp>
    </p:spTree>
    <p:extLst>
      <p:ext uri="{BB962C8B-B14F-4D97-AF65-F5344CB8AC3E}">
        <p14:creationId xmlns:p14="http://schemas.microsoft.com/office/powerpoint/2010/main" val="37982048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B40DB8-11B5-B5A4-9F2F-A86FF5AF3900}"/>
              </a:ext>
            </a:extLst>
          </p:cNvPr>
          <p:cNvSpPr>
            <a:spLocks noGrp="1"/>
          </p:cNvSpPr>
          <p:nvPr>
            <p:ph type="body" sz="quarter" idx="14"/>
          </p:nvPr>
        </p:nvSpPr>
        <p:spPr/>
        <p:txBody>
          <a:bodyPr/>
          <a:lstStyle/>
          <a:p>
            <a:r>
              <a:rPr lang="en-IN" b="1" dirty="0"/>
              <a:t>JDA – Entered in ST regime</a:t>
            </a:r>
            <a:endParaRPr lang="en-IN" dirty="0"/>
          </a:p>
        </p:txBody>
      </p:sp>
      <p:sp>
        <p:nvSpPr>
          <p:cNvPr id="3" name="Text Placeholder 2">
            <a:extLst>
              <a:ext uri="{FF2B5EF4-FFF2-40B4-BE49-F238E27FC236}">
                <a16:creationId xmlns:a16="http://schemas.microsoft.com/office/drawing/2014/main" id="{A724CA5E-CBEF-F706-2E6A-CB8D83F1909B}"/>
              </a:ext>
            </a:extLst>
          </p:cNvPr>
          <p:cNvSpPr>
            <a:spLocks noGrp="1"/>
          </p:cNvSpPr>
          <p:nvPr>
            <p:ph type="body" sz="quarter" idx="15"/>
          </p:nvPr>
        </p:nvSpPr>
        <p:spPr>
          <a:xfrm>
            <a:off x="166386" y="1093971"/>
            <a:ext cx="11473679" cy="5613216"/>
          </a:xfrm>
        </p:spPr>
        <p:txBody>
          <a:bodyPr/>
          <a:lstStyle/>
          <a:p>
            <a:r>
              <a:rPr lang="en-IN" sz="2000" dirty="0">
                <a:latin typeface="Cambria" panose="02040503050406030204" pitchFamily="18" charset="0"/>
                <a:ea typeface="Cambria" panose="02040503050406030204" pitchFamily="18" charset="0"/>
              </a:rPr>
              <a:t>JDA entered in ST regime and project </a:t>
            </a:r>
            <a:r>
              <a:rPr lang="en-IN" sz="2000" b="1" dirty="0">
                <a:latin typeface="Cambria" panose="02040503050406030204" pitchFamily="18" charset="0"/>
                <a:ea typeface="Cambria" panose="02040503050406030204" pitchFamily="18" charset="0"/>
              </a:rPr>
              <a:t>completed in GST regime after 01.04.2019</a:t>
            </a:r>
          </a:p>
          <a:p>
            <a:r>
              <a:rPr lang="en-IN" sz="2000" dirty="0">
                <a:latin typeface="Cambria" panose="02040503050406030204" pitchFamily="18" charset="0"/>
                <a:ea typeface="Cambria" panose="02040503050406030204" pitchFamily="18" charset="0"/>
              </a:rPr>
              <a:t>Levy:</a:t>
            </a:r>
          </a:p>
          <a:p>
            <a:pPr lvl="1"/>
            <a:r>
              <a:rPr lang="en-IN" sz="2000" dirty="0">
                <a:latin typeface="Cambria" panose="02040503050406030204" pitchFamily="18" charset="0"/>
                <a:ea typeface="Cambria" panose="02040503050406030204" pitchFamily="18" charset="0"/>
              </a:rPr>
              <a:t>ST: ST not payable as handover has not taken place before 01.07.2017</a:t>
            </a:r>
          </a:p>
          <a:p>
            <a:pPr lvl="1"/>
            <a:r>
              <a:rPr lang="en-IN" sz="2000" dirty="0">
                <a:latin typeface="Cambria" panose="02040503050406030204" pitchFamily="18" charset="0"/>
                <a:ea typeface="Cambria" panose="02040503050406030204" pitchFamily="18" charset="0"/>
              </a:rPr>
              <a:t>VAT: </a:t>
            </a:r>
            <a:r>
              <a:rPr lang="en-US" sz="2000" dirty="0">
                <a:latin typeface="Cambria" panose="02040503050406030204" pitchFamily="18" charset="0"/>
                <a:ea typeface="Cambria" panose="02040503050406030204" pitchFamily="18" charset="0"/>
              </a:rPr>
              <a:t>VAT is not payable</a:t>
            </a:r>
          </a:p>
          <a:p>
            <a:pPr lvl="1"/>
            <a:r>
              <a:rPr lang="en-US" sz="2000" dirty="0">
                <a:latin typeface="Cambria" panose="02040503050406030204" pitchFamily="18" charset="0"/>
                <a:ea typeface="Cambria" panose="02040503050406030204" pitchFamily="18" charset="0"/>
              </a:rPr>
              <a:t>GST: GST leviable on the developer on construction services</a:t>
            </a:r>
          </a:p>
          <a:p>
            <a:r>
              <a:rPr lang="en-IN" sz="2000" dirty="0">
                <a:latin typeface="Cambria" panose="02040503050406030204" pitchFamily="18" charset="0"/>
                <a:ea typeface="Cambria" panose="02040503050406030204" pitchFamily="18" charset="0"/>
              </a:rPr>
              <a:t>Valuation:</a:t>
            </a:r>
          </a:p>
          <a:p>
            <a:pPr lvl="1"/>
            <a:r>
              <a:rPr lang="en-IN" sz="2000" dirty="0">
                <a:latin typeface="Cambria" panose="02040503050406030204" pitchFamily="18" charset="0"/>
                <a:ea typeface="Cambria" panose="02040503050406030204" pitchFamily="18" charset="0"/>
              </a:rPr>
              <a:t>First sale value less 1/3</a:t>
            </a:r>
            <a:r>
              <a:rPr lang="en-IN" sz="2000" baseline="30000" dirty="0">
                <a:latin typeface="Cambria" panose="02040503050406030204" pitchFamily="18" charset="0"/>
                <a:ea typeface="Cambria" panose="02040503050406030204" pitchFamily="18" charset="0"/>
              </a:rPr>
              <a:t>rd</a:t>
            </a:r>
            <a:r>
              <a:rPr lang="en-IN" sz="2000" dirty="0">
                <a:latin typeface="Cambria" panose="02040503050406030204" pitchFamily="18" charset="0"/>
                <a:ea typeface="Cambria" panose="02040503050406030204" pitchFamily="18" charset="0"/>
              </a:rPr>
              <a:t> deduction </a:t>
            </a:r>
          </a:p>
          <a:p>
            <a:pPr lvl="1"/>
            <a:r>
              <a:rPr lang="en-IN" sz="2000" dirty="0">
                <a:latin typeface="Cambria" panose="02040503050406030204" pitchFamily="18" charset="0"/>
                <a:ea typeface="Cambria" panose="02040503050406030204" pitchFamily="18" charset="0"/>
              </a:rPr>
              <a:t>Rule 27 if first sale value not available</a:t>
            </a:r>
          </a:p>
          <a:p>
            <a:pPr lvl="2"/>
            <a:r>
              <a:rPr lang="en-IN" dirty="0">
                <a:latin typeface="Cambria" panose="02040503050406030204" pitchFamily="18" charset="0"/>
                <a:ea typeface="Cambria" panose="02040503050406030204" pitchFamily="18" charset="0"/>
              </a:rPr>
              <a:t>Open market value</a:t>
            </a:r>
          </a:p>
          <a:p>
            <a:pPr lvl="2"/>
            <a:r>
              <a:rPr lang="en-IN" dirty="0">
                <a:latin typeface="Cambria" panose="02040503050406030204" pitchFamily="18" charset="0"/>
                <a:ea typeface="Cambria" panose="02040503050406030204" pitchFamily="18" charset="0"/>
              </a:rPr>
              <a:t>Like kind and quality</a:t>
            </a:r>
          </a:p>
          <a:p>
            <a:pPr lvl="2"/>
            <a:r>
              <a:rPr lang="en-IN" dirty="0">
                <a:latin typeface="Cambria" panose="02040503050406030204" pitchFamily="18" charset="0"/>
                <a:ea typeface="Cambria" panose="02040503050406030204" pitchFamily="18" charset="0"/>
              </a:rPr>
              <a:t>Cost of construction + 10%</a:t>
            </a:r>
          </a:p>
          <a:p>
            <a:r>
              <a:rPr lang="en-IN" sz="2000" dirty="0">
                <a:latin typeface="Cambria" panose="02040503050406030204" pitchFamily="18" charset="0"/>
                <a:ea typeface="Cambria" panose="02040503050406030204" pitchFamily="18" charset="0"/>
              </a:rPr>
              <a:t>Time of discharge tax</a:t>
            </a:r>
          </a:p>
          <a:p>
            <a:pPr lvl="1"/>
            <a:r>
              <a:rPr lang="en-IN" sz="2000" dirty="0">
                <a:latin typeface="Cambria" panose="02040503050406030204" pitchFamily="18" charset="0"/>
                <a:ea typeface="Cambria" panose="02040503050406030204" pitchFamily="18" charset="0"/>
              </a:rPr>
              <a:t>Date of OC/CC?? / notification 4/2018-CT(R)</a:t>
            </a:r>
          </a:p>
        </p:txBody>
      </p:sp>
      <p:sp>
        <p:nvSpPr>
          <p:cNvPr id="4" name="Slide Number Placeholder 3">
            <a:extLst>
              <a:ext uri="{FF2B5EF4-FFF2-40B4-BE49-F238E27FC236}">
                <a16:creationId xmlns:a16="http://schemas.microsoft.com/office/drawing/2014/main" id="{25032CC0-224B-9D2C-48C7-075F654BF3B7}"/>
              </a:ext>
            </a:extLst>
          </p:cNvPr>
          <p:cNvSpPr>
            <a:spLocks noGrp="1"/>
          </p:cNvSpPr>
          <p:nvPr>
            <p:ph type="sldNum" sz="quarter" idx="4"/>
          </p:nvPr>
        </p:nvSpPr>
        <p:spPr/>
        <p:txBody>
          <a:bodyPr/>
          <a:lstStyle/>
          <a:p>
            <a:fld id="{C37E4FB1-AD43-40BE-A2D5-51E31E25039B}" type="slidenum">
              <a:rPr lang="en-IN" smtClean="0"/>
              <a:pPr/>
              <a:t>37</a:t>
            </a:fld>
            <a:endParaRPr lang="en-IN"/>
          </a:p>
        </p:txBody>
      </p:sp>
    </p:spTree>
    <p:extLst>
      <p:ext uri="{BB962C8B-B14F-4D97-AF65-F5344CB8AC3E}">
        <p14:creationId xmlns:p14="http://schemas.microsoft.com/office/powerpoint/2010/main" val="3692009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49E628-FF75-EE66-1564-2C760DC84F7B}"/>
              </a:ext>
            </a:extLst>
          </p:cNvPr>
          <p:cNvSpPr>
            <a:spLocks noGrp="1"/>
          </p:cNvSpPr>
          <p:nvPr>
            <p:ph type="body" sz="quarter" idx="14"/>
          </p:nvPr>
        </p:nvSpPr>
        <p:spPr/>
        <p:txBody>
          <a:bodyPr/>
          <a:lstStyle/>
          <a:p>
            <a:r>
              <a:rPr lang="en-US" b="1" dirty="0"/>
              <a:t>Valuation</a:t>
            </a:r>
            <a:endParaRPr lang="en-IN" dirty="0"/>
          </a:p>
        </p:txBody>
      </p:sp>
      <p:sp>
        <p:nvSpPr>
          <p:cNvPr id="3" name="Text Placeholder 2">
            <a:extLst>
              <a:ext uri="{FF2B5EF4-FFF2-40B4-BE49-F238E27FC236}">
                <a16:creationId xmlns:a16="http://schemas.microsoft.com/office/drawing/2014/main" id="{DB83E97B-AF08-C143-2020-49E62EF21CA7}"/>
              </a:ext>
            </a:extLst>
          </p:cNvPr>
          <p:cNvSpPr>
            <a:spLocks noGrp="1"/>
          </p:cNvSpPr>
          <p:nvPr>
            <p:ph type="body" sz="quarter" idx="15"/>
          </p:nvPr>
        </p:nvSpPr>
        <p:spPr>
          <a:xfrm>
            <a:off x="327025" y="1108260"/>
            <a:ext cx="11337754" cy="5465536"/>
          </a:xfrm>
        </p:spPr>
        <p:txBody>
          <a:bodyPr/>
          <a:lstStyle/>
          <a:p>
            <a:pPr>
              <a:lnSpc>
                <a:spcPct val="150000"/>
              </a:lnSpc>
            </a:pPr>
            <a:r>
              <a:rPr lang="en-IN" sz="2000" b="1" dirty="0">
                <a:latin typeface="Cambria" panose="02040503050406030204" pitchFamily="18" charset="0"/>
                <a:ea typeface="Cambria" panose="02040503050406030204" pitchFamily="18" charset="0"/>
              </a:rPr>
              <a:t>Landowner share:</a:t>
            </a:r>
          </a:p>
          <a:p>
            <a:pPr lvl="1">
              <a:lnSpc>
                <a:spcPct val="160000"/>
              </a:lnSpc>
              <a:buFont typeface="Arial" panose="020B0604020202020204" pitchFamily="34" charset="0"/>
              <a:buChar char="•"/>
            </a:pPr>
            <a:r>
              <a:rPr lang="en-IN" sz="2000" dirty="0">
                <a:latin typeface="Cambria" panose="02040503050406030204" pitchFamily="18" charset="0"/>
                <a:ea typeface="Cambria" panose="02040503050406030204" pitchFamily="18" charset="0"/>
              </a:rPr>
              <a:t>Para 2A of Notification 11/2017-CT(R) - </a:t>
            </a:r>
            <a:r>
              <a:rPr lang="en-US" sz="2000" dirty="0">
                <a:latin typeface="Cambria" panose="02040503050406030204" pitchFamily="18" charset="0"/>
                <a:ea typeface="Cambria" panose="02040503050406030204" pitchFamily="18" charset="0"/>
              </a:rPr>
              <a:t>the value of construction service shall be deemed to be equal to the Total Amount charged for </a:t>
            </a:r>
            <a:r>
              <a:rPr lang="en-US" sz="2000" b="1" dirty="0">
                <a:latin typeface="Cambria" panose="02040503050406030204" pitchFamily="18" charset="0"/>
                <a:ea typeface="Cambria" panose="02040503050406030204" pitchFamily="18" charset="0"/>
              </a:rPr>
              <a:t>similar apartments </a:t>
            </a:r>
            <a:r>
              <a:rPr lang="en-US" sz="2000" dirty="0">
                <a:latin typeface="Cambria" panose="02040503050406030204" pitchFamily="18" charset="0"/>
                <a:ea typeface="Cambria" panose="02040503050406030204" pitchFamily="18" charset="0"/>
              </a:rPr>
              <a:t>in the project from the independent buyers nearest to the date of JDA, less 1/3</a:t>
            </a:r>
            <a:r>
              <a:rPr lang="en-US" sz="2000" baseline="30000" dirty="0">
                <a:latin typeface="Cambria" panose="02040503050406030204" pitchFamily="18" charset="0"/>
                <a:ea typeface="Cambria" panose="02040503050406030204" pitchFamily="18" charset="0"/>
              </a:rPr>
              <a:t>rd</a:t>
            </a:r>
            <a:r>
              <a:rPr lang="en-US" sz="2000" dirty="0">
                <a:latin typeface="Cambria" panose="02040503050406030204" pitchFamily="18" charset="0"/>
                <a:ea typeface="Cambria" panose="02040503050406030204" pitchFamily="18" charset="0"/>
              </a:rPr>
              <a:t> towards the value of transfer of land.</a:t>
            </a:r>
          </a:p>
          <a:p>
            <a:pPr lvl="1">
              <a:lnSpc>
                <a:spcPct val="160000"/>
              </a:lnSpc>
              <a:buFont typeface="Arial" panose="020B0604020202020204" pitchFamily="34" charset="0"/>
              <a:buChar char="•"/>
            </a:pPr>
            <a:r>
              <a:rPr lang="en-US" sz="2000" dirty="0">
                <a:latin typeface="Cambria" panose="02040503050406030204" pitchFamily="18" charset="0"/>
                <a:ea typeface="Cambria" panose="02040503050406030204" pitchFamily="18" charset="0"/>
              </a:rPr>
              <a:t>If similar apartment do not exist? Rule 27 of the CGST Act could be relevant – open market value / value of like kind and quality / cost of construction + 10%.</a:t>
            </a:r>
          </a:p>
        </p:txBody>
      </p:sp>
      <p:sp>
        <p:nvSpPr>
          <p:cNvPr id="4" name="Slide Number Placeholder 3">
            <a:extLst>
              <a:ext uri="{FF2B5EF4-FFF2-40B4-BE49-F238E27FC236}">
                <a16:creationId xmlns:a16="http://schemas.microsoft.com/office/drawing/2014/main" id="{B2F28D40-325F-8E06-91C0-84431DE3C1AE}"/>
              </a:ext>
            </a:extLst>
          </p:cNvPr>
          <p:cNvSpPr>
            <a:spLocks noGrp="1"/>
          </p:cNvSpPr>
          <p:nvPr>
            <p:ph type="sldNum" sz="quarter" idx="4"/>
          </p:nvPr>
        </p:nvSpPr>
        <p:spPr/>
        <p:txBody>
          <a:bodyPr/>
          <a:lstStyle/>
          <a:p>
            <a:fld id="{C37E4FB1-AD43-40BE-A2D5-51E31E25039B}" type="slidenum">
              <a:rPr lang="en-IN" smtClean="0"/>
              <a:pPr/>
              <a:t>38</a:t>
            </a:fld>
            <a:endParaRPr lang="en-IN"/>
          </a:p>
        </p:txBody>
      </p:sp>
    </p:spTree>
    <p:extLst>
      <p:ext uri="{BB962C8B-B14F-4D97-AF65-F5344CB8AC3E}">
        <p14:creationId xmlns:p14="http://schemas.microsoft.com/office/powerpoint/2010/main" val="1690396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3422A9-35C1-72CD-757E-05D2A0DC0CF4}"/>
              </a:ext>
            </a:extLst>
          </p:cNvPr>
          <p:cNvSpPr>
            <a:spLocks noGrp="1"/>
          </p:cNvSpPr>
          <p:nvPr>
            <p:ph type="body" sz="quarter" idx="14"/>
          </p:nvPr>
        </p:nvSpPr>
        <p:spPr/>
        <p:txBody>
          <a:bodyPr/>
          <a:lstStyle/>
          <a:p>
            <a:r>
              <a:rPr lang="en-IN" dirty="0"/>
              <a:t>GST on Commercial Projects </a:t>
            </a:r>
          </a:p>
        </p:txBody>
      </p:sp>
      <p:sp>
        <p:nvSpPr>
          <p:cNvPr id="3" name="Text Placeholder 2">
            <a:extLst>
              <a:ext uri="{FF2B5EF4-FFF2-40B4-BE49-F238E27FC236}">
                <a16:creationId xmlns:a16="http://schemas.microsoft.com/office/drawing/2014/main" id="{69302047-DCE7-978A-8E00-DC83CF22C50D}"/>
              </a:ext>
            </a:extLst>
          </p:cNvPr>
          <p:cNvSpPr>
            <a:spLocks noGrp="1"/>
          </p:cNvSpPr>
          <p:nvPr>
            <p:ph type="body" sz="quarter" idx="15"/>
          </p:nvPr>
        </p:nvSpPr>
        <p:spPr>
          <a:xfrm>
            <a:off x="327024" y="1108260"/>
            <a:ext cx="11473679" cy="5598928"/>
          </a:xfrm>
        </p:spPr>
        <p:txBody>
          <a:bodyPr/>
          <a:lstStyle/>
          <a:p>
            <a:r>
              <a:rPr lang="en-GB" dirty="0"/>
              <a:t>No 5% option </a:t>
            </a:r>
          </a:p>
          <a:p>
            <a:r>
              <a:rPr lang="en-GB" dirty="0"/>
              <a:t>GST @ 18% with ITC </a:t>
            </a:r>
          </a:p>
          <a:p>
            <a:r>
              <a:rPr lang="en-GB" b="1" u="sng" dirty="0"/>
              <a:t>Actual Deduction for land instead of 1/3rd ?</a:t>
            </a:r>
          </a:p>
          <a:p>
            <a:r>
              <a:rPr lang="en-GB" dirty="0"/>
              <a:t>ITC on all goods and service – Section 17(5)? </a:t>
            </a:r>
          </a:p>
          <a:p>
            <a:r>
              <a:rPr lang="en-GB" dirty="0"/>
              <a:t>RCM on Development Rights  - Credit eligibility ?</a:t>
            </a:r>
          </a:p>
          <a:p>
            <a:r>
              <a:rPr lang="en-GB" dirty="0"/>
              <a:t>Reversal for unsold as on date of CC</a:t>
            </a:r>
          </a:p>
          <a:p>
            <a:r>
              <a:rPr lang="en-GB" dirty="0"/>
              <a:t>Retention for leasing</a:t>
            </a:r>
          </a:p>
          <a:p>
            <a:r>
              <a:rPr lang="en-GB" dirty="0"/>
              <a:t>ITC for leasing? – Safari decision Odisha High Court [2019-TIOL-1088-HC-ORISSA-GST]</a:t>
            </a:r>
          </a:p>
          <a:p>
            <a:r>
              <a:rPr lang="en-GB" dirty="0"/>
              <a:t>Pending before SC in 2020 (32) G.S.T.L. J120 (S.C.)</a:t>
            </a:r>
          </a:p>
        </p:txBody>
      </p:sp>
      <p:sp>
        <p:nvSpPr>
          <p:cNvPr id="4" name="Slide Number Placeholder 3">
            <a:extLst>
              <a:ext uri="{FF2B5EF4-FFF2-40B4-BE49-F238E27FC236}">
                <a16:creationId xmlns:a16="http://schemas.microsoft.com/office/drawing/2014/main" id="{9092FCF6-008F-A4A4-6881-3EFF6681A984}"/>
              </a:ext>
            </a:extLst>
          </p:cNvPr>
          <p:cNvSpPr>
            <a:spLocks noGrp="1"/>
          </p:cNvSpPr>
          <p:nvPr>
            <p:ph type="sldNum" sz="quarter" idx="4"/>
          </p:nvPr>
        </p:nvSpPr>
        <p:spPr/>
        <p:txBody>
          <a:bodyPr/>
          <a:lstStyle/>
          <a:p>
            <a:fld id="{C37E4FB1-AD43-40BE-A2D5-51E31E25039B}" type="slidenum">
              <a:rPr lang="en-IN" smtClean="0"/>
              <a:pPr/>
              <a:t>39</a:t>
            </a:fld>
            <a:endParaRPr lang="en-IN"/>
          </a:p>
        </p:txBody>
      </p:sp>
    </p:spTree>
    <p:extLst>
      <p:ext uri="{BB962C8B-B14F-4D97-AF65-F5344CB8AC3E}">
        <p14:creationId xmlns:p14="http://schemas.microsoft.com/office/powerpoint/2010/main" val="17190415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F1F2CD-4F84-2478-ADC3-58F86B38EA8D}"/>
              </a:ext>
            </a:extLst>
          </p:cNvPr>
          <p:cNvSpPr>
            <a:spLocks noGrp="1"/>
          </p:cNvSpPr>
          <p:nvPr>
            <p:ph type="body" sz="quarter" idx="14"/>
          </p:nvPr>
        </p:nvSpPr>
        <p:spPr/>
        <p:txBody>
          <a:bodyPr/>
          <a:lstStyle/>
          <a:p>
            <a:r>
              <a:rPr lang="en-IN" b="1" dirty="0"/>
              <a:t>Plot development - JDA</a:t>
            </a:r>
            <a:endParaRPr lang="en-IN" dirty="0"/>
          </a:p>
        </p:txBody>
      </p:sp>
      <p:sp>
        <p:nvSpPr>
          <p:cNvPr id="3" name="Text Placeholder 2">
            <a:extLst>
              <a:ext uri="{FF2B5EF4-FFF2-40B4-BE49-F238E27FC236}">
                <a16:creationId xmlns:a16="http://schemas.microsoft.com/office/drawing/2014/main" id="{108ED100-965C-BD7D-E08F-C968D31F899B}"/>
              </a:ext>
            </a:extLst>
          </p:cNvPr>
          <p:cNvSpPr>
            <a:spLocks noGrp="1"/>
          </p:cNvSpPr>
          <p:nvPr>
            <p:ph type="body" sz="quarter" idx="15"/>
          </p:nvPr>
        </p:nvSpPr>
        <p:spPr>
          <a:xfrm>
            <a:off x="327024" y="1108260"/>
            <a:ext cx="11510749" cy="5613216"/>
          </a:xfrm>
        </p:spPr>
        <p:txBody>
          <a:bodyPr>
            <a:normAutofit fontScale="92500" lnSpcReduction="20000"/>
          </a:bodyPr>
          <a:lstStyle/>
          <a:p>
            <a:r>
              <a:rPr lang="en-US" sz="2400" b="0" i="0" u="none" strike="noStrike" kern="1200" baseline="0" dirty="0">
                <a:solidFill>
                  <a:srgbClr val="000000"/>
                </a:solidFill>
                <a:latin typeface="Cambria" panose="02040503050406030204" pitchFamily="18" charset="0"/>
                <a:ea typeface="Cambria" panose="02040503050406030204" pitchFamily="18" charset="0"/>
              </a:rPr>
              <a:t>Sale of land after leveling, laying down of drainage lines etc. is sale of land and does not attract GST-Circular 177/2022.</a:t>
            </a:r>
          </a:p>
          <a:p>
            <a:r>
              <a:rPr lang="en-IN" sz="2400" dirty="0">
                <a:latin typeface="Cambria" panose="02040503050406030204" pitchFamily="18" charset="0"/>
                <a:ea typeface="Cambria" panose="02040503050406030204" pitchFamily="18" charset="0"/>
              </a:rPr>
              <a:t>Under JDA-intention to give immovable property hence no GST. </a:t>
            </a:r>
          </a:p>
          <a:p>
            <a:r>
              <a:rPr lang="en-IN" sz="2400" dirty="0">
                <a:latin typeface="Cambria" panose="02040503050406030204" pitchFamily="18" charset="0"/>
                <a:ea typeface="Cambria" panose="02040503050406030204" pitchFamily="18" charset="0"/>
              </a:rPr>
              <a:t>Both views being taken!!</a:t>
            </a:r>
          </a:p>
          <a:p>
            <a:r>
              <a:rPr lang="en-IN" sz="2400" dirty="0">
                <a:latin typeface="Cambria" panose="02040503050406030204" pitchFamily="18" charset="0"/>
                <a:ea typeface="Cambria" panose="02040503050406030204" pitchFamily="18" charset="0"/>
              </a:rPr>
              <a:t>GST could be paid by the developer on infrastructural development services</a:t>
            </a:r>
          </a:p>
          <a:p>
            <a:r>
              <a:rPr lang="en-IN" sz="2400" dirty="0">
                <a:latin typeface="Cambria" panose="02040503050406030204" pitchFamily="18" charset="0"/>
                <a:ea typeface="Cambria" panose="02040503050406030204" pitchFamily="18" charset="0"/>
              </a:rPr>
              <a:t>Valuation</a:t>
            </a:r>
          </a:p>
          <a:p>
            <a:pPr lvl="1"/>
            <a:r>
              <a:rPr lang="en-IN" dirty="0">
                <a:latin typeface="Cambria" panose="02040503050406030204" pitchFamily="18" charset="0"/>
                <a:ea typeface="Cambria" panose="02040503050406030204" pitchFamily="18" charset="0"/>
              </a:rPr>
              <a:t>OMV</a:t>
            </a:r>
          </a:p>
          <a:p>
            <a:pPr lvl="1"/>
            <a:r>
              <a:rPr lang="en-IN" dirty="0">
                <a:latin typeface="Cambria" panose="02040503050406030204" pitchFamily="18" charset="0"/>
                <a:ea typeface="Cambria" panose="02040503050406030204" pitchFamily="18" charset="0"/>
              </a:rPr>
              <a:t>Like kind and quality</a:t>
            </a:r>
          </a:p>
          <a:p>
            <a:pPr lvl="1"/>
            <a:r>
              <a:rPr lang="en-IN" dirty="0">
                <a:latin typeface="Cambria" panose="02040503050406030204" pitchFamily="18" charset="0"/>
                <a:ea typeface="Cambria" panose="02040503050406030204" pitchFamily="18" charset="0"/>
              </a:rPr>
              <a:t>Cost of development + 10% (applicable in most cases)</a:t>
            </a:r>
          </a:p>
          <a:p>
            <a:r>
              <a:rPr lang="en-IN" sz="2400" dirty="0">
                <a:latin typeface="Cambria" panose="02040503050406030204" pitchFamily="18" charset="0"/>
                <a:ea typeface="Cambria" panose="02040503050406030204" pitchFamily="18" charset="0"/>
              </a:rPr>
              <a:t>Time of supply</a:t>
            </a:r>
          </a:p>
          <a:p>
            <a:pPr lvl="1"/>
            <a:r>
              <a:rPr lang="en-IN" dirty="0">
                <a:latin typeface="Cambria" panose="02040503050406030204" pitchFamily="18" charset="0"/>
                <a:ea typeface="Cambria" panose="02040503050406030204" pitchFamily="18" charset="0"/>
              </a:rPr>
              <a:t>JDA before 01.04.2019 – date of handover of plots</a:t>
            </a:r>
          </a:p>
          <a:p>
            <a:pPr lvl="1"/>
            <a:r>
              <a:rPr lang="en-IN" dirty="0">
                <a:latin typeface="Cambria" panose="02040503050406030204" pitchFamily="18" charset="0"/>
                <a:ea typeface="Cambria" panose="02040503050406030204" pitchFamily="18" charset="0"/>
              </a:rPr>
              <a:t>JDA on or after 01.04.2019 – date of completion</a:t>
            </a:r>
          </a:p>
          <a:p>
            <a:pPr rtl="0"/>
            <a:r>
              <a:rPr lang="en-US" sz="2400" dirty="0">
                <a:solidFill>
                  <a:srgbClr val="000000"/>
                </a:solidFill>
                <a:latin typeface="Cambria" panose="02040503050406030204" pitchFamily="18" charset="0"/>
                <a:ea typeface="Cambria" panose="02040503050406030204" pitchFamily="18" charset="0"/>
              </a:rPr>
              <a:t>Rabia Khanum AAR [</a:t>
            </a:r>
            <a:r>
              <a:rPr lang="en-IN" sz="2400" dirty="0">
                <a:solidFill>
                  <a:srgbClr val="000000"/>
                </a:solidFill>
                <a:latin typeface="Cambria" panose="02040503050406030204" pitchFamily="18" charset="0"/>
                <a:ea typeface="Cambria" panose="02040503050406030204" pitchFamily="18" charset="0"/>
              </a:rPr>
              <a:t>Appeal Number: Advance Ruling No. KAR ADRG 31/2022 and affirmed by the Appellate AAR [(2023) 5 </a:t>
            </a:r>
            <a:r>
              <a:rPr lang="en-IN" sz="2400" dirty="0" err="1">
                <a:solidFill>
                  <a:srgbClr val="000000"/>
                </a:solidFill>
                <a:latin typeface="Cambria" panose="02040503050406030204" pitchFamily="18" charset="0"/>
                <a:ea typeface="Cambria" panose="02040503050406030204" pitchFamily="18" charset="0"/>
              </a:rPr>
              <a:t>Centax</a:t>
            </a:r>
            <a:r>
              <a:rPr lang="en-IN" sz="2400" dirty="0">
                <a:solidFill>
                  <a:srgbClr val="000000"/>
                </a:solidFill>
                <a:latin typeface="Cambria" panose="02040503050406030204" pitchFamily="18" charset="0"/>
                <a:ea typeface="Cambria" panose="02040503050406030204" pitchFamily="18" charset="0"/>
              </a:rPr>
              <a:t> 120 (App. A.A.R. - GST - Kar.)] </a:t>
            </a:r>
            <a:r>
              <a:rPr lang="en-US" sz="2400" dirty="0">
                <a:solidFill>
                  <a:srgbClr val="000000"/>
                </a:solidFill>
                <a:latin typeface="Cambria" panose="02040503050406030204" pitchFamily="18" charset="0"/>
                <a:ea typeface="Cambria" panose="02040503050406030204" pitchFamily="18" charset="0"/>
              </a:rPr>
              <a:t>/Godrej Properties AAR (AAR KAR ADRG 19/2023 dated 26.04.2023) </a:t>
            </a:r>
            <a:endParaRPr lang="en-IN" sz="2400" dirty="0">
              <a:solidFill>
                <a:srgbClr val="000000"/>
              </a:solidFill>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0CFB3C89-2590-B906-C35E-9E848E7211A6}"/>
              </a:ext>
            </a:extLst>
          </p:cNvPr>
          <p:cNvSpPr>
            <a:spLocks noGrp="1"/>
          </p:cNvSpPr>
          <p:nvPr>
            <p:ph type="sldNum" sz="quarter" idx="4"/>
          </p:nvPr>
        </p:nvSpPr>
        <p:spPr/>
        <p:txBody>
          <a:bodyPr/>
          <a:lstStyle/>
          <a:p>
            <a:fld id="{C37E4FB1-AD43-40BE-A2D5-51E31E25039B}" type="slidenum">
              <a:rPr lang="en-IN" smtClean="0"/>
              <a:pPr/>
              <a:t>40</a:t>
            </a:fld>
            <a:endParaRPr lang="en-IN"/>
          </a:p>
        </p:txBody>
      </p:sp>
    </p:spTree>
    <p:extLst>
      <p:ext uri="{BB962C8B-B14F-4D97-AF65-F5344CB8AC3E}">
        <p14:creationId xmlns:p14="http://schemas.microsoft.com/office/powerpoint/2010/main" val="2201267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397A18-593F-08ED-0D34-8EBDAB8E8BE6}"/>
              </a:ext>
            </a:extLst>
          </p:cNvPr>
          <p:cNvSpPr>
            <a:spLocks noGrp="1"/>
          </p:cNvSpPr>
          <p:nvPr>
            <p:ph type="body" sz="quarter" idx="14"/>
          </p:nvPr>
        </p:nvSpPr>
        <p:spPr/>
        <p:txBody>
          <a:bodyPr/>
          <a:lstStyle/>
          <a:p>
            <a:r>
              <a:rPr lang="en-IN" b="1" dirty="0"/>
              <a:t>GST implication- Revenue sharing JDA</a:t>
            </a:r>
            <a:endParaRPr lang="en-IN" dirty="0"/>
          </a:p>
        </p:txBody>
      </p:sp>
      <p:sp>
        <p:nvSpPr>
          <p:cNvPr id="3" name="Text Placeholder 2">
            <a:extLst>
              <a:ext uri="{FF2B5EF4-FFF2-40B4-BE49-F238E27FC236}">
                <a16:creationId xmlns:a16="http://schemas.microsoft.com/office/drawing/2014/main" id="{187DAD9B-7CE5-913D-ABFA-B8434292E0A3}"/>
              </a:ext>
            </a:extLst>
          </p:cNvPr>
          <p:cNvSpPr>
            <a:spLocks noGrp="1"/>
          </p:cNvSpPr>
          <p:nvPr>
            <p:ph type="body" sz="quarter" idx="15"/>
          </p:nvPr>
        </p:nvSpPr>
        <p:spPr>
          <a:xfrm>
            <a:off x="327024" y="1108259"/>
            <a:ext cx="11350111" cy="5490249"/>
          </a:xfrm>
        </p:spPr>
        <p:txBody>
          <a:bodyPr/>
          <a:lstStyle/>
          <a:p>
            <a:r>
              <a:rPr lang="en-US" sz="2000" dirty="0">
                <a:latin typeface="Cambria" panose="02040503050406030204" pitchFamily="18" charset="0"/>
                <a:ea typeface="Cambria" panose="02040503050406030204" pitchFamily="18" charset="0"/>
              </a:rPr>
              <a:t>Whether Revenue share arrangement between Developer and Land owner will be taxable?</a:t>
            </a:r>
          </a:p>
          <a:p>
            <a:pPr marL="0" indent="0">
              <a:buNone/>
            </a:pPr>
            <a:r>
              <a:rPr lang="en-US" sz="2000" dirty="0">
                <a:latin typeface="Cambria" panose="02040503050406030204" pitchFamily="18" charset="0"/>
                <a:ea typeface="Cambria" panose="02040503050406030204" pitchFamily="18" charset="0"/>
              </a:rPr>
              <a:t>If GST fully paid on all the flats sold to end customers by developer, then mere apportion of profit may not be again taxable to GST in the hands of land owner. Share of revenue - not liable to service tax [Decision of Mumbai Tribunal in case of </a:t>
            </a:r>
            <a:r>
              <a:rPr lang="en-US" sz="2000" dirty="0" err="1">
                <a:latin typeface="Cambria" panose="02040503050406030204" pitchFamily="18" charset="0"/>
                <a:ea typeface="Cambria" panose="02040503050406030204" pitchFamily="18" charset="0"/>
              </a:rPr>
              <a:t>Mormugao</a:t>
            </a:r>
            <a:r>
              <a:rPr lang="en-US" sz="2000" dirty="0">
                <a:latin typeface="Cambria" panose="02040503050406030204" pitchFamily="18" charset="0"/>
                <a:ea typeface="Cambria" panose="02040503050406030204" pitchFamily="18" charset="0"/>
              </a:rPr>
              <a:t> Port Trust 2016 – TIOL – 2843 – CESTAT – MUM]</a:t>
            </a:r>
          </a:p>
          <a:p>
            <a:r>
              <a:rPr lang="en-US" sz="2000" dirty="0">
                <a:latin typeface="Cambria" panose="02040503050406030204" pitchFamily="18" charset="0"/>
                <a:ea typeface="Cambria" panose="02040503050406030204" pitchFamily="18" charset="0"/>
              </a:rPr>
              <a:t>Amount paid to LL is towards sale of land – not leviable to ST and GST</a:t>
            </a:r>
          </a:p>
          <a:p>
            <a:r>
              <a:rPr lang="en-US" sz="2000" dirty="0">
                <a:latin typeface="Cambria" panose="02040503050406030204" pitchFamily="18" charset="0"/>
                <a:ea typeface="Cambria" panose="02040503050406030204" pitchFamily="18" charset="0"/>
              </a:rPr>
              <a:t>Clear agreement</a:t>
            </a:r>
          </a:p>
        </p:txBody>
      </p:sp>
      <p:sp>
        <p:nvSpPr>
          <p:cNvPr id="4" name="Slide Number Placeholder 3">
            <a:extLst>
              <a:ext uri="{FF2B5EF4-FFF2-40B4-BE49-F238E27FC236}">
                <a16:creationId xmlns:a16="http://schemas.microsoft.com/office/drawing/2014/main" id="{FD558C66-B588-C70D-34DA-1ED2BA26878B}"/>
              </a:ext>
            </a:extLst>
          </p:cNvPr>
          <p:cNvSpPr>
            <a:spLocks noGrp="1"/>
          </p:cNvSpPr>
          <p:nvPr>
            <p:ph type="sldNum" sz="quarter" idx="4"/>
          </p:nvPr>
        </p:nvSpPr>
        <p:spPr/>
        <p:txBody>
          <a:bodyPr/>
          <a:lstStyle/>
          <a:p>
            <a:fld id="{C37E4FB1-AD43-40BE-A2D5-51E31E25039B}" type="slidenum">
              <a:rPr lang="en-IN" smtClean="0"/>
              <a:pPr/>
              <a:t>41</a:t>
            </a:fld>
            <a:endParaRPr lang="en-IN"/>
          </a:p>
        </p:txBody>
      </p:sp>
    </p:spTree>
    <p:extLst>
      <p:ext uri="{BB962C8B-B14F-4D97-AF65-F5344CB8AC3E}">
        <p14:creationId xmlns:p14="http://schemas.microsoft.com/office/powerpoint/2010/main" val="34211325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996814-9278-14CF-868A-D3DDC3B77386}"/>
              </a:ext>
            </a:extLst>
          </p:cNvPr>
          <p:cNvSpPr>
            <a:spLocks noGrp="1"/>
          </p:cNvSpPr>
          <p:nvPr>
            <p:ph type="body" sz="quarter" idx="14"/>
          </p:nvPr>
        </p:nvSpPr>
        <p:spPr/>
        <p:txBody>
          <a:bodyPr/>
          <a:lstStyle/>
          <a:p>
            <a:r>
              <a:rPr lang="en-IN" b="1" dirty="0"/>
              <a:t>Other related aspects</a:t>
            </a:r>
            <a:endParaRPr lang="en-IN" dirty="0"/>
          </a:p>
        </p:txBody>
      </p:sp>
      <p:sp>
        <p:nvSpPr>
          <p:cNvPr id="3" name="Text Placeholder 2">
            <a:extLst>
              <a:ext uri="{FF2B5EF4-FFF2-40B4-BE49-F238E27FC236}">
                <a16:creationId xmlns:a16="http://schemas.microsoft.com/office/drawing/2014/main" id="{95CC6C18-75CB-3939-BA3A-B86B383B648B}"/>
              </a:ext>
            </a:extLst>
          </p:cNvPr>
          <p:cNvSpPr>
            <a:spLocks noGrp="1"/>
          </p:cNvSpPr>
          <p:nvPr>
            <p:ph type="body" sz="quarter" idx="15"/>
          </p:nvPr>
        </p:nvSpPr>
        <p:spPr>
          <a:xfrm>
            <a:off x="327024" y="1108260"/>
            <a:ext cx="11448965" cy="5465536"/>
          </a:xfrm>
        </p:spPr>
        <p:txBody>
          <a:bodyPr/>
          <a:lstStyle/>
          <a:p>
            <a:r>
              <a:rPr lang="en-US" sz="2000" dirty="0">
                <a:latin typeface="Cambria" panose="02040503050406030204" pitchFamily="18" charset="0"/>
                <a:ea typeface="Cambria" panose="02040503050406030204" pitchFamily="18" charset="0"/>
                <a:cs typeface="Arial" pitchFamily="34" charset="0"/>
              </a:rPr>
              <a:t>Developer can collect GST from LL? Yes, if specific clause in JDA</a:t>
            </a:r>
          </a:p>
          <a:p>
            <a:r>
              <a:rPr lang="en-US" sz="2000" dirty="0">
                <a:latin typeface="Cambria" panose="02040503050406030204" pitchFamily="18" charset="0"/>
                <a:ea typeface="Cambria" panose="02040503050406030204" pitchFamily="18" charset="0"/>
                <a:cs typeface="Arial" pitchFamily="34" charset="0"/>
              </a:rPr>
              <a:t>N Bala Baskar Vs CST(2016­-TIOL­-824-­HC-­MAD­ST)-</a:t>
            </a:r>
            <a:r>
              <a:rPr lang="en-IN" sz="2000" dirty="0">
                <a:latin typeface="Cambria" panose="02040503050406030204" pitchFamily="18" charset="0"/>
                <a:ea typeface="Cambria" panose="02040503050406030204" pitchFamily="18" charset="0"/>
                <a:cs typeface="Arial" pitchFamily="34" charset="0"/>
              </a:rPr>
              <a:t>it is open to developer to pass on burden to recipient </a:t>
            </a:r>
            <a:endParaRPr lang="en-US" sz="2000" dirty="0">
              <a:latin typeface="Cambria" panose="02040503050406030204" pitchFamily="18" charset="0"/>
              <a:ea typeface="Cambria" panose="02040503050406030204" pitchFamily="18" charset="0"/>
              <a:cs typeface="Arial" pitchFamily="34" charset="0"/>
            </a:endParaRPr>
          </a:p>
          <a:p>
            <a:r>
              <a:rPr lang="en-IN" sz="2000" dirty="0">
                <a:latin typeface="Cambria" panose="02040503050406030204" pitchFamily="18" charset="0"/>
                <a:ea typeface="Cambria" panose="02040503050406030204" pitchFamily="18" charset="0"/>
              </a:rPr>
              <a:t>Whether LL could avail credit of GST paid to developer?</a:t>
            </a:r>
          </a:p>
          <a:p>
            <a:r>
              <a:rPr lang="en-IN" sz="2000" dirty="0">
                <a:latin typeface="Cambria" panose="02040503050406030204" pitchFamily="18" charset="0"/>
                <a:ea typeface="Cambria" panose="02040503050406030204" pitchFamily="18" charset="0"/>
              </a:rPr>
              <a:t>Whether developer could issue invoice to LL in advance?</a:t>
            </a:r>
          </a:p>
          <a:p>
            <a:r>
              <a:rPr lang="en-IN" sz="2000" dirty="0">
                <a:latin typeface="Cambria" panose="02040503050406030204" pitchFamily="18" charset="0"/>
                <a:ea typeface="Cambria" panose="02040503050406030204" pitchFamily="18" charset="0"/>
              </a:rPr>
              <a:t>Whether developer can avail ITC related to LL’s share (Residential)</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JDA before 01.04.2019 – Yes as tax payable at 12%</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JDA on or after 01.04.2019 – No, as developer cannot take any credit??</a:t>
            </a:r>
          </a:p>
          <a:p>
            <a:endParaRPr lang="en-IN" dirty="0"/>
          </a:p>
        </p:txBody>
      </p:sp>
      <p:sp>
        <p:nvSpPr>
          <p:cNvPr id="4" name="Slide Number Placeholder 3">
            <a:extLst>
              <a:ext uri="{FF2B5EF4-FFF2-40B4-BE49-F238E27FC236}">
                <a16:creationId xmlns:a16="http://schemas.microsoft.com/office/drawing/2014/main" id="{9472190F-5EB4-5F36-5B3B-14421BBF679B}"/>
              </a:ext>
            </a:extLst>
          </p:cNvPr>
          <p:cNvSpPr>
            <a:spLocks noGrp="1"/>
          </p:cNvSpPr>
          <p:nvPr>
            <p:ph type="sldNum" sz="quarter" idx="4"/>
          </p:nvPr>
        </p:nvSpPr>
        <p:spPr/>
        <p:txBody>
          <a:bodyPr/>
          <a:lstStyle/>
          <a:p>
            <a:fld id="{C37E4FB1-AD43-40BE-A2D5-51E31E25039B}" type="slidenum">
              <a:rPr lang="en-IN" smtClean="0"/>
              <a:pPr/>
              <a:t>42</a:t>
            </a:fld>
            <a:endParaRPr lang="en-IN"/>
          </a:p>
        </p:txBody>
      </p:sp>
    </p:spTree>
    <p:extLst>
      <p:ext uri="{BB962C8B-B14F-4D97-AF65-F5344CB8AC3E}">
        <p14:creationId xmlns:p14="http://schemas.microsoft.com/office/powerpoint/2010/main" val="4231814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6ACC5B-CD46-5318-0CE3-C2F8A0EC2D96}"/>
              </a:ext>
            </a:extLst>
          </p:cNvPr>
          <p:cNvSpPr>
            <a:spLocks noGrp="1"/>
          </p:cNvSpPr>
          <p:nvPr>
            <p:ph type="body" sz="quarter" idx="14"/>
          </p:nvPr>
        </p:nvSpPr>
        <p:spPr/>
        <p:txBody>
          <a:bodyPr/>
          <a:lstStyle/>
          <a:p>
            <a:r>
              <a:rPr lang="en-IN" b="1" dirty="0"/>
              <a:t>GST implication for LL</a:t>
            </a:r>
            <a:endParaRPr lang="en-IN" dirty="0"/>
          </a:p>
        </p:txBody>
      </p:sp>
      <p:sp>
        <p:nvSpPr>
          <p:cNvPr id="3" name="Text Placeholder 2">
            <a:extLst>
              <a:ext uri="{FF2B5EF4-FFF2-40B4-BE49-F238E27FC236}">
                <a16:creationId xmlns:a16="http://schemas.microsoft.com/office/drawing/2014/main" id="{18A3E993-DCD7-C06B-24F6-25A1341B7DCC}"/>
              </a:ext>
            </a:extLst>
          </p:cNvPr>
          <p:cNvSpPr>
            <a:spLocks noGrp="1"/>
          </p:cNvSpPr>
          <p:nvPr>
            <p:ph type="body" sz="quarter" idx="15"/>
          </p:nvPr>
        </p:nvSpPr>
        <p:spPr>
          <a:xfrm>
            <a:off x="327025" y="1108260"/>
            <a:ext cx="11424252" cy="5598928"/>
          </a:xfrm>
        </p:spPr>
        <p:txBody>
          <a:bodyPr/>
          <a:lstStyle/>
          <a:p>
            <a:r>
              <a:rPr lang="en-GB" dirty="0"/>
              <a:t>GST to be paid to developer if provided in JDA</a:t>
            </a:r>
          </a:p>
          <a:p>
            <a:r>
              <a:rPr lang="en-GB" dirty="0"/>
              <a:t>GST payable on units sold before OC/CC</a:t>
            </a:r>
          </a:p>
          <a:p>
            <a:r>
              <a:rPr lang="en-GB" dirty="0"/>
              <a:t>No GST on sale of units after OC/CC</a:t>
            </a:r>
          </a:p>
          <a:p>
            <a:r>
              <a:rPr lang="en-GB" dirty="0"/>
              <a:t>GST of 5% charged by developer could be availed by LL [if LL sells unit before OC/CC].</a:t>
            </a:r>
          </a:p>
          <a:p>
            <a:r>
              <a:rPr lang="en-GB" dirty="0"/>
              <a:t>When to pay tax to developer? </a:t>
            </a:r>
          </a:p>
          <a:p>
            <a:endParaRPr lang="en-GB" dirty="0"/>
          </a:p>
          <a:p>
            <a:endParaRPr lang="en-IN" dirty="0"/>
          </a:p>
        </p:txBody>
      </p:sp>
      <p:sp>
        <p:nvSpPr>
          <p:cNvPr id="4" name="Slide Number Placeholder 3">
            <a:extLst>
              <a:ext uri="{FF2B5EF4-FFF2-40B4-BE49-F238E27FC236}">
                <a16:creationId xmlns:a16="http://schemas.microsoft.com/office/drawing/2014/main" id="{097FAC54-5218-871B-8BD6-D10F0C366525}"/>
              </a:ext>
            </a:extLst>
          </p:cNvPr>
          <p:cNvSpPr>
            <a:spLocks noGrp="1"/>
          </p:cNvSpPr>
          <p:nvPr>
            <p:ph type="sldNum" sz="quarter" idx="4"/>
          </p:nvPr>
        </p:nvSpPr>
        <p:spPr/>
        <p:txBody>
          <a:bodyPr/>
          <a:lstStyle/>
          <a:p>
            <a:fld id="{C37E4FB1-AD43-40BE-A2D5-51E31E25039B}" type="slidenum">
              <a:rPr lang="en-IN" smtClean="0"/>
              <a:pPr/>
              <a:t>43</a:t>
            </a:fld>
            <a:endParaRPr lang="en-IN"/>
          </a:p>
        </p:txBody>
      </p:sp>
      <p:pic>
        <p:nvPicPr>
          <p:cNvPr id="6" name="Picture 5">
            <a:extLst>
              <a:ext uri="{FF2B5EF4-FFF2-40B4-BE49-F238E27FC236}">
                <a16:creationId xmlns:a16="http://schemas.microsoft.com/office/drawing/2014/main" id="{42CD8FEC-7F7D-BEF2-F171-5F0815D8D5E9}"/>
              </a:ext>
            </a:extLst>
          </p:cNvPr>
          <p:cNvPicPr>
            <a:picLocks noChangeAspect="1"/>
          </p:cNvPicPr>
          <p:nvPr/>
        </p:nvPicPr>
        <p:blipFill>
          <a:blip r:embed="rId2"/>
          <a:stretch>
            <a:fillRect/>
          </a:stretch>
        </p:blipFill>
        <p:spPr>
          <a:xfrm>
            <a:off x="1000992" y="4182395"/>
            <a:ext cx="9364268" cy="865707"/>
          </a:xfrm>
          <a:prstGeom prst="rect">
            <a:avLst/>
          </a:prstGeom>
        </p:spPr>
      </p:pic>
    </p:spTree>
    <p:extLst>
      <p:ext uri="{BB962C8B-B14F-4D97-AF65-F5344CB8AC3E}">
        <p14:creationId xmlns:p14="http://schemas.microsoft.com/office/powerpoint/2010/main" val="16170077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AC34A2-FF86-0FF6-6998-F2FCFB6F0C70}"/>
              </a:ext>
            </a:extLst>
          </p:cNvPr>
          <p:cNvSpPr>
            <a:spLocks noGrp="1"/>
          </p:cNvSpPr>
          <p:nvPr>
            <p:ph type="body" sz="quarter" idx="14"/>
          </p:nvPr>
        </p:nvSpPr>
        <p:spPr/>
        <p:txBody>
          <a:bodyPr/>
          <a:lstStyle/>
          <a:p>
            <a:r>
              <a:rPr lang="en-US" b="1" dirty="0"/>
              <a:t>Rate of tax</a:t>
            </a:r>
            <a:endParaRPr lang="en-IN" dirty="0"/>
          </a:p>
        </p:txBody>
      </p:sp>
      <p:sp>
        <p:nvSpPr>
          <p:cNvPr id="4" name="Slide Number Placeholder 3">
            <a:extLst>
              <a:ext uri="{FF2B5EF4-FFF2-40B4-BE49-F238E27FC236}">
                <a16:creationId xmlns:a16="http://schemas.microsoft.com/office/drawing/2014/main" id="{EA567978-A7D6-3EF6-DD84-64E6A850B9D7}"/>
              </a:ext>
            </a:extLst>
          </p:cNvPr>
          <p:cNvSpPr>
            <a:spLocks noGrp="1"/>
          </p:cNvSpPr>
          <p:nvPr>
            <p:ph type="sldNum" sz="quarter" idx="4"/>
          </p:nvPr>
        </p:nvSpPr>
        <p:spPr/>
        <p:txBody>
          <a:bodyPr/>
          <a:lstStyle/>
          <a:p>
            <a:fld id="{C37E4FB1-AD43-40BE-A2D5-51E31E25039B}" type="slidenum">
              <a:rPr lang="en-IN" smtClean="0"/>
              <a:pPr/>
              <a:t>44</a:t>
            </a:fld>
            <a:endParaRPr lang="en-IN"/>
          </a:p>
        </p:txBody>
      </p:sp>
      <p:pic>
        <p:nvPicPr>
          <p:cNvPr id="5" name="Picture 4">
            <a:extLst>
              <a:ext uri="{FF2B5EF4-FFF2-40B4-BE49-F238E27FC236}">
                <a16:creationId xmlns:a16="http://schemas.microsoft.com/office/drawing/2014/main" id="{800F6C9E-C266-FAFC-083E-9C46A5304840}"/>
              </a:ext>
            </a:extLst>
          </p:cNvPr>
          <p:cNvPicPr>
            <a:picLocks noChangeAspect="1"/>
          </p:cNvPicPr>
          <p:nvPr/>
        </p:nvPicPr>
        <p:blipFill>
          <a:blip r:embed="rId2"/>
          <a:stretch>
            <a:fillRect/>
          </a:stretch>
        </p:blipFill>
        <p:spPr>
          <a:xfrm>
            <a:off x="205744" y="1129201"/>
            <a:ext cx="11360180" cy="5065176"/>
          </a:xfrm>
          <a:prstGeom prst="rect">
            <a:avLst/>
          </a:prstGeom>
        </p:spPr>
      </p:pic>
      <p:sp>
        <p:nvSpPr>
          <p:cNvPr id="7" name="TextBox 6">
            <a:extLst>
              <a:ext uri="{FF2B5EF4-FFF2-40B4-BE49-F238E27FC236}">
                <a16:creationId xmlns:a16="http://schemas.microsoft.com/office/drawing/2014/main" id="{9C745F96-BFDC-8138-0518-95678DCCD722}"/>
              </a:ext>
            </a:extLst>
          </p:cNvPr>
          <p:cNvSpPr txBox="1"/>
          <p:nvPr/>
        </p:nvSpPr>
        <p:spPr>
          <a:xfrm>
            <a:off x="327025" y="6194377"/>
            <a:ext cx="7671486" cy="369332"/>
          </a:xfrm>
          <a:prstGeom prst="rect">
            <a:avLst/>
          </a:prstGeom>
          <a:noFill/>
        </p:spPr>
        <p:txBody>
          <a:bodyPr wrap="square">
            <a:spAutoFit/>
          </a:bodyPr>
          <a:lstStyle/>
          <a:p>
            <a:r>
              <a:rPr lang="en-IN" sz="1800" dirty="0">
                <a:latin typeface="Cambria" panose="02040503050406030204" pitchFamily="18" charset="0"/>
                <a:ea typeface="Cambria" panose="02040503050406030204" pitchFamily="18" charset="0"/>
              </a:rPr>
              <a:t>*</a:t>
            </a:r>
            <a:r>
              <a:rPr lang="en-IN" sz="1800" b="1" dirty="0">
                <a:latin typeface="Cambria" panose="02040503050406030204" pitchFamily="18" charset="0"/>
                <a:ea typeface="Cambria" panose="02040503050406030204" pitchFamily="18" charset="0"/>
              </a:rPr>
              <a:t>1/3</a:t>
            </a:r>
            <a:r>
              <a:rPr lang="en-IN" sz="1800" b="1" baseline="30000" dirty="0">
                <a:latin typeface="Cambria" panose="02040503050406030204" pitchFamily="18" charset="0"/>
                <a:ea typeface="Cambria" panose="02040503050406030204" pitchFamily="18" charset="0"/>
              </a:rPr>
              <a:t>rd</a:t>
            </a:r>
            <a:r>
              <a:rPr lang="en-IN" sz="1800" b="1" dirty="0">
                <a:latin typeface="Cambria" panose="02040503050406030204" pitchFamily="18" charset="0"/>
                <a:ea typeface="Cambria" panose="02040503050406030204" pitchFamily="18" charset="0"/>
              </a:rPr>
              <a:t> deduction towards land value is available</a:t>
            </a:r>
          </a:p>
        </p:txBody>
      </p:sp>
    </p:spTree>
    <p:extLst>
      <p:ext uri="{BB962C8B-B14F-4D97-AF65-F5344CB8AC3E}">
        <p14:creationId xmlns:p14="http://schemas.microsoft.com/office/powerpoint/2010/main" val="30486396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34EC39-A42F-C367-FDEF-3E6263B6AA90}"/>
              </a:ext>
            </a:extLst>
          </p:cNvPr>
          <p:cNvSpPr>
            <a:spLocks noGrp="1"/>
          </p:cNvSpPr>
          <p:nvPr>
            <p:ph type="body" sz="quarter" idx="14"/>
          </p:nvPr>
        </p:nvSpPr>
        <p:spPr/>
        <p:txBody>
          <a:bodyPr/>
          <a:lstStyle/>
          <a:p>
            <a:r>
              <a:rPr lang="en-US" b="1" dirty="0"/>
              <a:t>Valuation of developer share</a:t>
            </a:r>
            <a:endParaRPr lang="en-IN" dirty="0"/>
          </a:p>
        </p:txBody>
      </p:sp>
      <p:sp>
        <p:nvSpPr>
          <p:cNvPr id="3" name="Text Placeholder 2">
            <a:extLst>
              <a:ext uri="{FF2B5EF4-FFF2-40B4-BE49-F238E27FC236}">
                <a16:creationId xmlns:a16="http://schemas.microsoft.com/office/drawing/2014/main" id="{136E4FBB-234D-540F-8165-1CEC1AF740A1}"/>
              </a:ext>
            </a:extLst>
          </p:cNvPr>
          <p:cNvSpPr>
            <a:spLocks noGrp="1"/>
          </p:cNvSpPr>
          <p:nvPr>
            <p:ph type="body" sz="quarter" idx="15"/>
          </p:nvPr>
        </p:nvSpPr>
        <p:spPr>
          <a:xfrm>
            <a:off x="327025" y="1108259"/>
            <a:ext cx="11535462" cy="5490249"/>
          </a:xfrm>
        </p:spPr>
        <p:txBody>
          <a:bodyPr/>
          <a:lstStyle/>
          <a:p>
            <a:pPr>
              <a:lnSpc>
                <a:spcPct val="150000"/>
              </a:lnSpc>
            </a:pPr>
            <a:r>
              <a:rPr lang="en-US" sz="2000" b="1" dirty="0">
                <a:latin typeface="Cambria" panose="02040503050406030204" pitchFamily="18" charset="0"/>
                <a:ea typeface="Cambria" panose="02040503050406030204" pitchFamily="18" charset="0"/>
              </a:rPr>
              <a:t>Sales to end customer:</a:t>
            </a:r>
          </a:p>
          <a:p>
            <a:pPr lvl="1">
              <a:lnSpc>
                <a:spcPct val="150000"/>
              </a:lnSpc>
            </a:pPr>
            <a:r>
              <a:rPr lang="en-IN" sz="2000" dirty="0">
                <a:solidFill>
                  <a:schemeClr val="tx1"/>
                </a:solidFill>
                <a:latin typeface="Cambria" panose="02040503050406030204" pitchFamily="18" charset="0"/>
                <a:ea typeface="Cambria" panose="02040503050406030204" pitchFamily="18" charset="0"/>
              </a:rPr>
              <a:t>Total consideration less 1/3rd deduction for land value.</a:t>
            </a:r>
          </a:p>
          <a:p>
            <a:pPr lvl="1">
              <a:lnSpc>
                <a:spcPct val="150000"/>
              </a:lnSpc>
            </a:pPr>
            <a:r>
              <a:rPr lang="en-US" sz="2000" dirty="0">
                <a:latin typeface="Cambria" panose="02040503050406030204" pitchFamily="18" charset="0"/>
                <a:ea typeface="Cambria" panose="02040503050406030204" pitchFamily="18" charset="0"/>
              </a:rPr>
              <a:t>Value of land to be at market value</a:t>
            </a:r>
          </a:p>
          <a:p>
            <a:pPr lvl="1">
              <a:lnSpc>
                <a:spcPct val="150000"/>
              </a:lnSpc>
            </a:pPr>
            <a:r>
              <a:rPr lang="en-US" sz="2000" dirty="0">
                <a:latin typeface="Cambria" panose="02040503050406030204" pitchFamily="18" charset="0"/>
                <a:ea typeface="Cambria" panose="02040503050406030204" pitchFamily="18" charset="0"/>
              </a:rPr>
              <a:t>Other charges such as documentation charges, club house charges, maintenance charges – ancillary to construction services. To be considered along with construction services as composite supply.</a:t>
            </a:r>
          </a:p>
          <a:p>
            <a:r>
              <a:rPr lang="en-US" sz="2000" dirty="0">
                <a:latin typeface="Cambria" panose="02040503050406030204" pitchFamily="18" charset="0"/>
                <a:ea typeface="Cambria" panose="02040503050406030204" pitchFamily="18" charset="0"/>
              </a:rPr>
              <a:t>If land value separately available, value = amount charged for construction services – similarly held in the case of </a:t>
            </a:r>
            <a:r>
              <a:rPr lang="en-US" sz="2000" dirty="0" err="1">
                <a:latin typeface="Cambria" panose="02040503050406030204" pitchFamily="18" charset="0"/>
                <a:ea typeface="Cambria" panose="02040503050406030204" pitchFamily="18" charset="0"/>
              </a:rPr>
              <a:t>Munjaal</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Manishbhai</a:t>
            </a:r>
            <a:r>
              <a:rPr lang="en-US" sz="2000" dirty="0">
                <a:latin typeface="Cambria" panose="02040503050406030204" pitchFamily="18" charset="0"/>
                <a:ea typeface="Cambria" panose="02040503050406030204" pitchFamily="18" charset="0"/>
              </a:rPr>
              <a:t> Bhatt [R/SPECIAL CIVIL APPLICATION NO. 1350 of 2021] </a:t>
            </a:r>
          </a:p>
          <a:p>
            <a:r>
              <a:rPr lang="en-US" sz="2000" dirty="0">
                <a:latin typeface="Cambria" panose="02040503050406030204" pitchFamily="18" charset="0"/>
                <a:ea typeface="Cambria" panose="02040503050406030204" pitchFamily="18" charset="0"/>
              </a:rPr>
              <a:t>Should certify by approved </a:t>
            </a:r>
            <a:r>
              <a:rPr lang="en-US" sz="2000" dirty="0" err="1">
                <a:latin typeface="Cambria" panose="02040503050406030204" pitchFamily="18" charset="0"/>
                <a:ea typeface="Cambria" panose="02040503050406030204" pitchFamily="18" charset="0"/>
              </a:rPr>
              <a:t>valuer+take</a:t>
            </a:r>
            <a:r>
              <a:rPr lang="en-US" sz="2000" dirty="0">
                <a:latin typeface="Cambria" panose="02040503050406030204" pitchFamily="18" charset="0"/>
                <a:ea typeface="Cambria" panose="02040503050406030204" pitchFamily="18" charset="0"/>
              </a:rPr>
              <a:t> on periodic basis- dept can dispute</a:t>
            </a:r>
          </a:p>
        </p:txBody>
      </p:sp>
      <p:sp>
        <p:nvSpPr>
          <p:cNvPr id="4" name="Slide Number Placeholder 3">
            <a:extLst>
              <a:ext uri="{FF2B5EF4-FFF2-40B4-BE49-F238E27FC236}">
                <a16:creationId xmlns:a16="http://schemas.microsoft.com/office/drawing/2014/main" id="{E0C2E90D-E851-29D6-83FA-0EF8692C08E1}"/>
              </a:ext>
            </a:extLst>
          </p:cNvPr>
          <p:cNvSpPr>
            <a:spLocks noGrp="1"/>
          </p:cNvSpPr>
          <p:nvPr>
            <p:ph type="sldNum" sz="quarter" idx="4"/>
          </p:nvPr>
        </p:nvSpPr>
        <p:spPr/>
        <p:txBody>
          <a:bodyPr/>
          <a:lstStyle/>
          <a:p>
            <a:fld id="{C37E4FB1-AD43-40BE-A2D5-51E31E25039B}" type="slidenum">
              <a:rPr lang="en-IN" smtClean="0"/>
              <a:pPr/>
              <a:t>45</a:t>
            </a:fld>
            <a:endParaRPr lang="en-IN"/>
          </a:p>
        </p:txBody>
      </p:sp>
    </p:spTree>
    <p:extLst>
      <p:ext uri="{BB962C8B-B14F-4D97-AF65-F5344CB8AC3E}">
        <p14:creationId xmlns:p14="http://schemas.microsoft.com/office/powerpoint/2010/main" val="2560804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8B47627-40C8-E5AE-75AF-285667945148}"/>
              </a:ext>
            </a:extLst>
          </p:cNvPr>
          <p:cNvSpPr>
            <a:spLocks noGrp="1"/>
          </p:cNvSpPr>
          <p:nvPr>
            <p:ph type="body" sz="quarter" idx="14"/>
          </p:nvPr>
        </p:nvSpPr>
        <p:spPr/>
        <p:txBody>
          <a:bodyPr/>
          <a:lstStyle/>
          <a:p>
            <a:r>
              <a:rPr lang="en-US" b="1" dirty="0"/>
              <a:t>D</a:t>
            </a:r>
            <a:r>
              <a:rPr lang="en-IN" b="1" dirty="0" err="1"/>
              <a:t>eemed</a:t>
            </a:r>
            <a:r>
              <a:rPr lang="en-IN" b="1" dirty="0"/>
              <a:t> deduction towards land</a:t>
            </a:r>
            <a:endParaRPr lang="en-IN" dirty="0"/>
          </a:p>
        </p:txBody>
      </p:sp>
      <p:sp>
        <p:nvSpPr>
          <p:cNvPr id="3" name="Text Placeholder 2">
            <a:extLst>
              <a:ext uri="{FF2B5EF4-FFF2-40B4-BE49-F238E27FC236}">
                <a16:creationId xmlns:a16="http://schemas.microsoft.com/office/drawing/2014/main" id="{838A5CF8-7E82-5A06-84D4-6BF16F57BA02}"/>
              </a:ext>
            </a:extLst>
          </p:cNvPr>
          <p:cNvSpPr>
            <a:spLocks noGrp="1"/>
          </p:cNvSpPr>
          <p:nvPr>
            <p:ph type="body" sz="quarter" idx="15"/>
          </p:nvPr>
        </p:nvSpPr>
        <p:spPr>
          <a:xfrm>
            <a:off x="178743" y="1108259"/>
            <a:ext cx="11659030" cy="5613216"/>
          </a:xfrm>
        </p:spPr>
        <p:txBody>
          <a:bodyPr>
            <a:normAutofit lnSpcReduction="10000"/>
          </a:bodyPr>
          <a:lstStyle/>
          <a:p>
            <a:pPr>
              <a:lnSpc>
                <a:spcPct val="150000"/>
              </a:lnSpc>
            </a:pPr>
            <a:r>
              <a:rPr lang="en-US" sz="2000" dirty="0">
                <a:latin typeface="Cambria" panose="02040503050406030204" pitchFamily="18" charset="0"/>
                <a:ea typeface="Cambria" panose="02040503050406030204" pitchFamily="18" charset="0"/>
              </a:rPr>
              <a:t>As per Notification 11/2017-CT(R) - 1/3</a:t>
            </a:r>
            <a:r>
              <a:rPr lang="en-US" sz="2000" baseline="30000" dirty="0">
                <a:latin typeface="Cambria" panose="02040503050406030204" pitchFamily="18" charset="0"/>
                <a:ea typeface="Cambria" panose="02040503050406030204" pitchFamily="18" charset="0"/>
              </a:rPr>
              <a:t>rd</a:t>
            </a:r>
            <a:r>
              <a:rPr lang="en-US" sz="2000" dirty="0">
                <a:latin typeface="Cambria" panose="02040503050406030204" pitchFamily="18" charset="0"/>
                <a:ea typeface="Cambria" panose="02040503050406030204" pitchFamily="18" charset="0"/>
              </a:rPr>
              <a:t> deduction towards land should be taken</a:t>
            </a:r>
          </a:p>
          <a:p>
            <a:pPr algn="just">
              <a:lnSpc>
                <a:spcPct val="150000"/>
              </a:lnSpc>
            </a:pPr>
            <a:r>
              <a:rPr lang="en-US" sz="2000" dirty="0">
                <a:latin typeface="Cambria" panose="02040503050406030204" pitchFamily="18" charset="0"/>
                <a:ea typeface="Cambria" panose="02040503050406030204" pitchFamily="18" charset="0"/>
              </a:rPr>
              <a:t>The Hon’ble High Court of Gujarat has examined the issue in the case of </a:t>
            </a:r>
            <a:r>
              <a:rPr lang="en-US" sz="2000" dirty="0" err="1">
                <a:latin typeface="Cambria" panose="02040503050406030204" pitchFamily="18" charset="0"/>
                <a:ea typeface="Cambria" panose="02040503050406030204" pitchFamily="18" charset="0"/>
              </a:rPr>
              <a:t>Munjaal</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Manishbhai</a:t>
            </a:r>
            <a:r>
              <a:rPr lang="en-US" sz="2000" dirty="0">
                <a:latin typeface="Cambria" panose="02040503050406030204" pitchFamily="18" charset="0"/>
                <a:ea typeface="Cambria" panose="02040503050406030204" pitchFamily="18" charset="0"/>
              </a:rPr>
              <a:t> Bhatt Vs UOI [R/SPECIAL CIVIL APPLICATION NO. 1350 of 2021] and held that where actual land value is ascertainable, then the deeming fiction of 1/3rd of total agreement value towards land is clearly contrary to the provisions and scheme of the CGST Act and therefore ultra-vires the statutory provisions. </a:t>
            </a:r>
          </a:p>
          <a:p>
            <a:pPr algn="just">
              <a:lnSpc>
                <a:spcPct val="150000"/>
              </a:lnSpc>
            </a:pPr>
            <a:r>
              <a:rPr lang="en-US" sz="2000" dirty="0">
                <a:latin typeface="Cambria" panose="02040503050406030204" pitchFamily="18" charset="0"/>
                <a:ea typeface="Cambria" panose="02040503050406030204" pitchFamily="18" charset="0"/>
              </a:rPr>
              <a:t>It further held that: </a:t>
            </a:r>
          </a:p>
          <a:p>
            <a:pPr lvl="1" algn="just">
              <a:lnSpc>
                <a:spcPct val="150000"/>
              </a:lnSpc>
            </a:pPr>
            <a:r>
              <a:rPr lang="en-US" sz="2000" dirty="0">
                <a:latin typeface="Cambria" panose="02040503050406030204" pitchFamily="18" charset="0"/>
                <a:ea typeface="Cambria" panose="02040503050406030204" pitchFamily="18" charset="0"/>
              </a:rPr>
              <a:t>Paragraph 2 of Notification No. 11/2017- Central Tax (Rate) dated 28th June 2017 and the parallel State tax Notification is read down to the effect that the deeming fiction of 1/3rd will not be mandatory in nature. </a:t>
            </a:r>
          </a:p>
          <a:p>
            <a:pPr lvl="1" algn="just">
              <a:lnSpc>
                <a:spcPct val="150000"/>
              </a:lnSpc>
            </a:pPr>
            <a:r>
              <a:rPr lang="en-US" sz="2000" dirty="0">
                <a:latin typeface="Cambria" panose="02040503050406030204" pitchFamily="18" charset="0"/>
                <a:ea typeface="Cambria" panose="02040503050406030204" pitchFamily="18" charset="0"/>
              </a:rPr>
              <a:t>The specific price agreed for land sale in the agreements between the parties is sufficient to avail the deduction of actual land value in place of deemed 1/3rd. </a:t>
            </a:r>
            <a:endParaRPr lang="en-IN" sz="2000"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4692FAAB-E3FD-618E-84A1-AD7BA1CE6BB0}"/>
              </a:ext>
            </a:extLst>
          </p:cNvPr>
          <p:cNvSpPr>
            <a:spLocks noGrp="1"/>
          </p:cNvSpPr>
          <p:nvPr>
            <p:ph type="sldNum" sz="quarter" idx="4"/>
          </p:nvPr>
        </p:nvSpPr>
        <p:spPr/>
        <p:txBody>
          <a:bodyPr/>
          <a:lstStyle/>
          <a:p>
            <a:fld id="{C37E4FB1-AD43-40BE-A2D5-51E31E25039B}" type="slidenum">
              <a:rPr lang="en-IN" smtClean="0"/>
              <a:pPr/>
              <a:t>46</a:t>
            </a:fld>
            <a:endParaRPr lang="en-IN"/>
          </a:p>
        </p:txBody>
      </p:sp>
    </p:spTree>
    <p:extLst>
      <p:ext uri="{BB962C8B-B14F-4D97-AF65-F5344CB8AC3E}">
        <p14:creationId xmlns:p14="http://schemas.microsoft.com/office/powerpoint/2010/main" val="1786037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EB37DE-FF5B-7932-1314-3B6A400A5B23}"/>
              </a:ext>
            </a:extLst>
          </p:cNvPr>
          <p:cNvSpPr>
            <a:spLocks noGrp="1"/>
          </p:cNvSpPr>
          <p:nvPr>
            <p:ph type="sldNum" sz="quarter" idx="4"/>
          </p:nvPr>
        </p:nvSpPr>
        <p:spPr/>
        <p:txBody>
          <a:bodyPr/>
          <a:lstStyle/>
          <a:p>
            <a:fld id="{C37E4FB1-AD43-40BE-A2D5-51E31E25039B}" type="slidenum">
              <a:rPr lang="en-IN" smtClean="0"/>
              <a:pPr/>
              <a:t>47</a:t>
            </a:fld>
            <a:endParaRPr lang="en-IN"/>
          </a:p>
        </p:txBody>
      </p:sp>
      <p:pic>
        <p:nvPicPr>
          <p:cNvPr id="6" name="Picture 5">
            <a:extLst>
              <a:ext uri="{FF2B5EF4-FFF2-40B4-BE49-F238E27FC236}">
                <a16:creationId xmlns:a16="http://schemas.microsoft.com/office/drawing/2014/main" id="{1FBAC9CA-3A3F-EC3E-5382-4D69F51E8CAF}"/>
              </a:ext>
            </a:extLst>
          </p:cNvPr>
          <p:cNvPicPr>
            <a:picLocks noChangeAspect="1"/>
          </p:cNvPicPr>
          <p:nvPr/>
        </p:nvPicPr>
        <p:blipFill>
          <a:blip r:embed="rId2"/>
          <a:stretch>
            <a:fillRect/>
          </a:stretch>
        </p:blipFill>
        <p:spPr>
          <a:xfrm>
            <a:off x="1112110" y="1847986"/>
            <a:ext cx="9440562" cy="3694496"/>
          </a:xfrm>
          <a:prstGeom prst="rect">
            <a:avLst/>
          </a:prstGeom>
        </p:spPr>
      </p:pic>
    </p:spTree>
    <p:extLst>
      <p:ext uri="{BB962C8B-B14F-4D97-AF65-F5344CB8AC3E}">
        <p14:creationId xmlns:p14="http://schemas.microsoft.com/office/powerpoint/2010/main" val="22691066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F2CE22-EAEB-6EF2-C05C-438969904C49}"/>
              </a:ext>
            </a:extLst>
          </p:cNvPr>
          <p:cNvSpPr>
            <a:spLocks noGrp="1"/>
          </p:cNvSpPr>
          <p:nvPr>
            <p:ph type="body" sz="quarter" idx="14"/>
          </p:nvPr>
        </p:nvSpPr>
        <p:spPr/>
        <p:txBody>
          <a:bodyPr/>
          <a:lstStyle/>
          <a:p>
            <a:r>
              <a:rPr lang="en-IN" b="1" dirty="0"/>
              <a:t>Transfer of DR – ST JDA</a:t>
            </a:r>
            <a:endParaRPr lang="en-IN" dirty="0"/>
          </a:p>
        </p:txBody>
      </p:sp>
      <p:sp>
        <p:nvSpPr>
          <p:cNvPr id="3" name="Text Placeholder 2">
            <a:extLst>
              <a:ext uri="{FF2B5EF4-FFF2-40B4-BE49-F238E27FC236}">
                <a16:creationId xmlns:a16="http://schemas.microsoft.com/office/drawing/2014/main" id="{688B129C-DE0C-B212-FDC5-BC77E02E2C27}"/>
              </a:ext>
            </a:extLst>
          </p:cNvPr>
          <p:cNvSpPr>
            <a:spLocks noGrp="1"/>
          </p:cNvSpPr>
          <p:nvPr>
            <p:ph type="body" sz="quarter" idx="15"/>
          </p:nvPr>
        </p:nvSpPr>
        <p:spPr>
          <a:xfrm>
            <a:off x="327025" y="1108259"/>
            <a:ext cx="11399538" cy="5598928"/>
          </a:xfrm>
        </p:spPr>
        <p:txBody>
          <a:bodyPr>
            <a:normAutofit/>
          </a:bodyPr>
          <a:lstStyle/>
          <a:p>
            <a:pPr algn="just">
              <a:lnSpc>
                <a:spcPct val="150000"/>
              </a:lnSpc>
            </a:pPr>
            <a:r>
              <a:rPr lang="en-IN" sz="2000" dirty="0">
                <a:effectLst/>
                <a:latin typeface="Cambria" panose="02040503050406030204" pitchFamily="18" charset="0"/>
                <a:ea typeface="Cambria" panose="02040503050406030204" pitchFamily="18" charset="0"/>
                <a:cs typeface="Mangal" panose="02040503050203030202" pitchFamily="18" charset="0"/>
              </a:rPr>
              <a:t>The term “service” as defined in the Chapter V of the Finance Act, 1994 is as follows:</a:t>
            </a:r>
          </a:p>
          <a:p>
            <a:pPr marL="0" indent="0" algn="just">
              <a:lnSpc>
                <a:spcPct val="100000"/>
              </a:lnSpc>
              <a:spcAft>
                <a:spcPts val="1000"/>
              </a:spcAft>
              <a:buNone/>
            </a:pPr>
            <a:r>
              <a:rPr lang="en-IN" sz="2000" i="1" dirty="0">
                <a:effectLst/>
                <a:latin typeface="Cambria" panose="02040503050406030204" pitchFamily="18" charset="0"/>
                <a:ea typeface="Cambria" panose="02040503050406030204" pitchFamily="18" charset="0"/>
                <a:cs typeface="Mangal" panose="02040503050203030202" pitchFamily="18" charset="0"/>
              </a:rPr>
              <a:t>“Service” means any activity carried out by a person for another for consideration, and includes a declared service, but shall not include­­-</a:t>
            </a:r>
          </a:p>
          <a:p>
            <a:pPr marL="0" indent="0" algn="just">
              <a:lnSpc>
                <a:spcPct val="100000"/>
              </a:lnSpc>
              <a:spcAft>
                <a:spcPts val="1000"/>
              </a:spcAft>
              <a:buNone/>
            </a:pPr>
            <a:r>
              <a:rPr lang="en-US" sz="2000" i="1" dirty="0">
                <a:effectLst/>
                <a:latin typeface="Cambria" panose="02040503050406030204" pitchFamily="18" charset="0"/>
                <a:ea typeface="Cambria" panose="02040503050406030204" pitchFamily="18" charset="0"/>
                <a:cs typeface="Mangal" panose="02040503050203030202" pitchFamily="18" charset="0"/>
              </a:rPr>
              <a:t>(</a:t>
            </a:r>
            <a:r>
              <a:rPr lang="en-US" sz="2000" i="1" dirty="0" err="1">
                <a:effectLst/>
                <a:latin typeface="Cambria" panose="02040503050406030204" pitchFamily="18" charset="0"/>
                <a:ea typeface="Cambria" panose="02040503050406030204" pitchFamily="18" charset="0"/>
                <a:cs typeface="Mangal" panose="02040503050203030202" pitchFamily="18" charset="0"/>
              </a:rPr>
              <a:t>i</a:t>
            </a:r>
            <a:r>
              <a:rPr lang="en-US" sz="2000" i="1" dirty="0">
                <a:effectLst/>
                <a:latin typeface="Cambria" panose="02040503050406030204" pitchFamily="18" charset="0"/>
                <a:ea typeface="Cambria" panose="02040503050406030204" pitchFamily="18" charset="0"/>
                <a:cs typeface="Mangal" panose="02040503050203030202" pitchFamily="18" charset="0"/>
              </a:rPr>
              <a:t>) a transfer of </a:t>
            </a:r>
            <a:r>
              <a:rPr lang="en-US" sz="2000" b="1" i="1" dirty="0">
                <a:effectLst/>
                <a:latin typeface="Cambria" panose="02040503050406030204" pitchFamily="18" charset="0"/>
                <a:ea typeface="Cambria" panose="02040503050406030204" pitchFamily="18" charset="0"/>
                <a:cs typeface="Mangal" panose="02040503050203030202" pitchFamily="18" charset="0"/>
              </a:rPr>
              <a:t>title in goods or immovable property</a:t>
            </a:r>
            <a:r>
              <a:rPr lang="en-US" sz="2000" i="1" dirty="0">
                <a:effectLst/>
                <a:latin typeface="Cambria" panose="02040503050406030204" pitchFamily="18" charset="0"/>
                <a:ea typeface="Cambria" panose="02040503050406030204" pitchFamily="18" charset="0"/>
                <a:cs typeface="Mangal" panose="02040503050203030202" pitchFamily="18" charset="0"/>
              </a:rPr>
              <a:t>, by way of sale, gift or in any other manner; or</a:t>
            </a:r>
            <a:endParaRPr lang="en-IN" sz="2000" i="1" dirty="0">
              <a:effectLst/>
              <a:latin typeface="Cambria" panose="02040503050406030204" pitchFamily="18" charset="0"/>
              <a:ea typeface="Cambria" panose="02040503050406030204" pitchFamily="18" charset="0"/>
              <a:cs typeface="Mangal" panose="02040503050203030202" pitchFamily="18" charset="0"/>
            </a:endParaRPr>
          </a:p>
          <a:p>
            <a:r>
              <a:rPr lang="en-US" sz="2000" dirty="0">
                <a:latin typeface="Cambria" panose="02040503050406030204" pitchFamily="18" charset="0"/>
                <a:ea typeface="Cambria" panose="02040503050406030204" pitchFamily="18" charset="0"/>
              </a:rPr>
              <a:t>Sec. 3(a) of Land Acquisition Act the expression ‘land’ includes benefits to arise out of land</a:t>
            </a:r>
          </a:p>
          <a:p>
            <a:r>
              <a:rPr lang="en-US" sz="2000" dirty="0">
                <a:latin typeface="Cambria" panose="02040503050406030204" pitchFamily="18" charset="0"/>
                <a:ea typeface="Cambria" panose="02040503050406030204" pitchFamily="18" charset="0"/>
              </a:rPr>
              <a:t>Hon. </a:t>
            </a:r>
            <a:r>
              <a:rPr lang="en-US" sz="2000" dirty="0" err="1">
                <a:latin typeface="Cambria" panose="02040503050406030204" pitchFamily="18" charset="0"/>
                <a:ea typeface="Cambria" panose="02040503050406030204" pitchFamily="18" charset="0"/>
              </a:rPr>
              <a:t>Gauhati</a:t>
            </a:r>
            <a:r>
              <a:rPr lang="en-US" sz="2000" dirty="0">
                <a:latin typeface="Cambria" panose="02040503050406030204" pitchFamily="18" charset="0"/>
                <a:ea typeface="Cambria" panose="02040503050406030204" pitchFamily="18" charset="0"/>
              </a:rPr>
              <a:t> High Court in the case of Nagen Hazarika v. Manorama Sharma AIR 2007 </a:t>
            </a:r>
            <a:r>
              <a:rPr lang="en-US" sz="2000" dirty="0" err="1">
                <a:latin typeface="Cambria" panose="02040503050406030204" pitchFamily="18" charset="0"/>
                <a:ea typeface="Cambria" panose="02040503050406030204" pitchFamily="18" charset="0"/>
              </a:rPr>
              <a:t>Gau</a:t>
            </a:r>
            <a:r>
              <a:rPr lang="en-US" sz="2000" dirty="0">
                <a:latin typeface="Cambria" panose="02040503050406030204" pitchFamily="18" charset="0"/>
                <a:ea typeface="Cambria" panose="02040503050406030204" pitchFamily="18" charset="0"/>
              </a:rPr>
              <a:t> 62 held that the expression </a:t>
            </a:r>
            <a:r>
              <a:rPr lang="en-US" sz="2000" b="1" dirty="0">
                <a:latin typeface="Cambria" panose="02040503050406030204" pitchFamily="18" charset="0"/>
                <a:ea typeface="Cambria" panose="02040503050406030204" pitchFamily="18" charset="0"/>
              </a:rPr>
              <a:t>‘title’ is a broad expression </a:t>
            </a:r>
            <a:r>
              <a:rPr lang="en-US" sz="2000" dirty="0">
                <a:latin typeface="Cambria" panose="02040503050406030204" pitchFamily="18" charset="0"/>
                <a:ea typeface="Cambria" panose="02040503050406030204" pitchFamily="18" charset="0"/>
              </a:rPr>
              <a:t>in law which cannot always be understood as akin to ownership.</a:t>
            </a:r>
          </a:p>
          <a:p>
            <a:r>
              <a:rPr lang="en-IN" sz="2000" dirty="0">
                <a:latin typeface="Cambria" panose="02040503050406030204" pitchFamily="18" charset="0"/>
                <a:ea typeface="Cambria" panose="02040503050406030204" pitchFamily="18" charset="0"/>
              </a:rPr>
              <a:t>Immovable property in the General Clauses Act, 1987 would include land, benefits to arise out of land</a:t>
            </a:r>
            <a:endParaRPr lang="en-US" sz="2000" dirty="0">
              <a:latin typeface="Cambria" panose="02040503050406030204" pitchFamily="18" charset="0"/>
              <a:ea typeface="Cambria" panose="02040503050406030204" pitchFamily="18" charset="0"/>
            </a:endParaRPr>
          </a:p>
          <a:p>
            <a:r>
              <a:rPr lang="en-IN" sz="2000" dirty="0">
                <a:latin typeface="Cambria" panose="02040503050406030204" pitchFamily="18" charset="0"/>
                <a:ea typeface="Cambria" panose="02040503050406030204" pitchFamily="18" charset="0"/>
              </a:rPr>
              <a:t>The right to develop a land could be a benefit arising out of land </a:t>
            </a:r>
          </a:p>
          <a:p>
            <a:r>
              <a:rPr lang="en-IN" sz="2000" dirty="0">
                <a:latin typeface="Cambria" panose="02040503050406030204" pitchFamily="18" charset="0"/>
                <a:ea typeface="Cambria" panose="02040503050406030204" pitchFamily="18" charset="0"/>
                <a:cs typeface="Mangal" panose="02040503050203030202" pitchFamily="18" charset="0"/>
              </a:rPr>
              <a:t>The </a:t>
            </a:r>
            <a:r>
              <a:rPr lang="en-US" sz="2000" dirty="0">
                <a:latin typeface="Cambria" panose="02040503050406030204" pitchFamily="18" charset="0"/>
                <a:ea typeface="Cambria" panose="02040503050406030204" pitchFamily="18" charset="0"/>
              </a:rPr>
              <a:t>‘transfer (irrevocably and permanently) of title in land including transfer of rights in the form of benefits arising from it’</a:t>
            </a:r>
            <a:endParaRPr lang="en-IN" sz="2000" dirty="0">
              <a:latin typeface="Cambria" panose="02040503050406030204" pitchFamily="18" charset="0"/>
              <a:ea typeface="Cambria" panose="02040503050406030204" pitchFamily="18" charset="0"/>
            </a:endParaRPr>
          </a:p>
          <a:p>
            <a:r>
              <a:rPr lang="en-IN" sz="2000" dirty="0">
                <a:latin typeface="Cambria" panose="02040503050406030204" pitchFamily="18" charset="0"/>
                <a:ea typeface="Cambria" panose="02040503050406030204" pitchFamily="18" charset="0"/>
              </a:rPr>
              <a:t>Hence DR transferred in ST regime is not leviable to tax.</a:t>
            </a:r>
          </a:p>
          <a:p>
            <a:endParaRPr lang="en-IN" sz="2000" dirty="0">
              <a:latin typeface="Cambria" panose="02040503050406030204" pitchFamily="18" charset="0"/>
              <a:ea typeface="Cambria" panose="02040503050406030204" pitchFamily="18" charset="0"/>
            </a:endParaRPr>
          </a:p>
          <a:p>
            <a:endParaRPr lang="en-IN" dirty="0"/>
          </a:p>
        </p:txBody>
      </p:sp>
      <p:sp>
        <p:nvSpPr>
          <p:cNvPr id="4" name="Slide Number Placeholder 3">
            <a:extLst>
              <a:ext uri="{FF2B5EF4-FFF2-40B4-BE49-F238E27FC236}">
                <a16:creationId xmlns:a16="http://schemas.microsoft.com/office/drawing/2014/main" id="{03858FB4-048C-058A-2735-810C5FDE2576}"/>
              </a:ext>
            </a:extLst>
          </p:cNvPr>
          <p:cNvSpPr>
            <a:spLocks noGrp="1"/>
          </p:cNvSpPr>
          <p:nvPr>
            <p:ph type="sldNum" sz="quarter" idx="4"/>
          </p:nvPr>
        </p:nvSpPr>
        <p:spPr/>
        <p:txBody>
          <a:bodyPr/>
          <a:lstStyle/>
          <a:p>
            <a:fld id="{C37E4FB1-AD43-40BE-A2D5-51E31E25039B}" type="slidenum">
              <a:rPr lang="en-IN" smtClean="0"/>
              <a:pPr/>
              <a:t>48</a:t>
            </a:fld>
            <a:endParaRPr lang="en-IN"/>
          </a:p>
        </p:txBody>
      </p:sp>
    </p:spTree>
    <p:extLst>
      <p:ext uri="{BB962C8B-B14F-4D97-AF65-F5344CB8AC3E}">
        <p14:creationId xmlns:p14="http://schemas.microsoft.com/office/powerpoint/2010/main" val="28159771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B39DF9-752D-E41A-1669-899502E64CB3}"/>
              </a:ext>
            </a:extLst>
          </p:cNvPr>
          <p:cNvSpPr>
            <a:spLocks noGrp="1"/>
          </p:cNvSpPr>
          <p:nvPr>
            <p:ph type="body" sz="quarter" idx="14"/>
          </p:nvPr>
        </p:nvSpPr>
        <p:spPr/>
        <p:txBody>
          <a:bodyPr/>
          <a:lstStyle/>
          <a:p>
            <a:r>
              <a:rPr lang="en-IN" b="1" dirty="0"/>
              <a:t>Transfer of DR – ST JDA</a:t>
            </a:r>
            <a:endParaRPr lang="en-IN" dirty="0"/>
          </a:p>
        </p:txBody>
      </p:sp>
      <p:sp>
        <p:nvSpPr>
          <p:cNvPr id="3" name="Text Placeholder 2">
            <a:extLst>
              <a:ext uri="{FF2B5EF4-FFF2-40B4-BE49-F238E27FC236}">
                <a16:creationId xmlns:a16="http://schemas.microsoft.com/office/drawing/2014/main" id="{7DD0A658-CD17-CCA0-17CD-AB1504226A2A}"/>
              </a:ext>
            </a:extLst>
          </p:cNvPr>
          <p:cNvSpPr>
            <a:spLocks noGrp="1"/>
          </p:cNvSpPr>
          <p:nvPr>
            <p:ph type="body" sz="quarter" idx="15"/>
          </p:nvPr>
        </p:nvSpPr>
        <p:spPr>
          <a:xfrm>
            <a:off x="154029" y="1108260"/>
            <a:ext cx="11650331" cy="5598928"/>
          </a:xfrm>
        </p:spPr>
        <p:txBody>
          <a:bodyPr>
            <a:normAutofit fontScale="92500" lnSpcReduction="20000"/>
          </a:bodyPr>
          <a:lstStyle/>
          <a:p>
            <a:pPr marL="0" indent="0" algn="just">
              <a:lnSpc>
                <a:spcPct val="150000"/>
              </a:lnSpc>
              <a:buNone/>
            </a:pPr>
            <a:r>
              <a:rPr lang="en-IN" sz="2000" b="1" u="sng" dirty="0">
                <a:latin typeface="Cambria" panose="02040503050406030204" pitchFamily="18" charset="0"/>
                <a:ea typeface="Cambria" panose="02040503050406030204" pitchFamily="18" charset="0"/>
              </a:rPr>
              <a:t>GST implication on ST JDA</a:t>
            </a:r>
          </a:p>
          <a:p>
            <a:pPr algn="just">
              <a:lnSpc>
                <a:spcPct val="150000"/>
              </a:lnSpc>
            </a:pPr>
            <a:r>
              <a:rPr lang="en-US" sz="2000" b="1" dirty="0">
                <a:effectLst/>
                <a:latin typeface="Cambria" panose="02040503050406030204" pitchFamily="18" charset="0"/>
                <a:ea typeface="Cambria" panose="02040503050406030204" pitchFamily="18" charset="0"/>
                <a:cs typeface="Times New Roman" panose="02020603050405020304" pitchFamily="18" charset="0"/>
              </a:rPr>
              <a:t>Transitional provisions: </a:t>
            </a:r>
            <a:r>
              <a:rPr lang="en-US" sz="2000" dirty="0">
                <a:effectLst/>
                <a:latin typeface="Cambria" panose="02040503050406030204" pitchFamily="18" charset="0"/>
                <a:ea typeface="Cambria" panose="02040503050406030204" pitchFamily="18" charset="0"/>
                <a:cs typeface="Times New Roman" panose="02020603050405020304" pitchFamily="18" charset="0"/>
              </a:rPr>
              <a:t>In section 142 sets out:  </a:t>
            </a:r>
            <a:endParaRPr lang="en-IN" sz="2000" dirty="0">
              <a:effectLst/>
              <a:latin typeface="Cambria" panose="02040503050406030204" pitchFamily="18" charset="0"/>
              <a:ea typeface="Cambria" panose="02040503050406030204" pitchFamily="18" charset="0"/>
              <a:cs typeface="Times New Roman" panose="02020603050405020304" pitchFamily="18" charset="0"/>
            </a:endParaRPr>
          </a:p>
          <a:p>
            <a:pPr marL="57150" indent="0" algn="just">
              <a:lnSpc>
                <a:spcPct val="150000"/>
              </a:lnSpc>
              <a:spcAft>
                <a:spcPts val="800"/>
              </a:spcAft>
              <a:buNone/>
            </a:pPr>
            <a:r>
              <a:rPr lang="en-IN" sz="2000" i="1" dirty="0">
                <a:effectLst/>
                <a:latin typeface="Cambria" panose="02040503050406030204" pitchFamily="18" charset="0"/>
                <a:ea typeface="Cambria" panose="02040503050406030204" pitchFamily="18" charset="0"/>
                <a:cs typeface="Mangal" panose="02040503050203030202" pitchFamily="18" charset="0"/>
              </a:rPr>
              <a:t>(10) Save as otherwise provided in this Chapter, the goods or services or both supplied on or after the appointed day in pursuance of a contract entered into prior to the appointed day shall be liable to tax under the provisions of this Act.</a:t>
            </a:r>
            <a:endParaRPr lang="en-IN" sz="2000" dirty="0">
              <a:effectLst/>
              <a:latin typeface="Cambria" panose="02040503050406030204" pitchFamily="18" charset="0"/>
              <a:ea typeface="Cambria" panose="02040503050406030204" pitchFamily="18" charset="0"/>
              <a:cs typeface="Mangal" panose="02040503050203030202" pitchFamily="18" charset="0"/>
            </a:endParaRPr>
          </a:p>
          <a:p>
            <a:pPr marL="57150" indent="0" algn="just">
              <a:lnSpc>
                <a:spcPct val="150000"/>
              </a:lnSpc>
              <a:spcAft>
                <a:spcPts val="800"/>
              </a:spcAft>
              <a:buNone/>
            </a:pPr>
            <a:r>
              <a:rPr lang="en-IN" sz="2000" i="1" dirty="0">
                <a:effectLst/>
                <a:latin typeface="Cambria" panose="02040503050406030204" pitchFamily="18" charset="0"/>
                <a:ea typeface="Cambria" panose="02040503050406030204" pitchFamily="18" charset="0"/>
                <a:cs typeface="Mangal" panose="02040503050203030202" pitchFamily="18" charset="0"/>
              </a:rPr>
              <a:t>(11)(b) notwithstanding anything contained in section 13, no tax shall be payable on services under this Act to the extent the tax was leviable on the said services under Chapter V of the Finance Act, 1994”.</a:t>
            </a:r>
            <a:endParaRPr lang="en-IN" sz="2000" dirty="0">
              <a:effectLst/>
              <a:latin typeface="Cambria" panose="02040503050406030204" pitchFamily="18" charset="0"/>
              <a:ea typeface="Cambria" panose="02040503050406030204" pitchFamily="18" charset="0"/>
              <a:cs typeface="Mangal" panose="02040503050203030202" pitchFamily="18" charset="0"/>
            </a:endParaRPr>
          </a:p>
          <a:p>
            <a:pPr algn="just">
              <a:lnSpc>
                <a:spcPct val="150000"/>
              </a:lnSpc>
            </a:pPr>
            <a:r>
              <a:rPr lang="en-US" sz="2000" dirty="0">
                <a:latin typeface="Cambria" panose="02040503050406030204" pitchFamily="18" charset="0"/>
                <a:ea typeface="Cambria" panose="02040503050406030204" pitchFamily="18" charset="0"/>
              </a:rPr>
              <a:t>The levy has failed in ST when the DR was actually transferred</a:t>
            </a:r>
          </a:p>
          <a:p>
            <a:pPr algn="just">
              <a:lnSpc>
                <a:spcPct val="150000"/>
              </a:lnSpc>
            </a:pPr>
            <a:r>
              <a:rPr lang="en-US" sz="2000" dirty="0">
                <a:latin typeface="Cambria" panose="02040503050406030204" pitchFamily="18" charset="0"/>
                <a:ea typeface="Cambria" panose="02040503050406030204" pitchFamily="18" charset="0"/>
              </a:rPr>
              <a:t>Rulings - CCE vs </a:t>
            </a:r>
            <a:r>
              <a:rPr lang="en-US" sz="2000" dirty="0" err="1">
                <a:latin typeface="Cambria" panose="02040503050406030204" pitchFamily="18" charset="0"/>
                <a:ea typeface="Cambria" panose="02040503050406030204" pitchFamily="18" charset="0"/>
              </a:rPr>
              <a:t>Vazir</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Sulthan</a:t>
            </a:r>
            <a:r>
              <a:rPr lang="en-US" sz="2000" dirty="0">
                <a:latin typeface="Cambria" panose="02040503050406030204" pitchFamily="18" charset="0"/>
                <a:ea typeface="Cambria" panose="02040503050406030204" pitchFamily="18" charset="0"/>
              </a:rPr>
              <a:t> Tobacco Co Ltd (1996 (83) ELT3 (SC); Association of Leasing &amp; Financial Service Companies Vs Union </a:t>
            </a:r>
            <a:r>
              <a:rPr lang="en-US" sz="2000" dirty="0" err="1">
                <a:latin typeface="Cambria" panose="02040503050406030204" pitchFamily="18" charset="0"/>
                <a:ea typeface="Cambria" panose="02040503050406030204" pitchFamily="18" charset="0"/>
              </a:rPr>
              <a:t>ofIndia</a:t>
            </a:r>
            <a:r>
              <a:rPr lang="en-US" sz="2000" dirty="0">
                <a:latin typeface="Cambria" panose="02040503050406030204" pitchFamily="18" charset="0"/>
                <a:ea typeface="Cambria" panose="02040503050406030204" pitchFamily="18" charset="0"/>
              </a:rPr>
              <a:t> (2010 (20) STR 417 (SC); Delhi Chartered Accountants Society (Regd.) Vs UOI 2013 (31) S.T.R. 429 (Del.)</a:t>
            </a:r>
          </a:p>
          <a:p>
            <a:pPr algn="just">
              <a:lnSpc>
                <a:spcPct val="150000"/>
              </a:lnSpc>
            </a:pPr>
            <a:r>
              <a:rPr lang="en-US" sz="2000" dirty="0">
                <a:latin typeface="Cambria" panose="02040503050406030204" pitchFamily="18" charset="0"/>
                <a:ea typeface="Cambria" panose="02040503050406030204" pitchFamily="18" charset="0"/>
              </a:rPr>
              <a:t>Therefore, no GST implication on DR</a:t>
            </a:r>
          </a:p>
        </p:txBody>
      </p:sp>
      <p:sp>
        <p:nvSpPr>
          <p:cNvPr id="4" name="Slide Number Placeholder 3">
            <a:extLst>
              <a:ext uri="{FF2B5EF4-FFF2-40B4-BE49-F238E27FC236}">
                <a16:creationId xmlns:a16="http://schemas.microsoft.com/office/drawing/2014/main" id="{136DB5FB-45C4-7533-E70A-EB71F50464C1}"/>
              </a:ext>
            </a:extLst>
          </p:cNvPr>
          <p:cNvSpPr>
            <a:spLocks noGrp="1"/>
          </p:cNvSpPr>
          <p:nvPr>
            <p:ph type="sldNum" sz="quarter" idx="4"/>
          </p:nvPr>
        </p:nvSpPr>
        <p:spPr/>
        <p:txBody>
          <a:bodyPr/>
          <a:lstStyle/>
          <a:p>
            <a:fld id="{C37E4FB1-AD43-40BE-A2D5-51E31E25039B}" type="slidenum">
              <a:rPr lang="en-IN" smtClean="0"/>
              <a:pPr/>
              <a:t>49</a:t>
            </a:fld>
            <a:endParaRPr lang="en-IN"/>
          </a:p>
        </p:txBody>
      </p:sp>
    </p:spTree>
    <p:extLst>
      <p:ext uri="{BB962C8B-B14F-4D97-AF65-F5344CB8AC3E}">
        <p14:creationId xmlns:p14="http://schemas.microsoft.com/office/powerpoint/2010/main" val="7879957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F53A4F-635F-2250-E5A2-EBB5DAF454F5}"/>
              </a:ext>
            </a:extLst>
          </p:cNvPr>
          <p:cNvSpPr>
            <a:spLocks noGrp="1"/>
          </p:cNvSpPr>
          <p:nvPr>
            <p:ph type="body" sz="quarter" idx="14"/>
          </p:nvPr>
        </p:nvSpPr>
        <p:spPr/>
        <p:txBody>
          <a:bodyPr/>
          <a:lstStyle/>
          <a:p>
            <a:r>
              <a:rPr lang="en-IN" b="1" dirty="0"/>
              <a:t>Transfer of DR – GST JDA</a:t>
            </a:r>
            <a:endParaRPr lang="en-IN" dirty="0"/>
          </a:p>
        </p:txBody>
      </p:sp>
      <p:sp>
        <p:nvSpPr>
          <p:cNvPr id="3" name="Text Placeholder 2">
            <a:extLst>
              <a:ext uri="{FF2B5EF4-FFF2-40B4-BE49-F238E27FC236}">
                <a16:creationId xmlns:a16="http://schemas.microsoft.com/office/drawing/2014/main" id="{26A9BEF7-1BC1-2118-B1FE-2DC0F3604930}"/>
              </a:ext>
            </a:extLst>
          </p:cNvPr>
          <p:cNvSpPr>
            <a:spLocks noGrp="1"/>
          </p:cNvSpPr>
          <p:nvPr>
            <p:ph type="body" sz="quarter" idx="15"/>
          </p:nvPr>
        </p:nvSpPr>
        <p:spPr>
          <a:xfrm>
            <a:off x="327025" y="1108259"/>
            <a:ext cx="11436608" cy="5391395"/>
          </a:xfrm>
        </p:spPr>
        <p:txBody>
          <a:bodyPr/>
          <a:lstStyle/>
          <a:p>
            <a:pPr marL="0" indent="0">
              <a:buNone/>
            </a:pPr>
            <a:r>
              <a:rPr lang="en-IN" sz="2000" dirty="0">
                <a:latin typeface="Cambria" panose="02040503050406030204" pitchFamily="18" charset="0"/>
                <a:ea typeface="Cambria" panose="02040503050406030204" pitchFamily="18" charset="0"/>
              </a:rPr>
              <a:t>DR transferred in GST regime </a:t>
            </a:r>
            <a:r>
              <a:rPr lang="en-IN" sz="2000" b="1" dirty="0">
                <a:latin typeface="Cambria" panose="02040503050406030204" pitchFamily="18" charset="0"/>
                <a:ea typeface="Cambria" panose="02040503050406030204" pitchFamily="18" charset="0"/>
              </a:rPr>
              <a:t>before 01.04.2019</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Schedule III exclude sale of land</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Land includes benefits associated with it</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Transfer of DR – irrevocable. Whether covered under sale?</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DR leviable to Stamp duty. Hence excluded from GST?</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Can contend not leviable to GST however need to be judicially tested.</a:t>
            </a:r>
          </a:p>
          <a:p>
            <a:pPr marL="0" indent="0">
              <a:buNone/>
            </a:pPr>
            <a:endParaRPr lang="en-IN" sz="2000"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923CAB06-36D1-495C-78E9-E373814549DE}"/>
              </a:ext>
            </a:extLst>
          </p:cNvPr>
          <p:cNvSpPr>
            <a:spLocks noGrp="1"/>
          </p:cNvSpPr>
          <p:nvPr>
            <p:ph type="sldNum" sz="quarter" idx="4"/>
          </p:nvPr>
        </p:nvSpPr>
        <p:spPr/>
        <p:txBody>
          <a:bodyPr/>
          <a:lstStyle/>
          <a:p>
            <a:fld id="{C37E4FB1-AD43-40BE-A2D5-51E31E25039B}" type="slidenum">
              <a:rPr lang="en-IN" smtClean="0"/>
              <a:pPr/>
              <a:t>50</a:t>
            </a:fld>
            <a:endParaRPr lang="en-IN"/>
          </a:p>
        </p:txBody>
      </p:sp>
    </p:spTree>
    <p:extLst>
      <p:ext uri="{BB962C8B-B14F-4D97-AF65-F5344CB8AC3E}">
        <p14:creationId xmlns:p14="http://schemas.microsoft.com/office/powerpoint/2010/main" val="15815059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B5AFDB-E8B7-F935-C3CE-83823A50CE80}"/>
              </a:ext>
            </a:extLst>
          </p:cNvPr>
          <p:cNvSpPr>
            <a:spLocks noGrp="1"/>
          </p:cNvSpPr>
          <p:nvPr>
            <p:ph type="body" sz="quarter" idx="14"/>
          </p:nvPr>
        </p:nvSpPr>
        <p:spPr/>
        <p:txBody>
          <a:bodyPr/>
          <a:lstStyle/>
          <a:p>
            <a:r>
              <a:rPr lang="en-IN" b="1" dirty="0"/>
              <a:t>Transfer of DR – GST JDA</a:t>
            </a:r>
            <a:endParaRPr lang="en-IN" dirty="0"/>
          </a:p>
        </p:txBody>
      </p:sp>
      <p:sp>
        <p:nvSpPr>
          <p:cNvPr id="3" name="Text Placeholder 2">
            <a:extLst>
              <a:ext uri="{FF2B5EF4-FFF2-40B4-BE49-F238E27FC236}">
                <a16:creationId xmlns:a16="http://schemas.microsoft.com/office/drawing/2014/main" id="{DF6E2243-E70B-5A81-2A75-5FF8B77E0A75}"/>
              </a:ext>
            </a:extLst>
          </p:cNvPr>
          <p:cNvSpPr>
            <a:spLocks noGrp="1"/>
          </p:cNvSpPr>
          <p:nvPr>
            <p:ph type="body" sz="quarter" idx="15"/>
          </p:nvPr>
        </p:nvSpPr>
        <p:spPr>
          <a:xfrm>
            <a:off x="116959" y="1108259"/>
            <a:ext cx="11650331" cy="5248091"/>
          </a:xfrm>
        </p:spPr>
        <p:txBody>
          <a:bodyPr/>
          <a:lstStyle/>
          <a:p>
            <a:pPr marL="0" indent="0">
              <a:buNone/>
            </a:pPr>
            <a:r>
              <a:rPr lang="en-IN" sz="2000" dirty="0">
                <a:latin typeface="Cambria" panose="02040503050406030204" pitchFamily="18" charset="0"/>
                <a:ea typeface="Cambria" panose="02040503050406030204" pitchFamily="18" charset="0"/>
              </a:rPr>
              <a:t>DR transferred in GST regime </a:t>
            </a:r>
            <a:r>
              <a:rPr lang="en-IN" sz="2000" b="1" dirty="0">
                <a:latin typeface="Cambria" panose="02040503050406030204" pitchFamily="18" charset="0"/>
                <a:ea typeface="Cambria" panose="02040503050406030204" pitchFamily="18" charset="0"/>
              </a:rPr>
              <a:t>on or after 01.04.2019</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Covered in Third Schedule</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Whether taxable due to RCM entry?</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Intention of the department – to collect tax?</a:t>
            </a:r>
          </a:p>
          <a:p>
            <a:pPr lvl="1">
              <a:buFont typeface="Arial" panose="020B0604020202020204" pitchFamily="34" charset="0"/>
              <a:buChar char="•"/>
            </a:pPr>
            <a:r>
              <a:rPr lang="en-IN" sz="2000" dirty="0">
                <a:latin typeface="Cambria" panose="02040503050406030204" pitchFamily="18" charset="0"/>
                <a:ea typeface="Cambria" panose="02040503050406030204" pitchFamily="18" charset="0"/>
              </a:rPr>
              <a:t>If paid, whether credit available?</a:t>
            </a:r>
          </a:p>
          <a:p>
            <a:pPr lvl="1">
              <a:buFont typeface="Arial" panose="020B0604020202020204" pitchFamily="34" charset="0"/>
              <a:buChar char="•"/>
            </a:pPr>
            <a:r>
              <a:rPr lang="en-US" sz="2000" dirty="0" err="1">
                <a:latin typeface="Cambria" panose="02040503050406030204" pitchFamily="18" charset="0"/>
                <a:ea typeface="Cambria" panose="02040503050406030204" pitchFamily="18" charset="0"/>
              </a:rPr>
              <a:t>Prahitha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Contruction</a:t>
            </a:r>
            <a:r>
              <a:rPr lang="en-US" sz="2000" dirty="0">
                <a:latin typeface="Cambria" panose="02040503050406030204" pitchFamily="18" charset="0"/>
                <a:ea typeface="Cambria" panose="02040503050406030204" pitchFamily="18" charset="0"/>
              </a:rPr>
              <a:t> Private Limited vs UOI, WP 5493/2020 </a:t>
            </a:r>
            <a:r>
              <a:rPr lang="en-US" sz="2000" dirty="0" err="1">
                <a:latin typeface="Cambria" panose="02040503050406030204" pitchFamily="18" charset="0"/>
                <a:ea typeface="Cambria" panose="02040503050406030204" pitchFamily="18" charset="0"/>
              </a:rPr>
              <a:t>Telengana</a:t>
            </a:r>
            <a:r>
              <a:rPr lang="en-US" sz="2000" dirty="0">
                <a:latin typeface="Cambria" panose="02040503050406030204" pitchFamily="18" charset="0"/>
                <a:ea typeface="Cambria" panose="02040503050406030204" pitchFamily="18" charset="0"/>
              </a:rPr>
              <a:t> HC on taxability of DR-pending at SC.</a:t>
            </a:r>
            <a:endParaRPr lang="en-IN" sz="2000"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5D9730D5-AC9F-5090-80B0-47DE853837AC}"/>
              </a:ext>
            </a:extLst>
          </p:cNvPr>
          <p:cNvSpPr>
            <a:spLocks noGrp="1"/>
          </p:cNvSpPr>
          <p:nvPr>
            <p:ph type="sldNum" sz="quarter" idx="4"/>
          </p:nvPr>
        </p:nvSpPr>
        <p:spPr/>
        <p:txBody>
          <a:bodyPr/>
          <a:lstStyle/>
          <a:p>
            <a:fld id="{C37E4FB1-AD43-40BE-A2D5-51E31E25039B}" type="slidenum">
              <a:rPr lang="en-IN" smtClean="0"/>
              <a:pPr/>
              <a:t>51</a:t>
            </a:fld>
            <a:endParaRPr lang="en-IN"/>
          </a:p>
        </p:txBody>
      </p:sp>
    </p:spTree>
    <p:extLst>
      <p:ext uri="{BB962C8B-B14F-4D97-AF65-F5344CB8AC3E}">
        <p14:creationId xmlns:p14="http://schemas.microsoft.com/office/powerpoint/2010/main" val="20369336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F7157A-31CA-2B61-FD0D-ADF889463350}"/>
              </a:ext>
            </a:extLst>
          </p:cNvPr>
          <p:cNvSpPr>
            <a:spLocks noGrp="1"/>
          </p:cNvSpPr>
          <p:nvPr>
            <p:ph type="sldNum" sz="quarter" idx="4"/>
          </p:nvPr>
        </p:nvSpPr>
        <p:spPr/>
        <p:txBody>
          <a:bodyPr/>
          <a:lstStyle/>
          <a:p>
            <a:fld id="{C37E4FB1-AD43-40BE-A2D5-51E31E25039B}" type="slidenum">
              <a:rPr lang="en-IN" smtClean="0"/>
              <a:pPr/>
              <a:t>52</a:t>
            </a:fld>
            <a:endParaRPr lang="en-IN"/>
          </a:p>
        </p:txBody>
      </p:sp>
      <p:pic>
        <p:nvPicPr>
          <p:cNvPr id="6" name="Picture 5">
            <a:extLst>
              <a:ext uri="{FF2B5EF4-FFF2-40B4-BE49-F238E27FC236}">
                <a16:creationId xmlns:a16="http://schemas.microsoft.com/office/drawing/2014/main" id="{79DCA178-45E4-9015-85F4-576D9F8C23EF}"/>
              </a:ext>
            </a:extLst>
          </p:cNvPr>
          <p:cNvPicPr>
            <a:picLocks noChangeAspect="1"/>
          </p:cNvPicPr>
          <p:nvPr/>
        </p:nvPicPr>
        <p:blipFill>
          <a:blip r:embed="rId2"/>
          <a:stretch>
            <a:fillRect/>
          </a:stretch>
        </p:blipFill>
        <p:spPr>
          <a:xfrm>
            <a:off x="1761852" y="2102740"/>
            <a:ext cx="8099886" cy="3072650"/>
          </a:xfrm>
          <a:prstGeom prst="rect">
            <a:avLst/>
          </a:prstGeom>
        </p:spPr>
      </p:pic>
    </p:spTree>
    <p:extLst>
      <p:ext uri="{BB962C8B-B14F-4D97-AF65-F5344CB8AC3E}">
        <p14:creationId xmlns:p14="http://schemas.microsoft.com/office/powerpoint/2010/main" val="38501893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250670-34FA-500A-DD15-CD094668AF20}"/>
              </a:ext>
            </a:extLst>
          </p:cNvPr>
          <p:cNvSpPr>
            <a:spLocks noGrp="1"/>
          </p:cNvSpPr>
          <p:nvPr>
            <p:ph type="body" sz="quarter" idx="14"/>
          </p:nvPr>
        </p:nvSpPr>
        <p:spPr/>
        <p:txBody>
          <a:bodyPr/>
          <a:lstStyle/>
          <a:p>
            <a:r>
              <a:rPr lang="en-IN" b="1" dirty="0"/>
              <a:t>RCM - JDA</a:t>
            </a:r>
            <a:endParaRPr lang="en-IN" dirty="0"/>
          </a:p>
        </p:txBody>
      </p:sp>
      <p:sp>
        <p:nvSpPr>
          <p:cNvPr id="4" name="Slide Number Placeholder 3">
            <a:extLst>
              <a:ext uri="{FF2B5EF4-FFF2-40B4-BE49-F238E27FC236}">
                <a16:creationId xmlns:a16="http://schemas.microsoft.com/office/drawing/2014/main" id="{DDCA14B6-157A-EDAB-6499-18007BEF98E3}"/>
              </a:ext>
            </a:extLst>
          </p:cNvPr>
          <p:cNvSpPr>
            <a:spLocks noGrp="1"/>
          </p:cNvSpPr>
          <p:nvPr>
            <p:ph type="sldNum" sz="quarter" idx="4"/>
          </p:nvPr>
        </p:nvSpPr>
        <p:spPr/>
        <p:txBody>
          <a:bodyPr/>
          <a:lstStyle/>
          <a:p>
            <a:fld id="{C37E4FB1-AD43-40BE-A2D5-51E31E25039B}" type="slidenum">
              <a:rPr lang="en-IN" smtClean="0"/>
              <a:pPr/>
              <a:t>53</a:t>
            </a:fld>
            <a:endParaRPr lang="en-IN"/>
          </a:p>
        </p:txBody>
      </p:sp>
      <p:pic>
        <p:nvPicPr>
          <p:cNvPr id="6" name="Picture 5">
            <a:extLst>
              <a:ext uri="{FF2B5EF4-FFF2-40B4-BE49-F238E27FC236}">
                <a16:creationId xmlns:a16="http://schemas.microsoft.com/office/drawing/2014/main" id="{24903E89-B33C-0FF0-2CF8-A4022D95EDA2}"/>
              </a:ext>
            </a:extLst>
          </p:cNvPr>
          <p:cNvPicPr>
            <a:picLocks noChangeAspect="1"/>
          </p:cNvPicPr>
          <p:nvPr/>
        </p:nvPicPr>
        <p:blipFill>
          <a:blip r:embed="rId2"/>
          <a:stretch>
            <a:fillRect/>
          </a:stretch>
        </p:blipFill>
        <p:spPr>
          <a:xfrm>
            <a:off x="327025" y="1136660"/>
            <a:ext cx="10406774" cy="1816765"/>
          </a:xfrm>
          <a:prstGeom prst="rect">
            <a:avLst/>
          </a:prstGeom>
        </p:spPr>
      </p:pic>
      <p:sp>
        <p:nvSpPr>
          <p:cNvPr id="8" name="TextBox 7">
            <a:extLst>
              <a:ext uri="{FF2B5EF4-FFF2-40B4-BE49-F238E27FC236}">
                <a16:creationId xmlns:a16="http://schemas.microsoft.com/office/drawing/2014/main" id="{C964F00C-97D1-730C-E1BE-04B062A67A71}"/>
              </a:ext>
            </a:extLst>
          </p:cNvPr>
          <p:cNvSpPr txBox="1"/>
          <p:nvPr/>
        </p:nvSpPr>
        <p:spPr>
          <a:xfrm>
            <a:off x="327024" y="3078530"/>
            <a:ext cx="11026775" cy="3277820"/>
          </a:xfrm>
          <a:prstGeom prst="rect">
            <a:avLst/>
          </a:prstGeom>
          <a:noFill/>
        </p:spPr>
        <p:txBody>
          <a:bodyPr wrap="square">
            <a:spAutoFit/>
          </a:bodyPr>
          <a:lstStyle/>
          <a:p>
            <a:pPr algn="just">
              <a:lnSpc>
                <a:spcPct val="100000"/>
              </a:lnSpc>
            </a:pPr>
            <a:r>
              <a:rPr lang="en-IN" sz="1800" dirty="0">
                <a:latin typeface="Cambria" panose="02040503050406030204" pitchFamily="18" charset="0"/>
                <a:ea typeface="Cambria" panose="02040503050406030204" pitchFamily="18" charset="0"/>
              </a:rPr>
              <a:t>Liability to pay tax shall arise on CC/ First Occupancy </a:t>
            </a:r>
          </a:p>
          <a:p>
            <a:pPr algn="just">
              <a:lnSpc>
                <a:spcPct val="100000"/>
              </a:lnSpc>
            </a:pPr>
            <a:r>
              <a:rPr lang="en-US" sz="1800" dirty="0">
                <a:latin typeface="Cambria" panose="02040503050406030204" pitchFamily="18" charset="0"/>
                <a:ea typeface="Cambria" panose="02040503050406030204" pitchFamily="18" charset="0"/>
              </a:rPr>
              <a:t>Residential apartments remain un-booked – GST under RCM</a:t>
            </a:r>
          </a:p>
          <a:p>
            <a:pPr algn="just"/>
            <a:endParaRPr lang="en-US" sz="1800" b="1" dirty="0">
              <a:latin typeface="Cambria" panose="02040503050406030204" pitchFamily="18" charset="0"/>
              <a:ea typeface="Cambria" panose="02040503050406030204" pitchFamily="18" charset="0"/>
            </a:endParaRPr>
          </a:p>
          <a:p>
            <a:pPr algn="just">
              <a:lnSpc>
                <a:spcPct val="125000"/>
              </a:lnSpc>
            </a:pPr>
            <a:r>
              <a:rPr lang="en-US" sz="1800" b="1" dirty="0">
                <a:latin typeface="Cambria" panose="02040503050406030204" pitchFamily="18" charset="0"/>
                <a:ea typeface="Cambria" panose="02040503050406030204" pitchFamily="18" charset="0"/>
              </a:rPr>
              <a:t>Liability under RCM</a:t>
            </a:r>
            <a:r>
              <a:rPr lang="en-US" sz="1800" dirty="0">
                <a:latin typeface="Cambria" panose="02040503050406030204" pitchFamily="18" charset="0"/>
                <a:ea typeface="Cambria" panose="02040503050406030204" pitchFamily="18" charset="0"/>
              </a:rPr>
              <a:t> </a:t>
            </a:r>
          </a:p>
          <a:p>
            <a:pPr algn="just">
              <a:lnSpc>
                <a:spcPct val="125000"/>
              </a:lnSpc>
            </a:pPr>
            <a:r>
              <a:rPr lang="en-US" sz="1800" dirty="0">
                <a:latin typeface="Cambria" panose="02040503050406030204" pitchFamily="18" charset="0"/>
                <a:ea typeface="Cambria" panose="02040503050406030204" pitchFamily="18" charset="0"/>
              </a:rPr>
              <a:t>= GST payable on TDR or FSI or upfront premium (*) carpet area of un-booked/total carpet area of residential apartments.</a:t>
            </a:r>
          </a:p>
          <a:p>
            <a:pPr algn="just">
              <a:lnSpc>
                <a:spcPct val="125000"/>
              </a:lnSpc>
            </a:pPr>
            <a:r>
              <a:rPr lang="en-US" sz="1800" dirty="0">
                <a:latin typeface="Cambria" panose="02040503050406030204" pitchFamily="18" charset="0"/>
                <a:ea typeface="Cambria" panose="02040503050406030204" pitchFamily="18" charset="0"/>
              </a:rPr>
              <a:t>Rate of GST = 1%/5% for affordable &amp; non-affordable projects respectively</a:t>
            </a:r>
          </a:p>
          <a:p>
            <a:pPr algn="just">
              <a:lnSpc>
                <a:spcPct val="125000"/>
              </a:lnSpc>
            </a:pPr>
            <a:r>
              <a:rPr lang="en-US" sz="1800" dirty="0">
                <a:latin typeface="Cambria" panose="02040503050406030204" pitchFamily="18" charset="0"/>
              </a:rPr>
              <a:t>Tax payable not exceed 2.5% of the value in case of residential apartments</a:t>
            </a:r>
          </a:p>
          <a:p>
            <a:pPr algn="just">
              <a:lnSpc>
                <a:spcPct val="125000"/>
              </a:lnSpc>
            </a:pPr>
            <a:r>
              <a:rPr lang="en-US" sz="1800" dirty="0">
                <a:latin typeface="Cambria" panose="02040503050406030204" pitchFamily="18" charset="0"/>
              </a:rPr>
              <a:t>Remaining un- booked on the date of issuance of completion certificate or first occupation</a:t>
            </a:r>
          </a:p>
          <a:p>
            <a:endParaRPr lang="en-IN" sz="1800" dirty="0"/>
          </a:p>
        </p:txBody>
      </p:sp>
    </p:spTree>
    <p:extLst>
      <p:ext uri="{BB962C8B-B14F-4D97-AF65-F5344CB8AC3E}">
        <p14:creationId xmlns:p14="http://schemas.microsoft.com/office/powerpoint/2010/main" val="13169694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DB1DFE-AAE2-B41E-871D-BEF3C585C0DE}"/>
              </a:ext>
            </a:extLst>
          </p:cNvPr>
          <p:cNvSpPr>
            <a:spLocks noGrp="1"/>
          </p:cNvSpPr>
          <p:nvPr>
            <p:ph type="body" sz="quarter" idx="14"/>
          </p:nvPr>
        </p:nvSpPr>
        <p:spPr/>
        <p:txBody>
          <a:bodyPr/>
          <a:lstStyle/>
          <a:p>
            <a:r>
              <a:rPr lang="en-IN" dirty="0"/>
              <a:t>Transfer of DR – Exemption</a:t>
            </a:r>
          </a:p>
        </p:txBody>
      </p:sp>
      <p:sp>
        <p:nvSpPr>
          <p:cNvPr id="4" name="Slide Number Placeholder 3">
            <a:extLst>
              <a:ext uri="{FF2B5EF4-FFF2-40B4-BE49-F238E27FC236}">
                <a16:creationId xmlns:a16="http://schemas.microsoft.com/office/drawing/2014/main" id="{474ECDC2-372B-31B3-A0DA-17D61C362EEA}"/>
              </a:ext>
            </a:extLst>
          </p:cNvPr>
          <p:cNvSpPr>
            <a:spLocks noGrp="1"/>
          </p:cNvSpPr>
          <p:nvPr>
            <p:ph type="sldNum" sz="quarter" idx="4"/>
          </p:nvPr>
        </p:nvSpPr>
        <p:spPr/>
        <p:txBody>
          <a:bodyPr/>
          <a:lstStyle/>
          <a:p>
            <a:fld id="{C37E4FB1-AD43-40BE-A2D5-51E31E25039B}" type="slidenum">
              <a:rPr lang="en-IN" smtClean="0"/>
              <a:pPr/>
              <a:t>54</a:t>
            </a:fld>
            <a:endParaRPr lang="en-IN"/>
          </a:p>
        </p:txBody>
      </p:sp>
      <p:pic>
        <p:nvPicPr>
          <p:cNvPr id="5" name="Picture 4">
            <a:extLst>
              <a:ext uri="{FF2B5EF4-FFF2-40B4-BE49-F238E27FC236}">
                <a16:creationId xmlns:a16="http://schemas.microsoft.com/office/drawing/2014/main" id="{63EBDF43-E53E-7326-C026-A7334B51392C}"/>
              </a:ext>
            </a:extLst>
          </p:cNvPr>
          <p:cNvPicPr>
            <a:picLocks noChangeAspect="1"/>
          </p:cNvPicPr>
          <p:nvPr/>
        </p:nvPicPr>
        <p:blipFill>
          <a:blip r:embed="rId2"/>
          <a:stretch>
            <a:fillRect/>
          </a:stretch>
        </p:blipFill>
        <p:spPr>
          <a:xfrm>
            <a:off x="228169" y="1167188"/>
            <a:ext cx="10559280" cy="2261812"/>
          </a:xfrm>
          <a:prstGeom prst="rect">
            <a:avLst/>
          </a:prstGeom>
        </p:spPr>
      </p:pic>
      <p:sp>
        <p:nvSpPr>
          <p:cNvPr id="7" name="TextBox 6">
            <a:extLst>
              <a:ext uri="{FF2B5EF4-FFF2-40B4-BE49-F238E27FC236}">
                <a16:creationId xmlns:a16="http://schemas.microsoft.com/office/drawing/2014/main" id="{76C8DBF3-C502-DCAA-23F8-C1AB89F722CF}"/>
              </a:ext>
            </a:extLst>
          </p:cNvPr>
          <p:cNvSpPr txBox="1"/>
          <p:nvPr/>
        </p:nvSpPr>
        <p:spPr>
          <a:xfrm>
            <a:off x="228169" y="3563025"/>
            <a:ext cx="10775092" cy="3708708"/>
          </a:xfrm>
          <a:prstGeom prst="rect">
            <a:avLst/>
          </a:prstGeom>
          <a:noFill/>
        </p:spPr>
        <p:txBody>
          <a:bodyPr wrap="square">
            <a:spAutoFit/>
          </a:bodyPr>
          <a:lstStyle/>
          <a:p>
            <a:pPr marL="303091" indent="-303091">
              <a:lnSpc>
                <a:spcPct val="125000"/>
              </a:lnSpc>
              <a:buFont typeface="Wingdings" panose="05000000000000000000" pitchFamily="2" charset="2"/>
              <a:buChar char="Ø"/>
            </a:pPr>
            <a:r>
              <a:rPr lang="en-US" sz="2000" dirty="0">
                <a:latin typeface="Cambria" panose="02040503050406030204" pitchFamily="18" charset="0"/>
                <a:ea typeface="Cambria" panose="02040503050406030204" pitchFamily="18" charset="0"/>
              </a:rPr>
              <a:t>Exemption is given for services by way of</a:t>
            </a:r>
          </a:p>
          <a:p>
            <a:pPr marL="707212" lvl="1" indent="-303091">
              <a:lnSpc>
                <a:spcPct val="125000"/>
              </a:lnSpc>
              <a:buSzPct val="80000"/>
              <a:buFont typeface="Calibri" panose="020F0502020204030204" pitchFamily="34" charset="0"/>
              <a:buChar char="◊"/>
            </a:pPr>
            <a:r>
              <a:rPr lang="en-US" sz="2000" dirty="0">
                <a:latin typeface="Cambria" panose="02040503050406030204" pitchFamily="18" charset="0"/>
                <a:ea typeface="Cambria" panose="02040503050406030204" pitchFamily="18" charset="0"/>
              </a:rPr>
              <a:t>Transfer of development rights (TDR), or </a:t>
            </a:r>
          </a:p>
          <a:p>
            <a:pPr marL="707212" lvl="1" indent="-303091">
              <a:lnSpc>
                <a:spcPct val="125000"/>
              </a:lnSpc>
              <a:buSzPct val="80000"/>
              <a:buFont typeface="Calibri" panose="020F0502020204030204" pitchFamily="34" charset="0"/>
              <a:buChar char="◊"/>
            </a:pPr>
            <a:r>
              <a:rPr lang="en-US" sz="2000" dirty="0">
                <a:latin typeface="Cambria" panose="02040503050406030204" pitchFamily="18" charset="0"/>
                <a:ea typeface="Cambria" panose="02040503050406030204" pitchFamily="18" charset="0"/>
              </a:rPr>
              <a:t>Floor Space Index (FSI), or</a:t>
            </a:r>
          </a:p>
          <a:p>
            <a:pPr marL="707212" lvl="1" indent="-303091">
              <a:lnSpc>
                <a:spcPct val="125000"/>
              </a:lnSpc>
              <a:buSzPct val="80000"/>
              <a:buFont typeface="Calibri" panose="020F0502020204030204" pitchFamily="34" charset="0"/>
              <a:buChar char="◊"/>
            </a:pPr>
            <a:r>
              <a:rPr lang="en-US" sz="2000" dirty="0">
                <a:latin typeface="Cambria" panose="02040503050406030204" pitchFamily="18" charset="0"/>
                <a:ea typeface="Cambria" panose="02040503050406030204" pitchFamily="18" charset="0"/>
              </a:rPr>
              <a:t>Upfront premium on long term lease (&gt;30 years)</a:t>
            </a:r>
          </a:p>
          <a:p>
            <a:pPr lvl="1"/>
            <a:r>
              <a:rPr lang="en-US" sz="2000" dirty="0">
                <a:latin typeface="Cambria" panose="02040503050406030204" pitchFamily="18" charset="0"/>
              </a:rPr>
              <a:t>For construction of residential apartments by a promoter in a project, intended for sale to a buyer, wholly or partly</a:t>
            </a:r>
          </a:p>
          <a:p>
            <a:pPr>
              <a:lnSpc>
                <a:spcPct val="125000"/>
              </a:lnSpc>
            </a:pPr>
            <a:r>
              <a:rPr lang="en-US" sz="2000" b="1" dirty="0">
                <a:latin typeface="Cambria" panose="02040503050406030204" pitchFamily="18" charset="0"/>
                <a:ea typeface="Cambria" panose="02040503050406030204" pitchFamily="18" charset="0"/>
              </a:rPr>
              <a:t>Value of exemption</a:t>
            </a:r>
            <a:r>
              <a:rPr lang="en-US" sz="2000" dirty="0">
                <a:latin typeface="Cambria" panose="02040503050406030204" pitchFamily="18" charset="0"/>
                <a:ea typeface="Cambria" panose="02040503050406030204" pitchFamily="18" charset="0"/>
              </a:rPr>
              <a:t> = GST payable on TDR or FSI or upfront premium (*) carpet area of residential apartments (/) (total carpet area of residential and commercial apartments)</a:t>
            </a:r>
          </a:p>
          <a:p>
            <a:pPr marL="707212" lvl="1" indent="-303091">
              <a:lnSpc>
                <a:spcPct val="125000"/>
              </a:lnSpc>
              <a:buSzPct val="80000"/>
              <a:buFont typeface="Calibri" panose="020F0502020204030204" pitchFamily="34" charset="0"/>
              <a:buChar char="◊"/>
            </a:pPr>
            <a:endParaRPr lang="en-US" sz="2000" dirty="0">
              <a:latin typeface="Cambria" panose="02040503050406030204" pitchFamily="18" charset="0"/>
              <a:ea typeface="Cambria" panose="02040503050406030204" pitchFamily="18" charset="0"/>
            </a:endParaRPr>
          </a:p>
          <a:p>
            <a:endParaRPr lang="en-IN" sz="2000" dirty="0"/>
          </a:p>
        </p:txBody>
      </p:sp>
    </p:spTree>
    <p:extLst>
      <p:ext uri="{BB962C8B-B14F-4D97-AF65-F5344CB8AC3E}">
        <p14:creationId xmlns:p14="http://schemas.microsoft.com/office/powerpoint/2010/main" val="16866357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84F831-B318-5066-29E5-683B396B9995}"/>
              </a:ext>
            </a:extLst>
          </p:cNvPr>
          <p:cNvSpPr>
            <a:spLocks noGrp="1"/>
          </p:cNvSpPr>
          <p:nvPr>
            <p:ph type="body" sz="quarter" idx="14"/>
          </p:nvPr>
        </p:nvSpPr>
        <p:spPr/>
        <p:txBody>
          <a:bodyPr/>
          <a:lstStyle/>
          <a:p>
            <a:r>
              <a:rPr lang="en-IN" dirty="0"/>
              <a:t>Other aspects-real estate</a:t>
            </a:r>
          </a:p>
        </p:txBody>
      </p:sp>
      <p:sp>
        <p:nvSpPr>
          <p:cNvPr id="3" name="Text Placeholder 2">
            <a:extLst>
              <a:ext uri="{FF2B5EF4-FFF2-40B4-BE49-F238E27FC236}">
                <a16:creationId xmlns:a16="http://schemas.microsoft.com/office/drawing/2014/main" id="{37C70878-6A45-96B1-AF80-B45B40182D67}"/>
              </a:ext>
            </a:extLst>
          </p:cNvPr>
          <p:cNvSpPr>
            <a:spLocks noGrp="1"/>
          </p:cNvSpPr>
          <p:nvPr>
            <p:ph type="body" sz="quarter" idx="15"/>
          </p:nvPr>
        </p:nvSpPr>
        <p:spPr>
          <a:xfrm>
            <a:off x="327025" y="1108260"/>
            <a:ext cx="11424252" cy="5248090"/>
          </a:xfrm>
        </p:spPr>
        <p:txBody>
          <a:bodyPr/>
          <a:lstStyle/>
          <a:p>
            <a:pPr algn="just">
              <a:lnSpc>
                <a:spcPct val="150000"/>
              </a:lnSpc>
            </a:pPr>
            <a:r>
              <a:rPr lang="en-US" dirty="0">
                <a:solidFill>
                  <a:schemeClr val="tx1"/>
                </a:solidFill>
              </a:rPr>
              <a:t>Confirming party arrangement</a:t>
            </a:r>
          </a:p>
          <a:p>
            <a:pPr algn="just">
              <a:lnSpc>
                <a:spcPct val="150000"/>
              </a:lnSpc>
            </a:pPr>
            <a:r>
              <a:rPr lang="en-US" dirty="0">
                <a:solidFill>
                  <a:schemeClr val="tx1"/>
                </a:solidFill>
              </a:rPr>
              <a:t>For sale of land</a:t>
            </a:r>
          </a:p>
          <a:p>
            <a:pPr algn="just">
              <a:lnSpc>
                <a:spcPct val="150000"/>
              </a:lnSpc>
            </a:pPr>
            <a:r>
              <a:rPr lang="en-US" dirty="0">
                <a:solidFill>
                  <a:schemeClr val="tx1"/>
                </a:solidFill>
              </a:rPr>
              <a:t>ATS and sale deed with the Land owner</a:t>
            </a:r>
          </a:p>
          <a:p>
            <a:pPr algn="just">
              <a:lnSpc>
                <a:spcPct val="150000"/>
              </a:lnSpc>
            </a:pPr>
            <a:r>
              <a:rPr lang="en-US" dirty="0">
                <a:solidFill>
                  <a:schemeClr val="tx1"/>
                </a:solidFill>
              </a:rPr>
              <a:t>Do assignment to the ultimate purchaser </a:t>
            </a:r>
          </a:p>
          <a:p>
            <a:pPr algn="just">
              <a:lnSpc>
                <a:spcPct val="150000"/>
              </a:lnSpc>
            </a:pPr>
            <a:r>
              <a:rPr lang="en-US" dirty="0">
                <a:solidFill>
                  <a:schemeClr val="tx1"/>
                </a:solidFill>
              </a:rPr>
              <a:t>Is there GST on confirming party?</a:t>
            </a:r>
          </a:p>
          <a:p>
            <a:pPr algn="just">
              <a:lnSpc>
                <a:spcPct val="150000"/>
              </a:lnSpc>
            </a:pPr>
            <a:r>
              <a:rPr lang="en-US" dirty="0">
                <a:solidFill>
                  <a:schemeClr val="tx1"/>
                </a:solidFill>
              </a:rPr>
              <a:t>Elegant Developers Vs CST, New Delhi (2019 (29) G.S.T.L. 477 (Tri. - Del.)</a:t>
            </a:r>
            <a:endParaRPr lang="en-IN" dirty="0">
              <a:solidFill>
                <a:schemeClr val="tx1"/>
              </a:solidFill>
            </a:endParaRPr>
          </a:p>
          <a:p>
            <a:pPr algn="just">
              <a:lnSpc>
                <a:spcPct val="150000"/>
              </a:lnSpc>
            </a:pPr>
            <a:r>
              <a:rPr lang="en-US" dirty="0">
                <a:solidFill>
                  <a:schemeClr val="tx1"/>
                </a:solidFill>
              </a:rPr>
              <a:t>Premium Real Estate Developers vs CST, Delhi (2019 (22) G.S.T.L. 373 (Tri. - Del.</a:t>
            </a:r>
            <a:endParaRPr lang="en-IN" dirty="0">
              <a:solidFill>
                <a:schemeClr val="tx1"/>
              </a:solidFill>
            </a:endParaRPr>
          </a:p>
        </p:txBody>
      </p:sp>
      <p:sp>
        <p:nvSpPr>
          <p:cNvPr id="4" name="Slide Number Placeholder 3">
            <a:extLst>
              <a:ext uri="{FF2B5EF4-FFF2-40B4-BE49-F238E27FC236}">
                <a16:creationId xmlns:a16="http://schemas.microsoft.com/office/drawing/2014/main" id="{D6A2FB2D-1520-2A0B-64BB-97C58F8BC889}"/>
              </a:ext>
            </a:extLst>
          </p:cNvPr>
          <p:cNvSpPr>
            <a:spLocks noGrp="1"/>
          </p:cNvSpPr>
          <p:nvPr>
            <p:ph type="sldNum" sz="quarter" idx="4"/>
          </p:nvPr>
        </p:nvSpPr>
        <p:spPr/>
        <p:txBody>
          <a:bodyPr/>
          <a:lstStyle/>
          <a:p>
            <a:fld id="{C37E4FB1-AD43-40BE-A2D5-51E31E25039B}" type="slidenum">
              <a:rPr lang="en-IN" smtClean="0"/>
              <a:pPr/>
              <a:t>55</a:t>
            </a:fld>
            <a:endParaRPr lang="en-IN"/>
          </a:p>
        </p:txBody>
      </p:sp>
    </p:spTree>
    <p:extLst>
      <p:ext uri="{BB962C8B-B14F-4D97-AF65-F5344CB8AC3E}">
        <p14:creationId xmlns:p14="http://schemas.microsoft.com/office/powerpoint/2010/main" val="37456242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7CFF7B-28D9-32E7-8B50-C83D7BF0070C}"/>
              </a:ext>
            </a:extLst>
          </p:cNvPr>
          <p:cNvSpPr>
            <a:spLocks noGrp="1"/>
          </p:cNvSpPr>
          <p:nvPr>
            <p:ph type="body" sz="quarter" idx="14"/>
          </p:nvPr>
        </p:nvSpPr>
        <p:spPr/>
        <p:txBody>
          <a:bodyPr/>
          <a:lstStyle/>
          <a:p>
            <a:r>
              <a:rPr lang="en-IN" dirty="0"/>
              <a:t>Issues</a:t>
            </a:r>
          </a:p>
        </p:txBody>
      </p:sp>
      <p:sp>
        <p:nvSpPr>
          <p:cNvPr id="3" name="Text Placeholder 2">
            <a:extLst>
              <a:ext uri="{FF2B5EF4-FFF2-40B4-BE49-F238E27FC236}">
                <a16:creationId xmlns:a16="http://schemas.microsoft.com/office/drawing/2014/main" id="{4543A78F-2871-FCB6-719C-19FF5FA885FF}"/>
              </a:ext>
            </a:extLst>
          </p:cNvPr>
          <p:cNvSpPr>
            <a:spLocks noGrp="1"/>
          </p:cNvSpPr>
          <p:nvPr>
            <p:ph type="body" sz="quarter" idx="15"/>
          </p:nvPr>
        </p:nvSpPr>
        <p:spPr>
          <a:xfrm>
            <a:off x="327025" y="1145330"/>
            <a:ext cx="11026775" cy="5561858"/>
          </a:xfrm>
        </p:spPr>
        <p:txBody>
          <a:bodyPr/>
          <a:lstStyle/>
          <a:p>
            <a:endParaRPr lang="en-IN" sz="2000" dirty="0">
              <a:solidFill>
                <a:schemeClr val="tx1"/>
              </a:solidFill>
              <a:latin typeface="Cambria" panose="02040503050406030204" pitchFamily="18" charset="0"/>
              <a:ea typeface="Cambria" panose="02040503050406030204" pitchFamily="18" charset="0"/>
            </a:endParaRPr>
          </a:p>
          <a:p>
            <a:pPr marL="0" indent="0" algn="just">
              <a:lnSpc>
                <a:spcPct val="120000"/>
              </a:lnSpc>
              <a:spcBef>
                <a:spcPts val="0"/>
              </a:spcBef>
              <a:buNone/>
            </a:pPr>
            <a:r>
              <a:rPr lang="en-IN" sz="2000" b="1" dirty="0">
                <a:solidFill>
                  <a:schemeClr val="tx1"/>
                </a:solidFill>
                <a:latin typeface="Cambria" panose="02040503050406030204" pitchFamily="18" charset="0"/>
                <a:ea typeface="Cambria" panose="02040503050406030204" pitchFamily="18" charset="0"/>
              </a:rPr>
              <a:t>Whether the landowner is eligible to avail full credit of tax charged at 5% by developer even some part of their share was retained by such landowner? </a:t>
            </a:r>
          </a:p>
          <a:p>
            <a:pPr algn="just">
              <a:lnSpc>
                <a:spcPct val="120000"/>
              </a:lnSpc>
              <a:spcBef>
                <a:spcPts val="0"/>
              </a:spcBef>
            </a:pPr>
            <a:r>
              <a:rPr lang="en-US" sz="2000" dirty="0">
                <a:solidFill>
                  <a:schemeClr val="tx1"/>
                </a:solidFill>
                <a:latin typeface="Cambria" panose="02040503050406030204" pitchFamily="18" charset="0"/>
                <a:ea typeface="Cambria" panose="02040503050406030204" pitchFamily="18" charset="0"/>
              </a:rPr>
              <a:t>LL would be eligible for credit </a:t>
            </a:r>
            <a:r>
              <a:rPr lang="en-US" sz="2000" b="1" dirty="0">
                <a:solidFill>
                  <a:schemeClr val="tx1"/>
                </a:solidFill>
                <a:latin typeface="Cambria" panose="02040503050406030204" pitchFamily="18" charset="0"/>
                <a:ea typeface="Cambria" panose="02040503050406030204" pitchFamily="18" charset="0"/>
              </a:rPr>
              <a:t>only </a:t>
            </a:r>
            <a:r>
              <a:rPr lang="en-US" sz="2000" dirty="0">
                <a:solidFill>
                  <a:schemeClr val="tx1"/>
                </a:solidFill>
                <a:latin typeface="Cambria" panose="02040503050406030204" pitchFamily="18" charset="0"/>
                <a:ea typeface="Cambria" panose="02040503050406030204" pitchFamily="18" charset="0"/>
              </a:rPr>
              <a:t>if they sell flats which are liable to GST. In case if sales are made after CC/OC, or LL hold certain portion towards self-consumption, credit may not be eligible towards such portion as no taxes has been collected on it. </a:t>
            </a:r>
          </a:p>
          <a:p>
            <a:pPr algn="just">
              <a:lnSpc>
                <a:spcPct val="120000"/>
              </a:lnSpc>
              <a:spcBef>
                <a:spcPts val="0"/>
              </a:spcBef>
            </a:pPr>
            <a:endParaRPr lang="en-US" sz="2000" dirty="0">
              <a:solidFill>
                <a:schemeClr val="tx1"/>
              </a:solidFill>
              <a:latin typeface="Cambria" panose="02040503050406030204" pitchFamily="18" charset="0"/>
              <a:ea typeface="Cambria" panose="02040503050406030204" pitchFamily="18" charset="0"/>
            </a:endParaRPr>
          </a:p>
          <a:p>
            <a:pPr marL="0" indent="0" algn="just">
              <a:lnSpc>
                <a:spcPct val="120000"/>
              </a:lnSpc>
              <a:spcBef>
                <a:spcPts val="0"/>
              </a:spcBef>
              <a:buNone/>
            </a:pPr>
            <a:r>
              <a:rPr lang="en-US" sz="2000" b="1" dirty="0">
                <a:solidFill>
                  <a:schemeClr val="tx1"/>
                </a:solidFill>
                <a:latin typeface="Cambria" panose="02040503050406030204" pitchFamily="18" charset="0"/>
                <a:ea typeface="Cambria" panose="02040503050406030204" pitchFamily="18" charset="0"/>
              </a:rPr>
              <a:t>Whether GST is payable on cancellation charges?</a:t>
            </a:r>
          </a:p>
          <a:p>
            <a:r>
              <a:rPr lang="en-IN" sz="2000" dirty="0">
                <a:solidFill>
                  <a:schemeClr val="tx1"/>
                </a:solidFill>
                <a:latin typeface="Cambria" panose="02040503050406030204" pitchFamily="18" charset="0"/>
                <a:ea typeface="Cambria" panose="02040503050406030204" pitchFamily="18" charset="0"/>
              </a:rPr>
              <a:t>Whether there is a supply at all. In the absence of supply, levy fails. Schedule II no longer deemed supply and hence levy exclusion could be claimed. </a:t>
            </a:r>
          </a:p>
          <a:p>
            <a:r>
              <a:rPr lang="en-IN" dirty="0">
                <a:solidFill>
                  <a:schemeClr val="tx1"/>
                </a:solidFill>
              </a:rPr>
              <a:t>Circular 178/10/2022-GST </a:t>
            </a:r>
          </a:p>
          <a:p>
            <a:r>
              <a:rPr lang="en-IN" dirty="0">
                <a:solidFill>
                  <a:schemeClr val="tx1"/>
                </a:solidFill>
              </a:rPr>
              <a:t>Dhiren Chemicals Industries Case. [2002 (143) ELT 19 (SC)].</a:t>
            </a:r>
          </a:p>
        </p:txBody>
      </p:sp>
      <p:sp>
        <p:nvSpPr>
          <p:cNvPr id="4" name="Slide Number Placeholder 3">
            <a:extLst>
              <a:ext uri="{FF2B5EF4-FFF2-40B4-BE49-F238E27FC236}">
                <a16:creationId xmlns:a16="http://schemas.microsoft.com/office/drawing/2014/main" id="{E779FAE4-81A4-6150-33C2-FBDC370E13A7}"/>
              </a:ext>
            </a:extLst>
          </p:cNvPr>
          <p:cNvSpPr>
            <a:spLocks noGrp="1"/>
          </p:cNvSpPr>
          <p:nvPr>
            <p:ph type="sldNum" sz="quarter" idx="4"/>
          </p:nvPr>
        </p:nvSpPr>
        <p:spPr/>
        <p:txBody>
          <a:bodyPr/>
          <a:lstStyle/>
          <a:p>
            <a:fld id="{C37E4FB1-AD43-40BE-A2D5-51E31E25039B}" type="slidenum">
              <a:rPr lang="en-IN" smtClean="0"/>
              <a:pPr/>
              <a:t>56</a:t>
            </a:fld>
            <a:endParaRPr lang="en-IN"/>
          </a:p>
        </p:txBody>
      </p:sp>
    </p:spTree>
    <p:extLst>
      <p:ext uri="{BB962C8B-B14F-4D97-AF65-F5344CB8AC3E}">
        <p14:creationId xmlns:p14="http://schemas.microsoft.com/office/powerpoint/2010/main" val="30145533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54ADFC-BAC3-3C31-5EED-6C9F94097997}"/>
              </a:ext>
            </a:extLst>
          </p:cNvPr>
          <p:cNvSpPr>
            <a:spLocks noGrp="1"/>
          </p:cNvSpPr>
          <p:nvPr>
            <p:ph type="body" sz="quarter" idx="14"/>
          </p:nvPr>
        </p:nvSpPr>
        <p:spPr/>
        <p:txBody>
          <a:bodyPr/>
          <a:lstStyle/>
          <a:p>
            <a:r>
              <a:rPr lang="en-IN" dirty="0"/>
              <a:t>Issues</a:t>
            </a:r>
          </a:p>
        </p:txBody>
      </p:sp>
      <p:sp>
        <p:nvSpPr>
          <p:cNvPr id="3" name="Text Placeholder 2">
            <a:extLst>
              <a:ext uri="{FF2B5EF4-FFF2-40B4-BE49-F238E27FC236}">
                <a16:creationId xmlns:a16="http://schemas.microsoft.com/office/drawing/2014/main" id="{329AC6B5-C09C-D484-B252-C29B68686B95}"/>
              </a:ext>
            </a:extLst>
          </p:cNvPr>
          <p:cNvSpPr>
            <a:spLocks noGrp="1"/>
          </p:cNvSpPr>
          <p:nvPr>
            <p:ph type="body" sz="quarter" idx="15"/>
          </p:nvPr>
        </p:nvSpPr>
        <p:spPr>
          <a:xfrm>
            <a:off x="327025" y="1108259"/>
            <a:ext cx="11424252" cy="5248091"/>
          </a:xfrm>
        </p:spPr>
        <p:txBody>
          <a:bodyPr/>
          <a:lstStyle/>
          <a:p>
            <a:pPr marL="0" indent="0" algn="just">
              <a:lnSpc>
                <a:spcPct val="120000"/>
              </a:lnSpc>
              <a:spcBef>
                <a:spcPts val="0"/>
              </a:spcBef>
              <a:buNone/>
            </a:pPr>
            <a:r>
              <a:rPr lang="en-IN" sz="2000" b="1" dirty="0">
                <a:solidFill>
                  <a:schemeClr val="tx1"/>
                </a:solidFill>
                <a:latin typeface="Cambria" panose="02040503050406030204" pitchFamily="18" charset="0"/>
                <a:ea typeface="Cambria" panose="02040503050406030204" pitchFamily="18" charset="0"/>
              </a:rPr>
              <a:t>Whether new scheme under real estate is mandatory?</a:t>
            </a:r>
          </a:p>
          <a:p>
            <a:pPr algn="just">
              <a:lnSpc>
                <a:spcPct val="120000"/>
              </a:lnSpc>
              <a:spcBef>
                <a:spcPts val="0"/>
              </a:spcBef>
            </a:pPr>
            <a:r>
              <a:rPr lang="en-IN" sz="2000" dirty="0">
                <a:solidFill>
                  <a:schemeClr val="tx1"/>
                </a:solidFill>
                <a:latin typeface="Cambria" panose="02040503050406030204" pitchFamily="18" charset="0"/>
                <a:ea typeface="Cambria" panose="02040503050406030204" pitchFamily="18" charset="0"/>
              </a:rPr>
              <a:t>Notification does not provide an option. View possible that conditions cannot be attached against any entry in rate notification (Case of Mohit </a:t>
            </a:r>
            <a:r>
              <a:rPr lang="en-IN" dirty="0">
                <a:solidFill>
                  <a:schemeClr val="tx1"/>
                </a:solidFill>
              </a:rPr>
              <a:t>Minerals </a:t>
            </a:r>
            <a:r>
              <a:rPr lang="en-US" dirty="0">
                <a:solidFill>
                  <a:schemeClr val="tx1"/>
                </a:solidFill>
              </a:rPr>
              <a:t>Civil Appeal No. 1390 of 2022</a:t>
            </a:r>
            <a:r>
              <a:rPr lang="en-IN" dirty="0">
                <a:solidFill>
                  <a:schemeClr val="tx1"/>
                </a:solidFill>
              </a:rPr>
              <a:t>). Further, conditional entry cannot be made mandatory. However, no judicial clarity presently.</a:t>
            </a:r>
          </a:p>
          <a:p>
            <a:pPr algn="just">
              <a:lnSpc>
                <a:spcPct val="120000"/>
              </a:lnSpc>
              <a:spcBef>
                <a:spcPts val="0"/>
              </a:spcBef>
            </a:pPr>
            <a:endParaRPr lang="en-IN" sz="2000" b="1" dirty="0">
              <a:solidFill>
                <a:schemeClr val="tx1"/>
              </a:solidFill>
              <a:latin typeface="Cambria" panose="02040503050406030204" pitchFamily="18" charset="0"/>
              <a:ea typeface="Cambria" panose="02040503050406030204" pitchFamily="18" charset="0"/>
            </a:endParaRPr>
          </a:p>
          <a:p>
            <a:pPr marL="0" indent="0" algn="just">
              <a:lnSpc>
                <a:spcPct val="120000"/>
              </a:lnSpc>
              <a:spcBef>
                <a:spcPts val="0"/>
              </a:spcBef>
              <a:buNone/>
            </a:pPr>
            <a:r>
              <a:rPr lang="en-IN" sz="2000" b="1" dirty="0">
                <a:solidFill>
                  <a:schemeClr val="tx1"/>
                </a:solidFill>
                <a:latin typeface="Cambria" panose="02040503050406030204" pitchFamily="18" charset="0"/>
                <a:ea typeface="Cambria" panose="02040503050406030204" pitchFamily="18" charset="0"/>
              </a:rPr>
              <a:t>Whether 1/3</a:t>
            </a:r>
            <a:r>
              <a:rPr lang="en-IN" sz="2000" b="1" baseline="30000" dirty="0">
                <a:solidFill>
                  <a:schemeClr val="tx1"/>
                </a:solidFill>
                <a:latin typeface="Cambria" panose="02040503050406030204" pitchFamily="18" charset="0"/>
                <a:ea typeface="Cambria" panose="02040503050406030204" pitchFamily="18" charset="0"/>
              </a:rPr>
              <a:t>rd</a:t>
            </a:r>
            <a:r>
              <a:rPr lang="en-IN" sz="2000" b="1" dirty="0">
                <a:solidFill>
                  <a:schemeClr val="tx1"/>
                </a:solidFill>
                <a:latin typeface="Cambria" panose="02040503050406030204" pitchFamily="18" charset="0"/>
                <a:ea typeface="Cambria" panose="02040503050406030204" pitchFamily="18" charset="0"/>
              </a:rPr>
              <a:t> deduction towards land mandatory?</a:t>
            </a:r>
          </a:p>
          <a:p>
            <a:pPr algn="just">
              <a:lnSpc>
                <a:spcPct val="120000"/>
              </a:lnSpc>
              <a:spcBef>
                <a:spcPts val="0"/>
              </a:spcBef>
            </a:pPr>
            <a:r>
              <a:rPr lang="en-IN" sz="2000" dirty="0">
                <a:solidFill>
                  <a:schemeClr val="tx1"/>
                </a:solidFill>
                <a:latin typeface="Cambria" panose="02040503050406030204" pitchFamily="18" charset="0"/>
                <a:ea typeface="Cambria" panose="02040503050406030204" pitchFamily="18" charset="0"/>
              </a:rPr>
              <a:t>This mechanism may lead to taxing certain portion of land value where land value is available and is more than 1/3rd value. This seems to be arbitrary and irrational. Similarly held by the High Court in the case of </a:t>
            </a:r>
            <a:r>
              <a:rPr lang="en-IN" sz="2000" dirty="0" err="1">
                <a:solidFill>
                  <a:schemeClr val="tx1"/>
                </a:solidFill>
                <a:latin typeface="Cambria" panose="02040503050406030204" pitchFamily="18" charset="0"/>
                <a:ea typeface="Cambria" panose="02040503050406030204" pitchFamily="18" charset="0"/>
              </a:rPr>
              <a:t>Munjaal</a:t>
            </a:r>
            <a:r>
              <a:rPr lang="en-IN" sz="2000" dirty="0">
                <a:solidFill>
                  <a:schemeClr val="tx1"/>
                </a:solidFill>
                <a:latin typeface="Cambria" panose="02040503050406030204" pitchFamily="18" charset="0"/>
                <a:ea typeface="Cambria" panose="02040503050406030204" pitchFamily="18" charset="0"/>
              </a:rPr>
              <a:t> </a:t>
            </a:r>
            <a:r>
              <a:rPr lang="en-IN" sz="2000" dirty="0" err="1">
                <a:solidFill>
                  <a:schemeClr val="tx1"/>
                </a:solidFill>
                <a:latin typeface="Cambria" panose="02040503050406030204" pitchFamily="18" charset="0"/>
                <a:ea typeface="Cambria" panose="02040503050406030204" pitchFamily="18" charset="0"/>
              </a:rPr>
              <a:t>Manishbhai</a:t>
            </a:r>
            <a:r>
              <a:rPr lang="en-IN" sz="2000" dirty="0">
                <a:solidFill>
                  <a:schemeClr val="tx1"/>
                </a:solidFill>
                <a:latin typeface="Cambria" panose="02040503050406030204" pitchFamily="18" charset="0"/>
                <a:ea typeface="Cambria" panose="02040503050406030204" pitchFamily="18" charset="0"/>
              </a:rPr>
              <a:t> Bhatt [</a:t>
            </a:r>
            <a:r>
              <a:rPr lang="en-US" dirty="0">
                <a:solidFill>
                  <a:schemeClr val="tx1"/>
                </a:solidFill>
              </a:rPr>
              <a:t>R/SPECIAL CIVIL APPLICATION NO. 1350 of 2021] </a:t>
            </a:r>
            <a:r>
              <a:rPr lang="en-IN" dirty="0">
                <a:solidFill>
                  <a:schemeClr val="tx1"/>
                </a:solidFill>
              </a:rPr>
              <a:t>.</a:t>
            </a:r>
          </a:p>
        </p:txBody>
      </p:sp>
      <p:sp>
        <p:nvSpPr>
          <p:cNvPr id="4" name="Slide Number Placeholder 3">
            <a:extLst>
              <a:ext uri="{FF2B5EF4-FFF2-40B4-BE49-F238E27FC236}">
                <a16:creationId xmlns:a16="http://schemas.microsoft.com/office/drawing/2014/main" id="{B493E5BF-883A-0C51-54AD-2D8B87552729}"/>
              </a:ext>
            </a:extLst>
          </p:cNvPr>
          <p:cNvSpPr>
            <a:spLocks noGrp="1"/>
          </p:cNvSpPr>
          <p:nvPr>
            <p:ph type="sldNum" sz="quarter" idx="4"/>
          </p:nvPr>
        </p:nvSpPr>
        <p:spPr/>
        <p:txBody>
          <a:bodyPr/>
          <a:lstStyle/>
          <a:p>
            <a:fld id="{C37E4FB1-AD43-40BE-A2D5-51E31E25039B}" type="slidenum">
              <a:rPr lang="en-IN" smtClean="0"/>
              <a:pPr/>
              <a:t>57</a:t>
            </a:fld>
            <a:endParaRPr lang="en-IN"/>
          </a:p>
        </p:txBody>
      </p:sp>
    </p:spTree>
    <p:extLst>
      <p:ext uri="{BB962C8B-B14F-4D97-AF65-F5344CB8AC3E}">
        <p14:creationId xmlns:p14="http://schemas.microsoft.com/office/powerpoint/2010/main" val="29965588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157878-BC6C-D6BA-183D-A11E94F0A5AB}"/>
              </a:ext>
            </a:extLst>
          </p:cNvPr>
          <p:cNvSpPr>
            <a:spLocks noGrp="1"/>
          </p:cNvSpPr>
          <p:nvPr>
            <p:ph type="body" sz="quarter" idx="14"/>
          </p:nvPr>
        </p:nvSpPr>
        <p:spPr/>
        <p:txBody>
          <a:bodyPr/>
          <a:lstStyle/>
          <a:p>
            <a:r>
              <a:rPr lang="en-IN" dirty="0"/>
              <a:t>Issues</a:t>
            </a:r>
          </a:p>
        </p:txBody>
      </p:sp>
      <p:sp>
        <p:nvSpPr>
          <p:cNvPr id="3" name="Text Placeholder 2">
            <a:extLst>
              <a:ext uri="{FF2B5EF4-FFF2-40B4-BE49-F238E27FC236}">
                <a16:creationId xmlns:a16="http://schemas.microsoft.com/office/drawing/2014/main" id="{B9651038-876F-6B8C-CFF6-A51398C017A3}"/>
              </a:ext>
            </a:extLst>
          </p:cNvPr>
          <p:cNvSpPr>
            <a:spLocks noGrp="1"/>
          </p:cNvSpPr>
          <p:nvPr>
            <p:ph type="body" sz="quarter" idx="15"/>
          </p:nvPr>
        </p:nvSpPr>
        <p:spPr>
          <a:xfrm>
            <a:off x="127256" y="1108259"/>
            <a:ext cx="11226544" cy="5248091"/>
          </a:xfrm>
        </p:spPr>
        <p:txBody>
          <a:bodyPr/>
          <a:lstStyle/>
          <a:p>
            <a:pPr algn="just">
              <a:lnSpc>
                <a:spcPct val="120000"/>
              </a:lnSpc>
              <a:spcBef>
                <a:spcPts val="0"/>
              </a:spcBef>
            </a:pPr>
            <a:endParaRPr lang="en-US" sz="2000" dirty="0">
              <a:latin typeface="Cambria" panose="02040503050406030204" pitchFamily="18" charset="0"/>
              <a:ea typeface="Cambria" panose="02040503050406030204" pitchFamily="18" charset="0"/>
            </a:endParaRPr>
          </a:p>
          <a:p>
            <a:pPr marL="0" indent="0" algn="just">
              <a:lnSpc>
                <a:spcPct val="120000"/>
              </a:lnSpc>
              <a:spcBef>
                <a:spcPts val="0"/>
              </a:spcBef>
              <a:buNone/>
            </a:pPr>
            <a:r>
              <a:rPr lang="en-IN" sz="2000" b="1" dirty="0">
                <a:solidFill>
                  <a:schemeClr val="tx1"/>
                </a:solidFill>
                <a:latin typeface="Cambria" panose="02040503050406030204" pitchFamily="18" charset="0"/>
                <a:ea typeface="Cambria" panose="02040503050406030204" pitchFamily="18" charset="0"/>
              </a:rPr>
              <a:t>Whether after 1.4.19, GST on LL’s share could be paid at 18% and ITC could be availed?</a:t>
            </a:r>
            <a:endParaRPr lang="en-US" sz="2000" b="1" dirty="0">
              <a:latin typeface="Cambria" panose="02040503050406030204" pitchFamily="18" charset="0"/>
              <a:ea typeface="Cambria" panose="02040503050406030204" pitchFamily="18" charset="0"/>
            </a:endParaRPr>
          </a:p>
          <a:p>
            <a:pPr algn="just">
              <a:lnSpc>
                <a:spcPct val="120000"/>
              </a:lnSpc>
              <a:spcBef>
                <a:spcPts val="0"/>
              </a:spcBef>
            </a:pPr>
            <a:r>
              <a:rPr lang="en-US" sz="2000" dirty="0">
                <a:solidFill>
                  <a:schemeClr val="tx1"/>
                </a:solidFill>
                <a:latin typeface="Cambria" panose="02040503050406030204" pitchFamily="18" charset="0"/>
                <a:ea typeface="Cambria" panose="02040503050406030204" pitchFamily="18" charset="0"/>
              </a:rPr>
              <a:t>It could be said that 1%/5% is applicable only where units are sold to a buyers. Land value is not included for LL[</a:t>
            </a:r>
            <a:r>
              <a:rPr lang="en-US" dirty="0">
                <a:solidFill>
                  <a:schemeClr val="tx1"/>
                </a:solidFill>
              </a:rPr>
              <a:t>land belongs to LL</a:t>
            </a:r>
            <a:r>
              <a:rPr lang="en-US" sz="2000" dirty="0">
                <a:latin typeface="Cambria" panose="02040503050406030204" pitchFamily="18" charset="0"/>
                <a:ea typeface="Cambria" panose="02040503050406030204" pitchFamily="18" charset="0"/>
              </a:rPr>
              <a:t>] </a:t>
            </a:r>
            <a:r>
              <a:rPr lang="en-US" sz="2000" dirty="0">
                <a:solidFill>
                  <a:schemeClr val="tx1"/>
                </a:solidFill>
                <a:latin typeface="Cambria" panose="02040503050406030204" pitchFamily="18" charset="0"/>
                <a:ea typeface="Cambria" panose="02040503050406030204" pitchFamily="18" charset="0"/>
              </a:rPr>
              <a:t>and hence 1%/5% are not applicable to him. Hence, GST to be paid at 18% and proportionate credit could be availed. Judicial clarity awaited.</a:t>
            </a:r>
          </a:p>
          <a:p>
            <a:pPr marL="0" indent="0" algn="just">
              <a:lnSpc>
                <a:spcPct val="120000"/>
              </a:lnSpc>
              <a:spcBef>
                <a:spcPts val="0"/>
              </a:spcBef>
              <a:buNone/>
            </a:pPr>
            <a:endParaRPr lang="en-US" sz="2000" dirty="0">
              <a:latin typeface="Cambria" panose="02040503050406030204" pitchFamily="18" charset="0"/>
              <a:ea typeface="Cambria" panose="02040503050406030204" pitchFamily="18" charset="0"/>
            </a:endParaRPr>
          </a:p>
          <a:p>
            <a:r>
              <a:rPr lang="en-IN" b="1" dirty="0">
                <a:solidFill>
                  <a:schemeClr val="tx1"/>
                </a:solidFill>
              </a:rPr>
              <a:t>Whether electricity charges collected can be kept out of tax net by developers supplying facility services?</a:t>
            </a:r>
          </a:p>
          <a:p>
            <a:r>
              <a:rPr lang="en-IN" dirty="0">
                <a:solidFill>
                  <a:schemeClr val="tx1"/>
                </a:solidFill>
              </a:rPr>
              <a:t>As per circular 206/18/2023 yes when pure agent conditions fulfilled</a:t>
            </a:r>
          </a:p>
        </p:txBody>
      </p:sp>
      <p:sp>
        <p:nvSpPr>
          <p:cNvPr id="4" name="Slide Number Placeholder 3">
            <a:extLst>
              <a:ext uri="{FF2B5EF4-FFF2-40B4-BE49-F238E27FC236}">
                <a16:creationId xmlns:a16="http://schemas.microsoft.com/office/drawing/2014/main" id="{BF0E12B5-93CB-2AF5-C6BE-8F40AA2E4389}"/>
              </a:ext>
            </a:extLst>
          </p:cNvPr>
          <p:cNvSpPr>
            <a:spLocks noGrp="1"/>
          </p:cNvSpPr>
          <p:nvPr>
            <p:ph type="sldNum" sz="quarter" idx="4"/>
          </p:nvPr>
        </p:nvSpPr>
        <p:spPr/>
        <p:txBody>
          <a:bodyPr/>
          <a:lstStyle/>
          <a:p>
            <a:fld id="{C37E4FB1-AD43-40BE-A2D5-51E31E25039B}" type="slidenum">
              <a:rPr lang="en-IN" smtClean="0"/>
              <a:pPr/>
              <a:t>58</a:t>
            </a:fld>
            <a:endParaRPr lang="en-IN"/>
          </a:p>
        </p:txBody>
      </p:sp>
    </p:spTree>
    <p:extLst>
      <p:ext uri="{BB962C8B-B14F-4D97-AF65-F5344CB8AC3E}">
        <p14:creationId xmlns:p14="http://schemas.microsoft.com/office/powerpoint/2010/main" val="22086701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06A97-6BF6-5941-41F7-AAAD638C1BE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D2CA750-2285-B511-285B-B453B3D0C5CD}"/>
              </a:ext>
            </a:extLst>
          </p:cNvPr>
          <p:cNvSpPr/>
          <p:nvPr/>
        </p:nvSpPr>
        <p:spPr>
          <a:xfrm>
            <a:off x="8325479" y="12175"/>
            <a:ext cx="3651878" cy="59663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IN" sz="1500" b="0" i="0" u="none" strike="noStrike" kern="1200" cap="none" spc="0" normalizeH="0" baseline="0" noProof="0" dirty="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p:txBody>
      </p:sp>
      <p:sp>
        <p:nvSpPr>
          <p:cNvPr id="6" name="Text Placeholder 5">
            <a:extLst>
              <a:ext uri="{FF2B5EF4-FFF2-40B4-BE49-F238E27FC236}">
                <a16:creationId xmlns:a16="http://schemas.microsoft.com/office/drawing/2014/main" id="{D48F345E-773C-C270-5392-ADA0D13AF205}"/>
              </a:ext>
            </a:extLst>
          </p:cNvPr>
          <p:cNvSpPr>
            <a:spLocks noGrp="1"/>
          </p:cNvSpPr>
          <p:nvPr>
            <p:ph type="body" sz="quarter" idx="13"/>
          </p:nvPr>
        </p:nvSpPr>
        <p:spPr>
          <a:xfrm>
            <a:off x="265824" y="881832"/>
            <a:ext cx="5103813" cy="1622617"/>
          </a:xfrm>
        </p:spPr>
        <p:txBody>
          <a:bodyPr/>
          <a:lstStyle/>
          <a:p>
            <a:pPr marL="0" marR="0" lvl="0" indent="0" algn="ctr" defTabSz="914400" rtl="0" eaLnBrk="1" fontAlgn="auto" latinLnBrk="0" hangingPunct="1">
              <a:lnSpc>
                <a:spcPct val="110000"/>
              </a:lnSpc>
              <a:spcBef>
                <a:spcPts val="700"/>
              </a:spcBef>
              <a:spcAft>
                <a:spcPts val="0"/>
              </a:spcAft>
              <a:buClr>
                <a:srgbClr val="17406D"/>
              </a:buClr>
              <a:buSzTx/>
              <a:buFont typeface="Arial" panose="020B0604020202020204" pitchFamily="34" charset="0"/>
              <a:buNone/>
              <a:tabLst/>
              <a:defRPr/>
            </a:pPr>
            <a:r>
              <a:rPr lang="en-US" sz="7200" b="1" dirty="0">
                <a:latin typeface="Cambria" panose="02040503050406030204" pitchFamily="18" charset="0"/>
                <a:ea typeface="Cambria" panose="02040503050406030204" pitchFamily="18" charset="0"/>
              </a:rPr>
              <a:t>THANK YOU</a:t>
            </a:r>
          </a:p>
        </p:txBody>
      </p:sp>
      <p:sp>
        <p:nvSpPr>
          <p:cNvPr id="7" name="Text Placeholder 6">
            <a:extLst>
              <a:ext uri="{FF2B5EF4-FFF2-40B4-BE49-F238E27FC236}">
                <a16:creationId xmlns:a16="http://schemas.microsoft.com/office/drawing/2014/main" id="{CB157E34-FA6F-D388-1AEA-5D48650D1991}"/>
              </a:ext>
            </a:extLst>
          </p:cNvPr>
          <p:cNvSpPr>
            <a:spLocks noGrp="1"/>
          </p:cNvSpPr>
          <p:nvPr>
            <p:ph type="body" sz="quarter" idx="14"/>
          </p:nvPr>
        </p:nvSpPr>
        <p:spPr>
          <a:xfrm>
            <a:off x="164224" y="4353551"/>
            <a:ext cx="4799132" cy="928688"/>
          </a:xfrm>
        </p:spPr>
        <p:txBody>
          <a:bodyPr vert="horz" lIns="91440" tIns="45720" rIns="91440" bIns="45720" rtlCol="0" anchor="t">
            <a:noAutofit/>
          </a:bodyPr>
          <a:lstStyle/>
          <a:p>
            <a:pPr algn="ctr"/>
            <a:r>
              <a:rPr lang="en-IN" sz="2400" b="1" dirty="0">
                <a:solidFill>
                  <a:schemeClr val="bg2"/>
                </a:solidFill>
                <a:latin typeface="Cambria"/>
                <a:cs typeface="Cambria"/>
              </a:rPr>
              <a:t>- </a:t>
            </a:r>
            <a:r>
              <a:rPr lang="en-US" sz="2000" b="1" dirty="0">
                <a:solidFill>
                  <a:schemeClr val="bg2"/>
                </a:solidFill>
              </a:rPr>
              <a:t>For any queries  </a:t>
            </a:r>
          </a:p>
          <a:p>
            <a:pPr algn="ctr"/>
            <a:r>
              <a:rPr lang="en-US" sz="2400" b="1" dirty="0">
                <a:solidFill>
                  <a:schemeClr val="bg2"/>
                </a:solidFill>
                <a:hlinkClick r:id="rId3">
                  <a:extLst>
                    <a:ext uri="{A12FA001-AC4F-418D-AE19-62706E023703}">
                      <ahyp:hlinkClr xmlns:ahyp="http://schemas.microsoft.com/office/drawing/2018/hyperlinkcolor" val="tx"/>
                    </a:ext>
                  </a:extLst>
                </a:hlinkClick>
              </a:rPr>
              <a:t>roopa@hnaindia.com</a:t>
            </a:r>
            <a:endParaRPr lang="en-US" sz="2400" b="1" u="sng" dirty="0">
              <a:solidFill>
                <a:schemeClr val="bg2"/>
              </a:solidFill>
            </a:endParaRPr>
          </a:p>
          <a:p>
            <a:endParaRPr lang="en-IN" dirty="0">
              <a:latin typeface="Cambria"/>
            </a:endParaRPr>
          </a:p>
        </p:txBody>
      </p:sp>
      <p:sp>
        <p:nvSpPr>
          <p:cNvPr id="8" name="Text Placeholder 1">
            <a:extLst>
              <a:ext uri="{FF2B5EF4-FFF2-40B4-BE49-F238E27FC236}">
                <a16:creationId xmlns:a16="http://schemas.microsoft.com/office/drawing/2014/main" id="{3C87A1AB-771D-8E9C-059A-39C8C8976B09}"/>
              </a:ext>
            </a:extLst>
          </p:cNvPr>
          <p:cNvSpPr>
            <a:spLocks noGrp="1"/>
          </p:cNvSpPr>
          <p:nvPr>
            <p:ph type="body" sz="quarter" idx="15"/>
          </p:nvPr>
        </p:nvSpPr>
        <p:spPr>
          <a:xfrm>
            <a:off x="815355" y="6452473"/>
            <a:ext cx="1544387" cy="368300"/>
          </a:xfrm>
        </p:spPr>
        <p:txBody>
          <a:bodyPr/>
          <a:lstStyle/>
          <a:p>
            <a:pPr marL="0" indent="0">
              <a:buNone/>
            </a:pPr>
            <a:r>
              <a:rPr lang="en-IN"/>
              <a:t>16/07/20199</a:t>
            </a:r>
          </a:p>
        </p:txBody>
      </p:sp>
      <p:pic>
        <p:nvPicPr>
          <p:cNvPr id="10" name="Picture 9" descr="A blue and black text&#10;&#10;Description automatically generated">
            <a:extLst>
              <a:ext uri="{FF2B5EF4-FFF2-40B4-BE49-F238E27FC236}">
                <a16:creationId xmlns:a16="http://schemas.microsoft.com/office/drawing/2014/main" id="{E0497F6D-FFF9-A8DF-7E48-E54099DFA5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7021" y="2688246"/>
            <a:ext cx="6450336" cy="1481507"/>
          </a:xfrm>
          <a:prstGeom prst="rect">
            <a:avLst/>
          </a:prstGeom>
        </p:spPr>
      </p:pic>
    </p:spTree>
    <p:extLst>
      <p:ext uri="{BB962C8B-B14F-4D97-AF65-F5344CB8AC3E}">
        <p14:creationId xmlns:p14="http://schemas.microsoft.com/office/powerpoint/2010/main" val="2083406330"/>
      </p:ext>
    </p:extLst>
  </p:cSld>
  <p:clrMapOvr>
    <a:masterClrMapping/>
  </p:clrMapOvr>
</p:sld>
</file>

<file path=ppt/theme/theme1.xml><?xml version="1.0" encoding="utf-8"?>
<a:theme xmlns:a="http://schemas.openxmlformats.org/drawingml/2006/main" name="Badg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691</TotalTime>
  <Words>5890</Words>
  <Application>Microsoft Office PowerPoint</Application>
  <PresentationFormat>Widescreen</PresentationFormat>
  <Paragraphs>482</Paragraphs>
  <Slides>59</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59</vt:i4>
      </vt:variant>
    </vt:vector>
  </HeadingPairs>
  <TitlesOfParts>
    <vt:vector size="67" baseType="lpstr">
      <vt:lpstr>Arial</vt:lpstr>
      <vt:lpstr>Book Antiqua</vt:lpstr>
      <vt:lpstr>Calibri</vt:lpstr>
      <vt:lpstr>Cambria</vt:lpstr>
      <vt:lpstr>Gill Sans MT</vt:lpstr>
      <vt:lpstr>Times New Roman</vt:lpstr>
      <vt:lpstr>Wingdings</vt:lpstr>
      <vt:lpstr>Badge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CA RoopaNayak</cp:lastModifiedBy>
  <cp:revision>47</cp:revision>
  <dcterms:created xsi:type="dcterms:W3CDTF">2019-07-08T11:43:26Z</dcterms:created>
  <dcterms:modified xsi:type="dcterms:W3CDTF">2024-09-04T01:11:58Z</dcterms:modified>
</cp:coreProperties>
</file>