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23.xml" ContentType="application/vnd.openxmlformats-officedocument.drawingml.diagramColors+xml"/>
  <Override PartName="/ppt/diagrams/colors24.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23.xml" ContentType="application/vnd.openxmlformats-officedocument.drawingml.diagramLayout+xml"/>
  <Override PartName="/ppt/diagrams/layout24.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23.xml" ContentType="application/vnd.openxmlformats-officedocument.drawingml.diagramStyle+xml"/>
  <Override PartName="/ppt/diagrams/quickStyle24.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3.1-->
<p:presentation xmlns:r="http://schemas.openxmlformats.org/officeDocument/2006/relationships" xmlns:a="http://schemas.openxmlformats.org/drawingml/2006/main" xmlns:p="http://schemas.openxmlformats.org/presentationml/2006/main" embedTrueTypeFonts="1" saveSubsetFonts="1">
  <p:sldMasterIdLst>
    <p:sldMasterId id="2147483648" r:id="rId2"/>
    <p:sldMasterId id="2147483666" r:id="rId3"/>
    <p:sldMasterId id="2147483670" r:id="rId4"/>
  </p:sldMasterIdLst>
  <p:notesMasterIdLst>
    <p:notesMasterId r:id="rId5"/>
  </p:notesMasterIdLst>
  <p:sldIdLst>
    <p:sldId id="259" r:id="rId6"/>
    <p:sldId id="262" r:id="rId7"/>
    <p:sldId id="265" r:id="rId8"/>
    <p:sldId id="268" r:id="rId9"/>
    <p:sldId id="271" r:id="rId10"/>
    <p:sldId id="274" r:id="rId11"/>
    <p:sldId id="277" r:id="rId12"/>
    <p:sldId id="280" r:id="rId13"/>
    <p:sldId id="283" r:id="rId14"/>
    <p:sldId id="286" r:id="rId15"/>
    <p:sldId id="289" r:id="rId16"/>
    <p:sldId id="292" r:id="rId17"/>
    <p:sldId id="295" r:id="rId18"/>
    <p:sldId id="298" r:id="rId19"/>
    <p:sldId id="301" r:id="rId20"/>
    <p:sldId id="304" r:id="rId21"/>
    <p:sldId id="307" r:id="rId22"/>
    <p:sldId id="310" r:id="rId23"/>
    <p:sldId id="313" r:id="rId24"/>
    <p:sldId id="316" r:id="rId25"/>
    <p:sldId id="319" r:id="rId26"/>
    <p:sldId id="322" r:id="rId27"/>
    <p:sldId id="325" r:id="rId28"/>
    <p:sldId id="328" r:id="rId29"/>
    <p:sldId id="331" r:id="rId30"/>
    <p:sldId id="334" r:id="rId31"/>
    <p:sldId id="337" r:id="rId32"/>
    <p:sldId id="340" r:id="rId33"/>
    <p:sldId id="343" r:id="rId34"/>
    <p:sldId id="346" r:id="rId35"/>
    <p:sldId id="349" r:id="rId36"/>
    <p:sldId id="352" r:id="rId37"/>
    <p:sldId id="355" r:id="rId38"/>
    <p:sldId id="358" r:id="rId39"/>
    <p:sldId id="361" r:id="rId40"/>
    <p:sldId id="364" r:id="rId41"/>
    <p:sldId id="367" r:id="rId42"/>
    <p:sldId id="370" r:id="rId43"/>
    <p:sldId id="373" r:id="rId44"/>
    <p:sldId id="376" r:id="rId45"/>
    <p:sldId id="379" r:id="rId46"/>
    <p:sldId id="382" r:id="rId47"/>
    <p:sldId id="385" r:id="rId48"/>
    <p:sldId id="388" r:id="rId49"/>
    <p:sldId id="391" r:id="rId50"/>
    <p:sldId id="394" r:id="rId51"/>
    <p:sldId id="397" r:id="rId52"/>
    <p:sldId id="400" r:id="rId53"/>
    <p:sldId id="403" r:id="rId54"/>
    <p:sldId id="406" r:id="rId55"/>
    <p:sldId id="409" r:id="rId56"/>
    <p:sldId id="412" r:id="rId57"/>
    <p:sldId id="415" r:id="rId58"/>
    <p:sldId id="418" r:id="rId59"/>
    <p:sldId id="421" r:id="rId60"/>
    <p:sldId id="424" r:id="rId61"/>
    <p:sldId id="427" r:id="rId62"/>
    <p:sldId id="430" r:id="rId63"/>
    <p:sldId id="433" r:id="rId64"/>
    <p:sldId id="436" r:id="rId65"/>
    <p:sldId id="439" r:id="rId66"/>
    <p:sldId id="442" r:id="rId67"/>
    <p:sldId id="445" r:id="rId68"/>
    <p:sldId id="448" r:id="rId69"/>
    <p:sldId id="451" r:id="rId70"/>
    <p:sldId id="454" r:id="rId71"/>
    <p:sldId id="457" r:id="rId72"/>
    <p:sldId id="460" r:id="rId73"/>
    <p:sldId id="463" r:id="rId74"/>
    <p:sldId id="466" r:id="rId75"/>
    <p:sldId id="469" r:id="rId76"/>
    <p:sldId id="472" r:id="rId77"/>
    <p:sldId id="475" r:id="rId78"/>
    <p:sldId id="478" r:id="rId79"/>
    <p:sldId id="481" r:id="rId80"/>
    <p:sldId id="484" r:id="rId81"/>
    <p:sldId id="487" r:id="rId82"/>
    <p:sldId id="490" r:id="rId83"/>
    <p:sldId id="493" r:id="rId84"/>
    <p:sldId id="496" r:id="rId85"/>
    <p:sldId id="499" r:id="rId86"/>
    <p:sldId id="502" r:id="rId87"/>
    <p:sldId id="505" r:id="rId88"/>
    <p:sldId id="508" r:id="rId89"/>
    <p:sldId id="511" r:id="rId90"/>
    <p:sldId id="514" r:id="rId91"/>
    <p:sldId id="517" r:id="rId92"/>
    <p:sldId id="520" r:id="rId93"/>
    <p:sldId id="523" r:id="rId94"/>
    <p:sldId id="526" r:id="rId95"/>
    <p:sldId id="529" r:id="rId96"/>
    <p:sldId id="532" r:id="rId97"/>
    <p:sldId id="535" r:id="rId98"/>
    <p:sldId id="538" r:id="rId99"/>
    <p:sldId id="541" r:id="rId100"/>
    <p:sldId id="544" r:id="rId101"/>
    <p:sldId id="547" r:id="rId102"/>
    <p:sldId id="550" r:id="rId103"/>
    <p:sldId id="553" r:id="rId104"/>
    <p:sldId id="556" r:id="rId105"/>
    <p:sldId id="559" r:id="rId106"/>
    <p:sldId id="562" r:id="rId107"/>
    <p:sldId id="565" r:id="rId108"/>
    <p:sldId id="568" r:id="rId109"/>
    <p:sldId id="571" r:id="rId110"/>
    <p:sldId id="574" r:id="rId111"/>
    <p:sldId id="577" r:id="rId112"/>
    <p:sldId id="580" r:id="rId113"/>
    <p:sldId id="583" r:id="rId114"/>
    <p:sldId id="586" r:id="rId115"/>
    <p:sldId id="589" r:id="rId116"/>
    <p:sldId id="592" r:id="rId117"/>
    <p:sldId id="595" r:id="rId118"/>
    <p:sldId id="598" r:id="rId119"/>
    <p:sldId id="601" r:id="rId120"/>
    <p:sldId id="604" r:id="rId121"/>
    <p:sldId id="607" r:id="rId122"/>
    <p:sldId id="610" r:id="rId123"/>
    <p:sldId id="613" r:id="rId124"/>
    <p:sldId id="616" r:id="rId125"/>
    <p:sldId id="619" r:id="rId126"/>
    <p:sldId id="622" r:id="rId127"/>
    <p:sldId id="625" r:id="rId128"/>
    <p:sldId id="628" r:id="rId129"/>
    <p:sldId id="631" r:id="rId130"/>
    <p:sldId id="634" r:id="rId131"/>
    <p:sldId id="637" r:id="rId132"/>
    <p:sldId id="640" r:id="rId133"/>
    <p:sldId id="643" r:id="rId134"/>
    <p:sldId id="646" r:id="rId135"/>
    <p:sldId id="649" r:id="rId136"/>
    <p:sldId id="652" r:id="rId137"/>
    <p:sldId id="655" r:id="rId138"/>
    <p:sldId id="658" r:id="rId139"/>
    <p:sldId id="661" r:id="rId140"/>
    <p:sldId id="664" r:id="rId141"/>
    <p:sldId id="667" r:id="rId142"/>
    <p:sldId id="670" r:id="rId143"/>
    <p:sldId id="673" r:id="rId144"/>
    <p:sldId id="676" r:id="rId145"/>
    <p:sldId id="679" r:id="rId146"/>
    <p:sldId id="682" r:id="rId147"/>
    <p:sldId id="685" r:id="rId148"/>
    <p:sldId id="688" r:id="rId149"/>
    <p:sldId id="691" r:id="rId150"/>
    <p:sldId id="694" r:id="rId151"/>
    <p:sldId id="697" r:id="rId152"/>
    <p:sldId id="700" r:id="rId153"/>
    <p:sldId id="703" r:id="rId154"/>
    <p:sldId id="706" r:id="rId155"/>
    <p:sldId id="709" r:id="rId156"/>
    <p:sldId id="712" r:id="rId157"/>
    <p:sldId id="715" r:id="rId158"/>
    <p:sldId id="718" r:id="rId159"/>
    <p:sldId id="721" r:id="rId160"/>
    <p:sldId id="724" r:id="rId161"/>
    <p:sldId id="727" r:id="rId162"/>
    <p:sldId id="730" r:id="rId163"/>
    <p:sldId id="733" r:id="rId164"/>
    <p:sldId id="736" r:id="rId165"/>
    <p:sldId id="739" r:id="rId166"/>
    <p:sldId id="742" r:id="rId167"/>
    <p:sldId id="745" r:id="rId168"/>
    <p:sldId id="748" r:id="rId169"/>
    <p:sldId id="751" r:id="rId170"/>
    <p:sldId id="754" r:id="rId171"/>
    <p:sldId id="757" r:id="rId172"/>
    <p:sldId id="760" r:id="rId173"/>
    <p:sldId id="763" r:id="rId174"/>
    <p:sldId id="766" r:id="rId175"/>
    <p:sldId id="769" r:id="rId176"/>
    <p:sldId id="772" r:id="rId177"/>
    <p:sldId id="775" r:id="rId178"/>
    <p:sldId id="778" r:id="rId179"/>
    <p:sldId id="781" r:id="rId180"/>
    <p:sldId id="784" r:id="rId181"/>
    <p:sldId id="787" r:id="rId182"/>
    <p:sldId id="790" r:id="rId183"/>
    <p:sldId id="793" r:id="rId184"/>
    <p:sldId id="796" r:id="rId185"/>
    <p:sldId id="799" r:id="rId186"/>
    <p:sldId id="802" r:id="rId187"/>
    <p:sldId id="805" r:id="rId188"/>
    <p:sldId id="808" r:id="rId189"/>
    <p:sldId id="811" r:id="rId190"/>
    <p:sldId id="814" r:id="rId191"/>
    <p:sldId id="817" r:id="rId192"/>
    <p:sldId id="820" r:id="rId193"/>
    <p:sldId id="823" r:id="rId194"/>
    <p:sldId id="826" r:id="rId195"/>
    <p:sldId id="829" r:id="rId196"/>
    <p:sldId id="832" r:id="rId197"/>
    <p:sldId id="835" r:id="rId198"/>
    <p:sldId id="838" r:id="rId199"/>
    <p:sldId id="841" r:id="rId200"/>
    <p:sldId id="844" r:id="rId201"/>
    <p:sldId id="847" r:id="rId202"/>
    <p:sldId id="850" r:id="rId203"/>
    <p:sldId id="853" r:id="rId204"/>
    <p:sldId id="856" r:id="rId205"/>
    <p:sldId id="859" r:id="rId206"/>
    <p:sldId id="862" r:id="rId207"/>
    <p:sldId id="865" r:id="rId208"/>
  </p:sldIdLst>
  <p:sldSz cx="9144000" cy="6858000"/>
  <p:notesSz cx="6858000" cy="9144000"/>
  <p:embeddedFontLst>
    <p:embeddedFont>
      <p:font typeface="Calibri" pitchFamily="2" charset="0"/>
      <p:regular r:id="rId210"/>
      <p:bold r:id="rId211"/>
      <p:italic r:id="rId212"/>
      <p:boldItalic r:id="rId213"/>
    </p:embeddedFont>
    <p:embeddedFont>
      <p:font typeface="맑은 고딕" pitchFamily="2" charset="-127"/>
      <p:regular r:id="rId214"/>
      <p:bold r:id="rId215"/>
    </p:embeddedFont>
    <p:embeddedFont>
      <p:font typeface="Calibri Light" pitchFamily="2" charset="0"/>
      <p:regular r:id="rId216"/>
      <p:italic r:id="rId217"/>
    </p:embeddedFont>
    <p:embeddedFont>
      <p:font typeface="Cambria" pitchFamily="2" charset="0"/>
      <p:regular r:id="rId218"/>
      <p:bold r:id="rId219"/>
      <p:italic r:id="rId220"/>
      <p:boldItalic r:id="rId221"/>
    </p:embeddedFont>
  </p:embeddedFontLst>
  <p:custDataLst>
    <p:tags r:id="rId20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0" name="admin" initials="a" lastIdx="2" clrIdx="1"/>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fill>
          <a:solidFill>
            <a:schemeClr val="accent3">
              <a:tint val="40000"/>
            </a:schemeClr>
          </a:solidFill>
        </a:fill>
      </a:tcStyle>
    </a:band1H>
    <a:band1V>
      <a:tcStyle>
        <a:fill>
          <a:solidFill>
            <a:schemeClr val="accent3">
              <a:tint val="40000"/>
            </a:schemeClr>
          </a:solidFill>
        </a:fill>
      </a:tcStyle>
    </a:band1V>
    <a:lastCol>
      <a:tcTxStyle b="on">
        <a:fontRef idx="minor">
          <a:prstClr val="black"/>
        </a:fontRef>
        <a:schemeClr val="lt1"/>
      </a:tcTxStyle>
      <a:tcStyle>
        <a:fill>
          <a:solidFill>
            <a:schemeClr val="accent3"/>
          </a:solidFill>
        </a:fill>
      </a:tcStyle>
    </a:lastCol>
    <a:firstCol>
      <a:tcTxStyle b="on">
        <a:fontRef idx="minor">
          <a:prstClr val="black"/>
        </a:fontRef>
        <a:schemeClr val="lt1"/>
      </a:tcTxStyle>
      <a:tcStyle>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fill>
          <a:solidFill>
            <a:schemeClr val="accent3">
              <a:alpha val="20000"/>
            </a:schemeClr>
          </a:solidFill>
        </a:fill>
      </a:tcStyle>
    </a:band1H>
    <a:band1V>
      <a:tcStyle>
        <a:fill>
          <a:solidFill>
            <a:schemeClr val="accent3">
              <a:alpha val="20000"/>
            </a:schemeClr>
          </a:solidFill>
        </a:fill>
      </a:tcStyle>
    </a:band1V>
    <a:lastCol>
      <a:tcTxStyle b="on"/>
    </a:lastCol>
    <a:firstCol>
      <a:tcTxStyle b="on"/>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fontRef idx="minor">
          <a:prstClr val="black"/>
        </a:fontRef>
        <a:schemeClr val="lt1"/>
      </a:tcTxStyle>
      <a:tcStyle>
        <a:fill>
          <a:solidFill>
            <a:schemeClr val="accent5"/>
          </a:solidFill>
        </a:fill>
      </a:tcStyle>
    </a:lastCol>
    <a:firstCol>
      <a:tcTxStyle b="on">
        <a:fontRef idx="minor">
          <a:prstClr val="black"/>
        </a:fontRef>
        <a:schemeClr val="lt1"/>
      </a:tcTxStyle>
      <a:tcStyle>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00" Type="http://schemas.openxmlformats.org/officeDocument/2006/relationships/slide" Target="slides/slide95.xml" /><Relationship Id="rId101" Type="http://schemas.openxmlformats.org/officeDocument/2006/relationships/slide" Target="slides/slide96.xml" /><Relationship Id="rId102" Type="http://schemas.openxmlformats.org/officeDocument/2006/relationships/slide" Target="slides/slide97.xml" /><Relationship Id="rId103" Type="http://schemas.openxmlformats.org/officeDocument/2006/relationships/slide" Target="slides/slide98.xml" /><Relationship Id="rId104" Type="http://schemas.openxmlformats.org/officeDocument/2006/relationships/slide" Target="slides/slide99.xml" /><Relationship Id="rId105" Type="http://schemas.openxmlformats.org/officeDocument/2006/relationships/slide" Target="slides/slide100.xml" /><Relationship Id="rId106" Type="http://schemas.openxmlformats.org/officeDocument/2006/relationships/slide" Target="slides/slide101.xml" /><Relationship Id="rId107" Type="http://schemas.openxmlformats.org/officeDocument/2006/relationships/slide" Target="slides/slide102.xml" /><Relationship Id="rId108" Type="http://schemas.openxmlformats.org/officeDocument/2006/relationships/slide" Target="slides/slide103.xml" /><Relationship Id="rId109" Type="http://schemas.openxmlformats.org/officeDocument/2006/relationships/slide" Target="slides/slide104.xml" /><Relationship Id="rId11" Type="http://schemas.openxmlformats.org/officeDocument/2006/relationships/slide" Target="slides/slide6.xml" /><Relationship Id="rId110" Type="http://schemas.openxmlformats.org/officeDocument/2006/relationships/slide" Target="slides/slide105.xml" /><Relationship Id="rId111" Type="http://schemas.openxmlformats.org/officeDocument/2006/relationships/slide" Target="slides/slide106.xml" /><Relationship Id="rId112" Type="http://schemas.openxmlformats.org/officeDocument/2006/relationships/slide" Target="slides/slide107.xml" /><Relationship Id="rId113" Type="http://schemas.openxmlformats.org/officeDocument/2006/relationships/slide" Target="slides/slide108.xml" /><Relationship Id="rId114" Type="http://schemas.openxmlformats.org/officeDocument/2006/relationships/slide" Target="slides/slide109.xml" /><Relationship Id="rId115" Type="http://schemas.openxmlformats.org/officeDocument/2006/relationships/slide" Target="slides/slide110.xml" /><Relationship Id="rId116" Type="http://schemas.openxmlformats.org/officeDocument/2006/relationships/slide" Target="slides/slide111.xml" /><Relationship Id="rId117" Type="http://schemas.openxmlformats.org/officeDocument/2006/relationships/slide" Target="slides/slide112.xml" /><Relationship Id="rId118" Type="http://schemas.openxmlformats.org/officeDocument/2006/relationships/slide" Target="slides/slide113.xml" /><Relationship Id="rId119" Type="http://schemas.openxmlformats.org/officeDocument/2006/relationships/slide" Target="slides/slide114.xml" /><Relationship Id="rId12" Type="http://schemas.openxmlformats.org/officeDocument/2006/relationships/slide" Target="slides/slide7.xml" /><Relationship Id="rId120" Type="http://schemas.openxmlformats.org/officeDocument/2006/relationships/slide" Target="slides/slide115.xml" /><Relationship Id="rId121" Type="http://schemas.openxmlformats.org/officeDocument/2006/relationships/slide" Target="slides/slide116.xml" /><Relationship Id="rId122" Type="http://schemas.openxmlformats.org/officeDocument/2006/relationships/slide" Target="slides/slide117.xml" /><Relationship Id="rId123" Type="http://schemas.openxmlformats.org/officeDocument/2006/relationships/slide" Target="slides/slide118.xml" /><Relationship Id="rId124" Type="http://schemas.openxmlformats.org/officeDocument/2006/relationships/slide" Target="slides/slide119.xml" /><Relationship Id="rId125" Type="http://schemas.openxmlformats.org/officeDocument/2006/relationships/slide" Target="slides/slide120.xml" /><Relationship Id="rId126" Type="http://schemas.openxmlformats.org/officeDocument/2006/relationships/slide" Target="slides/slide121.xml" /><Relationship Id="rId127" Type="http://schemas.openxmlformats.org/officeDocument/2006/relationships/slide" Target="slides/slide122.xml" /><Relationship Id="rId128" Type="http://schemas.openxmlformats.org/officeDocument/2006/relationships/slide" Target="slides/slide123.xml" /><Relationship Id="rId129" Type="http://schemas.openxmlformats.org/officeDocument/2006/relationships/slide" Target="slides/slide124.xml" /><Relationship Id="rId13" Type="http://schemas.openxmlformats.org/officeDocument/2006/relationships/slide" Target="slides/slide8.xml" /><Relationship Id="rId130" Type="http://schemas.openxmlformats.org/officeDocument/2006/relationships/slide" Target="slides/slide125.xml" /><Relationship Id="rId131" Type="http://schemas.openxmlformats.org/officeDocument/2006/relationships/slide" Target="slides/slide126.xml" /><Relationship Id="rId132" Type="http://schemas.openxmlformats.org/officeDocument/2006/relationships/slide" Target="slides/slide127.xml" /><Relationship Id="rId133" Type="http://schemas.openxmlformats.org/officeDocument/2006/relationships/slide" Target="slides/slide128.xml" /><Relationship Id="rId134" Type="http://schemas.openxmlformats.org/officeDocument/2006/relationships/slide" Target="slides/slide129.xml" /><Relationship Id="rId135" Type="http://schemas.openxmlformats.org/officeDocument/2006/relationships/slide" Target="slides/slide130.xml" /><Relationship Id="rId136" Type="http://schemas.openxmlformats.org/officeDocument/2006/relationships/slide" Target="slides/slide131.xml" /><Relationship Id="rId137" Type="http://schemas.openxmlformats.org/officeDocument/2006/relationships/slide" Target="slides/slide132.xml" /><Relationship Id="rId138" Type="http://schemas.openxmlformats.org/officeDocument/2006/relationships/slide" Target="slides/slide133.xml" /><Relationship Id="rId139" Type="http://schemas.openxmlformats.org/officeDocument/2006/relationships/slide" Target="slides/slide134.xml" /><Relationship Id="rId14" Type="http://schemas.openxmlformats.org/officeDocument/2006/relationships/slide" Target="slides/slide9.xml" /><Relationship Id="rId140" Type="http://schemas.openxmlformats.org/officeDocument/2006/relationships/slide" Target="slides/slide135.xml" /><Relationship Id="rId141" Type="http://schemas.openxmlformats.org/officeDocument/2006/relationships/slide" Target="slides/slide136.xml" /><Relationship Id="rId142" Type="http://schemas.openxmlformats.org/officeDocument/2006/relationships/slide" Target="slides/slide137.xml" /><Relationship Id="rId143" Type="http://schemas.openxmlformats.org/officeDocument/2006/relationships/slide" Target="slides/slide138.xml" /><Relationship Id="rId144" Type="http://schemas.openxmlformats.org/officeDocument/2006/relationships/slide" Target="slides/slide139.xml" /><Relationship Id="rId145" Type="http://schemas.openxmlformats.org/officeDocument/2006/relationships/slide" Target="slides/slide140.xml" /><Relationship Id="rId146" Type="http://schemas.openxmlformats.org/officeDocument/2006/relationships/slide" Target="slides/slide141.xml" /><Relationship Id="rId147" Type="http://schemas.openxmlformats.org/officeDocument/2006/relationships/slide" Target="slides/slide142.xml" /><Relationship Id="rId148" Type="http://schemas.openxmlformats.org/officeDocument/2006/relationships/slide" Target="slides/slide143.xml" /><Relationship Id="rId149" Type="http://schemas.openxmlformats.org/officeDocument/2006/relationships/slide" Target="slides/slide144.xml" /><Relationship Id="rId15" Type="http://schemas.openxmlformats.org/officeDocument/2006/relationships/slide" Target="slides/slide10.xml" /><Relationship Id="rId150" Type="http://schemas.openxmlformats.org/officeDocument/2006/relationships/slide" Target="slides/slide145.xml" /><Relationship Id="rId151" Type="http://schemas.openxmlformats.org/officeDocument/2006/relationships/slide" Target="slides/slide146.xml" /><Relationship Id="rId152" Type="http://schemas.openxmlformats.org/officeDocument/2006/relationships/slide" Target="slides/slide147.xml" /><Relationship Id="rId153" Type="http://schemas.openxmlformats.org/officeDocument/2006/relationships/slide" Target="slides/slide148.xml" /><Relationship Id="rId154" Type="http://schemas.openxmlformats.org/officeDocument/2006/relationships/slide" Target="slides/slide149.xml" /><Relationship Id="rId155" Type="http://schemas.openxmlformats.org/officeDocument/2006/relationships/slide" Target="slides/slide150.xml" /><Relationship Id="rId156" Type="http://schemas.openxmlformats.org/officeDocument/2006/relationships/slide" Target="slides/slide151.xml" /><Relationship Id="rId157" Type="http://schemas.openxmlformats.org/officeDocument/2006/relationships/slide" Target="slides/slide152.xml" /><Relationship Id="rId158" Type="http://schemas.openxmlformats.org/officeDocument/2006/relationships/slide" Target="slides/slide153.xml" /><Relationship Id="rId159" Type="http://schemas.openxmlformats.org/officeDocument/2006/relationships/slide" Target="slides/slide154.xml" /><Relationship Id="rId16" Type="http://schemas.openxmlformats.org/officeDocument/2006/relationships/slide" Target="slides/slide11.xml" /><Relationship Id="rId160" Type="http://schemas.openxmlformats.org/officeDocument/2006/relationships/slide" Target="slides/slide155.xml" /><Relationship Id="rId161" Type="http://schemas.openxmlformats.org/officeDocument/2006/relationships/slide" Target="slides/slide156.xml" /><Relationship Id="rId162" Type="http://schemas.openxmlformats.org/officeDocument/2006/relationships/slide" Target="slides/slide157.xml" /><Relationship Id="rId163" Type="http://schemas.openxmlformats.org/officeDocument/2006/relationships/slide" Target="slides/slide158.xml" /><Relationship Id="rId164" Type="http://schemas.openxmlformats.org/officeDocument/2006/relationships/slide" Target="slides/slide159.xml" /><Relationship Id="rId165" Type="http://schemas.openxmlformats.org/officeDocument/2006/relationships/slide" Target="slides/slide160.xml" /><Relationship Id="rId166" Type="http://schemas.openxmlformats.org/officeDocument/2006/relationships/slide" Target="slides/slide161.xml" /><Relationship Id="rId167" Type="http://schemas.openxmlformats.org/officeDocument/2006/relationships/slide" Target="slides/slide162.xml" /><Relationship Id="rId168" Type="http://schemas.openxmlformats.org/officeDocument/2006/relationships/slide" Target="slides/slide163.xml" /><Relationship Id="rId169" Type="http://schemas.openxmlformats.org/officeDocument/2006/relationships/slide" Target="slides/slide164.xml" /><Relationship Id="rId17" Type="http://schemas.openxmlformats.org/officeDocument/2006/relationships/slide" Target="slides/slide12.xml" /><Relationship Id="rId170" Type="http://schemas.openxmlformats.org/officeDocument/2006/relationships/slide" Target="slides/slide165.xml" /><Relationship Id="rId171" Type="http://schemas.openxmlformats.org/officeDocument/2006/relationships/slide" Target="slides/slide166.xml" /><Relationship Id="rId172" Type="http://schemas.openxmlformats.org/officeDocument/2006/relationships/slide" Target="slides/slide167.xml" /><Relationship Id="rId173" Type="http://schemas.openxmlformats.org/officeDocument/2006/relationships/slide" Target="slides/slide168.xml" /><Relationship Id="rId174" Type="http://schemas.openxmlformats.org/officeDocument/2006/relationships/slide" Target="slides/slide169.xml" /><Relationship Id="rId175" Type="http://schemas.openxmlformats.org/officeDocument/2006/relationships/slide" Target="slides/slide170.xml" /><Relationship Id="rId176" Type="http://schemas.openxmlformats.org/officeDocument/2006/relationships/slide" Target="slides/slide171.xml" /><Relationship Id="rId177" Type="http://schemas.openxmlformats.org/officeDocument/2006/relationships/slide" Target="slides/slide172.xml" /><Relationship Id="rId178" Type="http://schemas.openxmlformats.org/officeDocument/2006/relationships/slide" Target="slides/slide173.xml" /><Relationship Id="rId179" Type="http://schemas.openxmlformats.org/officeDocument/2006/relationships/slide" Target="slides/slide174.xml" /><Relationship Id="rId18" Type="http://schemas.openxmlformats.org/officeDocument/2006/relationships/slide" Target="slides/slide13.xml" /><Relationship Id="rId180" Type="http://schemas.openxmlformats.org/officeDocument/2006/relationships/slide" Target="slides/slide175.xml" /><Relationship Id="rId181" Type="http://schemas.openxmlformats.org/officeDocument/2006/relationships/slide" Target="slides/slide176.xml" /><Relationship Id="rId182" Type="http://schemas.openxmlformats.org/officeDocument/2006/relationships/slide" Target="slides/slide177.xml" /><Relationship Id="rId183" Type="http://schemas.openxmlformats.org/officeDocument/2006/relationships/slide" Target="slides/slide178.xml" /><Relationship Id="rId184" Type="http://schemas.openxmlformats.org/officeDocument/2006/relationships/slide" Target="slides/slide179.xml" /><Relationship Id="rId185" Type="http://schemas.openxmlformats.org/officeDocument/2006/relationships/slide" Target="slides/slide180.xml" /><Relationship Id="rId186" Type="http://schemas.openxmlformats.org/officeDocument/2006/relationships/slide" Target="slides/slide181.xml" /><Relationship Id="rId187" Type="http://schemas.openxmlformats.org/officeDocument/2006/relationships/slide" Target="slides/slide182.xml" /><Relationship Id="rId188" Type="http://schemas.openxmlformats.org/officeDocument/2006/relationships/slide" Target="slides/slide183.xml" /><Relationship Id="rId189" Type="http://schemas.openxmlformats.org/officeDocument/2006/relationships/slide" Target="slides/slide184.xml" /><Relationship Id="rId19" Type="http://schemas.openxmlformats.org/officeDocument/2006/relationships/slide" Target="slides/slide14.xml" /><Relationship Id="rId190" Type="http://schemas.openxmlformats.org/officeDocument/2006/relationships/slide" Target="slides/slide185.xml" /><Relationship Id="rId191" Type="http://schemas.openxmlformats.org/officeDocument/2006/relationships/slide" Target="slides/slide186.xml" /><Relationship Id="rId192" Type="http://schemas.openxmlformats.org/officeDocument/2006/relationships/slide" Target="slides/slide187.xml" /><Relationship Id="rId193" Type="http://schemas.openxmlformats.org/officeDocument/2006/relationships/slide" Target="slides/slide188.xml" /><Relationship Id="rId194" Type="http://schemas.openxmlformats.org/officeDocument/2006/relationships/slide" Target="slides/slide189.xml" /><Relationship Id="rId195" Type="http://schemas.openxmlformats.org/officeDocument/2006/relationships/slide" Target="slides/slide190.xml" /><Relationship Id="rId196" Type="http://schemas.openxmlformats.org/officeDocument/2006/relationships/slide" Target="slides/slide191.xml" /><Relationship Id="rId197" Type="http://schemas.openxmlformats.org/officeDocument/2006/relationships/slide" Target="slides/slide192.xml" /><Relationship Id="rId198" Type="http://schemas.openxmlformats.org/officeDocument/2006/relationships/slide" Target="slides/slide193.xml" /><Relationship Id="rId199" Type="http://schemas.openxmlformats.org/officeDocument/2006/relationships/slide" Target="slides/slide194.xml" /><Relationship Id="rId2" Type="http://schemas.openxmlformats.org/officeDocument/2006/relationships/slideMaster" Target="slideMasters/slideMaster1.xml" /><Relationship Id="rId20" Type="http://schemas.openxmlformats.org/officeDocument/2006/relationships/slide" Target="slides/slide15.xml" /><Relationship Id="rId200" Type="http://schemas.openxmlformats.org/officeDocument/2006/relationships/slide" Target="slides/slide195.xml" /><Relationship Id="rId201" Type="http://schemas.openxmlformats.org/officeDocument/2006/relationships/slide" Target="slides/slide196.xml" /><Relationship Id="rId202" Type="http://schemas.openxmlformats.org/officeDocument/2006/relationships/slide" Target="slides/slide197.xml" /><Relationship Id="rId203" Type="http://schemas.openxmlformats.org/officeDocument/2006/relationships/slide" Target="slides/slide198.xml" /><Relationship Id="rId204" Type="http://schemas.openxmlformats.org/officeDocument/2006/relationships/slide" Target="slides/slide199.xml" /><Relationship Id="rId205" Type="http://schemas.openxmlformats.org/officeDocument/2006/relationships/slide" Target="slides/slide200.xml" /><Relationship Id="rId206" Type="http://schemas.openxmlformats.org/officeDocument/2006/relationships/slide" Target="slides/slide201.xml" /><Relationship Id="rId207" Type="http://schemas.openxmlformats.org/officeDocument/2006/relationships/slide" Target="slides/slide202.xml" /><Relationship Id="rId208" Type="http://schemas.openxmlformats.org/officeDocument/2006/relationships/slide" Target="slides/slide203.xml" /><Relationship Id="rId209" Type="http://schemas.openxmlformats.org/officeDocument/2006/relationships/tags" Target="tags/tag1.xml" /><Relationship Id="rId21" Type="http://schemas.openxmlformats.org/officeDocument/2006/relationships/slide" Target="slides/slide16.xml" /><Relationship Id="rId210" Type="http://schemas.openxmlformats.org/officeDocument/2006/relationships/font" Target="fonts/font1.fntdata" /><Relationship Id="rId211" Type="http://schemas.openxmlformats.org/officeDocument/2006/relationships/font" Target="fonts/font2.fntdata" /><Relationship Id="rId212" Type="http://schemas.openxmlformats.org/officeDocument/2006/relationships/font" Target="fonts/font3.fntdata" /><Relationship Id="rId213" Type="http://schemas.openxmlformats.org/officeDocument/2006/relationships/font" Target="fonts/font4.fntdata" /><Relationship Id="rId214" Type="http://schemas.openxmlformats.org/officeDocument/2006/relationships/font" Target="fonts/font5.fntdata" /><Relationship Id="rId215" Type="http://schemas.openxmlformats.org/officeDocument/2006/relationships/font" Target="fonts/font6.fntdata" /><Relationship Id="rId216" Type="http://schemas.openxmlformats.org/officeDocument/2006/relationships/font" Target="fonts/font7.fntdata" /><Relationship Id="rId217" Type="http://schemas.openxmlformats.org/officeDocument/2006/relationships/font" Target="fonts/font8.fntdata" /><Relationship Id="rId218" Type="http://schemas.openxmlformats.org/officeDocument/2006/relationships/font" Target="fonts/font9.fntdata" /><Relationship Id="rId219" Type="http://schemas.openxmlformats.org/officeDocument/2006/relationships/font" Target="fonts/font10.fntdata" /><Relationship Id="rId22" Type="http://schemas.openxmlformats.org/officeDocument/2006/relationships/slide" Target="slides/slide17.xml" /><Relationship Id="rId220" Type="http://schemas.openxmlformats.org/officeDocument/2006/relationships/font" Target="fonts/font11.fntdata" /><Relationship Id="rId221" Type="http://schemas.openxmlformats.org/officeDocument/2006/relationships/font" Target="fonts/font12.fntdata" /><Relationship Id="rId222" Type="http://schemas.openxmlformats.org/officeDocument/2006/relationships/presProps" Target="presProps.xml" /><Relationship Id="rId223" Type="http://schemas.openxmlformats.org/officeDocument/2006/relationships/viewProps" Target="viewProps.xml" /><Relationship Id="rId224" Type="http://schemas.openxmlformats.org/officeDocument/2006/relationships/theme" Target="theme/theme1.xml" /><Relationship Id="rId225" Type="http://schemas.openxmlformats.org/officeDocument/2006/relationships/tableStyles" Target="tableStyles.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slide" Target="slides/slide34.xml" /><Relationship Id="rId4" Type="http://schemas.openxmlformats.org/officeDocument/2006/relationships/slideMaster" Target="slideMasters/slideMaster3.xml" /><Relationship Id="rId40" Type="http://schemas.openxmlformats.org/officeDocument/2006/relationships/slide" Target="slides/slide35.xml" /><Relationship Id="rId41" Type="http://schemas.openxmlformats.org/officeDocument/2006/relationships/slide" Target="slides/slide36.xml" /><Relationship Id="rId42" Type="http://schemas.openxmlformats.org/officeDocument/2006/relationships/slide" Target="slides/slide37.xml" /><Relationship Id="rId43" Type="http://schemas.openxmlformats.org/officeDocument/2006/relationships/slide" Target="slides/slide38.xml" /><Relationship Id="rId44" Type="http://schemas.openxmlformats.org/officeDocument/2006/relationships/slide" Target="slides/slide39.xml" /><Relationship Id="rId45" Type="http://schemas.openxmlformats.org/officeDocument/2006/relationships/slide" Target="slides/slide40.xml" /><Relationship Id="rId46" Type="http://schemas.openxmlformats.org/officeDocument/2006/relationships/slide" Target="slides/slide41.xml" /><Relationship Id="rId47" Type="http://schemas.openxmlformats.org/officeDocument/2006/relationships/slide" Target="slides/slide42.xml" /><Relationship Id="rId48" Type="http://schemas.openxmlformats.org/officeDocument/2006/relationships/slide" Target="slides/slide43.xml" /><Relationship Id="rId49" Type="http://schemas.openxmlformats.org/officeDocument/2006/relationships/slide" Target="slides/slide44.xml" /><Relationship Id="rId5" Type="http://schemas.openxmlformats.org/officeDocument/2006/relationships/notesMaster" Target="notesMasters/notesMaster1.xml" /><Relationship Id="rId50" Type="http://schemas.openxmlformats.org/officeDocument/2006/relationships/slide" Target="slides/slide45.xml" /><Relationship Id="rId51" Type="http://schemas.openxmlformats.org/officeDocument/2006/relationships/slide" Target="slides/slide46.xml" /><Relationship Id="rId52" Type="http://schemas.openxmlformats.org/officeDocument/2006/relationships/slide" Target="slides/slide47.xml" /><Relationship Id="rId53" Type="http://schemas.openxmlformats.org/officeDocument/2006/relationships/slide" Target="slides/slide48.xml" /><Relationship Id="rId54" Type="http://schemas.openxmlformats.org/officeDocument/2006/relationships/slide" Target="slides/slide49.xml" /><Relationship Id="rId55" Type="http://schemas.openxmlformats.org/officeDocument/2006/relationships/slide" Target="slides/slide50.xml" /><Relationship Id="rId56" Type="http://schemas.openxmlformats.org/officeDocument/2006/relationships/slide" Target="slides/slide51.xml" /><Relationship Id="rId57" Type="http://schemas.openxmlformats.org/officeDocument/2006/relationships/slide" Target="slides/slide52.xml" /><Relationship Id="rId58" Type="http://schemas.openxmlformats.org/officeDocument/2006/relationships/slide" Target="slides/slide53.xml" /><Relationship Id="rId59" Type="http://schemas.openxmlformats.org/officeDocument/2006/relationships/slide" Target="slides/slide54.xml" /><Relationship Id="rId6" Type="http://schemas.openxmlformats.org/officeDocument/2006/relationships/slide" Target="slides/slide1.xml" /><Relationship Id="rId60" Type="http://schemas.openxmlformats.org/officeDocument/2006/relationships/slide" Target="slides/slide55.xml" /><Relationship Id="rId61" Type="http://schemas.openxmlformats.org/officeDocument/2006/relationships/slide" Target="slides/slide56.xml" /><Relationship Id="rId62" Type="http://schemas.openxmlformats.org/officeDocument/2006/relationships/slide" Target="slides/slide57.xml" /><Relationship Id="rId63" Type="http://schemas.openxmlformats.org/officeDocument/2006/relationships/slide" Target="slides/slide58.xml" /><Relationship Id="rId64" Type="http://schemas.openxmlformats.org/officeDocument/2006/relationships/slide" Target="slides/slide59.xml" /><Relationship Id="rId65" Type="http://schemas.openxmlformats.org/officeDocument/2006/relationships/slide" Target="slides/slide60.xml" /><Relationship Id="rId66" Type="http://schemas.openxmlformats.org/officeDocument/2006/relationships/slide" Target="slides/slide61.xml" /><Relationship Id="rId67" Type="http://schemas.openxmlformats.org/officeDocument/2006/relationships/slide" Target="slides/slide62.xml" /><Relationship Id="rId68" Type="http://schemas.openxmlformats.org/officeDocument/2006/relationships/slide" Target="slides/slide63.xml" /><Relationship Id="rId69" Type="http://schemas.openxmlformats.org/officeDocument/2006/relationships/slide" Target="slides/slide64.xml" /><Relationship Id="rId7" Type="http://schemas.openxmlformats.org/officeDocument/2006/relationships/slide" Target="slides/slide2.xml" /><Relationship Id="rId70" Type="http://schemas.openxmlformats.org/officeDocument/2006/relationships/slide" Target="slides/slide65.xml" /><Relationship Id="rId71" Type="http://schemas.openxmlformats.org/officeDocument/2006/relationships/slide" Target="slides/slide66.xml" /><Relationship Id="rId72" Type="http://schemas.openxmlformats.org/officeDocument/2006/relationships/slide" Target="slides/slide67.xml" /><Relationship Id="rId73" Type="http://schemas.openxmlformats.org/officeDocument/2006/relationships/slide" Target="slides/slide68.xml" /><Relationship Id="rId74" Type="http://schemas.openxmlformats.org/officeDocument/2006/relationships/slide" Target="slides/slide69.xml" /><Relationship Id="rId75" Type="http://schemas.openxmlformats.org/officeDocument/2006/relationships/slide" Target="slides/slide70.xml" /><Relationship Id="rId76" Type="http://schemas.openxmlformats.org/officeDocument/2006/relationships/slide" Target="slides/slide71.xml" /><Relationship Id="rId77" Type="http://schemas.openxmlformats.org/officeDocument/2006/relationships/slide" Target="slides/slide72.xml" /><Relationship Id="rId78" Type="http://schemas.openxmlformats.org/officeDocument/2006/relationships/slide" Target="slides/slide73.xml" /><Relationship Id="rId79" Type="http://schemas.openxmlformats.org/officeDocument/2006/relationships/slide" Target="slides/slide74.xml" /><Relationship Id="rId8" Type="http://schemas.openxmlformats.org/officeDocument/2006/relationships/slide" Target="slides/slide3.xml" /><Relationship Id="rId80" Type="http://schemas.openxmlformats.org/officeDocument/2006/relationships/slide" Target="slides/slide75.xml" /><Relationship Id="rId81" Type="http://schemas.openxmlformats.org/officeDocument/2006/relationships/slide" Target="slides/slide76.xml" /><Relationship Id="rId82" Type="http://schemas.openxmlformats.org/officeDocument/2006/relationships/slide" Target="slides/slide77.xml" /><Relationship Id="rId83" Type="http://schemas.openxmlformats.org/officeDocument/2006/relationships/slide" Target="slides/slide78.xml" /><Relationship Id="rId84" Type="http://schemas.openxmlformats.org/officeDocument/2006/relationships/slide" Target="slides/slide79.xml" /><Relationship Id="rId85" Type="http://schemas.openxmlformats.org/officeDocument/2006/relationships/slide" Target="slides/slide80.xml" /><Relationship Id="rId86" Type="http://schemas.openxmlformats.org/officeDocument/2006/relationships/slide" Target="slides/slide81.xml" /><Relationship Id="rId87" Type="http://schemas.openxmlformats.org/officeDocument/2006/relationships/slide" Target="slides/slide82.xml" /><Relationship Id="rId88" Type="http://schemas.openxmlformats.org/officeDocument/2006/relationships/slide" Target="slides/slide83.xml" /><Relationship Id="rId89" Type="http://schemas.openxmlformats.org/officeDocument/2006/relationships/slide" Target="slides/slide84.xml" /><Relationship Id="rId9" Type="http://schemas.openxmlformats.org/officeDocument/2006/relationships/slide" Target="slides/slide4.xml" /><Relationship Id="rId90" Type="http://schemas.openxmlformats.org/officeDocument/2006/relationships/slide" Target="slides/slide85.xml" /><Relationship Id="rId91" Type="http://schemas.openxmlformats.org/officeDocument/2006/relationships/slide" Target="slides/slide86.xml" /><Relationship Id="rId92" Type="http://schemas.openxmlformats.org/officeDocument/2006/relationships/slide" Target="slides/slide87.xml" /><Relationship Id="rId93" Type="http://schemas.openxmlformats.org/officeDocument/2006/relationships/slide" Target="slides/slide88.xml" /><Relationship Id="rId94" Type="http://schemas.openxmlformats.org/officeDocument/2006/relationships/slide" Target="slides/slide89.xml" /><Relationship Id="rId95" Type="http://schemas.openxmlformats.org/officeDocument/2006/relationships/slide" Target="slides/slide90.xml" /><Relationship Id="rId96" Type="http://schemas.openxmlformats.org/officeDocument/2006/relationships/slide" Target="slides/slide91.xml" /><Relationship Id="rId97" Type="http://schemas.openxmlformats.org/officeDocument/2006/relationships/slide" Target="slides/slide92.xml" /><Relationship Id="rId98" Type="http://schemas.openxmlformats.org/officeDocument/2006/relationships/slide" Target="slides/slide93.xml" /><Relationship Id="rId99" Type="http://schemas.openxmlformats.org/officeDocument/2006/relationships/slide" Target="slides/slide94.xml" /></Relationships>
</file>

<file path=ppt/comments/comment1.xml><?xml version="1.0" encoding="utf-8"?>
<p:cmLst xmlns:a="http://schemas.openxmlformats.org/drawingml/2006/main" xmlns:p="http://schemas.openxmlformats.org/presentationml/2006/main">
  <p:cm authorId="0" dt="2024-05-19T18:07:37.6740000" idx="1">
    <p:pos x="571" y="3281"/>
    <p:text>To explain</p:text>
    <p:extLst>
      <p:ext xmlns:p15="http://schemas.microsoft.com/office/powerpoint/2012/main" uri="{C676402C-5697-4E1C-873F-D02D1690AC5C}">
        <p15:threadingInfo timeZoneBias="0"/>
      </p:ext>
    </p:extLst>
  </p:cm>
</p:cmLst>
</file>

<file path=ppt/comments/comment2.xml><?xml version="1.0" encoding="utf-8"?>
<p:cmLst xmlns:a="http://schemas.openxmlformats.org/drawingml/2006/main" xmlns:p="http://schemas.openxmlformats.org/presentationml/2006/main">
  <p:cm authorId="0" dt="2024-05-19T18:08:21.0780000" idx="2">
    <p:pos x="546" y="386"/>
    <p:text>To review</p:text>
    <p:extLst>
      <p:ext xmlns:p15="http://schemas.microsoft.com/office/powerpoint/2012/main" uri="{C676402C-5697-4E1C-873F-D02D1690AC5C}">
        <p15:threadingInfo timeZoneBias="0"/>
      </p:ext>
    </p:extLst>
  </p:cm>
</p:cmLst>
</file>

<file path=ppt/diagrams/colors1.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a="http://schemas.openxmlformats.org/drawingml/2006/main" xmlns:dgm="http://schemas.openxmlformats.org/drawingml/2006/diagram"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a="http://schemas.openxmlformats.org/drawingml/2006/main" xmlns:dgm="http://schemas.openxmlformats.org/drawingml/2006/diagram"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a="http://schemas.openxmlformats.org/drawingml/2006/main" xmlns:dgm="http://schemas.openxmlformats.org/drawingml/2006/diagram"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a="http://schemas.openxmlformats.org/drawingml/2006/main" xmlns:dgm="http://schemas.openxmlformats.org/drawingml/2006/diagram"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a="http://schemas.openxmlformats.org/drawingml/2006/main" xmlns:dgm="http://schemas.openxmlformats.org/drawingml/2006/diagram"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a="http://schemas.openxmlformats.org/drawingml/2006/main" xmlns:dgm="http://schemas.openxmlformats.org/drawingml/2006/diagram"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a="http://schemas.openxmlformats.org/drawingml/2006/main" xmlns:dgm="http://schemas.openxmlformats.org/drawingml/2006/diagram"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a="http://schemas.openxmlformats.org/drawingml/2006/main" xmlns:dgm="http://schemas.openxmlformats.org/drawingml/2006/diagram"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a="http://schemas.openxmlformats.org/drawingml/2006/main" xmlns:dgm="http://schemas.openxmlformats.org/drawingml/2006/diagram"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a="http://schemas.openxmlformats.org/drawingml/2006/main" xmlns:dgm="http://schemas.openxmlformats.org/drawingml/2006/diagram"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a="http://schemas.openxmlformats.org/drawingml/2006/main" xmlns:dgm="http://schemas.openxmlformats.org/drawingml/2006/diagram"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a="http://schemas.openxmlformats.org/drawingml/2006/main" xmlns:dgm="http://schemas.openxmlformats.org/drawingml/2006/diagram"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a="http://schemas.openxmlformats.org/drawingml/2006/main" xmlns:dgm="http://schemas.openxmlformats.org/drawingml/2006/diagram"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a="http://schemas.openxmlformats.org/drawingml/2006/main" xmlns:dgm="http://schemas.openxmlformats.org/drawingml/2006/diagram"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468E4BF1-860A-491C-A2F0-DE19E5F9EED1}"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00E175C-8E6A-410F-A409-F14615A3B9D4}" type="parTrans" cxnId="{14664603-C3AB-476C-B401-A464AF9D7DB8}">
      <dgm:prSet/>
      <dgm:spPr/>
      <dgm:t>
        <a:bodyPr/>
        <a:lstStyle/>
        <a:p>
          <a:endParaRPr lang="en-US"/>
        </a:p>
      </dgm:t>
    </dgm:pt>
    <dgm:pt modelId="{804A0956-69BF-4E3F-8FAF-469AA1FA21AA}">
      <dgm:prSet phldrT="[Text]"/>
      <dgm:spPr/>
      <dgm:t>
        <a:bodyPr/>
        <a:lstStyle/>
        <a:p>
          <a:r>
            <a:rPr lang="en-US" smtClean="0"/>
            <a:t>THE TIMES WE LIVE IN</a:t>
          </a:r>
          <a:endParaRPr lang="en-US"/>
        </a:p>
      </dgm:t>
    </dgm:pt>
    <dgm:pt modelId="{344EEEF4-2C20-4E4D-9533-B8479F95E935}" type="sibTrans" cxnId="{14664603-C3AB-476C-B401-A464AF9D7DB8}">
      <dgm:prSet/>
      <dgm:spPr/>
      <dgm:t>
        <a:bodyPr/>
        <a:lstStyle/>
        <a:p>
          <a:endParaRPr lang="en-US"/>
        </a:p>
      </dgm:t>
    </dgm:pt>
    <dgm:pt modelId="{2A63688A-8CB4-4FB5-BF59-32B37B0CC1A9}" type="parTrans" cxnId="{14396F46-C3B9-419C-8356-CEF4F14A21C5}">
      <dgm:prSet/>
      <dgm:spPr/>
      <dgm:t>
        <a:bodyPr/>
        <a:lstStyle/>
        <a:p>
          <a:endParaRPr lang="en-US"/>
        </a:p>
      </dgm:t>
    </dgm:pt>
    <dgm:pt modelId="{72205F97-D067-45C4-BF16-030B413EA38B}">
      <dgm:prSet phldrT="[Text]"/>
      <dgm:spPr/>
      <dgm:t>
        <a:bodyPr/>
        <a:lstStyle/>
        <a:p>
          <a:r>
            <a:rPr lang="en-US" smtClean="0"/>
            <a:t>MY COUSIN’S QUEST</a:t>
          </a:r>
          <a:endParaRPr lang="en-US"/>
        </a:p>
      </dgm:t>
    </dgm:pt>
    <dgm:pt modelId="{C78A53F8-7F99-4EED-BE91-3AAD71A2578E}" type="sibTrans" cxnId="{14396F46-C3B9-419C-8356-CEF4F14A21C5}">
      <dgm:prSet/>
      <dgm:spPr/>
      <dgm:t>
        <a:bodyPr/>
        <a:lstStyle/>
        <a:p>
          <a:endParaRPr lang="en-US"/>
        </a:p>
      </dgm:t>
    </dgm:pt>
    <dgm:pt modelId="{56722D83-CF48-4F6F-8CB2-E0622BC69752}" type="parTrans" cxnId="{BB4B0D8B-9CA6-4BBA-B20E-34DFCFC4AF88}">
      <dgm:prSet/>
      <dgm:spPr/>
      <dgm:t>
        <a:bodyPr/>
        <a:lstStyle/>
        <a:p>
          <a:endParaRPr lang="en-US"/>
        </a:p>
      </dgm:t>
    </dgm:pt>
    <dgm:pt modelId="{0EE06E82-27F4-43A1-8FFE-48939E9E947E}">
      <dgm:prSet phldrT="[Text]"/>
      <dgm:spPr/>
      <dgm:t>
        <a:bodyPr/>
        <a:lstStyle/>
        <a:p>
          <a:r>
            <a:rPr lang="en-US" smtClean="0"/>
            <a:t>WHERE WE ARE HEADED</a:t>
          </a:r>
          <a:endParaRPr lang="en-US"/>
        </a:p>
      </dgm:t>
    </dgm:pt>
    <dgm:pt modelId="{CD750DA2-2BEC-4AC2-AB73-008BFE4051E8}" type="sibTrans" cxnId="{BB4B0D8B-9CA6-4BBA-B20E-34DFCFC4AF88}">
      <dgm:prSet/>
      <dgm:spPr/>
      <dgm:t>
        <a:bodyPr/>
        <a:lstStyle/>
        <a:p>
          <a:endParaRPr lang="en-US"/>
        </a:p>
      </dgm:t>
    </dgm:pt>
    <dgm:pt modelId="{DC2BF740-CBE4-4381-8177-A1A11E655AEC}" type="pres">
      <dgm:prSet presAssocID="{468E4BF1-860A-491C-A2F0-DE19E5F9EED1}" presName="linear">
        <dgm:presLayoutVars>
          <dgm:dir/>
          <dgm:animLvl val="lvl"/>
          <dgm:resizeHandles val="exact"/>
        </dgm:presLayoutVars>
      </dgm:prSet>
      <dgm:spPr/>
      <dgm:t>
        <a:bodyPr/>
        <a:lstStyle/>
        <a:p>
          <a:endParaRPr lang="en-US"/>
        </a:p>
      </dgm:t>
    </dgm:pt>
    <dgm:pt modelId="{5ED976B2-FDC6-42F1-A9E6-ADB83111F032}" type="pres">
      <dgm:prSet presAssocID="{804A0956-69BF-4E3F-8FAF-469AA1FA21AA}" presName="parentLin"/>
      <dgm:spPr/>
      <dgm:t>
        <a:bodyPr/>
        <a:lstStyle/>
        <a:p/>
      </dgm:t>
    </dgm:pt>
    <dgm:pt modelId="{DDA5BE1F-EB9D-4A08-864A-4F2367F7DF2E}" type="pres">
      <dgm:prSet presAssocID="{804A0956-69BF-4E3F-8FAF-469AA1FA21AA}" presName="parentLeftMargin" presStyleLbl="node1" presStyleCnt="3"/>
      <dgm:spPr/>
      <dgm:t>
        <a:bodyPr/>
        <a:lstStyle/>
        <a:p>
          <a:endParaRPr lang="en-US"/>
        </a:p>
      </dgm:t>
    </dgm:pt>
    <dgm:pt modelId="{FCFD5011-B293-40C3-A841-76BCD7062C5C}" type="pres">
      <dgm:prSet presAssocID="{804A0956-69BF-4E3F-8FAF-469AA1FA21AA}" presName="parentText" presStyleLbl="node1" presStyleCnt="3">
        <dgm:presLayoutVars>
          <dgm:chMax val="0"/>
          <dgm:bulletEnabled val="1"/>
        </dgm:presLayoutVars>
      </dgm:prSet>
      <dgm:spPr/>
      <dgm:t>
        <a:bodyPr/>
        <a:lstStyle/>
        <a:p>
          <a:endParaRPr lang="en-US"/>
        </a:p>
      </dgm:t>
    </dgm:pt>
    <dgm:pt modelId="{9CB96282-4F21-46EF-A492-2B0EA4828A2C}" type="pres">
      <dgm:prSet presAssocID="{804A0956-69BF-4E3F-8FAF-469AA1FA21AA}" presName="negativeSpace"/>
      <dgm:spPr/>
      <dgm:t>
        <a:bodyPr/>
        <a:lstStyle/>
        <a:p/>
      </dgm:t>
    </dgm:pt>
    <dgm:pt modelId="{158FBE55-CA2B-4F71-B7C5-F554760FB774}" type="pres">
      <dgm:prSet presAssocID="{804A0956-69BF-4E3F-8FAF-469AA1FA21AA}" presName="childText" presStyleLbl="conFgAcc1" presStyleCnt="3">
        <dgm:presLayoutVars>
          <dgm:bulletEnabled val="1"/>
        </dgm:presLayoutVars>
      </dgm:prSet>
      <dgm:spPr/>
      <dgm:t>
        <a:bodyPr/>
        <a:lstStyle/>
        <a:p/>
      </dgm:t>
    </dgm:pt>
    <dgm:pt modelId="{EB14C94D-3579-4508-B22C-0BD0223E2AE7}" type="pres">
      <dgm:prSet presAssocID="{344EEEF4-2C20-4E4D-9533-B8479F95E935}" presName="spaceBetweenRectangles"/>
      <dgm:spPr/>
      <dgm:t>
        <a:bodyPr/>
        <a:lstStyle/>
        <a:p/>
      </dgm:t>
    </dgm:pt>
    <dgm:pt modelId="{759DC5D6-7EC5-4FC4-BFB1-65CFC84F5CB5}" type="pres">
      <dgm:prSet presAssocID="{72205F97-D067-45C4-BF16-030B413EA38B}" presName="parentLin"/>
      <dgm:spPr/>
      <dgm:t>
        <a:bodyPr/>
        <a:lstStyle/>
        <a:p/>
      </dgm:t>
    </dgm:pt>
    <dgm:pt modelId="{A1E12B8A-40D1-4DB6-AE8B-2E98163DFABA}" type="pres">
      <dgm:prSet presAssocID="{72205F97-D067-45C4-BF16-030B413EA38B}" presName="parentLeftMargin" presStyleLbl="node1" presStyleIdx="1" presStyleCnt="3"/>
      <dgm:spPr/>
      <dgm:t>
        <a:bodyPr/>
        <a:lstStyle/>
        <a:p>
          <a:endParaRPr lang="en-US"/>
        </a:p>
      </dgm:t>
    </dgm:pt>
    <dgm:pt modelId="{A988CD62-B0E6-4B8D-A6AA-5DD30BD4B662}" type="pres">
      <dgm:prSet presAssocID="{72205F97-D067-45C4-BF16-030B413EA38B}" presName="parentText" presStyleLbl="node1" presStyleIdx="1" presStyleCnt="3">
        <dgm:presLayoutVars>
          <dgm:chMax val="0"/>
          <dgm:bulletEnabled val="1"/>
        </dgm:presLayoutVars>
      </dgm:prSet>
      <dgm:spPr/>
      <dgm:t>
        <a:bodyPr/>
        <a:lstStyle/>
        <a:p>
          <a:endParaRPr lang="en-US"/>
        </a:p>
      </dgm:t>
    </dgm:pt>
    <dgm:pt modelId="{03FC4F62-BA3A-440F-BD1C-ACD84B64EC12}" type="pres">
      <dgm:prSet presAssocID="{72205F97-D067-45C4-BF16-030B413EA38B}" presName="negativeSpace"/>
      <dgm:spPr/>
      <dgm:t>
        <a:bodyPr/>
        <a:lstStyle/>
        <a:p/>
      </dgm:t>
    </dgm:pt>
    <dgm:pt modelId="{5ACE5050-3938-48DB-BFC6-47B7AC8FD722}" type="pres">
      <dgm:prSet presAssocID="{72205F97-D067-45C4-BF16-030B413EA38B}" presName="childText" presStyleLbl="conFgAcc1" presStyleIdx="1" presStyleCnt="3">
        <dgm:presLayoutVars>
          <dgm:bulletEnabled val="1"/>
        </dgm:presLayoutVars>
      </dgm:prSet>
      <dgm:spPr/>
      <dgm:t>
        <a:bodyPr/>
        <a:lstStyle/>
        <a:p/>
      </dgm:t>
    </dgm:pt>
    <dgm:pt modelId="{E0967609-04FD-4D56-85CF-7EC40204AB69}" type="pres">
      <dgm:prSet presAssocID="{C78A53F8-7F99-4EED-BE91-3AAD71A2578E}" presName="spaceBetweenRectangles"/>
      <dgm:spPr/>
      <dgm:t>
        <a:bodyPr/>
        <a:lstStyle/>
        <a:p/>
      </dgm:t>
    </dgm:pt>
    <dgm:pt modelId="{64840FD5-5D65-42CE-86DB-71628486F94A}" type="pres">
      <dgm:prSet presAssocID="{0EE06E82-27F4-43A1-8FFE-48939E9E947E}" presName="parentLin"/>
      <dgm:spPr/>
      <dgm:t>
        <a:bodyPr/>
        <a:lstStyle/>
        <a:p/>
      </dgm:t>
    </dgm:pt>
    <dgm:pt modelId="{937C3F0A-DEE0-4358-81DE-0D4325C7829B}" type="pres">
      <dgm:prSet presAssocID="{0EE06E82-27F4-43A1-8FFE-48939E9E947E}" presName="parentLeftMargin" presStyleLbl="node1" presStyleIdx="2" presStyleCnt="3"/>
      <dgm:spPr/>
      <dgm:t>
        <a:bodyPr/>
        <a:lstStyle/>
        <a:p>
          <a:endParaRPr lang="en-US"/>
        </a:p>
      </dgm:t>
    </dgm:pt>
    <dgm:pt modelId="{05B63645-4D46-4248-A391-C7142DC1A21D}" type="pres">
      <dgm:prSet presAssocID="{0EE06E82-27F4-43A1-8FFE-48939E9E947E}" presName="parentText" presStyleLbl="node1" presStyleIdx="2" presStyleCnt="3">
        <dgm:presLayoutVars>
          <dgm:chMax val="0"/>
          <dgm:bulletEnabled val="1"/>
        </dgm:presLayoutVars>
      </dgm:prSet>
      <dgm:spPr/>
      <dgm:t>
        <a:bodyPr/>
        <a:lstStyle/>
        <a:p>
          <a:endParaRPr lang="en-US"/>
        </a:p>
      </dgm:t>
    </dgm:pt>
    <dgm:pt modelId="{380179C7-8EDE-4B13-A421-A8896BF7DAC5}" type="pres">
      <dgm:prSet presAssocID="{0EE06E82-27F4-43A1-8FFE-48939E9E947E}" presName="negativeSpace"/>
      <dgm:spPr/>
      <dgm:t>
        <a:bodyPr/>
        <a:lstStyle/>
        <a:p/>
      </dgm:t>
    </dgm:pt>
    <dgm:pt modelId="{B9B8BF8D-A312-471A-BF11-794CFFA5FEF5}" type="pres">
      <dgm:prSet presAssocID="{0EE06E82-27F4-43A1-8FFE-48939E9E947E}" presName="childText" presStyleLbl="conFgAcc1" presStyleIdx="2" presStyleCnt="3">
        <dgm:presLayoutVars>
          <dgm:bulletEnabled val="1"/>
        </dgm:presLayoutVars>
      </dgm:prSet>
      <dgm:spPr/>
      <dgm:t>
        <a:bodyPr/>
        <a:lstStyle/>
        <a:p/>
      </dgm:t>
    </dgm:pt>
  </dgm:ptLst>
  <dgm:cxnLst>
    <dgm:cxn modelId="{14664603-C3AB-476C-B401-A464AF9D7DB8}" srcId="{468E4BF1-860A-491C-A2F0-DE19E5F9EED1}" destId="{804A0956-69BF-4E3F-8FAF-469AA1FA21AA}" srcOrd="0" destOrd="0" parTransId="{200E175C-8E6A-410F-A409-F14615A3B9D4}" sibTransId="{344EEEF4-2C20-4E4D-9533-B8479F95E935}"/>
    <dgm:cxn modelId="{14396F46-C3B9-419C-8356-CEF4F14A21C5}" srcId="{468E4BF1-860A-491C-A2F0-DE19E5F9EED1}" destId="{72205F97-D067-45C4-BF16-030B413EA38B}" srcOrd="1" destOrd="0" parTransId="{2A63688A-8CB4-4FB5-BF59-32B37B0CC1A9}" sibTransId="{C78A53F8-7F99-4EED-BE91-3AAD71A2578E}"/>
    <dgm:cxn modelId="{BB4B0D8B-9CA6-4BBA-B20E-34DFCFC4AF88}" srcId="{468E4BF1-860A-491C-A2F0-DE19E5F9EED1}" destId="{0EE06E82-27F4-43A1-8FFE-48939E9E947E}" srcOrd="2" destOrd="0" parTransId="{56722D83-CF48-4F6F-8CB2-E0622BC69752}" sibTransId="{CD750DA2-2BEC-4AC2-AB73-008BFE4051E8}"/>
    <dgm:cxn modelId="{E17CE0E1-A0E8-40FC-BDCB-63F85626E107}" type="presOf" srcId="{468E4BF1-860A-491C-A2F0-DE19E5F9EED1}" destId="{DC2BF740-CBE4-4381-8177-A1A11E655AEC}" srcOrd="0" destOrd="0" presId="urn:microsoft.com/office/officeart/2005/8/layout/list1"/>
    <dgm:cxn modelId="{06260C3A-CF9F-411C-BB66-5CA6498C6C3B}" type="presParOf" srcId="{DC2BF740-CBE4-4381-8177-A1A11E655AEC}" destId="{5ED976B2-FDC6-42F1-A9E6-ADB83111F032}" srcOrd="0" destOrd="0" presId="urn:microsoft.com/office/officeart/2005/8/layout/list1"/>
    <dgm:cxn modelId="{7A66FED5-0E3B-40BD-A69B-40E4CDA16461}" type="presParOf" srcId="{5ED976B2-FDC6-42F1-A9E6-ADB83111F032}" destId="{DDA5BE1F-EB9D-4A08-864A-4F2367F7DF2E}" srcOrd="0" destOrd="0" presId="urn:microsoft.com/office/officeart/2005/8/layout/list1"/>
    <dgm:cxn modelId="{EDF0E3BD-848A-41CA-AEA9-5ADB7B111681}" type="presOf" srcId="{804A0956-69BF-4E3F-8FAF-469AA1FA21AA}" destId="{DDA5BE1F-EB9D-4A08-864A-4F2367F7DF2E}" srcOrd="0" destOrd="0" presId="urn:microsoft.com/office/officeart/2005/8/layout/list1"/>
    <dgm:cxn modelId="{F0844263-C639-4DBE-BB7A-B1CBAAC57BD2}" type="presParOf" srcId="{5ED976B2-FDC6-42F1-A9E6-ADB83111F032}" destId="{FCFD5011-B293-40C3-A841-76BCD7062C5C}" srcOrd="1" destOrd="0" presId="urn:microsoft.com/office/officeart/2005/8/layout/list1"/>
    <dgm:cxn modelId="{F6BB9E58-C228-4D2B-9E50-AA09E6791C39}" type="presOf" srcId="{804A0956-69BF-4E3F-8FAF-469AA1FA21AA}" destId="{FCFD5011-B293-40C3-A841-76BCD7062C5C}" srcOrd="1" destOrd="0" presId="urn:microsoft.com/office/officeart/2005/8/layout/list1"/>
    <dgm:cxn modelId="{D47458E6-B33B-4B5C-8D6E-F89327F5F75B}" type="presParOf" srcId="{DC2BF740-CBE4-4381-8177-A1A11E655AEC}" destId="{9CB96282-4F21-46EF-A492-2B0EA4828A2C}" srcOrd="1" destOrd="0" presId="urn:microsoft.com/office/officeart/2005/8/layout/list1"/>
    <dgm:cxn modelId="{4880D243-8084-4331-ACD6-692D4FF8D679}" type="presParOf" srcId="{DC2BF740-CBE4-4381-8177-A1A11E655AEC}" destId="{158FBE55-CA2B-4F71-B7C5-F554760FB774}" srcOrd="2" destOrd="0" presId="urn:microsoft.com/office/officeart/2005/8/layout/list1"/>
    <dgm:cxn modelId="{C8E6A637-DD2E-4A44-B8FA-0B91056A1E9B}" type="presParOf" srcId="{DC2BF740-CBE4-4381-8177-A1A11E655AEC}" destId="{EB14C94D-3579-4508-B22C-0BD0223E2AE7}" srcOrd="3" destOrd="0" presId="urn:microsoft.com/office/officeart/2005/8/layout/list1"/>
    <dgm:cxn modelId="{6A994CA2-7E7E-4AFF-B818-2169E644D0EF}" type="presParOf" srcId="{DC2BF740-CBE4-4381-8177-A1A11E655AEC}" destId="{759DC5D6-7EC5-4FC4-BFB1-65CFC84F5CB5}" srcOrd="4" destOrd="0" presId="urn:microsoft.com/office/officeart/2005/8/layout/list1"/>
    <dgm:cxn modelId="{8E322BBF-2880-41E8-BEE9-6A13446B56FB}" type="presParOf" srcId="{759DC5D6-7EC5-4FC4-BFB1-65CFC84F5CB5}" destId="{A1E12B8A-40D1-4DB6-AE8B-2E98163DFABA}" srcOrd="0" destOrd="0" presId="urn:microsoft.com/office/officeart/2005/8/layout/list1"/>
    <dgm:cxn modelId="{88F2786B-0701-4BD4-B82D-A1CB24651F7C}" type="presOf" srcId="{72205F97-D067-45C4-BF16-030B413EA38B}" destId="{A1E12B8A-40D1-4DB6-AE8B-2E98163DFABA}" srcOrd="0" destOrd="0" presId="urn:microsoft.com/office/officeart/2005/8/layout/list1"/>
    <dgm:cxn modelId="{575309FD-B351-4340-93DE-F849721662F6}" type="presParOf" srcId="{759DC5D6-7EC5-4FC4-BFB1-65CFC84F5CB5}" destId="{A988CD62-B0E6-4B8D-A6AA-5DD30BD4B662}" srcOrd="1" destOrd="0" presId="urn:microsoft.com/office/officeart/2005/8/layout/list1"/>
    <dgm:cxn modelId="{DF7E04B8-D5CA-47E5-9689-F1C6D832A549}" type="presOf" srcId="{72205F97-D067-45C4-BF16-030B413EA38B}" destId="{A988CD62-B0E6-4B8D-A6AA-5DD30BD4B662}" srcOrd="1" destOrd="0" presId="urn:microsoft.com/office/officeart/2005/8/layout/list1"/>
    <dgm:cxn modelId="{0208540E-17C2-4D35-A993-828E4176B391}" type="presParOf" srcId="{DC2BF740-CBE4-4381-8177-A1A11E655AEC}" destId="{03FC4F62-BA3A-440F-BD1C-ACD84B64EC12}" srcOrd="5" destOrd="0" presId="urn:microsoft.com/office/officeart/2005/8/layout/list1"/>
    <dgm:cxn modelId="{E35DE2AF-7AEF-4E5E-A76E-78A7A976C2D6}" type="presParOf" srcId="{DC2BF740-CBE4-4381-8177-A1A11E655AEC}" destId="{5ACE5050-3938-48DB-BFC6-47B7AC8FD722}" srcOrd="6" destOrd="0" presId="urn:microsoft.com/office/officeart/2005/8/layout/list1"/>
    <dgm:cxn modelId="{6ECA4F0D-B7E1-4878-9C3B-35EAE95200D5}" type="presParOf" srcId="{DC2BF740-CBE4-4381-8177-A1A11E655AEC}" destId="{E0967609-04FD-4D56-85CF-7EC40204AB69}" srcOrd="7" destOrd="0" presId="urn:microsoft.com/office/officeart/2005/8/layout/list1"/>
    <dgm:cxn modelId="{DB24F5BC-BBF8-4090-BC60-F112F5F54A3A}" type="presParOf" srcId="{DC2BF740-CBE4-4381-8177-A1A11E655AEC}" destId="{64840FD5-5D65-42CE-86DB-71628486F94A}" srcOrd="8" destOrd="0" presId="urn:microsoft.com/office/officeart/2005/8/layout/list1"/>
    <dgm:cxn modelId="{88FFE928-8531-42A6-B20A-249B76BBC844}" type="presParOf" srcId="{64840FD5-5D65-42CE-86DB-71628486F94A}" destId="{937C3F0A-DEE0-4358-81DE-0D4325C7829B}" srcOrd="0" destOrd="0" presId="urn:microsoft.com/office/officeart/2005/8/layout/list1"/>
    <dgm:cxn modelId="{B52C7A2C-ED02-4547-91F8-170141FD33C3}" type="presOf" srcId="{0EE06E82-27F4-43A1-8FFE-48939E9E947E}" destId="{937C3F0A-DEE0-4358-81DE-0D4325C7829B}" srcOrd="0" destOrd="0" presId="urn:microsoft.com/office/officeart/2005/8/layout/list1"/>
    <dgm:cxn modelId="{9CAD488B-1534-4CF8-917D-AB041B11BB47}" type="presParOf" srcId="{64840FD5-5D65-42CE-86DB-71628486F94A}" destId="{05B63645-4D46-4248-A391-C7142DC1A21D}" srcOrd="1" destOrd="0" presId="urn:microsoft.com/office/officeart/2005/8/layout/list1"/>
    <dgm:cxn modelId="{B2554D8B-17DC-4022-AE43-73194F8B36CA}" type="presOf" srcId="{0EE06E82-27F4-43A1-8FFE-48939E9E947E}" destId="{05B63645-4D46-4248-A391-C7142DC1A21D}" srcOrd="1" destOrd="0" presId="urn:microsoft.com/office/officeart/2005/8/layout/list1"/>
    <dgm:cxn modelId="{ACB5F08F-ECB1-4756-8A1B-00632F211A3E}" type="presParOf" srcId="{DC2BF740-CBE4-4381-8177-A1A11E655AEC}" destId="{380179C7-8EDE-4B13-A421-A8896BF7DAC5}" srcOrd="9" destOrd="0" presId="urn:microsoft.com/office/officeart/2005/8/layout/list1"/>
    <dgm:cxn modelId="{D379A754-0A51-46B5-B2AE-0B977A6DBE1C}" type="presParOf" srcId="{DC2BF740-CBE4-4381-8177-A1A11E655AEC}" destId="{B9B8BF8D-A312-471A-BF11-794CFFA5FEF5}" srcOrd="10" destOrd="0" presId="urn:microsoft.com/office/officeart/2005/8/layout/list1"/>
  </dgm:cxnLst>
  <dgm:bg/>
  <dgm:whole/>
</dgm:dataModel>
</file>

<file path=ppt/diagrams/data2.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B86A37CC-C00D-447D-9615-21EB40674E56}" type="doc">
      <dgm:prSet loTypeId="urn:microsoft.com/office/officeart/2005/8/layout/default" loCatId="list" qsTypeId="urn:microsoft.com/office/officeart/2005/8/quickstyle/simple2" qsCatId="simple" csTypeId="urn:microsoft.com/office/officeart/2005/8/colors/accent6_1" csCatId="accent6" phldr="1"/>
      <dgm:spPr/>
      <dgm:t>
        <a:bodyPr/>
        <a:lstStyle/>
        <a:p>
          <a:endParaRPr lang="en-US"/>
        </a:p>
      </dgm:t>
    </dgm:pt>
    <dgm:pt modelId="{5C906930-959F-4F31-ADB5-6324B1886792}" type="parTrans" cxnId="{ED29D67D-8D08-4569-9204-6BC8EDEDD346}">
      <dgm:prSet/>
      <dgm:spPr/>
      <dgm:t>
        <a:bodyPr/>
        <a:lstStyle/>
        <a:p>
          <a:endParaRPr lang="en-US"/>
        </a:p>
      </dgm:t>
    </dgm:pt>
    <dgm:pt modelId="{7E2739CB-0976-45D4-BFF5-107065A414BA}">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Rental income from a property owned (includes co-owner and deemed owner) by the taxpayer. The property may be residential, commercial (shop, office) or land appurtenant to building</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B6F6A6F5-B623-4935-B272-8090F6CF4CEF}" type="sibTrans" cxnId="{ED29D67D-8D08-4569-9204-6BC8EDEDD346}">
      <dgm:prSet/>
      <dgm:spPr/>
      <dgm:t>
        <a:bodyPr/>
        <a:lstStyle/>
        <a:p>
          <a:endParaRPr lang="en-US"/>
        </a:p>
      </dgm:t>
    </dgm:pt>
    <dgm:pt modelId="{FA8CF9CF-C90C-45C0-9C76-F15014FCA1A9}" type="parTrans" cxnId="{3BD722C9-DB67-4607-BB8A-FC3AAE851383}">
      <dgm:prSet/>
      <dgm:spPr/>
      <dgm:t>
        <a:bodyPr/>
        <a:lstStyle/>
        <a:p>
          <a:endParaRPr lang="en-US"/>
        </a:p>
      </dgm:t>
    </dgm:pt>
    <dgm:pt modelId="{BA8EB35E-2AE2-4432-AF72-72B60B2A93C5}">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Lease amount received from leasing the property.</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D051596A-0014-424D-B151-5AB4864C16B1}" type="sibTrans" cxnId="{3BD722C9-DB67-4607-BB8A-FC3AAE851383}">
      <dgm:prSet/>
      <dgm:spPr/>
      <dgm:t>
        <a:bodyPr/>
        <a:lstStyle/>
        <a:p>
          <a:endParaRPr lang="en-US"/>
        </a:p>
      </dgm:t>
    </dgm:pt>
    <dgm:pt modelId="{78A7AB1A-68AB-4669-ABE0-3B486D7C2F22}" type="parTrans" cxnId="{DC38BDE1-C30F-416C-A876-82629B375328}">
      <dgm:prSet/>
      <dgm:spPr/>
      <dgm:t>
        <a:bodyPr/>
        <a:lstStyle/>
        <a:p>
          <a:endParaRPr lang="en-US"/>
        </a:p>
      </dgm:t>
    </dgm:pt>
    <dgm:pt modelId="{C589DEDB-126C-4B44-BC6D-13B377E6A36F}">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Income received from a leased property (as a lessee) for 12 years or more.</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4F7E5F52-1673-44FD-8BE5-3E8D11525495}" type="sibTrans" cxnId="{DC38BDE1-C30F-416C-A876-82629B375328}">
      <dgm:prSet/>
      <dgm:spPr/>
      <dgm:t>
        <a:bodyPr/>
        <a:lstStyle/>
        <a:p>
          <a:endParaRPr lang="en-US"/>
        </a:p>
      </dgm:t>
    </dgm:pt>
    <dgm:pt modelId="{8B9FF6A2-B45E-43E5-8C63-7664E230F6A7}" type="pres">
      <dgm:prSet presAssocID="{B86A37CC-C00D-447D-9615-21EB40674E56}" presName="diagram">
        <dgm:presLayoutVars>
          <dgm:dir/>
          <dgm:resizeHandles val="exact"/>
        </dgm:presLayoutVars>
      </dgm:prSet>
      <dgm:spPr/>
      <dgm:t>
        <a:bodyPr/>
        <a:lstStyle/>
        <a:p>
          <a:endParaRPr lang="en-US"/>
        </a:p>
      </dgm:t>
    </dgm:pt>
    <dgm:pt modelId="{6DC31CCF-1AAB-40B3-8C53-AE53551145DB}" type="pres">
      <dgm:prSet presAssocID="{7E2739CB-0976-45D4-BFF5-107065A414BA}" presName="node" presStyleLbl="node1" presStyleCnt="3">
        <dgm:presLayoutVars>
          <dgm:bulletEnabled val="1"/>
        </dgm:presLayoutVars>
      </dgm:prSet>
      <dgm:spPr/>
      <dgm:t>
        <a:bodyPr/>
        <a:lstStyle/>
        <a:p>
          <a:endParaRPr lang="en-US"/>
        </a:p>
      </dgm:t>
    </dgm:pt>
    <dgm:pt modelId="{0D5FE095-8932-4A1F-BA7F-58462EDCD61A}" type="pres">
      <dgm:prSet presAssocID="{B6F6A6F5-B623-4935-B272-8090F6CF4CEF}" presName="sibTrans"/>
      <dgm:spPr/>
      <dgm:t>
        <a:bodyPr/>
        <a:lstStyle/>
        <a:p/>
      </dgm:t>
    </dgm:pt>
    <dgm:pt modelId="{3CD9A42B-7F7F-4F72-8DF7-C266C9AA7599}" type="pres">
      <dgm:prSet presAssocID="{BA8EB35E-2AE2-4432-AF72-72B60B2A93C5}" presName="node" presStyleLbl="node1" presStyleIdx="1" presStyleCnt="3">
        <dgm:presLayoutVars>
          <dgm:bulletEnabled val="1"/>
        </dgm:presLayoutVars>
      </dgm:prSet>
      <dgm:spPr/>
      <dgm:t>
        <a:bodyPr/>
        <a:lstStyle/>
        <a:p>
          <a:endParaRPr lang="en-US"/>
        </a:p>
      </dgm:t>
    </dgm:pt>
    <dgm:pt modelId="{E9F80EBC-73CA-40E0-811F-740F475195F6}" type="pres">
      <dgm:prSet presAssocID="{D051596A-0014-424D-B151-5AB4864C16B1}" presName="sibTrans"/>
      <dgm:spPr/>
      <dgm:t>
        <a:bodyPr/>
        <a:lstStyle/>
        <a:p/>
      </dgm:t>
    </dgm:pt>
    <dgm:pt modelId="{399C5863-E483-45EF-AA80-C8303D823316}" type="pres">
      <dgm:prSet presAssocID="{C589DEDB-126C-4B44-BC6D-13B377E6A36F}" presName="node" presStyleLbl="node1" presStyleIdx="2" presStyleCnt="3">
        <dgm:presLayoutVars>
          <dgm:bulletEnabled val="1"/>
        </dgm:presLayoutVars>
      </dgm:prSet>
      <dgm:spPr/>
      <dgm:t>
        <a:bodyPr/>
        <a:lstStyle/>
        <a:p>
          <a:endParaRPr lang="en-US"/>
        </a:p>
      </dgm:t>
    </dgm:pt>
  </dgm:ptLst>
  <dgm:cxnLst>
    <dgm:cxn modelId="{ED29D67D-8D08-4569-9204-6BC8EDEDD346}" srcId="{B86A37CC-C00D-447D-9615-21EB40674E56}" destId="{7E2739CB-0976-45D4-BFF5-107065A414BA}" srcOrd="0" destOrd="0" parTransId="{5C906930-959F-4F31-ADB5-6324B1886792}" sibTransId="{B6F6A6F5-B623-4935-B272-8090F6CF4CEF}"/>
    <dgm:cxn modelId="{3BD722C9-DB67-4607-BB8A-FC3AAE851383}" srcId="{B86A37CC-C00D-447D-9615-21EB40674E56}" destId="{BA8EB35E-2AE2-4432-AF72-72B60B2A93C5}" srcOrd="1" destOrd="0" parTransId="{FA8CF9CF-C90C-45C0-9C76-F15014FCA1A9}" sibTransId="{D051596A-0014-424D-B151-5AB4864C16B1}"/>
    <dgm:cxn modelId="{DC38BDE1-C30F-416C-A876-82629B375328}" srcId="{B86A37CC-C00D-447D-9615-21EB40674E56}" destId="{C589DEDB-126C-4B44-BC6D-13B377E6A36F}" srcOrd="2" destOrd="0" parTransId="{78A7AB1A-68AB-4669-ABE0-3B486D7C2F22}" sibTransId="{4F7E5F52-1673-44FD-8BE5-3E8D11525495}"/>
    <dgm:cxn modelId="{ACE5F64F-893B-4861-8774-AC50F1D004DA}" type="presOf" srcId="{B86A37CC-C00D-447D-9615-21EB40674E56}" destId="{8B9FF6A2-B45E-43E5-8C63-7664E230F6A7}" srcOrd="0" destOrd="0" presId="urn:microsoft.com/office/officeart/2005/8/layout/default"/>
    <dgm:cxn modelId="{11D98A9F-9A43-443B-9041-22A46C31F80B}" type="presParOf" srcId="{8B9FF6A2-B45E-43E5-8C63-7664E230F6A7}" destId="{6DC31CCF-1AAB-40B3-8C53-AE53551145DB}" srcOrd="0" destOrd="0" presId="urn:microsoft.com/office/officeart/2005/8/layout/default"/>
    <dgm:cxn modelId="{ACF74106-0601-4AD7-B687-8E755E5494EF}" type="presOf" srcId="{7E2739CB-0976-45D4-BFF5-107065A414BA}" destId="{6DC31CCF-1AAB-40B3-8C53-AE53551145DB}" srcOrd="0" destOrd="0" presId="urn:microsoft.com/office/officeart/2005/8/layout/default"/>
    <dgm:cxn modelId="{C415AFFE-BC20-43CA-A5CA-543C6B805A02}" type="presParOf" srcId="{8B9FF6A2-B45E-43E5-8C63-7664E230F6A7}" destId="{0D5FE095-8932-4A1F-BA7F-58462EDCD61A}" srcOrd="1" destOrd="0" presId="urn:microsoft.com/office/officeart/2005/8/layout/default"/>
    <dgm:cxn modelId="{8DD80765-0C48-435E-9EA0-EFAC843EB4EB}" type="presParOf" srcId="{8B9FF6A2-B45E-43E5-8C63-7664E230F6A7}" destId="{3CD9A42B-7F7F-4F72-8DF7-C266C9AA7599}" srcOrd="2" destOrd="0" presId="urn:microsoft.com/office/officeart/2005/8/layout/default"/>
    <dgm:cxn modelId="{798035D4-D90E-4064-8431-8F9A91AECFA7}" type="presOf" srcId="{BA8EB35E-2AE2-4432-AF72-72B60B2A93C5}" destId="{3CD9A42B-7F7F-4F72-8DF7-C266C9AA7599}" srcOrd="0" destOrd="0" presId="urn:microsoft.com/office/officeart/2005/8/layout/default"/>
    <dgm:cxn modelId="{0E735955-F774-49EE-BB27-998B1F2706C2}" type="presParOf" srcId="{8B9FF6A2-B45E-43E5-8C63-7664E230F6A7}" destId="{E9F80EBC-73CA-40E0-811F-740F475195F6}" srcOrd="3" destOrd="0" presId="urn:microsoft.com/office/officeart/2005/8/layout/default"/>
    <dgm:cxn modelId="{26C10CE4-80A2-46F6-A08F-61EDC6D88F44}" type="presParOf" srcId="{8B9FF6A2-B45E-43E5-8C63-7664E230F6A7}" destId="{399C5863-E483-45EF-AA80-C8303D823316}" srcOrd="4" destOrd="0" presId="urn:microsoft.com/office/officeart/2005/8/layout/default"/>
    <dgm:cxn modelId="{8313B52C-E407-47A2-ADCF-D4EC43917E62}" type="presOf" srcId="{C589DEDB-126C-4B44-BC6D-13B377E6A36F}" destId="{399C5863-E483-45EF-AA80-C8303D823316}" srcOrd="0" destOrd="0" presId="urn:microsoft.com/office/officeart/2005/8/layout/default"/>
  </dgm:cxnLst>
  <dgm:bg/>
  <dgm:whole/>
</dgm:dataModel>
</file>

<file path=ppt/diagrams/data3.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B86A37CC-C00D-447D-9615-21EB40674E56}" type="doc">
      <dgm:prSet loTypeId="urn:microsoft.com/office/officeart/2005/8/layout/default" loCatId="list" qsTypeId="urn:microsoft.com/office/officeart/2005/8/quickstyle/simple2" qsCatId="simple" csTypeId="urn:microsoft.com/office/officeart/2005/8/colors/accent6_1" csCatId="accent6" phldr="1"/>
      <dgm:spPr/>
      <dgm:t>
        <a:bodyPr/>
        <a:lstStyle/>
        <a:p>
          <a:endParaRPr lang="en-US"/>
        </a:p>
      </dgm:t>
    </dgm:pt>
    <dgm:pt modelId="{FA8CF9CF-C90C-45C0-9C76-F15014FCA1A9}" type="parTrans" cxnId="{C50B657C-F0A5-4BB3-A1E3-245ABC3F8A25}">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BA8EB35E-2AE2-4432-AF72-72B60B2A93C5}">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Rental Income earned by anyone other than the owner, co-owner or deemed owner (section 27), would be either charged as income from other sources or PGBP.</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D051596A-0014-424D-B151-5AB4864C16B1}" type="sibTrans" cxnId="{C50B657C-F0A5-4BB3-A1E3-245ABC3F8A25}">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78A7AB1A-68AB-4669-ABE0-3B486D7C2F22}" type="parTrans" cxnId="{91BAD872-C137-4C3A-BAF2-3975FE855D69}">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C589DEDB-126C-4B44-BC6D-13B377E6A36F}">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Rental income from sub-letting is taxable under "Income from other sources" or business/profession income</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4F7E5F52-1673-44FD-8BE5-3E8D11525495}" type="sibTrans" cxnId="{91BAD872-C137-4C3A-BAF2-3975FE855D69}">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BB3BA52D-084C-4C1A-9E93-92F3A619DD93}" type="parTrans" cxnId="{F17242D0-BDE5-4E44-B565-95BBB6D49BA7}">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754AB67F-4173-44FD-AD7D-CBF41C245815}">
      <dgm:prSet phldrT="[Text]"/>
      <dgm:spPr/>
      <dgm:t>
        <a:bodyPr/>
        <a:lstStyle/>
        <a:p>
          <a:r>
            <a:rPr lang="en-US"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If other assets are rented out along with the property (example: furniture, Generator) that are inseparable, the income is charged under head “Profit under Head Business and Profession (PGBP) “or Income from other sources.</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951F9E42-AE5A-4BA9-BB08-9F1FACA08A57}" type="sibTrans" cxnId="{F17242D0-BDE5-4E44-B565-95BBB6D49BA7}">
      <dgm:prSet/>
      <dgm:spPr/>
      <dgm:t>
        <a:bodyPr/>
        <a:lstStyle/>
        <a:p>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11C97105-FBCB-49B0-9526-464F4918E5FA}" type="parTrans" cxnId="{ED54E526-3B3A-4082-A49F-198D01F265C5}">
      <dgm:prSet/>
      <dgm:spPr/>
      <dgm:t>
        <a:bodyPr/>
        <a:lstStyle/>
        <a:p>
          <a:endParaRPr lang="en-US">
            <a:latin typeface="+mj-lt"/>
          </a:endParaRPr>
        </a:p>
      </dgm:t>
    </dgm:pt>
    <dgm:pt modelId="{E354FFAD-2D11-4A4A-849F-B7F38A10B690}">
      <dgm:prSet phldrT="[Text]"/>
      <dgm:spPr/>
      <dgm:t>
        <a:bodyPr/>
        <a:lstStyle/>
        <a:p>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rPr>
            <a:t>Rental income of a vacant plot (not appurtenant to building) is not chargeable to tax under the head “Income from house property”, but is taxable either under the head “Profits and gains of business or profession” or under the head “Income from other sources”, as the case may be.</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dgm:t>
    </dgm:pt>
    <dgm:pt modelId="{C7B55929-6D27-4E3A-8583-0E2C7B3DDB94}" type="sibTrans" cxnId="{ED54E526-3B3A-4082-A49F-198D01F265C5}">
      <dgm:prSet/>
      <dgm:spPr/>
      <dgm:t>
        <a:bodyPr/>
        <a:lstStyle/>
        <a:p>
          <a:endParaRPr lang="en-US">
            <a:latin typeface="+mj-lt"/>
          </a:endParaRPr>
        </a:p>
      </dgm:t>
    </dgm:pt>
    <dgm:pt modelId="{8B9FF6A2-B45E-43E5-8C63-7664E230F6A7}" type="pres">
      <dgm:prSet presAssocID="{B86A37CC-C00D-447D-9615-21EB40674E56}" presName="diagram">
        <dgm:presLayoutVars>
          <dgm:dir/>
          <dgm:resizeHandles val="exact"/>
        </dgm:presLayoutVars>
      </dgm:prSet>
      <dgm:spPr/>
      <dgm:t>
        <a:bodyPr/>
        <a:lstStyle/>
        <a:p>
          <a:endParaRPr lang="en-US"/>
        </a:p>
      </dgm:t>
    </dgm:pt>
    <dgm:pt modelId="{3CD9A42B-7F7F-4F72-8DF7-C266C9AA7599}" type="pres">
      <dgm:prSet presAssocID="{BA8EB35E-2AE2-4432-AF72-72B60B2A93C5}" presName="node" presStyleLbl="node1" presStyleCnt="4">
        <dgm:presLayoutVars>
          <dgm:bulletEnabled val="1"/>
        </dgm:presLayoutVars>
      </dgm:prSet>
      <dgm:spPr/>
      <dgm:t>
        <a:bodyPr/>
        <a:lstStyle/>
        <a:p>
          <a:endParaRPr lang="en-US"/>
        </a:p>
      </dgm:t>
    </dgm:pt>
    <dgm:pt modelId="{E9F80EBC-73CA-40E0-811F-740F475195F6}" type="pres">
      <dgm:prSet presAssocID="{D051596A-0014-424D-B151-5AB4864C16B1}" presName="sibTrans"/>
      <dgm:spPr/>
      <dgm:t>
        <a:bodyPr/>
        <a:lstStyle/>
        <a:p/>
      </dgm:t>
    </dgm:pt>
    <dgm:pt modelId="{399C5863-E483-45EF-AA80-C8303D823316}" type="pres">
      <dgm:prSet presAssocID="{C589DEDB-126C-4B44-BC6D-13B377E6A36F}" presName="node" presStyleLbl="node1" presStyleIdx="1" presStyleCnt="4">
        <dgm:presLayoutVars>
          <dgm:bulletEnabled val="1"/>
        </dgm:presLayoutVars>
      </dgm:prSet>
      <dgm:spPr/>
      <dgm:t>
        <a:bodyPr/>
        <a:lstStyle/>
        <a:p>
          <a:endParaRPr lang="en-US"/>
        </a:p>
      </dgm:t>
    </dgm:pt>
    <dgm:pt modelId="{7E1D0FA2-4A8E-44E9-ACB7-8A8EA00A3061}" type="pres">
      <dgm:prSet presAssocID="{4F7E5F52-1673-44FD-8BE5-3E8D11525495}" presName="sibTrans"/>
      <dgm:spPr/>
      <dgm:t>
        <a:bodyPr/>
        <a:lstStyle/>
        <a:p/>
      </dgm:t>
    </dgm:pt>
    <dgm:pt modelId="{20D466D2-DD5D-4F51-8FD9-D4C7DBD4AD03}" type="pres">
      <dgm:prSet presAssocID="{754AB67F-4173-44FD-AD7D-CBF41C245815}" presName="node" presStyleLbl="node1" presStyleIdx="2" presStyleCnt="4">
        <dgm:presLayoutVars>
          <dgm:bulletEnabled val="1"/>
        </dgm:presLayoutVars>
      </dgm:prSet>
      <dgm:spPr/>
      <dgm:t>
        <a:bodyPr/>
        <a:lstStyle/>
        <a:p>
          <a:endParaRPr lang="en-US"/>
        </a:p>
      </dgm:t>
    </dgm:pt>
    <dgm:pt modelId="{7A24A664-1D10-49B8-AEE8-3E5582806FA6}" type="pres">
      <dgm:prSet presAssocID="{951F9E42-AE5A-4BA9-BB08-9F1FACA08A57}" presName="sibTrans"/>
      <dgm:spPr/>
      <dgm:t>
        <a:bodyPr/>
        <a:lstStyle/>
        <a:p/>
      </dgm:t>
    </dgm:pt>
    <dgm:pt modelId="{E47F2239-C00D-4374-9BC9-7F6B634F184E}" type="pres">
      <dgm:prSet presAssocID="{E354FFAD-2D11-4A4A-849F-B7F38A10B690}" presName="node" presStyleLbl="node1" presStyleIdx="3" presStyleCnt="4">
        <dgm:presLayoutVars>
          <dgm:bulletEnabled val="1"/>
        </dgm:presLayoutVars>
      </dgm:prSet>
      <dgm:spPr/>
      <dgm:t>
        <a:bodyPr/>
        <a:lstStyle/>
        <a:p>
          <a:endParaRPr lang="en-US"/>
        </a:p>
      </dgm:t>
    </dgm:pt>
  </dgm:ptLst>
  <dgm:cxnLst>
    <dgm:cxn modelId="{C50B657C-F0A5-4BB3-A1E3-245ABC3F8A25}" srcId="{B86A37CC-C00D-447D-9615-21EB40674E56}" destId="{BA8EB35E-2AE2-4432-AF72-72B60B2A93C5}" srcOrd="0" destOrd="0" parTransId="{FA8CF9CF-C90C-45C0-9C76-F15014FCA1A9}" sibTransId="{D051596A-0014-424D-B151-5AB4864C16B1}"/>
    <dgm:cxn modelId="{91BAD872-C137-4C3A-BAF2-3975FE855D69}" srcId="{B86A37CC-C00D-447D-9615-21EB40674E56}" destId="{C589DEDB-126C-4B44-BC6D-13B377E6A36F}" srcOrd="1" destOrd="0" parTransId="{78A7AB1A-68AB-4669-ABE0-3B486D7C2F22}" sibTransId="{4F7E5F52-1673-44FD-8BE5-3E8D11525495}"/>
    <dgm:cxn modelId="{F17242D0-BDE5-4E44-B565-95BBB6D49BA7}" srcId="{B86A37CC-C00D-447D-9615-21EB40674E56}" destId="{754AB67F-4173-44FD-AD7D-CBF41C245815}" srcOrd="2" destOrd="0" parTransId="{BB3BA52D-084C-4C1A-9E93-92F3A619DD93}" sibTransId="{951F9E42-AE5A-4BA9-BB08-9F1FACA08A57}"/>
    <dgm:cxn modelId="{ED54E526-3B3A-4082-A49F-198D01F265C5}" srcId="{B86A37CC-C00D-447D-9615-21EB40674E56}" destId="{E354FFAD-2D11-4A4A-849F-B7F38A10B690}" srcOrd="3" destOrd="0" parTransId="{11C97105-FBCB-49B0-9526-464F4918E5FA}" sibTransId="{C7B55929-6D27-4E3A-8583-0E2C7B3DDB94}"/>
    <dgm:cxn modelId="{836FEA31-27C1-4B33-92C2-A3C677FABAFD}" type="presOf" srcId="{B86A37CC-C00D-447D-9615-21EB40674E56}" destId="{8B9FF6A2-B45E-43E5-8C63-7664E230F6A7}" srcOrd="0" destOrd="0" presId="urn:microsoft.com/office/officeart/2005/8/layout/default"/>
    <dgm:cxn modelId="{14452FF4-B749-4939-B904-F05F91C69DEA}" type="presParOf" srcId="{8B9FF6A2-B45E-43E5-8C63-7664E230F6A7}" destId="{3CD9A42B-7F7F-4F72-8DF7-C266C9AA7599}" srcOrd="0" destOrd="0" presId="urn:microsoft.com/office/officeart/2005/8/layout/default"/>
    <dgm:cxn modelId="{ED804B31-6425-4774-9A8F-5C3D44538BD4}" type="presOf" srcId="{BA8EB35E-2AE2-4432-AF72-72B60B2A93C5}" destId="{3CD9A42B-7F7F-4F72-8DF7-C266C9AA7599}" srcOrd="0" destOrd="0" presId="urn:microsoft.com/office/officeart/2005/8/layout/default"/>
    <dgm:cxn modelId="{7AD80326-FCB8-4B78-9888-AD0358E16231}" type="presParOf" srcId="{8B9FF6A2-B45E-43E5-8C63-7664E230F6A7}" destId="{E9F80EBC-73CA-40E0-811F-740F475195F6}" srcOrd="1" destOrd="0" presId="urn:microsoft.com/office/officeart/2005/8/layout/default"/>
    <dgm:cxn modelId="{393BC87C-2903-4BA5-8AC6-716371134371}" type="presParOf" srcId="{8B9FF6A2-B45E-43E5-8C63-7664E230F6A7}" destId="{399C5863-E483-45EF-AA80-C8303D823316}" srcOrd="2" destOrd="0" presId="urn:microsoft.com/office/officeart/2005/8/layout/default"/>
    <dgm:cxn modelId="{E602BB2A-2037-4D98-B937-14BCBC0D09DE}" type="presOf" srcId="{C589DEDB-126C-4B44-BC6D-13B377E6A36F}" destId="{399C5863-E483-45EF-AA80-C8303D823316}" srcOrd="0" destOrd="0" presId="urn:microsoft.com/office/officeart/2005/8/layout/default"/>
    <dgm:cxn modelId="{6D1E22F5-EA37-41CE-B3DD-397C9EAC6663}" type="presParOf" srcId="{8B9FF6A2-B45E-43E5-8C63-7664E230F6A7}" destId="{7E1D0FA2-4A8E-44E9-ACB7-8A8EA00A3061}" srcOrd="3" destOrd="0" presId="urn:microsoft.com/office/officeart/2005/8/layout/default"/>
    <dgm:cxn modelId="{8B814589-3432-42C3-B4F6-627DAA9B8412}" type="presParOf" srcId="{8B9FF6A2-B45E-43E5-8C63-7664E230F6A7}" destId="{20D466D2-DD5D-4F51-8FD9-D4C7DBD4AD03}" srcOrd="4" destOrd="0" presId="urn:microsoft.com/office/officeart/2005/8/layout/default"/>
    <dgm:cxn modelId="{A451D566-4428-4CC9-AAAC-1A6120C88283}" type="presOf" srcId="{754AB67F-4173-44FD-AD7D-CBF41C245815}" destId="{20D466D2-DD5D-4F51-8FD9-D4C7DBD4AD03}" srcOrd="0" destOrd="0" presId="urn:microsoft.com/office/officeart/2005/8/layout/default"/>
    <dgm:cxn modelId="{61B920D7-7523-4063-AEC0-2665B6C6A71A}" type="presParOf" srcId="{8B9FF6A2-B45E-43E5-8C63-7664E230F6A7}" destId="{7A24A664-1D10-49B8-AEE8-3E5582806FA6}" srcOrd="5" destOrd="0" presId="urn:microsoft.com/office/officeart/2005/8/layout/default"/>
    <dgm:cxn modelId="{14FF9AD1-9B84-493E-AB30-8985B3FFB232}" type="presParOf" srcId="{8B9FF6A2-B45E-43E5-8C63-7664E230F6A7}" destId="{E47F2239-C00D-4374-9BC9-7F6B634F184E}" srcOrd="6" destOrd="0" presId="urn:microsoft.com/office/officeart/2005/8/layout/default"/>
    <dgm:cxn modelId="{1E2D2FDB-855C-414E-B276-DE7CAE30F05F}" type="presOf" srcId="{E354FFAD-2D11-4A4A-849F-B7F38A10B690}" destId="{E47F2239-C00D-4374-9BC9-7F6B634F184E}" srcOrd="0" destOrd="0" presId="urn:microsoft.com/office/officeart/2005/8/layout/default"/>
  </dgm:cxnLst>
  <dgm:bg/>
  <dgm:whole/>
</dgm:dataModel>
</file>

<file path=ppt/diagrams/data4.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95D5B589-CBA6-40A2-A9CC-CB6E73E02075}" type="doc">
      <dgm:prSet loTypeId="urn:microsoft.com/office/officeart/2005/8/layout/hList1" loCatId="list" qsTypeId="urn:microsoft.com/office/officeart/2005/8/quickstyle/simple5" qsCatId="simple" csTypeId="urn:microsoft.com/office/officeart/2005/8/colors/accent6_2" csCatId="accent6" phldr="1"/>
      <dgm:spPr/>
      <dgm:t>
        <a:bodyPr/>
        <a:lstStyle/>
        <a:p>
          <a:endParaRPr lang="en-US"/>
        </a:p>
      </dgm:t>
    </dgm:pt>
    <dgm:pt modelId="{64E40BE2-CBBC-4BAC-86DF-D539299066FB}" type="parTrans" cxnId="{F6774808-93FF-4CD2-AD55-7A1E8BCC7E10}">
      <dgm:prSet/>
      <dgm:spPr/>
      <dgm:t>
        <a:bodyPr/>
        <a:lstStyle/>
        <a:p>
          <a:endParaRPr lang="en-US">
            <a:latin typeface="+mj-lt"/>
          </a:endParaRPr>
        </a:p>
      </dgm:t>
    </dgm:pt>
    <dgm:pt modelId="{CE3ADC3C-A27F-4C59-94D3-5B68CD06B3D4}">
      <dgm:prSet phldrT="[Text]"/>
      <dgm:spPr/>
      <dgm:t>
        <a:bodyPr/>
        <a:lstStyle/>
        <a:p>
          <a:r>
            <a:rPr lang="en-IN" err="1" smtClean="0">
              <a:latin typeface="+mj-lt"/>
            </a:rPr>
            <a:t>Muncipal Taxes</a:t>
          </a:r>
          <a:endParaRPr lang="en-US">
            <a:latin typeface="+mj-lt"/>
          </a:endParaRPr>
        </a:p>
      </dgm:t>
    </dgm:pt>
    <dgm:pt modelId="{87CF9DFC-5B59-42DA-9800-0AD2671A33FB}" type="parTrans" cxnId="{821C0FBF-7B99-4FD1-A090-58FBB4B421D7}">
      <dgm:prSet/>
      <dgm:spPr/>
      <dgm:t>
        <a:bodyPr/>
        <a:lstStyle/>
        <a:p>
          <a:endParaRPr lang="en-US">
            <a:latin typeface="+mj-lt"/>
          </a:endParaRPr>
        </a:p>
      </dgm:t>
    </dgm:pt>
    <dgm:pt modelId="{37519437-72BF-45A3-8AA6-BB0B191A7C43}">
      <dgm:prSet phldrT="[Text]"/>
      <dgm:spPr/>
      <dgm:t>
        <a:bodyPr/>
        <a:lstStyle/>
        <a:p>
          <a:r>
            <a:rPr lang="en-IN" smtClean="0">
              <a:latin typeface="+mj-lt"/>
            </a:rPr>
            <a:t>Its should be borne by the owner</a:t>
          </a:r>
          <a:endParaRPr lang="en-US">
            <a:latin typeface="+mj-lt"/>
          </a:endParaRPr>
        </a:p>
      </dgm:t>
    </dgm:pt>
    <dgm:pt modelId="{DEDB2DA9-F5B4-430D-8998-E6EDEF72634E}" type="sibTrans" cxnId="{821C0FBF-7B99-4FD1-A090-58FBB4B421D7}">
      <dgm:prSet/>
      <dgm:spPr/>
      <dgm:t>
        <a:bodyPr/>
        <a:lstStyle/>
        <a:p>
          <a:endParaRPr lang="en-US">
            <a:latin typeface="+mj-lt"/>
          </a:endParaRPr>
        </a:p>
      </dgm:t>
    </dgm:pt>
    <dgm:pt modelId="{E53EA676-4470-44C4-9CFA-E6B62E52BDEB}" type="parTrans" cxnId="{B8B226A0-8277-4D40-BDCB-AE0292C453EC}">
      <dgm:prSet/>
      <dgm:spPr/>
      <dgm:t>
        <a:bodyPr/>
        <a:lstStyle/>
        <a:p>
          <a:endParaRPr lang="en-US">
            <a:latin typeface="+mj-lt"/>
          </a:endParaRPr>
        </a:p>
      </dgm:t>
    </dgm:pt>
    <dgm:pt modelId="{B6F23BB9-1853-49BD-BA30-D60868C0C986}">
      <dgm:prSet phldrT="[Text]"/>
      <dgm:spPr/>
      <dgm:t>
        <a:bodyPr/>
        <a:lstStyle/>
        <a:p>
          <a:r>
            <a:rPr lang="en-IN" smtClean="0">
              <a:latin typeface="+mj-lt"/>
            </a:rPr>
            <a:t>It should be actually paid during the year</a:t>
          </a:r>
          <a:endParaRPr lang="en-US">
            <a:latin typeface="+mj-lt"/>
          </a:endParaRPr>
        </a:p>
      </dgm:t>
    </dgm:pt>
    <dgm:pt modelId="{67C7459A-FB7E-40DF-9E08-EFFD983D7A64}" type="sibTrans" cxnId="{B8B226A0-8277-4D40-BDCB-AE0292C453EC}">
      <dgm:prSet/>
      <dgm:spPr/>
      <dgm:t>
        <a:bodyPr/>
        <a:lstStyle/>
        <a:p>
          <a:endParaRPr lang="en-US">
            <a:latin typeface="+mj-lt"/>
          </a:endParaRPr>
        </a:p>
      </dgm:t>
    </dgm:pt>
    <dgm:pt modelId="{E2E4FD9F-F31B-458C-99F4-6EC41CE805BB}" type="parTrans" cxnId="{1F45203A-91C6-4A91-909A-406C0482567E}">
      <dgm:prSet/>
      <dgm:spPr/>
      <dgm:t>
        <a:bodyPr/>
        <a:lstStyle/>
        <a:p>
          <a:endParaRPr lang="en-US">
            <a:latin typeface="+mj-lt"/>
          </a:endParaRPr>
        </a:p>
      </dgm:t>
    </dgm:pt>
    <dgm:pt modelId="{D43E19D5-B30E-4907-AA21-B02B5DA91AC7}">
      <dgm:prSet phldrT="[Text]"/>
      <dgm:spPr/>
      <dgm:t>
        <a:bodyPr/>
        <a:lstStyle/>
        <a:p>
          <a:r>
            <a:rPr lang="en-IN" smtClean="0">
              <a:latin typeface="+mj-lt"/>
            </a:rPr>
            <a:t>Not allowed to Self occupied</a:t>
          </a:r>
          <a:endParaRPr lang="en-US">
            <a:latin typeface="+mj-lt"/>
          </a:endParaRPr>
        </a:p>
      </dgm:t>
    </dgm:pt>
    <dgm:pt modelId="{0B2722F8-3C02-4272-84B2-943403CFF4D9}" type="sibTrans" cxnId="{1F45203A-91C6-4A91-909A-406C0482567E}">
      <dgm:prSet/>
      <dgm:spPr/>
      <dgm:t>
        <a:bodyPr/>
        <a:lstStyle/>
        <a:p>
          <a:endParaRPr lang="en-US">
            <a:latin typeface="+mj-lt"/>
          </a:endParaRPr>
        </a:p>
      </dgm:t>
    </dgm:pt>
    <dgm:pt modelId="{812045F4-E657-4587-B89A-EC0CBFF6C6F1}" type="sibTrans" cxnId="{F6774808-93FF-4CD2-AD55-7A1E8BCC7E10}">
      <dgm:prSet/>
      <dgm:spPr/>
      <dgm:t>
        <a:bodyPr/>
        <a:lstStyle/>
        <a:p>
          <a:endParaRPr lang="en-US">
            <a:latin typeface="+mj-lt"/>
          </a:endParaRPr>
        </a:p>
      </dgm:t>
    </dgm:pt>
    <dgm:pt modelId="{753109A0-6615-4167-9F91-29F578592A26}" type="parTrans" cxnId="{4ED0EB21-4F06-418C-99E6-0FDB2903499E}">
      <dgm:prSet/>
      <dgm:spPr/>
      <dgm:t>
        <a:bodyPr/>
        <a:lstStyle/>
        <a:p>
          <a:endParaRPr lang="en-US">
            <a:latin typeface="+mj-lt"/>
          </a:endParaRPr>
        </a:p>
      </dgm:t>
    </dgm:pt>
    <dgm:pt modelId="{DDF87206-1820-4FCC-A8FB-D5CC98E4B19D}">
      <dgm:prSet phldrT="[Text]"/>
      <dgm:spPr/>
      <dgm:t>
        <a:bodyPr/>
        <a:lstStyle/>
        <a:p>
          <a:r>
            <a:rPr lang="en-IN" smtClean="0">
              <a:latin typeface="+mj-lt"/>
            </a:rPr>
            <a:t>Standard Deduction</a:t>
          </a:r>
          <a:endParaRPr lang="en-US">
            <a:latin typeface="+mj-lt"/>
          </a:endParaRPr>
        </a:p>
      </dgm:t>
    </dgm:pt>
    <dgm:pt modelId="{B81A8824-D951-4DB7-B093-2798E91946D6}" type="parTrans" cxnId="{4BDE81F0-8D1C-42DF-B430-AC2CE42BBDB3}">
      <dgm:prSet/>
      <dgm:spPr/>
      <dgm:t>
        <a:bodyPr/>
        <a:lstStyle/>
        <a:p>
          <a:endParaRPr lang="en-US">
            <a:latin typeface="+mj-lt"/>
          </a:endParaRPr>
        </a:p>
      </dgm:t>
    </dgm:pt>
    <dgm:pt modelId="{EFA2CE6C-698F-44CF-884A-D13C5CD5298C}">
      <dgm:prSet phldrT="[Text]"/>
      <dgm:spPr/>
      <dgm:t>
        <a:bodyPr/>
        <a:lstStyle/>
        <a:p>
          <a:r>
            <a:rPr lang="en-IN" smtClean="0">
              <a:latin typeface="+mj-lt"/>
            </a:rPr>
            <a:t>Deduction u/s 24</a:t>
          </a:r>
          <a:endParaRPr lang="en-US">
            <a:latin typeface="+mj-lt"/>
          </a:endParaRPr>
        </a:p>
      </dgm:t>
    </dgm:pt>
    <dgm:pt modelId="{2439BA7A-EB14-4B75-B288-E9A411883B54}" type="sibTrans" cxnId="{4BDE81F0-8D1C-42DF-B430-AC2CE42BBDB3}">
      <dgm:prSet/>
      <dgm:spPr/>
      <dgm:t>
        <a:bodyPr/>
        <a:lstStyle/>
        <a:p>
          <a:endParaRPr lang="en-US">
            <a:latin typeface="+mj-lt"/>
          </a:endParaRPr>
        </a:p>
      </dgm:t>
    </dgm:pt>
    <dgm:pt modelId="{B69D8B5D-4865-455A-A767-F41A907B2F52}" type="parTrans" cxnId="{22967CA9-36E7-4B3C-991F-FA562A91CB03}">
      <dgm:prSet/>
      <dgm:spPr/>
      <dgm:t>
        <a:bodyPr/>
        <a:lstStyle/>
        <a:p>
          <a:endParaRPr lang="en-US">
            <a:latin typeface="+mj-lt"/>
          </a:endParaRPr>
        </a:p>
      </dgm:t>
    </dgm:pt>
    <dgm:pt modelId="{85720811-EFA5-4E62-A168-20E4F172F14A}">
      <dgm:prSet phldrT="[Text]"/>
      <dgm:spPr/>
      <dgm:t>
        <a:bodyPr/>
        <a:lstStyle/>
        <a:p>
          <a:r>
            <a:rPr lang="en-US" smtClean="0">
              <a:latin typeface="+mj-lt"/>
            </a:rPr>
            <a:t>30% of NAV is allowed as deduction</a:t>
          </a:r>
          <a:endParaRPr lang="en-US">
            <a:latin typeface="+mj-lt"/>
          </a:endParaRPr>
        </a:p>
      </dgm:t>
    </dgm:pt>
    <dgm:pt modelId="{B860DC4C-6351-4169-8B80-498FDF4F843A}" type="sibTrans" cxnId="{22967CA9-36E7-4B3C-991F-FA562A91CB03}">
      <dgm:prSet/>
      <dgm:spPr/>
      <dgm:t>
        <a:bodyPr/>
        <a:lstStyle/>
        <a:p>
          <a:endParaRPr lang="en-US">
            <a:latin typeface="+mj-lt"/>
          </a:endParaRPr>
        </a:p>
      </dgm:t>
    </dgm:pt>
    <dgm:pt modelId="{8AC94412-A55B-4FA7-97B3-639125220EE5}" type="parTrans" cxnId="{9D5011EF-C3DF-4453-9BE2-635870CD457D}">
      <dgm:prSet/>
      <dgm:spPr/>
      <dgm:t>
        <a:bodyPr/>
        <a:lstStyle/>
        <a:p>
          <a:endParaRPr lang="en-US">
            <a:latin typeface="+mj-lt"/>
          </a:endParaRPr>
        </a:p>
      </dgm:t>
    </dgm:pt>
    <dgm:pt modelId="{221D0880-27E5-42BD-8EE4-CDA2B2294FE6}">
      <dgm:prSet phldrT="[Text]"/>
      <dgm:spPr/>
      <dgm:t>
        <a:bodyPr/>
        <a:lstStyle/>
        <a:p>
          <a:r>
            <a:rPr lang="en-IN" smtClean="0">
              <a:latin typeface="+mj-lt"/>
            </a:rPr>
            <a:t>Not allowed to Self occupied</a:t>
          </a:r>
          <a:endParaRPr lang="en-US">
            <a:latin typeface="+mj-lt"/>
          </a:endParaRPr>
        </a:p>
      </dgm:t>
    </dgm:pt>
    <dgm:pt modelId="{B857E3A2-558E-4CD8-8C9E-6163C0955E2C}" type="sibTrans" cxnId="{9D5011EF-C3DF-4453-9BE2-635870CD457D}">
      <dgm:prSet/>
      <dgm:spPr/>
      <dgm:t>
        <a:bodyPr/>
        <a:lstStyle/>
        <a:p>
          <a:endParaRPr lang="en-US">
            <a:latin typeface="+mj-lt"/>
          </a:endParaRPr>
        </a:p>
      </dgm:t>
    </dgm:pt>
    <dgm:pt modelId="{F8A59824-7E28-4329-BBBF-2957CEC693FB}" type="parTrans" cxnId="{07B72875-E370-4032-89C8-BB70E13713B0}">
      <dgm:prSet/>
      <dgm:spPr/>
      <dgm:t>
        <a:bodyPr/>
        <a:lstStyle/>
        <a:p>
          <a:endParaRPr lang="en-US">
            <a:latin typeface="+mj-lt"/>
          </a:endParaRPr>
        </a:p>
      </dgm:t>
    </dgm:pt>
    <dgm:pt modelId="{F2F29C1F-ACBE-410B-BD3B-8E5BC8FDE9CC}">
      <dgm:prSet phldrT="[Text]"/>
      <dgm:spPr/>
      <dgm:t>
        <a:bodyPr/>
        <a:lstStyle/>
        <a:p>
          <a:endParaRPr lang="en-US">
            <a:latin typeface="+mj-lt"/>
          </a:endParaRPr>
        </a:p>
      </dgm:t>
    </dgm:pt>
    <dgm:pt modelId="{A81EBC56-8F56-4946-97A3-C0FF60EB1C3F}" type="sibTrans" cxnId="{07B72875-E370-4032-89C8-BB70E13713B0}">
      <dgm:prSet/>
      <dgm:spPr/>
      <dgm:t>
        <a:bodyPr/>
        <a:lstStyle/>
        <a:p>
          <a:endParaRPr lang="en-US">
            <a:latin typeface="+mj-lt"/>
          </a:endParaRPr>
        </a:p>
      </dgm:t>
    </dgm:pt>
    <dgm:pt modelId="{1106FC8E-14BD-4CD5-BFE8-5EAA136C8CF7}" type="sibTrans" cxnId="{4ED0EB21-4F06-418C-99E6-0FDB2903499E}">
      <dgm:prSet/>
      <dgm:spPr/>
      <dgm:t>
        <a:bodyPr/>
        <a:lstStyle/>
        <a:p>
          <a:endParaRPr lang="en-US">
            <a:latin typeface="+mj-lt"/>
          </a:endParaRPr>
        </a:p>
      </dgm:t>
    </dgm:pt>
    <dgm:pt modelId="{BE7C724A-D4B9-4375-94CB-A25EC1BCBE63}" type="parTrans" cxnId="{D8A48072-7C9A-416B-A84F-241A9FC7B975}">
      <dgm:prSet/>
      <dgm:spPr/>
      <dgm:t>
        <a:bodyPr/>
        <a:lstStyle/>
        <a:p>
          <a:endParaRPr lang="en-US">
            <a:latin typeface="+mj-lt"/>
          </a:endParaRPr>
        </a:p>
      </dgm:t>
    </dgm:pt>
    <dgm:pt modelId="{79B8F906-9C8D-4E62-9913-0CFE590EA1E7}">
      <dgm:prSet phldrT="[Text]"/>
      <dgm:spPr/>
      <dgm:t>
        <a:bodyPr/>
        <a:lstStyle/>
        <a:p>
          <a:r>
            <a:rPr lang="en-IN" smtClean="0">
              <a:latin typeface="+mj-lt"/>
            </a:rPr>
            <a:t>Interest on borrowed Capital</a:t>
          </a:r>
          <a:endParaRPr lang="en-US">
            <a:latin typeface="+mj-lt"/>
          </a:endParaRPr>
        </a:p>
      </dgm:t>
    </dgm:pt>
    <dgm:pt modelId="{6E65E617-BE88-4B94-BC17-F04DC15B041D}" type="parTrans" cxnId="{F2E0D67E-CF41-4A9B-ACF4-E3F042AA7FAF}">
      <dgm:prSet/>
      <dgm:spPr/>
      <dgm:t>
        <a:bodyPr/>
        <a:lstStyle/>
        <a:p>
          <a:endParaRPr lang="en-US">
            <a:latin typeface="+mj-lt"/>
          </a:endParaRPr>
        </a:p>
      </dgm:t>
    </dgm:pt>
    <dgm:pt modelId="{45B6A67F-3EFB-49A3-BD8E-CBA8B4A45B00}">
      <dgm:prSet phldrT="[Text]"/>
      <dgm:spPr/>
      <dgm:t>
        <a:bodyPr/>
        <a:lstStyle/>
        <a:p>
          <a:r>
            <a:rPr lang="en-US" smtClean="0">
              <a:latin typeface="+mj-lt"/>
            </a:rPr>
            <a:t>Interest payable on loans borrowed for the purpose of acquisition, construction, repairs, renewal or reconstruction of house property can be claimed as deduction.</a:t>
          </a:r>
          <a:endParaRPr lang="en-US">
            <a:latin typeface="+mj-lt"/>
          </a:endParaRPr>
        </a:p>
      </dgm:t>
    </dgm:pt>
    <dgm:pt modelId="{B18643A0-9C31-47AE-8DFD-06A66E52E718}" type="sibTrans" cxnId="{F2E0D67E-CF41-4A9B-ACF4-E3F042AA7FAF}">
      <dgm:prSet/>
      <dgm:spPr/>
      <dgm:t>
        <a:bodyPr/>
        <a:lstStyle/>
        <a:p>
          <a:endParaRPr lang="en-US">
            <a:latin typeface="+mj-lt"/>
          </a:endParaRPr>
        </a:p>
      </dgm:t>
    </dgm:pt>
    <dgm:pt modelId="{34953E8B-2D6E-49C3-AA68-25E8DBAA00F4}" type="parTrans" cxnId="{6AF1F05C-F23B-472D-B8D0-12F7295C288F}">
      <dgm:prSet/>
      <dgm:spPr/>
      <dgm:t>
        <a:bodyPr/>
        <a:lstStyle/>
        <a:p>
          <a:endParaRPr lang="en-US">
            <a:latin typeface="+mj-lt"/>
          </a:endParaRPr>
        </a:p>
      </dgm:t>
    </dgm:pt>
    <dgm:pt modelId="{A76BF368-0CAA-4993-9539-A69D8B20F296}">
      <dgm:prSet phldrT="[Text]"/>
      <dgm:spPr/>
      <dgm:t>
        <a:bodyPr/>
        <a:lstStyle/>
        <a:p>
          <a:r>
            <a:rPr lang="en-US" smtClean="0">
              <a:latin typeface="+mj-lt"/>
            </a:rPr>
            <a:t>Interest payable on a fresh loan taken to repay the original loan</a:t>
          </a:r>
          <a:endParaRPr lang="en-US">
            <a:latin typeface="+mj-lt"/>
          </a:endParaRPr>
        </a:p>
      </dgm:t>
    </dgm:pt>
    <dgm:pt modelId="{D0A54F27-70B2-4E66-9FEF-34614CD19B06}" type="sibTrans" cxnId="{6AF1F05C-F23B-472D-B8D0-12F7295C288F}">
      <dgm:prSet/>
      <dgm:spPr/>
      <dgm:t>
        <a:bodyPr/>
        <a:lstStyle/>
        <a:p>
          <a:endParaRPr lang="en-US">
            <a:latin typeface="+mj-lt"/>
          </a:endParaRPr>
        </a:p>
      </dgm:t>
    </dgm:pt>
    <dgm:pt modelId="{C3DBEEA3-225B-4D81-B54D-DB5B8AB492B3}" type="sibTrans" cxnId="{D8A48072-7C9A-416B-A84F-241A9FC7B975}">
      <dgm:prSet/>
      <dgm:spPr/>
      <dgm:t>
        <a:bodyPr/>
        <a:lstStyle/>
        <a:p>
          <a:endParaRPr lang="en-US">
            <a:latin typeface="+mj-lt"/>
          </a:endParaRPr>
        </a:p>
      </dgm:t>
    </dgm:pt>
    <dgm:pt modelId="{773A0579-475C-4EB3-926C-E01318B79D76}" type="pres">
      <dgm:prSet presAssocID="{95D5B589-CBA6-40A2-A9CC-CB6E73E02075}" presName="Name0">
        <dgm:presLayoutVars>
          <dgm:dir/>
          <dgm:animLvl val="lvl"/>
          <dgm:resizeHandles val="exact"/>
        </dgm:presLayoutVars>
      </dgm:prSet>
      <dgm:spPr/>
      <dgm:t>
        <a:bodyPr/>
        <a:lstStyle/>
        <a:p>
          <a:endParaRPr lang="en-US"/>
        </a:p>
      </dgm:t>
    </dgm:pt>
    <dgm:pt modelId="{195A95B2-37CC-4DDE-9018-70966E0CF27B}" type="pres">
      <dgm:prSet presAssocID="{CE3ADC3C-A27F-4C59-94D3-5B68CD06B3D4}" presName="composite"/>
      <dgm:spPr/>
      <dgm:t>
        <a:bodyPr/>
        <a:lstStyle/>
        <a:p/>
      </dgm:t>
    </dgm:pt>
    <dgm:pt modelId="{D819E84D-7CD4-40C6-B11C-EBA5BCDB7A87}" type="pres">
      <dgm:prSet presAssocID="{CE3ADC3C-A27F-4C59-94D3-5B68CD06B3D4}" presName="parTx" presStyleLbl="alignNode1" presStyleCnt="3">
        <dgm:presLayoutVars>
          <dgm:chMax val="0"/>
          <dgm:chPref val="0"/>
          <dgm:bulletEnabled val="1"/>
        </dgm:presLayoutVars>
      </dgm:prSet>
      <dgm:spPr/>
      <dgm:t>
        <a:bodyPr/>
        <a:lstStyle/>
        <a:p>
          <a:endParaRPr lang="en-US"/>
        </a:p>
      </dgm:t>
    </dgm:pt>
    <dgm:pt modelId="{4AC89CD1-0269-4994-8FFD-C0EE11C7FF15}" type="pres">
      <dgm:prSet presAssocID="{CE3ADC3C-A27F-4C59-94D3-5B68CD06B3D4}" presName="desTx" presStyleLbl="alignAccFollowNode1" presStyleCnt="3">
        <dgm:presLayoutVars>
          <dgm:bulletEnabled val="1"/>
        </dgm:presLayoutVars>
      </dgm:prSet>
      <dgm:spPr/>
      <dgm:t>
        <a:bodyPr/>
        <a:lstStyle/>
        <a:p>
          <a:endParaRPr lang="en-US"/>
        </a:p>
      </dgm:t>
    </dgm:pt>
    <dgm:pt modelId="{0F154BE3-C638-4A3A-AD79-89F9F5262DDC}" type="pres">
      <dgm:prSet presAssocID="{812045F4-E657-4587-B89A-EC0CBFF6C6F1}" presName="space"/>
      <dgm:spPr/>
      <dgm:t>
        <a:bodyPr/>
        <a:lstStyle/>
        <a:p/>
      </dgm:t>
    </dgm:pt>
    <dgm:pt modelId="{1BD9A9A5-4C26-4D5F-BA3F-92FD1DCA05E5}" type="pres">
      <dgm:prSet presAssocID="{DDF87206-1820-4FCC-A8FB-D5CC98E4B19D}" presName="composite"/>
      <dgm:spPr/>
      <dgm:t>
        <a:bodyPr/>
        <a:lstStyle/>
        <a:p/>
      </dgm:t>
    </dgm:pt>
    <dgm:pt modelId="{3EF6450D-96A9-4059-B011-9E5F57011952}" type="pres">
      <dgm:prSet presAssocID="{DDF87206-1820-4FCC-A8FB-D5CC98E4B19D}" presName="parTx" presStyleLbl="alignNode1" presStyleIdx="1" presStyleCnt="3">
        <dgm:presLayoutVars>
          <dgm:chMax val="0"/>
          <dgm:chPref val="0"/>
          <dgm:bulletEnabled val="1"/>
        </dgm:presLayoutVars>
      </dgm:prSet>
      <dgm:spPr/>
      <dgm:t>
        <a:bodyPr/>
        <a:lstStyle/>
        <a:p>
          <a:endParaRPr lang="en-US"/>
        </a:p>
      </dgm:t>
    </dgm:pt>
    <dgm:pt modelId="{0316E582-2BE8-4C63-B9B5-CAE0012548A7}" type="pres">
      <dgm:prSet presAssocID="{DDF87206-1820-4FCC-A8FB-D5CC98E4B19D}" presName="desTx" presStyleLbl="alignAccFollowNode1" presStyleIdx="1" presStyleCnt="3">
        <dgm:presLayoutVars>
          <dgm:bulletEnabled val="1"/>
        </dgm:presLayoutVars>
      </dgm:prSet>
      <dgm:spPr/>
      <dgm:t>
        <a:bodyPr/>
        <a:lstStyle/>
        <a:p>
          <a:endParaRPr lang="en-US"/>
        </a:p>
      </dgm:t>
    </dgm:pt>
    <dgm:pt modelId="{4F724477-33D3-4A5C-BED5-FBA1B181196E}" type="pres">
      <dgm:prSet presAssocID="{1106FC8E-14BD-4CD5-BFE8-5EAA136C8CF7}" presName="space"/>
      <dgm:spPr/>
      <dgm:t>
        <a:bodyPr/>
        <a:lstStyle/>
        <a:p/>
      </dgm:t>
    </dgm:pt>
    <dgm:pt modelId="{E4671174-D5DE-4A67-BBA2-263DA66610B9}" type="pres">
      <dgm:prSet presAssocID="{79B8F906-9C8D-4E62-9913-0CFE590EA1E7}" presName="composite"/>
      <dgm:spPr/>
      <dgm:t>
        <a:bodyPr/>
        <a:lstStyle/>
        <a:p/>
      </dgm:t>
    </dgm:pt>
    <dgm:pt modelId="{2C38DBDD-8494-4AA4-A6B9-456076838A75}" type="pres">
      <dgm:prSet presAssocID="{79B8F906-9C8D-4E62-9913-0CFE590EA1E7}" presName="parTx" presStyleLbl="alignNode1" presStyleIdx="2" presStyleCnt="3">
        <dgm:presLayoutVars>
          <dgm:chMax val="0"/>
          <dgm:chPref val="0"/>
          <dgm:bulletEnabled val="1"/>
        </dgm:presLayoutVars>
      </dgm:prSet>
      <dgm:spPr/>
      <dgm:t>
        <a:bodyPr/>
        <a:lstStyle/>
        <a:p>
          <a:endParaRPr lang="en-US"/>
        </a:p>
      </dgm:t>
    </dgm:pt>
    <dgm:pt modelId="{56F6AFFF-623D-4230-943F-45E41193AD92}" type="pres">
      <dgm:prSet presAssocID="{79B8F906-9C8D-4E62-9913-0CFE590EA1E7}" presName="desTx" presStyleLbl="alignAccFollowNode1" presStyleIdx="2" presStyleCnt="3">
        <dgm:presLayoutVars>
          <dgm:bulletEnabled val="1"/>
        </dgm:presLayoutVars>
      </dgm:prSet>
      <dgm:spPr/>
      <dgm:t>
        <a:bodyPr/>
        <a:lstStyle/>
        <a:p>
          <a:endParaRPr lang="en-US"/>
        </a:p>
      </dgm:t>
    </dgm:pt>
  </dgm:ptLst>
  <dgm:cxnLst>
    <dgm:cxn modelId="{F6774808-93FF-4CD2-AD55-7A1E8BCC7E10}" srcId="{95D5B589-CBA6-40A2-A9CC-CB6E73E02075}" destId="{CE3ADC3C-A27F-4C59-94D3-5B68CD06B3D4}" srcOrd="0" destOrd="0" parTransId="{64E40BE2-CBBC-4BAC-86DF-D539299066FB}" sibTransId="{812045F4-E657-4587-B89A-EC0CBFF6C6F1}"/>
    <dgm:cxn modelId="{821C0FBF-7B99-4FD1-A090-58FBB4B421D7}" srcId="{CE3ADC3C-A27F-4C59-94D3-5B68CD06B3D4}" destId="{37519437-72BF-45A3-8AA6-BB0B191A7C43}" srcOrd="0" destOrd="0" parTransId="{87CF9DFC-5B59-42DA-9800-0AD2671A33FB}" sibTransId="{DEDB2DA9-F5B4-430D-8998-E6EDEF72634E}"/>
    <dgm:cxn modelId="{B8B226A0-8277-4D40-BDCB-AE0292C453EC}" srcId="{CE3ADC3C-A27F-4C59-94D3-5B68CD06B3D4}" destId="{B6F23BB9-1853-49BD-BA30-D60868C0C986}" srcOrd="1" destOrd="0" parTransId="{E53EA676-4470-44C4-9CFA-E6B62E52BDEB}" sibTransId="{67C7459A-FB7E-40DF-9E08-EFFD983D7A64}"/>
    <dgm:cxn modelId="{1F45203A-91C6-4A91-909A-406C0482567E}" srcId="{CE3ADC3C-A27F-4C59-94D3-5B68CD06B3D4}" destId="{D43E19D5-B30E-4907-AA21-B02B5DA91AC7}" srcOrd="2" destOrd="0" parTransId="{E2E4FD9F-F31B-458C-99F4-6EC41CE805BB}" sibTransId="{0B2722F8-3C02-4272-84B2-943403CFF4D9}"/>
    <dgm:cxn modelId="{4ED0EB21-4F06-418C-99E6-0FDB2903499E}" srcId="{95D5B589-CBA6-40A2-A9CC-CB6E73E02075}" destId="{DDF87206-1820-4FCC-A8FB-D5CC98E4B19D}" srcOrd="1" destOrd="0" parTransId="{753109A0-6615-4167-9F91-29F578592A26}" sibTransId="{1106FC8E-14BD-4CD5-BFE8-5EAA136C8CF7}"/>
    <dgm:cxn modelId="{4BDE81F0-8D1C-42DF-B430-AC2CE42BBDB3}" srcId="{DDF87206-1820-4FCC-A8FB-D5CC98E4B19D}" destId="{EFA2CE6C-698F-44CF-884A-D13C5CD5298C}" srcOrd="0" destOrd="0" parTransId="{B81A8824-D951-4DB7-B093-2798E91946D6}" sibTransId="{2439BA7A-EB14-4B75-B288-E9A411883B54}"/>
    <dgm:cxn modelId="{22967CA9-36E7-4B3C-991F-FA562A91CB03}" srcId="{DDF87206-1820-4FCC-A8FB-D5CC98E4B19D}" destId="{85720811-EFA5-4E62-A168-20E4F172F14A}" srcOrd="1" destOrd="0" parTransId="{B69D8B5D-4865-455A-A767-F41A907B2F52}" sibTransId="{B860DC4C-6351-4169-8B80-498FDF4F843A}"/>
    <dgm:cxn modelId="{9D5011EF-C3DF-4453-9BE2-635870CD457D}" srcId="{DDF87206-1820-4FCC-A8FB-D5CC98E4B19D}" destId="{221D0880-27E5-42BD-8EE4-CDA2B2294FE6}" srcOrd="2" destOrd="0" parTransId="{8AC94412-A55B-4FA7-97B3-639125220EE5}" sibTransId="{B857E3A2-558E-4CD8-8C9E-6163C0955E2C}"/>
    <dgm:cxn modelId="{07B72875-E370-4032-89C8-BB70E13713B0}" srcId="{DDF87206-1820-4FCC-A8FB-D5CC98E4B19D}" destId="{F2F29C1F-ACBE-410B-BD3B-8E5BC8FDE9CC}" srcOrd="3" destOrd="0" parTransId="{F8A59824-7E28-4329-BBBF-2957CEC693FB}" sibTransId="{A81EBC56-8F56-4946-97A3-C0FF60EB1C3F}"/>
    <dgm:cxn modelId="{D8A48072-7C9A-416B-A84F-241A9FC7B975}" srcId="{95D5B589-CBA6-40A2-A9CC-CB6E73E02075}" destId="{79B8F906-9C8D-4E62-9913-0CFE590EA1E7}" srcOrd="2" destOrd="0" parTransId="{BE7C724A-D4B9-4375-94CB-A25EC1BCBE63}" sibTransId="{C3DBEEA3-225B-4D81-B54D-DB5B8AB492B3}"/>
    <dgm:cxn modelId="{F2E0D67E-CF41-4A9B-ACF4-E3F042AA7FAF}" srcId="{79B8F906-9C8D-4E62-9913-0CFE590EA1E7}" destId="{45B6A67F-3EFB-49A3-BD8E-CBA8B4A45B00}" srcOrd="0" destOrd="0" parTransId="{6E65E617-BE88-4B94-BC17-F04DC15B041D}" sibTransId="{B18643A0-9C31-47AE-8DFD-06A66E52E718}"/>
    <dgm:cxn modelId="{6AF1F05C-F23B-472D-B8D0-12F7295C288F}" srcId="{79B8F906-9C8D-4E62-9913-0CFE590EA1E7}" destId="{A76BF368-0CAA-4993-9539-A69D8B20F296}" srcOrd="1" destOrd="0" parTransId="{34953E8B-2D6E-49C3-AA68-25E8DBAA00F4}" sibTransId="{D0A54F27-70B2-4E66-9FEF-34614CD19B06}"/>
    <dgm:cxn modelId="{9FAE3020-B4A7-4640-BD2B-DCDEB5593F7C}" type="presOf" srcId="{95D5B589-CBA6-40A2-A9CC-CB6E73E02075}" destId="{773A0579-475C-4EB3-926C-E01318B79D76}" srcOrd="0" destOrd="0" presId="urn:microsoft.com/office/officeart/2005/8/layout/hList1"/>
    <dgm:cxn modelId="{E5320CD6-EF57-4A1D-905D-607CAE5724D3}" type="presParOf" srcId="{773A0579-475C-4EB3-926C-E01318B79D76}" destId="{195A95B2-37CC-4DDE-9018-70966E0CF27B}" srcOrd="0" destOrd="0" presId="urn:microsoft.com/office/officeart/2005/8/layout/hList1"/>
    <dgm:cxn modelId="{F2F5421A-AF23-4809-ADF2-7FA2F221F978}" type="presParOf" srcId="{195A95B2-37CC-4DDE-9018-70966E0CF27B}" destId="{D819E84D-7CD4-40C6-B11C-EBA5BCDB7A87}" srcOrd="0" destOrd="0" presId="urn:microsoft.com/office/officeart/2005/8/layout/hList1"/>
    <dgm:cxn modelId="{161BE805-F4ED-495D-BE34-A78067D847CF}" type="presOf" srcId="{CE3ADC3C-A27F-4C59-94D3-5B68CD06B3D4}" destId="{D819E84D-7CD4-40C6-B11C-EBA5BCDB7A87}" srcOrd="0" destOrd="0" presId="urn:microsoft.com/office/officeart/2005/8/layout/hList1"/>
    <dgm:cxn modelId="{7467195D-7132-4881-84AF-45E808976C4A}" type="presParOf" srcId="{195A95B2-37CC-4DDE-9018-70966E0CF27B}" destId="{4AC89CD1-0269-4994-8FFD-C0EE11C7FF15}" srcOrd="1" destOrd="0" presId="urn:microsoft.com/office/officeart/2005/8/layout/hList1"/>
    <dgm:cxn modelId="{B7DB9A03-4A50-4956-8F4F-C2EDC5A30EFA}" type="presOf" srcId="{37519437-72BF-45A3-8AA6-BB0B191A7C43}" destId="{4AC89CD1-0269-4994-8FFD-C0EE11C7FF15}" srcOrd="0" destOrd="0" presId="urn:microsoft.com/office/officeart/2005/8/layout/hList1"/>
    <dgm:cxn modelId="{1668D7A6-FDFE-4F53-940C-4D2F59251DAA}" type="presOf" srcId="{B6F23BB9-1853-49BD-BA30-D60868C0C986}" destId="{4AC89CD1-0269-4994-8FFD-C0EE11C7FF15}" srcOrd="0" destOrd="1" presId="urn:microsoft.com/office/officeart/2005/8/layout/hList1"/>
    <dgm:cxn modelId="{5F0E6C24-CADF-4255-A617-C5B10E20545A}" type="presOf" srcId="{D43E19D5-B30E-4907-AA21-B02B5DA91AC7}" destId="{4AC89CD1-0269-4994-8FFD-C0EE11C7FF15}" srcOrd="0" destOrd="2" presId="urn:microsoft.com/office/officeart/2005/8/layout/hList1"/>
    <dgm:cxn modelId="{C619A977-BE6C-4688-AB56-C1BC2DFF05B3}" type="presParOf" srcId="{773A0579-475C-4EB3-926C-E01318B79D76}" destId="{0F154BE3-C638-4A3A-AD79-89F9F5262DDC}" srcOrd="1" destOrd="0" presId="urn:microsoft.com/office/officeart/2005/8/layout/hList1"/>
    <dgm:cxn modelId="{68E10F18-AE36-4D8A-9E28-22703C106554}" type="presParOf" srcId="{773A0579-475C-4EB3-926C-E01318B79D76}" destId="{1BD9A9A5-4C26-4D5F-BA3F-92FD1DCA05E5}" srcOrd="2" destOrd="0" presId="urn:microsoft.com/office/officeart/2005/8/layout/hList1"/>
    <dgm:cxn modelId="{662466DF-AF07-48C8-B1AE-1482A71D0D66}" type="presParOf" srcId="{1BD9A9A5-4C26-4D5F-BA3F-92FD1DCA05E5}" destId="{3EF6450D-96A9-4059-B011-9E5F57011952}" srcOrd="0" destOrd="0" presId="urn:microsoft.com/office/officeart/2005/8/layout/hList1"/>
    <dgm:cxn modelId="{4F2C3734-A21A-4A08-BDD7-CFE6E0B9C422}" type="presOf" srcId="{DDF87206-1820-4FCC-A8FB-D5CC98E4B19D}" destId="{3EF6450D-96A9-4059-B011-9E5F57011952}" srcOrd="0" destOrd="0" presId="urn:microsoft.com/office/officeart/2005/8/layout/hList1"/>
    <dgm:cxn modelId="{9BFBFBDD-4BB8-4334-BF63-56A434283B51}" type="presParOf" srcId="{1BD9A9A5-4C26-4D5F-BA3F-92FD1DCA05E5}" destId="{0316E582-2BE8-4C63-B9B5-CAE0012548A7}" srcOrd="1" destOrd="0" presId="urn:microsoft.com/office/officeart/2005/8/layout/hList1"/>
    <dgm:cxn modelId="{D02FCA62-4F59-4880-9820-35E76B879AE8}" type="presOf" srcId="{EFA2CE6C-698F-44CF-884A-D13C5CD5298C}" destId="{0316E582-2BE8-4C63-B9B5-CAE0012548A7}" srcOrd="0" destOrd="0" presId="urn:microsoft.com/office/officeart/2005/8/layout/hList1"/>
    <dgm:cxn modelId="{A9BB7D59-AF9C-4931-B5BB-594E22577F7D}" type="presOf" srcId="{85720811-EFA5-4E62-A168-20E4F172F14A}" destId="{0316E582-2BE8-4C63-B9B5-CAE0012548A7}" srcOrd="0" destOrd="1" presId="urn:microsoft.com/office/officeart/2005/8/layout/hList1"/>
    <dgm:cxn modelId="{10C577CA-E054-4C4E-9E7C-4F483DEAE1F2}" type="presOf" srcId="{221D0880-27E5-42BD-8EE4-CDA2B2294FE6}" destId="{0316E582-2BE8-4C63-B9B5-CAE0012548A7}" srcOrd="0" destOrd="2" presId="urn:microsoft.com/office/officeart/2005/8/layout/hList1"/>
    <dgm:cxn modelId="{2660101B-EC6D-479D-A295-D91F068FD59E}" type="presOf" srcId="{F2F29C1F-ACBE-410B-BD3B-8E5BC8FDE9CC}" destId="{0316E582-2BE8-4C63-B9B5-CAE0012548A7}" srcOrd="0" destOrd="3" presId="urn:microsoft.com/office/officeart/2005/8/layout/hList1"/>
    <dgm:cxn modelId="{C11A7604-5B31-44FF-8CA6-6D535E538448}" type="presParOf" srcId="{773A0579-475C-4EB3-926C-E01318B79D76}" destId="{4F724477-33D3-4A5C-BED5-FBA1B181196E}" srcOrd="3" destOrd="0" presId="urn:microsoft.com/office/officeart/2005/8/layout/hList1"/>
    <dgm:cxn modelId="{4512602D-2D6A-4E13-89C7-15150E53BB3D}" type="presParOf" srcId="{773A0579-475C-4EB3-926C-E01318B79D76}" destId="{E4671174-D5DE-4A67-BBA2-263DA66610B9}" srcOrd="4" destOrd="0" presId="urn:microsoft.com/office/officeart/2005/8/layout/hList1"/>
    <dgm:cxn modelId="{E677138E-37C6-4B10-A7C5-61FFDBF12161}" type="presParOf" srcId="{E4671174-D5DE-4A67-BBA2-263DA66610B9}" destId="{2C38DBDD-8494-4AA4-A6B9-456076838A75}" srcOrd="0" destOrd="0" presId="urn:microsoft.com/office/officeart/2005/8/layout/hList1"/>
    <dgm:cxn modelId="{BCF5DFF9-43A9-4560-B940-81CE7DA34513}" type="presOf" srcId="{79B8F906-9C8D-4E62-9913-0CFE590EA1E7}" destId="{2C38DBDD-8494-4AA4-A6B9-456076838A75}" srcOrd="0" destOrd="0" presId="urn:microsoft.com/office/officeart/2005/8/layout/hList1"/>
    <dgm:cxn modelId="{C2BBA35D-0E10-4827-BC98-09D17859756A}" type="presParOf" srcId="{E4671174-D5DE-4A67-BBA2-263DA66610B9}" destId="{56F6AFFF-623D-4230-943F-45E41193AD92}" srcOrd="1" destOrd="0" presId="urn:microsoft.com/office/officeart/2005/8/layout/hList1"/>
    <dgm:cxn modelId="{895272C0-9613-4BCD-AB17-A2C8D37866D9}" type="presOf" srcId="{45B6A67F-3EFB-49A3-BD8E-CBA8B4A45B00}" destId="{56F6AFFF-623D-4230-943F-45E41193AD92}" srcOrd="0" destOrd="0" presId="urn:microsoft.com/office/officeart/2005/8/layout/hList1"/>
    <dgm:cxn modelId="{C878B7B3-ECF8-4587-BEE7-1B88635F676F}" type="presOf" srcId="{A76BF368-0CAA-4993-9539-A69D8B20F296}" destId="{56F6AFFF-623D-4230-943F-45E41193AD92}" srcOrd="0" destOrd="1" presId="urn:microsoft.com/office/officeart/2005/8/layout/hList1"/>
  </dgm:cxnLst>
  <dgm:bg/>
  <dgm:whole/>
</dgm:dataModel>
</file>

<file path=ppt/diagrams/data5.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87A344AC-4FF4-4E83-A84C-627829667416}" type="doc">
      <dgm:prSet loTypeId="urn:microsoft.com/office/officeart/2005/8/layout/list1" loCatId="list" qsTypeId="urn:microsoft.com/office/officeart/2005/8/quickstyle/simple5" qsCatId="simple" csTypeId="urn:microsoft.com/office/officeart/2005/8/colors/accent2_2" csCatId="accent2" phldr="1"/>
      <dgm:spPr/>
      <dgm:t>
        <a:bodyPr/>
        <a:lstStyle/>
        <a:p>
          <a:endParaRPr lang="en-US"/>
        </a:p>
      </dgm:t>
    </dgm:pt>
    <dgm:pt modelId="{D9D25E79-45D4-4D82-97C6-AD16837996DA}" type="parTrans" cxnId="{9FDC43EC-05B2-4746-9DD0-EF06AFC31E28}">
      <dgm:prSet/>
      <dgm:spPr/>
      <dgm:t>
        <a:bodyPr/>
        <a:lstStyle/>
        <a:p>
          <a:endParaRPr lang="en-US"/>
        </a:p>
      </dgm:t>
    </dgm:pt>
    <dgm:pt modelId="{8857E6B2-4C58-432E-AFD0-C56166C4E955}">
      <dgm:prSet phldrT="[Text]" custT="1"/>
      <dgm:spPr/>
      <dgm:t>
        <a:bodyPr/>
        <a:lstStyle/>
        <a:p>
          <a:r>
            <a:rPr lang="en-US" sz="1800" i="0" smtClean="0"/>
            <a:t>Taxable in the year of receipt/realisation</a:t>
          </a:r>
          <a:endParaRPr lang="en-US" sz="1800"/>
        </a:p>
      </dgm:t>
    </dgm:pt>
    <dgm:pt modelId="{5E97AA2C-A1C3-4A83-AA32-C18832EF261F}" type="sibTrans" cxnId="{9FDC43EC-05B2-4746-9DD0-EF06AFC31E28}">
      <dgm:prSet/>
      <dgm:spPr/>
      <dgm:t>
        <a:bodyPr/>
        <a:lstStyle/>
        <a:p>
          <a:endParaRPr lang="en-US"/>
        </a:p>
      </dgm:t>
    </dgm:pt>
    <dgm:pt modelId="{5BF2BEEA-6F3F-49B6-A00C-49EC40C108BD}" type="parTrans" cxnId="{C82CB879-310E-4C3D-BBF1-2D65C2BCE304}">
      <dgm:prSet/>
      <dgm:spPr/>
      <dgm:t>
        <a:bodyPr/>
        <a:lstStyle/>
        <a:p>
          <a:endParaRPr lang="en-US"/>
        </a:p>
      </dgm:t>
    </dgm:pt>
    <dgm:pt modelId="{FCA805CA-F6CB-4312-BE27-75841A333C66}">
      <dgm:prSet phldrT="[Text]" custT="1"/>
      <dgm:spPr/>
      <dgm:t>
        <a:bodyPr/>
        <a:lstStyle/>
        <a:p>
          <a:r>
            <a:rPr lang="en-US" sz="1800" i="0" smtClean="0"/>
            <a:t>Deduction of 30% of rent received/realised is available</a:t>
          </a:r>
          <a:endParaRPr lang="en-US" sz="1800"/>
        </a:p>
      </dgm:t>
    </dgm:pt>
    <dgm:pt modelId="{F72D5935-2866-4C0D-94ED-7C987F59ABF1}" type="sibTrans" cxnId="{C82CB879-310E-4C3D-BBF1-2D65C2BCE304}">
      <dgm:prSet/>
      <dgm:spPr/>
      <dgm:t>
        <a:bodyPr/>
        <a:lstStyle/>
        <a:p>
          <a:endParaRPr lang="en-US"/>
        </a:p>
      </dgm:t>
    </dgm:pt>
    <dgm:pt modelId="{DB5C5ADC-86CF-4CE2-89F6-79A9DE673540}" type="parTrans" cxnId="{3DF2545E-943C-4BA3-9C01-40E63593AA6D}">
      <dgm:prSet/>
      <dgm:spPr/>
      <dgm:t>
        <a:bodyPr/>
        <a:lstStyle/>
        <a:p>
          <a:endParaRPr lang="en-US"/>
        </a:p>
      </dgm:t>
    </dgm:pt>
    <dgm:pt modelId="{3805D4A2-1A2D-4C11-8DE2-E2B722467A25}">
      <dgm:prSet phldrT="[Text]" custT="1"/>
      <dgm:spPr/>
      <dgm:t>
        <a:bodyPr/>
        <a:lstStyle/>
        <a:p>
          <a:r>
            <a:rPr lang="en-US" sz="1800" i="0" smtClean="0"/>
            <a:t>Taxable even if assessee is not the owner of the property in the financial year of receipt/realisation.</a:t>
          </a:r>
          <a:endParaRPr lang="en-US" sz="1800"/>
        </a:p>
      </dgm:t>
    </dgm:pt>
    <dgm:pt modelId="{A9610693-277D-4AEA-B49C-E21620112DE4}" type="sibTrans" cxnId="{3DF2545E-943C-4BA3-9C01-40E63593AA6D}">
      <dgm:prSet/>
      <dgm:spPr/>
      <dgm:t>
        <a:bodyPr/>
        <a:lstStyle/>
        <a:p>
          <a:endParaRPr lang="en-US"/>
        </a:p>
      </dgm:t>
    </dgm:pt>
    <dgm:pt modelId="{CB4C4B85-ACC6-4EA5-9933-A5C11DC01423}" type="pres">
      <dgm:prSet presAssocID="{87A344AC-4FF4-4E83-A84C-627829667416}" presName="linear">
        <dgm:presLayoutVars>
          <dgm:dir/>
          <dgm:animLvl val="lvl"/>
          <dgm:resizeHandles val="exact"/>
        </dgm:presLayoutVars>
      </dgm:prSet>
      <dgm:spPr/>
      <dgm:t>
        <a:bodyPr/>
        <a:lstStyle/>
        <a:p>
          <a:endParaRPr lang="en-US"/>
        </a:p>
      </dgm:t>
    </dgm:pt>
    <dgm:pt modelId="{F5728EEA-7E32-4E64-86B0-23E8C57ECC43}" type="pres">
      <dgm:prSet presAssocID="{8857E6B2-4C58-432E-AFD0-C56166C4E955}" presName="parentLin"/>
      <dgm:spPr/>
      <dgm:t>
        <a:bodyPr/>
        <a:lstStyle/>
        <a:p/>
      </dgm:t>
    </dgm:pt>
    <dgm:pt modelId="{ACA2683A-AD95-4421-A0AC-035212C85884}" type="pres">
      <dgm:prSet presAssocID="{8857E6B2-4C58-432E-AFD0-C56166C4E955}" presName="parentLeftMargin" presStyleLbl="node1" presStyleCnt="3"/>
      <dgm:spPr/>
      <dgm:t>
        <a:bodyPr/>
        <a:lstStyle/>
        <a:p>
          <a:endParaRPr lang="en-US"/>
        </a:p>
      </dgm:t>
    </dgm:pt>
    <dgm:pt modelId="{583C0EDE-A5FA-48C7-A735-D94E3B1AFE0F}" type="pres">
      <dgm:prSet presAssocID="{8857E6B2-4C58-432E-AFD0-C56166C4E955}" presName="parentText" presStyleLbl="node1" presStyleCnt="3" custScaleX="124591" custScaleY="123736">
        <dgm:presLayoutVars>
          <dgm:chMax val="0"/>
          <dgm:bulletEnabled val="1"/>
        </dgm:presLayoutVars>
      </dgm:prSet>
      <dgm:spPr/>
      <dgm:t>
        <a:bodyPr/>
        <a:lstStyle/>
        <a:p>
          <a:endParaRPr lang="en-US"/>
        </a:p>
      </dgm:t>
    </dgm:pt>
    <dgm:pt modelId="{8310DFF7-CDC1-4573-93D0-81D238713CA5}" type="pres">
      <dgm:prSet presAssocID="{8857E6B2-4C58-432E-AFD0-C56166C4E955}" presName="negativeSpace"/>
      <dgm:spPr/>
      <dgm:t>
        <a:bodyPr/>
        <a:lstStyle/>
        <a:p/>
      </dgm:t>
    </dgm:pt>
    <dgm:pt modelId="{9FE38D04-EACC-41AB-8D0E-2E93E26651ED}" type="pres">
      <dgm:prSet presAssocID="{8857E6B2-4C58-432E-AFD0-C56166C4E955}" presName="childText" presStyleLbl="conFgAcc1" presStyleCnt="3">
        <dgm:presLayoutVars>
          <dgm:bulletEnabled val="1"/>
        </dgm:presLayoutVars>
      </dgm:prSet>
      <dgm:spPr/>
      <dgm:t>
        <a:bodyPr/>
        <a:lstStyle/>
        <a:p/>
      </dgm:t>
    </dgm:pt>
    <dgm:pt modelId="{7B5D5505-1D20-4A95-B5DA-D110CF408CD5}" type="pres">
      <dgm:prSet presAssocID="{5E97AA2C-A1C3-4A83-AA32-C18832EF261F}" presName="spaceBetweenRectangles"/>
      <dgm:spPr/>
      <dgm:t>
        <a:bodyPr/>
        <a:lstStyle/>
        <a:p/>
      </dgm:t>
    </dgm:pt>
    <dgm:pt modelId="{606ACFFB-6472-4338-871D-BB1026FFF0A4}" type="pres">
      <dgm:prSet presAssocID="{FCA805CA-F6CB-4312-BE27-75841A333C66}" presName="parentLin"/>
      <dgm:spPr/>
      <dgm:t>
        <a:bodyPr/>
        <a:lstStyle/>
        <a:p/>
      </dgm:t>
    </dgm:pt>
    <dgm:pt modelId="{CDA32004-60C0-475F-96E8-34A237272E7E}" type="pres">
      <dgm:prSet presAssocID="{FCA805CA-F6CB-4312-BE27-75841A333C66}" presName="parentLeftMargin" presStyleLbl="node1" presStyleIdx="1" presStyleCnt="3"/>
      <dgm:spPr/>
      <dgm:t>
        <a:bodyPr/>
        <a:lstStyle/>
        <a:p>
          <a:endParaRPr lang="en-US"/>
        </a:p>
      </dgm:t>
    </dgm:pt>
    <dgm:pt modelId="{7B4ADF26-F669-4989-83AF-64F36770AABC}" type="pres">
      <dgm:prSet presAssocID="{FCA805CA-F6CB-4312-BE27-75841A333C66}" presName="parentText" presStyleLbl="node1" presStyleIdx="1" presStyleCnt="3" custScaleX="124591" custScaleY="123736">
        <dgm:presLayoutVars>
          <dgm:chMax val="0"/>
          <dgm:bulletEnabled val="1"/>
        </dgm:presLayoutVars>
      </dgm:prSet>
      <dgm:spPr/>
      <dgm:t>
        <a:bodyPr/>
        <a:lstStyle/>
        <a:p>
          <a:endParaRPr lang="en-US"/>
        </a:p>
      </dgm:t>
    </dgm:pt>
    <dgm:pt modelId="{6BADC3D0-8BFB-4913-89A0-C63B8F73214E}" type="pres">
      <dgm:prSet presAssocID="{FCA805CA-F6CB-4312-BE27-75841A333C66}" presName="negativeSpace"/>
      <dgm:spPr/>
      <dgm:t>
        <a:bodyPr/>
        <a:lstStyle/>
        <a:p/>
      </dgm:t>
    </dgm:pt>
    <dgm:pt modelId="{D3157DBE-DCCF-41FA-8708-313C8171478A}" type="pres">
      <dgm:prSet presAssocID="{FCA805CA-F6CB-4312-BE27-75841A333C66}" presName="childText" presStyleLbl="conFgAcc1" presStyleIdx="1" presStyleCnt="3">
        <dgm:presLayoutVars>
          <dgm:bulletEnabled val="1"/>
        </dgm:presLayoutVars>
      </dgm:prSet>
      <dgm:spPr/>
      <dgm:t>
        <a:bodyPr/>
        <a:lstStyle/>
        <a:p/>
      </dgm:t>
    </dgm:pt>
    <dgm:pt modelId="{4BA6E9B6-D9EB-413A-BE06-313CA070C530}" type="pres">
      <dgm:prSet presAssocID="{F72D5935-2866-4C0D-94ED-7C987F59ABF1}" presName="spaceBetweenRectangles"/>
      <dgm:spPr/>
      <dgm:t>
        <a:bodyPr/>
        <a:lstStyle/>
        <a:p/>
      </dgm:t>
    </dgm:pt>
    <dgm:pt modelId="{F59B660D-35C3-4719-BEB3-EB2141FA2036}" type="pres">
      <dgm:prSet presAssocID="{3805D4A2-1A2D-4C11-8DE2-E2B722467A25}" presName="parentLin"/>
      <dgm:spPr/>
      <dgm:t>
        <a:bodyPr/>
        <a:lstStyle/>
        <a:p/>
      </dgm:t>
    </dgm:pt>
    <dgm:pt modelId="{223CB4AB-6FB5-41A9-8BCB-F3D266C05C0A}" type="pres">
      <dgm:prSet presAssocID="{3805D4A2-1A2D-4C11-8DE2-E2B722467A25}" presName="parentLeftMargin" presStyleLbl="node1" presStyleIdx="2" presStyleCnt="3"/>
      <dgm:spPr/>
      <dgm:t>
        <a:bodyPr/>
        <a:lstStyle/>
        <a:p>
          <a:endParaRPr lang="en-US"/>
        </a:p>
      </dgm:t>
    </dgm:pt>
    <dgm:pt modelId="{D0058796-82CC-457D-A2DA-8E14D1E5AF56}" type="pres">
      <dgm:prSet presAssocID="{3805D4A2-1A2D-4C11-8DE2-E2B722467A25}" presName="parentText" presStyleLbl="node1" presStyleIdx="2" presStyleCnt="3" custScaleX="124591" custScaleY="123736">
        <dgm:presLayoutVars>
          <dgm:chMax val="0"/>
          <dgm:bulletEnabled val="1"/>
        </dgm:presLayoutVars>
      </dgm:prSet>
      <dgm:spPr/>
      <dgm:t>
        <a:bodyPr/>
        <a:lstStyle/>
        <a:p>
          <a:endParaRPr lang="en-US"/>
        </a:p>
      </dgm:t>
    </dgm:pt>
    <dgm:pt modelId="{664941E4-1706-4A67-AAE6-8271B7EC57BD}" type="pres">
      <dgm:prSet presAssocID="{3805D4A2-1A2D-4C11-8DE2-E2B722467A25}" presName="negativeSpace"/>
      <dgm:spPr/>
      <dgm:t>
        <a:bodyPr/>
        <a:lstStyle/>
        <a:p/>
      </dgm:t>
    </dgm:pt>
    <dgm:pt modelId="{EA607E47-120B-4D4C-B538-3FBC4F3EB519}" type="pres">
      <dgm:prSet presAssocID="{3805D4A2-1A2D-4C11-8DE2-E2B722467A25}" presName="childText" presStyleLbl="conFgAcc1" presStyleIdx="2" presStyleCnt="3">
        <dgm:presLayoutVars>
          <dgm:bulletEnabled val="1"/>
        </dgm:presLayoutVars>
      </dgm:prSet>
      <dgm:spPr/>
      <dgm:t>
        <a:bodyPr/>
        <a:lstStyle/>
        <a:p/>
      </dgm:t>
    </dgm:pt>
  </dgm:ptLst>
  <dgm:cxnLst>
    <dgm:cxn modelId="{9FDC43EC-05B2-4746-9DD0-EF06AFC31E28}" srcId="{87A344AC-4FF4-4E83-A84C-627829667416}" destId="{8857E6B2-4C58-432E-AFD0-C56166C4E955}" srcOrd="0" destOrd="0" parTransId="{D9D25E79-45D4-4D82-97C6-AD16837996DA}" sibTransId="{5E97AA2C-A1C3-4A83-AA32-C18832EF261F}"/>
    <dgm:cxn modelId="{C82CB879-310E-4C3D-BBF1-2D65C2BCE304}" srcId="{87A344AC-4FF4-4E83-A84C-627829667416}" destId="{FCA805CA-F6CB-4312-BE27-75841A333C66}" srcOrd="1" destOrd="0" parTransId="{5BF2BEEA-6F3F-49B6-A00C-49EC40C108BD}" sibTransId="{F72D5935-2866-4C0D-94ED-7C987F59ABF1}"/>
    <dgm:cxn modelId="{3DF2545E-943C-4BA3-9C01-40E63593AA6D}" srcId="{87A344AC-4FF4-4E83-A84C-627829667416}" destId="{3805D4A2-1A2D-4C11-8DE2-E2B722467A25}" srcOrd="2" destOrd="0" parTransId="{DB5C5ADC-86CF-4CE2-89F6-79A9DE673540}" sibTransId="{A9610693-277D-4AEA-B49C-E21620112DE4}"/>
    <dgm:cxn modelId="{F05182F3-8E85-4C41-BE16-75BB027943A7}" type="presOf" srcId="{87A344AC-4FF4-4E83-A84C-627829667416}" destId="{CB4C4B85-ACC6-4EA5-9933-A5C11DC01423}" srcOrd="0" destOrd="0" presId="urn:microsoft.com/office/officeart/2005/8/layout/list1"/>
    <dgm:cxn modelId="{4B8C1500-CBED-49ED-9C18-9C5B238B71C1}" type="presParOf" srcId="{CB4C4B85-ACC6-4EA5-9933-A5C11DC01423}" destId="{F5728EEA-7E32-4E64-86B0-23E8C57ECC43}" srcOrd="0" destOrd="0" presId="urn:microsoft.com/office/officeart/2005/8/layout/list1"/>
    <dgm:cxn modelId="{48C30C83-1B86-457B-B948-4C8928204674}" type="presParOf" srcId="{F5728EEA-7E32-4E64-86B0-23E8C57ECC43}" destId="{ACA2683A-AD95-4421-A0AC-035212C85884}" srcOrd="0" destOrd="0" presId="urn:microsoft.com/office/officeart/2005/8/layout/list1"/>
    <dgm:cxn modelId="{C3D52AAB-234C-4A9F-8704-1A4F1EEC64A4}" type="presOf" srcId="{8857E6B2-4C58-432E-AFD0-C56166C4E955}" destId="{ACA2683A-AD95-4421-A0AC-035212C85884}" srcOrd="0" destOrd="0" presId="urn:microsoft.com/office/officeart/2005/8/layout/list1"/>
    <dgm:cxn modelId="{54744266-D5EA-4C6C-9110-EC7074FC2F31}" type="presParOf" srcId="{F5728EEA-7E32-4E64-86B0-23E8C57ECC43}" destId="{583C0EDE-A5FA-48C7-A735-D94E3B1AFE0F}" srcOrd="1" destOrd="0" presId="urn:microsoft.com/office/officeart/2005/8/layout/list1"/>
    <dgm:cxn modelId="{D5AA8F7A-AF23-4B27-B78B-6C70091FF20C}" type="presOf" srcId="{8857E6B2-4C58-432E-AFD0-C56166C4E955}" destId="{583C0EDE-A5FA-48C7-A735-D94E3B1AFE0F}" srcOrd="1" destOrd="0" presId="urn:microsoft.com/office/officeart/2005/8/layout/list1"/>
    <dgm:cxn modelId="{7818BC82-2367-43F0-BEC8-DE875F6A6130}" type="presParOf" srcId="{CB4C4B85-ACC6-4EA5-9933-A5C11DC01423}" destId="{8310DFF7-CDC1-4573-93D0-81D238713CA5}" srcOrd="1" destOrd="0" presId="urn:microsoft.com/office/officeart/2005/8/layout/list1"/>
    <dgm:cxn modelId="{D7BB3E51-03C0-45EC-9383-A849DABB357A}" type="presParOf" srcId="{CB4C4B85-ACC6-4EA5-9933-A5C11DC01423}" destId="{9FE38D04-EACC-41AB-8D0E-2E93E26651ED}" srcOrd="2" destOrd="0" presId="urn:microsoft.com/office/officeart/2005/8/layout/list1"/>
    <dgm:cxn modelId="{9BB534CB-BCAC-4561-800B-0EA23E467D8D}" type="presParOf" srcId="{CB4C4B85-ACC6-4EA5-9933-A5C11DC01423}" destId="{7B5D5505-1D20-4A95-B5DA-D110CF408CD5}" srcOrd="3" destOrd="0" presId="urn:microsoft.com/office/officeart/2005/8/layout/list1"/>
    <dgm:cxn modelId="{F13CD86C-BFF6-4645-B445-2EE28B9F0EB7}" type="presParOf" srcId="{CB4C4B85-ACC6-4EA5-9933-A5C11DC01423}" destId="{606ACFFB-6472-4338-871D-BB1026FFF0A4}" srcOrd="4" destOrd="0" presId="urn:microsoft.com/office/officeart/2005/8/layout/list1"/>
    <dgm:cxn modelId="{69BF26F5-C744-4C5D-B4CF-410D28250D65}" type="presParOf" srcId="{606ACFFB-6472-4338-871D-BB1026FFF0A4}" destId="{CDA32004-60C0-475F-96E8-34A237272E7E}" srcOrd="0" destOrd="0" presId="urn:microsoft.com/office/officeart/2005/8/layout/list1"/>
    <dgm:cxn modelId="{2BD6293B-CFFE-4C7B-993C-9366178C756B}" type="presOf" srcId="{FCA805CA-F6CB-4312-BE27-75841A333C66}" destId="{CDA32004-60C0-475F-96E8-34A237272E7E}" srcOrd="0" destOrd="0" presId="urn:microsoft.com/office/officeart/2005/8/layout/list1"/>
    <dgm:cxn modelId="{843C83F9-5319-4785-8537-06FB27DFA921}" type="presParOf" srcId="{606ACFFB-6472-4338-871D-BB1026FFF0A4}" destId="{7B4ADF26-F669-4989-83AF-64F36770AABC}" srcOrd="1" destOrd="0" presId="urn:microsoft.com/office/officeart/2005/8/layout/list1"/>
    <dgm:cxn modelId="{13ADB021-43F2-4397-B318-C0DF193DF8C0}" type="presOf" srcId="{FCA805CA-F6CB-4312-BE27-75841A333C66}" destId="{7B4ADF26-F669-4989-83AF-64F36770AABC}" srcOrd="1" destOrd="0" presId="urn:microsoft.com/office/officeart/2005/8/layout/list1"/>
    <dgm:cxn modelId="{9BF5F754-A9C9-456D-8D77-63F2A1E23114}" type="presParOf" srcId="{CB4C4B85-ACC6-4EA5-9933-A5C11DC01423}" destId="{6BADC3D0-8BFB-4913-89A0-C63B8F73214E}" srcOrd="5" destOrd="0" presId="urn:microsoft.com/office/officeart/2005/8/layout/list1"/>
    <dgm:cxn modelId="{2DE02036-69FC-450E-A952-641E08EEF90C}" type="presParOf" srcId="{CB4C4B85-ACC6-4EA5-9933-A5C11DC01423}" destId="{D3157DBE-DCCF-41FA-8708-313C8171478A}" srcOrd="6" destOrd="0" presId="urn:microsoft.com/office/officeart/2005/8/layout/list1"/>
    <dgm:cxn modelId="{E3046A74-1F9E-499F-9159-C86E601FB38E}" type="presParOf" srcId="{CB4C4B85-ACC6-4EA5-9933-A5C11DC01423}" destId="{4BA6E9B6-D9EB-413A-BE06-313CA070C530}" srcOrd="7" destOrd="0" presId="urn:microsoft.com/office/officeart/2005/8/layout/list1"/>
    <dgm:cxn modelId="{FAD3E2E2-49D2-47DC-8D85-53ED7666577E}" type="presParOf" srcId="{CB4C4B85-ACC6-4EA5-9933-A5C11DC01423}" destId="{F59B660D-35C3-4719-BEB3-EB2141FA2036}" srcOrd="8" destOrd="0" presId="urn:microsoft.com/office/officeart/2005/8/layout/list1"/>
    <dgm:cxn modelId="{06F0B9E4-29D2-4673-B520-D897DE19A673}" type="presParOf" srcId="{F59B660D-35C3-4719-BEB3-EB2141FA2036}" destId="{223CB4AB-6FB5-41A9-8BCB-F3D266C05C0A}" srcOrd="0" destOrd="0" presId="urn:microsoft.com/office/officeart/2005/8/layout/list1"/>
    <dgm:cxn modelId="{E06050CD-1112-45DB-BABF-668378F057F7}" type="presOf" srcId="{3805D4A2-1A2D-4C11-8DE2-E2B722467A25}" destId="{223CB4AB-6FB5-41A9-8BCB-F3D266C05C0A}" srcOrd="0" destOrd="0" presId="urn:microsoft.com/office/officeart/2005/8/layout/list1"/>
    <dgm:cxn modelId="{21894932-B7CA-4B82-B1FA-DE02991A4EBF}" type="presParOf" srcId="{F59B660D-35C3-4719-BEB3-EB2141FA2036}" destId="{D0058796-82CC-457D-A2DA-8E14D1E5AF56}" srcOrd="1" destOrd="0" presId="urn:microsoft.com/office/officeart/2005/8/layout/list1"/>
    <dgm:cxn modelId="{2D8C0430-F96B-49E9-A184-8ED08D951D10}" type="presOf" srcId="{3805D4A2-1A2D-4C11-8DE2-E2B722467A25}" destId="{D0058796-82CC-457D-A2DA-8E14D1E5AF56}" srcOrd="1" destOrd="0" presId="urn:microsoft.com/office/officeart/2005/8/layout/list1"/>
    <dgm:cxn modelId="{1DFDC422-73DA-4EDD-982F-407349C3EA50}" type="presParOf" srcId="{CB4C4B85-ACC6-4EA5-9933-A5C11DC01423}" destId="{664941E4-1706-4A67-AAE6-8271B7EC57BD}" srcOrd="9" destOrd="0" presId="urn:microsoft.com/office/officeart/2005/8/layout/list1"/>
    <dgm:cxn modelId="{443BC3F7-8850-4022-BD99-AA12617DD586}" type="presParOf" srcId="{CB4C4B85-ACC6-4EA5-9933-A5C11DC01423}" destId="{EA607E47-120B-4D4C-B538-3FBC4F3EB519}" srcOrd="10" destOrd="0" presId="urn:microsoft.com/office/officeart/2005/8/layout/list1"/>
  </dgm:cxnLst>
  <dgm:bg/>
  <dgm:whole/>
</dgm:dataModel>
</file>

<file path=ppt/diagrams/data6.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87A344AC-4FF4-4E83-A84C-627829667416}"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D9D25E79-45D4-4D82-97C6-AD16837996DA}" type="parTrans" cxnId="{919DF5A8-F951-4E67-88AC-4F5198D895BB}">
      <dgm:prSet/>
      <dgm:spPr/>
      <dgm:t>
        <a:bodyPr/>
        <a:lstStyle/>
        <a:p>
          <a:endParaRPr lang="en-US"/>
        </a:p>
      </dgm:t>
    </dgm:pt>
    <dgm:pt modelId="{8857E6B2-4C58-432E-AFD0-C56166C4E955}">
      <dgm:prSet phldrT="[Text]" custT="1"/>
      <dgm:spPr/>
      <dgm:t>
        <a:bodyPr/>
        <a:lstStyle/>
        <a:p>
          <a:r>
            <a:rPr lang="en-US" sz="1800" b="1" i="0" smtClean="0"/>
            <a:t>Aggregating Income/ loss from all properties</a:t>
          </a:r>
          <a:r>
            <a:rPr lang="en-US" sz="1800" i="0" smtClean="0"/>
            <a:t>: The income from house property is not calculated on an individual basis but aggregate of all houses. </a:t>
          </a:r>
          <a:endParaRPr lang="en-US" sz="1800"/>
        </a:p>
      </dgm:t>
    </dgm:pt>
    <dgm:pt modelId="{5E97AA2C-A1C3-4A83-AA32-C18832EF261F}" type="sibTrans" cxnId="{919DF5A8-F951-4E67-88AC-4F5198D895BB}">
      <dgm:prSet/>
      <dgm:spPr/>
      <dgm:t>
        <a:bodyPr/>
        <a:lstStyle/>
        <a:p>
          <a:endParaRPr lang="en-US"/>
        </a:p>
      </dgm:t>
    </dgm:pt>
    <dgm:pt modelId="{5BF2BEEA-6F3F-49B6-A00C-49EC40C108BD}" type="parTrans" cxnId="{C966F350-2A63-4343-8CD2-91E482230447}">
      <dgm:prSet/>
      <dgm:spPr/>
      <dgm:t>
        <a:bodyPr/>
        <a:lstStyle/>
        <a:p>
          <a:endParaRPr lang="en-US"/>
        </a:p>
      </dgm:t>
    </dgm:pt>
    <dgm:pt modelId="{FCA805CA-F6CB-4312-BE27-75841A333C66}">
      <dgm:prSet phldrT="[Text]" custT="1"/>
      <dgm:spPr/>
      <dgm:t>
        <a:bodyPr/>
        <a:lstStyle/>
        <a:p>
          <a:r>
            <a:rPr lang="en-US" sz="1800" b="1" i="0" smtClean="0"/>
            <a:t>Setting of Loss from house property with other income </a:t>
          </a:r>
          <a:r>
            <a:rPr lang="en-US" sz="1800" i="0" smtClean="0"/>
            <a:t>: if you have incurred loss from house property, you can set it off against other head of income subject to condition.</a:t>
          </a:r>
          <a:endParaRPr lang="en-US" sz="1800"/>
        </a:p>
      </dgm:t>
    </dgm:pt>
    <dgm:pt modelId="{F72D5935-2866-4C0D-94ED-7C987F59ABF1}" type="sibTrans" cxnId="{C966F350-2A63-4343-8CD2-91E482230447}">
      <dgm:prSet/>
      <dgm:spPr/>
      <dgm:t>
        <a:bodyPr/>
        <a:lstStyle/>
        <a:p>
          <a:endParaRPr lang="en-US"/>
        </a:p>
      </dgm:t>
    </dgm:pt>
    <dgm:pt modelId="{DB5C5ADC-86CF-4CE2-89F6-79A9DE673540}" type="parTrans" cxnId="{343228A2-7E9F-4B8A-91FB-C7C2790C01A3}">
      <dgm:prSet/>
      <dgm:spPr/>
      <dgm:t>
        <a:bodyPr/>
        <a:lstStyle/>
        <a:p>
          <a:endParaRPr lang="en-US"/>
        </a:p>
      </dgm:t>
    </dgm:pt>
    <dgm:pt modelId="{3805D4A2-1A2D-4C11-8DE2-E2B722467A25}">
      <dgm:prSet phldrT="[Text]" custT="1"/>
      <dgm:spPr/>
      <dgm:t>
        <a:bodyPr/>
        <a:lstStyle/>
        <a:p>
          <a:r>
            <a:rPr lang="en-US" sz="1800" b="0" i="0" smtClean="0"/>
            <a:t>The maximum loss that could be set off against other House Property is 2 Lakhs in a year</a:t>
          </a:r>
          <a:endParaRPr lang="en-US" sz="1800" b="0"/>
        </a:p>
      </dgm:t>
    </dgm:pt>
    <dgm:pt modelId="{A9610693-277D-4AEA-B49C-E21620112DE4}" type="sibTrans" cxnId="{343228A2-7E9F-4B8A-91FB-C7C2790C01A3}">
      <dgm:prSet/>
      <dgm:spPr/>
      <dgm:t>
        <a:bodyPr/>
        <a:lstStyle/>
        <a:p>
          <a:endParaRPr lang="en-US"/>
        </a:p>
      </dgm:t>
    </dgm:pt>
    <dgm:pt modelId="{37ACD37E-4ADF-4743-8C34-4ADEC239FE9C}" type="parTrans" cxnId="{6FCCABF9-68B3-41D5-8374-297AD6DFB4E2}">
      <dgm:prSet/>
      <dgm:spPr/>
      <dgm:t>
        <a:bodyPr/>
        <a:lstStyle/>
        <a:p>
          <a:endParaRPr lang="en-US"/>
        </a:p>
      </dgm:t>
    </dgm:pt>
    <dgm:pt modelId="{55E17A5A-5126-4B34-8843-07B59B7C8981}">
      <dgm:prSet phldrT="[Text]" custT="1"/>
      <dgm:spPr/>
      <dgm:t>
        <a:bodyPr/>
        <a:lstStyle/>
        <a:p>
          <a:r>
            <a:rPr lang="en-US" sz="1800" smtClean="0"/>
            <a:t>If the loss exceeds 2 lakhs in a year, it could be carried forwarded for 8 years. However, in the subsequent years it could be only set off under the same head “Income Under Head House property.”</a:t>
          </a:r>
          <a:endParaRPr lang="en-US" sz="1800"/>
        </a:p>
      </dgm:t>
    </dgm:pt>
    <dgm:pt modelId="{69B0CFF4-1FFB-4BC4-81E1-6109C8EC22DD}" type="sibTrans" cxnId="{6FCCABF9-68B3-41D5-8374-297AD6DFB4E2}">
      <dgm:prSet/>
      <dgm:spPr/>
      <dgm:t>
        <a:bodyPr/>
        <a:lstStyle/>
        <a:p>
          <a:endParaRPr lang="en-US"/>
        </a:p>
      </dgm:t>
    </dgm:pt>
    <dgm:pt modelId="{CF63545B-15F7-48B8-8E5B-9151D27EA872}" type="pres">
      <dgm:prSet presAssocID="{87A344AC-4FF4-4E83-A84C-627829667416}" presName="linear">
        <dgm:presLayoutVars>
          <dgm:animLvl val="lvl"/>
          <dgm:resizeHandles val="exact"/>
        </dgm:presLayoutVars>
      </dgm:prSet>
      <dgm:spPr/>
      <dgm:t>
        <a:bodyPr/>
        <a:lstStyle/>
        <a:p>
          <a:endParaRPr lang="en-US"/>
        </a:p>
      </dgm:t>
    </dgm:pt>
    <dgm:pt modelId="{A836FDD4-7DD3-44F8-B6C2-656269E744C3}" type="pres">
      <dgm:prSet presAssocID="{8857E6B2-4C58-432E-AFD0-C56166C4E955}" presName="parentText" presStyleLbl="node1" presStyleCnt="4" custScaleY="102799">
        <dgm:presLayoutVars>
          <dgm:chMax val="0"/>
          <dgm:bulletEnabled val="1"/>
        </dgm:presLayoutVars>
      </dgm:prSet>
      <dgm:spPr/>
      <dgm:t>
        <a:bodyPr/>
        <a:lstStyle/>
        <a:p>
          <a:endParaRPr lang="en-US"/>
        </a:p>
      </dgm:t>
    </dgm:pt>
    <dgm:pt modelId="{F8ADFB54-1D21-444A-B55A-F8423949E064}" type="pres">
      <dgm:prSet presAssocID="{5E97AA2C-A1C3-4A83-AA32-C18832EF261F}" presName="spacer"/>
      <dgm:spPr/>
      <dgm:t>
        <a:bodyPr/>
        <a:lstStyle/>
        <a:p/>
      </dgm:t>
    </dgm:pt>
    <dgm:pt modelId="{9179F62C-585B-442B-AC7A-D4EA1743F444}" type="pres">
      <dgm:prSet presAssocID="{FCA805CA-F6CB-4312-BE27-75841A333C66}" presName="parentText" presStyleLbl="node1" presStyleIdx="1" presStyleCnt="4" custScaleY="76320">
        <dgm:presLayoutVars>
          <dgm:chMax val="0"/>
          <dgm:bulletEnabled val="1"/>
        </dgm:presLayoutVars>
      </dgm:prSet>
      <dgm:spPr/>
      <dgm:t>
        <a:bodyPr/>
        <a:lstStyle/>
        <a:p>
          <a:endParaRPr lang="en-US"/>
        </a:p>
      </dgm:t>
    </dgm:pt>
    <dgm:pt modelId="{21120575-D8B3-4A36-BCEE-097DB410C917}" type="pres">
      <dgm:prSet presAssocID="{F72D5935-2866-4C0D-94ED-7C987F59ABF1}" presName="spacer"/>
      <dgm:spPr/>
      <dgm:t>
        <a:bodyPr/>
        <a:lstStyle/>
        <a:p/>
      </dgm:t>
    </dgm:pt>
    <dgm:pt modelId="{414BF0F1-2489-4CD0-8F4E-4B264A5A7599}" type="pres">
      <dgm:prSet presAssocID="{3805D4A2-1A2D-4C11-8DE2-E2B722467A25}" presName="parentText" presStyleLbl="node1" presStyleIdx="2" presStyleCnt="4" custScaleY="76320">
        <dgm:presLayoutVars>
          <dgm:chMax val="0"/>
          <dgm:bulletEnabled val="1"/>
        </dgm:presLayoutVars>
      </dgm:prSet>
      <dgm:spPr/>
      <dgm:t>
        <a:bodyPr/>
        <a:lstStyle/>
        <a:p>
          <a:endParaRPr lang="en-US"/>
        </a:p>
      </dgm:t>
    </dgm:pt>
    <dgm:pt modelId="{EC60295D-71D6-4405-99BB-5C9712DAABE8}" type="pres">
      <dgm:prSet presAssocID="{A9610693-277D-4AEA-B49C-E21620112DE4}" presName="spacer"/>
      <dgm:spPr/>
      <dgm:t>
        <a:bodyPr/>
        <a:lstStyle/>
        <a:p/>
      </dgm:t>
    </dgm:pt>
    <dgm:pt modelId="{4B23CDD9-18AA-4704-BC01-16B8C39CD831}" type="pres">
      <dgm:prSet presAssocID="{55E17A5A-5126-4B34-8843-07B59B7C8981}" presName="parentText" presStyleLbl="node1" presStyleIdx="3" presStyleCnt="4">
        <dgm:presLayoutVars>
          <dgm:chMax val="0"/>
          <dgm:bulletEnabled val="1"/>
        </dgm:presLayoutVars>
      </dgm:prSet>
      <dgm:spPr/>
      <dgm:t>
        <a:bodyPr/>
        <a:lstStyle/>
        <a:p>
          <a:endParaRPr lang="en-US"/>
        </a:p>
      </dgm:t>
    </dgm:pt>
  </dgm:ptLst>
  <dgm:cxnLst>
    <dgm:cxn modelId="{919DF5A8-F951-4E67-88AC-4F5198D895BB}" srcId="{87A344AC-4FF4-4E83-A84C-627829667416}" destId="{8857E6B2-4C58-432E-AFD0-C56166C4E955}" srcOrd="0" destOrd="0" parTransId="{D9D25E79-45D4-4D82-97C6-AD16837996DA}" sibTransId="{5E97AA2C-A1C3-4A83-AA32-C18832EF261F}"/>
    <dgm:cxn modelId="{C966F350-2A63-4343-8CD2-91E482230447}" srcId="{87A344AC-4FF4-4E83-A84C-627829667416}" destId="{FCA805CA-F6CB-4312-BE27-75841A333C66}" srcOrd="1" destOrd="0" parTransId="{5BF2BEEA-6F3F-49B6-A00C-49EC40C108BD}" sibTransId="{F72D5935-2866-4C0D-94ED-7C987F59ABF1}"/>
    <dgm:cxn modelId="{343228A2-7E9F-4B8A-91FB-C7C2790C01A3}" srcId="{87A344AC-4FF4-4E83-A84C-627829667416}" destId="{3805D4A2-1A2D-4C11-8DE2-E2B722467A25}" srcOrd="2" destOrd="0" parTransId="{DB5C5ADC-86CF-4CE2-89F6-79A9DE673540}" sibTransId="{A9610693-277D-4AEA-B49C-E21620112DE4}"/>
    <dgm:cxn modelId="{6FCCABF9-68B3-41D5-8374-297AD6DFB4E2}" srcId="{87A344AC-4FF4-4E83-A84C-627829667416}" destId="{55E17A5A-5126-4B34-8843-07B59B7C8981}" srcOrd="3" destOrd="0" parTransId="{37ACD37E-4ADF-4743-8C34-4ADEC239FE9C}" sibTransId="{69B0CFF4-1FFB-4BC4-81E1-6109C8EC22DD}"/>
    <dgm:cxn modelId="{1147B597-4BF5-4393-958E-F3FB3DE52BD4}" type="presOf" srcId="{87A344AC-4FF4-4E83-A84C-627829667416}" destId="{CF63545B-15F7-48B8-8E5B-9151D27EA872}" srcOrd="0" destOrd="0" presId="urn:microsoft.com/office/officeart/2005/8/layout/vList2"/>
    <dgm:cxn modelId="{6D58C8A7-5916-42E9-9500-20AAB8A8361E}" type="presParOf" srcId="{CF63545B-15F7-48B8-8E5B-9151D27EA872}" destId="{A836FDD4-7DD3-44F8-B6C2-656269E744C3}" srcOrd="0" destOrd="0" presId="urn:microsoft.com/office/officeart/2005/8/layout/vList2"/>
    <dgm:cxn modelId="{313247FE-B754-4955-9B49-D553273FBA2F}" type="presOf" srcId="{8857E6B2-4C58-432E-AFD0-C56166C4E955}" destId="{A836FDD4-7DD3-44F8-B6C2-656269E744C3}" srcOrd="0" destOrd="0" presId="urn:microsoft.com/office/officeart/2005/8/layout/vList2"/>
    <dgm:cxn modelId="{12C8E338-9815-4E57-942A-3F5BA8059010}" type="presParOf" srcId="{CF63545B-15F7-48B8-8E5B-9151D27EA872}" destId="{F8ADFB54-1D21-444A-B55A-F8423949E064}" srcOrd="1" destOrd="0" presId="urn:microsoft.com/office/officeart/2005/8/layout/vList2"/>
    <dgm:cxn modelId="{38392BC8-1624-445A-95A2-5BA6569EE2F1}" type="presParOf" srcId="{CF63545B-15F7-48B8-8E5B-9151D27EA872}" destId="{9179F62C-585B-442B-AC7A-D4EA1743F444}" srcOrd="2" destOrd="0" presId="urn:microsoft.com/office/officeart/2005/8/layout/vList2"/>
    <dgm:cxn modelId="{824FA241-DA9C-49C1-9C09-86212DBDE793}" type="presOf" srcId="{FCA805CA-F6CB-4312-BE27-75841A333C66}" destId="{9179F62C-585B-442B-AC7A-D4EA1743F444}" srcOrd="0" destOrd="0" presId="urn:microsoft.com/office/officeart/2005/8/layout/vList2"/>
    <dgm:cxn modelId="{722FF24B-BAA6-45DF-A3C6-5320FFECCAAB}" type="presParOf" srcId="{CF63545B-15F7-48B8-8E5B-9151D27EA872}" destId="{21120575-D8B3-4A36-BCEE-097DB410C917}" srcOrd="3" destOrd="0" presId="urn:microsoft.com/office/officeart/2005/8/layout/vList2"/>
    <dgm:cxn modelId="{BB49B3C6-5B35-4481-9685-02935376D786}" type="presParOf" srcId="{CF63545B-15F7-48B8-8E5B-9151D27EA872}" destId="{414BF0F1-2489-4CD0-8F4E-4B264A5A7599}" srcOrd="4" destOrd="0" presId="urn:microsoft.com/office/officeart/2005/8/layout/vList2"/>
    <dgm:cxn modelId="{38B3D9A6-7F84-4852-A8A1-BDD77D176CFD}" type="presOf" srcId="{3805D4A2-1A2D-4C11-8DE2-E2B722467A25}" destId="{414BF0F1-2489-4CD0-8F4E-4B264A5A7599}" srcOrd="0" destOrd="0" presId="urn:microsoft.com/office/officeart/2005/8/layout/vList2"/>
    <dgm:cxn modelId="{9EDEDDF5-0793-4D68-8BAB-AB2F870003BF}" type="presParOf" srcId="{CF63545B-15F7-48B8-8E5B-9151D27EA872}" destId="{EC60295D-71D6-4405-99BB-5C9712DAABE8}" srcOrd="5" destOrd="0" presId="urn:microsoft.com/office/officeart/2005/8/layout/vList2"/>
    <dgm:cxn modelId="{3BA3254E-430E-4DA0-B7DB-C3B87A9D376A}" type="presParOf" srcId="{CF63545B-15F7-48B8-8E5B-9151D27EA872}" destId="{4B23CDD9-18AA-4704-BC01-16B8C39CD831}" srcOrd="6" destOrd="0" presId="urn:microsoft.com/office/officeart/2005/8/layout/vList2"/>
    <dgm:cxn modelId="{43EDBA41-33A7-428F-85D3-6B00FC1E553A}" type="presOf" srcId="{55E17A5A-5126-4B34-8843-07B59B7C8981}" destId="{4B23CDD9-18AA-4704-BC01-16B8C39CD831}" srcOrd="0" destOrd="0" presId="urn:microsoft.com/office/officeart/2005/8/layout/vList2"/>
  </dgm:cxnLst>
  <dgm:bg/>
  <dgm:whole/>
</dgm:dataModel>
</file>

<file path=ppt/diagrams/data7.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87A344AC-4FF4-4E83-A84C-627829667416}"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D9D25E79-45D4-4D82-97C6-AD16837996DA}" type="parTrans" cxnId="{22775333-BD7D-4154-A693-1C5930A5973A}">
      <dgm:prSet/>
      <dgm:spPr/>
      <dgm:t>
        <a:bodyPr/>
        <a:lstStyle/>
        <a:p>
          <a:endParaRPr lang="en-US"/>
        </a:p>
      </dgm:t>
    </dgm:pt>
    <dgm:pt modelId="{8857E6B2-4C58-432E-AFD0-C56166C4E955}">
      <dgm:prSet phldrT="[Text]" custT="1"/>
      <dgm:spPr/>
      <dgm:t>
        <a:bodyPr/>
        <a:lstStyle/>
        <a:p>
          <a:r>
            <a:rPr lang="en-US" sz="1800" b="1" i="0" smtClean="0"/>
            <a:t>Interest Deduction on Home Loans</a:t>
          </a:r>
          <a:r>
            <a:rPr lang="en-US" sz="1800" i="0" smtClean="0"/>
            <a:t> : Under the new tax structure, the </a:t>
          </a:r>
          <a:r>
            <a:rPr lang="en-US" sz="1800" i="0" smtClean="0">
              <a:solidFill>
                <a:schemeClr val="tx1">
                  <a:lumMod val="85000"/>
                  <a:lumOff val="15000"/>
                </a:schemeClr>
              </a:solidFill>
            </a:rPr>
            <a:t>only time </a:t>
          </a:r>
          <a:r>
            <a:rPr lang="en-US" sz="1800" i="0" smtClean="0"/>
            <a:t>one may claim a deduction for home loan interest under section 24 is </a:t>
          </a:r>
          <a:r>
            <a:rPr lang="en-US" sz="1800" i="0" smtClean="0">
              <a:solidFill>
                <a:schemeClr val="tx1">
                  <a:lumMod val="85000"/>
                  <a:lumOff val="15000"/>
                </a:schemeClr>
              </a:solidFill>
            </a:rPr>
            <a:t>when the residence is rented out.</a:t>
          </a:r>
          <a:endParaRPr lang="en-US" sz="1800">
            <a:solidFill>
              <a:schemeClr val="tx1">
                <a:lumMod val="85000"/>
                <a:lumOff val="15000"/>
              </a:schemeClr>
            </a:solidFill>
          </a:endParaRPr>
        </a:p>
      </dgm:t>
    </dgm:pt>
    <dgm:pt modelId="{5E97AA2C-A1C3-4A83-AA32-C18832EF261F}" type="sibTrans" cxnId="{22775333-BD7D-4154-A693-1C5930A5973A}">
      <dgm:prSet/>
      <dgm:spPr/>
      <dgm:t>
        <a:bodyPr/>
        <a:lstStyle/>
        <a:p>
          <a:endParaRPr lang="en-US"/>
        </a:p>
      </dgm:t>
    </dgm:pt>
    <dgm:pt modelId="{5BF2BEEA-6F3F-49B6-A00C-49EC40C108BD}" type="parTrans" cxnId="{5EA3E026-6A46-4FC5-94C6-5C72A9FBFDD1}">
      <dgm:prSet/>
      <dgm:spPr/>
      <dgm:t>
        <a:bodyPr/>
        <a:lstStyle/>
        <a:p>
          <a:endParaRPr lang="en-US"/>
        </a:p>
      </dgm:t>
    </dgm:pt>
    <dgm:pt modelId="{FCA805CA-F6CB-4312-BE27-75841A333C66}">
      <dgm:prSet phldrT="[Text]" custT="1"/>
      <dgm:spPr/>
      <dgm:t>
        <a:bodyPr/>
        <a:lstStyle/>
        <a:p>
          <a:r>
            <a:rPr lang="en-US" sz="1800" b="1" i="0" smtClean="0"/>
            <a:t>Losses from Residential Property </a:t>
          </a:r>
          <a:r>
            <a:rPr lang="en-US" sz="1800" i="0" smtClean="0"/>
            <a:t>: Under the new tax regime, losses from residential property cannot be offset against other sources of income. </a:t>
          </a:r>
          <a:endParaRPr lang="en-US" sz="1800"/>
        </a:p>
      </dgm:t>
    </dgm:pt>
    <dgm:pt modelId="{F72D5935-2866-4C0D-94ED-7C987F59ABF1}" type="sibTrans" cxnId="{5EA3E026-6A46-4FC5-94C6-5C72A9FBFDD1}">
      <dgm:prSet/>
      <dgm:spPr/>
      <dgm:t>
        <a:bodyPr/>
        <a:lstStyle/>
        <a:p>
          <a:endParaRPr lang="en-US"/>
        </a:p>
      </dgm:t>
    </dgm:pt>
    <dgm:pt modelId="{DB5C5ADC-86CF-4CE2-89F6-79A9DE673540}" type="parTrans" cxnId="{FC5F2411-CAD2-47D3-97A1-10D28DB3AC37}">
      <dgm:prSet/>
      <dgm:spPr/>
      <dgm:t>
        <a:bodyPr/>
        <a:lstStyle/>
        <a:p>
          <a:endParaRPr lang="en-US"/>
        </a:p>
      </dgm:t>
    </dgm:pt>
    <dgm:pt modelId="{3805D4A2-1A2D-4C11-8DE2-E2B722467A25}">
      <dgm:prSet phldrT="[Text]" custT="1"/>
      <dgm:spPr/>
      <dgm:t>
        <a:bodyPr/>
        <a:lstStyle/>
        <a:p>
          <a:r>
            <a:rPr lang="en-US" sz="1800" b="1" i="0" smtClean="0"/>
            <a:t>Set-off for Residential Property Losses</a:t>
          </a:r>
          <a:r>
            <a:rPr lang="en-US" sz="1800" i="0" smtClean="0"/>
            <a:t> : If a person rents out many homes, the loss from one home might be offset by the income from a different home. </a:t>
          </a:r>
          <a:endParaRPr lang="en-US" sz="1800"/>
        </a:p>
      </dgm:t>
    </dgm:pt>
    <dgm:pt modelId="{A9610693-277D-4AEA-B49C-E21620112DE4}" type="sibTrans" cxnId="{FC5F2411-CAD2-47D3-97A1-10D28DB3AC37}">
      <dgm:prSet/>
      <dgm:spPr/>
      <dgm:t>
        <a:bodyPr/>
        <a:lstStyle/>
        <a:p>
          <a:endParaRPr lang="en-US"/>
        </a:p>
      </dgm:t>
    </dgm:pt>
    <dgm:pt modelId="{37ACD37E-4ADF-4743-8C34-4ADEC239FE9C}" type="parTrans" cxnId="{10339351-69F2-4E09-AFB7-E32F7E51A87D}">
      <dgm:prSet/>
      <dgm:spPr/>
      <dgm:t>
        <a:bodyPr/>
        <a:lstStyle/>
        <a:p>
          <a:endParaRPr lang="en-US"/>
        </a:p>
      </dgm:t>
    </dgm:pt>
    <dgm:pt modelId="{55E17A5A-5126-4B34-8843-07B59B7C8981}">
      <dgm:prSet phldrT="[Text]" custT="1"/>
      <dgm:spPr/>
      <dgm:t>
        <a:bodyPr/>
        <a:lstStyle/>
        <a:p>
          <a:r>
            <a:rPr lang="en-US" sz="1800" b="1" i="0" smtClean="0"/>
            <a:t>Carry Forward Losses for House Properties</a:t>
          </a:r>
          <a:r>
            <a:rPr lang="en-US" sz="1800" i="0" smtClean="0"/>
            <a:t>: The new tax system does not allow for the carrying forward of losses. Losses on residential property could be carried forward for up to eight fiscal years under the previous tax system</a:t>
          </a:r>
          <a:endParaRPr lang="en-US" sz="1800"/>
        </a:p>
      </dgm:t>
    </dgm:pt>
    <dgm:pt modelId="{69B0CFF4-1FFB-4BC4-81E1-6109C8EC22DD}" type="sibTrans" cxnId="{10339351-69F2-4E09-AFB7-E32F7E51A87D}">
      <dgm:prSet/>
      <dgm:spPr/>
      <dgm:t>
        <a:bodyPr/>
        <a:lstStyle/>
        <a:p>
          <a:endParaRPr lang="en-US"/>
        </a:p>
      </dgm:t>
    </dgm:pt>
    <dgm:pt modelId="{CF63545B-15F7-48B8-8E5B-9151D27EA872}" type="pres">
      <dgm:prSet presAssocID="{87A344AC-4FF4-4E83-A84C-627829667416}" presName="linear">
        <dgm:presLayoutVars>
          <dgm:animLvl val="lvl"/>
          <dgm:resizeHandles val="exact"/>
        </dgm:presLayoutVars>
      </dgm:prSet>
      <dgm:spPr/>
      <dgm:t>
        <a:bodyPr/>
        <a:lstStyle/>
        <a:p>
          <a:endParaRPr lang="en-US"/>
        </a:p>
      </dgm:t>
    </dgm:pt>
    <dgm:pt modelId="{A836FDD4-7DD3-44F8-B6C2-656269E744C3}" type="pres">
      <dgm:prSet presAssocID="{8857E6B2-4C58-432E-AFD0-C56166C4E955}" presName="parentText" presStyleLbl="node1" presStyleCnt="4" custScaleY="102799">
        <dgm:presLayoutVars>
          <dgm:chMax val="0"/>
          <dgm:bulletEnabled val="1"/>
        </dgm:presLayoutVars>
      </dgm:prSet>
      <dgm:spPr/>
      <dgm:t>
        <a:bodyPr/>
        <a:lstStyle/>
        <a:p>
          <a:endParaRPr lang="en-US"/>
        </a:p>
      </dgm:t>
    </dgm:pt>
    <dgm:pt modelId="{F8ADFB54-1D21-444A-B55A-F8423949E064}" type="pres">
      <dgm:prSet presAssocID="{5E97AA2C-A1C3-4A83-AA32-C18832EF261F}" presName="spacer"/>
      <dgm:spPr/>
      <dgm:t>
        <a:bodyPr/>
        <a:lstStyle/>
        <a:p/>
      </dgm:t>
    </dgm:pt>
    <dgm:pt modelId="{9179F62C-585B-442B-AC7A-D4EA1743F444}" type="pres">
      <dgm:prSet presAssocID="{FCA805CA-F6CB-4312-BE27-75841A333C66}" presName="parentText" presStyleLbl="node1" presStyleIdx="1" presStyleCnt="4" custScaleY="76320">
        <dgm:presLayoutVars>
          <dgm:chMax val="0"/>
          <dgm:bulletEnabled val="1"/>
        </dgm:presLayoutVars>
      </dgm:prSet>
      <dgm:spPr/>
      <dgm:t>
        <a:bodyPr/>
        <a:lstStyle/>
        <a:p>
          <a:endParaRPr lang="en-US"/>
        </a:p>
      </dgm:t>
    </dgm:pt>
    <dgm:pt modelId="{21120575-D8B3-4A36-BCEE-097DB410C917}" type="pres">
      <dgm:prSet presAssocID="{F72D5935-2866-4C0D-94ED-7C987F59ABF1}" presName="spacer"/>
      <dgm:spPr/>
      <dgm:t>
        <a:bodyPr/>
        <a:lstStyle/>
        <a:p/>
      </dgm:t>
    </dgm:pt>
    <dgm:pt modelId="{414BF0F1-2489-4CD0-8F4E-4B264A5A7599}" type="pres">
      <dgm:prSet presAssocID="{3805D4A2-1A2D-4C11-8DE2-E2B722467A25}" presName="parentText" presStyleLbl="node1" presStyleIdx="2" presStyleCnt="4" custScaleY="76320">
        <dgm:presLayoutVars>
          <dgm:chMax val="0"/>
          <dgm:bulletEnabled val="1"/>
        </dgm:presLayoutVars>
      </dgm:prSet>
      <dgm:spPr/>
      <dgm:t>
        <a:bodyPr/>
        <a:lstStyle/>
        <a:p>
          <a:endParaRPr lang="en-US"/>
        </a:p>
      </dgm:t>
    </dgm:pt>
    <dgm:pt modelId="{EC60295D-71D6-4405-99BB-5C9712DAABE8}" type="pres">
      <dgm:prSet presAssocID="{A9610693-277D-4AEA-B49C-E21620112DE4}" presName="spacer"/>
      <dgm:spPr/>
      <dgm:t>
        <a:bodyPr/>
        <a:lstStyle/>
        <a:p/>
      </dgm:t>
    </dgm:pt>
    <dgm:pt modelId="{4B23CDD9-18AA-4704-BC01-16B8C39CD831}" type="pres">
      <dgm:prSet presAssocID="{55E17A5A-5126-4B34-8843-07B59B7C8981}" presName="parentText" presStyleLbl="node1" presStyleIdx="3" presStyleCnt="4">
        <dgm:presLayoutVars>
          <dgm:chMax val="0"/>
          <dgm:bulletEnabled val="1"/>
        </dgm:presLayoutVars>
      </dgm:prSet>
      <dgm:spPr/>
      <dgm:t>
        <a:bodyPr/>
        <a:lstStyle/>
        <a:p>
          <a:endParaRPr lang="en-US"/>
        </a:p>
      </dgm:t>
    </dgm:pt>
  </dgm:ptLst>
  <dgm:cxnLst>
    <dgm:cxn modelId="{22775333-BD7D-4154-A693-1C5930A5973A}" srcId="{87A344AC-4FF4-4E83-A84C-627829667416}" destId="{8857E6B2-4C58-432E-AFD0-C56166C4E955}" srcOrd="0" destOrd="0" parTransId="{D9D25E79-45D4-4D82-97C6-AD16837996DA}" sibTransId="{5E97AA2C-A1C3-4A83-AA32-C18832EF261F}"/>
    <dgm:cxn modelId="{5EA3E026-6A46-4FC5-94C6-5C72A9FBFDD1}" srcId="{87A344AC-4FF4-4E83-A84C-627829667416}" destId="{FCA805CA-F6CB-4312-BE27-75841A333C66}" srcOrd="1" destOrd="0" parTransId="{5BF2BEEA-6F3F-49B6-A00C-49EC40C108BD}" sibTransId="{F72D5935-2866-4C0D-94ED-7C987F59ABF1}"/>
    <dgm:cxn modelId="{FC5F2411-CAD2-47D3-97A1-10D28DB3AC37}" srcId="{87A344AC-4FF4-4E83-A84C-627829667416}" destId="{3805D4A2-1A2D-4C11-8DE2-E2B722467A25}" srcOrd="2" destOrd="0" parTransId="{DB5C5ADC-86CF-4CE2-89F6-79A9DE673540}" sibTransId="{A9610693-277D-4AEA-B49C-E21620112DE4}"/>
    <dgm:cxn modelId="{10339351-69F2-4E09-AFB7-E32F7E51A87D}" srcId="{87A344AC-4FF4-4E83-A84C-627829667416}" destId="{55E17A5A-5126-4B34-8843-07B59B7C8981}" srcOrd="3" destOrd="0" parTransId="{37ACD37E-4ADF-4743-8C34-4ADEC239FE9C}" sibTransId="{69B0CFF4-1FFB-4BC4-81E1-6109C8EC22DD}"/>
    <dgm:cxn modelId="{51B3433D-2F1B-454D-94C8-90123DB87234}" type="presOf" srcId="{87A344AC-4FF4-4E83-A84C-627829667416}" destId="{CF63545B-15F7-48B8-8E5B-9151D27EA872}" srcOrd="0" destOrd="0" presId="urn:microsoft.com/office/officeart/2005/8/layout/vList2"/>
    <dgm:cxn modelId="{FEA93B18-2EDA-4674-81C8-AE289F2B4403}" type="presParOf" srcId="{CF63545B-15F7-48B8-8E5B-9151D27EA872}" destId="{A836FDD4-7DD3-44F8-B6C2-656269E744C3}" srcOrd="0" destOrd="0" presId="urn:microsoft.com/office/officeart/2005/8/layout/vList2"/>
    <dgm:cxn modelId="{F38BB76D-E042-4A3C-B31B-7B02FB1506E3}" type="presOf" srcId="{8857E6B2-4C58-432E-AFD0-C56166C4E955}" destId="{A836FDD4-7DD3-44F8-B6C2-656269E744C3}" srcOrd="0" destOrd="0" presId="urn:microsoft.com/office/officeart/2005/8/layout/vList2"/>
    <dgm:cxn modelId="{109A507D-B38E-46A2-8798-80088D85C2AF}" type="presParOf" srcId="{CF63545B-15F7-48B8-8E5B-9151D27EA872}" destId="{F8ADFB54-1D21-444A-B55A-F8423949E064}" srcOrd="1" destOrd="0" presId="urn:microsoft.com/office/officeart/2005/8/layout/vList2"/>
    <dgm:cxn modelId="{634F9062-0765-440D-845E-2A9DDDD81CF4}" type="presParOf" srcId="{CF63545B-15F7-48B8-8E5B-9151D27EA872}" destId="{9179F62C-585B-442B-AC7A-D4EA1743F444}" srcOrd="2" destOrd="0" presId="urn:microsoft.com/office/officeart/2005/8/layout/vList2"/>
    <dgm:cxn modelId="{04EE16DF-B7F1-4490-BE9A-C8FF8B05E592}" type="presOf" srcId="{FCA805CA-F6CB-4312-BE27-75841A333C66}" destId="{9179F62C-585B-442B-AC7A-D4EA1743F444}" srcOrd="0" destOrd="0" presId="urn:microsoft.com/office/officeart/2005/8/layout/vList2"/>
    <dgm:cxn modelId="{00F25EAF-0611-478E-9AA0-0CC67822D2D1}" type="presParOf" srcId="{CF63545B-15F7-48B8-8E5B-9151D27EA872}" destId="{21120575-D8B3-4A36-BCEE-097DB410C917}" srcOrd="3" destOrd="0" presId="urn:microsoft.com/office/officeart/2005/8/layout/vList2"/>
    <dgm:cxn modelId="{9B6A22BF-5677-46B8-A686-6EC05262CC61}" type="presParOf" srcId="{CF63545B-15F7-48B8-8E5B-9151D27EA872}" destId="{414BF0F1-2489-4CD0-8F4E-4B264A5A7599}" srcOrd="4" destOrd="0" presId="urn:microsoft.com/office/officeart/2005/8/layout/vList2"/>
    <dgm:cxn modelId="{C149A4E4-714B-4D89-83C2-FBF9AC894042}" type="presOf" srcId="{3805D4A2-1A2D-4C11-8DE2-E2B722467A25}" destId="{414BF0F1-2489-4CD0-8F4E-4B264A5A7599}" srcOrd="0" destOrd="0" presId="urn:microsoft.com/office/officeart/2005/8/layout/vList2"/>
    <dgm:cxn modelId="{2279B6B2-4EF1-4FD7-9647-9818E8C17D7F}" type="presParOf" srcId="{CF63545B-15F7-48B8-8E5B-9151D27EA872}" destId="{EC60295D-71D6-4405-99BB-5C9712DAABE8}" srcOrd="5" destOrd="0" presId="urn:microsoft.com/office/officeart/2005/8/layout/vList2"/>
    <dgm:cxn modelId="{04B41EE5-FDCB-4E4F-B2B8-7A7B3D429EA5}" type="presParOf" srcId="{CF63545B-15F7-48B8-8E5B-9151D27EA872}" destId="{4B23CDD9-18AA-4704-BC01-16B8C39CD831}" srcOrd="6" destOrd="0" presId="urn:microsoft.com/office/officeart/2005/8/layout/vList2"/>
    <dgm:cxn modelId="{7A276C45-1057-47F5-9F7B-A3817CCB7853}" type="presOf" srcId="{55E17A5A-5126-4B34-8843-07B59B7C8981}" destId="{4B23CDD9-18AA-4704-BC01-16B8C39CD831}" srcOrd="0" destOrd="0" presId="urn:microsoft.com/office/officeart/2005/8/layout/vList2"/>
  </dgm:cxnLst>
  <dgm:bg/>
  <dgm:whole/>
</dgm:dataModel>
</file>

<file path=ppt/diagrams/data8.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70B306DC-FA36-4606-8A80-DEA19FE66F05}"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6460861E-F231-4357-8AD6-5B81776E84FC}" type="parTrans" cxnId="{51A3946D-4148-4C3D-B1A3-4D0E21128670}">
      <dgm:prSet/>
      <dgm:spPr/>
      <dgm:t>
        <a:bodyPr/>
        <a:lstStyle/>
        <a:p>
          <a:endParaRPr lang="en-US"/>
        </a:p>
      </dgm:t>
    </dgm:pt>
    <dgm:pt modelId="{CECD637D-8893-4545-9A0E-497BCF80AC7D}">
      <dgm:prSet phldrT="[Text]"/>
      <dgm:spPr/>
      <dgm:t>
        <a:bodyPr/>
        <a:lstStyle/>
        <a:p>
          <a:r>
            <a:rPr lang="en-US" b="0" i="0" smtClean="0"/>
            <a:t>Where any salary paid in advance is included in the total income of any person for any previous year it </a:t>
          </a:r>
          <a:r>
            <a:rPr lang="en-US" b="0" i="0" smtClean="0">
              <a:solidFill>
                <a:srgbClr val="003300"/>
              </a:solidFill>
            </a:rPr>
            <a:t>shall not be included again </a:t>
          </a:r>
          <a:r>
            <a:rPr lang="en-US" b="0" i="0" smtClean="0"/>
            <a:t>in the total income of the person when the salary becomes due.</a:t>
          </a:r>
          <a:endParaRPr lang="en-US"/>
        </a:p>
      </dgm:t>
    </dgm:pt>
    <dgm:pt modelId="{C05E9190-BA17-4EA7-86B9-31C89178D4CB}" type="sibTrans" cxnId="{51A3946D-4148-4C3D-B1A3-4D0E21128670}">
      <dgm:prSet/>
      <dgm:spPr/>
      <dgm:t>
        <a:bodyPr/>
        <a:lstStyle/>
        <a:p>
          <a:endParaRPr lang="en-US"/>
        </a:p>
      </dgm:t>
    </dgm:pt>
    <dgm:pt modelId="{125E1BF4-56D5-4616-A836-798A434B5C99}" type="parTrans" cxnId="{C1BCB544-1F31-4408-A860-FB92316A84AE}">
      <dgm:prSet/>
      <dgm:spPr/>
      <dgm:t>
        <a:bodyPr/>
        <a:lstStyle/>
        <a:p>
          <a:endParaRPr lang="en-US"/>
        </a:p>
      </dgm:t>
    </dgm:pt>
    <dgm:pt modelId="{B52D57F7-D632-4CCA-8D11-43F28DF9D6EB}">
      <dgm:prSet phldrT="[Text]"/>
      <dgm:spPr/>
      <dgm:t>
        <a:bodyPr/>
        <a:lstStyle/>
        <a:p>
          <a:r>
            <a:rPr lang="en-US" b="0" i="0" smtClean="0"/>
            <a:t>Any salary, bonus, commission or remuneration, by whatever name called, </a:t>
          </a:r>
          <a:r>
            <a:rPr lang="en-US" b="0" i="0" smtClean="0">
              <a:solidFill>
                <a:srgbClr val="003300"/>
              </a:solidFill>
            </a:rPr>
            <a:t>due to, or received by, a partner of a firm </a:t>
          </a:r>
          <a:r>
            <a:rPr lang="en-US" b="0" i="0" smtClean="0"/>
            <a:t>from the firm shall </a:t>
          </a:r>
          <a:r>
            <a:rPr lang="en-US" b="0" i="0" smtClean="0">
              <a:solidFill>
                <a:srgbClr val="003300"/>
              </a:solidFill>
            </a:rPr>
            <a:t>not be regarded as "salary" </a:t>
          </a:r>
          <a:r>
            <a:rPr lang="en-US" b="0" i="0" smtClean="0"/>
            <a:t>for the purposes of this section.</a:t>
          </a:r>
          <a:endParaRPr lang="en-US"/>
        </a:p>
      </dgm:t>
    </dgm:pt>
    <dgm:pt modelId="{CDBA0583-1FE9-44A7-97AA-0A14EAE98745}" type="sibTrans" cxnId="{C1BCB544-1F31-4408-A860-FB92316A84AE}">
      <dgm:prSet/>
      <dgm:spPr/>
      <dgm:t>
        <a:bodyPr/>
        <a:lstStyle/>
        <a:p>
          <a:endParaRPr lang="en-US"/>
        </a:p>
      </dgm:t>
    </dgm:pt>
    <dgm:pt modelId="{3BBB03DC-954A-4658-8509-C038A6B329A5}" type="pres">
      <dgm:prSet presAssocID="{70B306DC-FA36-4606-8A80-DEA19FE66F05}" presName="diagram">
        <dgm:presLayoutVars>
          <dgm:dir/>
          <dgm:resizeHandles val="exact"/>
        </dgm:presLayoutVars>
      </dgm:prSet>
      <dgm:spPr/>
      <dgm:t>
        <a:bodyPr/>
        <a:lstStyle/>
        <a:p>
          <a:endParaRPr lang="en-US"/>
        </a:p>
      </dgm:t>
    </dgm:pt>
    <dgm:pt modelId="{9F625D7F-98C2-4B02-827C-D55CE8F488FD}" type="pres">
      <dgm:prSet presAssocID="{CECD637D-8893-4545-9A0E-497BCF80AC7D}" presName="node" presStyleLbl="node1" presStyleCnt="2">
        <dgm:presLayoutVars>
          <dgm:bulletEnabled val="1"/>
        </dgm:presLayoutVars>
      </dgm:prSet>
      <dgm:spPr/>
      <dgm:t>
        <a:bodyPr/>
        <a:lstStyle/>
        <a:p>
          <a:endParaRPr lang="en-US"/>
        </a:p>
      </dgm:t>
    </dgm:pt>
    <dgm:pt modelId="{98CB651E-AB5A-426A-B8D8-F70A5B1E929E}" type="pres">
      <dgm:prSet presAssocID="{C05E9190-BA17-4EA7-86B9-31C89178D4CB}" presName="sibTrans"/>
      <dgm:spPr/>
      <dgm:t>
        <a:bodyPr/>
        <a:lstStyle/>
        <a:p/>
      </dgm:t>
    </dgm:pt>
    <dgm:pt modelId="{F067EE91-F575-4ED6-9272-EF5DA28B7F00}" type="pres">
      <dgm:prSet presAssocID="{B52D57F7-D632-4CCA-8D11-43F28DF9D6EB}" presName="node" presStyleLbl="node1" presStyleIdx="1" presStyleCnt="2">
        <dgm:presLayoutVars>
          <dgm:bulletEnabled val="1"/>
        </dgm:presLayoutVars>
      </dgm:prSet>
      <dgm:spPr/>
      <dgm:t>
        <a:bodyPr/>
        <a:lstStyle/>
        <a:p>
          <a:endParaRPr lang="en-US"/>
        </a:p>
      </dgm:t>
    </dgm:pt>
  </dgm:ptLst>
  <dgm:cxnLst>
    <dgm:cxn modelId="{51A3946D-4148-4C3D-B1A3-4D0E21128670}" srcId="{70B306DC-FA36-4606-8A80-DEA19FE66F05}" destId="{CECD637D-8893-4545-9A0E-497BCF80AC7D}" srcOrd="0" destOrd="0" parTransId="{6460861E-F231-4357-8AD6-5B81776E84FC}" sibTransId="{C05E9190-BA17-4EA7-86B9-31C89178D4CB}"/>
    <dgm:cxn modelId="{C1BCB544-1F31-4408-A860-FB92316A84AE}" srcId="{70B306DC-FA36-4606-8A80-DEA19FE66F05}" destId="{B52D57F7-D632-4CCA-8D11-43F28DF9D6EB}" srcOrd="1" destOrd="0" parTransId="{125E1BF4-56D5-4616-A836-798A434B5C99}" sibTransId="{CDBA0583-1FE9-44A7-97AA-0A14EAE98745}"/>
    <dgm:cxn modelId="{150F4B01-9223-456F-90BB-1D4328DB4B1E}" type="presOf" srcId="{70B306DC-FA36-4606-8A80-DEA19FE66F05}" destId="{3BBB03DC-954A-4658-8509-C038A6B329A5}" srcOrd="0" destOrd="0" presId="urn:microsoft.com/office/officeart/2005/8/layout/default"/>
    <dgm:cxn modelId="{CA5A8C0A-9E0B-483E-9799-01686018745A}" type="presParOf" srcId="{3BBB03DC-954A-4658-8509-C038A6B329A5}" destId="{9F625D7F-98C2-4B02-827C-D55CE8F488FD}" srcOrd="0" destOrd="0" presId="urn:microsoft.com/office/officeart/2005/8/layout/default"/>
    <dgm:cxn modelId="{18B845E8-EF0C-4E5E-B8C6-19D804A86ABA}" type="presOf" srcId="{CECD637D-8893-4545-9A0E-497BCF80AC7D}" destId="{9F625D7F-98C2-4B02-827C-D55CE8F488FD}" srcOrd="0" destOrd="0" presId="urn:microsoft.com/office/officeart/2005/8/layout/default"/>
    <dgm:cxn modelId="{C5CAAFCE-4788-4020-A2DF-5E813EAE73B4}" type="presParOf" srcId="{3BBB03DC-954A-4658-8509-C038A6B329A5}" destId="{98CB651E-AB5A-426A-B8D8-F70A5B1E929E}" srcOrd="1" destOrd="0" presId="urn:microsoft.com/office/officeart/2005/8/layout/default"/>
    <dgm:cxn modelId="{597792EA-3F1E-4FA7-A81C-CFD382891B22}" type="presParOf" srcId="{3BBB03DC-954A-4658-8509-C038A6B329A5}" destId="{F067EE91-F575-4ED6-9272-EF5DA28B7F00}" srcOrd="2" destOrd="0" presId="urn:microsoft.com/office/officeart/2005/8/layout/default"/>
    <dgm:cxn modelId="{BB4AC447-3A20-49E3-9AA8-7F4296B613D0}" type="presOf" srcId="{B52D57F7-D632-4CCA-8D11-43F28DF9D6EB}" destId="{F067EE91-F575-4ED6-9272-EF5DA28B7F00}" srcOrd="0" destOrd="0" presId="urn:microsoft.com/office/officeart/2005/8/layout/default"/>
  </dgm:cxnLst>
  <dgm:bg/>
  <dgm:whole/>
</dgm:dataModel>
</file>

<file path=ppt/diagrams/data9.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9E16B905-9A99-41F8-B8C4-A6C8BD51D023}"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CC6F46CA-1E99-4E4C-9D5D-2ECEA22C0D36}" type="parTrans" cxnId="{3995BA13-1CC9-4A03-9A5C-C78AD8BD204D}">
      <dgm:prSet/>
      <dgm:spPr/>
      <dgm:t>
        <a:bodyPr/>
        <a:lstStyle/>
        <a:p>
          <a:endParaRPr lang="en-US"/>
        </a:p>
      </dgm:t>
    </dgm:pt>
    <dgm:pt modelId="{B1A7A7C6-530C-4A85-8F3E-F6BCB06C57FE}">
      <dgm:prSet phldrT="[Text]"/>
      <dgm:spPr/>
      <dgm:t>
        <a:bodyPr/>
        <a:lstStyle/>
        <a:p>
          <a:r>
            <a:rPr lang="en-US" smtClean="0"/>
            <a:t>Income from salary taxable during the year shall consists of following:</a:t>
          </a:r>
          <a:endParaRPr lang="en-US"/>
        </a:p>
      </dgm:t>
    </dgm:pt>
    <dgm:pt modelId="{D21E5087-55D6-44E4-8E33-470E37B8A42A}" type="parTrans" cxnId="{2C7E7FA1-F531-496B-BCD7-E1587CDAE125}">
      <dgm:prSet/>
      <dgm:spPr/>
      <dgm:t>
        <a:bodyPr/>
        <a:lstStyle/>
        <a:p>
          <a:endParaRPr lang="en-US"/>
        </a:p>
      </dgm:t>
    </dgm:pt>
    <dgm:pt modelId="{D189A3D6-C4C7-451A-9659-86E4476AEFA1}">
      <dgm:prSet phldrT="[Text]"/>
      <dgm:spPr/>
      <dgm:t>
        <a:bodyPr/>
        <a:lstStyle/>
        <a:p>
          <a:r>
            <a:rPr lang="en-US" b="0" i="0" smtClean="0"/>
            <a:t>Salary due from employer (including former employer) to taxpayer during the previous year, whether paid or not;</a:t>
          </a:r>
          <a:endParaRPr lang="en-US"/>
        </a:p>
      </dgm:t>
    </dgm:pt>
    <dgm:pt modelId="{93C97DDB-2B8D-4CA7-9DFC-410793FD574A}" type="sibTrans" cxnId="{2C7E7FA1-F531-496B-BCD7-E1587CDAE125}">
      <dgm:prSet/>
      <dgm:spPr/>
      <dgm:t>
        <a:bodyPr/>
        <a:lstStyle/>
        <a:p>
          <a:endParaRPr lang="en-US"/>
        </a:p>
      </dgm:t>
    </dgm:pt>
    <dgm:pt modelId="{ED0084EC-B69B-49AF-BB2B-D7F3B3066A7D}" type="parTrans" cxnId="{BC6E4C90-1493-45EF-A0D8-1BBBA3647F5B}">
      <dgm:prSet/>
      <dgm:spPr/>
      <dgm:t>
        <a:bodyPr/>
        <a:lstStyle/>
        <a:p>
          <a:endParaRPr lang="en-US"/>
        </a:p>
      </dgm:t>
    </dgm:pt>
    <dgm:pt modelId="{44CC8EC7-A3BF-4D93-9A4D-658AED850257}">
      <dgm:prSet phldrT="[Text]"/>
      <dgm:spPr/>
      <dgm:t>
        <a:bodyPr/>
        <a:lstStyle/>
        <a:p>
          <a:r>
            <a:rPr lang="en-US" smtClean="0"/>
            <a:t>Salary paid by employer (including former employer) to taxpayer during the previous year before it became due;</a:t>
          </a:r>
          <a:endParaRPr lang="en-US"/>
        </a:p>
      </dgm:t>
    </dgm:pt>
    <dgm:pt modelId="{663D3576-DF33-422B-B373-774894B7C491}" type="sibTrans" cxnId="{BC6E4C90-1493-45EF-A0D8-1BBBA3647F5B}">
      <dgm:prSet/>
      <dgm:spPr/>
      <dgm:t>
        <a:bodyPr/>
        <a:lstStyle/>
        <a:p>
          <a:endParaRPr lang="en-US"/>
        </a:p>
      </dgm:t>
    </dgm:pt>
    <dgm:pt modelId="{74B49EB6-FD3A-4974-9F69-73AFD515D4A8}" type="parTrans" cxnId="{ED16785C-8E93-42BA-A12B-8C9A552DF3BB}">
      <dgm:prSet/>
      <dgm:spPr/>
      <dgm:t>
        <a:bodyPr/>
        <a:lstStyle/>
        <a:p>
          <a:endParaRPr lang="en-US"/>
        </a:p>
      </dgm:t>
    </dgm:pt>
    <dgm:pt modelId="{9AB46E28-BC57-4E12-B5B0-65A82E4F58C2}">
      <dgm:prSet phldrT="[Text]"/>
      <dgm:spPr/>
      <dgm:t>
        <a:bodyPr/>
        <a:lstStyle/>
        <a:p>
          <a:r>
            <a:rPr lang="en-US" smtClean="0"/>
            <a:t>Arrear of salary paid by the employer (including former employer) to taxpayer during the previous year, if not charged to tax in any earlier year</a:t>
          </a:r>
          <a:endParaRPr lang="en-US"/>
        </a:p>
      </dgm:t>
    </dgm:pt>
    <dgm:pt modelId="{EFD64B97-CA0C-4757-A145-C27C5402E58D}" type="sibTrans" cxnId="{ED16785C-8E93-42BA-A12B-8C9A552DF3BB}">
      <dgm:prSet/>
      <dgm:spPr/>
      <dgm:t>
        <a:bodyPr/>
        <a:lstStyle/>
        <a:p>
          <a:endParaRPr lang="en-US"/>
        </a:p>
      </dgm:t>
    </dgm:pt>
    <dgm:pt modelId="{818524C0-881B-44A4-9795-49E2D315FD7A}" type="sibTrans" cxnId="{3995BA13-1CC9-4A03-9A5C-C78AD8BD204D}">
      <dgm:prSet/>
      <dgm:spPr/>
      <dgm:t>
        <a:bodyPr/>
        <a:lstStyle/>
        <a:p>
          <a:endParaRPr lang="en-US"/>
        </a:p>
      </dgm:t>
    </dgm:pt>
    <dgm:pt modelId="{941DBC41-DDFE-4111-808C-9BBAB05D62B4}" type="parTrans" cxnId="{7995D4E4-919E-43C2-9F3E-FDA1A622737D}">
      <dgm:prSet/>
      <dgm:spPr/>
      <dgm:t>
        <a:bodyPr/>
        <a:lstStyle/>
        <a:p>
          <a:endParaRPr lang="en-US"/>
        </a:p>
      </dgm:t>
    </dgm:pt>
    <dgm:pt modelId="{C5220498-7D31-40F1-8960-805D63457B02}">
      <dgm:prSet phldrT="[Text]"/>
      <dgm:spPr/>
      <dgm:t>
        <a:bodyPr/>
        <a:lstStyle/>
        <a:p>
          <a:r>
            <a:rPr lang="en-US" b="0" i="0" smtClean="0"/>
            <a:t>Existence of relationship of employer and employee is must between the payer and payee to tax the income under this head.</a:t>
          </a:r>
          <a:endParaRPr lang="en-US"/>
        </a:p>
      </dgm:t>
    </dgm:pt>
    <dgm:pt modelId="{424E8C78-39AB-4030-A6CA-E4F578047BE9}" type="sibTrans" cxnId="{7995D4E4-919E-43C2-9F3E-FDA1A622737D}">
      <dgm:prSet/>
      <dgm:spPr/>
      <dgm:t>
        <a:bodyPr/>
        <a:lstStyle/>
        <a:p>
          <a:endParaRPr lang="en-US"/>
        </a:p>
      </dgm:t>
    </dgm:pt>
    <dgm:pt modelId="{AE448215-1093-45CC-A71D-C10DB1B69930}" type="parTrans" cxnId="{53525CB1-878E-47FB-B353-4D5CEDE378E2}">
      <dgm:prSet/>
      <dgm:spPr/>
      <dgm:t>
        <a:bodyPr/>
        <a:lstStyle/>
        <a:p>
          <a:endParaRPr lang="en-US"/>
        </a:p>
      </dgm:t>
    </dgm:pt>
    <dgm:pt modelId="{F7D53058-CEA7-4ED9-92D8-EC726F50B925}">
      <dgm:prSet phldrT="[Text]"/>
      <dgm:spPr/>
      <dgm:t>
        <a:bodyPr/>
        <a:lstStyle/>
        <a:p>
          <a:r>
            <a:rPr lang="en-US" b="0" i="0" smtClean="0"/>
            <a:t>Section 17(1) defined the term “Salary”. It is an inclusive definition and includes monetary as well as non-monetary items.</a:t>
          </a:r>
          <a:endParaRPr lang="en-US"/>
        </a:p>
      </dgm:t>
    </dgm:pt>
    <dgm:pt modelId="{8E39CB70-7390-400F-BD6E-25C5688EDB88}" type="sibTrans" cxnId="{53525CB1-878E-47FB-B353-4D5CEDE378E2}">
      <dgm:prSet/>
      <dgm:spPr/>
      <dgm:t>
        <a:bodyPr/>
        <a:lstStyle/>
        <a:p>
          <a:endParaRPr lang="en-US"/>
        </a:p>
      </dgm:t>
    </dgm:pt>
    <dgm:pt modelId="{E5BCD12E-755D-4569-A627-B55838D7E32B}" type="pres">
      <dgm:prSet presAssocID="{9E16B905-9A99-41F8-B8C4-A6C8BD51D023}" presName="linear">
        <dgm:presLayoutVars>
          <dgm:animLvl val="lvl"/>
          <dgm:resizeHandles val="exact"/>
        </dgm:presLayoutVars>
      </dgm:prSet>
      <dgm:spPr/>
      <dgm:t>
        <a:bodyPr/>
        <a:lstStyle/>
        <a:p>
          <a:endParaRPr lang="en-US"/>
        </a:p>
      </dgm:t>
    </dgm:pt>
    <dgm:pt modelId="{6AEC7B1A-747B-4B0B-88E9-A835E2D569BF}" type="pres">
      <dgm:prSet presAssocID="{B1A7A7C6-530C-4A85-8F3E-F6BCB06C57FE}" presName="parentText" presStyleLbl="node1" presStyleCnt="3">
        <dgm:presLayoutVars>
          <dgm:chMax val="0"/>
          <dgm:bulletEnabled val="1"/>
        </dgm:presLayoutVars>
      </dgm:prSet>
      <dgm:spPr/>
      <dgm:t>
        <a:bodyPr/>
        <a:lstStyle/>
        <a:p>
          <a:endParaRPr lang="en-US"/>
        </a:p>
      </dgm:t>
    </dgm:pt>
    <dgm:pt modelId="{0AD9A711-25D8-4309-A4F0-625890A92947}" type="pres">
      <dgm:prSet presAssocID="{B1A7A7C6-530C-4A85-8F3E-F6BCB06C57FE}" presName="childText" presStyleLbl="revTx" presStyleCnt="1">
        <dgm:presLayoutVars>
          <dgm:bulletEnabled val="1"/>
        </dgm:presLayoutVars>
      </dgm:prSet>
      <dgm:spPr/>
      <dgm:t>
        <a:bodyPr/>
        <a:lstStyle/>
        <a:p>
          <a:endParaRPr lang="en-US"/>
        </a:p>
      </dgm:t>
    </dgm:pt>
    <dgm:pt modelId="{828A8AD5-2C1B-4811-BC99-27600B99E7B3}" type="pres">
      <dgm:prSet presAssocID="{C5220498-7D31-40F1-8960-805D63457B02}" presName="parentText" presStyleLbl="node1" presStyleIdx="1" presStyleCnt="3">
        <dgm:presLayoutVars>
          <dgm:chMax val="0"/>
          <dgm:bulletEnabled val="1"/>
        </dgm:presLayoutVars>
      </dgm:prSet>
      <dgm:spPr/>
      <dgm:t>
        <a:bodyPr/>
        <a:lstStyle/>
        <a:p>
          <a:endParaRPr lang="en-US"/>
        </a:p>
      </dgm:t>
    </dgm:pt>
    <dgm:pt modelId="{31A494F6-1098-495F-BA63-E7E17F6A1750}" type="pres">
      <dgm:prSet presAssocID="{424E8C78-39AB-4030-A6CA-E4F578047BE9}" presName="spacer"/>
      <dgm:spPr/>
      <dgm:t>
        <a:bodyPr/>
        <a:lstStyle/>
        <a:p/>
      </dgm:t>
    </dgm:pt>
    <dgm:pt modelId="{7125E53F-DCF6-4E24-83DE-EA0603113D9F}" type="pres">
      <dgm:prSet presAssocID="{F7D53058-CEA7-4ED9-92D8-EC726F50B925}" presName="parentText" presStyleLbl="node1" presStyleIdx="2" presStyleCnt="3">
        <dgm:presLayoutVars>
          <dgm:chMax val="0"/>
          <dgm:bulletEnabled val="1"/>
        </dgm:presLayoutVars>
      </dgm:prSet>
      <dgm:spPr/>
      <dgm:t>
        <a:bodyPr/>
        <a:lstStyle/>
        <a:p>
          <a:endParaRPr lang="en-US"/>
        </a:p>
      </dgm:t>
    </dgm:pt>
  </dgm:ptLst>
  <dgm:cxnLst>
    <dgm:cxn modelId="{3995BA13-1CC9-4A03-9A5C-C78AD8BD204D}" srcId="{9E16B905-9A99-41F8-B8C4-A6C8BD51D023}" destId="{B1A7A7C6-530C-4A85-8F3E-F6BCB06C57FE}" srcOrd="0" destOrd="0" parTransId="{CC6F46CA-1E99-4E4C-9D5D-2ECEA22C0D36}" sibTransId="{818524C0-881B-44A4-9795-49E2D315FD7A}"/>
    <dgm:cxn modelId="{2C7E7FA1-F531-496B-BCD7-E1587CDAE125}" srcId="{B1A7A7C6-530C-4A85-8F3E-F6BCB06C57FE}" destId="{D189A3D6-C4C7-451A-9659-86E4476AEFA1}" srcOrd="0" destOrd="0" parTransId="{D21E5087-55D6-44E4-8E33-470E37B8A42A}" sibTransId="{93C97DDB-2B8D-4CA7-9DFC-410793FD574A}"/>
    <dgm:cxn modelId="{BC6E4C90-1493-45EF-A0D8-1BBBA3647F5B}" srcId="{B1A7A7C6-530C-4A85-8F3E-F6BCB06C57FE}" destId="{44CC8EC7-A3BF-4D93-9A4D-658AED850257}" srcOrd="1" destOrd="0" parTransId="{ED0084EC-B69B-49AF-BB2B-D7F3B3066A7D}" sibTransId="{663D3576-DF33-422B-B373-774894B7C491}"/>
    <dgm:cxn modelId="{ED16785C-8E93-42BA-A12B-8C9A552DF3BB}" srcId="{B1A7A7C6-530C-4A85-8F3E-F6BCB06C57FE}" destId="{9AB46E28-BC57-4E12-B5B0-65A82E4F58C2}" srcOrd="2" destOrd="0" parTransId="{74B49EB6-FD3A-4974-9F69-73AFD515D4A8}" sibTransId="{EFD64B97-CA0C-4757-A145-C27C5402E58D}"/>
    <dgm:cxn modelId="{7995D4E4-919E-43C2-9F3E-FDA1A622737D}" srcId="{9E16B905-9A99-41F8-B8C4-A6C8BD51D023}" destId="{C5220498-7D31-40F1-8960-805D63457B02}" srcOrd="1" destOrd="0" parTransId="{941DBC41-DDFE-4111-808C-9BBAB05D62B4}" sibTransId="{424E8C78-39AB-4030-A6CA-E4F578047BE9}"/>
    <dgm:cxn modelId="{53525CB1-878E-47FB-B353-4D5CEDE378E2}" srcId="{9E16B905-9A99-41F8-B8C4-A6C8BD51D023}" destId="{F7D53058-CEA7-4ED9-92D8-EC726F50B925}" srcOrd="2" destOrd="0" parTransId="{AE448215-1093-45CC-A71D-C10DB1B69930}" sibTransId="{8E39CB70-7390-400F-BD6E-25C5688EDB88}"/>
    <dgm:cxn modelId="{DD7D2618-63FC-41BD-8E7F-61064F740AEB}" type="presOf" srcId="{9E16B905-9A99-41F8-B8C4-A6C8BD51D023}" destId="{E5BCD12E-755D-4569-A627-B55838D7E32B}" srcOrd="0" destOrd="0" presId="urn:microsoft.com/office/officeart/2005/8/layout/vList2"/>
    <dgm:cxn modelId="{984DB513-8E94-4581-BB8E-4A9113105DA6}" type="presParOf" srcId="{E5BCD12E-755D-4569-A627-B55838D7E32B}" destId="{6AEC7B1A-747B-4B0B-88E9-A835E2D569BF}" srcOrd="0" destOrd="0" presId="urn:microsoft.com/office/officeart/2005/8/layout/vList2"/>
    <dgm:cxn modelId="{472B8449-9DB8-49D0-AF8A-B473B874112E}" type="presOf" srcId="{B1A7A7C6-530C-4A85-8F3E-F6BCB06C57FE}" destId="{6AEC7B1A-747B-4B0B-88E9-A835E2D569BF}" srcOrd="0" destOrd="0" presId="urn:microsoft.com/office/officeart/2005/8/layout/vList2"/>
    <dgm:cxn modelId="{C6BB2292-8080-439B-AA67-B67521F08747}" type="presParOf" srcId="{E5BCD12E-755D-4569-A627-B55838D7E32B}" destId="{0AD9A711-25D8-4309-A4F0-625890A92947}" srcOrd="1" destOrd="0" presId="urn:microsoft.com/office/officeart/2005/8/layout/vList2"/>
    <dgm:cxn modelId="{33B867C5-93B6-48F3-8D87-8DB6590AAB14}" type="presOf" srcId="{D189A3D6-C4C7-451A-9659-86E4476AEFA1}" destId="{0AD9A711-25D8-4309-A4F0-625890A92947}" srcOrd="0" destOrd="0" presId="urn:microsoft.com/office/officeart/2005/8/layout/vList2"/>
    <dgm:cxn modelId="{3A447129-87BE-4EC9-BB3D-00D582C9F285}" type="presOf" srcId="{44CC8EC7-A3BF-4D93-9A4D-658AED850257}" destId="{0AD9A711-25D8-4309-A4F0-625890A92947}" srcOrd="0" destOrd="1" presId="urn:microsoft.com/office/officeart/2005/8/layout/vList2"/>
    <dgm:cxn modelId="{5A925C7F-5699-4FB7-A50F-82F035C7F9CA}" type="presOf" srcId="{9AB46E28-BC57-4E12-B5B0-65A82E4F58C2}" destId="{0AD9A711-25D8-4309-A4F0-625890A92947}" srcOrd="0" destOrd="2" presId="urn:microsoft.com/office/officeart/2005/8/layout/vList2"/>
    <dgm:cxn modelId="{A7C594AE-C6D7-46CF-87C3-7709A1336C26}" type="presParOf" srcId="{E5BCD12E-755D-4569-A627-B55838D7E32B}" destId="{828A8AD5-2C1B-4811-BC99-27600B99E7B3}" srcOrd="2" destOrd="0" presId="urn:microsoft.com/office/officeart/2005/8/layout/vList2"/>
    <dgm:cxn modelId="{8BA0D219-B5B4-4A70-9425-D96B871F22E8}" type="presOf" srcId="{C5220498-7D31-40F1-8960-805D63457B02}" destId="{828A8AD5-2C1B-4811-BC99-27600B99E7B3}" srcOrd="0" destOrd="0" presId="urn:microsoft.com/office/officeart/2005/8/layout/vList2"/>
    <dgm:cxn modelId="{57641205-658B-4C35-81DC-2B0C4BC919FA}" type="presParOf" srcId="{E5BCD12E-755D-4569-A627-B55838D7E32B}" destId="{31A494F6-1098-495F-BA63-E7E17F6A1750}" srcOrd="3" destOrd="0" presId="urn:microsoft.com/office/officeart/2005/8/layout/vList2"/>
    <dgm:cxn modelId="{C3BEEE51-400D-4EF5-9B84-173011F70933}" type="presParOf" srcId="{E5BCD12E-755D-4569-A627-B55838D7E32B}" destId="{7125E53F-DCF6-4E24-83DE-EA0603113D9F}" srcOrd="4" destOrd="0" presId="urn:microsoft.com/office/officeart/2005/8/layout/vList2"/>
    <dgm:cxn modelId="{72322F24-C9CE-45B6-9ABC-0C58EAB8C239}" type="presOf" srcId="{F7D53058-CEA7-4ED9-92D8-EC726F50B925}" destId="{7125E53F-DCF6-4E24-83DE-EA0603113D9F}" srcOrd="0" destOrd="0" presId="urn:microsoft.com/office/officeart/2005/8/layout/vList2"/>
  </dgm:cxnLst>
  <dgm:bg/>
  <dgm:whole/>
</dgm:dataModel>
</file>

<file path=ppt/diagrams/data10.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025D674C-1FD3-4699-B72C-56B19FE5F2F8}"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n-US"/>
        </a:p>
      </dgm:t>
    </dgm:pt>
    <dgm:pt modelId="{B6C1E07D-7A5E-4A32-A24C-A9EAE79C9180}" type="parTrans" cxnId="{80E374AD-1CFC-4D83-A7B2-592330A5A03A}">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7F0D961C-F3E7-4BC7-A179-B515516EF2D0}">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wages</a:t>
          </a:r>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131A0771-49F6-4FBA-B600-717796BFAC77}" type="sibTrans" cxnId="{80E374AD-1CFC-4D83-A7B2-592330A5A03A}">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1AF2FB86-992E-47D4-BEC2-6DD9382DACD0}" type="parTrans" cxnId="{6A361A00-A063-46A0-AE68-6211B78A07ED}">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4D739FAA-3471-4799-9267-E5B1DD272F99}">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any annuity or pension</a:t>
          </a:r>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860665A7-C316-4CCF-9958-0E03F765F2F7}" type="sibTrans" cxnId="{6A361A00-A063-46A0-AE68-6211B78A07ED}">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4C22A47B-34B8-4CD5-8E33-1C916AB96C54}" type="parTrans" cxnId="{1A2101BE-232C-4637-A958-1195506A59FB}">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6324DF57-438A-4FD7-BFE5-BA4593B6A738}">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any gratuity</a:t>
          </a:r>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9D802AF5-2ECB-483B-8A62-88A87B4E8B12}" type="sibTrans" cxnId="{1A2101BE-232C-4637-A958-1195506A59FB}">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23EFD85F-EE1A-4F98-B447-CE0FEAC0A918}" type="parTrans" cxnId="{B58380FA-C5E8-44AE-B450-ED90CCF4C840}">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6F852281-3572-4F18-A787-9EF2A0A12BF3}">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any fees, commission, perquisite or profits in lieu of or in addition to any salary or wages</a:t>
          </a:r>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F948F7D9-4F87-4BCD-B47D-F6BFB79795D8}" type="sibTrans" cxnId="{B58380FA-C5E8-44AE-B450-ED90CCF4C840}">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13180FDB-5638-4A38-B86B-C5B40501152E}" type="parTrans" cxnId="{385A656D-3E9F-4DCE-BAD3-2559FF5EFB32}">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BBDB7221-A9AD-4955-871C-9C7099E4EB8B}">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any advance of salary</a:t>
          </a:r>
        </a:p>
      </dgm:t>
    </dgm:pt>
    <dgm:pt modelId="{FE92284F-F9B7-424E-8E43-7A1984EEF405}" type="sibTrans" cxnId="{385A656D-3E9F-4DCE-BAD3-2559FF5EFB32}">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A57E13DE-3567-409B-A304-C1DF36D4D7DD}" type="parTrans" cxnId="{BB18FC57-6909-4D74-AEAC-FD4E92F61EA9}">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EB55B2FF-D077-491C-9F50-236D1895C877}">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leave salary or leave encashment</a:t>
          </a:r>
        </a:p>
      </dgm:t>
    </dgm:pt>
    <dgm:pt modelId="{45AB159F-7F61-49CD-AC99-D60CC1FF5F67}" type="sibTrans" cxnId="{BB18FC57-6909-4D74-AEAC-FD4E92F61EA9}">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0ED8C89C-832A-43AF-B131-435A925F94F9}" type="parTrans" cxnId="{11839587-16D3-42D4-ADB3-AC62D24216F6}">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8B0C75E9-F097-445A-B5E5-37555E6B53E6}">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Provident Fund</a:t>
          </a:r>
        </a:p>
      </dgm:t>
    </dgm:pt>
    <dgm:pt modelId="{0467737F-EA1E-475F-8418-64E100316AF3}" type="sibTrans" cxnId="{11839587-16D3-42D4-ADB3-AC62D24216F6}">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6688E58D-9B56-4D6B-921A-CA58E5E7D9D1}" type="parTrans" cxnId="{E241A9CC-30F1-417B-9C7C-4713F12CFD57}">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E311D922-EA7E-4198-A1B1-C4469B75B123}">
      <dgm:prSet phldrT="[Text]" custT="1"/>
      <dgm:spPr/>
      <dgm:t>
        <a:bodyPr/>
        <a:lstStyle/>
        <a:p>
          <a:r>
            <a:rPr lang="en-US" sz="2000" b="1" i="0"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contribution made by the Central Government or any other employer in the previous year to the account of an employee under a pension scheme referred to in section 80CCD</a:t>
          </a:r>
        </a:p>
      </dgm:t>
    </dgm:pt>
    <dgm:pt modelId="{9FE84FA4-54B0-4D6F-A0AB-E93DD9FEDB8E}" type="sibTrans" cxnId="{E241A9CC-30F1-417B-9C7C-4713F12CFD57}">
      <dgm:prSet custT="1"/>
      <dgm:spPr/>
      <dgm:t>
        <a:bodyPr/>
        <a:lstStyle/>
        <a:p>
          <a:endParaRPr lang="en-US" sz="2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99E9BAA9-6F5D-4DF2-92D4-30DAA1191DA3}" type="pres">
      <dgm:prSet presAssocID="{025D674C-1FD3-4699-B72C-56B19FE5F2F8}" presName="linear">
        <dgm:presLayoutVars>
          <dgm:dir/>
          <dgm:animLvl val="lvl"/>
          <dgm:resizeHandles val="exact"/>
        </dgm:presLayoutVars>
      </dgm:prSet>
      <dgm:spPr/>
      <dgm:t>
        <a:bodyPr/>
        <a:lstStyle/>
        <a:p>
          <a:endParaRPr lang="en-US"/>
        </a:p>
      </dgm:t>
    </dgm:pt>
    <dgm:pt modelId="{E2CE9FA0-2482-4355-A00D-110B47C552E0}" type="pres">
      <dgm:prSet presAssocID="{7F0D961C-F3E7-4BC7-A179-B515516EF2D0}" presName="parentLin"/>
      <dgm:spPr/>
      <dgm:t>
        <a:bodyPr/>
        <a:lstStyle/>
        <a:p/>
      </dgm:t>
    </dgm:pt>
    <dgm:pt modelId="{F0675ECE-F517-4B20-9D5C-31A53D6B3F6F}" type="pres">
      <dgm:prSet presAssocID="{7F0D961C-F3E7-4BC7-A179-B515516EF2D0}" presName="parentLeftMargin" presStyleLbl="node1" presStyleCnt="8"/>
      <dgm:spPr/>
      <dgm:t>
        <a:bodyPr/>
        <a:lstStyle/>
        <a:p>
          <a:endParaRPr lang="en-US"/>
        </a:p>
      </dgm:t>
    </dgm:pt>
    <dgm:pt modelId="{C508BDBD-FDE7-4FF5-B848-02276C59B4F1}" type="pres">
      <dgm:prSet presAssocID="{7F0D961C-F3E7-4BC7-A179-B515516EF2D0}" presName="parentText" presStyleLbl="node1" presStyleCnt="8" custScaleX="127328" custScaleY="250547">
        <dgm:presLayoutVars>
          <dgm:chMax val="0"/>
          <dgm:bulletEnabled val="1"/>
        </dgm:presLayoutVars>
      </dgm:prSet>
      <dgm:spPr/>
      <dgm:t>
        <a:bodyPr/>
        <a:lstStyle/>
        <a:p>
          <a:endParaRPr lang="en-US"/>
        </a:p>
      </dgm:t>
    </dgm:pt>
    <dgm:pt modelId="{2B835FDC-D5C8-4B4C-B1C9-25D9B7AA1D4F}" type="pres">
      <dgm:prSet presAssocID="{7F0D961C-F3E7-4BC7-A179-B515516EF2D0}" presName="negativeSpace"/>
      <dgm:spPr/>
      <dgm:t>
        <a:bodyPr/>
        <a:lstStyle/>
        <a:p/>
      </dgm:t>
    </dgm:pt>
    <dgm:pt modelId="{7DC05A9F-D410-446E-A805-3B140A01D845}" type="pres">
      <dgm:prSet presAssocID="{7F0D961C-F3E7-4BC7-A179-B515516EF2D0}" presName="childText" presStyleLbl="conFgAcc1" presStyleCnt="8">
        <dgm:presLayoutVars>
          <dgm:bulletEnabled val="1"/>
        </dgm:presLayoutVars>
      </dgm:prSet>
      <dgm:spPr/>
      <dgm:t>
        <a:bodyPr/>
        <a:lstStyle/>
        <a:p/>
      </dgm:t>
    </dgm:pt>
    <dgm:pt modelId="{2DA76C1F-0350-4E68-9DD6-6D1798A5E94E}" type="pres">
      <dgm:prSet presAssocID="{131A0771-49F6-4FBA-B600-717796BFAC77}" presName="spaceBetweenRectangles"/>
      <dgm:spPr/>
      <dgm:t>
        <a:bodyPr/>
        <a:lstStyle/>
        <a:p/>
      </dgm:t>
    </dgm:pt>
    <dgm:pt modelId="{3276A9A2-46C8-4861-8F12-1BA04A133DD1}" type="pres">
      <dgm:prSet presAssocID="{4D739FAA-3471-4799-9267-E5B1DD272F99}" presName="parentLin"/>
      <dgm:spPr/>
      <dgm:t>
        <a:bodyPr/>
        <a:lstStyle/>
        <a:p/>
      </dgm:t>
    </dgm:pt>
    <dgm:pt modelId="{59A8EA83-A5F1-4DE7-85E6-5FE4D2F438F8}" type="pres">
      <dgm:prSet presAssocID="{4D739FAA-3471-4799-9267-E5B1DD272F99}" presName="parentLeftMargin" presStyleLbl="node1" presStyleIdx="1" presStyleCnt="8"/>
      <dgm:spPr/>
      <dgm:t>
        <a:bodyPr/>
        <a:lstStyle/>
        <a:p>
          <a:endParaRPr lang="en-US"/>
        </a:p>
      </dgm:t>
    </dgm:pt>
    <dgm:pt modelId="{C196F29E-8D63-436D-8824-799B0C998672}" type="pres">
      <dgm:prSet presAssocID="{4D739FAA-3471-4799-9267-E5B1DD272F99}" presName="parentText" presStyleLbl="node1" presStyleIdx="1" presStyleCnt="8" custScaleX="127328" custScaleY="250547">
        <dgm:presLayoutVars>
          <dgm:chMax val="0"/>
          <dgm:bulletEnabled val="1"/>
        </dgm:presLayoutVars>
      </dgm:prSet>
      <dgm:spPr/>
      <dgm:t>
        <a:bodyPr/>
        <a:lstStyle/>
        <a:p>
          <a:endParaRPr lang="en-US"/>
        </a:p>
      </dgm:t>
    </dgm:pt>
    <dgm:pt modelId="{29FB43C1-9F69-42CE-95CC-33DCA6FCC76F}" type="pres">
      <dgm:prSet presAssocID="{4D739FAA-3471-4799-9267-E5B1DD272F99}" presName="negativeSpace"/>
      <dgm:spPr/>
      <dgm:t>
        <a:bodyPr/>
        <a:lstStyle/>
        <a:p/>
      </dgm:t>
    </dgm:pt>
    <dgm:pt modelId="{258798CE-C8C0-47BB-80D2-34EEB52517EA}" type="pres">
      <dgm:prSet presAssocID="{4D739FAA-3471-4799-9267-E5B1DD272F99}" presName="childText" presStyleLbl="conFgAcc1" presStyleIdx="1" presStyleCnt="8">
        <dgm:presLayoutVars>
          <dgm:bulletEnabled val="1"/>
        </dgm:presLayoutVars>
      </dgm:prSet>
      <dgm:spPr/>
      <dgm:t>
        <a:bodyPr/>
        <a:lstStyle/>
        <a:p/>
      </dgm:t>
    </dgm:pt>
    <dgm:pt modelId="{32B12945-637D-4C84-A20E-7D10B4163B05}" type="pres">
      <dgm:prSet presAssocID="{860665A7-C316-4CCF-9958-0E03F765F2F7}" presName="spaceBetweenRectangles"/>
      <dgm:spPr/>
      <dgm:t>
        <a:bodyPr/>
        <a:lstStyle/>
        <a:p/>
      </dgm:t>
    </dgm:pt>
    <dgm:pt modelId="{ED37CCA8-8AF7-47E5-B6E5-F53043457B57}" type="pres">
      <dgm:prSet presAssocID="{6324DF57-438A-4FD7-BFE5-BA4593B6A738}" presName="parentLin"/>
      <dgm:spPr/>
      <dgm:t>
        <a:bodyPr/>
        <a:lstStyle/>
        <a:p/>
      </dgm:t>
    </dgm:pt>
    <dgm:pt modelId="{B7965A37-27FB-4754-AE08-FBC1B97C36E1}" type="pres">
      <dgm:prSet presAssocID="{6324DF57-438A-4FD7-BFE5-BA4593B6A738}" presName="parentLeftMargin" presStyleLbl="node1" presStyleIdx="2" presStyleCnt="8"/>
      <dgm:spPr/>
      <dgm:t>
        <a:bodyPr/>
        <a:lstStyle/>
        <a:p>
          <a:endParaRPr lang="en-US"/>
        </a:p>
      </dgm:t>
    </dgm:pt>
    <dgm:pt modelId="{A06AD0FE-E82F-43E0-AD0A-1B88A733DFD3}" type="pres">
      <dgm:prSet presAssocID="{6324DF57-438A-4FD7-BFE5-BA4593B6A738}" presName="parentText" presStyleLbl="node1" presStyleIdx="2" presStyleCnt="8" custScaleX="127328" custScaleY="250547">
        <dgm:presLayoutVars>
          <dgm:chMax val="0"/>
          <dgm:bulletEnabled val="1"/>
        </dgm:presLayoutVars>
      </dgm:prSet>
      <dgm:spPr/>
      <dgm:t>
        <a:bodyPr/>
        <a:lstStyle/>
        <a:p>
          <a:endParaRPr lang="en-US"/>
        </a:p>
      </dgm:t>
    </dgm:pt>
    <dgm:pt modelId="{5E415897-24FC-4D5D-92BD-7CAF33E53EA2}" type="pres">
      <dgm:prSet presAssocID="{6324DF57-438A-4FD7-BFE5-BA4593B6A738}" presName="negativeSpace"/>
      <dgm:spPr/>
      <dgm:t>
        <a:bodyPr/>
        <a:lstStyle/>
        <a:p/>
      </dgm:t>
    </dgm:pt>
    <dgm:pt modelId="{4A39C7ED-4FD7-4983-A62C-6E90ECC4B360}" type="pres">
      <dgm:prSet presAssocID="{6324DF57-438A-4FD7-BFE5-BA4593B6A738}" presName="childText" presStyleLbl="conFgAcc1" presStyleIdx="2" presStyleCnt="8">
        <dgm:presLayoutVars>
          <dgm:bulletEnabled val="1"/>
        </dgm:presLayoutVars>
      </dgm:prSet>
      <dgm:spPr/>
      <dgm:t>
        <a:bodyPr/>
        <a:lstStyle/>
        <a:p/>
      </dgm:t>
    </dgm:pt>
    <dgm:pt modelId="{E8D470B0-F607-4F67-B1D1-8BB313F8D804}" type="pres">
      <dgm:prSet presAssocID="{9D802AF5-2ECB-483B-8A62-88A87B4E8B12}" presName="spaceBetweenRectangles"/>
      <dgm:spPr/>
      <dgm:t>
        <a:bodyPr/>
        <a:lstStyle/>
        <a:p/>
      </dgm:t>
    </dgm:pt>
    <dgm:pt modelId="{FA6FDB9D-39BA-48DD-82C9-06C77F3FB968}" type="pres">
      <dgm:prSet presAssocID="{6F852281-3572-4F18-A787-9EF2A0A12BF3}" presName="parentLin"/>
      <dgm:spPr/>
      <dgm:t>
        <a:bodyPr/>
        <a:lstStyle/>
        <a:p/>
      </dgm:t>
    </dgm:pt>
    <dgm:pt modelId="{0AD6725D-2A34-4406-91BA-73B78BFABE5D}" type="pres">
      <dgm:prSet presAssocID="{6F852281-3572-4F18-A787-9EF2A0A12BF3}" presName="parentLeftMargin" presStyleLbl="node1" presStyleIdx="3" presStyleCnt="8"/>
      <dgm:spPr/>
      <dgm:t>
        <a:bodyPr/>
        <a:lstStyle/>
        <a:p>
          <a:endParaRPr lang="en-US"/>
        </a:p>
      </dgm:t>
    </dgm:pt>
    <dgm:pt modelId="{9DE3731C-0CC6-4858-B029-7E2ECC2C6D58}" type="pres">
      <dgm:prSet presAssocID="{6F852281-3572-4F18-A787-9EF2A0A12BF3}" presName="parentText" presStyleLbl="node1" presStyleIdx="3" presStyleCnt="8" custScaleX="127328" custScaleY="347330">
        <dgm:presLayoutVars>
          <dgm:chMax val="0"/>
          <dgm:bulletEnabled val="1"/>
        </dgm:presLayoutVars>
      </dgm:prSet>
      <dgm:spPr/>
      <dgm:t>
        <a:bodyPr/>
        <a:lstStyle/>
        <a:p>
          <a:endParaRPr lang="en-US"/>
        </a:p>
      </dgm:t>
    </dgm:pt>
    <dgm:pt modelId="{F9EB01F4-1A87-45FB-AA10-C50F0468CE31}" type="pres">
      <dgm:prSet presAssocID="{6F852281-3572-4F18-A787-9EF2A0A12BF3}" presName="negativeSpace"/>
      <dgm:spPr/>
      <dgm:t>
        <a:bodyPr/>
        <a:lstStyle/>
        <a:p/>
      </dgm:t>
    </dgm:pt>
    <dgm:pt modelId="{AE90D56E-F65B-4B35-8506-954D17D51047}" type="pres">
      <dgm:prSet presAssocID="{6F852281-3572-4F18-A787-9EF2A0A12BF3}" presName="childText" presStyleLbl="conFgAcc1" presStyleIdx="3" presStyleCnt="8">
        <dgm:presLayoutVars>
          <dgm:bulletEnabled val="1"/>
        </dgm:presLayoutVars>
      </dgm:prSet>
      <dgm:spPr/>
      <dgm:t>
        <a:bodyPr/>
        <a:lstStyle/>
        <a:p/>
      </dgm:t>
    </dgm:pt>
    <dgm:pt modelId="{5EF9BB82-44EF-401A-8259-959A55994702}" type="pres">
      <dgm:prSet presAssocID="{F948F7D9-4F87-4BCD-B47D-F6BFB79795D8}" presName="spaceBetweenRectangles"/>
      <dgm:spPr/>
      <dgm:t>
        <a:bodyPr/>
        <a:lstStyle/>
        <a:p/>
      </dgm:t>
    </dgm:pt>
    <dgm:pt modelId="{DC28262B-28A8-459D-9DFA-5F9A3994C004}" type="pres">
      <dgm:prSet presAssocID="{BBDB7221-A9AD-4955-871C-9C7099E4EB8B}" presName="parentLin"/>
      <dgm:spPr/>
      <dgm:t>
        <a:bodyPr/>
        <a:lstStyle/>
        <a:p/>
      </dgm:t>
    </dgm:pt>
    <dgm:pt modelId="{EABDB889-0FA9-4CA9-945C-EE446A15394B}" type="pres">
      <dgm:prSet presAssocID="{BBDB7221-A9AD-4955-871C-9C7099E4EB8B}" presName="parentLeftMargin" presStyleLbl="node1" presStyleIdx="4" presStyleCnt="8"/>
      <dgm:spPr/>
      <dgm:t>
        <a:bodyPr/>
        <a:lstStyle/>
        <a:p>
          <a:endParaRPr lang="en-US"/>
        </a:p>
      </dgm:t>
    </dgm:pt>
    <dgm:pt modelId="{EB2380E5-AA05-40AE-A1DC-5E6CB1E9B089}" type="pres">
      <dgm:prSet presAssocID="{BBDB7221-A9AD-4955-871C-9C7099E4EB8B}" presName="parentText" presStyleLbl="node1" presStyleIdx="4" presStyleCnt="8" custScaleX="127328" custScaleY="250547">
        <dgm:presLayoutVars>
          <dgm:chMax val="0"/>
          <dgm:bulletEnabled val="1"/>
        </dgm:presLayoutVars>
      </dgm:prSet>
      <dgm:spPr/>
      <dgm:t>
        <a:bodyPr/>
        <a:lstStyle/>
        <a:p>
          <a:endParaRPr lang="en-US"/>
        </a:p>
      </dgm:t>
    </dgm:pt>
    <dgm:pt modelId="{BEA20417-ED9D-4318-9AB0-BE0AF90B62A5}" type="pres">
      <dgm:prSet presAssocID="{BBDB7221-A9AD-4955-871C-9C7099E4EB8B}" presName="negativeSpace"/>
      <dgm:spPr/>
      <dgm:t>
        <a:bodyPr/>
        <a:lstStyle/>
        <a:p/>
      </dgm:t>
    </dgm:pt>
    <dgm:pt modelId="{EF2BC9DA-8892-4A84-8267-BCD77AD9CDF5}" type="pres">
      <dgm:prSet presAssocID="{BBDB7221-A9AD-4955-871C-9C7099E4EB8B}" presName="childText" presStyleLbl="conFgAcc1" presStyleIdx="4" presStyleCnt="8">
        <dgm:presLayoutVars>
          <dgm:bulletEnabled val="1"/>
        </dgm:presLayoutVars>
      </dgm:prSet>
      <dgm:spPr/>
      <dgm:t>
        <a:bodyPr/>
        <a:lstStyle/>
        <a:p/>
      </dgm:t>
    </dgm:pt>
    <dgm:pt modelId="{7CB9858F-E0C0-484F-997B-DDD2BA62A2B6}" type="pres">
      <dgm:prSet presAssocID="{FE92284F-F9B7-424E-8E43-7A1984EEF405}" presName="spaceBetweenRectangles"/>
      <dgm:spPr/>
      <dgm:t>
        <a:bodyPr/>
        <a:lstStyle/>
        <a:p/>
      </dgm:t>
    </dgm:pt>
    <dgm:pt modelId="{8DCF146B-0058-41DE-871F-5CA5213E3C5C}" type="pres">
      <dgm:prSet presAssocID="{EB55B2FF-D077-491C-9F50-236D1895C877}" presName="parentLin"/>
      <dgm:spPr/>
      <dgm:t>
        <a:bodyPr/>
        <a:lstStyle/>
        <a:p/>
      </dgm:t>
    </dgm:pt>
    <dgm:pt modelId="{F03A954D-0C9C-4BC2-9DA8-0DA8E9711596}" type="pres">
      <dgm:prSet presAssocID="{EB55B2FF-D077-491C-9F50-236D1895C877}" presName="parentLeftMargin" presStyleLbl="node1" presStyleIdx="5" presStyleCnt="8"/>
      <dgm:spPr/>
      <dgm:t>
        <a:bodyPr/>
        <a:lstStyle/>
        <a:p>
          <a:endParaRPr lang="en-US"/>
        </a:p>
      </dgm:t>
    </dgm:pt>
    <dgm:pt modelId="{5FC02CEC-6C66-49A8-BE5D-CA9905B60F1B}" type="pres">
      <dgm:prSet presAssocID="{EB55B2FF-D077-491C-9F50-236D1895C877}" presName="parentText" presStyleLbl="node1" presStyleIdx="5" presStyleCnt="8" custScaleX="127328" custScaleY="250547">
        <dgm:presLayoutVars>
          <dgm:chMax val="0"/>
          <dgm:bulletEnabled val="1"/>
        </dgm:presLayoutVars>
      </dgm:prSet>
      <dgm:spPr/>
      <dgm:t>
        <a:bodyPr/>
        <a:lstStyle/>
        <a:p>
          <a:endParaRPr lang="en-US"/>
        </a:p>
      </dgm:t>
    </dgm:pt>
    <dgm:pt modelId="{2FCFE6BD-73B9-4D38-BB88-D40D1C183B23}" type="pres">
      <dgm:prSet presAssocID="{EB55B2FF-D077-491C-9F50-236D1895C877}" presName="negativeSpace"/>
      <dgm:spPr/>
      <dgm:t>
        <a:bodyPr/>
        <a:lstStyle/>
        <a:p/>
      </dgm:t>
    </dgm:pt>
    <dgm:pt modelId="{31768FF5-2CE0-4506-866C-F8EC68DC4A1B}" type="pres">
      <dgm:prSet presAssocID="{EB55B2FF-D077-491C-9F50-236D1895C877}" presName="childText" presStyleLbl="conFgAcc1" presStyleIdx="5" presStyleCnt="8">
        <dgm:presLayoutVars>
          <dgm:bulletEnabled val="1"/>
        </dgm:presLayoutVars>
      </dgm:prSet>
      <dgm:spPr/>
      <dgm:t>
        <a:bodyPr/>
        <a:lstStyle/>
        <a:p/>
      </dgm:t>
    </dgm:pt>
    <dgm:pt modelId="{710727FC-1057-44F4-A629-D3C29196AE21}" type="pres">
      <dgm:prSet presAssocID="{45AB159F-7F61-49CD-AC99-D60CC1FF5F67}" presName="spaceBetweenRectangles"/>
      <dgm:spPr/>
      <dgm:t>
        <a:bodyPr/>
        <a:lstStyle/>
        <a:p/>
      </dgm:t>
    </dgm:pt>
    <dgm:pt modelId="{480FC500-020B-429E-9A83-4C9287A853AA}" type="pres">
      <dgm:prSet presAssocID="{8B0C75E9-F097-445A-B5E5-37555E6B53E6}" presName="parentLin"/>
      <dgm:spPr/>
      <dgm:t>
        <a:bodyPr/>
        <a:lstStyle/>
        <a:p/>
      </dgm:t>
    </dgm:pt>
    <dgm:pt modelId="{D8DE6500-00CE-4F35-899E-D9719BE7E87B}" type="pres">
      <dgm:prSet presAssocID="{8B0C75E9-F097-445A-B5E5-37555E6B53E6}" presName="parentLeftMargin" presStyleLbl="node1" presStyleIdx="6" presStyleCnt="8"/>
      <dgm:spPr/>
      <dgm:t>
        <a:bodyPr/>
        <a:lstStyle/>
        <a:p>
          <a:endParaRPr lang="en-US"/>
        </a:p>
      </dgm:t>
    </dgm:pt>
    <dgm:pt modelId="{E9276C8D-B3AB-4110-98DC-2380BC84D151}" type="pres">
      <dgm:prSet presAssocID="{8B0C75E9-F097-445A-B5E5-37555E6B53E6}" presName="parentText" presStyleLbl="node1" presStyleIdx="6" presStyleCnt="8" custScaleX="127328" custScaleY="250547">
        <dgm:presLayoutVars>
          <dgm:chMax val="0"/>
          <dgm:bulletEnabled val="1"/>
        </dgm:presLayoutVars>
      </dgm:prSet>
      <dgm:spPr/>
      <dgm:t>
        <a:bodyPr/>
        <a:lstStyle/>
        <a:p>
          <a:endParaRPr lang="en-US"/>
        </a:p>
      </dgm:t>
    </dgm:pt>
    <dgm:pt modelId="{58FBB53D-D91B-4916-B721-BEF90BB162E9}" type="pres">
      <dgm:prSet presAssocID="{8B0C75E9-F097-445A-B5E5-37555E6B53E6}" presName="negativeSpace"/>
      <dgm:spPr/>
      <dgm:t>
        <a:bodyPr/>
        <a:lstStyle/>
        <a:p/>
      </dgm:t>
    </dgm:pt>
    <dgm:pt modelId="{75E8D805-E235-41AC-A832-3C254743F3E9}" type="pres">
      <dgm:prSet presAssocID="{8B0C75E9-F097-445A-B5E5-37555E6B53E6}" presName="childText" presStyleLbl="conFgAcc1" presStyleIdx="6" presStyleCnt="8">
        <dgm:presLayoutVars>
          <dgm:bulletEnabled val="1"/>
        </dgm:presLayoutVars>
      </dgm:prSet>
      <dgm:spPr/>
      <dgm:t>
        <a:bodyPr/>
        <a:lstStyle/>
        <a:p/>
      </dgm:t>
    </dgm:pt>
    <dgm:pt modelId="{C6B320C9-D2C1-4442-BD4A-4F0946229A72}" type="pres">
      <dgm:prSet presAssocID="{0467737F-EA1E-475F-8418-64E100316AF3}" presName="spaceBetweenRectangles"/>
      <dgm:spPr/>
      <dgm:t>
        <a:bodyPr/>
        <a:lstStyle/>
        <a:p/>
      </dgm:t>
    </dgm:pt>
    <dgm:pt modelId="{746B728A-F1BC-45D6-A6C0-4DCA85340DC1}" type="pres">
      <dgm:prSet presAssocID="{E311D922-EA7E-4198-A1B1-C4469B75B123}" presName="parentLin"/>
      <dgm:spPr/>
      <dgm:t>
        <a:bodyPr/>
        <a:lstStyle/>
        <a:p/>
      </dgm:t>
    </dgm:pt>
    <dgm:pt modelId="{725C36FE-1F70-4DBE-A5CE-AE1189568115}" type="pres">
      <dgm:prSet presAssocID="{E311D922-EA7E-4198-A1B1-C4469B75B123}" presName="parentLeftMargin" presStyleLbl="node1" presStyleIdx="7" presStyleCnt="8"/>
      <dgm:spPr/>
      <dgm:t>
        <a:bodyPr/>
        <a:lstStyle/>
        <a:p>
          <a:endParaRPr lang="en-US"/>
        </a:p>
      </dgm:t>
    </dgm:pt>
    <dgm:pt modelId="{8DFF6F33-7F1C-4ED8-A512-DB9EB8225518}" type="pres">
      <dgm:prSet presAssocID="{E311D922-EA7E-4198-A1B1-C4469B75B123}" presName="parentText" presStyleLbl="node1" presStyleIdx="7" presStyleCnt="8" custScaleX="127328" custScaleY="464960">
        <dgm:presLayoutVars>
          <dgm:chMax val="0"/>
          <dgm:bulletEnabled val="1"/>
        </dgm:presLayoutVars>
      </dgm:prSet>
      <dgm:spPr/>
      <dgm:t>
        <a:bodyPr/>
        <a:lstStyle/>
        <a:p>
          <a:endParaRPr lang="en-US"/>
        </a:p>
      </dgm:t>
    </dgm:pt>
    <dgm:pt modelId="{D7F184F2-D2A0-4F5D-A221-C512E373C66E}" type="pres">
      <dgm:prSet presAssocID="{E311D922-EA7E-4198-A1B1-C4469B75B123}" presName="negativeSpace"/>
      <dgm:spPr/>
      <dgm:t>
        <a:bodyPr/>
        <a:lstStyle/>
        <a:p/>
      </dgm:t>
    </dgm:pt>
    <dgm:pt modelId="{09553466-68BA-4BBD-9A38-007A9A03511F}" type="pres">
      <dgm:prSet presAssocID="{E311D922-EA7E-4198-A1B1-C4469B75B123}" presName="childText" presStyleLbl="conFgAcc1" presStyleIdx="7" presStyleCnt="8">
        <dgm:presLayoutVars>
          <dgm:bulletEnabled val="1"/>
        </dgm:presLayoutVars>
      </dgm:prSet>
      <dgm:spPr/>
      <dgm:t>
        <a:bodyPr/>
        <a:lstStyle/>
        <a:p/>
      </dgm:t>
    </dgm:pt>
  </dgm:ptLst>
  <dgm:cxnLst>
    <dgm:cxn modelId="{80E374AD-1CFC-4D83-A7B2-592330A5A03A}" srcId="{025D674C-1FD3-4699-B72C-56B19FE5F2F8}" destId="{7F0D961C-F3E7-4BC7-A179-B515516EF2D0}" srcOrd="0" destOrd="0" parTransId="{B6C1E07D-7A5E-4A32-A24C-A9EAE79C9180}" sibTransId="{131A0771-49F6-4FBA-B600-717796BFAC77}"/>
    <dgm:cxn modelId="{6A361A00-A063-46A0-AE68-6211B78A07ED}" srcId="{025D674C-1FD3-4699-B72C-56B19FE5F2F8}" destId="{4D739FAA-3471-4799-9267-E5B1DD272F99}" srcOrd="1" destOrd="0" parTransId="{1AF2FB86-992E-47D4-BEC2-6DD9382DACD0}" sibTransId="{860665A7-C316-4CCF-9958-0E03F765F2F7}"/>
    <dgm:cxn modelId="{1A2101BE-232C-4637-A958-1195506A59FB}" srcId="{025D674C-1FD3-4699-B72C-56B19FE5F2F8}" destId="{6324DF57-438A-4FD7-BFE5-BA4593B6A738}" srcOrd="2" destOrd="0" parTransId="{4C22A47B-34B8-4CD5-8E33-1C916AB96C54}" sibTransId="{9D802AF5-2ECB-483B-8A62-88A87B4E8B12}"/>
    <dgm:cxn modelId="{B58380FA-C5E8-44AE-B450-ED90CCF4C840}" srcId="{025D674C-1FD3-4699-B72C-56B19FE5F2F8}" destId="{6F852281-3572-4F18-A787-9EF2A0A12BF3}" srcOrd="3" destOrd="0" parTransId="{23EFD85F-EE1A-4F98-B447-CE0FEAC0A918}" sibTransId="{F948F7D9-4F87-4BCD-B47D-F6BFB79795D8}"/>
    <dgm:cxn modelId="{385A656D-3E9F-4DCE-BAD3-2559FF5EFB32}" srcId="{025D674C-1FD3-4699-B72C-56B19FE5F2F8}" destId="{BBDB7221-A9AD-4955-871C-9C7099E4EB8B}" srcOrd="4" destOrd="0" parTransId="{13180FDB-5638-4A38-B86B-C5B40501152E}" sibTransId="{FE92284F-F9B7-424E-8E43-7A1984EEF405}"/>
    <dgm:cxn modelId="{BB18FC57-6909-4D74-AEAC-FD4E92F61EA9}" srcId="{025D674C-1FD3-4699-B72C-56B19FE5F2F8}" destId="{EB55B2FF-D077-491C-9F50-236D1895C877}" srcOrd="5" destOrd="0" parTransId="{A57E13DE-3567-409B-A304-C1DF36D4D7DD}" sibTransId="{45AB159F-7F61-49CD-AC99-D60CC1FF5F67}"/>
    <dgm:cxn modelId="{11839587-16D3-42D4-ADB3-AC62D24216F6}" srcId="{025D674C-1FD3-4699-B72C-56B19FE5F2F8}" destId="{8B0C75E9-F097-445A-B5E5-37555E6B53E6}" srcOrd="6" destOrd="0" parTransId="{0ED8C89C-832A-43AF-B131-435A925F94F9}" sibTransId="{0467737F-EA1E-475F-8418-64E100316AF3}"/>
    <dgm:cxn modelId="{E241A9CC-30F1-417B-9C7C-4713F12CFD57}" srcId="{025D674C-1FD3-4699-B72C-56B19FE5F2F8}" destId="{E311D922-EA7E-4198-A1B1-C4469B75B123}" srcOrd="7" destOrd="0" parTransId="{6688E58D-9B56-4D6B-921A-CA58E5E7D9D1}" sibTransId="{9FE84FA4-54B0-4D6F-A0AB-E93DD9FEDB8E}"/>
    <dgm:cxn modelId="{0AFAB459-E7FA-4FE5-B135-8DEC6AFEDE4C}" type="presOf" srcId="{025D674C-1FD3-4699-B72C-56B19FE5F2F8}" destId="{99E9BAA9-6F5D-4DF2-92D4-30DAA1191DA3}" srcOrd="0" destOrd="0" presId="urn:microsoft.com/office/officeart/2005/8/layout/list1"/>
    <dgm:cxn modelId="{3BEDBF94-19CA-402A-A87A-D640F7096C96}" type="presParOf" srcId="{99E9BAA9-6F5D-4DF2-92D4-30DAA1191DA3}" destId="{E2CE9FA0-2482-4355-A00D-110B47C552E0}" srcOrd="0" destOrd="0" presId="urn:microsoft.com/office/officeart/2005/8/layout/list1"/>
    <dgm:cxn modelId="{35FCDB37-E2B7-4B5A-A871-D70CCB294CB2}" type="presParOf" srcId="{E2CE9FA0-2482-4355-A00D-110B47C552E0}" destId="{F0675ECE-F517-4B20-9D5C-31A53D6B3F6F}" srcOrd="0" destOrd="0" presId="urn:microsoft.com/office/officeart/2005/8/layout/list1"/>
    <dgm:cxn modelId="{414C4C9F-9F7C-47D8-9A0B-D90561CE5ED1}" type="presOf" srcId="{7F0D961C-F3E7-4BC7-A179-B515516EF2D0}" destId="{F0675ECE-F517-4B20-9D5C-31A53D6B3F6F}" srcOrd="0" destOrd="0" presId="urn:microsoft.com/office/officeart/2005/8/layout/list1"/>
    <dgm:cxn modelId="{37FFF0DD-94AD-424D-8200-CC1939DA3A83}" type="presParOf" srcId="{E2CE9FA0-2482-4355-A00D-110B47C552E0}" destId="{C508BDBD-FDE7-4FF5-B848-02276C59B4F1}" srcOrd="1" destOrd="0" presId="urn:microsoft.com/office/officeart/2005/8/layout/list1"/>
    <dgm:cxn modelId="{A7E4A763-AAF8-4088-8D18-DBE080A9B50B}" type="presOf" srcId="{7F0D961C-F3E7-4BC7-A179-B515516EF2D0}" destId="{C508BDBD-FDE7-4FF5-B848-02276C59B4F1}" srcOrd="1" destOrd="0" presId="urn:microsoft.com/office/officeart/2005/8/layout/list1"/>
    <dgm:cxn modelId="{3F245BA5-B1BA-4390-B2C6-649B17F692CD}" type="presParOf" srcId="{99E9BAA9-6F5D-4DF2-92D4-30DAA1191DA3}" destId="{2B835FDC-D5C8-4B4C-B1C9-25D9B7AA1D4F}" srcOrd="1" destOrd="0" presId="urn:microsoft.com/office/officeart/2005/8/layout/list1"/>
    <dgm:cxn modelId="{0AB5B830-5C7D-4B73-B5C5-D70D1F813246}" type="presParOf" srcId="{99E9BAA9-6F5D-4DF2-92D4-30DAA1191DA3}" destId="{7DC05A9F-D410-446E-A805-3B140A01D845}" srcOrd="2" destOrd="0" presId="urn:microsoft.com/office/officeart/2005/8/layout/list1"/>
    <dgm:cxn modelId="{485E9A7A-D1A9-4870-9313-437E774FEDCC}" type="presParOf" srcId="{99E9BAA9-6F5D-4DF2-92D4-30DAA1191DA3}" destId="{2DA76C1F-0350-4E68-9DD6-6D1798A5E94E}" srcOrd="3" destOrd="0" presId="urn:microsoft.com/office/officeart/2005/8/layout/list1"/>
    <dgm:cxn modelId="{8D16671E-C662-4550-BCFA-CC32C0B1199A}" type="presParOf" srcId="{99E9BAA9-6F5D-4DF2-92D4-30DAA1191DA3}" destId="{3276A9A2-46C8-4861-8F12-1BA04A133DD1}" srcOrd="4" destOrd="0" presId="urn:microsoft.com/office/officeart/2005/8/layout/list1"/>
    <dgm:cxn modelId="{CCC8BF52-352D-4AAC-A452-83ED49FDB985}" type="presParOf" srcId="{3276A9A2-46C8-4861-8F12-1BA04A133DD1}" destId="{59A8EA83-A5F1-4DE7-85E6-5FE4D2F438F8}" srcOrd="0" destOrd="0" presId="urn:microsoft.com/office/officeart/2005/8/layout/list1"/>
    <dgm:cxn modelId="{6D7F49F7-EAA2-4AA2-9F9C-6A4A63CFD500}" type="presOf" srcId="{4D739FAA-3471-4799-9267-E5B1DD272F99}" destId="{59A8EA83-A5F1-4DE7-85E6-5FE4D2F438F8}" srcOrd="0" destOrd="0" presId="urn:microsoft.com/office/officeart/2005/8/layout/list1"/>
    <dgm:cxn modelId="{6396A042-B064-4866-B32A-B68286A4C764}" type="presParOf" srcId="{3276A9A2-46C8-4861-8F12-1BA04A133DD1}" destId="{C196F29E-8D63-436D-8824-799B0C998672}" srcOrd="1" destOrd="0" presId="urn:microsoft.com/office/officeart/2005/8/layout/list1"/>
    <dgm:cxn modelId="{BC028D59-590F-4CA4-9736-BEA8DD79B757}" type="presOf" srcId="{4D739FAA-3471-4799-9267-E5B1DD272F99}" destId="{C196F29E-8D63-436D-8824-799B0C998672}" srcOrd="1" destOrd="0" presId="urn:microsoft.com/office/officeart/2005/8/layout/list1"/>
    <dgm:cxn modelId="{4CF1A9F6-990C-4D38-9B72-68CF4922A7D1}" type="presParOf" srcId="{99E9BAA9-6F5D-4DF2-92D4-30DAA1191DA3}" destId="{29FB43C1-9F69-42CE-95CC-33DCA6FCC76F}" srcOrd="5" destOrd="0" presId="urn:microsoft.com/office/officeart/2005/8/layout/list1"/>
    <dgm:cxn modelId="{57910EDA-2900-4F14-AE0C-B861E19F20A3}" type="presParOf" srcId="{99E9BAA9-6F5D-4DF2-92D4-30DAA1191DA3}" destId="{258798CE-C8C0-47BB-80D2-34EEB52517EA}" srcOrd="6" destOrd="0" presId="urn:microsoft.com/office/officeart/2005/8/layout/list1"/>
    <dgm:cxn modelId="{709C8E04-0A57-4A1D-87D4-5CF3BD778F2D}" type="presParOf" srcId="{99E9BAA9-6F5D-4DF2-92D4-30DAA1191DA3}" destId="{32B12945-637D-4C84-A20E-7D10B4163B05}" srcOrd="7" destOrd="0" presId="urn:microsoft.com/office/officeart/2005/8/layout/list1"/>
    <dgm:cxn modelId="{04423AB6-2CE1-4CEB-8ED1-FF45F8136DB4}" type="presParOf" srcId="{99E9BAA9-6F5D-4DF2-92D4-30DAA1191DA3}" destId="{ED37CCA8-8AF7-47E5-B6E5-F53043457B57}" srcOrd="8" destOrd="0" presId="urn:microsoft.com/office/officeart/2005/8/layout/list1"/>
    <dgm:cxn modelId="{5E2A6DB7-1427-4261-A929-D71A2297F2DB}" type="presParOf" srcId="{ED37CCA8-8AF7-47E5-B6E5-F53043457B57}" destId="{B7965A37-27FB-4754-AE08-FBC1B97C36E1}" srcOrd="0" destOrd="0" presId="urn:microsoft.com/office/officeart/2005/8/layout/list1"/>
    <dgm:cxn modelId="{D3F36478-F20A-49F7-9C53-8F3CB9A8F625}" type="presOf" srcId="{6324DF57-438A-4FD7-BFE5-BA4593B6A738}" destId="{B7965A37-27FB-4754-AE08-FBC1B97C36E1}" srcOrd="0" destOrd="0" presId="urn:microsoft.com/office/officeart/2005/8/layout/list1"/>
    <dgm:cxn modelId="{65C8783F-3A9B-4769-9864-BD766B508BDC}" type="presParOf" srcId="{ED37CCA8-8AF7-47E5-B6E5-F53043457B57}" destId="{A06AD0FE-E82F-43E0-AD0A-1B88A733DFD3}" srcOrd="1" destOrd="0" presId="urn:microsoft.com/office/officeart/2005/8/layout/list1"/>
    <dgm:cxn modelId="{3573E576-73C3-4E4C-A578-E566003742B9}" type="presOf" srcId="{6324DF57-438A-4FD7-BFE5-BA4593B6A738}" destId="{A06AD0FE-E82F-43E0-AD0A-1B88A733DFD3}" srcOrd="1" destOrd="0" presId="urn:microsoft.com/office/officeart/2005/8/layout/list1"/>
    <dgm:cxn modelId="{DBB3E52C-9A3B-44BD-95D6-67C14D33A659}" type="presParOf" srcId="{99E9BAA9-6F5D-4DF2-92D4-30DAA1191DA3}" destId="{5E415897-24FC-4D5D-92BD-7CAF33E53EA2}" srcOrd="9" destOrd="0" presId="urn:microsoft.com/office/officeart/2005/8/layout/list1"/>
    <dgm:cxn modelId="{05EC54DB-F423-4F7D-86C8-02029812A607}" type="presParOf" srcId="{99E9BAA9-6F5D-4DF2-92D4-30DAA1191DA3}" destId="{4A39C7ED-4FD7-4983-A62C-6E90ECC4B360}" srcOrd="10" destOrd="0" presId="urn:microsoft.com/office/officeart/2005/8/layout/list1"/>
    <dgm:cxn modelId="{7BAAFB0E-41AA-482B-871D-B90D70FB3030}" type="presParOf" srcId="{99E9BAA9-6F5D-4DF2-92D4-30DAA1191DA3}" destId="{E8D470B0-F607-4F67-B1D1-8BB313F8D804}" srcOrd="11" destOrd="0" presId="urn:microsoft.com/office/officeart/2005/8/layout/list1"/>
    <dgm:cxn modelId="{40CDDB6F-8829-486F-BA07-58246AD5D8B0}" type="presParOf" srcId="{99E9BAA9-6F5D-4DF2-92D4-30DAA1191DA3}" destId="{FA6FDB9D-39BA-48DD-82C9-06C77F3FB968}" srcOrd="12" destOrd="0" presId="urn:microsoft.com/office/officeart/2005/8/layout/list1"/>
    <dgm:cxn modelId="{4BDBECCB-6A7F-4276-898D-EA13999FF96B}" type="presParOf" srcId="{FA6FDB9D-39BA-48DD-82C9-06C77F3FB968}" destId="{0AD6725D-2A34-4406-91BA-73B78BFABE5D}" srcOrd="0" destOrd="0" presId="urn:microsoft.com/office/officeart/2005/8/layout/list1"/>
    <dgm:cxn modelId="{A8B2A704-061F-4B5A-A4D5-C98FF2EE4336}" type="presOf" srcId="{6F852281-3572-4F18-A787-9EF2A0A12BF3}" destId="{0AD6725D-2A34-4406-91BA-73B78BFABE5D}" srcOrd="0" destOrd="0" presId="urn:microsoft.com/office/officeart/2005/8/layout/list1"/>
    <dgm:cxn modelId="{66977AB5-138A-40D5-B3B1-C275EB7602F5}" type="presParOf" srcId="{FA6FDB9D-39BA-48DD-82C9-06C77F3FB968}" destId="{9DE3731C-0CC6-4858-B029-7E2ECC2C6D58}" srcOrd="1" destOrd="0" presId="urn:microsoft.com/office/officeart/2005/8/layout/list1"/>
    <dgm:cxn modelId="{EA6541DB-17C2-48F4-9751-9E9AFA6DB423}" type="presOf" srcId="{6F852281-3572-4F18-A787-9EF2A0A12BF3}" destId="{9DE3731C-0CC6-4858-B029-7E2ECC2C6D58}" srcOrd="1" destOrd="0" presId="urn:microsoft.com/office/officeart/2005/8/layout/list1"/>
    <dgm:cxn modelId="{A9F7657A-DC21-4AB5-8A3D-8715382DD211}" type="presParOf" srcId="{99E9BAA9-6F5D-4DF2-92D4-30DAA1191DA3}" destId="{F9EB01F4-1A87-45FB-AA10-C50F0468CE31}" srcOrd="13" destOrd="0" presId="urn:microsoft.com/office/officeart/2005/8/layout/list1"/>
    <dgm:cxn modelId="{95AA4C75-9D88-411C-81D4-C5FEC786B998}" type="presParOf" srcId="{99E9BAA9-6F5D-4DF2-92D4-30DAA1191DA3}" destId="{AE90D56E-F65B-4B35-8506-954D17D51047}" srcOrd="14" destOrd="0" presId="urn:microsoft.com/office/officeart/2005/8/layout/list1"/>
    <dgm:cxn modelId="{9AE67CFB-B338-49D5-A9BB-844D1311BBED}" type="presParOf" srcId="{99E9BAA9-6F5D-4DF2-92D4-30DAA1191DA3}" destId="{5EF9BB82-44EF-401A-8259-959A55994702}" srcOrd="15" destOrd="0" presId="urn:microsoft.com/office/officeart/2005/8/layout/list1"/>
    <dgm:cxn modelId="{659F8FB4-08CD-4117-8025-6EB1BFF7160F}" type="presParOf" srcId="{99E9BAA9-6F5D-4DF2-92D4-30DAA1191DA3}" destId="{DC28262B-28A8-459D-9DFA-5F9A3994C004}" srcOrd="16" destOrd="0" presId="urn:microsoft.com/office/officeart/2005/8/layout/list1"/>
    <dgm:cxn modelId="{D7B566F8-3254-4C44-BA63-F549263EDCDC}" type="presParOf" srcId="{DC28262B-28A8-459D-9DFA-5F9A3994C004}" destId="{EABDB889-0FA9-4CA9-945C-EE446A15394B}" srcOrd="0" destOrd="0" presId="urn:microsoft.com/office/officeart/2005/8/layout/list1"/>
    <dgm:cxn modelId="{FD3A8BD7-3FE7-4D66-AF1B-61AF5831E5BA}" type="presOf" srcId="{BBDB7221-A9AD-4955-871C-9C7099E4EB8B}" destId="{EABDB889-0FA9-4CA9-945C-EE446A15394B}" srcOrd="0" destOrd="0" presId="urn:microsoft.com/office/officeart/2005/8/layout/list1"/>
    <dgm:cxn modelId="{0BDE4BE6-5D4C-48A5-B757-FA1131CF9797}" type="presParOf" srcId="{DC28262B-28A8-459D-9DFA-5F9A3994C004}" destId="{EB2380E5-AA05-40AE-A1DC-5E6CB1E9B089}" srcOrd="1" destOrd="0" presId="urn:microsoft.com/office/officeart/2005/8/layout/list1"/>
    <dgm:cxn modelId="{01084F97-C342-499D-9D9A-8937B75C912C}" type="presOf" srcId="{BBDB7221-A9AD-4955-871C-9C7099E4EB8B}" destId="{EB2380E5-AA05-40AE-A1DC-5E6CB1E9B089}" srcOrd="1" destOrd="0" presId="urn:microsoft.com/office/officeart/2005/8/layout/list1"/>
    <dgm:cxn modelId="{8761D2A1-CCA4-42F6-8131-8D32A8C316CE}" type="presParOf" srcId="{99E9BAA9-6F5D-4DF2-92D4-30DAA1191DA3}" destId="{BEA20417-ED9D-4318-9AB0-BE0AF90B62A5}" srcOrd="17" destOrd="0" presId="urn:microsoft.com/office/officeart/2005/8/layout/list1"/>
    <dgm:cxn modelId="{7C2B0122-9A66-4F61-B80B-8813F7A2AB86}" type="presParOf" srcId="{99E9BAA9-6F5D-4DF2-92D4-30DAA1191DA3}" destId="{EF2BC9DA-8892-4A84-8267-BCD77AD9CDF5}" srcOrd="18" destOrd="0" presId="urn:microsoft.com/office/officeart/2005/8/layout/list1"/>
    <dgm:cxn modelId="{65C3954A-9C20-426F-9246-912202DF65DA}" type="presParOf" srcId="{99E9BAA9-6F5D-4DF2-92D4-30DAA1191DA3}" destId="{7CB9858F-E0C0-484F-997B-DDD2BA62A2B6}" srcOrd="19" destOrd="0" presId="urn:microsoft.com/office/officeart/2005/8/layout/list1"/>
    <dgm:cxn modelId="{AF6116B9-6A65-4D4F-B578-C4A0480CD497}" type="presParOf" srcId="{99E9BAA9-6F5D-4DF2-92D4-30DAA1191DA3}" destId="{8DCF146B-0058-41DE-871F-5CA5213E3C5C}" srcOrd="20" destOrd="0" presId="urn:microsoft.com/office/officeart/2005/8/layout/list1"/>
    <dgm:cxn modelId="{47BA5F2B-6560-40FF-BF4D-B793963EC109}" type="presParOf" srcId="{8DCF146B-0058-41DE-871F-5CA5213E3C5C}" destId="{F03A954D-0C9C-4BC2-9DA8-0DA8E9711596}" srcOrd="0" destOrd="0" presId="urn:microsoft.com/office/officeart/2005/8/layout/list1"/>
    <dgm:cxn modelId="{C1A9659F-83D3-4ECE-8D2A-59D808FD6AC1}" type="presOf" srcId="{EB55B2FF-D077-491C-9F50-236D1895C877}" destId="{F03A954D-0C9C-4BC2-9DA8-0DA8E9711596}" srcOrd="0" destOrd="0" presId="urn:microsoft.com/office/officeart/2005/8/layout/list1"/>
    <dgm:cxn modelId="{69FDBC5F-5CF1-4C04-A6BF-BA73AEF3B889}" type="presParOf" srcId="{8DCF146B-0058-41DE-871F-5CA5213E3C5C}" destId="{5FC02CEC-6C66-49A8-BE5D-CA9905B60F1B}" srcOrd="1" destOrd="0" presId="urn:microsoft.com/office/officeart/2005/8/layout/list1"/>
    <dgm:cxn modelId="{EC98D9B8-1BD3-437A-B9F4-F9186D0D745A}" type="presOf" srcId="{EB55B2FF-D077-491C-9F50-236D1895C877}" destId="{5FC02CEC-6C66-49A8-BE5D-CA9905B60F1B}" srcOrd="1" destOrd="0" presId="urn:microsoft.com/office/officeart/2005/8/layout/list1"/>
    <dgm:cxn modelId="{7EA8ED21-909B-4407-9A60-FE859F75F89E}" type="presParOf" srcId="{99E9BAA9-6F5D-4DF2-92D4-30DAA1191DA3}" destId="{2FCFE6BD-73B9-4D38-BB88-D40D1C183B23}" srcOrd="21" destOrd="0" presId="urn:microsoft.com/office/officeart/2005/8/layout/list1"/>
    <dgm:cxn modelId="{C112DBBC-8B87-46EA-B536-D0066148BE9A}" type="presParOf" srcId="{99E9BAA9-6F5D-4DF2-92D4-30DAA1191DA3}" destId="{31768FF5-2CE0-4506-866C-F8EC68DC4A1B}" srcOrd="22" destOrd="0" presId="urn:microsoft.com/office/officeart/2005/8/layout/list1"/>
    <dgm:cxn modelId="{B1AA2BAC-EE0A-43FB-BDBA-5BEFD639057D}" type="presParOf" srcId="{99E9BAA9-6F5D-4DF2-92D4-30DAA1191DA3}" destId="{710727FC-1057-44F4-A629-D3C29196AE21}" srcOrd="23" destOrd="0" presId="urn:microsoft.com/office/officeart/2005/8/layout/list1"/>
    <dgm:cxn modelId="{E60FDE7B-FF4C-4EA3-883D-A193A14CC38F}" type="presParOf" srcId="{99E9BAA9-6F5D-4DF2-92D4-30DAA1191DA3}" destId="{480FC500-020B-429E-9A83-4C9287A853AA}" srcOrd="24" destOrd="0" presId="urn:microsoft.com/office/officeart/2005/8/layout/list1"/>
    <dgm:cxn modelId="{0A8B147A-2DC0-43D6-A551-D3B34D2F8655}" type="presParOf" srcId="{480FC500-020B-429E-9A83-4C9287A853AA}" destId="{D8DE6500-00CE-4F35-899E-D9719BE7E87B}" srcOrd="0" destOrd="0" presId="urn:microsoft.com/office/officeart/2005/8/layout/list1"/>
    <dgm:cxn modelId="{E37BFE93-7ABA-4459-AEB4-0694063620C8}" type="presOf" srcId="{8B0C75E9-F097-445A-B5E5-37555E6B53E6}" destId="{D8DE6500-00CE-4F35-899E-D9719BE7E87B}" srcOrd="0" destOrd="0" presId="urn:microsoft.com/office/officeart/2005/8/layout/list1"/>
    <dgm:cxn modelId="{FB292A77-03B6-45A6-825B-7949E22D7928}" type="presParOf" srcId="{480FC500-020B-429E-9A83-4C9287A853AA}" destId="{E9276C8D-B3AB-4110-98DC-2380BC84D151}" srcOrd="1" destOrd="0" presId="urn:microsoft.com/office/officeart/2005/8/layout/list1"/>
    <dgm:cxn modelId="{4E4BA278-A576-4C9E-BDA1-A50F6CA62227}" type="presOf" srcId="{8B0C75E9-F097-445A-B5E5-37555E6B53E6}" destId="{E9276C8D-B3AB-4110-98DC-2380BC84D151}" srcOrd="1" destOrd="0" presId="urn:microsoft.com/office/officeart/2005/8/layout/list1"/>
    <dgm:cxn modelId="{B7459208-E6BF-493D-8B37-A2E899E81126}" type="presParOf" srcId="{99E9BAA9-6F5D-4DF2-92D4-30DAA1191DA3}" destId="{58FBB53D-D91B-4916-B721-BEF90BB162E9}" srcOrd="25" destOrd="0" presId="urn:microsoft.com/office/officeart/2005/8/layout/list1"/>
    <dgm:cxn modelId="{8357CF95-AAEB-4752-A641-5EFF8C40601D}" type="presParOf" srcId="{99E9BAA9-6F5D-4DF2-92D4-30DAA1191DA3}" destId="{75E8D805-E235-41AC-A832-3C254743F3E9}" srcOrd="26" destOrd="0" presId="urn:microsoft.com/office/officeart/2005/8/layout/list1"/>
    <dgm:cxn modelId="{49D0D813-2FDC-4D0E-95EF-3214D8E95B93}" type="presParOf" srcId="{99E9BAA9-6F5D-4DF2-92D4-30DAA1191DA3}" destId="{C6B320C9-D2C1-4442-BD4A-4F0946229A72}" srcOrd="27" destOrd="0" presId="urn:microsoft.com/office/officeart/2005/8/layout/list1"/>
    <dgm:cxn modelId="{A28FE077-D386-46B6-A33B-7BE88544084D}" type="presParOf" srcId="{99E9BAA9-6F5D-4DF2-92D4-30DAA1191DA3}" destId="{746B728A-F1BC-45D6-A6C0-4DCA85340DC1}" srcOrd="28" destOrd="0" presId="urn:microsoft.com/office/officeart/2005/8/layout/list1"/>
    <dgm:cxn modelId="{6C668093-DC29-47A0-A2E5-F6EDC8B5CF90}" type="presParOf" srcId="{746B728A-F1BC-45D6-A6C0-4DCA85340DC1}" destId="{725C36FE-1F70-4DBE-A5CE-AE1189568115}" srcOrd="0" destOrd="0" presId="urn:microsoft.com/office/officeart/2005/8/layout/list1"/>
    <dgm:cxn modelId="{46C5FE17-ED71-4997-9D19-4EABD5C149A2}" type="presOf" srcId="{E311D922-EA7E-4198-A1B1-C4469B75B123}" destId="{725C36FE-1F70-4DBE-A5CE-AE1189568115}" srcOrd="0" destOrd="0" presId="urn:microsoft.com/office/officeart/2005/8/layout/list1"/>
    <dgm:cxn modelId="{0D88A1AF-71ED-4AB3-881F-170661580769}" type="presParOf" srcId="{746B728A-F1BC-45D6-A6C0-4DCA85340DC1}" destId="{8DFF6F33-7F1C-4ED8-A512-DB9EB8225518}" srcOrd="1" destOrd="0" presId="urn:microsoft.com/office/officeart/2005/8/layout/list1"/>
    <dgm:cxn modelId="{940E254D-54CB-4309-B0E9-91D6269BA93C}" type="presOf" srcId="{E311D922-EA7E-4198-A1B1-C4469B75B123}" destId="{8DFF6F33-7F1C-4ED8-A512-DB9EB8225518}" srcOrd="1" destOrd="0" presId="urn:microsoft.com/office/officeart/2005/8/layout/list1"/>
    <dgm:cxn modelId="{BFCCAF2D-07AE-4782-8858-E4A9CFA9A505}" type="presParOf" srcId="{99E9BAA9-6F5D-4DF2-92D4-30DAA1191DA3}" destId="{D7F184F2-D2A0-4F5D-A221-C512E373C66E}" srcOrd="29" destOrd="0" presId="urn:microsoft.com/office/officeart/2005/8/layout/list1"/>
    <dgm:cxn modelId="{D2F1C619-DDF6-4A94-8441-C80B9EDBC2B3}" type="presParOf" srcId="{99E9BAA9-6F5D-4DF2-92D4-30DAA1191DA3}" destId="{09553466-68BA-4BBD-9A38-007A9A03511F}" srcOrd="30" destOrd="0" presId="urn:microsoft.com/office/officeart/2005/8/layout/list1"/>
  </dgm:cxnLst>
  <dgm:bg/>
  <dgm:whole/>
</dgm:dataModel>
</file>

<file path=ppt/diagrams/data1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9E16B905-9A99-41F8-B8C4-A6C8BD51D023}"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CC6F46CA-1E99-4E4C-9D5D-2ECEA22C0D36}" type="parTrans" cxnId="{FAFED02C-C85B-4188-950C-6646E5B1431F}">
      <dgm:prSet/>
      <dgm:spPr/>
      <dgm:t>
        <a:bodyPr/>
        <a:lstStyle/>
        <a:p>
          <a:endParaRPr lang="en-US"/>
        </a:p>
      </dgm:t>
    </dgm:pt>
    <dgm:pt modelId="{B1A7A7C6-530C-4A85-8F3E-F6BCB06C57FE}">
      <dgm:prSet phldrT="[Text]"/>
      <dgm:spPr/>
      <dgm:t>
        <a:bodyPr/>
        <a:lstStyle/>
        <a:p>
          <a:r>
            <a:rPr lang="en-US" smtClean="0"/>
            <a:t>Full-time or part-time employment:</a:t>
          </a:r>
          <a:endParaRPr lang="en-US"/>
        </a:p>
      </dgm:t>
    </dgm:pt>
    <dgm:pt modelId="{D21E5087-55D6-44E4-8E33-470E37B8A42A}" type="parTrans" cxnId="{B969FCFC-6E94-4C5C-AEB4-5BF5B00C2794}">
      <dgm:prSet/>
      <dgm:spPr/>
      <dgm:t>
        <a:bodyPr/>
        <a:lstStyle/>
        <a:p>
          <a:endParaRPr lang="en-US"/>
        </a:p>
      </dgm:t>
    </dgm:pt>
    <dgm:pt modelId="{D189A3D6-C4C7-451A-9659-86E4476AEFA1}">
      <dgm:prSet phldrT="[Text]"/>
      <dgm:spPr/>
      <dgm:t>
        <a:bodyPr/>
        <a:lstStyle/>
        <a:p>
          <a:r>
            <a:rPr lang="en-US" b="0" i="0" smtClean="0"/>
            <a:t>Once the relationship of employer and employee exists, the income is to be charged under the head “salaries”. It does not matter whether the employee is a full-time employee or a part-time one.</a:t>
          </a:r>
          <a:endParaRPr lang="en-US"/>
        </a:p>
      </dgm:t>
    </dgm:pt>
    <dgm:pt modelId="{93C97DDB-2B8D-4CA7-9DFC-410793FD574A}" type="sibTrans" cxnId="{B969FCFC-6E94-4C5C-AEB4-5BF5B00C2794}">
      <dgm:prSet/>
      <dgm:spPr/>
      <dgm:t>
        <a:bodyPr/>
        <a:lstStyle/>
        <a:p>
          <a:endParaRPr lang="en-US"/>
        </a:p>
      </dgm:t>
    </dgm:pt>
    <dgm:pt modelId="{818524C0-881B-44A4-9795-49E2D315FD7A}" type="sibTrans" cxnId="{FAFED02C-C85B-4188-950C-6646E5B1431F}">
      <dgm:prSet/>
      <dgm:spPr/>
      <dgm:t>
        <a:bodyPr/>
        <a:lstStyle/>
        <a:p>
          <a:endParaRPr lang="en-US"/>
        </a:p>
      </dgm:t>
    </dgm:pt>
    <dgm:pt modelId="{941DBC41-DDFE-4111-808C-9BBAB05D62B4}" type="parTrans" cxnId="{E39082AB-6564-4E1F-A29D-779631220DB9}">
      <dgm:prSet/>
      <dgm:spPr/>
      <dgm:t>
        <a:bodyPr/>
        <a:lstStyle/>
        <a:p>
          <a:endParaRPr lang="en-US"/>
        </a:p>
      </dgm:t>
    </dgm:pt>
    <dgm:pt modelId="{C5220498-7D31-40F1-8960-805D63457B02}">
      <dgm:prSet phldrT="[Text]"/>
      <dgm:spPr/>
      <dgm:t>
        <a:bodyPr/>
        <a:lstStyle/>
        <a:p>
          <a:r>
            <a:rPr lang="en-US" b="0" i="0" smtClean="0"/>
            <a:t>Forgoing of salary :</a:t>
          </a:r>
          <a:endParaRPr lang="en-US"/>
        </a:p>
      </dgm:t>
    </dgm:pt>
    <dgm:pt modelId="{CA6214BC-123D-4EB1-AE78-194CFF05BE31}" type="parTrans" cxnId="{61A5C691-38CE-42CE-ADA8-F2E75F107B2C}">
      <dgm:prSet/>
      <dgm:spPr/>
      <dgm:t>
        <a:bodyPr/>
        <a:lstStyle/>
        <a:p>
          <a:endParaRPr lang="en-US"/>
        </a:p>
      </dgm:t>
    </dgm:pt>
    <dgm:pt modelId="{7E9E1CB3-387B-49D5-9D57-2D6986D750B8}">
      <dgm:prSet phldrT="[Text]"/>
      <dgm:spPr/>
      <dgm:t>
        <a:bodyPr/>
        <a:lstStyle/>
        <a:p>
          <a:r>
            <a:rPr lang="en-US" smtClean="0"/>
            <a:t>Once salary accrues, the subsequent waiver by the employee does not absolve him from liability to income-tax. Such waiver is only an application and hence, chargeable to tax.</a:t>
          </a:r>
          <a:endParaRPr lang="en-US"/>
        </a:p>
      </dgm:t>
    </dgm:pt>
    <dgm:pt modelId="{28B6847D-D3E7-4D0B-ABDF-542A0B8DACD6}" type="sibTrans" cxnId="{61A5C691-38CE-42CE-ADA8-F2E75F107B2C}">
      <dgm:prSet/>
      <dgm:spPr/>
      <dgm:t>
        <a:bodyPr/>
        <a:lstStyle/>
        <a:p>
          <a:endParaRPr lang="en-US"/>
        </a:p>
      </dgm:t>
    </dgm:pt>
    <dgm:pt modelId="{424E8C78-39AB-4030-A6CA-E4F578047BE9}" type="sibTrans" cxnId="{E39082AB-6564-4E1F-A29D-779631220DB9}">
      <dgm:prSet/>
      <dgm:spPr/>
      <dgm:t>
        <a:bodyPr/>
        <a:lstStyle/>
        <a:p>
          <a:endParaRPr lang="en-US"/>
        </a:p>
      </dgm:t>
    </dgm:pt>
    <dgm:pt modelId="{AE448215-1093-45CC-A71D-C10DB1B69930}" type="parTrans" cxnId="{15AEB815-98A7-484D-AD29-A6C7148636A8}">
      <dgm:prSet/>
      <dgm:spPr/>
      <dgm:t>
        <a:bodyPr/>
        <a:lstStyle/>
        <a:p>
          <a:endParaRPr lang="en-US"/>
        </a:p>
      </dgm:t>
    </dgm:pt>
    <dgm:pt modelId="{F7D53058-CEA7-4ED9-92D8-EC726F50B925}">
      <dgm:prSet phldrT="[Text]"/>
      <dgm:spPr/>
      <dgm:t>
        <a:bodyPr/>
        <a:lstStyle/>
        <a:p>
          <a:r>
            <a:rPr lang="en-US" b="0" i="0" smtClean="0"/>
            <a:t>Surrender of salary: </a:t>
          </a:r>
          <a:endParaRPr lang="en-US"/>
        </a:p>
      </dgm:t>
    </dgm:pt>
    <dgm:pt modelId="{20EC9237-1AE2-4C4C-BBAA-0BD5219CB294}" type="parTrans" cxnId="{EA9326FE-7082-4620-97F6-D606C07D2BF8}">
      <dgm:prSet/>
      <dgm:spPr/>
      <dgm:t>
        <a:bodyPr/>
        <a:lstStyle/>
        <a:p>
          <a:endParaRPr lang="en-US"/>
        </a:p>
      </dgm:t>
    </dgm:pt>
    <dgm:pt modelId="{F9BFC6F4-E750-41B7-9B00-95E74FD8D76C}">
      <dgm:prSet phldrT="[Text]"/>
      <dgm:spPr/>
      <dgm:t>
        <a:bodyPr/>
        <a:lstStyle/>
        <a:p>
          <a:r>
            <a:rPr lang="en-US" smtClean="0"/>
            <a:t>However, if an employee surrenders his salary, in the public interest, to the Central Government under section 2 of the Voluntary Surrender of Salaries (Exemption from Taxation) Act, 1961, the salary so surrendered would be exempt while computing his taxable income.</a:t>
          </a:r>
          <a:endParaRPr lang="en-US"/>
        </a:p>
      </dgm:t>
    </dgm:pt>
    <dgm:pt modelId="{8CC99298-EF22-46F0-A22B-25E9195F566B}" type="sibTrans" cxnId="{EA9326FE-7082-4620-97F6-D606C07D2BF8}">
      <dgm:prSet/>
      <dgm:spPr/>
      <dgm:t>
        <a:bodyPr/>
        <a:lstStyle/>
        <a:p>
          <a:endParaRPr lang="en-US"/>
        </a:p>
      </dgm:t>
    </dgm:pt>
    <dgm:pt modelId="{8E39CB70-7390-400F-BD6E-25C5688EDB88}" type="sibTrans" cxnId="{15AEB815-98A7-484D-AD29-A6C7148636A8}">
      <dgm:prSet/>
      <dgm:spPr/>
      <dgm:t>
        <a:bodyPr/>
        <a:lstStyle/>
        <a:p>
          <a:endParaRPr lang="en-US"/>
        </a:p>
      </dgm:t>
    </dgm:pt>
    <dgm:pt modelId="{E5BCD12E-755D-4569-A627-B55838D7E32B}" type="pres">
      <dgm:prSet presAssocID="{9E16B905-9A99-41F8-B8C4-A6C8BD51D023}" presName="linear">
        <dgm:presLayoutVars>
          <dgm:animLvl val="lvl"/>
          <dgm:resizeHandles val="exact"/>
        </dgm:presLayoutVars>
      </dgm:prSet>
      <dgm:spPr/>
      <dgm:t>
        <a:bodyPr/>
        <a:lstStyle/>
        <a:p>
          <a:endParaRPr lang="en-US"/>
        </a:p>
      </dgm:t>
    </dgm:pt>
    <dgm:pt modelId="{6AEC7B1A-747B-4B0B-88E9-A835E2D569BF}" type="pres">
      <dgm:prSet presAssocID="{B1A7A7C6-530C-4A85-8F3E-F6BCB06C57FE}" presName="parentText" presStyleLbl="node1" presStyleCnt="3">
        <dgm:presLayoutVars>
          <dgm:chMax val="0"/>
          <dgm:bulletEnabled val="1"/>
        </dgm:presLayoutVars>
      </dgm:prSet>
      <dgm:spPr/>
      <dgm:t>
        <a:bodyPr/>
        <a:lstStyle/>
        <a:p>
          <a:endParaRPr lang="en-US"/>
        </a:p>
      </dgm:t>
    </dgm:pt>
    <dgm:pt modelId="{0AD9A711-25D8-4309-A4F0-625890A92947}" type="pres">
      <dgm:prSet presAssocID="{B1A7A7C6-530C-4A85-8F3E-F6BCB06C57FE}" presName="childText" presStyleLbl="revTx" presStyleCnt="3">
        <dgm:presLayoutVars>
          <dgm:bulletEnabled val="1"/>
        </dgm:presLayoutVars>
      </dgm:prSet>
      <dgm:spPr/>
      <dgm:t>
        <a:bodyPr/>
        <a:lstStyle/>
        <a:p>
          <a:endParaRPr lang="en-US"/>
        </a:p>
      </dgm:t>
    </dgm:pt>
    <dgm:pt modelId="{828A8AD5-2C1B-4811-BC99-27600B99E7B3}" type="pres">
      <dgm:prSet presAssocID="{C5220498-7D31-40F1-8960-805D63457B02}" presName="parentText" presStyleLbl="node1" presStyleIdx="1" presStyleCnt="3">
        <dgm:presLayoutVars>
          <dgm:chMax val="0"/>
          <dgm:bulletEnabled val="1"/>
        </dgm:presLayoutVars>
      </dgm:prSet>
      <dgm:spPr/>
      <dgm:t>
        <a:bodyPr/>
        <a:lstStyle/>
        <a:p>
          <a:endParaRPr lang="en-US"/>
        </a:p>
      </dgm:t>
    </dgm:pt>
    <dgm:pt modelId="{134A5B31-5E97-4C91-82EC-1C67B65407FF}" type="pres">
      <dgm:prSet presAssocID="{C5220498-7D31-40F1-8960-805D63457B02}" presName="childText" presStyleLbl="revTx" presStyleIdx="1" presStyleCnt="3">
        <dgm:presLayoutVars>
          <dgm:bulletEnabled val="1"/>
        </dgm:presLayoutVars>
      </dgm:prSet>
      <dgm:spPr/>
      <dgm:t>
        <a:bodyPr/>
        <a:lstStyle/>
        <a:p>
          <a:endParaRPr lang="en-US"/>
        </a:p>
      </dgm:t>
    </dgm:pt>
    <dgm:pt modelId="{7125E53F-DCF6-4E24-83DE-EA0603113D9F}" type="pres">
      <dgm:prSet presAssocID="{F7D53058-CEA7-4ED9-92D8-EC726F50B925}" presName="parentText" presStyleLbl="node1" presStyleIdx="2" presStyleCnt="3">
        <dgm:presLayoutVars>
          <dgm:chMax val="0"/>
          <dgm:bulletEnabled val="1"/>
        </dgm:presLayoutVars>
      </dgm:prSet>
      <dgm:spPr/>
      <dgm:t>
        <a:bodyPr/>
        <a:lstStyle/>
        <a:p>
          <a:endParaRPr lang="en-US"/>
        </a:p>
      </dgm:t>
    </dgm:pt>
    <dgm:pt modelId="{F78CD32A-2423-405A-95C9-69D558DE6F48}" type="pres">
      <dgm:prSet presAssocID="{F7D53058-CEA7-4ED9-92D8-EC726F50B925}" presName="childText" presStyleLbl="revTx" presStyleIdx="2" presStyleCnt="3">
        <dgm:presLayoutVars>
          <dgm:bulletEnabled val="1"/>
        </dgm:presLayoutVars>
      </dgm:prSet>
      <dgm:spPr/>
      <dgm:t>
        <a:bodyPr/>
        <a:lstStyle/>
        <a:p>
          <a:endParaRPr lang="en-US"/>
        </a:p>
      </dgm:t>
    </dgm:pt>
  </dgm:ptLst>
  <dgm:cxnLst>
    <dgm:cxn modelId="{FAFED02C-C85B-4188-950C-6646E5B1431F}" srcId="{9E16B905-9A99-41F8-B8C4-A6C8BD51D023}" destId="{B1A7A7C6-530C-4A85-8F3E-F6BCB06C57FE}" srcOrd="0" destOrd="0" parTransId="{CC6F46CA-1E99-4E4C-9D5D-2ECEA22C0D36}" sibTransId="{818524C0-881B-44A4-9795-49E2D315FD7A}"/>
    <dgm:cxn modelId="{B969FCFC-6E94-4C5C-AEB4-5BF5B00C2794}" srcId="{B1A7A7C6-530C-4A85-8F3E-F6BCB06C57FE}" destId="{D189A3D6-C4C7-451A-9659-86E4476AEFA1}" srcOrd="0" destOrd="0" parTransId="{D21E5087-55D6-44E4-8E33-470E37B8A42A}" sibTransId="{93C97DDB-2B8D-4CA7-9DFC-410793FD574A}"/>
    <dgm:cxn modelId="{E39082AB-6564-4E1F-A29D-779631220DB9}" srcId="{9E16B905-9A99-41F8-B8C4-A6C8BD51D023}" destId="{C5220498-7D31-40F1-8960-805D63457B02}" srcOrd="1" destOrd="0" parTransId="{941DBC41-DDFE-4111-808C-9BBAB05D62B4}" sibTransId="{424E8C78-39AB-4030-A6CA-E4F578047BE9}"/>
    <dgm:cxn modelId="{61A5C691-38CE-42CE-ADA8-F2E75F107B2C}" srcId="{C5220498-7D31-40F1-8960-805D63457B02}" destId="{7E9E1CB3-387B-49D5-9D57-2D6986D750B8}" srcOrd="0" destOrd="0" parTransId="{CA6214BC-123D-4EB1-AE78-194CFF05BE31}" sibTransId="{28B6847D-D3E7-4D0B-ABDF-542A0B8DACD6}"/>
    <dgm:cxn modelId="{15AEB815-98A7-484D-AD29-A6C7148636A8}" srcId="{9E16B905-9A99-41F8-B8C4-A6C8BD51D023}" destId="{F7D53058-CEA7-4ED9-92D8-EC726F50B925}" srcOrd="2" destOrd="0" parTransId="{AE448215-1093-45CC-A71D-C10DB1B69930}" sibTransId="{8E39CB70-7390-400F-BD6E-25C5688EDB88}"/>
    <dgm:cxn modelId="{EA9326FE-7082-4620-97F6-D606C07D2BF8}" srcId="{F7D53058-CEA7-4ED9-92D8-EC726F50B925}" destId="{F9BFC6F4-E750-41B7-9B00-95E74FD8D76C}" srcOrd="0" destOrd="0" parTransId="{20EC9237-1AE2-4C4C-BBAA-0BD5219CB294}" sibTransId="{8CC99298-EF22-46F0-A22B-25E9195F566B}"/>
    <dgm:cxn modelId="{A0AFB0F2-806C-412B-BDD2-C24320F9230B}" type="presOf" srcId="{9E16B905-9A99-41F8-B8C4-A6C8BD51D023}" destId="{E5BCD12E-755D-4569-A627-B55838D7E32B}" srcOrd="0" destOrd="0" presId="urn:microsoft.com/office/officeart/2005/8/layout/vList2"/>
    <dgm:cxn modelId="{ADA2AA1E-B177-45F2-AF17-5F00FF0B594F}" type="presParOf" srcId="{E5BCD12E-755D-4569-A627-B55838D7E32B}" destId="{6AEC7B1A-747B-4B0B-88E9-A835E2D569BF}" srcOrd="0" destOrd="0" presId="urn:microsoft.com/office/officeart/2005/8/layout/vList2"/>
    <dgm:cxn modelId="{1C4BF891-AA5A-4178-AAAB-B5116EB2CF7E}" type="presOf" srcId="{B1A7A7C6-530C-4A85-8F3E-F6BCB06C57FE}" destId="{6AEC7B1A-747B-4B0B-88E9-A835E2D569BF}" srcOrd="0" destOrd="0" presId="urn:microsoft.com/office/officeart/2005/8/layout/vList2"/>
    <dgm:cxn modelId="{43D56862-91A3-47E7-9B00-DBF068595A77}" type="presParOf" srcId="{E5BCD12E-755D-4569-A627-B55838D7E32B}" destId="{0AD9A711-25D8-4309-A4F0-625890A92947}" srcOrd="1" destOrd="0" presId="urn:microsoft.com/office/officeart/2005/8/layout/vList2"/>
    <dgm:cxn modelId="{31C91D01-7193-46E4-8A1E-9D2EC0AD7F96}" type="presOf" srcId="{D189A3D6-C4C7-451A-9659-86E4476AEFA1}" destId="{0AD9A711-25D8-4309-A4F0-625890A92947}" srcOrd="0" destOrd="0" presId="urn:microsoft.com/office/officeart/2005/8/layout/vList2"/>
    <dgm:cxn modelId="{4007EA25-3AF3-408B-B6C8-9211CAD39F7A}" type="presParOf" srcId="{E5BCD12E-755D-4569-A627-B55838D7E32B}" destId="{828A8AD5-2C1B-4811-BC99-27600B99E7B3}" srcOrd="2" destOrd="0" presId="urn:microsoft.com/office/officeart/2005/8/layout/vList2"/>
    <dgm:cxn modelId="{9EFDA488-8778-426C-A905-BD6FC32D04C2}" type="presOf" srcId="{C5220498-7D31-40F1-8960-805D63457B02}" destId="{828A8AD5-2C1B-4811-BC99-27600B99E7B3}" srcOrd="0" destOrd="0" presId="urn:microsoft.com/office/officeart/2005/8/layout/vList2"/>
    <dgm:cxn modelId="{C793F3C5-AD15-4106-8D5C-45290E4815B1}" type="presParOf" srcId="{E5BCD12E-755D-4569-A627-B55838D7E32B}" destId="{134A5B31-5E97-4C91-82EC-1C67B65407FF}" srcOrd="3" destOrd="0" presId="urn:microsoft.com/office/officeart/2005/8/layout/vList2"/>
    <dgm:cxn modelId="{11F8E5E4-FE1E-4465-9B27-73DEF507DD87}" type="presOf" srcId="{7E9E1CB3-387B-49D5-9D57-2D6986D750B8}" destId="{134A5B31-5E97-4C91-82EC-1C67B65407FF}" srcOrd="0" destOrd="0" presId="urn:microsoft.com/office/officeart/2005/8/layout/vList2"/>
    <dgm:cxn modelId="{EDD30591-4742-467E-A157-169656862860}" type="presParOf" srcId="{E5BCD12E-755D-4569-A627-B55838D7E32B}" destId="{7125E53F-DCF6-4E24-83DE-EA0603113D9F}" srcOrd="4" destOrd="0" presId="urn:microsoft.com/office/officeart/2005/8/layout/vList2"/>
    <dgm:cxn modelId="{ED3590BC-645D-4401-9C15-B486ADC5BA40}" type="presOf" srcId="{F7D53058-CEA7-4ED9-92D8-EC726F50B925}" destId="{7125E53F-DCF6-4E24-83DE-EA0603113D9F}" srcOrd="0" destOrd="0" presId="urn:microsoft.com/office/officeart/2005/8/layout/vList2"/>
    <dgm:cxn modelId="{13F5A31D-4E05-461D-97E9-3106460DD2CB}" type="presParOf" srcId="{E5BCD12E-755D-4569-A627-B55838D7E32B}" destId="{F78CD32A-2423-405A-95C9-69D558DE6F48}" srcOrd="5" destOrd="0" presId="urn:microsoft.com/office/officeart/2005/8/layout/vList2"/>
    <dgm:cxn modelId="{ADA5EC69-6E5E-43EA-9D53-8AD114E915E8}" type="presOf" srcId="{F9BFC6F4-E750-41B7-9B00-95E74FD8D76C}" destId="{F78CD32A-2423-405A-95C9-69D558DE6F48}" srcOrd="0" destOrd="0" presId="urn:microsoft.com/office/officeart/2005/8/layout/vList2"/>
  </dgm:cxnLst>
  <dgm:bg/>
  <dgm:whole/>
</dgm:dataModel>
</file>

<file path=ppt/diagrams/data12.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9E16B905-9A99-41F8-B8C4-A6C8BD51D023}"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CC6F46CA-1E99-4E4C-9D5D-2ECEA22C0D36}" type="parTrans" cxnId="{B5ED0E37-93B2-4CA1-9F6C-AD1A72954DF6}">
      <dgm:prSet/>
      <dgm:spPr/>
      <dgm:t>
        <a:bodyPr/>
        <a:lstStyle/>
        <a:p>
          <a:endParaRPr lang="en-US"/>
        </a:p>
      </dgm:t>
    </dgm:pt>
    <dgm:pt modelId="{B1A7A7C6-530C-4A85-8F3E-F6BCB06C57FE}">
      <dgm:prSet phldrT="[Text]"/>
      <dgm:spPr/>
      <dgm:t>
        <a:bodyPr/>
        <a:lstStyle/>
        <a:p>
          <a:r>
            <a:rPr lang="en-US" smtClean="0"/>
            <a:t>Salary Paid Tax-free:</a:t>
          </a:r>
          <a:endParaRPr lang="en-US"/>
        </a:p>
      </dgm:t>
    </dgm:pt>
    <dgm:pt modelId="{D21E5087-55D6-44E4-8E33-470E37B8A42A}" type="parTrans" cxnId="{E0BFA8CD-C5E8-4F0E-83C8-0C55697E7541}">
      <dgm:prSet/>
      <dgm:spPr/>
      <dgm:t>
        <a:bodyPr/>
        <a:lstStyle/>
        <a:p>
          <a:endParaRPr lang="en-US"/>
        </a:p>
      </dgm:t>
    </dgm:pt>
    <dgm:pt modelId="{D189A3D6-C4C7-451A-9659-86E4476AEFA1}">
      <dgm:prSet phldrT="[Text]"/>
      <dgm:spPr/>
      <dgm:t>
        <a:bodyPr/>
        <a:lstStyle/>
        <a:p>
          <a:r>
            <a:rPr lang="en-US" b="0" i="0" smtClean="0"/>
            <a:t>The income from salaries in the hands of the employee will consist of his salary income and also the tax on this salary paid by the employer. However, As per </a:t>
          </a:r>
          <a:r>
            <a:rPr lang="en-US" b="0" i="0" smtClean="0">
              <a:solidFill>
                <a:srgbClr val="FF0000"/>
              </a:solidFill>
            </a:rPr>
            <a:t>section 10(10CC)</a:t>
          </a:r>
          <a:r>
            <a:rPr lang="en-US" b="0" i="0" smtClean="0"/>
            <a:t>, the </a:t>
          </a:r>
          <a:r>
            <a:rPr lang="en-US" b="0" i="0" smtClean="0">
              <a:solidFill>
                <a:srgbClr val="FF0000"/>
              </a:solidFill>
            </a:rPr>
            <a:t>income-tax paid by the employer on non-monetary perquisites </a:t>
          </a:r>
          <a:r>
            <a:rPr lang="en-US" b="0" i="0" smtClean="0"/>
            <a:t>on behalf of the employee would be </a:t>
          </a:r>
          <a:r>
            <a:rPr lang="en-US" b="0" i="0" smtClean="0">
              <a:solidFill>
                <a:srgbClr val="FF0000"/>
              </a:solidFill>
            </a:rPr>
            <a:t>exempt </a:t>
          </a:r>
          <a:r>
            <a:rPr lang="en-US" b="0" i="0" smtClean="0"/>
            <a:t>in the hands of the employee.</a:t>
          </a:r>
          <a:endParaRPr lang="en-US"/>
        </a:p>
      </dgm:t>
    </dgm:pt>
    <dgm:pt modelId="{93C97DDB-2B8D-4CA7-9DFC-410793FD574A}" type="sibTrans" cxnId="{E0BFA8CD-C5E8-4F0E-83C8-0C55697E7541}">
      <dgm:prSet/>
      <dgm:spPr/>
      <dgm:t>
        <a:bodyPr/>
        <a:lstStyle/>
        <a:p>
          <a:endParaRPr lang="en-US"/>
        </a:p>
      </dgm:t>
    </dgm:pt>
    <dgm:pt modelId="{818524C0-881B-44A4-9795-49E2D315FD7A}" type="sibTrans" cxnId="{B5ED0E37-93B2-4CA1-9F6C-AD1A72954DF6}">
      <dgm:prSet/>
      <dgm:spPr/>
      <dgm:t>
        <a:bodyPr/>
        <a:lstStyle/>
        <a:p>
          <a:endParaRPr lang="en-US"/>
        </a:p>
      </dgm:t>
    </dgm:pt>
    <dgm:pt modelId="{941DBC41-DDFE-4111-808C-9BBAB05D62B4}" type="parTrans" cxnId="{7D325FDB-0548-4448-AAD6-B8F7231D04EE}">
      <dgm:prSet/>
      <dgm:spPr/>
      <dgm:t>
        <a:bodyPr/>
        <a:lstStyle/>
        <a:p>
          <a:endParaRPr lang="en-US"/>
        </a:p>
      </dgm:t>
    </dgm:pt>
    <dgm:pt modelId="{C5220498-7D31-40F1-8960-805D63457B02}">
      <dgm:prSet phldrT="[Text]"/>
      <dgm:spPr/>
      <dgm:t>
        <a:bodyPr/>
        <a:lstStyle/>
        <a:p>
          <a:r>
            <a:rPr lang="en-US" b="0" i="0" smtClean="0"/>
            <a:t>Place of accrual of salary:</a:t>
          </a:r>
          <a:endParaRPr lang="en-US"/>
        </a:p>
      </dgm:t>
    </dgm:pt>
    <dgm:pt modelId="{CA6214BC-123D-4EB1-AE78-194CFF05BE31}" type="parTrans" cxnId="{03D41135-8ADC-40E3-86E2-83141767CE66}">
      <dgm:prSet/>
      <dgm:spPr/>
      <dgm:t>
        <a:bodyPr/>
        <a:lstStyle/>
        <a:p>
          <a:endParaRPr lang="en-US"/>
        </a:p>
      </dgm:t>
    </dgm:pt>
    <dgm:pt modelId="{7E9E1CB3-387B-49D5-9D57-2D6986D750B8}">
      <dgm:prSet phldrT="[Text]"/>
      <dgm:spPr/>
      <dgm:t>
        <a:bodyPr/>
        <a:lstStyle/>
        <a:p>
          <a:r>
            <a:rPr lang="en-US" smtClean="0"/>
            <a:t>Under section 9(1)(ii), salary earned in India is deemed to accrue or arise in India even if it is paid outside India or it is paid or payable after the contract of employment in India comes to an end. </a:t>
          </a:r>
          <a:endParaRPr lang="en-US"/>
        </a:p>
      </dgm:t>
    </dgm:pt>
    <dgm:pt modelId="{28B6847D-D3E7-4D0B-ABDF-542A0B8DACD6}" type="sibTrans" cxnId="{03D41135-8ADC-40E3-86E2-83141767CE66}">
      <dgm:prSet/>
      <dgm:spPr/>
      <dgm:t>
        <a:bodyPr/>
        <a:lstStyle/>
        <a:p>
          <a:endParaRPr lang="en-US"/>
        </a:p>
      </dgm:t>
    </dgm:pt>
    <dgm:pt modelId="{B8BBBD2A-9A1C-4207-8A96-E4B61C8A44D9}" type="parTrans" cxnId="{F4EE04F2-1C86-40A7-B653-C08AB3FA1A17}">
      <dgm:prSet/>
      <dgm:spPr/>
      <dgm:t>
        <a:bodyPr/>
        <a:lstStyle/>
        <a:p>
          <a:endParaRPr lang="en-US"/>
        </a:p>
      </dgm:t>
    </dgm:pt>
    <dgm:pt modelId="{6FEE5D04-0688-4677-84C8-375191645DAC}">
      <dgm:prSet phldrT="[Text]"/>
      <dgm:spPr/>
      <dgm:t>
        <a:bodyPr/>
        <a:lstStyle/>
        <a:p>
          <a:r>
            <a:rPr lang="en-US" smtClean="0"/>
            <a:t>If an employee is paid pension abroad in respect of services rendered in India, the same will be deemed to accrue in India. Similarly, leave salary paid abroad in respect of leave earned in India is deemed to accrue or arise in India.</a:t>
          </a:r>
          <a:endParaRPr lang="en-US"/>
        </a:p>
      </dgm:t>
    </dgm:pt>
    <dgm:pt modelId="{A9F6BBC0-6E94-49E8-8502-7A0CB890EC51}" type="sibTrans" cxnId="{F4EE04F2-1C86-40A7-B653-C08AB3FA1A17}">
      <dgm:prSet/>
      <dgm:spPr/>
      <dgm:t>
        <a:bodyPr/>
        <a:lstStyle/>
        <a:p>
          <a:endParaRPr lang="en-US"/>
        </a:p>
      </dgm:t>
    </dgm:pt>
    <dgm:pt modelId="{424E8C78-39AB-4030-A6CA-E4F578047BE9}" type="sibTrans" cxnId="{7D325FDB-0548-4448-AAD6-B8F7231D04EE}">
      <dgm:prSet/>
      <dgm:spPr/>
      <dgm:t>
        <a:bodyPr/>
        <a:lstStyle/>
        <a:p>
          <a:endParaRPr lang="en-US"/>
        </a:p>
      </dgm:t>
    </dgm:pt>
    <dgm:pt modelId="{E5BCD12E-755D-4569-A627-B55838D7E32B}" type="pres">
      <dgm:prSet presAssocID="{9E16B905-9A99-41F8-B8C4-A6C8BD51D023}" presName="linear">
        <dgm:presLayoutVars>
          <dgm:animLvl val="lvl"/>
          <dgm:resizeHandles val="exact"/>
        </dgm:presLayoutVars>
      </dgm:prSet>
      <dgm:spPr/>
      <dgm:t>
        <a:bodyPr/>
        <a:lstStyle/>
        <a:p>
          <a:endParaRPr lang="en-US"/>
        </a:p>
      </dgm:t>
    </dgm:pt>
    <dgm:pt modelId="{6AEC7B1A-747B-4B0B-88E9-A835E2D569BF}" type="pres">
      <dgm:prSet presAssocID="{B1A7A7C6-530C-4A85-8F3E-F6BCB06C57FE}" presName="parentText" presStyleLbl="node1" presStyleCnt="2">
        <dgm:presLayoutVars>
          <dgm:chMax val="0"/>
          <dgm:bulletEnabled val="1"/>
        </dgm:presLayoutVars>
      </dgm:prSet>
      <dgm:spPr/>
      <dgm:t>
        <a:bodyPr/>
        <a:lstStyle/>
        <a:p>
          <a:endParaRPr lang="en-US"/>
        </a:p>
      </dgm:t>
    </dgm:pt>
    <dgm:pt modelId="{0AD9A711-25D8-4309-A4F0-625890A92947}" type="pres">
      <dgm:prSet presAssocID="{B1A7A7C6-530C-4A85-8F3E-F6BCB06C57FE}" presName="childText" presStyleLbl="revTx" presStyleCnt="2">
        <dgm:presLayoutVars>
          <dgm:bulletEnabled val="1"/>
        </dgm:presLayoutVars>
      </dgm:prSet>
      <dgm:spPr/>
      <dgm:t>
        <a:bodyPr/>
        <a:lstStyle/>
        <a:p>
          <a:endParaRPr lang="en-US"/>
        </a:p>
      </dgm:t>
    </dgm:pt>
    <dgm:pt modelId="{828A8AD5-2C1B-4811-BC99-27600B99E7B3}" type="pres">
      <dgm:prSet presAssocID="{C5220498-7D31-40F1-8960-805D63457B02}" presName="parentText" presStyleLbl="node1" presStyleIdx="1" presStyleCnt="2">
        <dgm:presLayoutVars>
          <dgm:chMax val="0"/>
          <dgm:bulletEnabled val="1"/>
        </dgm:presLayoutVars>
      </dgm:prSet>
      <dgm:spPr/>
      <dgm:t>
        <a:bodyPr/>
        <a:lstStyle/>
        <a:p>
          <a:endParaRPr lang="en-US"/>
        </a:p>
      </dgm:t>
    </dgm:pt>
    <dgm:pt modelId="{134A5B31-5E97-4C91-82EC-1C67B65407FF}" type="pres">
      <dgm:prSet presAssocID="{C5220498-7D31-40F1-8960-805D63457B02}" presName="childText" presStyleLbl="revTx" presStyleIdx="1" presStyleCnt="2">
        <dgm:presLayoutVars>
          <dgm:bulletEnabled val="1"/>
        </dgm:presLayoutVars>
      </dgm:prSet>
      <dgm:spPr/>
      <dgm:t>
        <a:bodyPr/>
        <a:lstStyle/>
        <a:p>
          <a:endParaRPr lang="en-US"/>
        </a:p>
      </dgm:t>
    </dgm:pt>
  </dgm:ptLst>
  <dgm:cxnLst>
    <dgm:cxn modelId="{B5ED0E37-93B2-4CA1-9F6C-AD1A72954DF6}" srcId="{9E16B905-9A99-41F8-B8C4-A6C8BD51D023}" destId="{B1A7A7C6-530C-4A85-8F3E-F6BCB06C57FE}" srcOrd="0" destOrd="0" parTransId="{CC6F46CA-1E99-4E4C-9D5D-2ECEA22C0D36}" sibTransId="{818524C0-881B-44A4-9795-49E2D315FD7A}"/>
    <dgm:cxn modelId="{E0BFA8CD-C5E8-4F0E-83C8-0C55697E7541}" srcId="{B1A7A7C6-530C-4A85-8F3E-F6BCB06C57FE}" destId="{D189A3D6-C4C7-451A-9659-86E4476AEFA1}" srcOrd="0" destOrd="0" parTransId="{D21E5087-55D6-44E4-8E33-470E37B8A42A}" sibTransId="{93C97DDB-2B8D-4CA7-9DFC-410793FD574A}"/>
    <dgm:cxn modelId="{7D325FDB-0548-4448-AAD6-B8F7231D04EE}" srcId="{9E16B905-9A99-41F8-B8C4-A6C8BD51D023}" destId="{C5220498-7D31-40F1-8960-805D63457B02}" srcOrd="1" destOrd="0" parTransId="{941DBC41-DDFE-4111-808C-9BBAB05D62B4}" sibTransId="{424E8C78-39AB-4030-A6CA-E4F578047BE9}"/>
    <dgm:cxn modelId="{03D41135-8ADC-40E3-86E2-83141767CE66}" srcId="{C5220498-7D31-40F1-8960-805D63457B02}" destId="{7E9E1CB3-387B-49D5-9D57-2D6986D750B8}" srcOrd="0" destOrd="0" parTransId="{CA6214BC-123D-4EB1-AE78-194CFF05BE31}" sibTransId="{28B6847D-D3E7-4D0B-ABDF-542A0B8DACD6}"/>
    <dgm:cxn modelId="{F4EE04F2-1C86-40A7-B653-C08AB3FA1A17}" srcId="{C5220498-7D31-40F1-8960-805D63457B02}" destId="{6FEE5D04-0688-4677-84C8-375191645DAC}" srcOrd="1" destOrd="0" parTransId="{B8BBBD2A-9A1C-4207-8A96-E4B61C8A44D9}" sibTransId="{A9F6BBC0-6E94-49E8-8502-7A0CB890EC51}"/>
    <dgm:cxn modelId="{8AF22151-4381-4C19-AF33-CA30FF760DE7}" type="presOf" srcId="{9E16B905-9A99-41F8-B8C4-A6C8BD51D023}" destId="{E5BCD12E-755D-4569-A627-B55838D7E32B}" srcOrd="0" destOrd="0" presId="urn:microsoft.com/office/officeart/2005/8/layout/vList2"/>
    <dgm:cxn modelId="{199F71C1-2332-405D-ADD2-B2126B04B017}" type="presParOf" srcId="{E5BCD12E-755D-4569-A627-B55838D7E32B}" destId="{6AEC7B1A-747B-4B0B-88E9-A835E2D569BF}" srcOrd="0" destOrd="0" presId="urn:microsoft.com/office/officeart/2005/8/layout/vList2"/>
    <dgm:cxn modelId="{3D52E010-5891-455D-8ACF-8DB8E9719EED}" type="presOf" srcId="{B1A7A7C6-530C-4A85-8F3E-F6BCB06C57FE}" destId="{6AEC7B1A-747B-4B0B-88E9-A835E2D569BF}" srcOrd="0" destOrd="0" presId="urn:microsoft.com/office/officeart/2005/8/layout/vList2"/>
    <dgm:cxn modelId="{C0879200-0928-4F62-9FC4-BFB75F4CF950}" type="presParOf" srcId="{E5BCD12E-755D-4569-A627-B55838D7E32B}" destId="{0AD9A711-25D8-4309-A4F0-625890A92947}" srcOrd="1" destOrd="0" presId="urn:microsoft.com/office/officeart/2005/8/layout/vList2"/>
    <dgm:cxn modelId="{94D01604-EE54-4452-9F9E-FFCF1B60898D}" type="presOf" srcId="{D189A3D6-C4C7-451A-9659-86E4476AEFA1}" destId="{0AD9A711-25D8-4309-A4F0-625890A92947}" srcOrd="0" destOrd="0" presId="urn:microsoft.com/office/officeart/2005/8/layout/vList2"/>
    <dgm:cxn modelId="{085013F4-1A8C-497B-923B-C847B733FF9D}" type="presParOf" srcId="{E5BCD12E-755D-4569-A627-B55838D7E32B}" destId="{828A8AD5-2C1B-4811-BC99-27600B99E7B3}" srcOrd="2" destOrd="0" presId="urn:microsoft.com/office/officeart/2005/8/layout/vList2"/>
    <dgm:cxn modelId="{E0CA578D-99F2-44F2-A641-C61F7659C887}" type="presOf" srcId="{C5220498-7D31-40F1-8960-805D63457B02}" destId="{828A8AD5-2C1B-4811-BC99-27600B99E7B3}" srcOrd="0" destOrd="0" presId="urn:microsoft.com/office/officeart/2005/8/layout/vList2"/>
    <dgm:cxn modelId="{81970EDD-8F80-4299-9F2D-31BFD5987DFA}" type="presParOf" srcId="{E5BCD12E-755D-4569-A627-B55838D7E32B}" destId="{134A5B31-5E97-4C91-82EC-1C67B65407FF}" srcOrd="3" destOrd="0" presId="urn:microsoft.com/office/officeart/2005/8/layout/vList2"/>
    <dgm:cxn modelId="{CA85AD51-17E4-4B93-BA3C-DAF67C8B436D}" type="presOf" srcId="{7E9E1CB3-387B-49D5-9D57-2D6986D750B8}" destId="{134A5B31-5E97-4C91-82EC-1C67B65407FF}" srcOrd="0" destOrd="0" presId="urn:microsoft.com/office/officeart/2005/8/layout/vList2"/>
    <dgm:cxn modelId="{FB3EC81A-F54E-4C24-B2B0-B5E8D7AD7984}" type="presOf" srcId="{6FEE5D04-0688-4677-84C8-375191645DAC}" destId="{134A5B31-5E97-4C91-82EC-1C67B65407FF}" srcOrd="0" destOrd="1" presId="urn:microsoft.com/office/officeart/2005/8/layout/vList2"/>
  </dgm:cxnLst>
  <dgm:bg/>
  <dgm:whole/>
</dgm:dataModel>
</file>

<file path=ppt/diagrams/data13.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27C316F8-064E-47CA-92FD-95155C422E58}"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B688C38E-8CF1-4723-B744-A36DDD603EFF}" type="parTrans" cxnId="{87A654F0-ECD8-4C85-A4F3-EE5E881DC6F5}">
      <dgm:prSet custT="1"/>
      <dgm:spPr/>
      <dgm:t>
        <a:bodyPr/>
        <a:lstStyle/>
        <a:p>
          <a:endParaRPr lang="en-US" sz="2000"/>
        </a:p>
      </dgm:t>
    </dgm:pt>
    <dgm:pt modelId="{65E440D0-91EF-4670-B41C-A34ACF5A0160}">
      <dgm:prSet phldrT="[Text]" custT="1"/>
      <dgm:spPr/>
      <dgm:t>
        <a:bodyPr/>
        <a:lstStyle/>
        <a:p>
          <a:r>
            <a:rPr lang="en-US" sz="2000" smtClean="0"/>
            <a:t>Allowances which are Fully Taxable under both regimes</a:t>
          </a:r>
        </a:p>
      </dgm:t>
    </dgm:pt>
    <dgm:pt modelId="{D91D0A18-A3E6-46FA-BB05-5F0DB21A5E1C}" type="sibTrans" cxnId="{87A654F0-ECD8-4C85-A4F3-EE5E881DC6F5}">
      <dgm:prSet custT="1"/>
      <dgm:spPr/>
      <dgm:t>
        <a:bodyPr/>
        <a:lstStyle/>
        <a:p>
          <a:endParaRPr lang="en-US" sz="2000"/>
        </a:p>
      </dgm:t>
    </dgm:pt>
    <dgm:pt modelId="{BC8CB007-D6D0-4BF3-B853-23C8D46BF55D}" type="parTrans" cxnId="{6B8C0A72-A1FC-4A5E-A94A-D21ACB4B5513}">
      <dgm:prSet custT="1"/>
      <dgm:spPr/>
      <dgm:t>
        <a:bodyPr/>
        <a:lstStyle/>
        <a:p>
          <a:endParaRPr lang="en-US" sz="2000"/>
        </a:p>
      </dgm:t>
    </dgm:pt>
    <dgm:pt modelId="{4DF9D987-77D8-412D-A5C5-BBDC729CD4B0}">
      <dgm:prSet phldrT="[Text]" custT="1"/>
      <dgm:spPr/>
      <dgm:t>
        <a:bodyPr/>
        <a:lstStyle/>
        <a:p>
          <a:r>
            <a:rPr lang="en-US" sz="2000" smtClean="0"/>
            <a:t>Allowances which are Fully Taxable under default tax regime (New)/ Partly Exempt under the optional tax regime</a:t>
          </a:r>
        </a:p>
      </dgm:t>
    </dgm:pt>
    <dgm:pt modelId="{284144C2-ADD3-482F-811F-F1052059ED5A}" type="sibTrans" cxnId="{6B8C0A72-A1FC-4A5E-A94A-D21ACB4B5513}">
      <dgm:prSet custT="1"/>
      <dgm:spPr/>
      <dgm:t>
        <a:bodyPr/>
        <a:lstStyle/>
        <a:p>
          <a:endParaRPr lang="en-US" sz="2000"/>
        </a:p>
      </dgm:t>
    </dgm:pt>
    <dgm:pt modelId="{F9CAF683-0A28-4AFC-BAE1-9748D8564F5B}" type="parTrans" cxnId="{F4792952-2077-45AB-A03B-5ADA540CF84E}">
      <dgm:prSet custT="1"/>
      <dgm:spPr/>
      <dgm:t>
        <a:bodyPr/>
        <a:lstStyle/>
        <a:p>
          <a:endParaRPr lang="en-US" sz="2000"/>
        </a:p>
      </dgm:t>
    </dgm:pt>
    <dgm:pt modelId="{D190FA03-6D64-4975-8D06-9EB32943E9DD}">
      <dgm:prSet phldrT="[Text]" custT="1"/>
      <dgm:spPr/>
      <dgm:t>
        <a:bodyPr/>
        <a:lstStyle/>
        <a:p>
          <a:r>
            <a:rPr lang="en-US" sz="2000" smtClean="0"/>
            <a:t>Allowances which are partly exempt under both regimes</a:t>
          </a:r>
        </a:p>
      </dgm:t>
    </dgm:pt>
    <dgm:pt modelId="{2857AF32-FD4A-4D41-80EC-75936251888F}" type="sibTrans" cxnId="{F4792952-2077-45AB-A03B-5ADA540CF84E}">
      <dgm:prSet custT="1"/>
      <dgm:spPr/>
      <dgm:t>
        <a:bodyPr/>
        <a:lstStyle/>
        <a:p>
          <a:endParaRPr lang="en-US" sz="2000"/>
        </a:p>
      </dgm:t>
    </dgm:pt>
    <dgm:pt modelId="{945FACEF-E345-44EB-83B2-DA9C12D5FC8D}" type="parTrans" cxnId="{79BB2798-3F70-4974-99C5-021CAC4DE5AD}">
      <dgm:prSet custT="1"/>
      <dgm:spPr/>
      <dgm:t>
        <a:bodyPr/>
        <a:lstStyle/>
        <a:p>
          <a:endParaRPr lang="en-US" sz="2000"/>
        </a:p>
      </dgm:t>
    </dgm:pt>
    <dgm:pt modelId="{06770ECB-0FFF-4CE0-B46F-CACF84EA4C9F}">
      <dgm:prSet phldrT="[Text]" custT="1"/>
      <dgm:spPr/>
      <dgm:t>
        <a:bodyPr/>
        <a:lstStyle/>
        <a:p>
          <a:r>
            <a:rPr lang="en-US" sz="2000" smtClean="0"/>
            <a:t>Allowances which are Fully Exempt only</a:t>
          </a:r>
        </a:p>
        <a:p>
          <a:r>
            <a:rPr lang="en-US" sz="2000" smtClean="0"/>
            <a:t>under the optional tax regime</a:t>
          </a:r>
        </a:p>
      </dgm:t>
    </dgm:pt>
    <dgm:pt modelId="{3CF05102-B55C-4B94-A824-5C3C140341D9}" type="sibTrans" cxnId="{79BB2798-3F70-4974-99C5-021CAC4DE5AD}">
      <dgm:prSet custT="1"/>
      <dgm:spPr/>
      <dgm:t>
        <a:bodyPr/>
        <a:lstStyle/>
        <a:p>
          <a:endParaRPr lang="en-US" sz="2000"/>
        </a:p>
      </dgm:t>
    </dgm:pt>
    <dgm:pt modelId="{2DE58192-F934-41AE-8ED5-65865745DD66}" type="pres">
      <dgm:prSet presAssocID="{27C316F8-064E-47CA-92FD-95155C422E58}" presName="diagram">
        <dgm:presLayoutVars>
          <dgm:dir/>
          <dgm:resizeHandles val="exact"/>
        </dgm:presLayoutVars>
      </dgm:prSet>
      <dgm:spPr/>
      <dgm:t>
        <a:bodyPr/>
        <a:lstStyle/>
        <a:p>
          <a:endParaRPr lang="en-US"/>
        </a:p>
      </dgm:t>
    </dgm:pt>
    <dgm:pt modelId="{F981EA61-E4FC-44C2-97AD-A862A289515A}" type="pres">
      <dgm:prSet presAssocID="{65E440D0-91EF-4670-B41C-A34ACF5A0160}" presName="node" presStyleLbl="node1" presStyleCnt="4">
        <dgm:presLayoutVars>
          <dgm:bulletEnabled val="1"/>
        </dgm:presLayoutVars>
      </dgm:prSet>
      <dgm:spPr/>
      <dgm:t>
        <a:bodyPr/>
        <a:lstStyle/>
        <a:p>
          <a:endParaRPr lang="en-US"/>
        </a:p>
      </dgm:t>
    </dgm:pt>
    <dgm:pt modelId="{078A2F57-07EE-420C-AA13-F472B8B60E49}" type="pres">
      <dgm:prSet presAssocID="{D91D0A18-A3E6-46FA-BB05-5F0DB21A5E1C}" presName="sibTrans"/>
      <dgm:spPr/>
      <dgm:t>
        <a:bodyPr/>
        <a:lstStyle/>
        <a:p/>
      </dgm:t>
    </dgm:pt>
    <dgm:pt modelId="{32948E95-E39A-4F41-908F-BC30E483B02A}" type="pres">
      <dgm:prSet presAssocID="{4DF9D987-77D8-412D-A5C5-BBDC729CD4B0}" presName="node" presStyleLbl="node1" presStyleIdx="1" presStyleCnt="4">
        <dgm:presLayoutVars>
          <dgm:bulletEnabled val="1"/>
        </dgm:presLayoutVars>
      </dgm:prSet>
      <dgm:spPr/>
      <dgm:t>
        <a:bodyPr/>
        <a:lstStyle/>
        <a:p>
          <a:endParaRPr lang="en-US"/>
        </a:p>
      </dgm:t>
    </dgm:pt>
    <dgm:pt modelId="{4EA96E28-657E-448A-BE7F-FFAEDD1DA3F8}" type="pres">
      <dgm:prSet presAssocID="{284144C2-ADD3-482F-811F-F1052059ED5A}" presName="sibTrans"/>
      <dgm:spPr/>
      <dgm:t>
        <a:bodyPr/>
        <a:lstStyle/>
        <a:p/>
      </dgm:t>
    </dgm:pt>
    <dgm:pt modelId="{F98A1958-A6BD-433E-B96F-AE7D7559A325}" type="pres">
      <dgm:prSet presAssocID="{D190FA03-6D64-4975-8D06-9EB32943E9DD}" presName="node" presStyleLbl="node1" presStyleIdx="2" presStyleCnt="4">
        <dgm:presLayoutVars>
          <dgm:bulletEnabled val="1"/>
        </dgm:presLayoutVars>
      </dgm:prSet>
      <dgm:spPr/>
      <dgm:t>
        <a:bodyPr/>
        <a:lstStyle/>
        <a:p>
          <a:endParaRPr lang="en-US"/>
        </a:p>
      </dgm:t>
    </dgm:pt>
    <dgm:pt modelId="{08264F39-5798-40EE-A258-0D6CA6BD2FC9}" type="pres">
      <dgm:prSet presAssocID="{2857AF32-FD4A-4D41-80EC-75936251888F}" presName="sibTrans"/>
      <dgm:spPr/>
      <dgm:t>
        <a:bodyPr/>
        <a:lstStyle/>
        <a:p/>
      </dgm:t>
    </dgm:pt>
    <dgm:pt modelId="{729999AF-CD0B-42CD-AB90-749F21A62F92}" type="pres">
      <dgm:prSet presAssocID="{06770ECB-0FFF-4CE0-B46F-CACF84EA4C9F}" presName="node" presStyleLbl="node1" presStyleIdx="3" presStyleCnt="4">
        <dgm:presLayoutVars>
          <dgm:bulletEnabled val="1"/>
        </dgm:presLayoutVars>
      </dgm:prSet>
      <dgm:spPr/>
      <dgm:t>
        <a:bodyPr/>
        <a:lstStyle/>
        <a:p>
          <a:endParaRPr lang="en-US"/>
        </a:p>
      </dgm:t>
    </dgm:pt>
  </dgm:ptLst>
  <dgm:cxnLst>
    <dgm:cxn modelId="{87A654F0-ECD8-4C85-A4F3-EE5E881DC6F5}" srcId="{27C316F8-064E-47CA-92FD-95155C422E58}" destId="{65E440D0-91EF-4670-B41C-A34ACF5A0160}" srcOrd="0" destOrd="0" parTransId="{B688C38E-8CF1-4723-B744-A36DDD603EFF}" sibTransId="{D91D0A18-A3E6-46FA-BB05-5F0DB21A5E1C}"/>
    <dgm:cxn modelId="{6B8C0A72-A1FC-4A5E-A94A-D21ACB4B5513}" srcId="{27C316F8-064E-47CA-92FD-95155C422E58}" destId="{4DF9D987-77D8-412D-A5C5-BBDC729CD4B0}" srcOrd="1" destOrd="0" parTransId="{BC8CB007-D6D0-4BF3-B853-23C8D46BF55D}" sibTransId="{284144C2-ADD3-482F-811F-F1052059ED5A}"/>
    <dgm:cxn modelId="{F4792952-2077-45AB-A03B-5ADA540CF84E}" srcId="{27C316F8-064E-47CA-92FD-95155C422E58}" destId="{D190FA03-6D64-4975-8D06-9EB32943E9DD}" srcOrd="2" destOrd="0" parTransId="{F9CAF683-0A28-4AFC-BAE1-9748D8564F5B}" sibTransId="{2857AF32-FD4A-4D41-80EC-75936251888F}"/>
    <dgm:cxn modelId="{79BB2798-3F70-4974-99C5-021CAC4DE5AD}" srcId="{27C316F8-064E-47CA-92FD-95155C422E58}" destId="{06770ECB-0FFF-4CE0-B46F-CACF84EA4C9F}" srcOrd="3" destOrd="0" parTransId="{945FACEF-E345-44EB-83B2-DA9C12D5FC8D}" sibTransId="{3CF05102-B55C-4B94-A824-5C3C140341D9}"/>
    <dgm:cxn modelId="{A7D053D3-9616-404F-855F-6C72F163ED0C}" type="presOf" srcId="{27C316F8-064E-47CA-92FD-95155C422E58}" destId="{2DE58192-F934-41AE-8ED5-65865745DD66}" srcOrd="0" destOrd="0" presId="urn:microsoft.com/office/officeart/2005/8/layout/default"/>
    <dgm:cxn modelId="{D3F8F401-C2C4-4E5F-AFBB-A9EA994132D2}" type="presParOf" srcId="{2DE58192-F934-41AE-8ED5-65865745DD66}" destId="{F981EA61-E4FC-44C2-97AD-A862A289515A}" srcOrd="0" destOrd="0" presId="urn:microsoft.com/office/officeart/2005/8/layout/default"/>
    <dgm:cxn modelId="{1FD9F03B-483A-40C8-B6A1-2384C5488792}" type="presOf" srcId="{65E440D0-91EF-4670-B41C-A34ACF5A0160}" destId="{F981EA61-E4FC-44C2-97AD-A862A289515A}" srcOrd="0" destOrd="0" presId="urn:microsoft.com/office/officeart/2005/8/layout/default"/>
    <dgm:cxn modelId="{34B4CFC2-043E-4256-8B18-0CF9E75685BB}" type="presParOf" srcId="{2DE58192-F934-41AE-8ED5-65865745DD66}" destId="{078A2F57-07EE-420C-AA13-F472B8B60E49}" srcOrd="1" destOrd="0" presId="urn:microsoft.com/office/officeart/2005/8/layout/default"/>
    <dgm:cxn modelId="{34121146-BC41-4D3C-AAE3-CACA9B371115}" type="presParOf" srcId="{2DE58192-F934-41AE-8ED5-65865745DD66}" destId="{32948E95-E39A-4F41-908F-BC30E483B02A}" srcOrd="2" destOrd="0" presId="urn:microsoft.com/office/officeart/2005/8/layout/default"/>
    <dgm:cxn modelId="{E7302712-FA4D-456E-B221-7106EBB09739}" type="presOf" srcId="{4DF9D987-77D8-412D-A5C5-BBDC729CD4B0}" destId="{32948E95-E39A-4F41-908F-BC30E483B02A}" srcOrd="0" destOrd="0" presId="urn:microsoft.com/office/officeart/2005/8/layout/default"/>
    <dgm:cxn modelId="{F968AF56-16D7-4018-A098-E85940DF9076}" type="presParOf" srcId="{2DE58192-F934-41AE-8ED5-65865745DD66}" destId="{4EA96E28-657E-448A-BE7F-FFAEDD1DA3F8}" srcOrd="3" destOrd="0" presId="urn:microsoft.com/office/officeart/2005/8/layout/default"/>
    <dgm:cxn modelId="{16A8CE2C-E30C-4A84-9559-D035EC33F6B4}" type="presParOf" srcId="{2DE58192-F934-41AE-8ED5-65865745DD66}" destId="{F98A1958-A6BD-433E-B96F-AE7D7559A325}" srcOrd="4" destOrd="0" presId="urn:microsoft.com/office/officeart/2005/8/layout/default"/>
    <dgm:cxn modelId="{D9F2D9D5-35E1-46C0-9530-F52FA986EE2F}" type="presOf" srcId="{D190FA03-6D64-4975-8D06-9EB32943E9DD}" destId="{F98A1958-A6BD-433E-B96F-AE7D7559A325}" srcOrd="0" destOrd="0" presId="urn:microsoft.com/office/officeart/2005/8/layout/default"/>
    <dgm:cxn modelId="{BA70F56A-8E1D-46EA-9432-C54C559B5B2D}" type="presParOf" srcId="{2DE58192-F934-41AE-8ED5-65865745DD66}" destId="{08264F39-5798-40EE-A258-0D6CA6BD2FC9}" srcOrd="5" destOrd="0" presId="urn:microsoft.com/office/officeart/2005/8/layout/default"/>
    <dgm:cxn modelId="{3420FDC4-09CC-463C-8057-E8DD88088AEC}" type="presParOf" srcId="{2DE58192-F934-41AE-8ED5-65865745DD66}" destId="{729999AF-CD0B-42CD-AB90-749F21A62F92}" srcOrd="6" destOrd="0" presId="urn:microsoft.com/office/officeart/2005/8/layout/default"/>
    <dgm:cxn modelId="{8FDFC445-4345-4B38-A50F-D98DE70F0EC5}" type="presOf" srcId="{06770ECB-0FFF-4CE0-B46F-CACF84EA4C9F}" destId="{729999AF-CD0B-42CD-AB90-749F21A62F92}" srcOrd="0" destOrd="0" presId="urn:microsoft.com/office/officeart/2005/8/layout/default"/>
  </dgm:cxnLst>
  <dgm:bg/>
  <dgm:whole/>
</dgm:dataModel>
</file>

<file path=ppt/diagrams/data14.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15011599-6157-4AA3-B65B-B853C6A8C850}" type="doc">
      <dgm:prSet loTypeId="urn:microsoft.com/office/officeart/2005/8/layout/vList2" loCatId="list" qsTypeId="urn:microsoft.com/office/officeart/2005/8/quickstyle/simple1" qsCatId="simple" csTypeId="urn:microsoft.com/office/officeart/2005/8/colors/accent6_1" csCatId="accent6" phldr="1"/>
      <dgm:spPr/>
      <dgm:t>
        <a:bodyPr/>
        <a:lstStyle/>
        <a:p>
          <a:endParaRPr lang="en-US"/>
        </a:p>
      </dgm:t>
    </dgm:pt>
    <dgm:pt modelId="{AA58DDAD-B7F5-4A59-82F0-87324ED4C8FC}" type="parTrans" cxnId="{62B14AE8-3D10-453D-87D2-F263DBE322B4}">
      <dgm:prSet/>
      <dgm:spPr/>
      <dgm:t>
        <a:bodyPr/>
        <a:lstStyle/>
        <a:p>
          <a:endParaRPr lang="en-US"/>
        </a:p>
      </dgm:t>
    </dgm:pt>
    <dgm:pt modelId="{4C3AF5C0-A234-421A-8D5B-791D3D45F1CF}">
      <dgm:prSet phldrT="[Text]"/>
      <dgm:spPr/>
      <dgm:t>
        <a:bodyPr/>
        <a:lstStyle/>
        <a:p>
          <a:r>
            <a:rPr lang="en-US" smtClean="0"/>
            <a:t>House Rent Allowance [u/s 10(13A)]</a:t>
          </a:r>
        </a:p>
      </dgm:t>
    </dgm:pt>
    <dgm:pt modelId="{45236B80-003D-453B-8849-00E8854977AF}" type="sibTrans" cxnId="{62B14AE8-3D10-453D-87D2-F263DBE322B4}">
      <dgm:prSet/>
      <dgm:spPr/>
      <dgm:t>
        <a:bodyPr/>
        <a:lstStyle/>
        <a:p>
          <a:endParaRPr lang="en-US"/>
        </a:p>
      </dgm:t>
    </dgm:pt>
    <dgm:pt modelId="{87756038-9C73-4A2E-B962-5062DA3660B6}" type="parTrans" cxnId="{5FC886D0-F11D-4D9B-8C75-189872DFDC67}">
      <dgm:prSet/>
      <dgm:spPr/>
      <dgm:t>
        <a:bodyPr/>
        <a:lstStyle/>
        <a:p>
          <a:endParaRPr lang="en-US"/>
        </a:p>
      </dgm:t>
    </dgm:pt>
    <dgm:pt modelId="{A3108D6A-6B3A-495E-8C6D-AED6F8DFF600}">
      <dgm:prSet phldrT="[Text]"/>
      <dgm:spPr/>
      <dgm:t>
        <a:bodyPr/>
        <a:lstStyle/>
        <a:p>
          <a:r>
            <a:rPr lang="en-US" smtClean="0"/>
            <a:t>Special Allowances[u/s 10(14)]</a:t>
          </a:r>
        </a:p>
      </dgm:t>
    </dgm:pt>
    <dgm:pt modelId="{DA8041FE-4FAB-4A06-8032-075B937F2366}" type="parTrans" cxnId="{7ADAAEE0-81F8-40E4-B6EE-F0BCC47A37C3}">
      <dgm:prSet/>
      <dgm:spPr/>
      <dgm:t>
        <a:bodyPr/>
        <a:lstStyle/>
        <a:p>
          <a:endParaRPr lang="en-US"/>
        </a:p>
      </dgm:t>
    </dgm:pt>
    <dgm:pt modelId="{F229EDA0-3FA3-438B-94DB-56D0315CDBB4}">
      <dgm:prSet phldrT="[Text]"/>
      <dgm:spPr/>
      <dgm:t>
        <a:bodyPr/>
        <a:lstStyle/>
        <a:p>
          <a:r>
            <a:rPr lang="en-US" smtClean="0"/>
            <a:t>Except - </a:t>
          </a:r>
          <a:endParaRPr lang="en-US"/>
        </a:p>
      </dgm:t>
    </dgm:pt>
    <dgm:pt modelId="{399A3C5B-2802-4ED4-A98F-7B3DC1DF6609}" type="sibTrans" cxnId="{7ADAAEE0-81F8-40E4-B6EE-F0BCC47A37C3}">
      <dgm:prSet/>
      <dgm:spPr/>
      <dgm:t>
        <a:bodyPr/>
        <a:lstStyle/>
        <a:p>
          <a:endParaRPr lang="en-US"/>
        </a:p>
      </dgm:t>
    </dgm:pt>
    <dgm:pt modelId="{8304C7C0-6B10-45CB-B3D8-B2E409710004}" type="parTrans" cxnId="{0C895F78-FD7D-4464-86FA-29D7BE9FC6FE}">
      <dgm:prSet/>
      <dgm:spPr/>
      <dgm:t>
        <a:bodyPr/>
        <a:lstStyle/>
        <a:p>
          <a:endParaRPr lang="en-US"/>
        </a:p>
      </dgm:t>
    </dgm:pt>
    <dgm:pt modelId="{21807807-BB4C-4E0F-93F3-12FA39E15E8C}">
      <dgm:prSet phldrT="[Text]"/>
      <dgm:spPr/>
      <dgm:t>
        <a:bodyPr/>
        <a:lstStyle/>
        <a:p>
          <a:r>
            <a:rPr lang="en-US" smtClean="0"/>
            <a:t>Travelling allowance</a:t>
          </a:r>
          <a:endParaRPr lang="en-US"/>
        </a:p>
      </dgm:t>
    </dgm:pt>
    <dgm:pt modelId="{9299CEFE-9A51-4ECB-A792-5A228AF82940}" type="sibTrans" cxnId="{0C895F78-FD7D-4464-86FA-29D7BE9FC6FE}">
      <dgm:prSet/>
      <dgm:spPr/>
      <dgm:t>
        <a:bodyPr/>
        <a:lstStyle/>
        <a:p>
          <a:endParaRPr lang="en-US"/>
        </a:p>
      </dgm:t>
    </dgm:pt>
    <dgm:pt modelId="{57814B24-D43F-4628-99DD-73DC463665ED}" type="parTrans" cxnId="{E307E552-7A40-4623-A1C0-AE65E60E8E44}">
      <dgm:prSet/>
      <dgm:spPr/>
      <dgm:t>
        <a:bodyPr/>
        <a:lstStyle/>
        <a:p>
          <a:endParaRPr lang="en-US"/>
        </a:p>
      </dgm:t>
    </dgm:pt>
    <dgm:pt modelId="{D88A779A-BEB9-41D5-9CDA-8C7966656660}">
      <dgm:prSet phldrT="[Text]"/>
      <dgm:spPr/>
      <dgm:t>
        <a:bodyPr/>
        <a:lstStyle/>
        <a:p>
          <a:r>
            <a:rPr lang="en-US" smtClean="0"/>
            <a:t>Daily allowance</a:t>
          </a:r>
          <a:endParaRPr lang="en-US"/>
        </a:p>
      </dgm:t>
    </dgm:pt>
    <dgm:pt modelId="{1C1A1608-A3C1-4D67-A14F-D6D80ED98614}" type="sibTrans" cxnId="{E307E552-7A40-4623-A1C0-AE65E60E8E44}">
      <dgm:prSet/>
      <dgm:spPr/>
      <dgm:t>
        <a:bodyPr/>
        <a:lstStyle/>
        <a:p>
          <a:endParaRPr lang="en-US"/>
        </a:p>
      </dgm:t>
    </dgm:pt>
    <dgm:pt modelId="{FB303CCF-D271-4008-9CB2-C7BE5D7295E9}" type="parTrans" cxnId="{927623BB-0C5E-4481-8B93-69FEB03D1398}">
      <dgm:prSet/>
      <dgm:spPr/>
      <dgm:t>
        <a:bodyPr/>
        <a:lstStyle/>
        <a:p>
          <a:endParaRPr lang="en-US"/>
        </a:p>
      </dgm:t>
    </dgm:pt>
    <dgm:pt modelId="{38B3B807-1F8A-48AB-9420-97DCB2C9F303}">
      <dgm:prSet phldrT="[Text]"/>
      <dgm:spPr/>
      <dgm:t>
        <a:bodyPr/>
        <a:lstStyle/>
        <a:p>
          <a:r>
            <a:rPr lang="en-US" smtClean="0"/>
            <a:t>Conveyance allowance</a:t>
          </a:r>
          <a:endParaRPr lang="en-US"/>
        </a:p>
      </dgm:t>
    </dgm:pt>
    <dgm:pt modelId="{0177E38C-2F5C-435C-8E80-1340295CB0A4}" type="sibTrans" cxnId="{927623BB-0C5E-4481-8B93-69FEB03D1398}">
      <dgm:prSet/>
      <dgm:spPr/>
      <dgm:t>
        <a:bodyPr/>
        <a:lstStyle/>
        <a:p>
          <a:endParaRPr lang="en-US"/>
        </a:p>
      </dgm:t>
    </dgm:pt>
    <dgm:pt modelId="{218D5865-257A-4B95-8D96-9803AF1C2C77}" type="parTrans" cxnId="{3D072B2A-CB1F-4520-9287-1A185FBF6698}">
      <dgm:prSet/>
      <dgm:spPr/>
      <dgm:t>
        <a:bodyPr/>
        <a:lstStyle/>
        <a:p>
          <a:endParaRPr lang="en-US"/>
        </a:p>
      </dgm:t>
    </dgm:pt>
    <dgm:pt modelId="{22CDEBD9-1368-4239-8298-9F800E6B8E6E}">
      <dgm:prSet phldrT="[Text]"/>
      <dgm:spPr/>
      <dgm:t>
        <a:bodyPr/>
        <a:lstStyle/>
        <a:p>
          <a:r>
            <a:rPr lang="en-US" smtClean="0"/>
            <a:t>Transport allowance to blind/ deaf and dumb/ orthopedically handicapped employee.</a:t>
          </a:r>
          <a:endParaRPr lang="en-US"/>
        </a:p>
      </dgm:t>
    </dgm:pt>
    <dgm:pt modelId="{F483DF7B-C960-4AB9-9131-B3BDF5C539D7}" type="sibTrans" cxnId="{3D072B2A-CB1F-4520-9287-1A185FBF6698}">
      <dgm:prSet/>
      <dgm:spPr/>
      <dgm:t>
        <a:bodyPr/>
        <a:lstStyle/>
        <a:p>
          <a:endParaRPr lang="en-US"/>
        </a:p>
      </dgm:t>
    </dgm:pt>
    <dgm:pt modelId="{3C3C57BC-8D10-4A14-BABC-A04C9D8B672F}" type="parTrans" cxnId="{44F64A8E-2385-49E0-AE53-52CE06776DD2}">
      <dgm:prSet/>
      <dgm:spPr/>
      <dgm:t>
        <a:bodyPr/>
        <a:lstStyle/>
        <a:p>
          <a:endParaRPr lang="en-US"/>
        </a:p>
      </dgm:t>
    </dgm:pt>
    <dgm:pt modelId="{A7B8BFB2-0984-4BD7-834F-4A7B3566CE97}">
      <dgm:prSet phldrT="[Text]"/>
      <dgm:spPr/>
      <dgm:t>
        <a:bodyPr/>
        <a:lstStyle/>
        <a:p>
          <a:endParaRPr lang="en-US"/>
        </a:p>
      </dgm:t>
    </dgm:pt>
    <dgm:pt modelId="{F6EC2606-7E0E-48F7-B309-C623E3B844DA}" type="sibTrans" cxnId="{44F64A8E-2385-49E0-AE53-52CE06776DD2}">
      <dgm:prSet/>
      <dgm:spPr/>
      <dgm:t>
        <a:bodyPr/>
        <a:lstStyle/>
        <a:p>
          <a:endParaRPr lang="en-US"/>
        </a:p>
      </dgm:t>
    </dgm:pt>
    <dgm:pt modelId="{DB276D57-9897-4596-88CF-CC209454C199}" type="sibTrans" cxnId="{5FC886D0-F11D-4D9B-8C75-189872DFDC67}">
      <dgm:prSet/>
      <dgm:spPr/>
      <dgm:t>
        <a:bodyPr/>
        <a:lstStyle/>
        <a:p>
          <a:endParaRPr lang="en-US"/>
        </a:p>
      </dgm:t>
    </dgm:pt>
    <dgm:pt modelId="{307495C5-62F7-4ED5-93A2-F91947648B92}" type="pres">
      <dgm:prSet presAssocID="{15011599-6157-4AA3-B65B-B853C6A8C850}" presName="linear">
        <dgm:presLayoutVars>
          <dgm:animLvl val="lvl"/>
          <dgm:resizeHandles val="exact"/>
        </dgm:presLayoutVars>
      </dgm:prSet>
      <dgm:spPr/>
      <dgm:t>
        <a:bodyPr/>
        <a:lstStyle/>
        <a:p>
          <a:endParaRPr lang="en-US"/>
        </a:p>
      </dgm:t>
    </dgm:pt>
    <dgm:pt modelId="{BC409151-A66A-4CF0-9617-92D90D02FC26}" type="pres">
      <dgm:prSet presAssocID="{4C3AF5C0-A234-421A-8D5B-791D3D45F1CF}" presName="parentText" presStyleLbl="node1" presStyleCnt="2">
        <dgm:presLayoutVars>
          <dgm:chMax val="0"/>
          <dgm:bulletEnabled val="1"/>
        </dgm:presLayoutVars>
      </dgm:prSet>
      <dgm:spPr/>
      <dgm:t>
        <a:bodyPr/>
        <a:lstStyle/>
        <a:p>
          <a:endParaRPr lang="en-US"/>
        </a:p>
      </dgm:t>
    </dgm:pt>
    <dgm:pt modelId="{1E6C9A6D-14EF-47B3-9938-ED3107C1AD03}" type="pres">
      <dgm:prSet presAssocID="{45236B80-003D-453B-8849-00E8854977AF}" presName="spacer"/>
      <dgm:spPr/>
      <dgm:t>
        <a:bodyPr/>
        <a:lstStyle/>
        <a:p/>
      </dgm:t>
    </dgm:pt>
    <dgm:pt modelId="{54309051-1E21-4439-B87D-888D6010074F}" type="pres">
      <dgm:prSet presAssocID="{A3108D6A-6B3A-495E-8C6D-AED6F8DFF600}" presName="parentText" presStyleLbl="node1" presStyleIdx="1" presStyleCnt="2">
        <dgm:presLayoutVars>
          <dgm:chMax val="0"/>
          <dgm:bulletEnabled val="1"/>
        </dgm:presLayoutVars>
      </dgm:prSet>
      <dgm:spPr/>
      <dgm:t>
        <a:bodyPr/>
        <a:lstStyle/>
        <a:p>
          <a:endParaRPr lang="en-US"/>
        </a:p>
      </dgm:t>
    </dgm:pt>
    <dgm:pt modelId="{F5661B11-C7BD-444B-9EAE-353E48ECF471}" type="pres">
      <dgm:prSet presAssocID="{A3108D6A-6B3A-495E-8C6D-AED6F8DFF600}" presName="childText" presStyleLbl="revTx" presStyleCnt="1">
        <dgm:presLayoutVars>
          <dgm:bulletEnabled val="1"/>
        </dgm:presLayoutVars>
      </dgm:prSet>
      <dgm:spPr/>
      <dgm:t>
        <a:bodyPr/>
        <a:lstStyle/>
        <a:p>
          <a:endParaRPr lang="en-US"/>
        </a:p>
      </dgm:t>
    </dgm:pt>
  </dgm:ptLst>
  <dgm:cxnLst>
    <dgm:cxn modelId="{62B14AE8-3D10-453D-87D2-F263DBE322B4}" srcId="{15011599-6157-4AA3-B65B-B853C6A8C850}" destId="{4C3AF5C0-A234-421A-8D5B-791D3D45F1CF}" srcOrd="0" destOrd="0" parTransId="{AA58DDAD-B7F5-4A59-82F0-87324ED4C8FC}" sibTransId="{45236B80-003D-453B-8849-00E8854977AF}"/>
    <dgm:cxn modelId="{5FC886D0-F11D-4D9B-8C75-189872DFDC67}" srcId="{15011599-6157-4AA3-B65B-B853C6A8C850}" destId="{A3108D6A-6B3A-495E-8C6D-AED6F8DFF600}" srcOrd="1" destOrd="0" parTransId="{87756038-9C73-4A2E-B962-5062DA3660B6}" sibTransId="{DB276D57-9897-4596-88CF-CC209454C199}"/>
    <dgm:cxn modelId="{7ADAAEE0-81F8-40E4-B6EE-F0BCC47A37C3}" srcId="{A3108D6A-6B3A-495E-8C6D-AED6F8DFF600}" destId="{F229EDA0-3FA3-438B-94DB-56D0315CDBB4}" srcOrd="0" destOrd="0" parTransId="{DA8041FE-4FAB-4A06-8032-075B937F2366}" sibTransId="{399A3C5B-2802-4ED4-A98F-7B3DC1DF6609}"/>
    <dgm:cxn modelId="{0C895F78-FD7D-4464-86FA-29D7BE9FC6FE}" srcId="{A3108D6A-6B3A-495E-8C6D-AED6F8DFF600}" destId="{21807807-BB4C-4E0F-93F3-12FA39E15E8C}" srcOrd="1" destOrd="0" parTransId="{8304C7C0-6B10-45CB-B3D8-B2E409710004}" sibTransId="{9299CEFE-9A51-4ECB-A792-5A228AF82940}"/>
    <dgm:cxn modelId="{E307E552-7A40-4623-A1C0-AE65E60E8E44}" srcId="{A3108D6A-6B3A-495E-8C6D-AED6F8DFF600}" destId="{D88A779A-BEB9-41D5-9CDA-8C7966656660}" srcOrd="2" destOrd="0" parTransId="{57814B24-D43F-4628-99DD-73DC463665ED}" sibTransId="{1C1A1608-A3C1-4D67-A14F-D6D80ED98614}"/>
    <dgm:cxn modelId="{927623BB-0C5E-4481-8B93-69FEB03D1398}" srcId="{A3108D6A-6B3A-495E-8C6D-AED6F8DFF600}" destId="{38B3B807-1F8A-48AB-9420-97DCB2C9F303}" srcOrd="3" destOrd="0" parTransId="{FB303CCF-D271-4008-9CB2-C7BE5D7295E9}" sibTransId="{0177E38C-2F5C-435C-8E80-1340295CB0A4}"/>
    <dgm:cxn modelId="{3D072B2A-CB1F-4520-9287-1A185FBF6698}" srcId="{A3108D6A-6B3A-495E-8C6D-AED6F8DFF600}" destId="{22CDEBD9-1368-4239-8298-9F800E6B8E6E}" srcOrd="4" destOrd="0" parTransId="{218D5865-257A-4B95-8D96-9803AF1C2C77}" sibTransId="{F483DF7B-C960-4AB9-9131-B3BDF5C539D7}"/>
    <dgm:cxn modelId="{44F64A8E-2385-49E0-AE53-52CE06776DD2}" srcId="{A3108D6A-6B3A-495E-8C6D-AED6F8DFF600}" destId="{A7B8BFB2-0984-4BD7-834F-4A7B3566CE97}" srcOrd="5" destOrd="0" parTransId="{3C3C57BC-8D10-4A14-BABC-A04C9D8B672F}" sibTransId="{F6EC2606-7E0E-48F7-B309-C623E3B844DA}"/>
    <dgm:cxn modelId="{D43920DD-F93F-43D5-BD12-D5A6F90F2329}" type="presOf" srcId="{15011599-6157-4AA3-B65B-B853C6A8C850}" destId="{307495C5-62F7-4ED5-93A2-F91947648B92}" srcOrd="0" destOrd="0" presId="urn:microsoft.com/office/officeart/2005/8/layout/vList2"/>
    <dgm:cxn modelId="{76EE742B-F29B-44E3-8F03-DA909DA0E619}" type="presParOf" srcId="{307495C5-62F7-4ED5-93A2-F91947648B92}" destId="{BC409151-A66A-4CF0-9617-92D90D02FC26}" srcOrd="0" destOrd="0" presId="urn:microsoft.com/office/officeart/2005/8/layout/vList2"/>
    <dgm:cxn modelId="{020018EA-6DFE-4175-9B6D-2A6B8CA9B752}" type="presOf" srcId="{4C3AF5C0-A234-421A-8D5B-791D3D45F1CF}" destId="{BC409151-A66A-4CF0-9617-92D90D02FC26}" srcOrd="0" destOrd="0" presId="urn:microsoft.com/office/officeart/2005/8/layout/vList2"/>
    <dgm:cxn modelId="{D22F1E19-369D-4B4B-93DF-CBE7CDC8C438}" type="presParOf" srcId="{307495C5-62F7-4ED5-93A2-F91947648B92}" destId="{1E6C9A6D-14EF-47B3-9938-ED3107C1AD03}" srcOrd="1" destOrd="0" presId="urn:microsoft.com/office/officeart/2005/8/layout/vList2"/>
    <dgm:cxn modelId="{015CB27D-A8DF-434F-B8C6-F4192D1E6DF2}" type="presParOf" srcId="{307495C5-62F7-4ED5-93A2-F91947648B92}" destId="{54309051-1E21-4439-B87D-888D6010074F}" srcOrd="2" destOrd="0" presId="urn:microsoft.com/office/officeart/2005/8/layout/vList2"/>
    <dgm:cxn modelId="{5BB0A358-8B72-414E-9C32-AAC2634FB3DF}" type="presOf" srcId="{A3108D6A-6B3A-495E-8C6D-AED6F8DFF600}" destId="{54309051-1E21-4439-B87D-888D6010074F}" srcOrd="0" destOrd="0" presId="urn:microsoft.com/office/officeart/2005/8/layout/vList2"/>
    <dgm:cxn modelId="{A2C9EE94-B287-47AF-8368-91929A206D8A}" type="presParOf" srcId="{307495C5-62F7-4ED5-93A2-F91947648B92}" destId="{F5661B11-C7BD-444B-9EAE-353E48ECF471}" srcOrd="3" destOrd="0" presId="urn:microsoft.com/office/officeart/2005/8/layout/vList2"/>
    <dgm:cxn modelId="{5237FF7D-CF19-46E9-BDB2-D2CC3287CF6E}" type="presOf" srcId="{F229EDA0-3FA3-438B-94DB-56D0315CDBB4}" destId="{F5661B11-C7BD-444B-9EAE-353E48ECF471}" srcOrd="0" destOrd="0" presId="urn:microsoft.com/office/officeart/2005/8/layout/vList2"/>
    <dgm:cxn modelId="{2D7C5EC8-E707-4ECC-A92B-25A678526580}" type="presOf" srcId="{21807807-BB4C-4E0F-93F3-12FA39E15E8C}" destId="{F5661B11-C7BD-444B-9EAE-353E48ECF471}" srcOrd="0" destOrd="1" presId="urn:microsoft.com/office/officeart/2005/8/layout/vList2"/>
    <dgm:cxn modelId="{3AB452C4-CF5D-4446-9A41-A6A700E48D91}" type="presOf" srcId="{D88A779A-BEB9-41D5-9CDA-8C7966656660}" destId="{F5661B11-C7BD-444B-9EAE-353E48ECF471}" srcOrd="0" destOrd="2" presId="urn:microsoft.com/office/officeart/2005/8/layout/vList2"/>
    <dgm:cxn modelId="{39013D9C-B06F-4324-914D-D07EA40BB47E}" type="presOf" srcId="{38B3B807-1F8A-48AB-9420-97DCB2C9F303}" destId="{F5661B11-C7BD-444B-9EAE-353E48ECF471}" srcOrd="0" destOrd="3" presId="urn:microsoft.com/office/officeart/2005/8/layout/vList2"/>
    <dgm:cxn modelId="{D33AA95D-7542-4459-B45C-EC83853EBA78}" type="presOf" srcId="{22CDEBD9-1368-4239-8298-9F800E6B8E6E}" destId="{F5661B11-C7BD-444B-9EAE-353E48ECF471}" srcOrd="0" destOrd="4" presId="urn:microsoft.com/office/officeart/2005/8/layout/vList2"/>
    <dgm:cxn modelId="{F1D4F10C-E82D-4281-B161-1590A51243A6}" type="presOf" srcId="{A7B8BFB2-0984-4BD7-834F-4A7B3566CE97}" destId="{F5661B11-C7BD-444B-9EAE-353E48ECF471}" srcOrd="0" destOrd="5" presId="urn:microsoft.com/office/officeart/2005/8/layout/vList2"/>
  </dgm:cxnLst>
  <dgm:bg/>
  <dgm:whole/>
</dgm:dataModel>
</file>

<file path=ppt/diagrams/data15.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B1A95C6A-5C8E-4C56-8D6D-D583FFA2A199}"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22ADCC1A-0075-43D4-BF08-C02363FEE152}" type="parTrans" cxnId="{4F6B9F9C-0B86-4A30-A49F-B854105C9B5D}">
      <dgm:prSet/>
      <dgm:spPr/>
      <dgm:t>
        <a:bodyPr/>
        <a:lstStyle/>
        <a:p>
          <a:endParaRPr lang="en-US"/>
        </a:p>
      </dgm:t>
    </dgm:pt>
    <dgm:pt modelId="{561F25C2-6D81-4078-AD81-B464AFF3AD34}">
      <dgm:prSet phldrT="[Text]" custT="1"/>
      <dgm:spPr/>
      <dgm:t>
        <a:bodyPr/>
        <a:lstStyle/>
        <a:p>
          <a:r>
            <a:rPr lang="en-US" sz="1800" smtClean="0"/>
            <a:t>HRA granted to an employee is exempt to the extent of least of the following, in case such assessee exercises the option of shifting out of the default tax regime provided under section 115BAC(1A):</a:t>
          </a:r>
        </a:p>
      </dgm:t>
    </dgm:pt>
    <dgm:pt modelId="{D6C4B8B5-940C-404D-A69B-E5315A21AA32}" type="sibTrans" cxnId="{4F6B9F9C-0B86-4A30-A49F-B854105C9B5D}">
      <dgm:prSet/>
      <dgm:spPr/>
      <dgm:t>
        <a:bodyPr/>
        <a:lstStyle/>
        <a:p>
          <a:endParaRPr lang="en-US"/>
        </a:p>
      </dgm:t>
    </dgm:pt>
    <dgm:pt modelId="{6AAD98A7-BE51-4DEC-AD02-F62462A6C2F6}" type="parTrans" cxnId="{26F0AB06-74A2-4AD2-9F43-6E0A09645646}">
      <dgm:prSet/>
      <dgm:spPr/>
      <dgm:t>
        <a:bodyPr/>
        <a:lstStyle/>
        <a:p>
          <a:endParaRPr lang="en-US"/>
        </a:p>
      </dgm:t>
    </dgm:pt>
    <dgm:pt modelId="{4B8E9F00-D00F-4A7F-8ECA-07F7C88B1A5E}">
      <dgm:prSet phldrT="[Text]"/>
      <dgm:spPr/>
      <dgm:t>
        <a:bodyPr/>
        <a:lstStyle/>
        <a:p>
          <a:r>
            <a:rPr lang="en-US" b="1" smtClean="0"/>
            <a:t>Note </a:t>
          </a:r>
        </a:p>
        <a:p>
          <a:r>
            <a:rPr lang="en-US" b="1" smtClean="0"/>
            <a:t>1. Salary = Basic Salary + DA (if)  + commission (as a fixed percentage of turnover) 2. Exemption is </a:t>
          </a:r>
          <a:r>
            <a:rPr lang="en-US" b="1" smtClean="0">
              <a:solidFill>
                <a:srgbClr val="FF0000"/>
              </a:solidFill>
            </a:rPr>
            <a:t>not available to an assessee who lives in his own house</a:t>
          </a:r>
          <a:r>
            <a:rPr lang="en-US" b="1" smtClean="0"/>
            <a:t>, or in a house for which he has not incurred the expenditure of rent.</a:t>
          </a:r>
          <a:endParaRPr lang="en-US" smtClean="0"/>
        </a:p>
      </dgm:t>
    </dgm:pt>
    <dgm:pt modelId="{6CC1F1B1-6B00-45DB-BE0D-C7DD4D59E5D1}" type="sibTrans" cxnId="{26F0AB06-74A2-4AD2-9F43-6E0A09645646}">
      <dgm:prSet/>
      <dgm:spPr/>
      <dgm:t>
        <a:bodyPr/>
        <a:lstStyle/>
        <a:p>
          <a:endParaRPr lang="en-US"/>
        </a:p>
      </dgm:t>
    </dgm:pt>
    <dgm:pt modelId="{E5D88E16-C9F6-4B61-BC20-CAD2F3C55072}" type="pres">
      <dgm:prSet presAssocID="{B1A95C6A-5C8E-4C56-8D6D-D583FFA2A199}" presName="linear">
        <dgm:presLayoutVars>
          <dgm:animLvl val="lvl"/>
          <dgm:resizeHandles val="exact"/>
        </dgm:presLayoutVars>
      </dgm:prSet>
      <dgm:spPr/>
      <dgm:t>
        <a:bodyPr/>
        <a:lstStyle/>
        <a:p>
          <a:endParaRPr lang="en-US"/>
        </a:p>
      </dgm:t>
    </dgm:pt>
    <dgm:pt modelId="{B3EFCA35-2C88-494D-8B5F-55DB12718D6D}" type="pres">
      <dgm:prSet presAssocID="{561F25C2-6D81-4078-AD81-B464AFF3AD34}" presName="parentText" presStyleLbl="node1" presStyleCnt="2" custLinFactNeighborX="847" custLinFactNeighborY="-15804">
        <dgm:presLayoutVars>
          <dgm:chMax val="0"/>
          <dgm:bulletEnabled val="1"/>
        </dgm:presLayoutVars>
      </dgm:prSet>
      <dgm:spPr/>
      <dgm:t>
        <a:bodyPr/>
        <a:lstStyle/>
        <a:p>
          <a:endParaRPr lang="en-US"/>
        </a:p>
      </dgm:t>
    </dgm:pt>
    <dgm:pt modelId="{365BCBDB-095A-42EB-88C0-EA140EFA1956}" type="pres">
      <dgm:prSet presAssocID="{D6C4B8B5-940C-404D-A69B-E5315A21AA32}" presName="spacer"/>
      <dgm:spPr/>
      <dgm:t>
        <a:bodyPr/>
        <a:lstStyle/>
        <a:p/>
      </dgm:t>
    </dgm:pt>
    <dgm:pt modelId="{C0135AF2-4ECC-4BD8-81E8-944E3BAFD11B}" type="pres">
      <dgm:prSet presAssocID="{4B8E9F00-D00F-4A7F-8ECA-07F7C88B1A5E}" presName="parentText" presStyleLbl="node1" presStyleIdx="1" presStyleCnt="2" custLinFactY="413790" custLinFactNeighborX="3389" custLinFactNeighborY="500000">
        <dgm:presLayoutVars>
          <dgm:chMax val="0"/>
          <dgm:bulletEnabled val="1"/>
        </dgm:presLayoutVars>
      </dgm:prSet>
      <dgm:spPr/>
      <dgm:t>
        <a:bodyPr/>
        <a:lstStyle/>
        <a:p>
          <a:endParaRPr lang="en-US"/>
        </a:p>
      </dgm:t>
    </dgm:pt>
  </dgm:ptLst>
  <dgm:cxnLst>
    <dgm:cxn modelId="{4F6B9F9C-0B86-4A30-A49F-B854105C9B5D}" srcId="{B1A95C6A-5C8E-4C56-8D6D-D583FFA2A199}" destId="{561F25C2-6D81-4078-AD81-B464AFF3AD34}" srcOrd="0" destOrd="0" parTransId="{22ADCC1A-0075-43D4-BF08-C02363FEE152}" sibTransId="{D6C4B8B5-940C-404D-A69B-E5315A21AA32}"/>
    <dgm:cxn modelId="{26F0AB06-74A2-4AD2-9F43-6E0A09645646}" srcId="{B1A95C6A-5C8E-4C56-8D6D-D583FFA2A199}" destId="{4B8E9F00-D00F-4A7F-8ECA-07F7C88B1A5E}" srcOrd="1" destOrd="0" parTransId="{6AAD98A7-BE51-4DEC-AD02-F62462A6C2F6}" sibTransId="{6CC1F1B1-6B00-45DB-BE0D-C7DD4D59E5D1}"/>
    <dgm:cxn modelId="{75EC31E0-6323-4261-9A4C-5FB2ECE6FBAA}" type="presOf" srcId="{B1A95C6A-5C8E-4C56-8D6D-D583FFA2A199}" destId="{E5D88E16-C9F6-4B61-BC20-CAD2F3C55072}" srcOrd="0" destOrd="0" presId="urn:microsoft.com/office/officeart/2005/8/layout/vList2"/>
    <dgm:cxn modelId="{8A293A36-4E7D-44EE-B0B0-9B2DA64D88A8}" type="presParOf" srcId="{E5D88E16-C9F6-4B61-BC20-CAD2F3C55072}" destId="{B3EFCA35-2C88-494D-8B5F-55DB12718D6D}" srcOrd="0" destOrd="0" presId="urn:microsoft.com/office/officeart/2005/8/layout/vList2"/>
    <dgm:cxn modelId="{DE66627B-5EC6-4BB7-8402-56A389D4DA7C}" type="presOf" srcId="{561F25C2-6D81-4078-AD81-B464AFF3AD34}" destId="{B3EFCA35-2C88-494D-8B5F-55DB12718D6D}" srcOrd="0" destOrd="0" presId="urn:microsoft.com/office/officeart/2005/8/layout/vList2"/>
    <dgm:cxn modelId="{450BE240-59A8-4354-BF1F-9109CC92A499}" type="presParOf" srcId="{E5D88E16-C9F6-4B61-BC20-CAD2F3C55072}" destId="{365BCBDB-095A-42EB-88C0-EA140EFA1956}" srcOrd="1" destOrd="0" presId="urn:microsoft.com/office/officeart/2005/8/layout/vList2"/>
    <dgm:cxn modelId="{CE8BD06B-C31E-4641-B507-863276296D66}" type="presParOf" srcId="{E5D88E16-C9F6-4B61-BC20-CAD2F3C55072}" destId="{C0135AF2-4ECC-4BD8-81E8-944E3BAFD11B}" srcOrd="2" destOrd="0" presId="urn:microsoft.com/office/officeart/2005/8/layout/vList2"/>
    <dgm:cxn modelId="{D2056466-9EA5-471F-8027-647FA1C4C8A2}" type="presOf" srcId="{4B8E9F00-D00F-4A7F-8ECA-07F7C88B1A5E}" destId="{C0135AF2-4ECC-4BD8-81E8-944E3BAFD11B}" srcOrd="0" destOrd="0" presId="urn:microsoft.com/office/officeart/2005/8/layout/vList2"/>
  </dgm:cxnLst>
  <dgm:bg/>
  <dgm:whole/>
</dgm:dataModel>
</file>

<file path=ppt/diagrams/data16.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D3ECFCB6-4376-42D8-AF29-53C6B2FC27AD}" type="doc">
      <dgm:prSet loTypeId="urn:microsoft.com/office/officeart/2005/8/layout/default" loCatId="list" qsTypeId="urn:microsoft.com/office/officeart/2005/8/quickstyle/simple1" qsCatId="simple" csTypeId="urn:microsoft.com/office/officeart/2005/8/colors/accent6_1" csCatId="accent6" phldr="1"/>
      <dgm:spPr/>
      <dgm:t>
        <a:bodyPr/>
        <a:lstStyle/>
        <a:p>
          <a:endParaRPr lang="en-US"/>
        </a:p>
      </dgm:t>
    </dgm:pt>
    <dgm:pt modelId="{01C2756D-140A-459F-8283-6ED8E8DA3075}" type="parTrans" cxnId="{15E72E23-DE5F-4CFB-8FFB-514D0BAA2AC7}">
      <dgm:prSet/>
      <dgm:spPr/>
      <dgm:t>
        <a:bodyPr/>
        <a:lstStyle/>
        <a:p>
          <a:endParaRPr lang="en-US"/>
        </a:p>
      </dgm:t>
    </dgm:pt>
    <dgm:pt modelId="{059C47E1-11AE-4E8E-8B7B-BE03E63DA069}">
      <dgm:prSet phldrT="[Text]"/>
      <dgm:spPr/>
      <dgm:t>
        <a:bodyPr/>
        <a:lstStyle/>
        <a:p>
          <a:r>
            <a:rPr lang="en-US" smtClean="0"/>
            <a:t>Special allowances or benefit, not being in the nature of a perquisite,</a:t>
          </a:r>
        </a:p>
        <a:p>
          <a:r>
            <a:rPr lang="en-US" smtClean="0"/>
            <a:t>specifically granted to meet expenses incurred wholly, necessarily and</a:t>
          </a:r>
        </a:p>
        <a:p>
          <a:r>
            <a:rPr lang="en-US" smtClean="0"/>
            <a:t>exclusively in the performance of the duties of an office</a:t>
          </a:r>
          <a:endParaRPr lang="en-US"/>
        </a:p>
      </dgm:t>
    </dgm:pt>
    <dgm:pt modelId="{4406E151-34EE-4DAC-B12A-C6C472BC2791}" type="sibTrans" cxnId="{15E72E23-DE5F-4CFB-8FFB-514D0BAA2AC7}">
      <dgm:prSet/>
      <dgm:spPr/>
      <dgm:t>
        <a:bodyPr/>
        <a:lstStyle/>
        <a:p>
          <a:endParaRPr lang="en-US"/>
        </a:p>
      </dgm:t>
    </dgm:pt>
    <dgm:pt modelId="{D546CE78-589A-4A6F-8280-EC293B81FA19}" type="parTrans" cxnId="{EF7CE17A-E140-4FB3-A9F3-76B330978446}">
      <dgm:prSet/>
      <dgm:spPr/>
      <dgm:t>
        <a:bodyPr/>
        <a:lstStyle/>
        <a:p>
          <a:endParaRPr lang="en-US"/>
        </a:p>
      </dgm:t>
    </dgm:pt>
    <dgm:pt modelId="{840EB692-9AA7-47DC-8432-1D2E6B8407B1}">
      <dgm:prSet phldrT="[Text]"/>
      <dgm:spPr/>
      <dgm:t>
        <a:bodyPr/>
        <a:lstStyle/>
        <a:p>
          <a:r>
            <a:rPr lang="en-US" smtClean="0"/>
            <a:t>Example - Helper Allowance, Research Allowance, Uniform Allowance</a:t>
          </a:r>
        </a:p>
        <a:p>
          <a:endParaRPr lang="en-US"/>
        </a:p>
      </dgm:t>
    </dgm:pt>
    <dgm:pt modelId="{13FB4359-C12C-452E-9BF8-BB27214C1FEA}" type="sibTrans" cxnId="{EF7CE17A-E140-4FB3-A9F3-76B330978446}">
      <dgm:prSet/>
      <dgm:spPr/>
      <dgm:t>
        <a:bodyPr/>
        <a:lstStyle/>
        <a:p>
          <a:endParaRPr lang="en-US"/>
        </a:p>
      </dgm:t>
    </dgm:pt>
    <dgm:pt modelId="{6ED7AD35-93AD-492A-80F3-381021C4B23E}" type="parTrans" cxnId="{7B273AED-51DF-4C7A-A5CA-EE621BBD8D5F}">
      <dgm:prSet/>
      <dgm:spPr/>
      <dgm:t>
        <a:bodyPr/>
        <a:lstStyle/>
        <a:p>
          <a:endParaRPr lang="en-US"/>
        </a:p>
      </dgm:t>
    </dgm:pt>
    <dgm:pt modelId="{00C41E6E-99D1-4F7E-9789-9AC1E91F032A}">
      <dgm:prSet phldrT="[Text]"/>
      <dgm:spPr/>
      <dgm:t>
        <a:bodyPr/>
        <a:lstStyle/>
        <a:p>
          <a:r>
            <a:rPr lang="en-IN" smtClean="0"/>
            <a:t>Exemption : </a:t>
          </a:r>
          <a:r>
            <a:rPr lang="en-US" smtClean="0">
              <a:solidFill>
                <a:srgbClr val="FF0000"/>
              </a:solidFill>
            </a:rPr>
            <a:t>Actual allowance </a:t>
          </a:r>
          <a:r>
            <a:rPr lang="en-US" smtClean="0"/>
            <a:t>received </a:t>
          </a:r>
          <a:r>
            <a:rPr lang="en-US" smtClean="0">
              <a:solidFill>
                <a:srgbClr val="FF0000"/>
              </a:solidFill>
            </a:rPr>
            <a:t>or actual amount spent </a:t>
          </a:r>
          <a:r>
            <a:rPr lang="en-US" smtClean="0"/>
            <a:t>for the performance of the duties of an office or employment of profit, </a:t>
          </a:r>
          <a:r>
            <a:rPr lang="en-US" smtClean="0">
              <a:solidFill>
                <a:srgbClr val="FF0000"/>
              </a:solidFill>
            </a:rPr>
            <a:t>whichever is less </a:t>
          </a:r>
          <a:r>
            <a:rPr lang="en-US" smtClean="0"/>
            <a:t>would be exempt.</a:t>
          </a:r>
          <a:endParaRPr lang="en-US"/>
        </a:p>
      </dgm:t>
    </dgm:pt>
    <dgm:pt modelId="{40104A5A-CF95-4627-B248-15A7692578D8}" type="sibTrans" cxnId="{7B273AED-51DF-4C7A-A5CA-EE621BBD8D5F}">
      <dgm:prSet/>
      <dgm:spPr/>
      <dgm:t>
        <a:bodyPr/>
        <a:lstStyle/>
        <a:p>
          <a:endParaRPr lang="en-US"/>
        </a:p>
      </dgm:t>
    </dgm:pt>
    <dgm:pt modelId="{96C4644C-86CF-47C6-8109-2AF742185F0E}" type="pres">
      <dgm:prSet presAssocID="{D3ECFCB6-4376-42D8-AF29-53C6B2FC27AD}" presName="diagram">
        <dgm:presLayoutVars>
          <dgm:dir/>
          <dgm:resizeHandles val="exact"/>
        </dgm:presLayoutVars>
      </dgm:prSet>
      <dgm:spPr/>
      <dgm:t>
        <a:bodyPr/>
        <a:lstStyle/>
        <a:p>
          <a:endParaRPr lang="en-US"/>
        </a:p>
      </dgm:t>
    </dgm:pt>
    <dgm:pt modelId="{A6960C15-021D-4C5B-9BE0-2D28F8E589B4}" type="pres">
      <dgm:prSet presAssocID="{059C47E1-11AE-4E8E-8B7B-BE03E63DA069}" presName="node" presStyleLbl="node1" presStyleCnt="3">
        <dgm:presLayoutVars>
          <dgm:bulletEnabled val="1"/>
        </dgm:presLayoutVars>
      </dgm:prSet>
      <dgm:spPr/>
      <dgm:t>
        <a:bodyPr/>
        <a:lstStyle/>
        <a:p>
          <a:endParaRPr lang="en-US"/>
        </a:p>
      </dgm:t>
    </dgm:pt>
    <dgm:pt modelId="{08B42BFA-79BF-403D-AF37-76F96368192C}" type="pres">
      <dgm:prSet presAssocID="{4406E151-34EE-4DAC-B12A-C6C472BC2791}" presName="sibTrans"/>
      <dgm:spPr/>
      <dgm:t>
        <a:bodyPr/>
        <a:lstStyle/>
        <a:p/>
      </dgm:t>
    </dgm:pt>
    <dgm:pt modelId="{22F9CDC9-C42B-4734-B030-C308E3F84C69}" type="pres">
      <dgm:prSet presAssocID="{840EB692-9AA7-47DC-8432-1D2E6B8407B1}" presName="node" presStyleLbl="node1" presStyleIdx="1" presStyleCnt="3">
        <dgm:presLayoutVars>
          <dgm:bulletEnabled val="1"/>
        </dgm:presLayoutVars>
      </dgm:prSet>
      <dgm:spPr/>
      <dgm:t>
        <a:bodyPr/>
        <a:lstStyle/>
        <a:p>
          <a:endParaRPr lang="en-US"/>
        </a:p>
      </dgm:t>
    </dgm:pt>
    <dgm:pt modelId="{AC6646E5-DFD3-4882-8AA2-FB94DA336DAC}" type="pres">
      <dgm:prSet presAssocID="{13FB4359-C12C-452E-9BF8-BB27214C1FEA}" presName="sibTrans"/>
      <dgm:spPr/>
      <dgm:t>
        <a:bodyPr/>
        <a:lstStyle/>
        <a:p/>
      </dgm:t>
    </dgm:pt>
    <dgm:pt modelId="{AD9789CD-9D79-44A7-B9FF-EA12723C90F2}" type="pres">
      <dgm:prSet presAssocID="{00C41E6E-99D1-4F7E-9789-9AC1E91F032A}" presName="node" presStyleLbl="node1" presStyleIdx="2" presStyleCnt="3">
        <dgm:presLayoutVars>
          <dgm:bulletEnabled val="1"/>
        </dgm:presLayoutVars>
      </dgm:prSet>
      <dgm:spPr/>
      <dgm:t>
        <a:bodyPr/>
        <a:lstStyle/>
        <a:p>
          <a:endParaRPr lang="en-US"/>
        </a:p>
      </dgm:t>
    </dgm:pt>
  </dgm:ptLst>
  <dgm:cxnLst>
    <dgm:cxn modelId="{15E72E23-DE5F-4CFB-8FFB-514D0BAA2AC7}" srcId="{D3ECFCB6-4376-42D8-AF29-53C6B2FC27AD}" destId="{059C47E1-11AE-4E8E-8B7B-BE03E63DA069}" srcOrd="0" destOrd="0" parTransId="{01C2756D-140A-459F-8283-6ED8E8DA3075}" sibTransId="{4406E151-34EE-4DAC-B12A-C6C472BC2791}"/>
    <dgm:cxn modelId="{EF7CE17A-E140-4FB3-A9F3-76B330978446}" srcId="{D3ECFCB6-4376-42D8-AF29-53C6B2FC27AD}" destId="{840EB692-9AA7-47DC-8432-1D2E6B8407B1}" srcOrd="1" destOrd="0" parTransId="{D546CE78-589A-4A6F-8280-EC293B81FA19}" sibTransId="{13FB4359-C12C-452E-9BF8-BB27214C1FEA}"/>
    <dgm:cxn modelId="{7B273AED-51DF-4C7A-A5CA-EE621BBD8D5F}" srcId="{D3ECFCB6-4376-42D8-AF29-53C6B2FC27AD}" destId="{00C41E6E-99D1-4F7E-9789-9AC1E91F032A}" srcOrd="2" destOrd="0" parTransId="{6ED7AD35-93AD-492A-80F3-381021C4B23E}" sibTransId="{40104A5A-CF95-4627-B248-15A7692578D8}"/>
    <dgm:cxn modelId="{7C0A9F3F-4024-449B-AB91-F7A1EDC079AC}" type="presOf" srcId="{D3ECFCB6-4376-42D8-AF29-53C6B2FC27AD}" destId="{96C4644C-86CF-47C6-8109-2AF742185F0E}" srcOrd="0" destOrd="0" presId="urn:microsoft.com/office/officeart/2005/8/layout/default"/>
    <dgm:cxn modelId="{8A9B26DF-43BC-4498-B81C-95D20E318F89}" type="presParOf" srcId="{96C4644C-86CF-47C6-8109-2AF742185F0E}" destId="{A6960C15-021D-4C5B-9BE0-2D28F8E589B4}" srcOrd="0" destOrd="0" presId="urn:microsoft.com/office/officeart/2005/8/layout/default"/>
    <dgm:cxn modelId="{35BFBFFD-87E3-48BF-A8FD-1DD8DF948934}" type="presOf" srcId="{059C47E1-11AE-4E8E-8B7B-BE03E63DA069}" destId="{A6960C15-021D-4C5B-9BE0-2D28F8E589B4}" srcOrd="0" destOrd="0" presId="urn:microsoft.com/office/officeart/2005/8/layout/default"/>
    <dgm:cxn modelId="{1482217B-E3C6-457F-81ED-862FE3866457}" type="presParOf" srcId="{96C4644C-86CF-47C6-8109-2AF742185F0E}" destId="{08B42BFA-79BF-403D-AF37-76F96368192C}" srcOrd="1" destOrd="0" presId="urn:microsoft.com/office/officeart/2005/8/layout/default"/>
    <dgm:cxn modelId="{096469D5-4DCB-4D44-8B75-F5BF6ED011F6}" type="presParOf" srcId="{96C4644C-86CF-47C6-8109-2AF742185F0E}" destId="{22F9CDC9-C42B-4734-B030-C308E3F84C69}" srcOrd="2" destOrd="0" presId="urn:microsoft.com/office/officeart/2005/8/layout/default"/>
    <dgm:cxn modelId="{E617F9C2-0DEE-4E44-9AFA-C036E06E856D}" type="presOf" srcId="{840EB692-9AA7-47DC-8432-1D2E6B8407B1}" destId="{22F9CDC9-C42B-4734-B030-C308E3F84C69}" srcOrd="0" destOrd="0" presId="urn:microsoft.com/office/officeart/2005/8/layout/default"/>
    <dgm:cxn modelId="{748884C4-6EA4-468C-92FA-CB9A75B03EE5}" type="presParOf" srcId="{96C4644C-86CF-47C6-8109-2AF742185F0E}" destId="{AC6646E5-DFD3-4882-8AA2-FB94DA336DAC}" srcOrd="3" destOrd="0" presId="urn:microsoft.com/office/officeart/2005/8/layout/default"/>
    <dgm:cxn modelId="{32F536D7-9E75-4F55-8FBA-95E0C3D85AFC}" type="presParOf" srcId="{96C4644C-86CF-47C6-8109-2AF742185F0E}" destId="{AD9789CD-9D79-44A7-B9FF-EA12723C90F2}" srcOrd="4" destOrd="0" presId="urn:microsoft.com/office/officeart/2005/8/layout/default"/>
    <dgm:cxn modelId="{8AB31DAF-93CD-471D-9FB4-440B8AB6FBDA}" type="presOf" srcId="{00C41E6E-99D1-4F7E-9789-9AC1E91F032A}" destId="{AD9789CD-9D79-44A7-B9FF-EA12723C90F2}" srcOrd="0" destOrd="0" presId="urn:microsoft.com/office/officeart/2005/8/layout/default"/>
  </dgm:cxnLst>
  <dgm:bg/>
  <dgm:whole/>
</dgm:dataModel>
</file>

<file path=ppt/diagrams/data17.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6D044A5D-0655-4BC5-9E9D-60DB1D94610B}" type="doc">
      <dgm:prSet loTypeId="urn:microsoft.com/office/officeart/2005/8/layout/default" loCatId="list" qsTypeId="urn:microsoft.com/office/officeart/2005/8/quickstyle/simple1" qsCatId="simple" csTypeId="urn:microsoft.com/office/officeart/2005/8/colors/accent6_1" csCatId="accent6" phldr="1"/>
      <dgm:spPr/>
      <dgm:t>
        <a:bodyPr/>
        <a:lstStyle/>
        <a:p>
          <a:endParaRPr lang="en-US"/>
        </a:p>
      </dgm:t>
    </dgm:pt>
    <dgm:pt modelId="{0FFC4FC0-ACA2-4772-BF65-73F5247B8E32}" type="parTrans" cxnId="{6848F5B5-7BCB-4ABE-AA05-311932A466AC}">
      <dgm:prSet/>
      <dgm:spPr/>
      <dgm:t>
        <a:bodyPr/>
        <a:lstStyle/>
        <a:p>
          <a:endParaRPr lang="en-US"/>
        </a:p>
      </dgm:t>
    </dgm:pt>
    <dgm:pt modelId="{DB618411-0ECF-42C1-86CA-BFB03334E060}">
      <dgm:prSet phldrT="[Text]"/>
      <dgm:spPr/>
      <dgm:t>
        <a:bodyPr/>
        <a:lstStyle/>
        <a:p>
          <a:r>
            <a:rPr lang="en-US" smtClean="0"/>
            <a:t>Section 10(14)(i) - Travelling Allowance(Rs.1,600 pm), Daily allowance, Conveyance Allowance.</a:t>
          </a:r>
          <a:endParaRPr lang="en-US"/>
        </a:p>
      </dgm:t>
    </dgm:pt>
    <dgm:pt modelId="{CD414EDE-884F-4514-AF45-4FC041DB60F6}" type="sibTrans" cxnId="{6848F5B5-7BCB-4ABE-AA05-311932A466AC}">
      <dgm:prSet/>
      <dgm:spPr/>
      <dgm:t>
        <a:bodyPr/>
        <a:lstStyle/>
        <a:p>
          <a:endParaRPr lang="en-US"/>
        </a:p>
      </dgm:t>
    </dgm:pt>
    <dgm:pt modelId="{53F8E17E-84C2-4F57-9366-56E04866EF50}" type="parTrans" cxnId="{D94D8D27-ADBD-455A-B9BE-61CCB381D8AC}">
      <dgm:prSet/>
      <dgm:spPr/>
      <dgm:t>
        <a:bodyPr/>
        <a:lstStyle/>
        <a:p>
          <a:endParaRPr lang="en-US"/>
        </a:p>
      </dgm:t>
    </dgm:pt>
    <dgm:pt modelId="{B7291BB2-A5AE-49DA-B8CD-2DD6AD146FC6}">
      <dgm:prSet phldrT="[Text]"/>
      <dgm:spPr/>
      <dgm:t>
        <a:bodyPr/>
        <a:lstStyle/>
        <a:p>
          <a:r>
            <a:rPr lang="en-US" smtClean="0"/>
            <a:t>Section 10(14)(ii) - </a:t>
          </a:r>
          <a:r>
            <a:rPr lang="en-US" smtClean="0">
              <a:solidFill>
                <a:srgbClr val="FF0000"/>
              </a:solidFill>
            </a:rPr>
            <a:t>Any transport allowance granted to an employee who is blind or deaf and dumb or orthopedically handicapped </a:t>
          </a:r>
          <a:r>
            <a:rPr lang="en-US" smtClean="0"/>
            <a:t>with disability of the lower extremities of the body, to meet his expenditure for commuting between his residence and place of duty would be </a:t>
          </a:r>
          <a:r>
            <a:rPr lang="en-US" smtClean="0">
              <a:solidFill>
                <a:srgbClr val="FF0000"/>
              </a:solidFill>
            </a:rPr>
            <a:t>exempt upto Rs. 3,200 per month</a:t>
          </a:r>
          <a:r>
            <a:rPr lang="en-US" smtClean="0"/>
            <a:t>.</a:t>
          </a:r>
          <a:endParaRPr lang="en-US"/>
        </a:p>
      </dgm:t>
    </dgm:pt>
    <dgm:pt modelId="{16EE7A7A-817A-4959-8A02-DC2C645525F7}" type="sibTrans" cxnId="{D94D8D27-ADBD-455A-B9BE-61CCB381D8AC}">
      <dgm:prSet/>
      <dgm:spPr/>
      <dgm:t>
        <a:bodyPr/>
        <a:lstStyle/>
        <a:p>
          <a:endParaRPr lang="en-US"/>
        </a:p>
      </dgm:t>
    </dgm:pt>
    <dgm:pt modelId="{25DA5090-28A7-44B0-87C4-FAE649FDECFC}" type="pres">
      <dgm:prSet presAssocID="{6D044A5D-0655-4BC5-9E9D-60DB1D94610B}" presName="diagram">
        <dgm:presLayoutVars>
          <dgm:dir/>
          <dgm:resizeHandles val="exact"/>
        </dgm:presLayoutVars>
      </dgm:prSet>
      <dgm:spPr/>
      <dgm:t>
        <a:bodyPr/>
        <a:lstStyle/>
        <a:p>
          <a:endParaRPr lang="en-US"/>
        </a:p>
      </dgm:t>
    </dgm:pt>
    <dgm:pt modelId="{A19D8C4D-F7EE-416D-85F4-972723A06A15}" type="pres">
      <dgm:prSet presAssocID="{DB618411-0ECF-42C1-86CA-BFB03334E060}" presName="node" presStyleLbl="node1" presStyleCnt="2">
        <dgm:presLayoutVars>
          <dgm:bulletEnabled val="1"/>
        </dgm:presLayoutVars>
      </dgm:prSet>
      <dgm:spPr/>
      <dgm:t>
        <a:bodyPr/>
        <a:lstStyle/>
        <a:p>
          <a:endParaRPr lang="en-US"/>
        </a:p>
      </dgm:t>
    </dgm:pt>
    <dgm:pt modelId="{07AFEEB8-4321-479D-91D3-BA48B9A59489}" type="pres">
      <dgm:prSet presAssocID="{CD414EDE-884F-4514-AF45-4FC041DB60F6}" presName="sibTrans"/>
      <dgm:spPr/>
      <dgm:t>
        <a:bodyPr/>
        <a:lstStyle/>
        <a:p/>
      </dgm:t>
    </dgm:pt>
    <dgm:pt modelId="{0A9446D2-7B58-4F85-839E-117223B70D0A}" type="pres">
      <dgm:prSet presAssocID="{B7291BB2-A5AE-49DA-B8CD-2DD6AD146FC6}" presName="node" presStyleLbl="node1" presStyleIdx="1" presStyleCnt="2">
        <dgm:presLayoutVars>
          <dgm:bulletEnabled val="1"/>
        </dgm:presLayoutVars>
      </dgm:prSet>
      <dgm:spPr/>
      <dgm:t>
        <a:bodyPr/>
        <a:lstStyle/>
        <a:p>
          <a:endParaRPr lang="en-US"/>
        </a:p>
      </dgm:t>
    </dgm:pt>
  </dgm:ptLst>
  <dgm:cxnLst>
    <dgm:cxn modelId="{6848F5B5-7BCB-4ABE-AA05-311932A466AC}" srcId="{6D044A5D-0655-4BC5-9E9D-60DB1D94610B}" destId="{DB618411-0ECF-42C1-86CA-BFB03334E060}" srcOrd="0" destOrd="0" parTransId="{0FFC4FC0-ACA2-4772-BF65-73F5247B8E32}" sibTransId="{CD414EDE-884F-4514-AF45-4FC041DB60F6}"/>
    <dgm:cxn modelId="{D94D8D27-ADBD-455A-B9BE-61CCB381D8AC}" srcId="{6D044A5D-0655-4BC5-9E9D-60DB1D94610B}" destId="{B7291BB2-A5AE-49DA-B8CD-2DD6AD146FC6}" srcOrd="1" destOrd="0" parTransId="{53F8E17E-84C2-4F57-9366-56E04866EF50}" sibTransId="{16EE7A7A-817A-4959-8A02-DC2C645525F7}"/>
    <dgm:cxn modelId="{1A9C2F3E-A99B-40CA-8FFF-F08627339FD2}" type="presOf" srcId="{6D044A5D-0655-4BC5-9E9D-60DB1D94610B}" destId="{25DA5090-28A7-44B0-87C4-FAE649FDECFC}" srcOrd="0" destOrd="0" presId="urn:microsoft.com/office/officeart/2005/8/layout/default"/>
    <dgm:cxn modelId="{6C3A1AC1-5D2E-44BA-B798-72542A0C1672}" type="presParOf" srcId="{25DA5090-28A7-44B0-87C4-FAE649FDECFC}" destId="{A19D8C4D-F7EE-416D-85F4-972723A06A15}" srcOrd="0" destOrd="0" presId="urn:microsoft.com/office/officeart/2005/8/layout/default"/>
    <dgm:cxn modelId="{7D10EA93-FF6F-4CB4-AA6C-0C9B4AE8C66D}" type="presOf" srcId="{DB618411-0ECF-42C1-86CA-BFB03334E060}" destId="{A19D8C4D-F7EE-416D-85F4-972723A06A15}" srcOrd="0" destOrd="0" presId="urn:microsoft.com/office/officeart/2005/8/layout/default"/>
    <dgm:cxn modelId="{8CA7473C-72BF-4EED-8321-160DDCB0B1D1}" type="presParOf" srcId="{25DA5090-28A7-44B0-87C4-FAE649FDECFC}" destId="{07AFEEB8-4321-479D-91D3-BA48B9A59489}" srcOrd="1" destOrd="0" presId="urn:microsoft.com/office/officeart/2005/8/layout/default"/>
    <dgm:cxn modelId="{4B75F0C1-F1B6-40F8-9056-EDFA469858E1}" type="presParOf" srcId="{25DA5090-28A7-44B0-87C4-FAE649FDECFC}" destId="{0A9446D2-7B58-4F85-839E-117223B70D0A}" srcOrd="2" destOrd="0" presId="urn:microsoft.com/office/officeart/2005/8/layout/default"/>
    <dgm:cxn modelId="{E75AB5AF-6468-4203-9FE6-FB71454DF0E5}" type="presOf" srcId="{B7291BB2-A5AE-49DA-B8CD-2DD6AD146FC6}" destId="{0A9446D2-7B58-4F85-839E-117223B70D0A}" srcOrd="0" destOrd="0" presId="urn:microsoft.com/office/officeart/2005/8/layout/default"/>
  </dgm:cxnLst>
  <dgm:bg/>
  <dgm:whole/>
</dgm:dataModel>
</file>

<file path=ppt/diagrams/data18.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70B306DC-FA36-4606-8A80-DEA19FE66F05}"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6460861E-F231-4357-8AD6-5B81776E84FC}" type="parTrans" cxnId="{55AAE1A7-6487-466E-9FFC-A2D80C50A6EA}">
      <dgm:prSet/>
      <dgm:spPr/>
      <dgm:t>
        <a:bodyPr/>
        <a:lstStyle/>
        <a:p>
          <a:endParaRPr lang="en-US"/>
        </a:p>
      </dgm:t>
    </dgm:pt>
    <dgm:pt modelId="{CECD637D-8893-4545-9A0E-497BCF80AC7D}">
      <dgm:prSet phldrT="[Text]"/>
      <dgm:spPr/>
      <dgm:t>
        <a:bodyPr/>
        <a:lstStyle/>
        <a:p>
          <a:r>
            <a:rPr lang="en-US" b="1" i="0" smtClean="0"/>
            <a:t>Standard Deduction </a:t>
          </a:r>
          <a:r>
            <a:rPr lang="en-US" b="0" i="0" smtClean="0"/>
            <a:t>: A deduction of </a:t>
          </a:r>
          <a:r>
            <a:rPr lang="en-US" b="1" i="0" smtClean="0">
              <a:solidFill>
                <a:srgbClr val="003300"/>
              </a:solidFill>
            </a:rPr>
            <a:t>fifty thousand rupees</a:t>
          </a:r>
          <a:r>
            <a:rPr lang="en-US" b="0" i="0" smtClean="0"/>
            <a:t> or the amount of the salary, whichever is less</a:t>
          </a:r>
          <a:endParaRPr lang="en-US"/>
        </a:p>
      </dgm:t>
    </dgm:pt>
    <dgm:pt modelId="{C05E9190-BA17-4EA7-86B9-31C89178D4CB}" type="sibTrans" cxnId="{55AAE1A7-6487-466E-9FFC-A2D80C50A6EA}">
      <dgm:prSet/>
      <dgm:spPr/>
      <dgm:t>
        <a:bodyPr/>
        <a:lstStyle/>
        <a:p>
          <a:endParaRPr lang="en-US"/>
        </a:p>
      </dgm:t>
    </dgm:pt>
    <dgm:pt modelId="{125E1BF4-56D5-4616-A836-798A434B5C99}" type="parTrans" cxnId="{94C61825-3937-4D19-B57C-211F00A0B1C5}">
      <dgm:prSet/>
      <dgm:spPr/>
      <dgm:t>
        <a:bodyPr/>
        <a:lstStyle/>
        <a:p>
          <a:endParaRPr lang="en-US"/>
        </a:p>
      </dgm:t>
    </dgm:pt>
    <dgm:pt modelId="{B52D57F7-D632-4CCA-8D11-43F28DF9D6EB}">
      <dgm:prSet phldrT="[Text]"/>
      <dgm:spPr/>
      <dgm:t>
        <a:bodyPr/>
        <a:lstStyle/>
        <a:p>
          <a:r>
            <a:rPr lang="en-US" b="1" i="0" smtClean="0"/>
            <a:t>Entertainment Allowance </a:t>
          </a:r>
          <a:r>
            <a:rPr lang="en-US" b="0" i="0" smtClean="0"/>
            <a:t>: Deduction in respect of </a:t>
          </a:r>
          <a:r>
            <a:rPr lang="en-US" b="0" i="0" smtClean="0">
              <a:solidFill>
                <a:srgbClr val="003300"/>
              </a:solidFill>
            </a:rPr>
            <a:t>Entertainment Allowance</a:t>
          </a:r>
          <a:r>
            <a:rPr lang="en-US" b="0" i="0" smtClean="0"/>
            <a:t> specifically granted by an employer to the assessee who is in receipt of a salary from the </a:t>
          </a:r>
          <a:r>
            <a:rPr lang="en-US" b="0" i="0" smtClean="0">
              <a:solidFill>
                <a:srgbClr val="003300"/>
              </a:solidFill>
            </a:rPr>
            <a:t>Government</a:t>
          </a:r>
          <a:r>
            <a:rPr lang="en-US" b="0" i="0" smtClean="0"/>
            <a:t>. Deduction is sum equal to </a:t>
          </a:r>
          <a:r>
            <a:rPr lang="en-US" b="0" i="0" smtClean="0">
              <a:solidFill>
                <a:srgbClr val="003300"/>
              </a:solidFill>
            </a:rPr>
            <a:t>one-fifth of his salary </a:t>
          </a:r>
          <a:r>
            <a:rPr lang="en-US" b="0" i="0" smtClean="0"/>
            <a:t>or </a:t>
          </a:r>
          <a:r>
            <a:rPr lang="en-US" b="0" i="0" smtClean="0">
              <a:solidFill>
                <a:srgbClr val="003300"/>
              </a:solidFill>
            </a:rPr>
            <a:t>Rs.5,000</a:t>
          </a:r>
          <a:r>
            <a:rPr lang="en-US" b="0" i="0" smtClean="0"/>
            <a:t> whichever is </a:t>
          </a:r>
          <a:r>
            <a:rPr lang="en-US" b="0" i="0" smtClean="0">
              <a:solidFill>
                <a:srgbClr val="003300"/>
              </a:solidFill>
            </a:rPr>
            <a:t>less</a:t>
          </a:r>
          <a:endParaRPr lang="en-US">
            <a:solidFill>
              <a:srgbClr val="003300"/>
            </a:solidFill>
          </a:endParaRPr>
        </a:p>
      </dgm:t>
    </dgm:pt>
    <dgm:pt modelId="{CDBA0583-1FE9-44A7-97AA-0A14EAE98745}" type="sibTrans" cxnId="{94C61825-3937-4D19-B57C-211F00A0B1C5}">
      <dgm:prSet/>
      <dgm:spPr/>
      <dgm:t>
        <a:bodyPr/>
        <a:lstStyle/>
        <a:p>
          <a:endParaRPr lang="en-US"/>
        </a:p>
      </dgm:t>
    </dgm:pt>
    <dgm:pt modelId="{6FE0A082-C23D-4C12-BF31-2FD79A62170E}" type="parTrans" cxnId="{07F65C38-CDD9-4865-ACBD-1103BB5DB408}">
      <dgm:prSet/>
      <dgm:spPr/>
      <dgm:t>
        <a:bodyPr/>
        <a:lstStyle/>
        <a:p>
          <a:endParaRPr lang="en-US"/>
        </a:p>
      </dgm:t>
    </dgm:pt>
    <dgm:pt modelId="{0624F842-0415-498C-A526-B0EEBEA14653}">
      <dgm:prSet phldrT="[Text]"/>
      <dgm:spPr/>
      <dgm:t>
        <a:bodyPr/>
        <a:lstStyle/>
        <a:p>
          <a:r>
            <a:rPr lang="en-US" b="1" i="0" smtClean="0"/>
            <a:t>Professional Tax </a:t>
          </a:r>
          <a:r>
            <a:rPr lang="en-US" b="0" i="0" smtClean="0"/>
            <a:t>: Deduction for Professional Tax based on payment. Any state government is not eligible to levy more than Rs. 2,500 annually as professional tax. If an employer pays the professional tax on behalf of an employee, then it is included in the employee's salary under 'perquisite, and after that,  deducted from Salary</a:t>
          </a:r>
          <a:endParaRPr lang="en-US" b="0" i="0"/>
        </a:p>
      </dgm:t>
    </dgm:pt>
    <dgm:pt modelId="{3AD60BAB-F44E-40DD-BD57-4EA5C0E5DB73}" type="sibTrans" cxnId="{07F65C38-CDD9-4865-ACBD-1103BB5DB408}">
      <dgm:prSet/>
      <dgm:spPr/>
      <dgm:t>
        <a:bodyPr/>
        <a:lstStyle/>
        <a:p>
          <a:endParaRPr lang="en-US"/>
        </a:p>
      </dgm:t>
    </dgm:pt>
    <dgm:pt modelId="{3BBB03DC-954A-4658-8509-C038A6B329A5}" type="pres">
      <dgm:prSet presAssocID="{70B306DC-FA36-4606-8A80-DEA19FE66F05}" presName="diagram">
        <dgm:presLayoutVars>
          <dgm:dir/>
          <dgm:resizeHandles val="exact"/>
        </dgm:presLayoutVars>
      </dgm:prSet>
      <dgm:spPr/>
      <dgm:t>
        <a:bodyPr/>
        <a:lstStyle/>
        <a:p>
          <a:endParaRPr lang="en-US"/>
        </a:p>
      </dgm:t>
    </dgm:pt>
    <dgm:pt modelId="{9F625D7F-98C2-4B02-827C-D55CE8F488FD}" type="pres">
      <dgm:prSet presAssocID="{CECD637D-8893-4545-9A0E-497BCF80AC7D}" presName="node" presStyleLbl="node1" presStyleCnt="3">
        <dgm:presLayoutVars>
          <dgm:bulletEnabled val="1"/>
        </dgm:presLayoutVars>
      </dgm:prSet>
      <dgm:spPr/>
      <dgm:t>
        <a:bodyPr/>
        <a:lstStyle/>
        <a:p>
          <a:endParaRPr lang="en-US"/>
        </a:p>
      </dgm:t>
    </dgm:pt>
    <dgm:pt modelId="{98CB651E-AB5A-426A-B8D8-F70A5B1E929E}" type="pres">
      <dgm:prSet presAssocID="{C05E9190-BA17-4EA7-86B9-31C89178D4CB}" presName="sibTrans"/>
      <dgm:spPr/>
      <dgm:t>
        <a:bodyPr/>
        <a:lstStyle/>
        <a:p/>
      </dgm:t>
    </dgm:pt>
    <dgm:pt modelId="{F067EE91-F575-4ED6-9272-EF5DA28B7F00}" type="pres">
      <dgm:prSet presAssocID="{B52D57F7-D632-4CCA-8D11-43F28DF9D6EB}" presName="node" presStyleLbl="node1" presStyleIdx="1" presStyleCnt="3">
        <dgm:presLayoutVars>
          <dgm:bulletEnabled val="1"/>
        </dgm:presLayoutVars>
      </dgm:prSet>
      <dgm:spPr/>
      <dgm:t>
        <a:bodyPr/>
        <a:lstStyle/>
        <a:p>
          <a:endParaRPr lang="en-US"/>
        </a:p>
      </dgm:t>
    </dgm:pt>
    <dgm:pt modelId="{5DC5ADA1-A3A0-4815-933D-36662C01C4B0}" type="pres">
      <dgm:prSet presAssocID="{CDBA0583-1FE9-44A7-97AA-0A14EAE98745}" presName="sibTrans"/>
      <dgm:spPr/>
      <dgm:t>
        <a:bodyPr/>
        <a:lstStyle/>
        <a:p/>
      </dgm:t>
    </dgm:pt>
    <dgm:pt modelId="{AD2FE387-3AC2-4134-B048-5A11A2279B54}" type="pres">
      <dgm:prSet presAssocID="{0624F842-0415-498C-A526-B0EEBEA14653}" presName="node" presStyleLbl="node1" presStyleIdx="2" presStyleCnt="3">
        <dgm:presLayoutVars>
          <dgm:bulletEnabled val="1"/>
        </dgm:presLayoutVars>
      </dgm:prSet>
      <dgm:spPr/>
      <dgm:t>
        <a:bodyPr/>
        <a:lstStyle/>
        <a:p>
          <a:endParaRPr lang="en-US"/>
        </a:p>
      </dgm:t>
    </dgm:pt>
  </dgm:ptLst>
  <dgm:cxnLst>
    <dgm:cxn modelId="{55AAE1A7-6487-466E-9FFC-A2D80C50A6EA}" srcId="{70B306DC-FA36-4606-8A80-DEA19FE66F05}" destId="{CECD637D-8893-4545-9A0E-497BCF80AC7D}" srcOrd="0" destOrd="0" parTransId="{6460861E-F231-4357-8AD6-5B81776E84FC}" sibTransId="{C05E9190-BA17-4EA7-86B9-31C89178D4CB}"/>
    <dgm:cxn modelId="{94C61825-3937-4D19-B57C-211F00A0B1C5}" srcId="{70B306DC-FA36-4606-8A80-DEA19FE66F05}" destId="{B52D57F7-D632-4CCA-8D11-43F28DF9D6EB}" srcOrd="1" destOrd="0" parTransId="{125E1BF4-56D5-4616-A836-798A434B5C99}" sibTransId="{CDBA0583-1FE9-44A7-97AA-0A14EAE98745}"/>
    <dgm:cxn modelId="{07F65C38-CDD9-4865-ACBD-1103BB5DB408}" srcId="{70B306DC-FA36-4606-8A80-DEA19FE66F05}" destId="{0624F842-0415-498C-A526-B0EEBEA14653}" srcOrd="2" destOrd="0" parTransId="{6FE0A082-C23D-4C12-BF31-2FD79A62170E}" sibTransId="{3AD60BAB-F44E-40DD-BD57-4EA5C0E5DB73}"/>
    <dgm:cxn modelId="{72053EF6-B5EA-4E1E-8064-8AFAB6FDBA11}" type="presOf" srcId="{70B306DC-FA36-4606-8A80-DEA19FE66F05}" destId="{3BBB03DC-954A-4658-8509-C038A6B329A5}" srcOrd="0" destOrd="0" presId="urn:microsoft.com/office/officeart/2005/8/layout/default"/>
    <dgm:cxn modelId="{B30C432D-B3B4-4058-B896-1A9835229536}" type="presParOf" srcId="{3BBB03DC-954A-4658-8509-C038A6B329A5}" destId="{9F625D7F-98C2-4B02-827C-D55CE8F488FD}" srcOrd="0" destOrd="0" presId="urn:microsoft.com/office/officeart/2005/8/layout/default"/>
    <dgm:cxn modelId="{6AE48437-0324-4708-B4A5-19EE3549C31B}" type="presOf" srcId="{CECD637D-8893-4545-9A0E-497BCF80AC7D}" destId="{9F625D7F-98C2-4B02-827C-D55CE8F488FD}" srcOrd="0" destOrd="0" presId="urn:microsoft.com/office/officeart/2005/8/layout/default"/>
    <dgm:cxn modelId="{5C595E4C-6E76-43B9-A1AA-2D47E5D12D16}" type="presParOf" srcId="{3BBB03DC-954A-4658-8509-C038A6B329A5}" destId="{98CB651E-AB5A-426A-B8D8-F70A5B1E929E}" srcOrd="1" destOrd="0" presId="urn:microsoft.com/office/officeart/2005/8/layout/default"/>
    <dgm:cxn modelId="{0FED2E9F-823A-464C-9E77-B9B975483464}" type="presParOf" srcId="{3BBB03DC-954A-4658-8509-C038A6B329A5}" destId="{F067EE91-F575-4ED6-9272-EF5DA28B7F00}" srcOrd="2" destOrd="0" presId="urn:microsoft.com/office/officeart/2005/8/layout/default"/>
    <dgm:cxn modelId="{0A7909E9-6086-4818-ABF7-C60C4F4D8506}" type="presOf" srcId="{B52D57F7-D632-4CCA-8D11-43F28DF9D6EB}" destId="{F067EE91-F575-4ED6-9272-EF5DA28B7F00}" srcOrd="0" destOrd="0" presId="urn:microsoft.com/office/officeart/2005/8/layout/default"/>
    <dgm:cxn modelId="{1E3CDDA6-4E45-45A9-B650-F071C898EBB1}" type="presParOf" srcId="{3BBB03DC-954A-4658-8509-C038A6B329A5}" destId="{5DC5ADA1-A3A0-4815-933D-36662C01C4B0}" srcOrd="3" destOrd="0" presId="urn:microsoft.com/office/officeart/2005/8/layout/default"/>
    <dgm:cxn modelId="{213AA45F-1F0B-4BC9-A055-3007EB3C9A1C}" type="presParOf" srcId="{3BBB03DC-954A-4658-8509-C038A6B329A5}" destId="{AD2FE387-3AC2-4134-B048-5A11A2279B54}" srcOrd="4" destOrd="0" presId="urn:microsoft.com/office/officeart/2005/8/layout/default"/>
    <dgm:cxn modelId="{CF629711-A10E-4444-87E8-5790584F13FE}" type="presOf" srcId="{0624F842-0415-498C-A526-B0EEBEA14653}" destId="{AD2FE387-3AC2-4134-B048-5A11A2279B54}" srcOrd="0" destOrd="0" presId="urn:microsoft.com/office/officeart/2005/8/layout/default"/>
  </dgm:cxnLst>
  <dgm:bg/>
  <dgm:whole/>
</dgm:dataModel>
</file>

<file path=ppt/diagrams/data19.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272BDCA2-3C04-4B7E-80F2-BA01E148A560}"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8F2DC9B1-7355-480D-BBA1-FC4A81D49D2B}" type="parTrans" cxnId="{60D8322B-CD0F-4EC2-A3CB-5D79796F643D}">
      <dgm:prSet/>
      <dgm:spPr/>
      <dgm:t>
        <a:bodyPr/>
        <a:lstStyle/>
        <a:p>
          <a:endParaRPr lang="en-US"/>
        </a:p>
      </dgm:t>
    </dgm:pt>
    <dgm:pt modelId="{0FC09943-03E5-4A58-8D4B-3D5581B63E2E}">
      <dgm:prSet phldrT="[Text]"/>
      <dgm:spPr/>
      <dgm:t>
        <a:bodyPr/>
        <a:lstStyle/>
        <a:p>
          <a:r>
            <a:rPr lang="en-US" b="0" i="0" smtClean="0"/>
            <a:t>Higher taxable income due to salary in arrears, advance salary, or salary for more than twelve months in one financial year.</a:t>
          </a:r>
          <a:endParaRPr lang="en-US"/>
        </a:p>
      </dgm:t>
    </dgm:pt>
    <dgm:pt modelId="{779FDF53-1207-4E5C-B16D-2D4B1CBB5F45}" type="sibTrans" cxnId="{60D8322B-CD0F-4EC2-A3CB-5D79796F643D}">
      <dgm:prSet/>
      <dgm:spPr/>
      <dgm:t>
        <a:bodyPr/>
        <a:lstStyle/>
        <a:p>
          <a:endParaRPr lang="en-US"/>
        </a:p>
      </dgm:t>
    </dgm:pt>
    <dgm:pt modelId="{206323FD-39BB-4F7A-827A-7E467F418A00}" type="parTrans" cxnId="{3F0A3ECA-0C2D-4A12-8DE2-A438824262F6}">
      <dgm:prSet/>
      <dgm:spPr/>
      <dgm:t>
        <a:bodyPr/>
        <a:lstStyle/>
        <a:p>
          <a:endParaRPr lang="en-US"/>
        </a:p>
      </dgm:t>
    </dgm:pt>
    <dgm:pt modelId="{41F21A39-F779-4420-90AD-A207751D1AA4}">
      <dgm:prSet phldrT="[Text]"/>
      <dgm:spPr/>
      <dgm:t>
        <a:bodyPr/>
        <a:lstStyle/>
        <a:p>
          <a:r>
            <a:rPr lang="en-US" b="0" i="0" smtClean="0"/>
            <a:t>Relief under Section 89 of the Income Tax Act, 1961.</a:t>
          </a:r>
          <a:endParaRPr lang="en-US"/>
        </a:p>
      </dgm:t>
    </dgm:pt>
    <dgm:pt modelId="{B0CBF83C-E320-45A1-8726-F05BEE6E0779}" type="sibTrans" cxnId="{3F0A3ECA-0C2D-4A12-8DE2-A438824262F6}">
      <dgm:prSet/>
      <dgm:spPr/>
      <dgm:t>
        <a:bodyPr/>
        <a:lstStyle/>
        <a:p>
          <a:endParaRPr lang="en-US"/>
        </a:p>
      </dgm:t>
    </dgm:pt>
    <dgm:pt modelId="{7C200DFE-12D3-4DD6-9F1D-B742B633892B}" type="parTrans" cxnId="{B121A1EF-9AEA-4F7C-99D3-80C320326D35}">
      <dgm:prSet/>
      <dgm:spPr/>
      <dgm:t>
        <a:bodyPr/>
        <a:lstStyle/>
        <a:p>
          <a:endParaRPr lang="en-US"/>
        </a:p>
      </dgm:t>
    </dgm:pt>
    <dgm:pt modelId="{3EB7971C-20B5-4A7D-ABDE-46DA49C19524}">
      <dgm:prSet phldrT="[Text]"/>
      <dgm:spPr/>
      <dgm:t>
        <a:bodyPr/>
        <a:lstStyle/>
        <a:p>
          <a:r>
            <a:rPr lang="en-US" b="0" i="0" smtClean="0"/>
            <a:t>Computation as per Rule 21A by comparing tax payable with and without the arrears/advance salary.</a:t>
          </a:r>
          <a:endParaRPr lang="en-US"/>
        </a:p>
      </dgm:t>
    </dgm:pt>
    <dgm:pt modelId="{E521ADBD-D6AE-4E05-B208-7D4C6B27A9F8}" type="sibTrans" cxnId="{B121A1EF-9AEA-4F7C-99D3-80C320326D35}">
      <dgm:prSet/>
      <dgm:spPr/>
      <dgm:t>
        <a:bodyPr/>
        <a:lstStyle/>
        <a:p>
          <a:endParaRPr lang="en-US"/>
        </a:p>
      </dgm:t>
    </dgm:pt>
    <dgm:pt modelId="{79F11071-0C00-4129-B445-B91B26752B79}" type="parTrans" cxnId="{896FDA1D-C769-4B61-AED5-B776F7096735}">
      <dgm:prSet/>
      <dgm:spPr/>
      <dgm:t>
        <a:bodyPr/>
        <a:lstStyle/>
        <a:p>
          <a:endParaRPr lang="en-US"/>
        </a:p>
      </dgm:t>
    </dgm:pt>
    <dgm:pt modelId="{64F69706-369F-44E7-9EF8-3B429389720C}">
      <dgm:prSet phldrT="[Text]"/>
      <dgm:spPr/>
      <dgm:t>
        <a:bodyPr/>
        <a:lstStyle/>
        <a:p>
          <a:r>
            <a:rPr lang="en-US" b="0" i="0" smtClean="0"/>
            <a:t>Form 10E must be filed to claim relief.</a:t>
          </a:r>
          <a:endParaRPr lang="en-US"/>
        </a:p>
      </dgm:t>
    </dgm:pt>
    <dgm:pt modelId="{CF1EE5DD-012C-48D5-B1F5-26DEAEB6D964}" type="sibTrans" cxnId="{896FDA1D-C769-4B61-AED5-B776F7096735}">
      <dgm:prSet/>
      <dgm:spPr/>
      <dgm:t>
        <a:bodyPr/>
        <a:lstStyle/>
        <a:p>
          <a:endParaRPr lang="en-US"/>
        </a:p>
      </dgm:t>
    </dgm:pt>
    <dgm:pt modelId="{4DD41702-858C-47F1-BE34-2680ACE4260D}" type="parTrans" cxnId="{E72B084D-F492-41A7-8205-20D99B916893}">
      <dgm:prSet/>
      <dgm:spPr/>
      <dgm:t>
        <a:bodyPr/>
        <a:lstStyle/>
        <a:p>
          <a:endParaRPr lang="en-US"/>
        </a:p>
      </dgm:t>
    </dgm:pt>
    <dgm:pt modelId="{74397C72-1A02-43BB-96D5-503059292AD9}">
      <dgm:prSet phldrT="[Text]"/>
      <dgm:spPr/>
      <dgm:t>
        <a:bodyPr/>
        <a:lstStyle/>
        <a:p>
          <a:r>
            <a:rPr lang="en-US" b="0" i="0" smtClean="0"/>
            <a:t>Ensures fair taxation and prevents undue hardship from lump-sum salary payments.</a:t>
          </a:r>
          <a:endParaRPr lang="en-US"/>
        </a:p>
      </dgm:t>
    </dgm:pt>
    <dgm:pt modelId="{997BBAB1-FFB6-43EC-AAA6-B784A77AE83A}" type="sibTrans" cxnId="{E72B084D-F492-41A7-8205-20D99B916893}">
      <dgm:prSet/>
      <dgm:spPr/>
      <dgm:t>
        <a:bodyPr/>
        <a:lstStyle/>
        <a:p>
          <a:endParaRPr lang="en-US"/>
        </a:p>
      </dgm:t>
    </dgm:pt>
    <dgm:pt modelId="{A110CF60-CA27-4B1C-ABB8-BDA57112337C}" type="pres">
      <dgm:prSet presAssocID="{272BDCA2-3C04-4B7E-80F2-BA01E148A560}" presName="diagram">
        <dgm:presLayoutVars>
          <dgm:dir/>
          <dgm:resizeHandles val="exact"/>
        </dgm:presLayoutVars>
      </dgm:prSet>
      <dgm:spPr/>
      <dgm:t>
        <a:bodyPr/>
        <a:lstStyle/>
        <a:p>
          <a:endParaRPr lang="en-US"/>
        </a:p>
      </dgm:t>
    </dgm:pt>
    <dgm:pt modelId="{7E0071F3-1439-4AFF-A00E-B5A1E8330C89}" type="pres">
      <dgm:prSet presAssocID="{0FC09943-03E5-4A58-8D4B-3D5581B63E2E}" presName="node" presStyleLbl="node1" presStyleCnt="5">
        <dgm:presLayoutVars>
          <dgm:bulletEnabled val="1"/>
        </dgm:presLayoutVars>
      </dgm:prSet>
      <dgm:spPr/>
      <dgm:t>
        <a:bodyPr/>
        <a:lstStyle/>
        <a:p>
          <a:endParaRPr lang="en-US"/>
        </a:p>
      </dgm:t>
    </dgm:pt>
    <dgm:pt modelId="{7C20E772-E285-4E2A-831A-014EFE5E0300}" type="pres">
      <dgm:prSet presAssocID="{779FDF53-1207-4E5C-B16D-2D4B1CBB5F45}" presName="sibTrans"/>
      <dgm:spPr/>
      <dgm:t>
        <a:bodyPr/>
        <a:lstStyle/>
        <a:p/>
      </dgm:t>
    </dgm:pt>
    <dgm:pt modelId="{8F6A641F-D58E-459C-A6D1-3184EE151197}" type="pres">
      <dgm:prSet presAssocID="{41F21A39-F779-4420-90AD-A207751D1AA4}" presName="node" presStyleLbl="node1" presStyleIdx="1" presStyleCnt="5">
        <dgm:presLayoutVars>
          <dgm:bulletEnabled val="1"/>
        </dgm:presLayoutVars>
      </dgm:prSet>
      <dgm:spPr/>
      <dgm:t>
        <a:bodyPr/>
        <a:lstStyle/>
        <a:p>
          <a:endParaRPr lang="en-US"/>
        </a:p>
      </dgm:t>
    </dgm:pt>
    <dgm:pt modelId="{45E71858-6186-4985-BDFB-27299E6BB990}" type="pres">
      <dgm:prSet presAssocID="{B0CBF83C-E320-45A1-8726-F05BEE6E0779}" presName="sibTrans"/>
      <dgm:spPr/>
      <dgm:t>
        <a:bodyPr/>
        <a:lstStyle/>
        <a:p/>
      </dgm:t>
    </dgm:pt>
    <dgm:pt modelId="{4DCC6430-DB5A-4048-8B99-0504F3C55AA4}" type="pres">
      <dgm:prSet presAssocID="{3EB7971C-20B5-4A7D-ABDE-46DA49C19524}" presName="node" presStyleLbl="node1" presStyleIdx="2" presStyleCnt="5">
        <dgm:presLayoutVars>
          <dgm:bulletEnabled val="1"/>
        </dgm:presLayoutVars>
      </dgm:prSet>
      <dgm:spPr/>
      <dgm:t>
        <a:bodyPr/>
        <a:lstStyle/>
        <a:p>
          <a:endParaRPr lang="en-US"/>
        </a:p>
      </dgm:t>
    </dgm:pt>
    <dgm:pt modelId="{51C0C209-F299-49C2-AAC6-89BD172C040A}" type="pres">
      <dgm:prSet presAssocID="{E521ADBD-D6AE-4E05-B208-7D4C6B27A9F8}" presName="sibTrans"/>
      <dgm:spPr/>
      <dgm:t>
        <a:bodyPr/>
        <a:lstStyle/>
        <a:p/>
      </dgm:t>
    </dgm:pt>
    <dgm:pt modelId="{17244662-E568-4EEA-BEC8-4D8A66D9AF38}" type="pres">
      <dgm:prSet presAssocID="{64F69706-369F-44E7-9EF8-3B429389720C}" presName="node" presStyleLbl="node1" presStyleIdx="3" presStyleCnt="5">
        <dgm:presLayoutVars>
          <dgm:bulletEnabled val="1"/>
        </dgm:presLayoutVars>
      </dgm:prSet>
      <dgm:spPr/>
      <dgm:t>
        <a:bodyPr/>
        <a:lstStyle/>
        <a:p>
          <a:endParaRPr lang="en-US"/>
        </a:p>
      </dgm:t>
    </dgm:pt>
    <dgm:pt modelId="{3017B36A-0B59-4EBE-AC4D-D26506F40701}" type="pres">
      <dgm:prSet presAssocID="{CF1EE5DD-012C-48D5-B1F5-26DEAEB6D964}" presName="sibTrans"/>
      <dgm:spPr/>
      <dgm:t>
        <a:bodyPr/>
        <a:lstStyle/>
        <a:p/>
      </dgm:t>
    </dgm:pt>
    <dgm:pt modelId="{AAB6FEFD-C807-4E6C-BFEB-EF34BD065394}" type="pres">
      <dgm:prSet presAssocID="{74397C72-1A02-43BB-96D5-503059292AD9}" presName="node" presStyleLbl="node1" presStyleIdx="4" presStyleCnt="5">
        <dgm:presLayoutVars>
          <dgm:bulletEnabled val="1"/>
        </dgm:presLayoutVars>
      </dgm:prSet>
      <dgm:spPr/>
      <dgm:t>
        <a:bodyPr/>
        <a:lstStyle/>
        <a:p>
          <a:endParaRPr lang="en-US"/>
        </a:p>
      </dgm:t>
    </dgm:pt>
  </dgm:ptLst>
  <dgm:cxnLst>
    <dgm:cxn modelId="{60D8322B-CD0F-4EC2-A3CB-5D79796F643D}" srcId="{272BDCA2-3C04-4B7E-80F2-BA01E148A560}" destId="{0FC09943-03E5-4A58-8D4B-3D5581B63E2E}" srcOrd="0" destOrd="0" parTransId="{8F2DC9B1-7355-480D-BBA1-FC4A81D49D2B}" sibTransId="{779FDF53-1207-4E5C-B16D-2D4B1CBB5F45}"/>
    <dgm:cxn modelId="{3F0A3ECA-0C2D-4A12-8DE2-A438824262F6}" srcId="{272BDCA2-3C04-4B7E-80F2-BA01E148A560}" destId="{41F21A39-F779-4420-90AD-A207751D1AA4}" srcOrd="1" destOrd="0" parTransId="{206323FD-39BB-4F7A-827A-7E467F418A00}" sibTransId="{B0CBF83C-E320-45A1-8726-F05BEE6E0779}"/>
    <dgm:cxn modelId="{B121A1EF-9AEA-4F7C-99D3-80C320326D35}" srcId="{272BDCA2-3C04-4B7E-80F2-BA01E148A560}" destId="{3EB7971C-20B5-4A7D-ABDE-46DA49C19524}" srcOrd="2" destOrd="0" parTransId="{7C200DFE-12D3-4DD6-9F1D-B742B633892B}" sibTransId="{E521ADBD-D6AE-4E05-B208-7D4C6B27A9F8}"/>
    <dgm:cxn modelId="{896FDA1D-C769-4B61-AED5-B776F7096735}" srcId="{272BDCA2-3C04-4B7E-80F2-BA01E148A560}" destId="{64F69706-369F-44E7-9EF8-3B429389720C}" srcOrd="3" destOrd="0" parTransId="{79F11071-0C00-4129-B445-B91B26752B79}" sibTransId="{CF1EE5DD-012C-48D5-B1F5-26DEAEB6D964}"/>
    <dgm:cxn modelId="{E72B084D-F492-41A7-8205-20D99B916893}" srcId="{272BDCA2-3C04-4B7E-80F2-BA01E148A560}" destId="{74397C72-1A02-43BB-96D5-503059292AD9}" srcOrd="4" destOrd="0" parTransId="{4DD41702-858C-47F1-BE34-2680ACE4260D}" sibTransId="{997BBAB1-FFB6-43EC-AAA6-B784A77AE83A}"/>
    <dgm:cxn modelId="{5BD344F2-74F0-4219-8D4A-8DFB3751B49E}" type="presOf" srcId="{272BDCA2-3C04-4B7E-80F2-BA01E148A560}" destId="{A110CF60-CA27-4B1C-ABB8-BDA57112337C}" srcOrd="0" destOrd="0" presId="urn:microsoft.com/office/officeart/2005/8/layout/default"/>
    <dgm:cxn modelId="{7950D2A9-16DD-487F-B4BA-FE5C21F8572A}" type="presParOf" srcId="{A110CF60-CA27-4B1C-ABB8-BDA57112337C}" destId="{7E0071F3-1439-4AFF-A00E-B5A1E8330C89}" srcOrd="0" destOrd="0" presId="urn:microsoft.com/office/officeart/2005/8/layout/default"/>
    <dgm:cxn modelId="{2609F3A4-35D9-473C-82DB-2E105A75CDF6}" type="presOf" srcId="{0FC09943-03E5-4A58-8D4B-3D5581B63E2E}" destId="{7E0071F3-1439-4AFF-A00E-B5A1E8330C89}" srcOrd="0" destOrd="0" presId="urn:microsoft.com/office/officeart/2005/8/layout/default"/>
    <dgm:cxn modelId="{A54E0787-3470-4B61-B6E3-D8A6B370BE3B}" type="presParOf" srcId="{A110CF60-CA27-4B1C-ABB8-BDA57112337C}" destId="{7C20E772-E285-4E2A-831A-014EFE5E0300}" srcOrd="1" destOrd="0" presId="urn:microsoft.com/office/officeart/2005/8/layout/default"/>
    <dgm:cxn modelId="{94BC19DA-F554-453B-8D17-62DA833C1FCC}" type="presParOf" srcId="{A110CF60-CA27-4B1C-ABB8-BDA57112337C}" destId="{8F6A641F-D58E-459C-A6D1-3184EE151197}" srcOrd="2" destOrd="0" presId="urn:microsoft.com/office/officeart/2005/8/layout/default"/>
    <dgm:cxn modelId="{5BC9ED6E-EC41-4C06-8E37-088ED000C1D6}" type="presOf" srcId="{41F21A39-F779-4420-90AD-A207751D1AA4}" destId="{8F6A641F-D58E-459C-A6D1-3184EE151197}" srcOrd="0" destOrd="0" presId="urn:microsoft.com/office/officeart/2005/8/layout/default"/>
    <dgm:cxn modelId="{6DA968A2-48AC-45A1-A816-58E80616B76D}" type="presParOf" srcId="{A110CF60-CA27-4B1C-ABB8-BDA57112337C}" destId="{45E71858-6186-4985-BDFB-27299E6BB990}" srcOrd="3" destOrd="0" presId="urn:microsoft.com/office/officeart/2005/8/layout/default"/>
    <dgm:cxn modelId="{5EABFAE5-0282-4C89-ACA5-374AB215EB57}" type="presParOf" srcId="{A110CF60-CA27-4B1C-ABB8-BDA57112337C}" destId="{4DCC6430-DB5A-4048-8B99-0504F3C55AA4}" srcOrd="4" destOrd="0" presId="urn:microsoft.com/office/officeart/2005/8/layout/default"/>
    <dgm:cxn modelId="{C5BEE965-6E76-46DC-8B76-78B63CF0417A}" type="presOf" srcId="{3EB7971C-20B5-4A7D-ABDE-46DA49C19524}" destId="{4DCC6430-DB5A-4048-8B99-0504F3C55AA4}" srcOrd="0" destOrd="0" presId="urn:microsoft.com/office/officeart/2005/8/layout/default"/>
    <dgm:cxn modelId="{A29D285B-D8F0-4BE9-9F16-B7BE0F84380E}" type="presParOf" srcId="{A110CF60-CA27-4B1C-ABB8-BDA57112337C}" destId="{51C0C209-F299-49C2-AAC6-89BD172C040A}" srcOrd="5" destOrd="0" presId="urn:microsoft.com/office/officeart/2005/8/layout/default"/>
    <dgm:cxn modelId="{A63FC9F6-3482-4760-8D86-3360DCB0AB35}" type="presParOf" srcId="{A110CF60-CA27-4B1C-ABB8-BDA57112337C}" destId="{17244662-E568-4EEA-BEC8-4D8A66D9AF38}" srcOrd="6" destOrd="0" presId="urn:microsoft.com/office/officeart/2005/8/layout/default"/>
    <dgm:cxn modelId="{3EE6D198-46A7-4C81-8830-540FDC059F2F}" type="presOf" srcId="{64F69706-369F-44E7-9EF8-3B429389720C}" destId="{17244662-E568-4EEA-BEC8-4D8A66D9AF38}" srcOrd="0" destOrd="0" presId="urn:microsoft.com/office/officeart/2005/8/layout/default"/>
    <dgm:cxn modelId="{59829BB8-41C6-472F-8F32-321BE03AC9AE}" type="presParOf" srcId="{A110CF60-CA27-4B1C-ABB8-BDA57112337C}" destId="{3017B36A-0B59-4EBE-AC4D-D26506F40701}" srcOrd="7" destOrd="0" presId="urn:microsoft.com/office/officeart/2005/8/layout/default"/>
    <dgm:cxn modelId="{40E7D37E-3076-4A26-938F-ED766ACA09E1}" type="presParOf" srcId="{A110CF60-CA27-4B1C-ABB8-BDA57112337C}" destId="{AAB6FEFD-C807-4E6C-BFEB-EF34BD065394}" srcOrd="8" destOrd="0" presId="urn:microsoft.com/office/officeart/2005/8/layout/default"/>
    <dgm:cxn modelId="{15A0BC72-D27A-472F-B6E6-277E68116CAE}" type="presOf" srcId="{74397C72-1A02-43BB-96D5-503059292AD9}" destId="{AAB6FEFD-C807-4E6C-BFEB-EF34BD065394}" srcOrd="0" destOrd="0" presId="urn:microsoft.com/office/officeart/2005/8/layout/default"/>
  </dgm:cxnLst>
  <dgm:bg/>
  <dgm:whole/>
</dgm:dataModel>
</file>

<file path=ppt/diagrams/data20.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9F2CD2AC-0907-4D3F-B37F-547B76DD0738}"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5980C130-6AC1-4589-9771-10E71E498FBC}" type="parTrans" cxnId="{2474C5E8-D823-44B8-92CC-0B2E3A295798}">
      <dgm:prSet custT="1"/>
      <dgm:spPr/>
      <dgm:t>
        <a:bodyPr/>
        <a:lstStyle/>
        <a:p>
          <a:endParaRPr lang="en-US" sz="1600"/>
        </a:p>
      </dgm:t>
    </dgm:pt>
    <dgm:pt modelId="{8E65B0CC-CB08-4694-88AA-1ABDBB32AE15}">
      <dgm:prSet phldrT="[Text]" custT="1"/>
      <dgm:spPr/>
      <dgm:t>
        <a:bodyPr/>
        <a:lstStyle/>
        <a:p>
          <a:r>
            <a:rPr lang="en-US" sz="1600" b="1" smtClean="0"/>
            <a:t>LTA encashment limit raised from Rs. 3 lakhs to Rs. 25 lakhs</a:t>
          </a:r>
          <a:r>
            <a:rPr lang="en-US" sz="1600" smtClean="0"/>
            <a:t>: The leave encashment for non-government employees is exempt up to a certain limit. This LTA encashment limit was Rs. 3 lakh for two decades (since 2002). It has now increased to Rs. 25 lakhs w.e.f. FY 2023-24.</a:t>
          </a:r>
          <a:endParaRPr lang="en-US" sz="1600"/>
        </a:p>
      </dgm:t>
    </dgm:pt>
    <dgm:pt modelId="{6B843D9B-4F2E-4021-BD38-E2D6882C67C4}" type="sibTrans" cxnId="{2474C5E8-D823-44B8-92CC-0B2E3A295798}">
      <dgm:prSet custT="1"/>
      <dgm:spPr/>
      <dgm:t>
        <a:bodyPr/>
        <a:lstStyle/>
        <a:p>
          <a:endParaRPr lang="en-US" sz="1600"/>
        </a:p>
      </dgm:t>
    </dgm:pt>
    <dgm:pt modelId="{A18A738C-A084-4B38-AB26-9A72D331AA2B}" type="parTrans" cxnId="{62EE8E1B-2AE6-4A1C-BDC8-E9D6D8EE1337}">
      <dgm:prSet custT="1"/>
      <dgm:spPr/>
      <dgm:t>
        <a:bodyPr/>
        <a:lstStyle/>
        <a:p>
          <a:endParaRPr lang="en-US" sz="1600"/>
        </a:p>
      </dgm:t>
    </dgm:pt>
    <dgm:pt modelId="{4FCFDB15-9945-4716-83A4-76C598099527}">
      <dgm:prSet phldrT="[Text]" custT="1"/>
      <dgm:spPr/>
      <dgm:t>
        <a:bodyPr/>
        <a:lstStyle/>
        <a:p>
          <a:r>
            <a:rPr lang="en-US" sz="1600" b="1" smtClean="0"/>
            <a:t>New Tax Regime to be the default regime</a:t>
          </a:r>
          <a:r>
            <a:rPr lang="en-US" sz="1600" smtClean="0"/>
            <a:t>: Starting 1st April 2023, the new income tax regime will become the default tax regime. However, taxpayers will still have the option to go for the old regime, but to do so, you will have to file your ITR on or before the due date.</a:t>
          </a:r>
        </a:p>
      </dgm:t>
    </dgm:pt>
    <dgm:pt modelId="{3F7AF210-8DF2-415A-AED7-65A207316AF9}" type="sibTrans" cxnId="{62EE8E1B-2AE6-4A1C-BDC8-E9D6D8EE1337}">
      <dgm:prSet custT="1"/>
      <dgm:spPr/>
      <dgm:t>
        <a:bodyPr/>
        <a:lstStyle/>
        <a:p>
          <a:endParaRPr lang="en-US" sz="1600"/>
        </a:p>
      </dgm:t>
    </dgm:pt>
    <dgm:pt modelId="{7050E613-E794-4282-9ACF-504075614509}" type="parTrans" cxnId="{DBE2ADBB-705A-4DBD-9BE3-8BCF5ED4B4BD}">
      <dgm:prSet custT="1"/>
      <dgm:spPr/>
      <dgm:t>
        <a:bodyPr/>
        <a:lstStyle/>
        <a:p>
          <a:endParaRPr lang="en-US" sz="1600"/>
        </a:p>
      </dgm:t>
    </dgm:pt>
    <dgm:pt modelId="{E37B8C44-28EB-42D8-BCB7-7B2F2FD2939F}">
      <dgm:prSet phldrT="[Text]" custT="1"/>
      <dgm:spPr/>
      <dgm:t>
        <a:bodyPr/>
        <a:lstStyle/>
        <a:p>
          <a:r>
            <a:rPr lang="en-US" sz="1600" b="1" smtClean="0"/>
            <a:t>Reduced Surcharge for HNIs under New Tax Regime</a:t>
          </a:r>
          <a:r>
            <a:rPr lang="en-US" sz="1600" smtClean="0"/>
            <a:t>: Under the New Tax Regime, the highest surcharge of 37% will be lowered to 25% for those earning more than Rs. 5 crores. This also brings down the highest effective tax rate from 42.74% to 39%.</a:t>
          </a:r>
        </a:p>
      </dgm:t>
    </dgm:pt>
    <dgm:pt modelId="{616B0A6E-7EDD-4596-B551-BE109D2963F5}" type="sibTrans" cxnId="{DBE2ADBB-705A-4DBD-9BE3-8BCF5ED4B4BD}">
      <dgm:prSet custT="1"/>
      <dgm:spPr/>
      <dgm:t>
        <a:bodyPr/>
        <a:lstStyle/>
        <a:p>
          <a:endParaRPr lang="en-US" sz="1600"/>
        </a:p>
      </dgm:t>
    </dgm:pt>
    <dgm:pt modelId="{C25224F5-4A94-4767-9868-F39AC591165E}" type="parTrans" cxnId="{0668BEE5-9574-4F5E-966E-467A51F66017}">
      <dgm:prSet custT="1"/>
      <dgm:spPr/>
      <dgm:t>
        <a:bodyPr/>
        <a:lstStyle/>
        <a:p>
          <a:endParaRPr lang="en-US" sz="1600"/>
        </a:p>
      </dgm:t>
    </dgm:pt>
    <dgm:pt modelId="{4F1C6E96-1D94-4E8B-AC5B-719ED7D15496}">
      <dgm:prSet phldrT="[Text]" custT="1"/>
      <dgm:spPr/>
      <dgm:t>
        <a:bodyPr/>
        <a:lstStyle/>
        <a:p>
          <a:r>
            <a:rPr lang="en-US" sz="1600" b="1" smtClean="0"/>
            <a:t>Standard deduction benefit extended to the New Tax Regime</a:t>
          </a:r>
          <a:r>
            <a:rPr lang="en-US" sz="1600" smtClean="0"/>
            <a:t>: The standard deduction of Rs. 50,000 on salary income was earlier not allowed in the New Tax Regime until FY 2022-23 (AY 2023-24). However, from FY 2023-24 (AY 2024-25) this benefit of a standard deduction will now be allowed for salaried employees and pensioners opting under the New Tax Regime as well.</a:t>
          </a:r>
        </a:p>
      </dgm:t>
    </dgm:pt>
    <dgm:pt modelId="{7E7647C4-DA9B-443D-B408-00619B559FD3}" type="sibTrans" cxnId="{0668BEE5-9574-4F5E-966E-467A51F66017}">
      <dgm:prSet custT="1"/>
      <dgm:spPr/>
      <dgm:t>
        <a:bodyPr/>
        <a:lstStyle/>
        <a:p>
          <a:endParaRPr lang="en-US" sz="1600"/>
        </a:p>
      </dgm:t>
    </dgm:pt>
    <dgm:pt modelId="{DFB376CF-6BA7-409C-BFB0-6A44452678C1}" type="parTrans" cxnId="{06FB57A9-60C9-4B09-87F0-60B316DBE453}">
      <dgm:prSet custT="1"/>
      <dgm:spPr/>
      <dgm:t>
        <a:bodyPr/>
        <a:lstStyle/>
        <a:p>
          <a:endParaRPr lang="en-US" sz="1600"/>
        </a:p>
      </dgm:t>
    </dgm:pt>
    <dgm:pt modelId="{8932ADC3-2A4D-4A7C-B61E-0549F27D63DB}">
      <dgm:prSet phldrT="[Text]" custT="1"/>
      <dgm:spPr/>
      <dgm:t>
        <a:bodyPr/>
        <a:lstStyle/>
        <a:p>
          <a:r>
            <a:rPr lang="en-US" sz="1600" smtClean="0"/>
            <a:t>The government has increased the tax rebate limit u/s 87A from Rs. 5 lakhs to Rs. 7 lakhs under the New Tax Regime.</a:t>
          </a:r>
        </a:p>
      </dgm:t>
    </dgm:pt>
    <dgm:pt modelId="{E35A1BB5-BC5A-408A-BBED-2D88B0D9D786}" type="sibTrans" cxnId="{06FB57A9-60C9-4B09-87F0-60B316DBE453}">
      <dgm:prSet custT="1"/>
      <dgm:spPr/>
      <dgm:t>
        <a:bodyPr/>
        <a:lstStyle/>
        <a:p>
          <a:endParaRPr lang="en-US" sz="1600"/>
        </a:p>
      </dgm:t>
    </dgm:pt>
    <dgm:pt modelId="{BF927464-1163-47BC-9E80-E82C566D3D07}" type="parTrans" cxnId="{4ED7C755-B429-437E-9678-4D6F44017037}">
      <dgm:prSet custT="1"/>
      <dgm:spPr/>
      <dgm:t>
        <a:bodyPr/>
        <a:lstStyle/>
        <a:p>
          <a:endParaRPr lang="en-US" sz="1600"/>
        </a:p>
      </dgm:t>
    </dgm:pt>
    <dgm:pt modelId="{DBD9D2CF-1E37-40E5-B101-FB780B59B7BB}">
      <dgm:prSet phldrT="[Text]" custT="1"/>
      <dgm:spPr/>
      <dgm:t>
        <a:bodyPr/>
        <a:lstStyle/>
        <a:p>
          <a:r>
            <a:rPr lang="en-US" sz="1600" b="0" i="0" smtClean="0"/>
            <a:t>Marginal tax relief introduced for small taxpayers under New Tax regime. Hence, individual taxpayers with income of Rs. 7,27,777 would be benefited by this relief</a:t>
          </a:r>
        </a:p>
      </dgm:t>
    </dgm:pt>
    <dgm:pt modelId="{AD1F10F5-B871-46F3-85AF-BBA7DDAC8F8B}" type="sibTrans" cxnId="{4ED7C755-B429-437E-9678-4D6F44017037}">
      <dgm:prSet custT="1"/>
      <dgm:spPr/>
      <dgm:t>
        <a:bodyPr/>
        <a:lstStyle/>
        <a:p>
          <a:endParaRPr lang="en-US" sz="1600"/>
        </a:p>
      </dgm:t>
    </dgm:pt>
    <dgm:pt modelId="{AB17A8CC-EB97-45C7-BC5C-4B6D1C56CD2D}" type="pres">
      <dgm:prSet presAssocID="{9F2CD2AC-0907-4D3F-B37F-547B76DD0738}" presName="linear">
        <dgm:presLayoutVars>
          <dgm:animLvl val="lvl"/>
          <dgm:resizeHandles val="exact"/>
        </dgm:presLayoutVars>
      </dgm:prSet>
      <dgm:spPr/>
      <dgm:t>
        <a:bodyPr/>
        <a:lstStyle/>
        <a:p>
          <a:endParaRPr lang="en-US"/>
        </a:p>
      </dgm:t>
    </dgm:pt>
    <dgm:pt modelId="{569BF5A7-8F9D-466D-82E6-FCB54F16F74C}" type="pres">
      <dgm:prSet presAssocID="{8E65B0CC-CB08-4694-88AA-1ABDBB32AE15}" presName="parentText" presStyleLbl="node1" presStyleCnt="6">
        <dgm:presLayoutVars>
          <dgm:chMax val="0"/>
          <dgm:bulletEnabled val="1"/>
        </dgm:presLayoutVars>
      </dgm:prSet>
      <dgm:spPr/>
      <dgm:t>
        <a:bodyPr/>
        <a:lstStyle/>
        <a:p>
          <a:endParaRPr lang="en-US"/>
        </a:p>
      </dgm:t>
    </dgm:pt>
    <dgm:pt modelId="{7854FA90-7331-4D79-87D9-273A4D9988C0}" type="pres">
      <dgm:prSet presAssocID="{6B843D9B-4F2E-4021-BD38-E2D6882C67C4}" presName="spacer"/>
      <dgm:spPr/>
      <dgm:t>
        <a:bodyPr/>
        <a:lstStyle/>
        <a:p/>
      </dgm:t>
    </dgm:pt>
    <dgm:pt modelId="{65EF180C-88B6-443D-AC9C-57E08D7D8237}" type="pres">
      <dgm:prSet presAssocID="{4FCFDB15-9945-4716-83A4-76C598099527}" presName="parentText" presStyleLbl="node1" presStyleIdx="1" presStyleCnt="6">
        <dgm:presLayoutVars>
          <dgm:chMax val="0"/>
          <dgm:bulletEnabled val="1"/>
        </dgm:presLayoutVars>
      </dgm:prSet>
      <dgm:spPr/>
      <dgm:t>
        <a:bodyPr/>
        <a:lstStyle/>
        <a:p>
          <a:endParaRPr lang="en-US"/>
        </a:p>
      </dgm:t>
    </dgm:pt>
    <dgm:pt modelId="{77DA8D62-3000-4207-AF0B-950A56A4832A}" type="pres">
      <dgm:prSet presAssocID="{3F7AF210-8DF2-415A-AED7-65A207316AF9}" presName="spacer"/>
      <dgm:spPr/>
      <dgm:t>
        <a:bodyPr/>
        <a:lstStyle/>
        <a:p/>
      </dgm:t>
    </dgm:pt>
    <dgm:pt modelId="{C215F79A-FAE6-453F-974C-46F628DA9111}" type="pres">
      <dgm:prSet presAssocID="{E37B8C44-28EB-42D8-BCB7-7B2F2FD2939F}" presName="parentText" presStyleLbl="node1" presStyleIdx="2" presStyleCnt="6">
        <dgm:presLayoutVars>
          <dgm:chMax val="0"/>
          <dgm:bulletEnabled val="1"/>
        </dgm:presLayoutVars>
      </dgm:prSet>
      <dgm:spPr/>
      <dgm:t>
        <a:bodyPr/>
        <a:lstStyle/>
        <a:p>
          <a:endParaRPr lang="en-US"/>
        </a:p>
      </dgm:t>
    </dgm:pt>
    <dgm:pt modelId="{FDEE6F08-5319-42E1-9CD8-1C020A16B732}" type="pres">
      <dgm:prSet presAssocID="{616B0A6E-7EDD-4596-B551-BE109D2963F5}" presName="spacer"/>
      <dgm:spPr/>
      <dgm:t>
        <a:bodyPr/>
        <a:lstStyle/>
        <a:p/>
      </dgm:t>
    </dgm:pt>
    <dgm:pt modelId="{0440A726-5F11-4322-8DC7-22FBDCC24D37}" type="pres">
      <dgm:prSet presAssocID="{4F1C6E96-1D94-4E8B-AC5B-719ED7D15496}" presName="parentText" presStyleLbl="node1" presStyleIdx="3" presStyleCnt="6" custScaleY="134926">
        <dgm:presLayoutVars>
          <dgm:chMax val="0"/>
          <dgm:bulletEnabled val="1"/>
        </dgm:presLayoutVars>
      </dgm:prSet>
      <dgm:spPr/>
      <dgm:t>
        <a:bodyPr/>
        <a:lstStyle/>
        <a:p>
          <a:endParaRPr lang="en-US"/>
        </a:p>
      </dgm:t>
    </dgm:pt>
    <dgm:pt modelId="{4761ED31-563C-4A24-BF44-629D03C77EF5}" type="pres">
      <dgm:prSet presAssocID="{7E7647C4-DA9B-443D-B408-00619B559FD3}" presName="spacer"/>
      <dgm:spPr/>
      <dgm:t>
        <a:bodyPr/>
        <a:lstStyle/>
        <a:p/>
      </dgm:t>
    </dgm:pt>
    <dgm:pt modelId="{93C52C0A-E41B-4AA4-A123-E5156FFD9A62}" type="pres">
      <dgm:prSet presAssocID="{8932ADC3-2A4D-4A7C-B61E-0549F27D63DB}" presName="parentText" presStyleLbl="node1" presStyleIdx="4" presStyleCnt="6">
        <dgm:presLayoutVars>
          <dgm:chMax val="0"/>
          <dgm:bulletEnabled val="1"/>
        </dgm:presLayoutVars>
      </dgm:prSet>
      <dgm:spPr/>
      <dgm:t>
        <a:bodyPr/>
        <a:lstStyle/>
        <a:p>
          <a:endParaRPr lang="en-US"/>
        </a:p>
      </dgm:t>
    </dgm:pt>
    <dgm:pt modelId="{8B4BC0FF-6697-4F67-8094-79A23A242177}" type="pres">
      <dgm:prSet presAssocID="{E35A1BB5-BC5A-408A-BBED-2D88B0D9D786}" presName="spacer"/>
      <dgm:spPr/>
      <dgm:t>
        <a:bodyPr/>
        <a:lstStyle/>
        <a:p/>
      </dgm:t>
    </dgm:pt>
    <dgm:pt modelId="{DD1F1A88-DDDF-441F-9DC0-90106DCB75E2}" type="pres">
      <dgm:prSet presAssocID="{DBD9D2CF-1E37-40E5-B101-FB780B59B7BB}" presName="parentText" presStyleLbl="node1" presStyleIdx="5" presStyleCnt="6">
        <dgm:presLayoutVars>
          <dgm:chMax val="0"/>
          <dgm:bulletEnabled val="1"/>
        </dgm:presLayoutVars>
      </dgm:prSet>
      <dgm:spPr/>
      <dgm:t>
        <a:bodyPr/>
        <a:lstStyle/>
        <a:p>
          <a:endParaRPr lang="en-US"/>
        </a:p>
      </dgm:t>
    </dgm:pt>
  </dgm:ptLst>
  <dgm:cxnLst>
    <dgm:cxn modelId="{2474C5E8-D823-44B8-92CC-0B2E3A295798}" srcId="{9F2CD2AC-0907-4D3F-B37F-547B76DD0738}" destId="{8E65B0CC-CB08-4694-88AA-1ABDBB32AE15}" srcOrd="0" destOrd="0" parTransId="{5980C130-6AC1-4589-9771-10E71E498FBC}" sibTransId="{6B843D9B-4F2E-4021-BD38-E2D6882C67C4}"/>
    <dgm:cxn modelId="{62EE8E1B-2AE6-4A1C-BDC8-E9D6D8EE1337}" srcId="{9F2CD2AC-0907-4D3F-B37F-547B76DD0738}" destId="{4FCFDB15-9945-4716-83A4-76C598099527}" srcOrd="1" destOrd="0" parTransId="{A18A738C-A084-4B38-AB26-9A72D331AA2B}" sibTransId="{3F7AF210-8DF2-415A-AED7-65A207316AF9}"/>
    <dgm:cxn modelId="{DBE2ADBB-705A-4DBD-9BE3-8BCF5ED4B4BD}" srcId="{9F2CD2AC-0907-4D3F-B37F-547B76DD0738}" destId="{E37B8C44-28EB-42D8-BCB7-7B2F2FD2939F}" srcOrd="2" destOrd="0" parTransId="{7050E613-E794-4282-9ACF-504075614509}" sibTransId="{616B0A6E-7EDD-4596-B551-BE109D2963F5}"/>
    <dgm:cxn modelId="{0668BEE5-9574-4F5E-966E-467A51F66017}" srcId="{9F2CD2AC-0907-4D3F-B37F-547B76DD0738}" destId="{4F1C6E96-1D94-4E8B-AC5B-719ED7D15496}" srcOrd="3" destOrd="0" parTransId="{C25224F5-4A94-4767-9868-F39AC591165E}" sibTransId="{7E7647C4-DA9B-443D-B408-00619B559FD3}"/>
    <dgm:cxn modelId="{06FB57A9-60C9-4B09-87F0-60B316DBE453}" srcId="{9F2CD2AC-0907-4D3F-B37F-547B76DD0738}" destId="{8932ADC3-2A4D-4A7C-B61E-0549F27D63DB}" srcOrd="4" destOrd="0" parTransId="{DFB376CF-6BA7-409C-BFB0-6A44452678C1}" sibTransId="{E35A1BB5-BC5A-408A-BBED-2D88B0D9D786}"/>
    <dgm:cxn modelId="{4ED7C755-B429-437E-9678-4D6F44017037}" srcId="{9F2CD2AC-0907-4D3F-B37F-547B76DD0738}" destId="{DBD9D2CF-1E37-40E5-B101-FB780B59B7BB}" srcOrd="5" destOrd="0" parTransId="{BF927464-1163-47BC-9E80-E82C566D3D07}" sibTransId="{AD1F10F5-B871-46F3-85AF-BBA7DDAC8F8B}"/>
    <dgm:cxn modelId="{897E033E-61E6-4EC2-8D8A-10B823D7921B}" type="presOf" srcId="{9F2CD2AC-0907-4D3F-B37F-547B76DD0738}" destId="{AB17A8CC-EB97-45C7-BC5C-4B6D1C56CD2D}" srcOrd="0" destOrd="0" presId="urn:microsoft.com/office/officeart/2005/8/layout/vList2"/>
    <dgm:cxn modelId="{4401C48D-D628-42CA-B7B0-C9F6F4E1465E}" type="presParOf" srcId="{AB17A8CC-EB97-45C7-BC5C-4B6D1C56CD2D}" destId="{569BF5A7-8F9D-466D-82E6-FCB54F16F74C}" srcOrd="0" destOrd="0" presId="urn:microsoft.com/office/officeart/2005/8/layout/vList2"/>
    <dgm:cxn modelId="{EA5460A5-FFAD-448D-B790-9F1AB9B1A442}" type="presOf" srcId="{8E65B0CC-CB08-4694-88AA-1ABDBB32AE15}" destId="{569BF5A7-8F9D-466D-82E6-FCB54F16F74C}" srcOrd="0" destOrd="0" presId="urn:microsoft.com/office/officeart/2005/8/layout/vList2"/>
    <dgm:cxn modelId="{8716B102-D960-4E76-823F-12B898FD63FC}" type="presParOf" srcId="{AB17A8CC-EB97-45C7-BC5C-4B6D1C56CD2D}" destId="{7854FA90-7331-4D79-87D9-273A4D9988C0}" srcOrd="1" destOrd="0" presId="urn:microsoft.com/office/officeart/2005/8/layout/vList2"/>
    <dgm:cxn modelId="{14DF16E2-2F3E-41D9-BAFE-64C6B489BDE9}" type="presParOf" srcId="{AB17A8CC-EB97-45C7-BC5C-4B6D1C56CD2D}" destId="{65EF180C-88B6-443D-AC9C-57E08D7D8237}" srcOrd="2" destOrd="0" presId="urn:microsoft.com/office/officeart/2005/8/layout/vList2"/>
    <dgm:cxn modelId="{BFF05CC1-02E7-4D12-9798-ED6919241E30}" type="presOf" srcId="{4FCFDB15-9945-4716-83A4-76C598099527}" destId="{65EF180C-88B6-443D-AC9C-57E08D7D8237}" srcOrd="0" destOrd="0" presId="urn:microsoft.com/office/officeart/2005/8/layout/vList2"/>
    <dgm:cxn modelId="{EA7C9BAB-8E10-4D07-BD42-50BDED16AB62}" type="presParOf" srcId="{AB17A8CC-EB97-45C7-BC5C-4B6D1C56CD2D}" destId="{77DA8D62-3000-4207-AF0B-950A56A4832A}" srcOrd="3" destOrd="0" presId="urn:microsoft.com/office/officeart/2005/8/layout/vList2"/>
    <dgm:cxn modelId="{6D1B9C2A-5200-4B7A-A6A0-1A533D83A6F8}" type="presParOf" srcId="{AB17A8CC-EB97-45C7-BC5C-4B6D1C56CD2D}" destId="{C215F79A-FAE6-453F-974C-46F628DA9111}" srcOrd="4" destOrd="0" presId="urn:microsoft.com/office/officeart/2005/8/layout/vList2"/>
    <dgm:cxn modelId="{09945AF1-0518-4029-8393-B2C824414983}" type="presOf" srcId="{E37B8C44-28EB-42D8-BCB7-7B2F2FD2939F}" destId="{C215F79A-FAE6-453F-974C-46F628DA9111}" srcOrd="0" destOrd="0" presId="urn:microsoft.com/office/officeart/2005/8/layout/vList2"/>
    <dgm:cxn modelId="{2E8F495A-8BA9-4D22-9E4F-31E35FDD2477}" type="presParOf" srcId="{AB17A8CC-EB97-45C7-BC5C-4B6D1C56CD2D}" destId="{FDEE6F08-5319-42E1-9CD8-1C020A16B732}" srcOrd="5" destOrd="0" presId="urn:microsoft.com/office/officeart/2005/8/layout/vList2"/>
    <dgm:cxn modelId="{3D98B5CC-FD35-48E4-9CB5-D253ED5DA709}" type="presParOf" srcId="{AB17A8CC-EB97-45C7-BC5C-4B6D1C56CD2D}" destId="{0440A726-5F11-4322-8DC7-22FBDCC24D37}" srcOrd="6" destOrd="0" presId="urn:microsoft.com/office/officeart/2005/8/layout/vList2"/>
    <dgm:cxn modelId="{0DC84FDF-F955-4732-9C4D-814409C06A77}" type="presOf" srcId="{4F1C6E96-1D94-4E8B-AC5B-719ED7D15496}" destId="{0440A726-5F11-4322-8DC7-22FBDCC24D37}" srcOrd="0" destOrd="0" presId="urn:microsoft.com/office/officeart/2005/8/layout/vList2"/>
    <dgm:cxn modelId="{A8441DFD-17C1-4B1D-85B6-F45D9BE5F0E7}" type="presParOf" srcId="{AB17A8CC-EB97-45C7-BC5C-4B6D1C56CD2D}" destId="{4761ED31-563C-4A24-BF44-629D03C77EF5}" srcOrd="7" destOrd="0" presId="urn:microsoft.com/office/officeart/2005/8/layout/vList2"/>
    <dgm:cxn modelId="{D8954B3C-EF86-4F99-A380-A78C74DE4F19}" type="presParOf" srcId="{AB17A8CC-EB97-45C7-BC5C-4B6D1C56CD2D}" destId="{93C52C0A-E41B-4AA4-A123-E5156FFD9A62}" srcOrd="8" destOrd="0" presId="urn:microsoft.com/office/officeart/2005/8/layout/vList2"/>
    <dgm:cxn modelId="{BE8C75AA-2D7E-4AC7-84F5-C7BADABDA2CA}" type="presOf" srcId="{8932ADC3-2A4D-4A7C-B61E-0549F27D63DB}" destId="{93C52C0A-E41B-4AA4-A123-E5156FFD9A62}" srcOrd="0" destOrd="0" presId="urn:microsoft.com/office/officeart/2005/8/layout/vList2"/>
    <dgm:cxn modelId="{F15D7B95-73AD-46A8-9EE7-6BD51D92E61D}" type="presParOf" srcId="{AB17A8CC-EB97-45C7-BC5C-4B6D1C56CD2D}" destId="{8B4BC0FF-6697-4F67-8094-79A23A242177}" srcOrd="9" destOrd="0" presId="urn:microsoft.com/office/officeart/2005/8/layout/vList2"/>
    <dgm:cxn modelId="{A5CED8FE-E39F-4918-9BE0-A37E6200B372}" type="presParOf" srcId="{AB17A8CC-EB97-45C7-BC5C-4B6D1C56CD2D}" destId="{DD1F1A88-DDDF-441F-9DC0-90106DCB75E2}" srcOrd="10" destOrd="0" presId="urn:microsoft.com/office/officeart/2005/8/layout/vList2"/>
    <dgm:cxn modelId="{CF1CB1B1-D95C-436D-AA7F-F6F8BF95982F}" type="presOf" srcId="{DBD9D2CF-1E37-40E5-B101-FB780B59B7BB}" destId="{DD1F1A88-DDDF-441F-9DC0-90106DCB75E2}" srcOrd="0" destOrd="0" presId="urn:microsoft.com/office/officeart/2005/8/layout/vList2"/>
  </dgm:cxnLst>
  <dgm:bg/>
  <dgm:whole/>
</dgm:dataModel>
</file>

<file path=ppt/diagrams/data2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36673214-C279-4DF0-A0D5-A339CF16FAD5}" type="doc">
      <dgm:prSet loTypeId="urn:microsoft.com/office/officeart/2005/8/layout/radial6" loCatId="relationship" qsTypeId="urn:microsoft.com/office/officeart/2005/8/quickstyle/simple5" qsCatId="simple" csTypeId="urn:microsoft.com/office/officeart/2005/8/colors/accent1_1" csCatId="accent1" phldr="1"/>
      <dgm:spPr/>
      <dgm:t>
        <a:bodyPr/>
        <a:lstStyle/>
        <a:p>
          <a:endParaRPr lang="en-US"/>
        </a:p>
      </dgm:t>
    </dgm:pt>
    <dgm:pt modelId="{FFB1F850-9B26-4D21-B90B-F8A914EAD419}" type="parTrans" cxnId="{42ED631F-4FD4-45EF-AB6B-9EBEF6913F2E}">
      <dgm:prSet/>
      <dgm:spPr/>
      <dgm:t>
        <a:bodyPr/>
        <a:lstStyle/>
        <a:p>
          <a:endParaRPr lang="en-US"/>
        </a:p>
      </dgm:t>
    </dgm:pt>
    <dgm:pt modelId="{00EDEF7A-24F4-4C4D-9197-966C1B6A2BA0}">
      <dgm:prSet phldrT="[Text]"/>
      <dgm:spPr/>
      <dgm:t>
        <a:bodyPr/>
        <a:lstStyle/>
        <a:p>
          <a:r>
            <a:rPr lang="en-IN" smtClean="0"/>
            <a:t>PGBP</a:t>
          </a:r>
          <a:endParaRPr lang="en-US"/>
        </a:p>
      </dgm:t>
    </dgm:pt>
    <dgm:pt modelId="{129A24A7-BF2B-4A03-9152-62B8CD29C3AA}" type="parTrans" cxnId="{BD64542A-DD9B-4EB9-9B46-976F1F117533}">
      <dgm:prSet/>
      <dgm:spPr/>
      <dgm:t>
        <a:bodyPr/>
        <a:lstStyle/>
        <a:p>
          <a:endParaRPr lang="en-US"/>
        </a:p>
      </dgm:t>
    </dgm:pt>
    <dgm:pt modelId="{05C3EC7C-708B-4D23-8790-8934F1DBF792}">
      <dgm:prSet phldrT="[Text]" custT="1"/>
      <dgm:spPr/>
      <dgm:t>
        <a:bodyPr/>
        <a:lstStyle/>
        <a:p>
          <a:r>
            <a:rPr lang="en-IN" sz="1600" b="1" smtClean="0">
              <a:solidFill>
                <a:srgbClr val="002060"/>
              </a:solidFill>
              <a:latin typeface="Palatino Linotype" pitchFamily="18" charset="0"/>
            </a:rPr>
            <a:t>Chargeability (28 &amp;41 ) </a:t>
          </a:r>
          <a:endParaRPr lang="en-US" sz="1600" b="1">
            <a:solidFill>
              <a:srgbClr val="002060"/>
            </a:solidFill>
            <a:latin typeface="Palatino Linotype" pitchFamily="18" charset="0"/>
          </a:endParaRPr>
        </a:p>
      </dgm:t>
    </dgm:pt>
    <dgm:pt modelId="{52343329-5A48-47E5-8AB6-BA65FFDF3641}" type="sibTrans" cxnId="{BD64542A-DD9B-4EB9-9B46-976F1F117533}">
      <dgm:prSet/>
      <dgm:spPr/>
      <dgm:t>
        <a:bodyPr/>
        <a:lstStyle/>
        <a:p>
          <a:endParaRPr lang="en-US"/>
        </a:p>
      </dgm:t>
    </dgm:pt>
    <dgm:pt modelId="{108EA205-7B31-4604-ACC5-456A9CC9CE52}" type="parTrans" cxnId="{8F8D1069-CF73-4BEB-B0DE-FA880FE152FA}">
      <dgm:prSet/>
      <dgm:spPr/>
      <dgm:t>
        <a:bodyPr/>
        <a:lstStyle/>
        <a:p>
          <a:endParaRPr lang="en-US"/>
        </a:p>
      </dgm:t>
    </dgm:pt>
    <dgm:pt modelId="{61F16B9D-ED46-4224-8730-ECAB5BF99723}">
      <dgm:prSet phldrT="[Text]" custT="1"/>
      <dgm:spPr/>
      <dgm:t>
        <a:bodyPr/>
        <a:lstStyle/>
        <a:p>
          <a:r>
            <a:rPr lang="en-IN" sz="1600" b="1" smtClean="0">
              <a:solidFill>
                <a:srgbClr val="002060"/>
              </a:solidFill>
              <a:latin typeface="Palatino Linotype" pitchFamily="18" charset="0"/>
            </a:rPr>
            <a:t>Deductions (30 to 37)</a:t>
          </a:r>
          <a:endParaRPr lang="en-US" sz="1600" b="1">
            <a:solidFill>
              <a:srgbClr val="002060"/>
            </a:solidFill>
            <a:latin typeface="Palatino Linotype" pitchFamily="18" charset="0"/>
          </a:endParaRPr>
        </a:p>
      </dgm:t>
    </dgm:pt>
    <dgm:pt modelId="{7F5187A8-A002-4249-9527-3AB3845DBBE6}" type="sibTrans" cxnId="{8F8D1069-CF73-4BEB-B0DE-FA880FE152FA}">
      <dgm:prSet/>
      <dgm:spPr/>
      <dgm:t>
        <a:bodyPr/>
        <a:lstStyle/>
        <a:p>
          <a:endParaRPr lang="en-US"/>
        </a:p>
      </dgm:t>
    </dgm:pt>
    <dgm:pt modelId="{C0D34EF5-D5B8-4F74-BA0F-3B4C0702D7F7}" type="parTrans" cxnId="{0817463F-5EFA-414C-8933-D1F79D8C05BA}">
      <dgm:prSet/>
      <dgm:spPr/>
      <dgm:t>
        <a:bodyPr/>
        <a:lstStyle/>
        <a:p>
          <a:endParaRPr lang="en-US"/>
        </a:p>
      </dgm:t>
    </dgm:pt>
    <dgm:pt modelId="{0646F436-5EE1-4CB6-97FF-7BDD107AB1C2}">
      <dgm:prSet phldrT="[Text]" custT="1"/>
      <dgm:spPr/>
      <dgm:t>
        <a:bodyPr/>
        <a:lstStyle/>
        <a:p>
          <a:r>
            <a:rPr lang="en-IN" sz="1600" b="1" smtClean="0">
              <a:solidFill>
                <a:srgbClr val="002060"/>
              </a:solidFill>
              <a:latin typeface="Palatino Linotype" pitchFamily="18" charset="0"/>
            </a:rPr>
            <a:t>Inadmissible Deductions (40)</a:t>
          </a:r>
          <a:endParaRPr lang="en-US" sz="1600" b="1">
            <a:solidFill>
              <a:srgbClr val="002060"/>
            </a:solidFill>
            <a:latin typeface="Palatino Linotype" pitchFamily="18" charset="0"/>
          </a:endParaRPr>
        </a:p>
      </dgm:t>
    </dgm:pt>
    <dgm:pt modelId="{1A9D3DAF-DF74-4EB2-837D-2BB1FB916F17}" type="sibTrans" cxnId="{0817463F-5EFA-414C-8933-D1F79D8C05BA}">
      <dgm:prSet/>
      <dgm:spPr/>
      <dgm:t>
        <a:bodyPr/>
        <a:lstStyle/>
        <a:p>
          <a:endParaRPr lang="en-US"/>
        </a:p>
      </dgm:t>
    </dgm:pt>
    <dgm:pt modelId="{21F8E246-1EE5-4F29-AD60-41E891135C0B}" type="parTrans" cxnId="{EB155017-1214-4D1E-A893-BD803EA31899}">
      <dgm:prSet/>
      <dgm:spPr/>
      <dgm:t>
        <a:bodyPr/>
        <a:lstStyle/>
        <a:p>
          <a:endParaRPr lang="en-US"/>
        </a:p>
      </dgm:t>
    </dgm:pt>
    <dgm:pt modelId="{A228E0C1-8683-4152-80A3-A2F88A1F6E36}">
      <dgm:prSet phldrT="[Text]" custT="1"/>
      <dgm:spPr/>
      <dgm:t>
        <a:bodyPr/>
        <a:lstStyle/>
        <a:p>
          <a:pPr algn="ctr"/>
          <a:r>
            <a:rPr lang="en-IN" sz="1600" b="1" smtClean="0">
              <a:solidFill>
                <a:srgbClr val="002060"/>
              </a:solidFill>
              <a:latin typeface="Palatino Linotype" pitchFamily="18" charset="0"/>
            </a:rPr>
            <a:t>Exp. Deductible in certain circumstances (40A)</a:t>
          </a:r>
          <a:endParaRPr lang="en-US" sz="1600" b="1">
            <a:solidFill>
              <a:srgbClr val="002060"/>
            </a:solidFill>
            <a:latin typeface="Palatino Linotype" pitchFamily="18" charset="0"/>
          </a:endParaRPr>
        </a:p>
      </dgm:t>
    </dgm:pt>
    <dgm:pt modelId="{FF71DEE1-BDCD-4B60-919C-53202DD02608}" type="sibTrans" cxnId="{EB155017-1214-4D1E-A893-BD803EA31899}">
      <dgm:prSet/>
      <dgm:spPr/>
      <dgm:t>
        <a:bodyPr/>
        <a:lstStyle/>
        <a:p>
          <a:endParaRPr lang="en-US"/>
        </a:p>
      </dgm:t>
    </dgm:pt>
    <dgm:pt modelId="{403D6E13-2CD4-4C75-8A2B-A6EB19050114}" type="parTrans" cxnId="{D0A28378-AD24-4465-B950-6048A8BBA654}">
      <dgm:prSet/>
      <dgm:spPr/>
      <dgm:t>
        <a:bodyPr/>
        <a:lstStyle/>
        <a:p>
          <a:endParaRPr lang="en-US"/>
        </a:p>
      </dgm:t>
    </dgm:pt>
    <dgm:pt modelId="{53B020CA-597A-4910-9E36-5AB131456965}">
      <dgm:prSet phldrT="[Text]" custT="1"/>
      <dgm:spPr/>
      <dgm:t>
        <a:bodyPr/>
        <a:lstStyle/>
        <a:p>
          <a:r>
            <a:rPr lang="en-IN" sz="1600" b="1" smtClean="0">
              <a:solidFill>
                <a:srgbClr val="002060"/>
              </a:solidFill>
              <a:latin typeface="Palatino Linotype" pitchFamily="18" charset="0"/>
            </a:rPr>
            <a:t>Other provisions</a:t>
          </a:r>
          <a:endParaRPr lang="en-US" sz="1600" b="1">
            <a:solidFill>
              <a:srgbClr val="002060"/>
            </a:solidFill>
            <a:latin typeface="Palatino Linotype" pitchFamily="18" charset="0"/>
          </a:endParaRPr>
        </a:p>
      </dgm:t>
    </dgm:pt>
    <dgm:pt modelId="{24BED963-D43C-44C6-96A1-CB6C99B669CC}" type="sibTrans" cxnId="{D0A28378-AD24-4465-B950-6048A8BBA654}">
      <dgm:prSet/>
      <dgm:spPr/>
      <dgm:t>
        <a:bodyPr/>
        <a:lstStyle/>
        <a:p>
          <a:endParaRPr lang="en-US"/>
        </a:p>
      </dgm:t>
    </dgm:pt>
    <dgm:pt modelId="{8A497DD7-5439-462B-8B53-940ED9077CA4}" type="sibTrans" cxnId="{42ED631F-4FD4-45EF-AB6B-9EBEF6913F2E}">
      <dgm:prSet/>
      <dgm:spPr/>
      <dgm:t>
        <a:bodyPr/>
        <a:lstStyle/>
        <a:p>
          <a:endParaRPr lang="en-US"/>
        </a:p>
      </dgm:t>
    </dgm:pt>
    <dgm:pt modelId="{C6E46798-1951-46FA-99A4-1AA6E2160C10}" type="parTrans" cxnId="{F9F6DA0E-DF5D-4B6B-BF6D-BB6F75F6767B}">
      <dgm:prSet/>
      <dgm:spPr/>
      <dgm:t>
        <a:bodyPr/>
        <a:lstStyle/>
        <a:p>
          <a:endParaRPr lang="en-US"/>
        </a:p>
      </dgm:t>
    </dgm:pt>
    <dgm:pt modelId="{73CAE1EB-003C-4855-A635-34C3A3A57810}">
      <dgm:prSet phldrT="[Text]"/>
      <dgm:spPr/>
      <dgm:t>
        <a:bodyPr/>
        <a:lstStyle/>
        <a:p>
          <a:endParaRPr lang="en-US"/>
        </a:p>
      </dgm:t>
    </dgm:pt>
    <dgm:pt modelId="{7E35A21B-1493-4C8C-B0A3-E2482C4C7166}" type="parTrans" cxnId="{E712ECB0-31BA-461A-82EE-91FDD3235E19}">
      <dgm:prSet/>
      <dgm:spPr/>
      <dgm:t>
        <a:bodyPr/>
        <a:lstStyle/>
        <a:p>
          <a:endParaRPr lang="en-US"/>
        </a:p>
      </dgm:t>
    </dgm:pt>
    <dgm:pt modelId="{4FC995B6-04D3-48C0-961B-CFABC916EAA2}">
      <dgm:prSet phldrT="[Text]" custT="1"/>
      <dgm:spPr/>
      <dgm:t>
        <a:bodyPr/>
        <a:lstStyle/>
        <a:p>
          <a:endParaRPr lang="en-US"/>
        </a:p>
      </dgm:t>
    </dgm:pt>
    <dgm:pt modelId="{E21FD312-BBEC-45FE-A25C-ADC1094A2B53}" type="sibTrans" cxnId="{E712ECB0-31BA-461A-82EE-91FDD3235E19}">
      <dgm:prSet/>
      <dgm:spPr/>
      <dgm:t>
        <a:bodyPr/>
        <a:lstStyle/>
        <a:p>
          <a:endParaRPr lang="en-US"/>
        </a:p>
      </dgm:t>
    </dgm:pt>
    <dgm:pt modelId="{7A9301B4-6B01-41B9-8343-51F39EE2EE24}" type="sibTrans" cxnId="{F9F6DA0E-DF5D-4B6B-BF6D-BB6F75F6767B}">
      <dgm:prSet/>
      <dgm:spPr/>
      <dgm:t>
        <a:bodyPr/>
        <a:lstStyle/>
        <a:p>
          <a:endParaRPr lang="en-US"/>
        </a:p>
      </dgm:t>
    </dgm:pt>
    <dgm:pt modelId="{90AD66E6-9C81-4A0A-B8AD-2CECA6BFBFA8}" type="parTrans" cxnId="{BBEE5F19-3A3A-4B68-8A5E-484BA44E0B7F}">
      <dgm:prSet/>
      <dgm:spPr/>
      <dgm:t>
        <a:bodyPr/>
        <a:lstStyle/>
        <a:p>
          <a:endParaRPr lang="en-US"/>
        </a:p>
      </dgm:t>
    </dgm:pt>
    <dgm:pt modelId="{14CFA97D-D970-44CF-8EC5-35594A3198BF}">
      <dgm:prSet phldrT="[Text]" phldr="1"/>
      <dgm:spPr/>
      <dgm:t>
        <a:bodyPr/>
        <a:lstStyle/>
        <a:p>
          <a:endParaRPr lang="en-US"/>
        </a:p>
      </dgm:t>
    </dgm:pt>
    <dgm:pt modelId="{7E031A82-4298-4ACC-960D-F8FD40130703}" type="parTrans" cxnId="{2FDC3023-48B4-43B8-BB10-BADBDFFCCF3E}">
      <dgm:prSet/>
      <dgm:spPr/>
      <dgm:t>
        <a:bodyPr/>
        <a:lstStyle/>
        <a:p>
          <a:endParaRPr lang="en-US"/>
        </a:p>
      </dgm:t>
    </dgm:pt>
    <dgm:pt modelId="{FE166393-095C-4286-8E18-D8EC33ADDEBC}">
      <dgm:prSet phldrT="[Text]" phldr="1"/>
      <dgm:spPr/>
      <dgm:t>
        <a:bodyPr/>
        <a:lstStyle/>
        <a:p>
          <a:endParaRPr lang="en-US"/>
        </a:p>
      </dgm:t>
    </dgm:pt>
    <dgm:pt modelId="{26711233-187E-4906-AB11-842D7ABAB512}" type="sibTrans" cxnId="{2FDC3023-48B4-43B8-BB10-BADBDFFCCF3E}">
      <dgm:prSet/>
      <dgm:spPr/>
      <dgm:t>
        <a:bodyPr/>
        <a:lstStyle/>
        <a:p>
          <a:endParaRPr lang="en-US"/>
        </a:p>
      </dgm:t>
    </dgm:pt>
    <dgm:pt modelId="{A9EB407B-A3AA-482F-8825-5898F74BC57D}" type="parTrans" cxnId="{DA6D0BF2-758F-4CA2-AAEB-B748FDD351D2}">
      <dgm:prSet/>
      <dgm:spPr/>
      <dgm:t>
        <a:bodyPr/>
        <a:lstStyle/>
        <a:p>
          <a:endParaRPr lang="en-US"/>
        </a:p>
      </dgm:t>
    </dgm:pt>
    <dgm:pt modelId="{480A4A28-99CA-46C3-945F-EE41FA53C719}">
      <dgm:prSet phldrT="[Text]" phldr="1"/>
      <dgm:spPr/>
      <dgm:t>
        <a:bodyPr/>
        <a:lstStyle/>
        <a:p>
          <a:endParaRPr lang="en-US"/>
        </a:p>
      </dgm:t>
    </dgm:pt>
    <dgm:pt modelId="{970008FF-586C-4A60-BD82-D5424D11747D}" type="sibTrans" cxnId="{DA6D0BF2-758F-4CA2-AAEB-B748FDD351D2}">
      <dgm:prSet/>
      <dgm:spPr/>
      <dgm:t>
        <a:bodyPr/>
        <a:lstStyle/>
        <a:p>
          <a:endParaRPr lang="en-US"/>
        </a:p>
      </dgm:t>
    </dgm:pt>
    <dgm:pt modelId="{7C00812F-D0F0-4A09-BBDE-879F6C462533}" type="sibTrans" cxnId="{BBEE5F19-3A3A-4B68-8A5E-484BA44E0B7F}">
      <dgm:prSet/>
      <dgm:spPr/>
      <dgm:t>
        <a:bodyPr/>
        <a:lstStyle/>
        <a:p>
          <a:endParaRPr lang="en-US"/>
        </a:p>
      </dgm:t>
    </dgm:pt>
    <dgm:pt modelId="{069FEB89-1DEC-423E-A111-D2727D769102}" type="parTrans" cxnId="{052D2A1B-E9D5-47C9-8C63-636176CF5C32}">
      <dgm:prSet/>
      <dgm:spPr/>
      <dgm:t>
        <a:bodyPr/>
        <a:lstStyle/>
        <a:p>
          <a:endParaRPr lang="en-US"/>
        </a:p>
      </dgm:t>
    </dgm:pt>
    <dgm:pt modelId="{2375E2D0-B568-4E56-BC00-A1931BA03AE9}">
      <dgm:prSet phldrT="[Text]"/>
      <dgm:spPr/>
      <dgm:t>
        <a:bodyPr/>
        <a:lstStyle/>
        <a:p>
          <a:endParaRPr lang="en-US"/>
        </a:p>
      </dgm:t>
    </dgm:pt>
    <dgm:pt modelId="{97BABADE-3821-47F5-80F1-D76AC4211C8B}" type="sibTrans" cxnId="{052D2A1B-E9D5-47C9-8C63-636176CF5C32}">
      <dgm:prSet/>
      <dgm:spPr/>
      <dgm:t>
        <a:bodyPr/>
        <a:lstStyle/>
        <a:p>
          <a:endParaRPr lang="en-US"/>
        </a:p>
      </dgm:t>
    </dgm:pt>
    <dgm:pt modelId="{BF703471-E425-479D-A3EC-938BF0514C16}" type="pres">
      <dgm:prSet presAssocID="{36673214-C279-4DF0-A0D5-A339CF16FAD5}" presName="Name0">
        <dgm:presLayoutVars>
          <dgm:chMax val="1"/>
          <dgm:dir/>
          <dgm:animLvl val="ctr"/>
          <dgm:resizeHandles val="exact"/>
        </dgm:presLayoutVars>
      </dgm:prSet>
      <dgm:spPr/>
      <dgm:t>
        <a:bodyPr/>
        <a:lstStyle/>
        <a:p>
          <a:endParaRPr lang="en-US"/>
        </a:p>
      </dgm:t>
    </dgm:pt>
    <dgm:pt modelId="{88067D2B-CD5B-4D11-86A5-66A39F7AE88E}" type="pres">
      <dgm:prSet presAssocID="{00EDEF7A-24F4-4C4D-9197-966C1B6A2BA0}" presName="centerShape" presStyleLbl="node0" presStyleCnt="1"/>
      <dgm:spPr/>
      <dgm:t>
        <a:bodyPr/>
        <a:lstStyle/>
        <a:p>
          <a:endParaRPr lang="en-US"/>
        </a:p>
      </dgm:t>
    </dgm:pt>
    <dgm:pt modelId="{2779D675-A808-4745-8D6A-7AA577371DDB}" type="pres">
      <dgm:prSet presAssocID="{05C3EC7C-708B-4D23-8790-8934F1DBF792}" presName="node" presStyleLbl="node1" presStyleCnt="5" custScaleX="111504" custScaleY="107221">
        <dgm:presLayoutVars>
          <dgm:bulletEnabled val="1"/>
        </dgm:presLayoutVars>
      </dgm:prSet>
      <dgm:spPr/>
      <dgm:t>
        <a:bodyPr/>
        <a:lstStyle/>
        <a:p>
          <a:endParaRPr lang="en-US"/>
        </a:p>
      </dgm:t>
    </dgm:pt>
    <dgm:pt modelId="{EC230D75-7250-448C-9315-09490E494D74}" type="pres">
      <dgm:prSet presAssocID="{05C3EC7C-708B-4D23-8790-8934F1DBF792}" presName="dummy"/>
      <dgm:spPr/>
      <dgm:t>
        <a:bodyPr/>
        <a:lstStyle/>
        <a:p/>
      </dgm:t>
    </dgm:pt>
    <dgm:pt modelId="{9E66CA94-2772-4F95-BA05-C6F39B7BF3C2}" type="pres">
      <dgm:prSet presAssocID="{52343329-5A48-47E5-8AB6-BA65FFDF3641}" presName="sibTrans" presStyleLbl="sibTrans2D1" presStyleCnt="5"/>
      <dgm:spPr/>
      <dgm:t>
        <a:bodyPr/>
        <a:lstStyle/>
        <a:p>
          <a:endParaRPr lang="en-US"/>
        </a:p>
      </dgm:t>
    </dgm:pt>
    <dgm:pt modelId="{2556B63C-D22B-4FC7-8803-327E793A654F}" type="pres">
      <dgm:prSet presAssocID="{61F16B9D-ED46-4224-8730-ECAB5BF99723}" presName="node" presStyleLbl="node1" presStyleIdx="1" presStyleCnt="5">
        <dgm:presLayoutVars>
          <dgm:bulletEnabled val="1"/>
        </dgm:presLayoutVars>
      </dgm:prSet>
      <dgm:spPr/>
      <dgm:t>
        <a:bodyPr/>
        <a:lstStyle/>
        <a:p>
          <a:endParaRPr lang="en-US"/>
        </a:p>
      </dgm:t>
    </dgm:pt>
    <dgm:pt modelId="{0B7C6307-8849-4364-9FFD-7A9CBBFEE595}" type="pres">
      <dgm:prSet presAssocID="{61F16B9D-ED46-4224-8730-ECAB5BF99723}" presName="dummy"/>
      <dgm:spPr/>
      <dgm:t>
        <a:bodyPr/>
        <a:lstStyle/>
        <a:p/>
      </dgm:t>
    </dgm:pt>
    <dgm:pt modelId="{255E3982-B599-488B-8822-89E6AD176F8C}" type="pres">
      <dgm:prSet presAssocID="{7F5187A8-A002-4249-9527-3AB3845DBBE6}" presName="sibTrans" presStyleLbl="sibTrans2D1" presStyleIdx="1" presStyleCnt="5"/>
      <dgm:spPr/>
      <dgm:t>
        <a:bodyPr/>
        <a:lstStyle/>
        <a:p>
          <a:endParaRPr lang="en-US"/>
        </a:p>
      </dgm:t>
    </dgm:pt>
    <dgm:pt modelId="{376DE24B-EFFE-4A61-B99D-7C7E22D33506}" type="pres">
      <dgm:prSet presAssocID="{0646F436-5EE1-4CB6-97FF-7BDD107AB1C2}" presName="node" presStyleLbl="node1" presStyleIdx="2" presStyleCnt="5" custScaleX="110003">
        <dgm:presLayoutVars>
          <dgm:bulletEnabled val="1"/>
        </dgm:presLayoutVars>
      </dgm:prSet>
      <dgm:spPr/>
      <dgm:t>
        <a:bodyPr/>
        <a:lstStyle/>
        <a:p>
          <a:endParaRPr lang="en-US"/>
        </a:p>
      </dgm:t>
    </dgm:pt>
    <dgm:pt modelId="{6B10EC2C-C838-4224-A7E6-9244684EE2D3}" type="pres">
      <dgm:prSet presAssocID="{0646F436-5EE1-4CB6-97FF-7BDD107AB1C2}" presName="dummy"/>
      <dgm:spPr/>
      <dgm:t>
        <a:bodyPr/>
        <a:lstStyle/>
        <a:p/>
      </dgm:t>
    </dgm:pt>
    <dgm:pt modelId="{8F8EAE68-CA50-4827-A71B-60AA663326F1}" type="pres">
      <dgm:prSet presAssocID="{1A9D3DAF-DF74-4EB2-837D-2BB1FB916F17}" presName="sibTrans" presStyleLbl="sibTrans2D1" presStyleIdx="2" presStyleCnt="5"/>
      <dgm:spPr/>
      <dgm:t>
        <a:bodyPr/>
        <a:lstStyle/>
        <a:p>
          <a:endParaRPr lang="en-US"/>
        </a:p>
      </dgm:t>
    </dgm:pt>
    <dgm:pt modelId="{E8139D67-8006-43DD-8588-70F805BAC084}" type="pres">
      <dgm:prSet presAssocID="{A228E0C1-8683-4152-80A3-A2F88A1F6E36}" presName="node" presStyleLbl="node1" presStyleIdx="3" presStyleCnt="5">
        <dgm:presLayoutVars>
          <dgm:bulletEnabled val="1"/>
        </dgm:presLayoutVars>
      </dgm:prSet>
      <dgm:spPr/>
      <dgm:t>
        <a:bodyPr/>
        <a:lstStyle/>
        <a:p>
          <a:endParaRPr lang="en-US"/>
        </a:p>
      </dgm:t>
    </dgm:pt>
    <dgm:pt modelId="{64398556-AA34-44A0-9B38-B3FF41A89004}" type="pres">
      <dgm:prSet presAssocID="{A228E0C1-8683-4152-80A3-A2F88A1F6E36}" presName="dummy"/>
      <dgm:spPr/>
      <dgm:t>
        <a:bodyPr/>
        <a:lstStyle/>
        <a:p/>
      </dgm:t>
    </dgm:pt>
    <dgm:pt modelId="{3AA394A0-81D9-44D1-995A-2C0BD0088861}" type="pres">
      <dgm:prSet presAssocID="{FF71DEE1-BDCD-4B60-919C-53202DD02608}" presName="sibTrans" presStyleLbl="sibTrans2D1" presStyleIdx="3" presStyleCnt="5"/>
      <dgm:spPr/>
      <dgm:t>
        <a:bodyPr/>
        <a:lstStyle/>
        <a:p>
          <a:endParaRPr lang="en-US"/>
        </a:p>
      </dgm:t>
    </dgm:pt>
    <dgm:pt modelId="{AA115A0D-1195-46B6-B30D-AABD509D25C9}" type="pres">
      <dgm:prSet presAssocID="{53B020CA-597A-4910-9E36-5AB131456965}" presName="node" presStyleLbl="node1" presStyleIdx="4" presStyleCnt="5">
        <dgm:presLayoutVars>
          <dgm:bulletEnabled val="1"/>
        </dgm:presLayoutVars>
      </dgm:prSet>
      <dgm:spPr/>
      <dgm:t>
        <a:bodyPr/>
        <a:lstStyle/>
        <a:p>
          <a:endParaRPr lang="en-US"/>
        </a:p>
      </dgm:t>
    </dgm:pt>
    <dgm:pt modelId="{F00CB426-9753-480F-A975-15964E8415F0}" type="pres">
      <dgm:prSet presAssocID="{53B020CA-597A-4910-9E36-5AB131456965}" presName="dummy"/>
      <dgm:spPr/>
      <dgm:t>
        <a:bodyPr/>
        <a:lstStyle/>
        <a:p/>
      </dgm:t>
    </dgm:pt>
    <dgm:pt modelId="{100E2487-FAAD-4739-B676-3B9ECA0C9285}" type="pres">
      <dgm:prSet presAssocID="{24BED963-D43C-44C6-96A1-CB6C99B669CC}" presName="sibTrans" presStyleLbl="sibTrans2D1" presStyleIdx="4" presStyleCnt="5"/>
      <dgm:spPr/>
      <dgm:t>
        <a:bodyPr/>
        <a:lstStyle/>
        <a:p>
          <a:endParaRPr lang="en-US"/>
        </a:p>
      </dgm:t>
    </dgm:pt>
  </dgm:ptLst>
  <dgm:cxnLst>
    <dgm:cxn modelId="{42ED631F-4FD4-45EF-AB6B-9EBEF6913F2E}" srcId="{36673214-C279-4DF0-A0D5-A339CF16FAD5}" destId="{00EDEF7A-24F4-4C4D-9197-966C1B6A2BA0}" srcOrd="0" destOrd="0" parTransId="{FFB1F850-9B26-4D21-B90B-F8A914EAD419}" sibTransId="{8A497DD7-5439-462B-8B53-940ED9077CA4}"/>
    <dgm:cxn modelId="{BD64542A-DD9B-4EB9-9B46-976F1F117533}" srcId="{00EDEF7A-24F4-4C4D-9197-966C1B6A2BA0}" destId="{05C3EC7C-708B-4D23-8790-8934F1DBF792}" srcOrd="0" destOrd="0" parTransId="{129A24A7-BF2B-4A03-9152-62B8CD29C3AA}" sibTransId="{52343329-5A48-47E5-8AB6-BA65FFDF3641}"/>
    <dgm:cxn modelId="{8F8D1069-CF73-4BEB-B0DE-FA880FE152FA}" srcId="{00EDEF7A-24F4-4C4D-9197-966C1B6A2BA0}" destId="{61F16B9D-ED46-4224-8730-ECAB5BF99723}" srcOrd="1" destOrd="0" parTransId="{108EA205-7B31-4604-ACC5-456A9CC9CE52}" sibTransId="{7F5187A8-A002-4249-9527-3AB3845DBBE6}"/>
    <dgm:cxn modelId="{0817463F-5EFA-414C-8933-D1F79D8C05BA}" srcId="{00EDEF7A-24F4-4C4D-9197-966C1B6A2BA0}" destId="{0646F436-5EE1-4CB6-97FF-7BDD107AB1C2}" srcOrd="2" destOrd="0" parTransId="{C0D34EF5-D5B8-4F74-BA0F-3B4C0702D7F7}" sibTransId="{1A9D3DAF-DF74-4EB2-837D-2BB1FB916F17}"/>
    <dgm:cxn modelId="{EB155017-1214-4D1E-A893-BD803EA31899}" srcId="{00EDEF7A-24F4-4C4D-9197-966C1B6A2BA0}" destId="{A228E0C1-8683-4152-80A3-A2F88A1F6E36}" srcOrd="3" destOrd="0" parTransId="{21F8E246-1EE5-4F29-AD60-41E891135C0B}" sibTransId="{FF71DEE1-BDCD-4B60-919C-53202DD02608}"/>
    <dgm:cxn modelId="{D0A28378-AD24-4465-B950-6048A8BBA654}" srcId="{00EDEF7A-24F4-4C4D-9197-966C1B6A2BA0}" destId="{53B020CA-597A-4910-9E36-5AB131456965}" srcOrd="4" destOrd="0" parTransId="{403D6E13-2CD4-4C75-8A2B-A6EB19050114}" sibTransId="{24BED963-D43C-44C6-96A1-CB6C99B669CC}"/>
    <dgm:cxn modelId="{F9F6DA0E-DF5D-4B6B-BF6D-BB6F75F6767B}" srcId="{36673214-C279-4DF0-A0D5-A339CF16FAD5}" destId="{73CAE1EB-003C-4855-A635-34C3A3A57810}" srcOrd="1" destOrd="0" parTransId="{C6E46798-1951-46FA-99A4-1AA6E2160C10}" sibTransId="{7A9301B4-6B01-41B9-8343-51F39EE2EE24}"/>
    <dgm:cxn modelId="{E712ECB0-31BA-461A-82EE-91FDD3235E19}" srcId="{73CAE1EB-003C-4855-A635-34C3A3A57810}" destId="{4FC995B6-04D3-48C0-961B-CFABC916EAA2}" srcOrd="0" destOrd="0" parTransId="{7E35A21B-1493-4C8C-B0A3-E2482C4C7166}" sibTransId="{E21FD312-BBEC-45FE-A25C-ADC1094A2B53}"/>
    <dgm:cxn modelId="{BBEE5F19-3A3A-4B68-8A5E-484BA44E0B7F}" srcId="{36673214-C279-4DF0-A0D5-A339CF16FAD5}" destId="{14CFA97D-D970-44CF-8EC5-35594A3198BF}" srcOrd="2" destOrd="0" parTransId="{90AD66E6-9C81-4A0A-B8AD-2CECA6BFBFA8}" sibTransId="{7C00812F-D0F0-4A09-BBDE-879F6C462533}"/>
    <dgm:cxn modelId="{2FDC3023-48B4-43B8-BB10-BADBDFFCCF3E}" srcId="{14CFA97D-D970-44CF-8EC5-35594A3198BF}" destId="{FE166393-095C-4286-8E18-D8EC33ADDEBC}" srcOrd="0" destOrd="0" parTransId="{7E031A82-4298-4ACC-960D-F8FD40130703}" sibTransId="{26711233-187E-4906-AB11-842D7ABAB512}"/>
    <dgm:cxn modelId="{DA6D0BF2-758F-4CA2-AAEB-B748FDD351D2}" srcId="{14CFA97D-D970-44CF-8EC5-35594A3198BF}" destId="{480A4A28-99CA-46C3-945F-EE41FA53C719}" srcOrd="1" destOrd="0" parTransId="{A9EB407B-A3AA-482F-8825-5898F74BC57D}" sibTransId="{970008FF-586C-4A60-BD82-D5424D11747D}"/>
    <dgm:cxn modelId="{052D2A1B-E9D5-47C9-8C63-636176CF5C32}" srcId="{36673214-C279-4DF0-A0D5-A339CF16FAD5}" destId="{2375E2D0-B568-4E56-BC00-A1931BA03AE9}" srcOrd="3" destOrd="0" parTransId="{069FEB89-1DEC-423E-A111-D2727D769102}" sibTransId="{97BABADE-3821-47F5-80F1-D76AC4211C8B}"/>
    <dgm:cxn modelId="{B2890889-6652-4B80-B162-57C045DC4B8C}" type="presOf" srcId="{36673214-C279-4DF0-A0D5-A339CF16FAD5}" destId="{BF703471-E425-479D-A3EC-938BF0514C16}" srcOrd="0" destOrd="0" presId="urn:microsoft.com/office/officeart/2005/8/layout/radial6"/>
    <dgm:cxn modelId="{8BD5B65D-837B-4972-80A7-C49D7F84EF03}" type="presParOf" srcId="{BF703471-E425-479D-A3EC-938BF0514C16}" destId="{88067D2B-CD5B-4D11-86A5-66A39F7AE88E}" srcOrd="0" destOrd="0" presId="urn:microsoft.com/office/officeart/2005/8/layout/radial6"/>
    <dgm:cxn modelId="{F4762EE6-3850-425D-B7F3-473B5C2C32FC}" type="presOf" srcId="{00EDEF7A-24F4-4C4D-9197-966C1B6A2BA0}" destId="{88067D2B-CD5B-4D11-86A5-66A39F7AE88E}" srcOrd="0" destOrd="0" presId="urn:microsoft.com/office/officeart/2005/8/layout/radial6"/>
    <dgm:cxn modelId="{12020761-4E94-426D-B36F-AE561F1D7D0F}" type="presParOf" srcId="{BF703471-E425-479D-A3EC-938BF0514C16}" destId="{2779D675-A808-4745-8D6A-7AA577371DDB}" srcOrd="1" destOrd="0" presId="urn:microsoft.com/office/officeart/2005/8/layout/radial6"/>
    <dgm:cxn modelId="{47FA87B4-C4B1-428C-A13D-499906E37456}" type="presOf" srcId="{05C3EC7C-708B-4D23-8790-8934F1DBF792}" destId="{2779D675-A808-4745-8D6A-7AA577371DDB}" srcOrd="0" destOrd="0" presId="urn:microsoft.com/office/officeart/2005/8/layout/radial6"/>
    <dgm:cxn modelId="{E1AF4121-F3AF-461E-B8F8-E78C8DBCFA87}" type="presParOf" srcId="{BF703471-E425-479D-A3EC-938BF0514C16}" destId="{EC230D75-7250-448C-9315-09490E494D74}" srcOrd="2" destOrd="0" presId="urn:microsoft.com/office/officeart/2005/8/layout/radial6"/>
    <dgm:cxn modelId="{5FA66FA7-FB47-4272-84D4-1BC80044B799}" type="presParOf" srcId="{BF703471-E425-479D-A3EC-938BF0514C16}" destId="{9E66CA94-2772-4F95-BA05-C6F39B7BF3C2}" srcOrd="3" destOrd="0" presId="urn:microsoft.com/office/officeart/2005/8/layout/radial6"/>
    <dgm:cxn modelId="{488F6D02-730E-4079-A70D-78402D66AF99}" type="presOf" srcId="{52343329-5A48-47E5-8AB6-BA65FFDF3641}" destId="{9E66CA94-2772-4F95-BA05-C6F39B7BF3C2}" srcOrd="0" destOrd="0" presId="urn:microsoft.com/office/officeart/2005/8/layout/radial6"/>
    <dgm:cxn modelId="{43789177-FA40-488A-B111-28B86F127819}" type="presParOf" srcId="{BF703471-E425-479D-A3EC-938BF0514C16}" destId="{2556B63C-D22B-4FC7-8803-327E793A654F}" srcOrd="4" destOrd="0" presId="urn:microsoft.com/office/officeart/2005/8/layout/radial6"/>
    <dgm:cxn modelId="{7D8601DA-0825-403C-871E-96B11ECE22D0}" type="presOf" srcId="{61F16B9D-ED46-4224-8730-ECAB5BF99723}" destId="{2556B63C-D22B-4FC7-8803-327E793A654F}" srcOrd="0" destOrd="0" presId="urn:microsoft.com/office/officeart/2005/8/layout/radial6"/>
    <dgm:cxn modelId="{63BB8B55-88C0-40FE-9280-9ECB62A3CE1A}" type="presParOf" srcId="{BF703471-E425-479D-A3EC-938BF0514C16}" destId="{0B7C6307-8849-4364-9FFD-7A9CBBFEE595}" srcOrd="5" destOrd="0" presId="urn:microsoft.com/office/officeart/2005/8/layout/radial6"/>
    <dgm:cxn modelId="{F570E689-712A-4F36-B1B4-2529C8431481}" type="presParOf" srcId="{BF703471-E425-479D-A3EC-938BF0514C16}" destId="{255E3982-B599-488B-8822-89E6AD176F8C}" srcOrd="6" destOrd="0" presId="urn:microsoft.com/office/officeart/2005/8/layout/radial6"/>
    <dgm:cxn modelId="{FF7CBA9D-3BD6-4D9E-BADC-20FB9609DB83}" type="presOf" srcId="{7F5187A8-A002-4249-9527-3AB3845DBBE6}" destId="{255E3982-B599-488B-8822-89E6AD176F8C}" srcOrd="0" destOrd="0" presId="urn:microsoft.com/office/officeart/2005/8/layout/radial6"/>
    <dgm:cxn modelId="{F847923A-03FB-4A71-9290-B520A920DD51}" type="presParOf" srcId="{BF703471-E425-479D-A3EC-938BF0514C16}" destId="{376DE24B-EFFE-4A61-B99D-7C7E22D33506}" srcOrd="7" destOrd="0" presId="urn:microsoft.com/office/officeart/2005/8/layout/radial6"/>
    <dgm:cxn modelId="{5FAF249A-76C4-422E-B06E-DAD714123446}" type="presOf" srcId="{0646F436-5EE1-4CB6-97FF-7BDD107AB1C2}" destId="{376DE24B-EFFE-4A61-B99D-7C7E22D33506}" srcOrd="0" destOrd="0" presId="urn:microsoft.com/office/officeart/2005/8/layout/radial6"/>
    <dgm:cxn modelId="{2C74E1C8-FDBE-47AF-93EF-37F9FC6A6281}" type="presParOf" srcId="{BF703471-E425-479D-A3EC-938BF0514C16}" destId="{6B10EC2C-C838-4224-A7E6-9244684EE2D3}" srcOrd="8" destOrd="0" presId="urn:microsoft.com/office/officeart/2005/8/layout/radial6"/>
    <dgm:cxn modelId="{4F3EA996-11D7-4F14-9597-EAA5CD001C0C}" type="presParOf" srcId="{BF703471-E425-479D-A3EC-938BF0514C16}" destId="{8F8EAE68-CA50-4827-A71B-60AA663326F1}" srcOrd="9" destOrd="0" presId="urn:microsoft.com/office/officeart/2005/8/layout/radial6"/>
    <dgm:cxn modelId="{720D834B-9FB2-421E-A72F-678BD411BCA7}" type="presOf" srcId="{1A9D3DAF-DF74-4EB2-837D-2BB1FB916F17}" destId="{8F8EAE68-CA50-4827-A71B-60AA663326F1}" srcOrd="0" destOrd="0" presId="urn:microsoft.com/office/officeart/2005/8/layout/radial6"/>
    <dgm:cxn modelId="{DCF7DB20-CAF6-4F0A-8FBA-900B4CFA3DE8}" type="presParOf" srcId="{BF703471-E425-479D-A3EC-938BF0514C16}" destId="{E8139D67-8006-43DD-8588-70F805BAC084}" srcOrd="10" destOrd="0" presId="urn:microsoft.com/office/officeart/2005/8/layout/radial6"/>
    <dgm:cxn modelId="{FADB6ECB-E031-4998-BE81-4F44A1996E64}" type="presOf" srcId="{A228E0C1-8683-4152-80A3-A2F88A1F6E36}" destId="{E8139D67-8006-43DD-8588-70F805BAC084}" srcOrd="0" destOrd="0" presId="urn:microsoft.com/office/officeart/2005/8/layout/radial6"/>
    <dgm:cxn modelId="{E656BBE9-87E3-441C-97E3-25434601248E}" type="presParOf" srcId="{BF703471-E425-479D-A3EC-938BF0514C16}" destId="{64398556-AA34-44A0-9B38-B3FF41A89004}" srcOrd="11" destOrd="0" presId="urn:microsoft.com/office/officeart/2005/8/layout/radial6"/>
    <dgm:cxn modelId="{32599383-E8BF-48CD-AA15-D875AA21FEFE}" type="presParOf" srcId="{BF703471-E425-479D-A3EC-938BF0514C16}" destId="{3AA394A0-81D9-44D1-995A-2C0BD0088861}" srcOrd="12" destOrd="0" presId="urn:microsoft.com/office/officeart/2005/8/layout/radial6"/>
    <dgm:cxn modelId="{0F836479-8F98-4584-9268-D42E09CEC40C}" type="presOf" srcId="{FF71DEE1-BDCD-4B60-919C-53202DD02608}" destId="{3AA394A0-81D9-44D1-995A-2C0BD0088861}" srcOrd="0" destOrd="0" presId="urn:microsoft.com/office/officeart/2005/8/layout/radial6"/>
    <dgm:cxn modelId="{94515D42-F1FB-4C52-8A00-13AA4BB1B92C}" type="presParOf" srcId="{BF703471-E425-479D-A3EC-938BF0514C16}" destId="{AA115A0D-1195-46B6-B30D-AABD509D25C9}" srcOrd="13" destOrd="0" presId="urn:microsoft.com/office/officeart/2005/8/layout/radial6"/>
    <dgm:cxn modelId="{20A81E72-7C4D-4529-AB2B-5859C11FD258}" type="presOf" srcId="{53B020CA-597A-4910-9E36-5AB131456965}" destId="{AA115A0D-1195-46B6-B30D-AABD509D25C9}" srcOrd="0" destOrd="0" presId="urn:microsoft.com/office/officeart/2005/8/layout/radial6"/>
    <dgm:cxn modelId="{2CD6625D-CAD2-485C-A158-B8EF1BB45813}" type="presParOf" srcId="{BF703471-E425-479D-A3EC-938BF0514C16}" destId="{F00CB426-9753-480F-A975-15964E8415F0}" srcOrd="14" destOrd="0" presId="urn:microsoft.com/office/officeart/2005/8/layout/radial6"/>
    <dgm:cxn modelId="{8F4B1686-8605-47A5-864F-031D94201C1B}" type="presParOf" srcId="{BF703471-E425-479D-A3EC-938BF0514C16}" destId="{100E2487-FAAD-4739-B676-3B9ECA0C9285}" srcOrd="15" destOrd="0" presId="urn:microsoft.com/office/officeart/2005/8/layout/radial6"/>
    <dgm:cxn modelId="{E2A71B11-DA66-45D3-9293-040D253FA907}" type="presOf" srcId="{24BED963-D43C-44C6-96A1-CB6C99B669CC}" destId="{100E2487-FAAD-4739-B676-3B9ECA0C9285}" srcOrd="0" destOrd="0" presId="urn:microsoft.com/office/officeart/2005/8/layout/radial6"/>
  </dgm:cxnLst>
  <dgm:bg/>
  <dgm:whole/>
</dgm:dataModel>
</file>

<file path=ppt/diagrams/data22.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38F54DF7-C097-41A8-8137-434926F8BD45}"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en-US"/>
        </a:p>
      </dgm:t>
    </dgm:pt>
    <dgm:pt modelId="{F45665D2-7D95-4138-B9BC-597FC4A523BF}" type="parTrans" cxnId="{1331C5B6-69DF-4115-8780-7A135EDAD54A}">
      <dgm:prSet/>
      <dgm:spPr/>
      <dgm:t>
        <a:bodyPr/>
        <a:lstStyle/>
        <a:p>
          <a:endParaRPr lang="en-US"/>
        </a:p>
      </dgm:t>
    </dgm:pt>
    <dgm:pt modelId="{A95302B3-C77F-4E33-9BAF-F308D5F475CF}">
      <dgm:prSet phldrT="[Text]"/>
      <dgm:spPr/>
      <dgm:t>
        <a:bodyPr/>
        <a:lstStyle/>
        <a:p>
          <a:r>
            <a:rPr lang="en-IN" b="1" smtClean="0">
              <a:solidFill>
                <a:srgbClr val="002060"/>
              </a:solidFill>
              <a:latin typeface="Palatino Linotype" pitchFamily="18" charset="0"/>
            </a:rPr>
            <a:t>Business</a:t>
          </a:r>
          <a:endParaRPr lang="en-US" b="1">
            <a:solidFill>
              <a:srgbClr val="002060"/>
            </a:solidFill>
            <a:latin typeface="Palatino Linotype" pitchFamily="18" charset="0"/>
          </a:endParaRPr>
        </a:p>
      </dgm:t>
    </dgm:pt>
    <dgm:pt modelId="{8F557FDF-89CD-4BD2-A692-25914FCF9035}" type="parTrans" cxnId="{7A86AA9B-AA1B-4B2B-A559-F2DFE31208DB}">
      <dgm:prSet/>
      <dgm:spPr/>
      <dgm:t>
        <a:bodyPr/>
        <a:lstStyle/>
        <a:p>
          <a:endParaRPr lang="en-US"/>
        </a:p>
      </dgm:t>
    </dgm:pt>
    <dgm:pt modelId="{69D7CC9A-E94E-4603-B96E-8505B0C01144}">
      <dgm:prSet phldrT="[Text]"/>
      <dgm:spPr/>
      <dgm:t>
        <a:bodyPr/>
        <a:lstStyle/>
        <a:p>
          <a:r>
            <a:rPr lang="en-IN" b="1" u="sng" smtClean="0">
              <a:solidFill>
                <a:schemeClr val="accent5">
                  <a:lumMod val="50000"/>
                </a:schemeClr>
              </a:solidFill>
              <a:latin typeface="Palatino Linotype" pitchFamily="18" charset="0"/>
            </a:rPr>
            <a:t>Section 2(13)</a:t>
          </a:r>
          <a:endParaRPr lang="en-US" b="1" u="sng">
            <a:solidFill>
              <a:schemeClr val="accent5">
                <a:lumMod val="50000"/>
              </a:schemeClr>
            </a:solidFill>
            <a:latin typeface="Palatino Linotype" pitchFamily="18" charset="0"/>
          </a:endParaRPr>
        </a:p>
      </dgm:t>
    </dgm:pt>
    <dgm:pt modelId="{C67E0DAA-A4ED-4EE4-8F9D-B71D55959EC5}" type="sibTrans" cxnId="{7A86AA9B-AA1B-4B2B-A559-F2DFE31208DB}">
      <dgm:prSet/>
      <dgm:spPr/>
      <dgm:t>
        <a:bodyPr/>
        <a:lstStyle/>
        <a:p>
          <a:endParaRPr lang="en-US"/>
        </a:p>
      </dgm:t>
    </dgm:pt>
    <dgm:pt modelId="{40399531-7D0C-4C97-9DA6-75259630FD10}" type="parTrans" cxnId="{696E189D-7D21-4D5F-8D7B-4F5BF074B848}">
      <dgm:prSet/>
      <dgm:spPr/>
      <dgm:t>
        <a:bodyPr/>
        <a:lstStyle/>
        <a:p>
          <a:endParaRPr lang="en-US"/>
        </a:p>
      </dgm:t>
    </dgm:pt>
    <dgm:pt modelId="{12F2A1D5-B142-492D-B746-FBC3AD401D26}">
      <dgm:prSet phldrT="[Text]"/>
      <dgm:spPr/>
      <dgm:t>
        <a:bodyPr/>
        <a:lstStyle/>
        <a:p>
          <a:r>
            <a:rPr lang="en-IN" smtClean="0">
              <a:latin typeface="Palatino Linotype" pitchFamily="18" charset="0"/>
            </a:rPr>
            <a:t>Include any trade, commerce or manufacture or any adventure or concern in the nature of trade, commerce or manufacture </a:t>
          </a:r>
          <a:endParaRPr lang="en-US">
            <a:latin typeface="Palatino Linotype" pitchFamily="18" charset="0"/>
          </a:endParaRPr>
        </a:p>
      </dgm:t>
    </dgm:pt>
    <dgm:pt modelId="{05CCB18E-C963-410C-A357-B4A5688B341B}" type="sibTrans" cxnId="{696E189D-7D21-4D5F-8D7B-4F5BF074B848}">
      <dgm:prSet/>
      <dgm:spPr/>
      <dgm:t>
        <a:bodyPr/>
        <a:lstStyle/>
        <a:p>
          <a:endParaRPr lang="en-US"/>
        </a:p>
      </dgm:t>
    </dgm:pt>
    <dgm:pt modelId="{35802433-E876-4E11-84C7-C95D168D48A3}" type="sibTrans" cxnId="{1331C5B6-69DF-4115-8780-7A135EDAD54A}">
      <dgm:prSet/>
      <dgm:spPr/>
      <dgm:t>
        <a:bodyPr/>
        <a:lstStyle/>
        <a:p>
          <a:endParaRPr lang="en-US"/>
        </a:p>
      </dgm:t>
    </dgm:pt>
    <dgm:pt modelId="{6FFF322A-2389-4179-A44E-34ADF5D737E7}" type="parTrans" cxnId="{30B404F0-0A58-4792-B175-02067B563E74}">
      <dgm:prSet/>
      <dgm:spPr/>
      <dgm:t>
        <a:bodyPr/>
        <a:lstStyle/>
        <a:p>
          <a:endParaRPr lang="en-US"/>
        </a:p>
      </dgm:t>
    </dgm:pt>
    <dgm:pt modelId="{F0E07D28-72DC-4C1B-8E56-3DD252DB86B9}">
      <dgm:prSet phldrT="[Text]"/>
      <dgm:spPr/>
      <dgm:t>
        <a:bodyPr/>
        <a:lstStyle/>
        <a:p>
          <a:r>
            <a:rPr lang="en-IN" b="1" smtClean="0">
              <a:solidFill>
                <a:srgbClr val="002060"/>
              </a:solidFill>
              <a:latin typeface="Palatino Linotype" pitchFamily="18" charset="0"/>
            </a:rPr>
            <a:t>Profession</a:t>
          </a:r>
          <a:endParaRPr lang="en-US" b="1">
            <a:solidFill>
              <a:srgbClr val="002060"/>
            </a:solidFill>
            <a:latin typeface="Palatino Linotype" pitchFamily="18" charset="0"/>
          </a:endParaRPr>
        </a:p>
      </dgm:t>
    </dgm:pt>
    <dgm:pt modelId="{5BFE0E41-94C2-4D53-9E22-21F0DBD9217D}" type="parTrans" cxnId="{02404939-F706-425B-8929-92BCEFD1A9D3}">
      <dgm:prSet/>
      <dgm:spPr/>
      <dgm:t>
        <a:bodyPr/>
        <a:lstStyle/>
        <a:p>
          <a:endParaRPr lang="en-US"/>
        </a:p>
      </dgm:t>
    </dgm:pt>
    <dgm:pt modelId="{9288C7E2-C31B-4E99-9338-A1DF9D0836AD}">
      <dgm:prSet phldrT="[Text]"/>
      <dgm:spPr/>
      <dgm:t>
        <a:bodyPr/>
        <a:lstStyle/>
        <a:p>
          <a:r>
            <a:rPr lang="en-IN" smtClean="0">
              <a:latin typeface="Palatino Linotype" pitchFamily="18" charset="0"/>
            </a:rPr>
            <a:t>Word “Profession” not defined in the Act</a:t>
          </a:r>
          <a:endParaRPr lang="en-US">
            <a:latin typeface="Palatino Linotype" pitchFamily="18" charset="0"/>
          </a:endParaRPr>
        </a:p>
      </dgm:t>
    </dgm:pt>
    <dgm:pt modelId="{2C518412-4C42-4FFE-84F6-6027C8D7EFED}" type="sibTrans" cxnId="{02404939-F706-425B-8929-92BCEFD1A9D3}">
      <dgm:prSet/>
      <dgm:spPr/>
      <dgm:t>
        <a:bodyPr/>
        <a:lstStyle/>
        <a:p>
          <a:endParaRPr lang="en-US"/>
        </a:p>
      </dgm:t>
    </dgm:pt>
    <dgm:pt modelId="{72A281BC-12FB-4F14-AE68-846D9281B1A1}" type="parTrans" cxnId="{21CCFC39-28F3-4FE8-821A-F9FF4A090204}">
      <dgm:prSet/>
      <dgm:spPr/>
      <dgm:t>
        <a:bodyPr/>
        <a:lstStyle/>
        <a:p>
          <a:endParaRPr lang="en-US"/>
        </a:p>
      </dgm:t>
    </dgm:pt>
    <dgm:pt modelId="{EE4BC2F8-E83C-4382-A10F-4A6ADC611178}">
      <dgm:prSet phldrT="[Text]"/>
      <dgm:spPr/>
      <dgm:t>
        <a:bodyPr/>
        <a:lstStyle/>
        <a:p>
          <a:r>
            <a:rPr lang="en-IN" b="1" u="sng" smtClean="0">
              <a:solidFill>
                <a:srgbClr val="002060"/>
              </a:solidFill>
              <a:latin typeface="Palatino Linotype" pitchFamily="18" charset="0"/>
            </a:rPr>
            <a:t>Section 2(36)</a:t>
          </a:r>
          <a:endParaRPr lang="en-US" b="1" u="sng">
            <a:solidFill>
              <a:srgbClr val="002060"/>
            </a:solidFill>
            <a:latin typeface="Palatino Linotype" pitchFamily="18" charset="0"/>
          </a:endParaRPr>
        </a:p>
      </dgm:t>
    </dgm:pt>
    <dgm:pt modelId="{C2ED1AAE-8AF5-4F25-A73A-5530A82AC0F6}" type="sibTrans" cxnId="{21CCFC39-28F3-4FE8-821A-F9FF4A090204}">
      <dgm:prSet/>
      <dgm:spPr/>
      <dgm:t>
        <a:bodyPr/>
        <a:lstStyle/>
        <a:p>
          <a:endParaRPr lang="en-US"/>
        </a:p>
      </dgm:t>
    </dgm:pt>
    <dgm:pt modelId="{52A1E6F2-FD24-4623-A800-0A565DFD9F95}" type="parTrans" cxnId="{45E6245B-58CA-47D0-A250-50E848A2D5FA}">
      <dgm:prSet/>
      <dgm:spPr/>
      <dgm:t>
        <a:bodyPr/>
        <a:lstStyle/>
        <a:p>
          <a:endParaRPr lang="en-US"/>
        </a:p>
      </dgm:t>
    </dgm:pt>
    <dgm:pt modelId="{880953E1-7076-46F6-836D-E41B79512294}">
      <dgm:prSet phldrT="[Text]"/>
      <dgm:spPr/>
      <dgm:t>
        <a:bodyPr/>
        <a:lstStyle/>
        <a:p>
          <a:r>
            <a:rPr lang="en-IN" smtClean="0">
              <a:latin typeface="Palatino Linotype" pitchFamily="18" charset="0"/>
            </a:rPr>
            <a:t>Profession includes vocation</a:t>
          </a:r>
          <a:endParaRPr lang="en-US">
            <a:latin typeface="Palatino Linotype" pitchFamily="18" charset="0"/>
          </a:endParaRPr>
        </a:p>
      </dgm:t>
    </dgm:pt>
    <dgm:pt modelId="{56B5E9FE-9394-4B73-AC6F-1C2D07968C50}" type="sibTrans" cxnId="{45E6245B-58CA-47D0-A250-50E848A2D5FA}">
      <dgm:prSet/>
      <dgm:spPr/>
      <dgm:t>
        <a:bodyPr/>
        <a:lstStyle/>
        <a:p>
          <a:endParaRPr lang="en-US"/>
        </a:p>
      </dgm:t>
    </dgm:pt>
    <dgm:pt modelId="{DAF2A062-5658-4E13-B2B8-F7719A0B753B}" type="sibTrans" cxnId="{30B404F0-0A58-4792-B175-02067B563E74}">
      <dgm:prSet/>
      <dgm:spPr/>
      <dgm:t>
        <a:bodyPr/>
        <a:lstStyle/>
        <a:p>
          <a:endParaRPr lang="en-US"/>
        </a:p>
      </dgm:t>
    </dgm:pt>
    <dgm:pt modelId="{64334B6A-A805-4D9D-A20E-F16D0680ACA3}" type="pres">
      <dgm:prSet presAssocID="{38F54DF7-C097-41A8-8137-434926F8BD45}" presName="Name0">
        <dgm:presLayoutVars>
          <dgm:dir/>
          <dgm:animLvl val="lvl"/>
          <dgm:resizeHandles val="exact"/>
        </dgm:presLayoutVars>
      </dgm:prSet>
      <dgm:spPr/>
      <dgm:t>
        <a:bodyPr/>
        <a:lstStyle/>
        <a:p>
          <a:endParaRPr lang="en-US"/>
        </a:p>
      </dgm:t>
    </dgm:pt>
    <dgm:pt modelId="{A6408CF6-4A45-46F4-B460-7991A6FDE743}" type="pres">
      <dgm:prSet presAssocID="{A95302B3-C77F-4E33-9BAF-F308D5F475CF}" presName="linNode"/>
      <dgm:spPr/>
      <dgm:t>
        <a:bodyPr/>
        <a:lstStyle/>
        <a:p/>
      </dgm:t>
    </dgm:pt>
    <dgm:pt modelId="{2509A6DA-B838-4C9B-B1A5-51C00D9A176D}" type="pres">
      <dgm:prSet presAssocID="{A95302B3-C77F-4E33-9BAF-F308D5F475CF}" presName="parentText" presStyleLbl="node1" presStyleCnt="2">
        <dgm:presLayoutVars>
          <dgm:chMax val="1"/>
          <dgm:bulletEnabled val="1"/>
        </dgm:presLayoutVars>
      </dgm:prSet>
      <dgm:spPr/>
      <dgm:t>
        <a:bodyPr/>
        <a:lstStyle/>
        <a:p>
          <a:endParaRPr lang="en-US"/>
        </a:p>
      </dgm:t>
    </dgm:pt>
    <dgm:pt modelId="{1A1E577F-0489-4802-B68D-B5B8A612D907}" type="pres">
      <dgm:prSet presAssocID="{A95302B3-C77F-4E33-9BAF-F308D5F475CF}" presName="descendantText" presStyleLbl="alignAccFollowNode1" presStyleCnt="2">
        <dgm:presLayoutVars>
          <dgm:bulletEnabled val="1"/>
        </dgm:presLayoutVars>
      </dgm:prSet>
      <dgm:spPr/>
      <dgm:t>
        <a:bodyPr/>
        <a:lstStyle/>
        <a:p>
          <a:endParaRPr lang="en-US"/>
        </a:p>
      </dgm:t>
    </dgm:pt>
    <dgm:pt modelId="{081E46AF-432D-4086-9A56-560CA2FE0079}" type="pres">
      <dgm:prSet presAssocID="{35802433-E876-4E11-84C7-C95D168D48A3}" presName="sp"/>
      <dgm:spPr/>
      <dgm:t>
        <a:bodyPr/>
        <a:lstStyle/>
        <a:p/>
      </dgm:t>
    </dgm:pt>
    <dgm:pt modelId="{119C13C2-D9B0-4F9B-A008-8D00D35D5E21}" type="pres">
      <dgm:prSet presAssocID="{F0E07D28-72DC-4C1B-8E56-3DD252DB86B9}" presName="linNode"/>
      <dgm:spPr/>
      <dgm:t>
        <a:bodyPr/>
        <a:lstStyle/>
        <a:p/>
      </dgm:t>
    </dgm:pt>
    <dgm:pt modelId="{C06C77B5-32AB-4256-982D-C8B9F0FA2709}" type="pres">
      <dgm:prSet presAssocID="{F0E07D28-72DC-4C1B-8E56-3DD252DB86B9}" presName="parentText" presStyleLbl="node1" presStyleIdx="1" presStyleCnt="2">
        <dgm:presLayoutVars>
          <dgm:chMax val="1"/>
          <dgm:bulletEnabled val="1"/>
        </dgm:presLayoutVars>
      </dgm:prSet>
      <dgm:spPr/>
      <dgm:t>
        <a:bodyPr/>
        <a:lstStyle/>
        <a:p>
          <a:endParaRPr lang="en-US"/>
        </a:p>
      </dgm:t>
    </dgm:pt>
    <dgm:pt modelId="{67FD091E-AD93-4D5F-AC0B-FEFD15CF0CD0}" type="pres">
      <dgm:prSet presAssocID="{F0E07D28-72DC-4C1B-8E56-3DD252DB86B9}" presName="descendantText" presStyleLbl="alignAccFollowNode1" presStyleIdx="1" presStyleCnt="2">
        <dgm:presLayoutVars>
          <dgm:bulletEnabled val="1"/>
        </dgm:presLayoutVars>
      </dgm:prSet>
      <dgm:spPr/>
      <dgm:t>
        <a:bodyPr/>
        <a:lstStyle/>
        <a:p>
          <a:endParaRPr lang="en-US"/>
        </a:p>
      </dgm:t>
    </dgm:pt>
  </dgm:ptLst>
  <dgm:cxnLst>
    <dgm:cxn modelId="{1331C5B6-69DF-4115-8780-7A135EDAD54A}" srcId="{38F54DF7-C097-41A8-8137-434926F8BD45}" destId="{A95302B3-C77F-4E33-9BAF-F308D5F475CF}" srcOrd="0" destOrd="0" parTransId="{F45665D2-7D95-4138-B9BC-597FC4A523BF}" sibTransId="{35802433-E876-4E11-84C7-C95D168D48A3}"/>
    <dgm:cxn modelId="{7A86AA9B-AA1B-4B2B-A559-F2DFE31208DB}" srcId="{A95302B3-C77F-4E33-9BAF-F308D5F475CF}" destId="{69D7CC9A-E94E-4603-B96E-8505B0C01144}" srcOrd="0" destOrd="0" parTransId="{8F557FDF-89CD-4BD2-A692-25914FCF9035}" sibTransId="{C67E0DAA-A4ED-4EE4-8F9D-B71D55959EC5}"/>
    <dgm:cxn modelId="{696E189D-7D21-4D5F-8D7B-4F5BF074B848}" srcId="{A95302B3-C77F-4E33-9BAF-F308D5F475CF}" destId="{12F2A1D5-B142-492D-B746-FBC3AD401D26}" srcOrd="1" destOrd="0" parTransId="{40399531-7D0C-4C97-9DA6-75259630FD10}" sibTransId="{05CCB18E-C963-410C-A357-B4A5688B341B}"/>
    <dgm:cxn modelId="{30B404F0-0A58-4792-B175-02067B563E74}" srcId="{38F54DF7-C097-41A8-8137-434926F8BD45}" destId="{F0E07D28-72DC-4C1B-8E56-3DD252DB86B9}" srcOrd="1" destOrd="0" parTransId="{6FFF322A-2389-4179-A44E-34ADF5D737E7}" sibTransId="{DAF2A062-5658-4E13-B2B8-F7719A0B753B}"/>
    <dgm:cxn modelId="{02404939-F706-425B-8929-92BCEFD1A9D3}" srcId="{F0E07D28-72DC-4C1B-8E56-3DD252DB86B9}" destId="{9288C7E2-C31B-4E99-9338-A1DF9D0836AD}" srcOrd="0" destOrd="0" parTransId="{5BFE0E41-94C2-4D53-9E22-21F0DBD9217D}" sibTransId="{2C518412-4C42-4FFE-84F6-6027C8D7EFED}"/>
    <dgm:cxn modelId="{21CCFC39-28F3-4FE8-821A-F9FF4A090204}" srcId="{F0E07D28-72DC-4C1B-8E56-3DD252DB86B9}" destId="{EE4BC2F8-E83C-4382-A10F-4A6ADC611178}" srcOrd="1" destOrd="0" parTransId="{72A281BC-12FB-4F14-AE68-846D9281B1A1}" sibTransId="{C2ED1AAE-8AF5-4F25-A73A-5530A82AC0F6}"/>
    <dgm:cxn modelId="{45E6245B-58CA-47D0-A250-50E848A2D5FA}" srcId="{F0E07D28-72DC-4C1B-8E56-3DD252DB86B9}" destId="{880953E1-7076-46F6-836D-E41B79512294}" srcOrd="2" destOrd="0" parTransId="{52A1E6F2-FD24-4623-A800-0A565DFD9F95}" sibTransId="{56B5E9FE-9394-4B73-AC6F-1C2D07968C50}"/>
    <dgm:cxn modelId="{75B9DD7B-3846-407B-AD8E-EB39C3CCF08F}" type="presOf" srcId="{38F54DF7-C097-41A8-8137-434926F8BD45}" destId="{64334B6A-A805-4D9D-A20E-F16D0680ACA3}" srcOrd="0" destOrd="0" presId="urn:microsoft.com/office/officeart/2005/8/layout/vList5"/>
    <dgm:cxn modelId="{D66E7D2F-8503-44D7-BB77-8A891EB3B899}" type="presParOf" srcId="{64334B6A-A805-4D9D-A20E-F16D0680ACA3}" destId="{A6408CF6-4A45-46F4-B460-7991A6FDE743}" srcOrd="0" destOrd="0" presId="urn:microsoft.com/office/officeart/2005/8/layout/vList5"/>
    <dgm:cxn modelId="{172B6D22-7C6E-4B5E-901E-07DA132B2E36}" type="presParOf" srcId="{A6408CF6-4A45-46F4-B460-7991A6FDE743}" destId="{2509A6DA-B838-4C9B-B1A5-51C00D9A176D}" srcOrd="0" destOrd="0" presId="urn:microsoft.com/office/officeart/2005/8/layout/vList5"/>
    <dgm:cxn modelId="{A75B5B43-008A-496C-B980-A50D0B318B88}" type="presOf" srcId="{A95302B3-C77F-4E33-9BAF-F308D5F475CF}" destId="{2509A6DA-B838-4C9B-B1A5-51C00D9A176D}" srcOrd="0" destOrd="0" presId="urn:microsoft.com/office/officeart/2005/8/layout/vList5"/>
    <dgm:cxn modelId="{C15B13AF-C8AF-4C6F-A4C9-27A5DBF1C3FD}" type="presParOf" srcId="{A6408CF6-4A45-46F4-B460-7991A6FDE743}" destId="{1A1E577F-0489-4802-B68D-B5B8A612D907}" srcOrd="1" destOrd="0" presId="urn:microsoft.com/office/officeart/2005/8/layout/vList5"/>
    <dgm:cxn modelId="{FD173181-3054-46CE-B9B8-FE05E4E3F73B}" type="presOf" srcId="{69D7CC9A-E94E-4603-B96E-8505B0C01144}" destId="{1A1E577F-0489-4802-B68D-B5B8A612D907}" srcOrd="0" destOrd="0" presId="urn:microsoft.com/office/officeart/2005/8/layout/vList5"/>
    <dgm:cxn modelId="{F4940434-26CD-4EAF-B5E6-3FCDB0D378A4}" type="presOf" srcId="{12F2A1D5-B142-492D-B746-FBC3AD401D26}" destId="{1A1E577F-0489-4802-B68D-B5B8A612D907}" srcOrd="0" destOrd="1" presId="urn:microsoft.com/office/officeart/2005/8/layout/vList5"/>
    <dgm:cxn modelId="{3147DF37-43E4-46AE-8EF4-AFEAAA6E36CD}" type="presParOf" srcId="{64334B6A-A805-4D9D-A20E-F16D0680ACA3}" destId="{081E46AF-432D-4086-9A56-560CA2FE0079}" srcOrd="1" destOrd="0" presId="urn:microsoft.com/office/officeart/2005/8/layout/vList5"/>
    <dgm:cxn modelId="{69EDDB38-4D42-4C5A-9A10-174299FA9767}" type="presParOf" srcId="{64334B6A-A805-4D9D-A20E-F16D0680ACA3}" destId="{119C13C2-D9B0-4F9B-A008-8D00D35D5E21}" srcOrd="2" destOrd="0" presId="urn:microsoft.com/office/officeart/2005/8/layout/vList5"/>
    <dgm:cxn modelId="{480204EB-428E-451C-A3D8-AC959CF6714C}" type="presParOf" srcId="{119C13C2-D9B0-4F9B-A008-8D00D35D5E21}" destId="{C06C77B5-32AB-4256-982D-C8B9F0FA2709}" srcOrd="0" destOrd="0" presId="urn:microsoft.com/office/officeart/2005/8/layout/vList5"/>
    <dgm:cxn modelId="{67E97266-A76B-43D5-8236-7EDA08BE00D6}" type="presOf" srcId="{F0E07D28-72DC-4C1B-8E56-3DD252DB86B9}" destId="{C06C77B5-32AB-4256-982D-C8B9F0FA2709}" srcOrd="0" destOrd="0" presId="urn:microsoft.com/office/officeart/2005/8/layout/vList5"/>
    <dgm:cxn modelId="{520BB42B-2250-4BE2-993D-45866E3E9D82}" type="presParOf" srcId="{119C13C2-D9B0-4F9B-A008-8D00D35D5E21}" destId="{67FD091E-AD93-4D5F-AC0B-FEFD15CF0CD0}" srcOrd="1" destOrd="0" presId="urn:microsoft.com/office/officeart/2005/8/layout/vList5"/>
    <dgm:cxn modelId="{D90EB7EE-3804-4B9C-89E4-36DC54BC37D8}" type="presOf" srcId="{9288C7E2-C31B-4E99-9338-A1DF9D0836AD}" destId="{67FD091E-AD93-4D5F-AC0B-FEFD15CF0CD0}" srcOrd="0" destOrd="0" presId="urn:microsoft.com/office/officeart/2005/8/layout/vList5"/>
    <dgm:cxn modelId="{8EC1A51C-7AAE-46B2-9287-C9C3D5E6EB9D}" type="presOf" srcId="{EE4BC2F8-E83C-4382-A10F-4A6ADC611178}" destId="{67FD091E-AD93-4D5F-AC0B-FEFD15CF0CD0}" srcOrd="0" destOrd="1" presId="urn:microsoft.com/office/officeart/2005/8/layout/vList5"/>
    <dgm:cxn modelId="{E57F3FA3-D43A-4CFC-AA32-4A02A7FE5656}" type="presOf" srcId="{880953E1-7076-46F6-836D-E41B79512294}" destId="{67FD091E-AD93-4D5F-AC0B-FEFD15CF0CD0}" srcOrd="0" destOrd="2" presId="urn:microsoft.com/office/officeart/2005/8/layout/vList5"/>
  </dgm:cxnLst>
  <dgm:bg/>
  <dgm:whole/>
</dgm:dataModel>
</file>

<file path=ppt/diagrams/data23.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0FB2F78D-7A64-40EB-8AB1-84546A108FDE}"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247669F3-AE4A-4E76-9469-A0345BF624FC}" type="parTrans" cxnId="{C1353E6E-CAB8-4CDC-8B71-09287EFEF61F}">
      <dgm:prSet/>
      <dgm:spPr/>
      <dgm:t>
        <a:bodyPr/>
        <a:lstStyle/>
        <a:p>
          <a:endParaRPr lang="en-US"/>
        </a:p>
      </dgm:t>
    </dgm:pt>
    <dgm:pt modelId="{F64342C2-1AE3-40D8-8EF4-85C46F342DC4}">
      <dgm:prSet phldrT="[Text]"/>
      <dgm:spPr/>
      <dgm:t>
        <a:bodyPr/>
        <a:lstStyle/>
        <a:p>
          <a:r>
            <a:rPr lang="en-US" smtClean="0">
              <a:latin typeface="Palatino Linotype" pitchFamily="18" charset="0"/>
            </a:rPr>
            <a:t>Payer</a:t>
          </a:r>
          <a:endParaRPr lang="en-US">
            <a:latin typeface="Palatino Linotype" pitchFamily="18" charset="0"/>
          </a:endParaRPr>
        </a:p>
      </dgm:t>
    </dgm:pt>
    <dgm:pt modelId="{C7678C1A-20F1-4668-9382-CD210F71F7BB}" type="parTrans" cxnId="{FC9FCFC0-0BBC-4897-A0E9-D724FB7E34C3}">
      <dgm:prSet/>
      <dgm:spPr/>
      <dgm:t>
        <a:bodyPr/>
        <a:lstStyle/>
        <a:p>
          <a:endParaRPr lang="en-US"/>
        </a:p>
      </dgm:t>
    </dgm:pt>
    <dgm:pt modelId="{55486320-725F-4141-B93A-AE95FC815DA2}">
      <dgm:prSet phldrT="[Text]" custT="1"/>
      <dgm:spPr/>
      <dgm:t>
        <a:bodyPr/>
        <a:lstStyle/>
        <a:p>
          <a:r>
            <a:rPr lang="en-US" sz="2000" smtClean="0">
              <a:latin typeface="Palatino Linotype" pitchFamily="18" charset="0"/>
            </a:rPr>
            <a:t>State Govt. Undertaking</a:t>
          </a:r>
          <a:endParaRPr lang="en-US" sz="2000">
            <a:latin typeface="Palatino Linotype" pitchFamily="18" charset="0"/>
          </a:endParaRPr>
        </a:p>
      </dgm:t>
    </dgm:pt>
    <dgm:pt modelId="{22D464AA-3064-444B-831E-BF0D2C449087}" type="sibTrans" cxnId="{FC9FCFC0-0BBC-4897-A0E9-D724FB7E34C3}">
      <dgm:prSet/>
      <dgm:spPr/>
      <dgm:t>
        <a:bodyPr/>
        <a:lstStyle/>
        <a:p>
          <a:endParaRPr lang="en-US"/>
        </a:p>
      </dgm:t>
    </dgm:pt>
    <dgm:pt modelId="{85EE8D02-8B65-40C5-B51F-31F5399C4448}" type="sibTrans" cxnId="{C1353E6E-CAB8-4CDC-8B71-09287EFEF61F}">
      <dgm:prSet/>
      <dgm:spPr/>
      <dgm:t>
        <a:bodyPr/>
        <a:lstStyle/>
        <a:p>
          <a:endParaRPr lang="en-US"/>
        </a:p>
      </dgm:t>
    </dgm:pt>
    <dgm:pt modelId="{847C3035-DF9A-42DE-A9FD-A1FB8E102486}" type="parTrans" cxnId="{4BC0F737-383C-4B4A-AF09-AA338C7D2945}">
      <dgm:prSet/>
      <dgm:spPr/>
      <dgm:t>
        <a:bodyPr/>
        <a:lstStyle/>
        <a:p>
          <a:endParaRPr lang="en-US"/>
        </a:p>
      </dgm:t>
    </dgm:pt>
    <dgm:pt modelId="{66E8B2D5-AF84-487A-9204-2BA865F521F1}">
      <dgm:prSet phldrT="[Text]"/>
      <dgm:spPr/>
      <dgm:t>
        <a:bodyPr/>
        <a:lstStyle/>
        <a:p>
          <a:r>
            <a:rPr lang="en-US" smtClean="0">
              <a:latin typeface="Palatino Linotype" pitchFamily="18" charset="0"/>
            </a:rPr>
            <a:t>Payee</a:t>
          </a:r>
          <a:endParaRPr lang="en-US">
            <a:latin typeface="Palatino Linotype" pitchFamily="18" charset="0"/>
          </a:endParaRPr>
        </a:p>
      </dgm:t>
    </dgm:pt>
    <dgm:pt modelId="{22D0ADAC-5D6E-4451-894D-C24E40557BF2}" type="parTrans" cxnId="{75874150-24BE-4BD1-96CF-E6E6C789887E}">
      <dgm:prSet/>
      <dgm:spPr/>
      <dgm:t>
        <a:bodyPr/>
        <a:lstStyle/>
        <a:p>
          <a:endParaRPr lang="en-US"/>
        </a:p>
      </dgm:t>
    </dgm:pt>
    <dgm:pt modelId="{FB50CD89-7B82-448D-A2A6-F92976058D5F}">
      <dgm:prSet phldrT="[Text]" custT="1"/>
      <dgm:spPr/>
      <dgm:t>
        <a:bodyPr/>
        <a:lstStyle/>
        <a:p>
          <a:r>
            <a:rPr lang="en-US" sz="2000" smtClean="0">
              <a:latin typeface="Palatino Linotype" pitchFamily="18" charset="0"/>
            </a:rPr>
            <a:t>State Government</a:t>
          </a:r>
          <a:endParaRPr lang="en-US" sz="2000">
            <a:latin typeface="Palatino Linotype" pitchFamily="18" charset="0"/>
          </a:endParaRPr>
        </a:p>
      </dgm:t>
    </dgm:pt>
    <dgm:pt modelId="{375414F2-E3A9-47F8-A013-0B26D1EEEEB8}" type="sibTrans" cxnId="{75874150-24BE-4BD1-96CF-E6E6C789887E}">
      <dgm:prSet/>
      <dgm:spPr/>
      <dgm:t>
        <a:bodyPr/>
        <a:lstStyle/>
        <a:p>
          <a:endParaRPr lang="en-US"/>
        </a:p>
      </dgm:t>
    </dgm:pt>
    <dgm:pt modelId="{00DAF8A4-1C91-4847-A91C-2B55D6FE4027}" type="sibTrans" cxnId="{4BC0F737-383C-4B4A-AF09-AA338C7D2945}">
      <dgm:prSet/>
      <dgm:spPr/>
      <dgm:t>
        <a:bodyPr/>
        <a:lstStyle/>
        <a:p>
          <a:endParaRPr lang="en-US"/>
        </a:p>
      </dgm:t>
    </dgm:pt>
    <dgm:pt modelId="{91073728-BB71-40D7-AB26-16DF504905C0}" type="parTrans" cxnId="{D4271AC2-9BEA-42E2-BC33-F523740B4E24}">
      <dgm:prSet/>
      <dgm:spPr/>
      <dgm:t>
        <a:bodyPr/>
        <a:lstStyle/>
        <a:p>
          <a:endParaRPr lang="en-US"/>
        </a:p>
      </dgm:t>
    </dgm:pt>
    <dgm:pt modelId="{39A1156D-8AB8-494E-91FA-B87C39ECB56D}">
      <dgm:prSet phldrT="[Text]"/>
      <dgm:spPr/>
      <dgm:t>
        <a:bodyPr/>
        <a:lstStyle/>
        <a:p>
          <a:r>
            <a:rPr lang="en-US" smtClean="0">
              <a:latin typeface="Palatino Linotype" pitchFamily="18" charset="0"/>
            </a:rPr>
            <a:t>Nature of payment</a:t>
          </a:r>
          <a:endParaRPr lang="en-US">
            <a:latin typeface="Palatino Linotype" pitchFamily="18" charset="0"/>
          </a:endParaRPr>
        </a:p>
      </dgm:t>
    </dgm:pt>
    <dgm:pt modelId="{FA460622-781E-4593-A9F7-21974E1B275E}" type="parTrans" cxnId="{8CE0C99C-C2F7-4140-99B3-F30E4D1CE72E}">
      <dgm:prSet/>
      <dgm:spPr/>
      <dgm:t>
        <a:bodyPr/>
        <a:lstStyle/>
        <a:p>
          <a:endParaRPr lang="en-US"/>
        </a:p>
      </dgm:t>
    </dgm:pt>
    <dgm:pt modelId="{A5E9A876-4FFC-43F4-96F1-E6C816C5A1B7}">
      <dgm:prSet phldrT="[Text]" custT="1"/>
      <dgm:spPr/>
      <dgm:t>
        <a:bodyPr/>
        <a:lstStyle/>
        <a:p>
          <a:r>
            <a:rPr lang="en-US" sz="2000" smtClean="0">
              <a:latin typeface="Palatino Linotype" pitchFamily="18" charset="0"/>
            </a:rPr>
            <a:t>Royalty, License fee, Service fee, Privilege Fee, Service Charge or any other fee or charge</a:t>
          </a:r>
          <a:endParaRPr lang="en-US" sz="2000">
            <a:latin typeface="Palatino Linotype" pitchFamily="18" charset="0"/>
          </a:endParaRPr>
        </a:p>
      </dgm:t>
    </dgm:pt>
    <dgm:pt modelId="{09D5AED1-947E-4FF5-AB52-6C46874894BA}" type="sibTrans" cxnId="{8CE0C99C-C2F7-4140-99B3-F30E4D1CE72E}">
      <dgm:prSet/>
      <dgm:spPr/>
      <dgm:t>
        <a:bodyPr/>
        <a:lstStyle/>
        <a:p>
          <a:endParaRPr lang="en-US"/>
        </a:p>
      </dgm:t>
    </dgm:pt>
    <dgm:pt modelId="{C6250767-39AA-436E-AFC6-F3A3211AC8C4}" type="sibTrans" cxnId="{D4271AC2-9BEA-42E2-BC33-F523740B4E24}">
      <dgm:prSet/>
      <dgm:spPr/>
      <dgm:t>
        <a:bodyPr/>
        <a:lstStyle/>
        <a:p>
          <a:endParaRPr lang="en-US"/>
        </a:p>
      </dgm:t>
    </dgm:pt>
    <dgm:pt modelId="{01FAE629-44F9-40B4-BEF4-59D831F8DB1D}" type="parTrans" cxnId="{849CEA12-85C0-4165-9C5D-C13CD6E15137}">
      <dgm:prSet/>
      <dgm:spPr/>
      <dgm:t>
        <a:bodyPr/>
        <a:lstStyle/>
        <a:p>
          <a:endParaRPr lang="en-US"/>
        </a:p>
      </dgm:t>
    </dgm:pt>
    <dgm:pt modelId="{AB2BA59C-F344-4BFF-A706-2DC928086AD8}">
      <dgm:prSet phldrT="[Text]"/>
      <dgm:spPr/>
      <dgm:t>
        <a:bodyPr/>
        <a:lstStyle/>
        <a:p>
          <a:r>
            <a:rPr lang="en-US" smtClean="0">
              <a:latin typeface="Palatino Linotype" pitchFamily="18" charset="0"/>
            </a:rPr>
            <a:t>% of Disallowance</a:t>
          </a:r>
          <a:endParaRPr lang="en-US">
            <a:latin typeface="Palatino Linotype" pitchFamily="18" charset="0"/>
          </a:endParaRPr>
        </a:p>
      </dgm:t>
    </dgm:pt>
    <dgm:pt modelId="{67D871DF-99A1-4389-90FA-EFC72B32CCEC}" type="parTrans" cxnId="{8A722FC6-4D43-44C5-86AA-2359C262BE95}">
      <dgm:prSet/>
      <dgm:spPr/>
      <dgm:t>
        <a:bodyPr/>
        <a:lstStyle/>
        <a:p>
          <a:endParaRPr lang="en-US"/>
        </a:p>
      </dgm:t>
    </dgm:pt>
    <dgm:pt modelId="{49DE02B3-300F-45D0-B79B-5A6715818A15}">
      <dgm:prSet phldrT="[Text]" custT="1"/>
      <dgm:spPr/>
      <dgm:t>
        <a:bodyPr/>
        <a:lstStyle/>
        <a:p>
          <a:r>
            <a:rPr lang="en-US" sz="2000" smtClean="0">
              <a:latin typeface="Palatino Linotype" pitchFamily="18" charset="0"/>
            </a:rPr>
            <a:t>100%</a:t>
          </a:r>
          <a:endParaRPr lang="en-US" sz="2000">
            <a:latin typeface="Palatino Linotype" pitchFamily="18" charset="0"/>
          </a:endParaRPr>
        </a:p>
      </dgm:t>
    </dgm:pt>
    <dgm:pt modelId="{7C72DE75-3257-416C-994E-9A762D9318B8}" type="sibTrans" cxnId="{8A722FC6-4D43-44C5-86AA-2359C262BE95}">
      <dgm:prSet/>
      <dgm:spPr/>
      <dgm:t>
        <a:bodyPr/>
        <a:lstStyle/>
        <a:p>
          <a:endParaRPr lang="en-US"/>
        </a:p>
      </dgm:t>
    </dgm:pt>
    <dgm:pt modelId="{138F9829-1CA4-423F-B7BD-6CB6E4402ED9}" type="sibTrans" cxnId="{849CEA12-85C0-4165-9C5D-C13CD6E15137}">
      <dgm:prSet/>
      <dgm:spPr/>
      <dgm:t>
        <a:bodyPr/>
        <a:lstStyle/>
        <a:p>
          <a:endParaRPr lang="en-US"/>
        </a:p>
      </dgm:t>
    </dgm:pt>
    <dgm:pt modelId="{C6057C3A-F764-43C1-B0D5-0F280C314A3E}" type="pres">
      <dgm:prSet presAssocID="{0FB2F78D-7A64-40EB-8AB1-84546A108FDE}" presName="Name0">
        <dgm:presLayoutVars>
          <dgm:dir/>
          <dgm:animLvl val="lvl"/>
          <dgm:resizeHandles val="exact"/>
        </dgm:presLayoutVars>
      </dgm:prSet>
      <dgm:spPr/>
      <dgm:t>
        <a:bodyPr/>
        <a:lstStyle/>
        <a:p>
          <a:endParaRPr lang="en-US"/>
        </a:p>
      </dgm:t>
    </dgm:pt>
    <dgm:pt modelId="{F3E21A92-6C08-4FE4-BA71-35CD2B84CE9B}" type="pres">
      <dgm:prSet presAssocID="{F64342C2-1AE3-40D8-8EF4-85C46F342DC4}" presName="composite"/>
      <dgm:spPr/>
      <dgm:t>
        <a:bodyPr/>
        <a:lstStyle/>
        <a:p/>
      </dgm:t>
    </dgm:pt>
    <dgm:pt modelId="{4B15145E-4444-46AD-A603-E2B0C3856233}" type="pres">
      <dgm:prSet presAssocID="{F64342C2-1AE3-40D8-8EF4-85C46F342DC4}" presName="parTx" presStyleLbl="alignNode1" presStyleCnt="4">
        <dgm:presLayoutVars>
          <dgm:chMax val="0"/>
          <dgm:chPref val="0"/>
          <dgm:bulletEnabled val="1"/>
        </dgm:presLayoutVars>
      </dgm:prSet>
      <dgm:spPr/>
      <dgm:t>
        <a:bodyPr/>
        <a:lstStyle/>
        <a:p>
          <a:endParaRPr lang="en-US"/>
        </a:p>
      </dgm:t>
    </dgm:pt>
    <dgm:pt modelId="{5AB4CC68-4BF4-445E-A636-471138883301}" type="pres">
      <dgm:prSet presAssocID="{F64342C2-1AE3-40D8-8EF4-85C46F342DC4}" presName="desTx" presStyleLbl="alignAccFollowNode1" presStyleCnt="4">
        <dgm:presLayoutVars>
          <dgm:bulletEnabled val="1"/>
        </dgm:presLayoutVars>
      </dgm:prSet>
      <dgm:spPr/>
      <dgm:t>
        <a:bodyPr/>
        <a:lstStyle/>
        <a:p>
          <a:endParaRPr lang="en-US"/>
        </a:p>
      </dgm:t>
    </dgm:pt>
    <dgm:pt modelId="{A883E071-0B0C-4E2F-9C05-AA7DBEE94D45}" type="pres">
      <dgm:prSet presAssocID="{85EE8D02-8B65-40C5-B51F-31F5399C4448}" presName="space"/>
      <dgm:spPr/>
      <dgm:t>
        <a:bodyPr/>
        <a:lstStyle/>
        <a:p/>
      </dgm:t>
    </dgm:pt>
    <dgm:pt modelId="{2AD35170-5E20-438E-AC7D-86905804D21D}" type="pres">
      <dgm:prSet presAssocID="{66E8B2D5-AF84-487A-9204-2BA865F521F1}" presName="composite"/>
      <dgm:spPr/>
      <dgm:t>
        <a:bodyPr/>
        <a:lstStyle/>
        <a:p/>
      </dgm:t>
    </dgm:pt>
    <dgm:pt modelId="{2B5CF10E-14E9-45A5-AA26-6C97ADE7CBCE}" type="pres">
      <dgm:prSet presAssocID="{66E8B2D5-AF84-487A-9204-2BA865F521F1}" presName="parTx" presStyleLbl="alignNode1" presStyleIdx="1" presStyleCnt="4">
        <dgm:presLayoutVars>
          <dgm:chMax val="0"/>
          <dgm:chPref val="0"/>
          <dgm:bulletEnabled val="1"/>
        </dgm:presLayoutVars>
      </dgm:prSet>
      <dgm:spPr/>
      <dgm:t>
        <a:bodyPr/>
        <a:lstStyle/>
        <a:p>
          <a:endParaRPr lang="en-US"/>
        </a:p>
      </dgm:t>
    </dgm:pt>
    <dgm:pt modelId="{9904F1CA-82EF-4EFC-8BB6-03D8240A7157}" type="pres">
      <dgm:prSet presAssocID="{66E8B2D5-AF84-487A-9204-2BA865F521F1}" presName="desTx" presStyleLbl="alignAccFollowNode1" presStyleIdx="1" presStyleCnt="4">
        <dgm:presLayoutVars>
          <dgm:bulletEnabled val="1"/>
        </dgm:presLayoutVars>
      </dgm:prSet>
      <dgm:spPr/>
      <dgm:t>
        <a:bodyPr/>
        <a:lstStyle/>
        <a:p>
          <a:endParaRPr lang="en-US"/>
        </a:p>
      </dgm:t>
    </dgm:pt>
    <dgm:pt modelId="{54E11C1D-F258-4675-B54B-0DA59FD79277}" type="pres">
      <dgm:prSet presAssocID="{00DAF8A4-1C91-4847-A91C-2B55D6FE4027}" presName="space"/>
      <dgm:spPr/>
      <dgm:t>
        <a:bodyPr/>
        <a:lstStyle/>
        <a:p/>
      </dgm:t>
    </dgm:pt>
    <dgm:pt modelId="{335C7F9F-42AB-40FA-A617-F2C8EE2A6701}" type="pres">
      <dgm:prSet presAssocID="{39A1156D-8AB8-494E-91FA-B87C39ECB56D}" presName="composite"/>
      <dgm:spPr/>
      <dgm:t>
        <a:bodyPr/>
        <a:lstStyle/>
        <a:p/>
      </dgm:t>
    </dgm:pt>
    <dgm:pt modelId="{A0B6E4A3-C327-40F7-89BB-F2AB84919D7B}" type="pres">
      <dgm:prSet presAssocID="{39A1156D-8AB8-494E-91FA-B87C39ECB56D}" presName="parTx" presStyleLbl="alignNode1" presStyleIdx="2" presStyleCnt="4">
        <dgm:presLayoutVars>
          <dgm:chMax val="0"/>
          <dgm:chPref val="0"/>
          <dgm:bulletEnabled val="1"/>
        </dgm:presLayoutVars>
      </dgm:prSet>
      <dgm:spPr/>
      <dgm:t>
        <a:bodyPr/>
        <a:lstStyle/>
        <a:p>
          <a:endParaRPr lang="en-US"/>
        </a:p>
      </dgm:t>
    </dgm:pt>
    <dgm:pt modelId="{FFCF1618-BBD5-41B1-BFBD-88A0EA33AEF7}" type="pres">
      <dgm:prSet presAssocID="{39A1156D-8AB8-494E-91FA-B87C39ECB56D}" presName="desTx" presStyleLbl="alignAccFollowNode1" presStyleIdx="2" presStyleCnt="4">
        <dgm:presLayoutVars>
          <dgm:bulletEnabled val="1"/>
        </dgm:presLayoutVars>
      </dgm:prSet>
      <dgm:spPr/>
      <dgm:t>
        <a:bodyPr/>
        <a:lstStyle/>
        <a:p>
          <a:endParaRPr lang="en-US"/>
        </a:p>
      </dgm:t>
    </dgm:pt>
    <dgm:pt modelId="{1871BE21-ADB1-4393-B5EF-4698E07467C1}" type="pres">
      <dgm:prSet presAssocID="{C6250767-39AA-436E-AFC6-F3A3211AC8C4}" presName="space"/>
      <dgm:spPr/>
      <dgm:t>
        <a:bodyPr/>
        <a:lstStyle/>
        <a:p/>
      </dgm:t>
    </dgm:pt>
    <dgm:pt modelId="{614E67E9-891E-4D86-A454-44A55898D456}" type="pres">
      <dgm:prSet presAssocID="{AB2BA59C-F344-4BFF-A706-2DC928086AD8}" presName="composite"/>
      <dgm:spPr/>
      <dgm:t>
        <a:bodyPr/>
        <a:lstStyle/>
        <a:p/>
      </dgm:t>
    </dgm:pt>
    <dgm:pt modelId="{2CF5112D-C07B-474C-AFAE-1852B65D6827}" type="pres">
      <dgm:prSet presAssocID="{AB2BA59C-F344-4BFF-A706-2DC928086AD8}" presName="parTx" presStyleLbl="alignNode1" presStyleIdx="3" presStyleCnt="4">
        <dgm:presLayoutVars>
          <dgm:chMax val="0"/>
          <dgm:chPref val="0"/>
          <dgm:bulletEnabled val="1"/>
        </dgm:presLayoutVars>
      </dgm:prSet>
      <dgm:spPr/>
      <dgm:t>
        <a:bodyPr/>
        <a:lstStyle/>
        <a:p>
          <a:endParaRPr lang="en-US"/>
        </a:p>
      </dgm:t>
    </dgm:pt>
    <dgm:pt modelId="{BB7AA2F1-4A31-4154-BF3D-107BC7B62234}" type="pres">
      <dgm:prSet presAssocID="{AB2BA59C-F344-4BFF-A706-2DC928086AD8}" presName="desTx" presStyleLbl="alignAccFollowNode1" presStyleIdx="3" presStyleCnt="4">
        <dgm:presLayoutVars>
          <dgm:bulletEnabled val="1"/>
        </dgm:presLayoutVars>
      </dgm:prSet>
      <dgm:spPr/>
      <dgm:t>
        <a:bodyPr/>
        <a:lstStyle/>
        <a:p>
          <a:endParaRPr lang="en-US"/>
        </a:p>
      </dgm:t>
    </dgm:pt>
  </dgm:ptLst>
  <dgm:cxnLst>
    <dgm:cxn modelId="{C1353E6E-CAB8-4CDC-8B71-09287EFEF61F}" srcId="{0FB2F78D-7A64-40EB-8AB1-84546A108FDE}" destId="{F64342C2-1AE3-40D8-8EF4-85C46F342DC4}" srcOrd="0" destOrd="0" parTransId="{247669F3-AE4A-4E76-9469-A0345BF624FC}" sibTransId="{85EE8D02-8B65-40C5-B51F-31F5399C4448}"/>
    <dgm:cxn modelId="{FC9FCFC0-0BBC-4897-A0E9-D724FB7E34C3}" srcId="{F64342C2-1AE3-40D8-8EF4-85C46F342DC4}" destId="{55486320-725F-4141-B93A-AE95FC815DA2}" srcOrd="0" destOrd="0" parTransId="{C7678C1A-20F1-4668-9382-CD210F71F7BB}" sibTransId="{22D464AA-3064-444B-831E-BF0D2C449087}"/>
    <dgm:cxn modelId="{4BC0F737-383C-4B4A-AF09-AA338C7D2945}" srcId="{0FB2F78D-7A64-40EB-8AB1-84546A108FDE}" destId="{66E8B2D5-AF84-487A-9204-2BA865F521F1}" srcOrd="1" destOrd="0" parTransId="{847C3035-DF9A-42DE-A9FD-A1FB8E102486}" sibTransId="{00DAF8A4-1C91-4847-A91C-2B55D6FE4027}"/>
    <dgm:cxn modelId="{75874150-24BE-4BD1-96CF-E6E6C789887E}" srcId="{66E8B2D5-AF84-487A-9204-2BA865F521F1}" destId="{FB50CD89-7B82-448D-A2A6-F92976058D5F}" srcOrd="0" destOrd="0" parTransId="{22D0ADAC-5D6E-4451-894D-C24E40557BF2}" sibTransId="{375414F2-E3A9-47F8-A013-0B26D1EEEEB8}"/>
    <dgm:cxn modelId="{D4271AC2-9BEA-42E2-BC33-F523740B4E24}" srcId="{0FB2F78D-7A64-40EB-8AB1-84546A108FDE}" destId="{39A1156D-8AB8-494E-91FA-B87C39ECB56D}" srcOrd="2" destOrd="0" parTransId="{91073728-BB71-40D7-AB26-16DF504905C0}" sibTransId="{C6250767-39AA-436E-AFC6-F3A3211AC8C4}"/>
    <dgm:cxn modelId="{8CE0C99C-C2F7-4140-99B3-F30E4D1CE72E}" srcId="{39A1156D-8AB8-494E-91FA-B87C39ECB56D}" destId="{A5E9A876-4FFC-43F4-96F1-E6C816C5A1B7}" srcOrd="0" destOrd="0" parTransId="{FA460622-781E-4593-A9F7-21974E1B275E}" sibTransId="{09D5AED1-947E-4FF5-AB52-6C46874894BA}"/>
    <dgm:cxn modelId="{849CEA12-85C0-4165-9C5D-C13CD6E15137}" srcId="{0FB2F78D-7A64-40EB-8AB1-84546A108FDE}" destId="{AB2BA59C-F344-4BFF-A706-2DC928086AD8}" srcOrd="3" destOrd="0" parTransId="{01FAE629-44F9-40B4-BEF4-59D831F8DB1D}" sibTransId="{138F9829-1CA4-423F-B7BD-6CB6E4402ED9}"/>
    <dgm:cxn modelId="{8A722FC6-4D43-44C5-86AA-2359C262BE95}" srcId="{AB2BA59C-F344-4BFF-A706-2DC928086AD8}" destId="{49DE02B3-300F-45D0-B79B-5A6715818A15}" srcOrd="0" destOrd="0" parTransId="{67D871DF-99A1-4389-90FA-EFC72B32CCEC}" sibTransId="{7C72DE75-3257-416C-994E-9A762D9318B8}"/>
    <dgm:cxn modelId="{A88DAFED-E48F-44F1-B585-400C28639C6B}" type="presOf" srcId="{0FB2F78D-7A64-40EB-8AB1-84546A108FDE}" destId="{C6057C3A-F764-43C1-B0D5-0F280C314A3E}" srcOrd="0" destOrd="0" presId="urn:microsoft.com/office/officeart/2005/8/layout/hList1"/>
    <dgm:cxn modelId="{36AAD98D-EEAD-41AF-A4BA-B514781E1473}" type="presParOf" srcId="{C6057C3A-F764-43C1-B0D5-0F280C314A3E}" destId="{F3E21A92-6C08-4FE4-BA71-35CD2B84CE9B}" srcOrd="0" destOrd="0" presId="urn:microsoft.com/office/officeart/2005/8/layout/hList1"/>
    <dgm:cxn modelId="{52822DC4-D83B-4F1B-80A4-BD4E86D07536}" type="presParOf" srcId="{F3E21A92-6C08-4FE4-BA71-35CD2B84CE9B}" destId="{4B15145E-4444-46AD-A603-E2B0C3856233}" srcOrd="0" destOrd="0" presId="urn:microsoft.com/office/officeart/2005/8/layout/hList1"/>
    <dgm:cxn modelId="{DC09991A-3A10-409D-A01B-797B70F141FB}" type="presOf" srcId="{F64342C2-1AE3-40D8-8EF4-85C46F342DC4}" destId="{4B15145E-4444-46AD-A603-E2B0C3856233}" srcOrd="0" destOrd="0" presId="urn:microsoft.com/office/officeart/2005/8/layout/hList1"/>
    <dgm:cxn modelId="{43690E73-9514-4E04-AFA6-F2F6AA5396B9}" type="presParOf" srcId="{F3E21A92-6C08-4FE4-BA71-35CD2B84CE9B}" destId="{5AB4CC68-4BF4-445E-A636-471138883301}" srcOrd="1" destOrd="0" presId="urn:microsoft.com/office/officeart/2005/8/layout/hList1"/>
    <dgm:cxn modelId="{9698B04D-78E0-4175-85A4-0CB1E4259607}" type="presOf" srcId="{55486320-725F-4141-B93A-AE95FC815DA2}" destId="{5AB4CC68-4BF4-445E-A636-471138883301}" srcOrd="0" destOrd="0" presId="urn:microsoft.com/office/officeart/2005/8/layout/hList1"/>
    <dgm:cxn modelId="{863CFFB5-79E9-4176-839B-39132DFC2D3A}" type="presParOf" srcId="{C6057C3A-F764-43C1-B0D5-0F280C314A3E}" destId="{A883E071-0B0C-4E2F-9C05-AA7DBEE94D45}" srcOrd="1" destOrd="0" presId="urn:microsoft.com/office/officeart/2005/8/layout/hList1"/>
    <dgm:cxn modelId="{0D5B8DA4-CB46-4A3F-AA75-48058E9AE440}" type="presParOf" srcId="{C6057C3A-F764-43C1-B0D5-0F280C314A3E}" destId="{2AD35170-5E20-438E-AC7D-86905804D21D}" srcOrd="2" destOrd="0" presId="urn:microsoft.com/office/officeart/2005/8/layout/hList1"/>
    <dgm:cxn modelId="{AD5B8D16-7D0D-43FC-8D44-B25B328EE979}" type="presParOf" srcId="{2AD35170-5E20-438E-AC7D-86905804D21D}" destId="{2B5CF10E-14E9-45A5-AA26-6C97ADE7CBCE}" srcOrd="0" destOrd="0" presId="urn:microsoft.com/office/officeart/2005/8/layout/hList1"/>
    <dgm:cxn modelId="{B4222AA4-6C33-4358-9568-F965FCE1BF32}" type="presOf" srcId="{66E8B2D5-AF84-487A-9204-2BA865F521F1}" destId="{2B5CF10E-14E9-45A5-AA26-6C97ADE7CBCE}" srcOrd="0" destOrd="0" presId="urn:microsoft.com/office/officeart/2005/8/layout/hList1"/>
    <dgm:cxn modelId="{CF50FBEC-2BE9-4CAD-B099-1A0E71FE3A2E}" type="presParOf" srcId="{2AD35170-5E20-438E-AC7D-86905804D21D}" destId="{9904F1CA-82EF-4EFC-8BB6-03D8240A7157}" srcOrd="1" destOrd="0" presId="urn:microsoft.com/office/officeart/2005/8/layout/hList1"/>
    <dgm:cxn modelId="{147F06FD-8C0B-47AC-92A9-DA8382ED7A16}" type="presOf" srcId="{FB50CD89-7B82-448D-A2A6-F92976058D5F}" destId="{9904F1CA-82EF-4EFC-8BB6-03D8240A7157}" srcOrd="0" destOrd="0" presId="urn:microsoft.com/office/officeart/2005/8/layout/hList1"/>
    <dgm:cxn modelId="{BF443939-0477-4D2D-B2E0-4BFD7D25059F}" type="presParOf" srcId="{C6057C3A-F764-43C1-B0D5-0F280C314A3E}" destId="{54E11C1D-F258-4675-B54B-0DA59FD79277}" srcOrd="3" destOrd="0" presId="urn:microsoft.com/office/officeart/2005/8/layout/hList1"/>
    <dgm:cxn modelId="{2C4DD49B-A05C-4173-A125-2D9CFC72F71E}" type="presParOf" srcId="{C6057C3A-F764-43C1-B0D5-0F280C314A3E}" destId="{335C7F9F-42AB-40FA-A617-F2C8EE2A6701}" srcOrd="4" destOrd="0" presId="urn:microsoft.com/office/officeart/2005/8/layout/hList1"/>
    <dgm:cxn modelId="{FEB85396-8A88-4E19-ACE2-D324C3D52059}" type="presParOf" srcId="{335C7F9F-42AB-40FA-A617-F2C8EE2A6701}" destId="{A0B6E4A3-C327-40F7-89BB-F2AB84919D7B}" srcOrd="0" destOrd="0" presId="urn:microsoft.com/office/officeart/2005/8/layout/hList1"/>
    <dgm:cxn modelId="{29BEC5BA-EFCA-4DF3-96BE-15C49D0B07CC}" type="presOf" srcId="{39A1156D-8AB8-494E-91FA-B87C39ECB56D}" destId="{A0B6E4A3-C327-40F7-89BB-F2AB84919D7B}" srcOrd="0" destOrd="0" presId="urn:microsoft.com/office/officeart/2005/8/layout/hList1"/>
    <dgm:cxn modelId="{12FDB523-3A57-4178-BED4-322D34A5C30A}" type="presParOf" srcId="{335C7F9F-42AB-40FA-A617-F2C8EE2A6701}" destId="{FFCF1618-BBD5-41B1-BFBD-88A0EA33AEF7}" srcOrd="1" destOrd="0" presId="urn:microsoft.com/office/officeart/2005/8/layout/hList1"/>
    <dgm:cxn modelId="{421078A9-94CA-4DC7-8561-12FF784B2028}" type="presOf" srcId="{A5E9A876-4FFC-43F4-96F1-E6C816C5A1B7}" destId="{FFCF1618-BBD5-41B1-BFBD-88A0EA33AEF7}" srcOrd="0" destOrd="0" presId="urn:microsoft.com/office/officeart/2005/8/layout/hList1"/>
    <dgm:cxn modelId="{6EC99E73-2A78-4A02-85CE-95C4D1ECF735}" type="presParOf" srcId="{C6057C3A-F764-43C1-B0D5-0F280C314A3E}" destId="{1871BE21-ADB1-4393-B5EF-4698E07467C1}" srcOrd="5" destOrd="0" presId="urn:microsoft.com/office/officeart/2005/8/layout/hList1"/>
    <dgm:cxn modelId="{79160CE0-7D3E-44EA-845F-1E0728A0671C}" type="presParOf" srcId="{C6057C3A-F764-43C1-B0D5-0F280C314A3E}" destId="{614E67E9-891E-4D86-A454-44A55898D456}" srcOrd="6" destOrd="0" presId="urn:microsoft.com/office/officeart/2005/8/layout/hList1"/>
    <dgm:cxn modelId="{8C46E74B-022E-4BF2-82AD-BF83E92593C9}" type="presParOf" srcId="{614E67E9-891E-4D86-A454-44A55898D456}" destId="{2CF5112D-C07B-474C-AFAE-1852B65D6827}" srcOrd="0" destOrd="0" presId="urn:microsoft.com/office/officeart/2005/8/layout/hList1"/>
    <dgm:cxn modelId="{D373656D-7EBE-483E-8AFE-481050D494F8}" type="presOf" srcId="{AB2BA59C-F344-4BFF-A706-2DC928086AD8}" destId="{2CF5112D-C07B-474C-AFAE-1852B65D6827}" srcOrd="0" destOrd="0" presId="urn:microsoft.com/office/officeart/2005/8/layout/hList1"/>
    <dgm:cxn modelId="{EAF5AB29-E386-45A4-8619-9E1377976125}" type="presParOf" srcId="{614E67E9-891E-4D86-A454-44A55898D456}" destId="{BB7AA2F1-4A31-4154-BF3D-107BC7B62234}" srcOrd="1" destOrd="0" presId="urn:microsoft.com/office/officeart/2005/8/layout/hList1"/>
    <dgm:cxn modelId="{B30443EC-5B74-40B6-96C3-B25F16C5A9E6}" type="presOf" srcId="{49DE02B3-300F-45D0-B79B-5A6715818A15}" destId="{BB7AA2F1-4A31-4154-BF3D-107BC7B62234}" srcOrd="0" destOrd="0" presId="urn:microsoft.com/office/officeart/2005/8/layout/hList1"/>
  </dgm:cxnLst>
  <dgm:bg/>
  <dgm:whole/>
</dgm:dataModel>
</file>

<file path=ppt/diagrams/data24.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231B9697-48B9-4F33-88C6-24D05D7452B5}" type="doc">
      <dgm:prSet loTypeId="urn:microsoft.com/office/officeart/2005/8/layout/cycle6" loCatId="relationship" qsTypeId="urn:microsoft.com/office/officeart/2005/8/quickstyle/simple3" qsCatId="simple" csTypeId="urn:microsoft.com/office/officeart/2005/8/colors/accent1_1" csCatId="accent1" phldr="1"/>
      <dgm:spPr/>
      <dgm:t>
        <a:bodyPr/>
        <a:lstStyle/>
        <a:p>
          <a:endParaRPr lang="en-US"/>
        </a:p>
      </dgm:t>
    </dgm:pt>
    <dgm:pt modelId="{DCD9A372-1164-471B-AB0A-EC85DAD515A5}" type="parTrans" cxnId="{3D5A99ED-6BBA-406E-A9A7-122EF2639215}">
      <dgm:prSet/>
      <dgm:spPr/>
      <dgm:t>
        <a:bodyPr/>
        <a:lstStyle/>
        <a:p>
          <a:endParaRPr lang="en-US"/>
        </a:p>
      </dgm:t>
    </dgm:pt>
    <dgm:pt modelId="{2980797A-67B6-44B5-9B38-AE334315029F}">
      <dgm:prSet phldrT="[Text]" custT="1"/>
      <dgm:spPr/>
      <dgm:t>
        <a:bodyPr/>
        <a:lstStyle/>
        <a:p>
          <a:r>
            <a:rPr lang="en-US" sz="1400" b="1" smtClean="0">
              <a:latin typeface="Palatino Linotype" pitchFamily="18" charset="0"/>
            </a:rPr>
            <a:t>40A(2)</a:t>
          </a:r>
        </a:p>
        <a:p>
          <a:r>
            <a:rPr lang="en-US" sz="1400" b="1" smtClean="0">
              <a:latin typeface="Palatino Linotype" pitchFamily="18" charset="0"/>
            </a:rPr>
            <a:t>Excessive payment to Specified person</a:t>
          </a:r>
          <a:endParaRPr lang="en-US" sz="1400" b="1">
            <a:latin typeface="Palatino Linotype" pitchFamily="18" charset="0"/>
          </a:endParaRPr>
        </a:p>
      </dgm:t>
    </dgm:pt>
    <dgm:pt modelId="{96329C84-EE07-4031-A806-EA1152D48F92}" type="sibTrans" cxnId="{3D5A99ED-6BBA-406E-A9A7-122EF2639215}">
      <dgm:prSet/>
      <dgm:spPr/>
      <dgm:t>
        <a:bodyPr/>
        <a:lstStyle/>
        <a:p>
          <a:endParaRPr lang="en-US"/>
        </a:p>
      </dgm:t>
    </dgm:pt>
    <dgm:pt modelId="{764731D6-B51C-4B41-AF23-59EAFF46FC35}" type="parTrans" cxnId="{DCC3C5EA-3F4D-4128-83D1-95F08F0F82CE}">
      <dgm:prSet/>
      <dgm:spPr/>
      <dgm:t>
        <a:bodyPr/>
        <a:lstStyle/>
        <a:p>
          <a:endParaRPr lang="en-US"/>
        </a:p>
      </dgm:t>
    </dgm:pt>
    <dgm:pt modelId="{84099D14-74B3-4D36-9743-1A43DEB96D6F}">
      <dgm:prSet phldrT="[Text]" custT="1"/>
      <dgm:spPr/>
      <dgm:t>
        <a:bodyPr/>
        <a:lstStyle/>
        <a:p>
          <a:r>
            <a:rPr lang="en-US" sz="1400" b="1" smtClean="0">
              <a:latin typeface="Palatino Linotype" pitchFamily="18" charset="0"/>
            </a:rPr>
            <a:t>40A(3)</a:t>
          </a:r>
        </a:p>
        <a:p>
          <a:r>
            <a:rPr lang="en-US" sz="1400" b="1" smtClean="0">
              <a:latin typeface="Palatino Linotype" pitchFamily="18" charset="0"/>
            </a:rPr>
            <a:t>Payment in excess of Rs. 10,000 made otherwise than through prescribed modes</a:t>
          </a:r>
          <a:endParaRPr lang="en-US" sz="1400" b="1">
            <a:latin typeface="Palatino Linotype" pitchFamily="18" charset="0"/>
          </a:endParaRPr>
        </a:p>
      </dgm:t>
    </dgm:pt>
    <dgm:pt modelId="{4B848425-0D60-433E-A1B4-C71A9D5BD41C}" type="sibTrans" cxnId="{DCC3C5EA-3F4D-4128-83D1-95F08F0F82CE}">
      <dgm:prSet/>
      <dgm:spPr/>
      <dgm:t>
        <a:bodyPr/>
        <a:lstStyle/>
        <a:p>
          <a:endParaRPr lang="en-US"/>
        </a:p>
      </dgm:t>
    </dgm:pt>
    <dgm:pt modelId="{3EDA72FB-4CE3-418C-840D-6FA0EB9008E5}" type="parTrans" cxnId="{A0526DA0-8774-4EEE-8AFD-3D2FA34413E2}">
      <dgm:prSet/>
      <dgm:spPr/>
      <dgm:t>
        <a:bodyPr/>
        <a:lstStyle/>
        <a:p>
          <a:endParaRPr lang="en-US"/>
        </a:p>
      </dgm:t>
    </dgm:pt>
    <dgm:pt modelId="{32E176A7-7944-453A-A1A6-71E51C9B5558}">
      <dgm:prSet phldrT="[Text]" custT="1"/>
      <dgm:spPr/>
      <dgm:t>
        <a:bodyPr/>
        <a:lstStyle/>
        <a:p>
          <a:r>
            <a:rPr lang="en-US" sz="1400" b="1" smtClean="0">
              <a:latin typeface="Palatino Linotype" pitchFamily="18" charset="0"/>
            </a:rPr>
            <a:t>40A(7)</a:t>
          </a:r>
        </a:p>
        <a:p>
          <a:r>
            <a:rPr lang="en-US" sz="1400" b="1" smtClean="0">
              <a:latin typeface="Palatino Linotype" pitchFamily="18" charset="0"/>
            </a:rPr>
            <a:t>Disallowance for </a:t>
          </a:r>
        </a:p>
        <a:p>
          <a:r>
            <a:rPr lang="en-US" sz="1400" b="1" smtClean="0">
              <a:latin typeface="Palatino Linotype" pitchFamily="18" charset="0"/>
            </a:rPr>
            <a:t>Provision for Gratuity</a:t>
          </a:r>
          <a:endParaRPr lang="en-US" sz="1400" b="1">
            <a:latin typeface="Palatino Linotype" pitchFamily="18" charset="0"/>
          </a:endParaRPr>
        </a:p>
      </dgm:t>
    </dgm:pt>
    <dgm:pt modelId="{11BF6D45-19B5-450D-9138-091C33F86C29}" type="sibTrans" cxnId="{A0526DA0-8774-4EEE-8AFD-3D2FA34413E2}">
      <dgm:prSet/>
      <dgm:spPr/>
      <dgm:t>
        <a:bodyPr/>
        <a:lstStyle/>
        <a:p>
          <a:endParaRPr lang="en-US"/>
        </a:p>
      </dgm:t>
    </dgm:pt>
    <dgm:pt modelId="{45ADD4D0-777A-463F-AFFD-79D056C2D584}" type="parTrans" cxnId="{4875FCD3-6A68-48CE-B27D-A69AA01B798E}">
      <dgm:prSet/>
      <dgm:spPr/>
      <dgm:t>
        <a:bodyPr/>
        <a:lstStyle/>
        <a:p>
          <a:endParaRPr lang="en-US"/>
        </a:p>
      </dgm:t>
    </dgm:pt>
    <dgm:pt modelId="{01CD84AA-DF03-45B8-BC22-A40241BA2AA5}">
      <dgm:prSet phldrT="[Text]" custT="1"/>
      <dgm:spPr/>
      <dgm:t>
        <a:bodyPr/>
        <a:lstStyle/>
        <a:p>
          <a:r>
            <a:rPr lang="en-US" sz="1400" b="1" smtClean="0">
              <a:latin typeface="Palatino Linotype" pitchFamily="18" charset="0"/>
            </a:rPr>
            <a:t>40A(9)</a:t>
          </a:r>
        </a:p>
        <a:p>
          <a:r>
            <a:rPr lang="en-US" sz="1400" b="1" smtClean="0">
              <a:latin typeface="Palatino Linotype" pitchFamily="18" charset="0"/>
            </a:rPr>
            <a:t>Contribution by Employer to funds, Trusts etc.</a:t>
          </a:r>
          <a:endParaRPr lang="en-US" sz="1400" b="1">
            <a:latin typeface="Palatino Linotype" pitchFamily="18" charset="0"/>
          </a:endParaRPr>
        </a:p>
      </dgm:t>
    </dgm:pt>
    <dgm:pt modelId="{F236AAFB-D58D-4F54-A7D7-06902988015A}" type="sibTrans" cxnId="{4875FCD3-6A68-48CE-B27D-A69AA01B798E}">
      <dgm:prSet/>
      <dgm:spPr/>
      <dgm:t>
        <a:bodyPr/>
        <a:lstStyle/>
        <a:p>
          <a:endParaRPr lang="en-US"/>
        </a:p>
      </dgm:t>
    </dgm:pt>
    <dgm:pt modelId="{21AF856A-CCBF-4FC7-B9A8-F9D56CE58831}" type="parTrans" cxnId="{7173994B-B2ED-49C5-B0ED-72DBE221FA7B}">
      <dgm:prSet/>
      <dgm:spPr/>
      <dgm:t>
        <a:bodyPr/>
        <a:lstStyle/>
        <a:p>
          <a:endParaRPr lang="en-US"/>
        </a:p>
      </dgm:t>
    </dgm:pt>
    <dgm:pt modelId="{44F56670-4026-4C62-A5AF-8B623BE461EE}">
      <dgm:prSet phldrT="[Text]" custT="1"/>
      <dgm:spPr/>
      <dgm:t>
        <a:bodyPr/>
        <a:lstStyle/>
        <a:p>
          <a:r>
            <a:rPr lang="en-US" sz="1400" b="1" smtClean="0">
              <a:latin typeface="Palatino Linotype" pitchFamily="18" charset="0"/>
            </a:rPr>
            <a:t>40A(13)</a:t>
          </a:r>
        </a:p>
        <a:p>
          <a:r>
            <a:rPr lang="en-US" sz="1400" b="1" smtClean="0">
              <a:latin typeface="Palatino Linotype" pitchFamily="18" charset="0"/>
            </a:rPr>
            <a:t>Marked to market losses except allowable u/s 36</a:t>
          </a:r>
          <a:endParaRPr lang="en-US" sz="1400" b="1">
            <a:latin typeface="Palatino Linotype" pitchFamily="18" charset="0"/>
          </a:endParaRPr>
        </a:p>
      </dgm:t>
    </dgm:pt>
    <dgm:pt modelId="{A7043FC4-879D-4F8E-B421-80527789261F}" type="sibTrans" cxnId="{7173994B-B2ED-49C5-B0ED-72DBE221FA7B}">
      <dgm:prSet/>
      <dgm:spPr/>
      <dgm:t>
        <a:bodyPr/>
        <a:lstStyle/>
        <a:p>
          <a:endParaRPr lang="en-US"/>
        </a:p>
      </dgm:t>
    </dgm:pt>
    <dgm:pt modelId="{8605FB35-6BDE-4B18-93F6-6CCFAC0571CA}" type="pres">
      <dgm:prSet presAssocID="{231B9697-48B9-4F33-88C6-24D05D7452B5}" presName="cycle">
        <dgm:presLayoutVars>
          <dgm:dir/>
          <dgm:resizeHandles val="exact"/>
        </dgm:presLayoutVars>
      </dgm:prSet>
      <dgm:spPr/>
      <dgm:t>
        <a:bodyPr/>
        <a:lstStyle/>
        <a:p>
          <a:endParaRPr lang="en-US"/>
        </a:p>
      </dgm:t>
    </dgm:pt>
    <dgm:pt modelId="{F1994532-D4B1-4FCB-ADCD-9D49F86BAF74}" type="pres">
      <dgm:prSet presAssocID="{2980797A-67B6-44B5-9B38-AE334315029F}" presName="node" presStyleLbl="node1" presStyleCnt="5">
        <dgm:presLayoutVars>
          <dgm:bulletEnabled val="1"/>
        </dgm:presLayoutVars>
      </dgm:prSet>
      <dgm:spPr/>
      <dgm:t>
        <a:bodyPr/>
        <a:lstStyle/>
        <a:p>
          <a:endParaRPr lang="en-US"/>
        </a:p>
      </dgm:t>
    </dgm:pt>
    <dgm:pt modelId="{0BB12A88-58A4-408D-BD08-ABC7B268A93C}" type="pres">
      <dgm:prSet presAssocID="{2980797A-67B6-44B5-9B38-AE334315029F}" presName="spNode"/>
      <dgm:spPr/>
      <dgm:t>
        <a:bodyPr/>
        <a:lstStyle/>
        <a:p/>
      </dgm:t>
    </dgm:pt>
    <dgm:pt modelId="{14BB6D63-63D9-477F-97C0-7E2E4E1FFB1E}" type="pres">
      <dgm:prSet presAssocID="{96329C84-EE07-4031-A806-EA1152D48F92}" presName="sibTrans" presStyleLbl="sibTrans1D1" presStyleCnt="5"/>
      <dgm:spPr/>
      <dgm:t>
        <a:bodyPr/>
        <a:lstStyle/>
        <a:p>
          <a:endParaRPr lang="en-US"/>
        </a:p>
      </dgm:t>
    </dgm:pt>
    <dgm:pt modelId="{579F6955-779B-40E4-9B10-CE48C3D722B0}" type="pres">
      <dgm:prSet presAssocID="{84099D14-74B3-4D36-9743-1A43DEB96D6F}" presName="node" presStyleLbl="node1" presStyleIdx="1" presStyleCnt="5" custScaleY="132427">
        <dgm:presLayoutVars>
          <dgm:bulletEnabled val="1"/>
        </dgm:presLayoutVars>
      </dgm:prSet>
      <dgm:spPr/>
      <dgm:t>
        <a:bodyPr/>
        <a:lstStyle/>
        <a:p>
          <a:endParaRPr lang="en-US"/>
        </a:p>
      </dgm:t>
    </dgm:pt>
    <dgm:pt modelId="{8CC7D759-9C86-4726-8081-3DA18E858116}" type="pres">
      <dgm:prSet presAssocID="{84099D14-74B3-4D36-9743-1A43DEB96D6F}" presName="spNode"/>
      <dgm:spPr/>
      <dgm:t>
        <a:bodyPr/>
        <a:lstStyle/>
        <a:p/>
      </dgm:t>
    </dgm:pt>
    <dgm:pt modelId="{E8780FB1-D322-4F4F-94EE-8CCAF8059889}" type="pres">
      <dgm:prSet presAssocID="{4B848425-0D60-433E-A1B4-C71A9D5BD41C}" presName="sibTrans" presStyleLbl="sibTrans1D1" presStyleIdx="1" presStyleCnt="5"/>
      <dgm:spPr/>
      <dgm:t>
        <a:bodyPr/>
        <a:lstStyle/>
        <a:p>
          <a:endParaRPr lang="en-US"/>
        </a:p>
      </dgm:t>
    </dgm:pt>
    <dgm:pt modelId="{FC4F2F99-DED3-4DA5-88F2-71A9DE3902A5}" type="pres">
      <dgm:prSet presAssocID="{32E176A7-7944-453A-A1A6-71E51C9B5558}" presName="node" presStyleLbl="node1" presStyleIdx="2" presStyleCnt="5">
        <dgm:presLayoutVars>
          <dgm:bulletEnabled val="1"/>
        </dgm:presLayoutVars>
      </dgm:prSet>
      <dgm:spPr/>
      <dgm:t>
        <a:bodyPr/>
        <a:lstStyle/>
        <a:p>
          <a:endParaRPr lang="en-US"/>
        </a:p>
      </dgm:t>
    </dgm:pt>
    <dgm:pt modelId="{149FFFB3-D9D9-4001-A956-730217088326}" type="pres">
      <dgm:prSet presAssocID="{32E176A7-7944-453A-A1A6-71E51C9B5558}" presName="spNode"/>
      <dgm:spPr/>
      <dgm:t>
        <a:bodyPr/>
        <a:lstStyle/>
        <a:p/>
      </dgm:t>
    </dgm:pt>
    <dgm:pt modelId="{EB0FBC0A-6EFD-47A4-809B-C2D2F7ED7538}" type="pres">
      <dgm:prSet presAssocID="{11BF6D45-19B5-450D-9138-091C33F86C29}" presName="sibTrans" presStyleLbl="sibTrans1D1" presStyleIdx="2" presStyleCnt="5"/>
      <dgm:spPr/>
      <dgm:t>
        <a:bodyPr/>
        <a:lstStyle/>
        <a:p>
          <a:endParaRPr lang="en-US"/>
        </a:p>
      </dgm:t>
    </dgm:pt>
    <dgm:pt modelId="{1828EFCB-D14C-4921-90B8-B0A83D78EF41}" type="pres">
      <dgm:prSet presAssocID="{01CD84AA-DF03-45B8-BC22-A40241BA2AA5}" presName="node" presStyleLbl="node1" presStyleIdx="3" presStyleCnt="5">
        <dgm:presLayoutVars>
          <dgm:bulletEnabled val="1"/>
        </dgm:presLayoutVars>
      </dgm:prSet>
      <dgm:spPr/>
      <dgm:t>
        <a:bodyPr/>
        <a:lstStyle/>
        <a:p>
          <a:endParaRPr lang="en-US"/>
        </a:p>
      </dgm:t>
    </dgm:pt>
    <dgm:pt modelId="{8A7AC3CA-F5A3-4904-887D-ED0CD8729C8D}" type="pres">
      <dgm:prSet presAssocID="{01CD84AA-DF03-45B8-BC22-A40241BA2AA5}" presName="spNode"/>
      <dgm:spPr/>
      <dgm:t>
        <a:bodyPr/>
        <a:lstStyle/>
        <a:p/>
      </dgm:t>
    </dgm:pt>
    <dgm:pt modelId="{AC3ECBDD-8B38-4576-85C2-B5011EE719FE}" type="pres">
      <dgm:prSet presAssocID="{F236AAFB-D58D-4F54-A7D7-06902988015A}" presName="sibTrans" presStyleLbl="sibTrans1D1" presStyleIdx="3" presStyleCnt="5"/>
      <dgm:spPr/>
      <dgm:t>
        <a:bodyPr/>
        <a:lstStyle/>
        <a:p>
          <a:endParaRPr lang="en-US"/>
        </a:p>
      </dgm:t>
    </dgm:pt>
    <dgm:pt modelId="{6DA97CF9-F169-432A-86E9-94923D0907A2}" type="pres">
      <dgm:prSet presAssocID="{44F56670-4026-4C62-A5AF-8B623BE461EE}" presName="node" presStyleLbl="node1" presStyleIdx="4" presStyleCnt="5" custScaleX="108210" custScaleY="120207">
        <dgm:presLayoutVars>
          <dgm:bulletEnabled val="1"/>
        </dgm:presLayoutVars>
      </dgm:prSet>
      <dgm:spPr/>
      <dgm:t>
        <a:bodyPr/>
        <a:lstStyle/>
        <a:p>
          <a:endParaRPr lang="en-US"/>
        </a:p>
      </dgm:t>
    </dgm:pt>
    <dgm:pt modelId="{C61DBDAF-D810-488C-9ECF-C1506A0E7C9B}" type="pres">
      <dgm:prSet presAssocID="{44F56670-4026-4C62-A5AF-8B623BE461EE}" presName="spNode"/>
      <dgm:spPr/>
      <dgm:t>
        <a:bodyPr/>
        <a:lstStyle/>
        <a:p/>
      </dgm:t>
    </dgm:pt>
    <dgm:pt modelId="{1A94E89E-3826-43D6-A97A-2F4BC0ECF854}" type="pres">
      <dgm:prSet presAssocID="{A7043FC4-879D-4F8E-B421-80527789261F}" presName="sibTrans" presStyleLbl="sibTrans1D1" presStyleIdx="4" presStyleCnt="5"/>
      <dgm:spPr/>
      <dgm:t>
        <a:bodyPr/>
        <a:lstStyle/>
        <a:p>
          <a:endParaRPr lang="en-US"/>
        </a:p>
      </dgm:t>
    </dgm:pt>
  </dgm:ptLst>
  <dgm:cxnLst>
    <dgm:cxn modelId="{3D5A99ED-6BBA-406E-A9A7-122EF2639215}" srcId="{231B9697-48B9-4F33-88C6-24D05D7452B5}" destId="{2980797A-67B6-44B5-9B38-AE334315029F}" srcOrd="0" destOrd="0" parTransId="{DCD9A372-1164-471B-AB0A-EC85DAD515A5}" sibTransId="{96329C84-EE07-4031-A806-EA1152D48F92}"/>
    <dgm:cxn modelId="{DCC3C5EA-3F4D-4128-83D1-95F08F0F82CE}" srcId="{231B9697-48B9-4F33-88C6-24D05D7452B5}" destId="{84099D14-74B3-4D36-9743-1A43DEB96D6F}" srcOrd="1" destOrd="0" parTransId="{764731D6-B51C-4B41-AF23-59EAFF46FC35}" sibTransId="{4B848425-0D60-433E-A1B4-C71A9D5BD41C}"/>
    <dgm:cxn modelId="{A0526DA0-8774-4EEE-8AFD-3D2FA34413E2}" srcId="{231B9697-48B9-4F33-88C6-24D05D7452B5}" destId="{32E176A7-7944-453A-A1A6-71E51C9B5558}" srcOrd="2" destOrd="0" parTransId="{3EDA72FB-4CE3-418C-840D-6FA0EB9008E5}" sibTransId="{11BF6D45-19B5-450D-9138-091C33F86C29}"/>
    <dgm:cxn modelId="{4875FCD3-6A68-48CE-B27D-A69AA01B798E}" srcId="{231B9697-48B9-4F33-88C6-24D05D7452B5}" destId="{01CD84AA-DF03-45B8-BC22-A40241BA2AA5}" srcOrd="3" destOrd="0" parTransId="{45ADD4D0-777A-463F-AFFD-79D056C2D584}" sibTransId="{F236AAFB-D58D-4F54-A7D7-06902988015A}"/>
    <dgm:cxn modelId="{7173994B-B2ED-49C5-B0ED-72DBE221FA7B}" srcId="{231B9697-48B9-4F33-88C6-24D05D7452B5}" destId="{44F56670-4026-4C62-A5AF-8B623BE461EE}" srcOrd="4" destOrd="0" parTransId="{21AF856A-CCBF-4FC7-B9A8-F9D56CE58831}" sibTransId="{A7043FC4-879D-4F8E-B421-80527789261F}"/>
    <dgm:cxn modelId="{FEB8A0AF-DF51-40A6-A686-F8EEB4398ED2}" type="presOf" srcId="{231B9697-48B9-4F33-88C6-24D05D7452B5}" destId="{8605FB35-6BDE-4B18-93F6-6CCFAC0571CA}" srcOrd="0" destOrd="0" presId="urn:microsoft.com/office/officeart/2005/8/layout/cycle6"/>
    <dgm:cxn modelId="{A1C6705B-4734-42B3-B96A-CCF6F2F4689D}" type="presParOf" srcId="{8605FB35-6BDE-4B18-93F6-6CCFAC0571CA}" destId="{F1994532-D4B1-4FCB-ADCD-9D49F86BAF74}" srcOrd="0" destOrd="0" presId="urn:microsoft.com/office/officeart/2005/8/layout/cycle6"/>
    <dgm:cxn modelId="{A6D28B28-EDB7-4DB0-8957-FD02B7A13D1A}" type="presOf" srcId="{2980797A-67B6-44B5-9B38-AE334315029F}" destId="{F1994532-D4B1-4FCB-ADCD-9D49F86BAF74}" srcOrd="0" destOrd="0" presId="urn:microsoft.com/office/officeart/2005/8/layout/cycle6"/>
    <dgm:cxn modelId="{4DF2EA11-1047-40E0-8B71-29546FBD1D93}" type="presParOf" srcId="{8605FB35-6BDE-4B18-93F6-6CCFAC0571CA}" destId="{0BB12A88-58A4-408D-BD08-ABC7B268A93C}" srcOrd="1" destOrd="0" presId="urn:microsoft.com/office/officeart/2005/8/layout/cycle6"/>
    <dgm:cxn modelId="{630D230B-82F0-4211-9414-AB6A0F33BD91}" type="presParOf" srcId="{8605FB35-6BDE-4B18-93F6-6CCFAC0571CA}" destId="{14BB6D63-63D9-477F-97C0-7E2E4E1FFB1E}" srcOrd="2" destOrd="0" presId="urn:microsoft.com/office/officeart/2005/8/layout/cycle6"/>
    <dgm:cxn modelId="{A5E4F0A9-0AEF-487E-BE82-F91F8252A928}" type="presOf" srcId="{96329C84-EE07-4031-A806-EA1152D48F92}" destId="{14BB6D63-63D9-477F-97C0-7E2E4E1FFB1E}" srcOrd="0" destOrd="0" presId="urn:microsoft.com/office/officeart/2005/8/layout/cycle6"/>
    <dgm:cxn modelId="{FF6847F9-DD71-416E-8DE9-A7BDD4A1D5E3}" type="presParOf" srcId="{8605FB35-6BDE-4B18-93F6-6CCFAC0571CA}" destId="{579F6955-779B-40E4-9B10-CE48C3D722B0}" srcOrd="3" destOrd="0" presId="urn:microsoft.com/office/officeart/2005/8/layout/cycle6"/>
    <dgm:cxn modelId="{BA7FD26D-4154-434E-B7B0-BD93A326C43F}" type="presOf" srcId="{84099D14-74B3-4D36-9743-1A43DEB96D6F}" destId="{579F6955-779B-40E4-9B10-CE48C3D722B0}" srcOrd="0" destOrd="0" presId="urn:microsoft.com/office/officeart/2005/8/layout/cycle6"/>
    <dgm:cxn modelId="{1F96AE97-A179-4351-A96C-105F7A94D517}" type="presParOf" srcId="{8605FB35-6BDE-4B18-93F6-6CCFAC0571CA}" destId="{8CC7D759-9C86-4726-8081-3DA18E858116}" srcOrd="4" destOrd="0" presId="urn:microsoft.com/office/officeart/2005/8/layout/cycle6"/>
    <dgm:cxn modelId="{4045271A-B03B-4702-9CA3-9D6C18A2B417}" type="presParOf" srcId="{8605FB35-6BDE-4B18-93F6-6CCFAC0571CA}" destId="{E8780FB1-D322-4F4F-94EE-8CCAF8059889}" srcOrd="5" destOrd="0" presId="urn:microsoft.com/office/officeart/2005/8/layout/cycle6"/>
    <dgm:cxn modelId="{B163583B-1639-4762-873F-9A8303134E67}" type="presOf" srcId="{4B848425-0D60-433E-A1B4-C71A9D5BD41C}" destId="{E8780FB1-D322-4F4F-94EE-8CCAF8059889}" srcOrd="0" destOrd="0" presId="urn:microsoft.com/office/officeart/2005/8/layout/cycle6"/>
    <dgm:cxn modelId="{D446F574-33B1-4E28-9209-A31F24FDD061}" type="presParOf" srcId="{8605FB35-6BDE-4B18-93F6-6CCFAC0571CA}" destId="{FC4F2F99-DED3-4DA5-88F2-71A9DE3902A5}" srcOrd="6" destOrd="0" presId="urn:microsoft.com/office/officeart/2005/8/layout/cycle6"/>
    <dgm:cxn modelId="{C51909B1-B1A5-4784-A9CA-0D912933DA5E}" type="presOf" srcId="{32E176A7-7944-453A-A1A6-71E51C9B5558}" destId="{FC4F2F99-DED3-4DA5-88F2-71A9DE3902A5}" srcOrd="0" destOrd="0" presId="urn:microsoft.com/office/officeart/2005/8/layout/cycle6"/>
    <dgm:cxn modelId="{4E484FD4-943F-4C95-A6E6-C2D7B278F2A8}" type="presParOf" srcId="{8605FB35-6BDE-4B18-93F6-6CCFAC0571CA}" destId="{149FFFB3-D9D9-4001-A956-730217088326}" srcOrd="7" destOrd="0" presId="urn:microsoft.com/office/officeart/2005/8/layout/cycle6"/>
    <dgm:cxn modelId="{5DE3A23E-130B-4D23-9C38-B34A172A85C2}" type="presParOf" srcId="{8605FB35-6BDE-4B18-93F6-6CCFAC0571CA}" destId="{EB0FBC0A-6EFD-47A4-809B-C2D2F7ED7538}" srcOrd="8" destOrd="0" presId="urn:microsoft.com/office/officeart/2005/8/layout/cycle6"/>
    <dgm:cxn modelId="{ADD97D16-8072-4F9E-9E3F-C799F1233745}" type="presOf" srcId="{11BF6D45-19B5-450D-9138-091C33F86C29}" destId="{EB0FBC0A-6EFD-47A4-809B-C2D2F7ED7538}" srcOrd="0" destOrd="0" presId="urn:microsoft.com/office/officeart/2005/8/layout/cycle6"/>
    <dgm:cxn modelId="{A0DF9946-94AE-4DC2-A61F-EE5B2C7DB67C}" type="presParOf" srcId="{8605FB35-6BDE-4B18-93F6-6CCFAC0571CA}" destId="{1828EFCB-D14C-4921-90B8-B0A83D78EF41}" srcOrd="9" destOrd="0" presId="urn:microsoft.com/office/officeart/2005/8/layout/cycle6"/>
    <dgm:cxn modelId="{AE195DDB-5160-4395-A16F-1D24A72D9AED}" type="presOf" srcId="{01CD84AA-DF03-45B8-BC22-A40241BA2AA5}" destId="{1828EFCB-D14C-4921-90B8-B0A83D78EF41}" srcOrd="0" destOrd="0" presId="urn:microsoft.com/office/officeart/2005/8/layout/cycle6"/>
    <dgm:cxn modelId="{F0C149BA-B04A-4E37-AF97-D07C21B7CB87}" type="presParOf" srcId="{8605FB35-6BDE-4B18-93F6-6CCFAC0571CA}" destId="{8A7AC3CA-F5A3-4904-887D-ED0CD8729C8D}" srcOrd="10" destOrd="0" presId="urn:microsoft.com/office/officeart/2005/8/layout/cycle6"/>
    <dgm:cxn modelId="{E3EE1BF7-04D4-4D79-8377-4BCCA467924C}" type="presParOf" srcId="{8605FB35-6BDE-4B18-93F6-6CCFAC0571CA}" destId="{AC3ECBDD-8B38-4576-85C2-B5011EE719FE}" srcOrd="11" destOrd="0" presId="urn:microsoft.com/office/officeart/2005/8/layout/cycle6"/>
    <dgm:cxn modelId="{957E7B47-2933-4F59-80AA-BCBEA2BCFFBF}" type="presOf" srcId="{F236AAFB-D58D-4F54-A7D7-06902988015A}" destId="{AC3ECBDD-8B38-4576-85C2-B5011EE719FE}" srcOrd="0" destOrd="0" presId="urn:microsoft.com/office/officeart/2005/8/layout/cycle6"/>
    <dgm:cxn modelId="{C7D1D17E-C509-4FE7-A985-8BB491B488B9}" type="presParOf" srcId="{8605FB35-6BDE-4B18-93F6-6CCFAC0571CA}" destId="{6DA97CF9-F169-432A-86E9-94923D0907A2}" srcOrd="12" destOrd="0" presId="urn:microsoft.com/office/officeart/2005/8/layout/cycle6"/>
    <dgm:cxn modelId="{470FAD98-36E6-433F-808A-481ED36D85EC}" type="presOf" srcId="{44F56670-4026-4C62-A5AF-8B623BE461EE}" destId="{6DA97CF9-F169-432A-86E9-94923D0907A2}" srcOrd="0" destOrd="0" presId="urn:microsoft.com/office/officeart/2005/8/layout/cycle6"/>
    <dgm:cxn modelId="{6F7C3F98-C70C-4D6D-A725-4456AC466B01}" type="presParOf" srcId="{8605FB35-6BDE-4B18-93F6-6CCFAC0571CA}" destId="{C61DBDAF-D810-488C-9ECF-C1506A0E7C9B}" srcOrd="13" destOrd="0" presId="urn:microsoft.com/office/officeart/2005/8/layout/cycle6"/>
    <dgm:cxn modelId="{6FAF0FC2-F2C4-4EA0-A08C-FEA956512AF7}" type="presParOf" srcId="{8605FB35-6BDE-4B18-93F6-6CCFAC0571CA}" destId="{1A94E89E-3826-43D6-A97A-2F4BC0ECF854}" srcOrd="14" destOrd="0" presId="urn:microsoft.com/office/officeart/2005/8/layout/cycle6"/>
    <dgm:cxn modelId="{013FDB01-20FA-4EAB-AA94-796CF8947D58}" type="presOf" srcId="{A7043FC4-879D-4F8E-B421-80527789261F}" destId="{1A94E89E-3826-43D6-A97A-2F4BC0ECF854}" srcOrd="0" destOrd="0" presId="urn:microsoft.com/office/officeart/2005/8/layout/cycle6"/>
  </dgm:cxnLst>
  <dgm:bg/>
  <dgm:whole/>
</dgm:dataModel>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r:blip="">
          <dgm:adjLst/>
        </dgm:shape>
        <dgm:presOf/>
        <dgm:constrLst/>
        <dgm:ruleLst/>
        <dgm:layoutNode name="parentLeftMargin">
          <dgm:alg type="sp"/>
          <dgm:shape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type="roundRect" r:blip="">
            <dgm:adjLst/>
          </dgm:shape>
          <dgm:presOf axis="self" ptType="node"/>
          <dgm:constrLst>
            <dgm:constr type="tMarg"/>
            <dgm:constr type="bMarg"/>
          </dgm:constrLst>
          <dgm:ruleLst/>
        </dgm:layoutNode>
      </dgm:layoutNode>
      <dgm:layoutNode name="negativeSpace">
        <dgm:alg type="sp"/>
        <dgm:shape r:blip="">
          <dgm:adjLst/>
        </dgm:shape>
        <dgm:presOf/>
        <dgm:constrLst/>
        <dgm:ruleLst/>
      </dgm:layoutNode>
      <dgm:layoutNode name="childText" styleLbl="conFgAcc1">
        <dgm:varLst>
          <dgm:bulletEnabled val="1"/>
        </dgm:varLst>
        <dgm:alg type="tx">
          <dgm:param type="stBulletLvl" val="1"/>
        </dgm:alg>
        <dgm:shape type="rect" r:blip="" zOrderOff="-2">
          <dgm:adjLst/>
        </dgm:shape>
        <dgm:presOf axis="des" ptType="node"/>
        <dgm:constrLst>
          <dgm:constr type="secFontSz" refType="primFontSz"/>
        </dgm:constrLst>
        <dgm:ruleLst>
          <dgm:rule type="h" val="INF"/>
        </dgm:ruleLst>
      </dgm:layoutNode>
      <dgm:forEach name="Name10" axis="followSib" ptType="sibTrans" cnt="1">
        <dgm:layoutNode name="spaceBetweenRectangles">
          <dgm:alg type="sp"/>
          <dgm:shape r:blip="">
            <dgm:adjLst/>
          </dgm:shape>
          <dgm:presOf/>
          <dgm:constrLst/>
          <dgm:ruleLst/>
        </dgm:layoutNode>
      </dgm:forEach>
    </dgm:forEach>
  </dgm:layoutNode>
</dgm:layoutDef>
</file>

<file path=ppt/diagrams/layout2.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3.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4.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dgm:rule type="primFontSz" for="des" forName="parTx" val="5"/>
    </dgm:ruleLst>
    <dgm:forEach name="Name4" axis="ch" ptType="node">
      <dgm:layoutNode name="composite">
        <dgm:alg type="composite"/>
        <dgm:shape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dgm:ruleLst>
        <dgm:layoutNode name="parTx" styleLbl="alignNode1">
          <dgm:varLst>
            <dgm:chMax val="0"/>
            <dgm:chPref val="0"/>
            <dgm:bulletEnabled val="1"/>
          </dgm:varLst>
          <dgm:alg type="tx"/>
          <dgm:shape type="rect" r:blip="">
            <dgm:adjLst/>
          </dgm:shape>
          <dgm:presOf axis="self" ptType="node"/>
          <dgm:constrLst>
            <dgm:constr type="h" refType="w" op="lte" fact="0.4"/>
            <dgm:constr type="h"/>
            <dgm:constr type="tMarg" refType="primFontSz" fact="0.32"/>
            <dgm:constr type="bMarg" refType="primFontSz" fact="0.32"/>
          </dgm:constrLst>
          <dgm:ruleLst>
            <dgm:rule type="h" val="INF"/>
          </dgm:ruleLst>
        </dgm:layoutNode>
        <dgm:layoutNode name="desTx" styleLbl="alignAccFollowNode1">
          <dgm:varLst>
            <dgm:bulletEnabled val="1"/>
          </dgm:varLst>
          <dgm:alg type="tx">
            <dgm:param type="stBulletLvl" val="1"/>
          </dgm:alg>
          <dgm:shape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dgm:ruleLst>
        </dgm:layoutNode>
      </dgm:layoutNode>
      <dgm:forEach name="Name5" axis="followSib" ptType="sibTrans" cnt="1">
        <dgm:layoutNode name="space">
          <dgm:alg type="sp"/>
          <dgm:shape r:blip="">
            <dgm:adjLst/>
          </dgm:shape>
          <dgm:presOf/>
          <dgm:constrLst/>
          <dgm:ruleLst/>
        </dgm:layoutNode>
      </dgm:forEach>
    </dgm:forEach>
  </dgm:layoutNode>
</dgm:layoutDef>
</file>

<file path=ppt/diagrams/layout5.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r:blip="">
          <dgm:adjLst/>
        </dgm:shape>
        <dgm:presOf/>
        <dgm:constrLst/>
        <dgm:ruleLst/>
        <dgm:layoutNode name="parentLeftMargin">
          <dgm:alg type="sp"/>
          <dgm:shape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type="roundRect" r:blip="">
            <dgm:adjLst/>
          </dgm:shape>
          <dgm:presOf axis="self" ptType="node"/>
          <dgm:constrLst>
            <dgm:constr type="tMarg"/>
            <dgm:constr type="bMarg"/>
          </dgm:constrLst>
          <dgm:ruleLst/>
        </dgm:layoutNode>
      </dgm:layoutNode>
      <dgm:layoutNode name="negativeSpace">
        <dgm:alg type="sp"/>
        <dgm:shape r:blip="">
          <dgm:adjLst/>
        </dgm:shape>
        <dgm:presOf/>
        <dgm:constrLst/>
        <dgm:ruleLst/>
      </dgm:layoutNode>
      <dgm:layoutNode name="childText" styleLbl="conFgAcc1">
        <dgm:varLst>
          <dgm:bulletEnabled val="1"/>
        </dgm:varLst>
        <dgm:alg type="tx">
          <dgm:param type="stBulletLvl" val="1"/>
        </dgm:alg>
        <dgm:shape type="rect" r:blip="" zOrderOff="-2">
          <dgm:adjLst/>
        </dgm:shape>
        <dgm:presOf axis="des" ptType="node"/>
        <dgm:constrLst>
          <dgm:constr type="secFontSz" refType="primFontSz"/>
        </dgm:constrLst>
        <dgm:ruleLst>
          <dgm:rule type="h" val="INF"/>
        </dgm:ruleLst>
      </dgm:layoutNode>
      <dgm:forEach name="Name10" axis="followSib" ptType="sibTrans" cnt="1">
        <dgm:layoutNode name="spaceBetweenRectangles">
          <dgm:alg type="sp"/>
          <dgm:shape r:blip="">
            <dgm:adjLst/>
          </dgm:shape>
          <dgm:presOf/>
          <dgm:constrLst/>
          <dgm:ruleLst/>
        </dgm:layoutNode>
      </dgm:forEach>
    </dgm:forEach>
  </dgm:layoutNode>
</dgm:layoutDef>
</file>

<file path=ppt/diagrams/layout6.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7.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8.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9.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10.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r:blip="">
          <dgm:adjLst/>
        </dgm:shape>
        <dgm:presOf/>
        <dgm:constrLst/>
        <dgm:ruleLst/>
        <dgm:layoutNode name="parentLeftMargin">
          <dgm:alg type="sp"/>
          <dgm:shape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type="roundRect" r:blip="">
            <dgm:adjLst/>
          </dgm:shape>
          <dgm:presOf axis="self" ptType="node"/>
          <dgm:constrLst>
            <dgm:constr type="tMarg"/>
            <dgm:constr type="bMarg"/>
          </dgm:constrLst>
          <dgm:ruleLst/>
        </dgm:layoutNode>
      </dgm:layoutNode>
      <dgm:layoutNode name="negativeSpace">
        <dgm:alg type="sp"/>
        <dgm:shape r:blip="">
          <dgm:adjLst/>
        </dgm:shape>
        <dgm:presOf/>
        <dgm:constrLst/>
        <dgm:ruleLst/>
      </dgm:layoutNode>
      <dgm:layoutNode name="childText" styleLbl="conFgAcc1">
        <dgm:varLst>
          <dgm:bulletEnabled val="1"/>
        </dgm:varLst>
        <dgm:alg type="tx">
          <dgm:param type="stBulletLvl" val="1"/>
        </dgm:alg>
        <dgm:shape type="rect" r:blip="" zOrderOff="-2">
          <dgm:adjLst/>
        </dgm:shape>
        <dgm:presOf axis="des" ptType="node"/>
        <dgm:constrLst>
          <dgm:constr type="secFontSz" refType="primFontSz"/>
        </dgm:constrLst>
        <dgm:ruleLst>
          <dgm:rule type="h" val="INF"/>
        </dgm:ruleLst>
      </dgm:layoutNode>
      <dgm:forEach name="Name10" axis="followSib" ptType="sibTrans" cnt="1">
        <dgm:layoutNode name="spaceBetweenRectangles">
          <dgm:alg type="sp"/>
          <dgm:shape r:blip="">
            <dgm:adjLst/>
          </dgm:shape>
          <dgm:presOf/>
          <dgm:constrLst/>
          <dgm:ruleLst/>
        </dgm:layoutNode>
      </dgm:forEach>
    </dgm:forEach>
  </dgm:layoutNode>
</dgm:layoutDef>
</file>

<file path=ppt/diagrams/layout1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12.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13.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14.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15.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16.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17.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18.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19.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20.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2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dgm:ruleLst>
    <dgm:forEach name="Name19" axis="ch" ptType="node" cnt="1">
      <dgm:layoutNode name="centerShape" styleLbl="node0">
        <dgm:alg type="tx"/>
        <dgm:shape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dgm:ruleLst>
              </dgm:layoutNode>
              <dgm:layoutNode name="dummy">
                <dgm:alg type="sp"/>
                <dgm:shape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r:blip="">
                    <dgm:adjLst/>
                  </dgm:shape>
                  <dgm:presOf/>
                  <dgm:constrLst>
                    <dgm:constr type="w" val="1"/>
                    <dgm:constr type="h" val="1"/>
                  </dgm:constrLst>
                  <dgm:ruleLst/>
                </dgm:layoutNode>
                <dgm:layoutNode name="oneNode" styleLbl="node1">
                  <dgm:varLst>
                    <dgm:bulletEnabled val="1"/>
                  </dgm:varLst>
                  <dgm:alg type="tx">
                    <dgm:param type="txAnchorVertCh" val="mid"/>
                  </dgm:alg>
                  <dgm:shape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dgm:ruleLst>
                </dgm:layoutNode>
              </dgm:layoutNode>
              <dgm:layoutNode name="dummya">
                <dgm:alg type="sp"/>
                <dgm:shape r:blip="">
                  <dgm:adjLst/>
                </dgm:shape>
                <dgm:presOf/>
                <dgm:constrLst>
                  <dgm:constr type="h" refType="w"/>
                </dgm:constrLst>
                <dgm:ruleLst/>
              </dgm:layoutNode>
              <dgm:layoutNode name="dummyb">
                <dgm:alg type="sp"/>
                <dgm:shape r:blip="">
                  <dgm:adjLst/>
                </dgm:shape>
                <dgm:presOf/>
                <dgm:constrLst>
                  <dgm:constr type="h" refType="w"/>
                </dgm:constrLst>
                <dgm:ruleLst/>
              </dgm:layoutNode>
              <dgm:layoutNode name="dummyc">
                <dgm:alg type="sp"/>
                <dgm:shape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2.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rot="90" type="round2SameRect" r:blip="">
                    <dgm:adjLst/>
                  </dgm:shape>
                </dgm:if>
                <dgm:else name="Name12">
                  <dgm:shape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dgm:ruleLst>
            </dgm:layoutNode>
          </dgm:if>
          <dgm:else name="Name13"/>
        </dgm:choose>
      </dgm:layoutNode>
      <dgm:forEach name="Name14" axis="followSib" ptType="sibTrans" cnt="1">
        <dgm:layoutNode name="sp">
          <dgm:alg type="sp"/>
          <dgm:shape r:blip="">
            <dgm:adjLst/>
          </dgm:shape>
          <dgm:presOf/>
          <dgm:constrLst/>
          <dgm:ruleLst/>
        </dgm:layoutNode>
      </dgm:forEach>
    </dgm:forEach>
  </dgm:layoutNode>
</dgm:layoutDef>
</file>

<file path=ppt/diagrams/layout23.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dgm:rule type="primFontSz" for="des" forName="parTx" val="5"/>
    </dgm:ruleLst>
    <dgm:forEach name="Name4" axis="ch" ptType="node">
      <dgm:layoutNode name="composite">
        <dgm:alg type="composite"/>
        <dgm:shape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dgm:ruleLst>
        <dgm:layoutNode name="parTx" styleLbl="alignNode1">
          <dgm:varLst>
            <dgm:chMax val="0"/>
            <dgm:chPref val="0"/>
            <dgm:bulletEnabled val="1"/>
          </dgm:varLst>
          <dgm:alg type="tx"/>
          <dgm:shape type="rect" r:blip="">
            <dgm:adjLst/>
          </dgm:shape>
          <dgm:presOf axis="self" ptType="node"/>
          <dgm:constrLst>
            <dgm:constr type="h" refType="w" op="lte" fact="0.4"/>
            <dgm:constr type="h"/>
            <dgm:constr type="tMarg" refType="primFontSz" fact="0.32"/>
            <dgm:constr type="bMarg" refType="primFontSz" fact="0.32"/>
          </dgm:constrLst>
          <dgm:ruleLst>
            <dgm:rule type="h" val="INF"/>
          </dgm:ruleLst>
        </dgm:layoutNode>
        <dgm:layoutNode name="desTx" styleLbl="alignAccFollowNode1">
          <dgm:varLst>
            <dgm:bulletEnabled val="1"/>
          </dgm:varLst>
          <dgm:alg type="tx">
            <dgm:param type="stBulletLvl" val="1"/>
          </dgm:alg>
          <dgm:shape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dgm:ruleLst>
        </dgm:layoutNode>
      </dgm:layoutNode>
      <dgm:forEach name="Name5" axis="followSib" ptType="sibTrans" cnt="1">
        <dgm:layoutNode name="space">
          <dgm:alg type="sp"/>
          <dgm:shape r:blip="">
            <dgm:adjLst/>
          </dgm:shape>
          <dgm:presOf/>
          <dgm:constrLst/>
          <dgm:ruleLst/>
        </dgm:layoutNode>
      </dgm:forEach>
    </dgm:forEach>
  </dgm:layoutNode>
</dgm:layoutDef>
</file>

<file path=ppt/diagrams/layout24.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dgm:ruleLst>
      </dgm:layoutNode>
      <dgm:choose name="Name13">
        <dgm:if name="Name14" axis="par ch" ptType="doc node" func="cnt" op="gt" val="1">
          <dgm:layoutNode name="spNode">
            <dgm:alg type="sp"/>
            <dgm:shape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a="http://schemas.openxmlformats.org/drawingml/2006/main" xmlns:dgm="http://schemas.openxmlformats.org/drawingml/2006/diagram"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a="http://schemas.openxmlformats.org/drawingml/2006/main" xmlns:dgm="http://schemas.openxmlformats.org/drawingml/2006/diagram"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a="http://schemas.openxmlformats.org/drawingml/2006/main" xmlns:dgm="http://schemas.openxmlformats.org/drawingml/2006/diagram"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a="http://schemas.openxmlformats.org/drawingml/2006/main" xmlns:dgm="http://schemas.openxmlformats.org/drawingml/2006/diagram"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a="http://schemas.openxmlformats.org/drawingml/2006/main" xmlns:dgm="http://schemas.openxmlformats.org/drawingml/2006/diagram"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a="http://schemas.openxmlformats.org/drawingml/2006/main" xmlns:dgm="http://schemas.openxmlformats.org/drawingml/2006/diagram"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a="http://schemas.openxmlformats.org/drawingml/2006/main" xmlns:dgm="http://schemas.openxmlformats.org/drawingml/2006/diagram"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a="http://schemas.openxmlformats.org/drawingml/2006/main" xmlns:dgm="http://schemas.openxmlformats.org/drawingml/2006/diagram"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a="http://schemas.openxmlformats.org/drawingml/2006/main" xmlns:dgm="http://schemas.openxmlformats.org/drawingml/2006/diagram"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545AC5-813F-4ED1-B011-8EA17CB93331}" type="datetimeFigureOut">
              <a:rPr lang="ko-KR" altLang="en-US" smtClean="0"/>
              <a:t>2024-05-21</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04B90-27FD-422C-8CC6-2AADAD122D08}" type="slidenum">
              <a:rPr lang="ko-KR" altLang="en-US" smtClean="0"/>
              <a:t>‹#›</a:t>
            </a:fld>
            <a:endParaRPr lang="ko-KR" altLang="en-US"/>
          </a:p>
        </p:txBody>
      </p:sp>
    </p:spTree>
    <p:extLst>
      <p:ext uri="{BB962C8B-B14F-4D97-AF65-F5344CB8AC3E}">
        <p14:creationId xmlns="" xmlns:p14="http://schemas.microsoft.com/office/powerpoint/2010/main" val="26870727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72.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86.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87.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88.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92.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99.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0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0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0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0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1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111.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128.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129.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130.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131.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132.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133.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134.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135.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136.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137.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138.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139.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140.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141.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145.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146.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147.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148.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149.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150.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151.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157.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158.xml" /><Relationship Id="rId2" Type="http://schemas.openxmlformats.org/officeDocument/2006/relationships/notesMaster" Target="../notesMasters/notesMaster1.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159.xml" /><Relationship Id="rId2" Type="http://schemas.openxmlformats.org/officeDocument/2006/relationships/notesMaster" Target="../notesMasters/notesMaster1.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160.xml" /><Relationship Id="rId2" Type="http://schemas.openxmlformats.org/officeDocument/2006/relationships/notesMaster" Target="../notesMasters/notesMaster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161.xml" /><Relationship Id="rId2" Type="http://schemas.openxmlformats.org/officeDocument/2006/relationships/notesMaster" Target="../notesMasters/notesMaster1.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162.xml" /><Relationship Id="rId2" Type="http://schemas.openxmlformats.org/officeDocument/2006/relationships/notesMaster" Target="../notesMasters/notesMaster1.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171.xml" /><Relationship Id="rId2" Type="http://schemas.openxmlformats.org/officeDocument/2006/relationships/notesMaster" Target="../notesMasters/notesMaster1.xml" /></Relationships>
</file>

<file path=ppt/notesSlides/_rels/notesSlide49.xml.rels>&#65279;<?xml version="1.0" encoding="utf-8" standalone="yes"?><Relationships xmlns="http://schemas.openxmlformats.org/package/2006/relationships"><Relationship Id="rId1" Type="http://schemas.openxmlformats.org/officeDocument/2006/relationships/slide" Target="../slides/slide172.xml" /><Relationship Id="rId2" Type="http://schemas.openxmlformats.org/officeDocument/2006/relationships/notesMaster" Target="../notesMasters/notesMaster1.xml" /></Relationships>
</file>

<file path=ppt/notesSlides/_rels/notesSlide50.xml.rels>&#65279;<?xml version="1.0" encoding="utf-8" standalone="yes"?><Relationships xmlns="http://schemas.openxmlformats.org/package/2006/relationships"><Relationship Id="rId1" Type="http://schemas.openxmlformats.org/officeDocument/2006/relationships/slide" Target="../slides/slide178.xml" /><Relationship Id="rId2" Type="http://schemas.openxmlformats.org/officeDocument/2006/relationships/notesMaster" Target="../notesMasters/notesMaster1.xml" /></Relationships>
</file>

<file path=ppt/notesSlides/_rels/notesSlide51.xml.rels>&#65279;<?xml version="1.0" encoding="utf-8" standalone="yes"?><Relationships xmlns="http://schemas.openxmlformats.org/package/2006/relationships"><Relationship Id="rId1" Type="http://schemas.openxmlformats.org/officeDocument/2006/relationships/slide" Target="../slides/slide179.xml" /><Relationship Id="rId2" Type="http://schemas.openxmlformats.org/officeDocument/2006/relationships/notesMaster" Target="../notesMasters/notesMaster1.xml" /></Relationships>
</file>

<file path=ppt/notesSlides/_rels/notesSlide52.xml.rels>&#65279;<?xml version="1.0" encoding="utf-8" standalone="yes"?><Relationships xmlns="http://schemas.openxmlformats.org/package/2006/relationships"><Relationship Id="rId1" Type="http://schemas.openxmlformats.org/officeDocument/2006/relationships/slide" Target="../slides/slide180.xml" /><Relationship Id="rId2" Type="http://schemas.openxmlformats.org/officeDocument/2006/relationships/notesMaster" Target="../notesMasters/notesMaster1.xml" /></Relationships>
</file>

<file path=ppt/notesSlides/_rels/notesSlide53.xml.rels>&#65279;<?xml version="1.0" encoding="utf-8" standalone="yes"?><Relationships xmlns="http://schemas.openxmlformats.org/package/2006/relationships"><Relationship Id="rId1" Type="http://schemas.openxmlformats.org/officeDocument/2006/relationships/slide" Target="../slides/slide181.xml" /><Relationship Id="rId2" Type="http://schemas.openxmlformats.org/officeDocument/2006/relationships/notesMaster" Target="../notesMasters/notesMaster1.xml" /></Relationships>
</file>

<file path=ppt/notesSlides/_rels/notesSlide54.xml.rels>&#65279;<?xml version="1.0" encoding="utf-8" standalone="yes"?><Relationships xmlns="http://schemas.openxmlformats.org/package/2006/relationships"><Relationship Id="rId1" Type="http://schemas.openxmlformats.org/officeDocument/2006/relationships/slide" Target="../slides/slide182.xml" /><Relationship Id="rId2" Type="http://schemas.openxmlformats.org/officeDocument/2006/relationships/notesMaster" Target="../notesMasters/notesMaster1.xml" /></Relationships>
</file>

<file path=ppt/notesSlides/_rels/notesSlide55.xml.rels>&#65279;<?xml version="1.0" encoding="utf-8" standalone="yes"?><Relationships xmlns="http://schemas.openxmlformats.org/package/2006/relationships"><Relationship Id="rId1" Type="http://schemas.openxmlformats.org/officeDocument/2006/relationships/slide" Target="../slides/slide183.xml" /><Relationship Id="rId2" Type="http://schemas.openxmlformats.org/officeDocument/2006/relationships/notesMaster" Target="../notesMasters/notesMaster1.xml" /></Relationships>
</file>

<file path=ppt/notesSlides/_rels/notesSlide56.xml.rels>&#65279;<?xml version="1.0" encoding="utf-8" standalone="yes"?><Relationships xmlns="http://schemas.openxmlformats.org/package/2006/relationships"><Relationship Id="rId1" Type="http://schemas.openxmlformats.org/officeDocument/2006/relationships/slide" Target="../slides/slide191.xml" /><Relationship Id="rId2" Type="http://schemas.openxmlformats.org/officeDocument/2006/relationships/notesMaster" Target="../notesMasters/notesMaster1.xml" /></Relationships>
</file>

<file path=ppt/notesSlides/_rels/notesSlide57.xml.rels>&#65279;<?xml version="1.0" encoding="utf-8" standalone="yes"?><Relationships xmlns="http://schemas.openxmlformats.org/package/2006/relationships"><Relationship Id="rId1" Type="http://schemas.openxmlformats.org/officeDocument/2006/relationships/slide" Target="../slides/slide192.xml" /><Relationship Id="rId2" Type="http://schemas.openxmlformats.org/officeDocument/2006/relationships/notesMaster" Target="../notesMasters/notesMaster1.xml" /></Relationships>
</file>

<file path=ppt/notesSlides/_rels/notesSlide58.xml.rels>&#65279;<?xml version="1.0" encoding="utf-8" standalone="yes"?><Relationships xmlns="http://schemas.openxmlformats.org/package/2006/relationships"><Relationship Id="rId1" Type="http://schemas.openxmlformats.org/officeDocument/2006/relationships/slide" Target="../slides/slide193.xml" /><Relationship Id="rId2" Type="http://schemas.openxmlformats.org/officeDocument/2006/relationships/notesMaster" Target="../notesMasters/notesMaster1.xml" /></Relationships>
</file>

<file path=ppt/notesSlides/_rels/notesSlide59.xml.rels>&#65279;<?xml version="1.0" encoding="utf-8" standalone="yes"?><Relationships xmlns="http://schemas.openxmlformats.org/package/2006/relationships"><Relationship Id="rId1" Type="http://schemas.openxmlformats.org/officeDocument/2006/relationships/slide" Target="../slides/slide194.xml" /><Relationship Id="rId2" Type="http://schemas.openxmlformats.org/officeDocument/2006/relationships/notesMaster" Target="../notesMasters/notesMaster1.xml" /></Relationships>
</file>

<file path=ppt/notesSlides/_rels/notesSlide60.xml.rels>&#65279;<?xml version="1.0" encoding="utf-8" standalone="yes"?><Relationships xmlns="http://schemas.openxmlformats.org/package/2006/relationships"><Relationship Id="rId1" Type="http://schemas.openxmlformats.org/officeDocument/2006/relationships/slide" Target="../slides/slide195.xml" /><Relationship Id="rId2" Type="http://schemas.openxmlformats.org/officeDocument/2006/relationships/notesMaster" Target="../notesMasters/notesMaster1.xml" /></Relationships>
</file>

<file path=ppt/notesSlides/_rels/notesSlide61.xml.rels>&#65279;<?xml version="1.0" encoding="utf-8" standalone="yes"?><Relationships xmlns="http://schemas.openxmlformats.org/package/2006/relationships"><Relationship Id="rId1" Type="http://schemas.openxmlformats.org/officeDocument/2006/relationships/slide" Target="../slides/slide196.xml" /><Relationship Id="rId2" Type="http://schemas.openxmlformats.org/officeDocument/2006/relationships/notesMaster" Target="../notesMasters/notesMaster1.xml" /></Relationships>
</file>

<file path=ppt/notesSlides/_rels/notesSlide62.xml.rels>&#65279;<?xml version="1.0" encoding="utf-8" standalone="yes"?><Relationships xmlns="http://schemas.openxmlformats.org/package/2006/relationships"><Relationship Id="rId1" Type="http://schemas.openxmlformats.org/officeDocument/2006/relationships/slide" Target="../slides/slide201.xml" /><Relationship Id="rId2" Type="http://schemas.openxmlformats.org/officeDocument/2006/relationships/notesMaster" Target="../notesMasters/notesMaster1.xml" /></Relationships>
</file>

<file path=ppt/notesSlides/_rels/notesSlide63.xml.rels>&#65279;<?xml version="1.0" encoding="utf-8" standalone="yes"?><Relationships xmlns="http://schemas.openxmlformats.org/package/2006/relationships"><Relationship Id="rId1" Type="http://schemas.openxmlformats.org/officeDocument/2006/relationships/slide" Target="../slides/slide20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1</a:t>
            </a:fld>
            <a:endParaRPr lang="ko-KR" altLang="en-US"/>
          </a:p>
        </p:txBody>
      </p:sp>
    </p:spTree>
    <p:extLst>
      <p:ext uri="{BB962C8B-B14F-4D97-AF65-F5344CB8AC3E}">
        <p14:creationId xmlns="" xmlns:p14="http://schemas.microsoft.com/office/powerpoint/2010/main" val="1573173201"/>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3</a:t>
            </a:fld>
            <a:endParaRPr lang="ko-KR" altLang="en-US"/>
          </a:p>
        </p:txBody>
      </p:sp>
    </p:spTree>
    <p:extLst>
      <p:ext uri="{BB962C8B-B14F-4D97-AF65-F5344CB8AC3E}">
        <p14:creationId xmlns="" xmlns:p14="http://schemas.microsoft.com/office/powerpoint/2010/main" val="1573173201"/>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9</a:t>
            </a:fld>
            <a:endParaRPr lang="ko-KR" altLang="en-US"/>
          </a:p>
        </p:txBody>
      </p:sp>
    </p:spTree>
    <p:extLst>
      <p:ext uri="{BB962C8B-B14F-4D97-AF65-F5344CB8AC3E}">
        <p14:creationId xmlns="" xmlns:p14="http://schemas.microsoft.com/office/powerpoint/2010/main" val="458076203"/>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15</a:t>
            </a:fld>
            <a:endParaRPr lang="ko-KR" altLang="en-US"/>
          </a:p>
        </p:txBody>
      </p:sp>
    </p:spTree>
    <p:extLst>
      <p:ext uri="{BB962C8B-B14F-4D97-AF65-F5344CB8AC3E}">
        <p14:creationId xmlns="" xmlns:p14="http://schemas.microsoft.com/office/powerpoint/2010/main" val="45807620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19</a:t>
            </a:fld>
            <a:endParaRPr lang="ko-KR" altLang="en-US"/>
          </a:p>
        </p:txBody>
      </p:sp>
    </p:spTree>
    <p:extLst>
      <p:ext uri="{BB962C8B-B14F-4D97-AF65-F5344CB8AC3E}">
        <p14:creationId xmlns="" xmlns:p14="http://schemas.microsoft.com/office/powerpoint/2010/main" val="458076203"/>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31</a:t>
            </a:fld>
            <a:endParaRPr lang="ko-KR" altLang="en-US"/>
          </a:p>
        </p:txBody>
      </p:sp>
    </p:spTree>
    <p:extLst>
      <p:ext uri="{BB962C8B-B14F-4D97-AF65-F5344CB8AC3E}">
        <p14:creationId xmlns="" xmlns:p14="http://schemas.microsoft.com/office/powerpoint/2010/main" val="458076203"/>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32</a:t>
            </a:fld>
            <a:endParaRPr lang="ko-KR" altLang="en-US"/>
          </a:p>
        </p:txBody>
      </p:sp>
    </p:spTree>
    <p:extLst>
      <p:ext uri="{BB962C8B-B14F-4D97-AF65-F5344CB8AC3E}">
        <p14:creationId xmlns="" xmlns:p14="http://schemas.microsoft.com/office/powerpoint/2010/main" val="458076203"/>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t>33</a:t>
            </a:fld>
            <a:endParaRPr lang="ko-KR" altLang="en-US"/>
          </a:p>
        </p:txBody>
      </p:sp>
    </p:spTree>
    <p:extLst>
      <p:ext uri="{BB962C8B-B14F-4D97-AF65-F5344CB8AC3E}">
        <p14:creationId xmlns="" xmlns:p14="http://schemas.microsoft.com/office/powerpoint/2010/main" val="157317320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511F08-D98A-4F17-A774-984ADD620B2A}" type="slidenum">
              <a:rPr lang="en-US" smtClean="0"/>
              <a:t>72</a:t>
            </a:fld>
            <a:endParaRPr lang="en-US"/>
          </a:p>
        </p:txBody>
      </p:sp>
    </p:spTree>
    <p:extLst>
      <p:ext uri="{BB962C8B-B14F-4D97-AF65-F5344CB8AC3E}">
        <p14:creationId xmlns="" xmlns:p14="http://schemas.microsoft.com/office/powerpoint/2010/main" val="634939754"/>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92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99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106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107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108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109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110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111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128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129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139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149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150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151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157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158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159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160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161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162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171</a:t>
            </a:fld>
            <a:endParaRPr lang="en-US"/>
          </a:p>
        </p:txBody>
      </p:sp>
    </p:spTree>
    <p:extLst>
      <p:ext uri="{BB962C8B-B14F-4D97-AF65-F5344CB8AC3E}">
        <p14:creationId xmlns:p14="http://schemas.microsoft.com/office/powerpoint/2010/main" xmlns="" val="3490246772"/>
      </p:ext>
    </p:extLst>
  </p:cSld>
  <p:clrMapOvr>
    <a:masterClrMapping/>
  </p:clrMapOvr>
</p:notes>
</file>

<file path=ppt/notesSlides/notesSlide4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172</a:t>
            </a:fld>
            <a:endParaRPr lang="en-US"/>
          </a:p>
        </p:txBody>
      </p:sp>
    </p:spTree>
    <p:extLst>
      <p:ext uri="{BB962C8B-B14F-4D97-AF65-F5344CB8AC3E}">
        <p14:creationId xmlns:p14="http://schemas.microsoft.com/office/powerpoint/2010/main" xmlns="" val="1584537385"/>
      </p:ext>
    </p:extLst>
  </p:cSld>
  <p:clrMapOvr>
    <a:masterClrMapping/>
  </p:clrMapOvr>
</p:notes>
</file>

<file path=ppt/notesSlides/notesSlide5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178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179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180</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181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182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183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196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201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476250" y="1542852"/>
            <a:ext cx="6096000" cy="3429000"/>
          </a:xfrm>
          <a:prstGeom prst="rect">
            <a:avLst/>
          </a:prstGeom>
        </p:spPr>
      </p:sp>
      <p:sp>
        <p:nvSpPr>
          <p:cNvPr id="3" name="Notes Placeholder 2"/>
          <p:cNvSpPr>
            <a:spLocks noGrp="1"/>
          </p:cNvSpPr>
          <p:nvPr>
            <p:ph type="body" idx="1"/>
          </p:nvPr>
        </p:nvSpPr>
        <p:spPr>
          <a:xfrm>
            <a:off x="513953" y="5201047"/>
            <a:ext cx="4115594" cy="4114602"/>
          </a:xfrm>
          <a:prstGeom prst="rect">
            <a:avLst/>
          </a:prstGeom>
        </p:spPr>
        <p:txBody>
          <a:bodyPr/>
          <a:lstStyle/>
          <a:p>
            <a:endParaRPr lang="en-US"/>
          </a:p>
        </p:txBody>
      </p:sp>
      <p:sp>
        <p:nvSpPr>
          <p:cNvPr id="4" name="Slide Number Placeholder 3"/>
          <p:cNvSpPr>
            <a:spLocks noGrp="1"/>
          </p:cNvSpPr>
          <p:nvPr>
            <p:ph type="sldNum" sz="quarter" idx="10"/>
          </p:nvPr>
        </p:nvSpPr>
        <p:spPr>
          <a:xfrm>
            <a:off x="2913062" y="9542859"/>
            <a:ext cx="2229446" cy="456406"/>
          </a:xfrm>
          <a:prstGeom prst="rect">
            <a:avLst/>
          </a:prstGeom>
        </p:spPr>
        <p:txBody>
          <a:bodyPr/>
          <a:lstStyle/>
          <a:p>
            <a:fld id="{F7021451-1387-4CA6-816F-3879F97B5CBC}" type="slidenum">
              <a:rPr lang="en-US"/>
              <a:t>202</a:t>
            </a:fld>
            <a:endParaRPr lang="en-US"/>
          </a:p>
        </p:txBody>
      </p:sp>
    </p:spTree>
    <p:extLst>
      <p:ext uri="{BB962C8B-B14F-4D97-AF65-F5344CB8AC3E}">
        <p14:creationId xmlns="" xmlns:p14="http://schemas.microsoft.com/office/powerpoint/2010/main" val="90701826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3B7123-9CC8-423A-9A36-00F35B9CAB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EABF0D-3ACB-4443-B139-6BD05B46E3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7C9D709-5089-4EB1-8AB1-6ADA2FA732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E364919-A907-4013-9F26-9B5BBCC8EB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9754C2C-3A6B-49A6-9896-476291DD879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AA9DAD-F1C3-4B5A-81CC-19198BEBE0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0D842B-9332-4F1B-A909-49ACC5E2DD4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94CAC4-00DA-4458-9A18-D8190E9F93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107EDA-753F-4B36-B7C8-3461F8843F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5A4F3B-B617-404E-9D61-3E61B2BEE1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6A902B-F620-4698-AEE7-4F66E6B866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제목 슬라이드">
    <p:spTree>
      <p:nvGrpSpPr>
        <p:cNvPr id="1" name=""/>
        <p:cNvGrpSpPr/>
        <p:nvPr/>
      </p:nvGrpSpPr>
      <p:grpSpPr>
        <a:xfrm>
          <a:off x="0" y="0"/>
          <a:ext cx="0" cy="0"/>
        </a:xfrm>
      </p:grpSpPr>
      <p:pic>
        <p:nvPicPr>
          <p:cNvPr id="12" name="그림 11"/>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8" name="직사각형 7"/>
          <p:cNvSpPr/>
          <p:nvPr userDrawn="1"/>
        </p:nvSpPr>
        <p:spPr>
          <a:xfrm flipH="1">
            <a:off x="0" y="495300"/>
            <a:ext cx="7092280" cy="1695449"/>
          </a:xfrm>
          <a:prstGeom prst="rect">
            <a:avLst/>
          </a:prstGeom>
          <a:gradFill flip="none" rotWithShape="1">
            <a:gsLst>
              <a:gs pos="0">
                <a:schemeClr val="bg1">
                  <a:alpha val="0"/>
                </a:schemeClr>
              </a:gs>
              <a:gs pos="52000">
                <a:schemeClr val="bg1">
                  <a:alpha val="52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ko-KR" altLang="en-US"/>
          </a:p>
        </p:txBody>
      </p:sp>
      <p:sp>
        <p:nvSpPr>
          <p:cNvPr id="4" name="날짜 개체 틀 3"/>
          <p:cNvSpPr>
            <a:spLocks noGrp="1"/>
          </p:cNvSpPr>
          <p:nvPr>
            <p:ph type="dt" sz="half" idx="10"/>
          </p:nvPr>
        </p:nvSpPr>
        <p:spPr/>
        <p:txBody>
          <a:bodyPr/>
          <a:lstStyle/>
          <a:p>
            <a:fld id="{ED3D6733-6F27-4404-AB51-585418F146E5}" type="datetimeFigureOut">
              <a:rPr lang="ko-KR" altLang="en-US" smtClean="0"/>
              <a:t>2024-05-21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t>‹#›</a:t>
            </a:fld>
            <a:endParaRPr lang="ko-KR" altLang="en-US"/>
          </a:p>
        </p:txBody>
      </p:sp>
      <p:sp>
        <p:nvSpPr>
          <p:cNvPr id="9" name="제목 1"/>
          <p:cNvSpPr>
            <a:spLocks noGrp="1"/>
          </p:cNvSpPr>
          <p:nvPr>
            <p:ph type="ctrTitle"/>
          </p:nvPr>
        </p:nvSpPr>
        <p:spPr>
          <a:xfrm>
            <a:off x="539552" y="404664"/>
            <a:ext cx="5832648" cy="1813760"/>
          </a:xfrm>
          <a:noFill/>
          <a:ln w="9525">
            <a:noFill/>
            <a:miter lim="800000"/>
          </a:ln>
        </p:spPr>
        <p:txBody>
          <a:bodyPr vert="horz" wrap="square" lIns="91440" tIns="45720" rIns="91440" bIns="45720" numCol="1" rtlCol="0" anchor="ctr" anchorCtr="0" compatLnSpc="1">
            <a:prstTxWarp prst="textNoShape">
              <a:avLst/>
            </a:prstTxWarp>
            <a:noAutofit/>
          </a:bodyPr>
          <a:lstStyle>
            <a:lvl1pPr marL="0" indent="0" algn="l"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5400" kern="1200" baseline="0">
                <a:solidFill>
                  <a:schemeClr val="bg1">
                    <a:lumMod val="65000"/>
                  </a:schemeClr>
                </a:solidFill>
                <a:effectLst/>
                <a:latin typeface="+mj-lt"/>
                <a:ea typeface="맑은 고딕" pitchFamily="50" charset="-127"/>
                <a:cs typeface="+mj-cs"/>
              </a:defRPr>
            </a:lvl1pPr>
          </a:lstStyle>
          <a:p>
            <a:endParaRPr lang="ko-KR"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빈 화면">
    <p:bg>
      <p:bgPr>
        <a:solidFill>
          <a:schemeClr val="bg1"/>
        </a:solidFill>
        <a:effectLst/>
      </p:bgPr>
    </p:bg>
    <p:spTree>
      <p:nvGrpSpPr>
        <p:cNvPr id="1" name=""/>
        <p:cNvGrpSpPr/>
        <p:nvPr/>
      </p:nvGrpSpPr>
      <p:grpSpPr>
        <a:xfrm>
          <a:off x="0" y="0"/>
          <a:ext cx="0" cy="0"/>
        </a:xfrm>
      </p:grpSpPr>
      <p:pic>
        <p:nvPicPr>
          <p:cNvPr id="11" name="그림 10"/>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날짜 개체 틀 1"/>
          <p:cNvSpPr>
            <a:spLocks noGrp="1"/>
          </p:cNvSpPr>
          <p:nvPr>
            <p:ph type="dt" sz="half" idx="10"/>
          </p:nvPr>
        </p:nvSpPr>
        <p:spPr/>
        <p:txBody>
          <a:bodyPr/>
          <a:lstStyle/>
          <a:p>
            <a:fld id="{ED3D6733-6F27-4404-AB51-585418F146E5}" type="datetimeFigureOut">
              <a:rPr lang="ko-KR" altLang="en-US" smtClean="0"/>
              <a:t>2024-05-21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E6BC638-39B7-4287-91A7-2A3DDA573295}" type="slidenum">
              <a:rPr lang="ko-KR" altLang="en-US" smtClean="0"/>
              <a:t>‹#›</a:t>
            </a:fld>
            <a:endParaRPr lang="ko-KR"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구역 머리글">
    <p:bg>
      <p:bgPr>
        <a:solidFill>
          <a:schemeClr val="bg1"/>
        </a:solidFill>
        <a:effectLst/>
      </p:bgPr>
    </p:bg>
    <p:spTree>
      <p:nvGrpSpPr>
        <p:cNvPr id="1" name=""/>
        <p:cNvGrpSpPr/>
        <p:nvPr/>
      </p:nvGrpSpPr>
      <p:grpSpPr>
        <a:xfrm>
          <a:off x="0" y="0"/>
          <a:ext cx="0" cy="0"/>
        </a:xfrm>
      </p:grpSpPr>
      <p:pic>
        <p:nvPicPr>
          <p:cNvPr id="11" name="그림 10"/>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날짜 개체 틀 3"/>
          <p:cNvSpPr>
            <a:spLocks noGrp="1"/>
          </p:cNvSpPr>
          <p:nvPr>
            <p:ph type="dt" sz="half" idx="10"/>
          </p:nvPr>
        </p:nvSpPr>
        <p:spPr/>
        <p:txBody>
          <a:bodyPr/>
          <a:lstStyle/>
          <a:p>
            <a:fld id="{ED3D6733-6F27-4404-AB51-585418F146E5}" type="datetimeFigureOut">
              <a:rPr lang="ko-KR" altLang="en-US" smtClean="0"/>
              <a:t>2024-05-21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t>‹#›</a:t>
            </a:fld>
            <a:endParaRPr lang="ko-KR"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사용자 지정 레이아웃">
    <p:bg>
      <p:bgPr>
        <a:solidFill>
          <a:schemeClr val="bg1"/>
        </a:solidFill>
        <a:effectLst/>
      </p:bgPr>
    </p:bg>
    <p:spTree>
      <p:nvGrpSpPr>
        <p:cNvPr id="1" name=""/>
        <p:cNvGrpSpPr/>
        <p:nvPr/>
      </p:nvGrpSpPr>
      <p:grpSpPr>
        <a:xfrm>
          <a:off x="0" y="0"/>
          <a:ext cx="0" cy="0"/>
        </a:xfrm>
      </p:grpSpPr>
      <p:pic>
        <p:nvPicPr>
          <p:cNvPr id="13" name="그림 12"/>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날짜 개체 틀 2"/>
          <p:cNvSpPr>
            <a:spLocks noGrp="1"/>
          </p:cNvSpPr>
          <p:nvPr>
            <p:ph type="dt" sz="half" idx="10"/>
          </p:nvPr>
        </p:nvSpPr>
        <p:spPr/>
        <p:txBody>
          <a:bodyPr/>
          <a:lstStyle>
            <a:lvl1pPr>
              <a:defRPr>
                <a:latin typeface="+mj-lt"/>
              </a:defRPr>
            </a:lvl1pPr>
          </a:lstStyle>
          <a:p>
            <a:fld id="{ED3D6733-6F27-4404-AB51-585418F146E5}" type="datetimeFigureOut">
              <a:rPr lang="ko-KR" altLang="en-US" smtClean="0"/>
              <a:t>2024-05-21</a:t>
            </a:fld>
            <a:endParaRPr lang="ko-KR" altLang="en-US"/>
          </a:p>
        </p:txBody>
      </p:sp>
      <p:sp>
        <p:nvSpPr>
          <p:cNvPr id="4" name="바닥글 개체 틀 3"/>
          <p:cNvSpPr>
            <a:spLocks noGrp="1"/>
          </p:cNvSpPr>
          <p:nvPr>
            <p:ph type="ftr" sz="quarter" idx="11"/>
          </p:nvPr>
        </p:nvSpPr>
        <p:spPr/>
        <p:txBody>
          <a:bodyPr/>
          <a:lstStyle>
            <a:lvl1pPr>
              <a:defRPr>
                <a:latin typeface="+mj-lt"/>
              </a:defRPr>
            </a:lvl1pPr>
          </a:lstStyle>
          <a:p>
            <a:endParaRPr lang="ko-KR" altLang="en-US"/>
          </a:p>
        </p:txBody>
      </p:sp>
      <p:sp>
        <p:nvSpPr>
          <p:cNvPr id="5" name="슬라이드 번호 개체 틀 4"/>
          <p:cNvSpPr>
            <a:spLocks noGrp="1"/>
          </p:cNvSpPr>
          <p:nvPr>
            <p:ph type="sldNum" sz="quarter" idx="12"/>
          </p:nvPr>
        </p:nvSpPr>
        <p:spPr/>
        <p:txBody>
          <a:bodyPr/>
          <a:lstStyle>
            <a:lvl1pPr>
              <a:defRPr>
                <a:latin typeface="+mj-lt"/>
              </a:defRPr>
            </a:lvl1pPr>
          </a:lstStyle>
          <a:p>
            <a:fld id="{EE6BC638-39B7-4287-91A7-2A3DDA573295}" type="slidenum">
              <a:rPr lang="ko-KR" altLang="en-US" smtClean="0"/>
              <a:t>‹#›</a:t>
            </a:fld>
            <a:endParaRPr lang="ko-KR" altLang="en-US"/>
          </a:p>
        </p:txBody>
      </p:sp>
      <p:sp>
        <p:nvSpPr>
          <p:cNvPr id="6" name="내용 개체 틀 2"/>
          <p:cNvSpPr>
            <a:spLocks noGrp="1"/>
          </p:cNvSpPr>
          <p:nvPr>
            <p:ph idx="1"/>
          </p:nvPr>
        </p:nvSpPr>
        <p:spPr>
          <a:xfrm>
            <a:off x="395536" y="1283618"/>
            <a:ext cx="8402525" cy="4881686"/>
          </a:xfrm>
        </p:spPr>
        <p:txBody>
          <a:bodyPr>
            <a:normAutofit/>
          </a:bodyPr>
          <a:lstStyle>
            <a:lvl1pPr algn="l">
              <a:buNone/>
              <a:defRPr sz="1600" i="1" baseline="0">
                <a:solidFill>
                  <a:schemeClr val="tx1">
                    <a:lumMod val="65000"/>
                    <a:lumOff val="35000"/>
                  </a:schemeClr>
                </a:solidFill>
                <a:latin typeface="+mj-lt"/>
                <a:ea typeface="맑은 고딕" pitchFamily="50" charset="-127"/>
              </a:defRPr>
            </a:lvl1pPr>
            <a:lvl2pPr algn="l">
              <a:buNone/>
              <a:defRPr sz="1600" i="1" baseline="0">
                <a:solidFill>
                  <a:schemeClr val="tx1">
                    <a:lumMod val="65000"/>
                    <a:lumOff val="35000"/>
                  </a:schemeClr>
                </a:solidFill>
                <a:latin typeface="+mj-lt"/>
                <a:ea typeface="맑은 고딕" pitchFamily="50" charset="-127"/>
              </a:defRPr>
            </a:lvl2pPr>
            <a:lvl3pPr algn="l">
              <a:buNone/>
              <a:defRPr sz="1600" i="1" baseline="0">
                <a:solidFill>
                  <a:schemeClr val="tx1">
                    <a:lumMod val="65000"/>
                    <a:lumOff val="35000"/>
                  </a:schemeClr>
                </a:solidFill>
                <a:latin typeface="+mj-lt"/>
                <a:ea typeface="맑은 고딕" pitchFamily="50" charset="-127"/>
              </a:defRPr>
            </a:lvl3pPr>
            <a:lvl4pPr algn="l">
              <a:buNone/>
              <a:defRPr sz="1600" i="1" baseline="0">
                <a:solidFill>
                  <a:schemeClr val="tx1">
                    <a:lumMod val="65000"/>
                    <a:lumOff val="35000"/>
                  </a:schemeClr>
                </a:solidFill>
                <a:latin typeface="+mj-lt"/>
                <a:ea typeface="맑은 고딕" pitchFamily="50" charset="-127"/>
              </a:defRPr>
            </a:lvl4pPr>
            <a:lvl5pPr algn="l">
              <a:buNone/>
              <a:defRPr sz="1600" i="1" baseline="0">
                <a:solidFill>
                  <a:schemeClr val="tx1">
                    <a:lumMod val="65000"/>
                    <a:lumOff val="35000"/>
                  </a:schemeClr>
                </a:solidFill>
                <a:latin typeface="+mj-lt"/>
                <a:ea typeface="맑은 고딕" pitchFamily="50" charset="-127"/>
              </a:defRPr>
            </a:lvl5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9" name="제목 1"/>
          <p:cNvSpPr>
            <a:spLocks noGrp="1"/>
          </p:cNvSpPr>
          <p:nvPr>
            <p:ph type="title"/>
          </p:nvPr>
        </p:nvSpPr>
        <p:spPr>
          <a:xfrm>
            <a:off x="395536" y="86152"/>
            <a:ext cx="7661196" cy="796908"/>
          </a:xfrm>
        </p:spPr>
        <p:txBody>
          <a:bodyPr vert="horz" lIns="91440" tIns="45720" rIns="91440" bIns="45720" rtlCol="0" anchor="ctr">
            <a:normAutofit/>
          </a:bodyPr>
          <a:lstStyle>
            <a:lvl1pPr algn="l" defTabSz="914400" rtl="0" eaLnBrk="1" latinLnBrk="1" hangingPunct="1">
              <a:spcBef>
                <a:spcPct val="0"/>
              </a:spcBef>
              <a:buNone/>
              <a:defRPr lang="ko-KR" altLang="en-US" sz="2500" b="1" kern="1200" baseline="0">
                <a:solidFill>
                  <a:schemeClr val="bg1"/>
                </a:solidFill>
                <a:effectLst/>
                <a:latin typeface="+mj-lt"/>
                <a:ea typeface="맑은 고딕" pitchFamily="50" charset="-127"/>
                <a:cs typeface="+mj-cs"/>
              </a:defRPr>
            </a:lvl1pPr>
          </a:lstStyle>
          <a:p>
            <a:r>
              <a:rPr lang="ko-KR" altLang="en-US"/>
              <a:t>마스터 제목 스타일 편집</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제목 및 내용">
    <p:bg>
      <p:bgPr>
        <a:solidFill>
          <a:schemeClr val="bg1"/>
        </a:solidFill>
        <a:effectLst/>
      </p:bgPr>
    </p:bg>
    <p:spTree>
      <p:nvGrpSpPr>
        <p:cNvPr id="1" name=""/>
        <p:cNvGrpSpPr/>
        <p:nvPr/>
      </p:nvGrpSpPr>
      <p:grpSpPr>
        <a:xfrm>
          <a:off x="0" y="0"/>
          <a:ext cx="0" cy="0"/>
        </a:xfrm>
      </p:grpSpPr>
      <p:pic>
        <p:nvPicPr>
          <p:cNvPr id="10" name="그림 9"/>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날짜 개체 틀 3"/>
          <p:cNvSpPr>
            <a:spLocks noGrp="1"/>
          </p:cNvSpPr>
          <p:nvPr>
            <p:ph type="dt" sz="half" idx="10"/>
          </p:nvPr>
        </p:nvSpPr>
        <p:spPr>
          <a:xfrm>
            <a:off x="457200" y="6500834"/>
            <a:ext cx="2133600" cy="220641"/>
          </a:xfrm>
        </p:spPr>
        <p:txBody>
          <a:bodyPr/>
          <a:lstStyle>
            <a:lvl1pPr>
              <a:defRPr>
                <a:latin typeface="+mj-lt"/>
              </a:defRPr>
            </a:lvl1pPr>
          </a:lstStyle>
          <a:p>
            <a:fld id="{ED3D6733-6F27-4404-AB51-585418F146E5}" type="datetimeFigureOut">
              <a:rPr lang="ko-KR" altLang="en-US" smtClean="0"/>
              <a:t>2024-05-21</a:t>
            </a:fld>
            <a:endParaRPr lang="ko-KR" altLang="en-US"/>
          </a:p>
        </p:txBody>
      </p:sp>
      <p:sp>
        <p:nvSpPr>
          <p:cNvPr id="5" name="바닥글 개체 틀 4"/>
          <p:cNvSpPr>
            <a:spLocks noGrp="1"/>
          </p:cNvSpPr>
          <p:nvPr>
            <p:ph type="ftr" sz="quarter" idx="11"/>
          </p:nvPr>
        </p:nvSpPr>
        <p:spPr>
          <a:xfrm>
            <a:off x="3124200" y="6500834"/>
            <a:ext cx="2895600" cy="220641"/>
          </a:xfrm>
        </p:spPr>
        <p:txBody>
          <a:bodyPr/>
          <a:lstStyle>
            <a:lvl1pPr>
              <a:defRPr>
                <a:latin typeface="+mj-lt"/>
              </a:defRPr>
            </a:lvl1pPr>
          </a:lstStyle>
          <a:p>
            <a:endParaRPr lang="ko-KR" altLang="en-US"/>
          </a:p>
        </p:txBody>
      </p:sp>
      <p:sp>
        <p:nvSpPr>
          <p:cNvPr id="6" name="슬라이드 번호 개체 틀 5"/>
          <p:cNvSpPr>
            <a:spLocks noGrp="1"/>
          </p:cNvSpPr>
          <p:nvPr>
            <p:ph type="sldNum" sz="quarter" idx="12"/>
          </p:nvPr>
        </p:nvSpPr>
        <p:spPr>
          <a:xfrm>
            <a:off x="6553200" y="6500834"/>
            <a:ext cx="2133600" cy="220641"/>
          </a:xfrm>
        </p:spPr>
        <p:txBody>
          <a:bodyPr/>
          <a:lstStyle>
            <a:lvl1pPr>
              <a:defRPr>
                <a:latin typeface="+mj-lt"/>
              </a:defRPr>
            </a:lvl1pPr>
          </a:lstStyle>
          <a:p>
            <a:fld id="{EE6BC638-39B7-4287-91A7-2A3DDA573295}" type="slidenum">
              <a:rPr lang="ko-KR" altLang="en-US" smtClean="0"/>
              <a:t>‹#›</a:t>
            </a:fld>
            <a:endParaRPr lang="ko-KR" altLang="en-US"/>
          </a:p>
        </p:txBody>
      </p:sp>
      <p:sp>
        <p:nvSpPr>
          <p:cNvPr id="11" name="내용 개체 틀 2"/>
          <p:cNvSpPr>
            <a:spLocks noGrp="1"/>
          </p:cNvSpPr>
          <p:nvPr>
            <p:ph idx="1"/>
          </p:nvPr>
        </p:nvSpPr>
        <p:spPr>
          <a:xfrm>
            <a:off x="395536" y="1268760"/>
            <a:ext cx="8402525" cy="4881686"/>
          </a:xfrm>
        </p:spPr>
        <p:txBody>
          <a:bodyPr>
            <a:normAutofit/>
          </a:bodyPr>
          <a:lstStyle>
            <a:lvl1pPr algn="l">
              <a:buNone/>
              <a:defRPr sz="1600" i="1" baseline="0">
                <a:solidFill>
                  <a:schemeClr val="tx1">
                    <a:lumMod val="65000"/>
                    <a:lumOff val="35000"/>
                  </a:schemeClr>
                </a:solidFill>
                <a:latin typeface="+mj-lt"/>
                <a:ea typeface="맑은 고딕" pitchFamily="50" charset="-127"/>
              </a:defRPr>
            </a:lvl1pPr>
            <a:lvl2pPr algn="l">
              <a:buNone/>
              <a:defRPr sz="1600" i="1" baseline="0">
                <a:solidFill>
                  <a:schemeClr val="tx1">
                    <a:lumMod val="65000"/>
                    <a:lumOff val="35000"/>
                  </a:schemeClr>
                </a:solidFill>
                <a:latin typeface="+mj-lt"/>
                <a:ea typeface="맑은 고딕" pitchFamily="50" charset="-127"/>
              </a:defRPr>
            </a:lvl2pPr>
            <a:lvl3pPr algn="l">
              <a:buNone/>
              <a:defRPr sz="1600" i="1" baseline="0">
                <a:solidFill>
                  <a:schemeClr val="tx1">
                    <a:lumMod val="65000"/>
                    <a:lumOff val="35000"/>
                  </a:schemeClr>
                </a:solidFill>
                <a:latin typeface="+mj-lt"/>
                <a:ea typeface="맑은 고딕" pitchFamily="50" charset="-127"/>
              </a:defRPr>
            </a:lvl3pPr>
            <a:lvl4pPr algn="l">
              <a:buNone/>
              <a:defRPr sz="1600" i="1" baseline="0">
                <a:solidFill>
                  <a:schemeClr val="tx1">
                    <a:lumMod val="65000"/>
                    <a:lumOff val="35000"/>
                  </a:schemeClr>
                </a:solidFill>
                <a:latin typeface="+mj-lt"/>
                <a:ea typeface="맑은 고딕" pitchFamily="50" charset="-127"/>
              </a:defRPr>
            </a:lvl4pPr>
            <a:lvl5pPr algn="l">
              <a:buNone/>
              <a:defRPr sz="1600" i="1" baseline="0">
                <a:solidFill>
                  <a:schemeClr val="tx1">
                    <a:lumMod val="65000"/>
                    <a:lumOff val="35000"/>
                  </a:schemeClr>
                </a:solidFill>
                <a:latin typeface="+mj-lt"/>
                <a:ea typeface="맑은 고딕" pitchFamily="50" charset="-127"/>
              </a:defRPr>
            </a:lvl5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12" name="제목 1"/>
          <p:cNvSpPr>
            <a:spLocks noGrp="1"/>
          </p:cNvSpPr>
          <p:nvPr>
            <p:ph type="title"/>
          </p:nvPr>
        </p:nvSpPr>
        <p:spPr>
          <a:xfrm>
            <a:off x="395536" y="86152"/>
            <a:ext cx="7661196" cy="796908"/>
          </a:xfrm>
        </p:spPr>
        <p:txBody>
          <a:bodyPr vert="horz" lIns="91440" tIns="45720" rIns="91440" bIns="45720" rtlCol="0" anchor="ctr">
            <a:normAutofit/>
          </a:bodyPr>
          <a:lstStyle>
            <a:lvl1pPr algn="l" defTabSz="914400" rtl="0" eaLnBrk="1" latinLnBrk="1" hangingPunct="1">
              <a:spcBef>
                <a:spcPct val="0"/>
              </a:spcBef>
              <a:buNone/>
              <a:defRPr lang="ko-KR" altLang="en-US" sz="2500" b="1" kern="1200" baseline="0">
                <a:solidFill>
                  <a:schemeClr val="bg1"/>
                </a:solidFill>
                <a:effectLst/>
                <a:latin typeface="+mj-lt"/>
                <a:ea typeface="맑은 고딕" pitchFamily="50" charset="-127"/>
                <a:cs typeface="+mj-cs"/>
              </a:defRPr>
            </a:lvl1pPr>
          </a:lstStyle>
          <a:p>
            <a:r>
              <a:rPr lang="ko-KR" altLang="en-US"/>
              <a:t>마스터 제목 스타일 편집</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사용자 지정 레이아웃">
    <p:bg>
      <p:bgPr>
        <a:solidFill>
          <a:schemeClr val="bg1"/>
        </a:solidFill>
        <a:effectLst/>
      </p:bgPr>
    </p:bg>
    <p:spTree>
      <p:nvGrpSpPr>
        <p:cNvPr id="1" name=""/>
        <p:cNvGrpSpPr/>
        <p:nvPr/>
      </p:nvGrpSpPr>
      <p:grpSpPr>
        <a:xfrm>
          <a:off x="0" y="0"/>
          <a:ext cx="0" cy="0"/>
        </a:xfrm>
      </p:grpSpPr>
      <p:pic>
        <p:nvPicPr>
          <p:cNvPr id="11" name="그림 10"/>
          <p:cNvPicPr>
            <a:picLocks noChangeAspect="1"/>
          </p:cNvPicPr>
          <p:nvPr userDrawn="1"/>
        </p:nvPicPr>
        <p:blipFill>
          <a:blip r:embed="rId1">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7" name="직사각형 6"/>
          <p:cNvSpPr/>
          <p:nvPr userDrawn="1"/>
        </p:nvSpPr>
        <p:spPr>
          <a:xfrm flipH="1">
            <a:off x="0" y="476250"/>
            <a:ext cx="7092280" cy="1695449"/>
          </a:xfrm>
          <a:prstGeom prst="rect">
            <a:avLst/>
          </a:prstGeom>
          <a:gradFill flip="none" rotWithShape="1">
            <a:gsLst>
              <a:gs pos="0">
                <a:schemeClr val="bg1">
                  <a:alpha val="0"/>
                </a:schemeClr>
              </a:gs>
              <a:gs pos="52000">
                <a:schemeClr val="bg1">
                  <a:alpha val="52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ko-KR" altLang="en-US">
              <a:latin typeface="+mj-lt"/>
            </a:endParaRPr>
          </a:p>
        </p:txBody>
      </p:sp>
      <p:sp>
        <p:nvSpPr>
          <p:cNvPr id="3" name="날짜 개체 틀 2"/>
          <p:cNvSpPr>
            <a:spLocks noGrp="1"/>
          </p:cNvSpPr>
          <p:nvPr>
            <p:ph type="dt" sz="half" idx="10"/>
          </p:nvPr>
        </p:nvSpPr>
        <p:spPr/>
        <p:txBody>
          <a:bodyPr/>
          <a:lstStyle>
            <a:lvl1pPr>
              <a:defRPr>
                <a:latin typeface="+mj-lt"/>
              </a:defRPr>
            </a:lvl1pPr>
          </a:lstStyle>
          <a:p>
            <a:fld id="{ED3D6733-6F27-4404-AB51-585418F146E5}" type="datetimeFigureOut">
              <a:rPr lang="ko-KR" altLang="en-US" smtClean="0"/>
              <a:t>2024-05-21</a:t>
            </a:fld>
            <a:endParaRPr lang="ko-KR" altLang="en-US"/>
          </a:p>
        </p:txBody>
      </p:sp>
      <p:sp>
        <p:nvSpPr>
          <p:cNvPr id="4" name="바닥글 개체 틀 3"/>
          <p:cNvSpPr>
            <a:spLocks noGrp="1"/>
          </p:cNvSpPr>
          <p:nvPr>
            <p:ph type="ftr" sz="quarter" idx="11"/>
          </p:nvPr>
        </p:nvSpPr>
        <p:spPr/>
        <p:txBody>
          <a:bodyPr/>
          <a:lstStyle>
            <a:lvl1pPr>
              <a:defRPr>
                <a:latin typeface="+mj-lt"/>
              </a:defRPr>
            </a:lvl1pPr>
          </a:lstStyle>
          <a:p>
            <a:endParaRPr lang="ko-KR" altLang="en-US"/>
          </a:p>
        </p:txBody>
      </p:sp>
      <p:sp>
        <p:nvSpPr>
          <p:cNvPr id="5" name="슬라이드 번호 개체 틀 4"/>
          <p:cNvSpPr>
            <a:spLocks noGrp="1"/>
          </p:cNvSpPr>
          <p:nvPr>
            <p:ph type="sldNum" sz="quarter" idx="12"/>
          </p:nvPr>
        </p:nvSpPr>
        <p:spPr/>
        <p:txBody>
          <a:bodyPr/>
          <a:lstStyle>
            <a:lvl1pPr>
              <a:defRPr>
                <a:latin typeface="+mj-lt"/>
              </a:defRPr>
            </a:lvl1pPr>
          </a:lstStyle>
          <a:p>
            <a:fld id="{EE6BC638-39B7-4287-91A7-2A3DDA573295}" type="slidenum">
              <a:rPr lang="ko-KR" altLang="en-US" smtClean="0"/>
              <a:t>‹#›</a:t>
            </a:fld>
            <a:endParaRPr lang="ko-KR" altLang="en-US"/>
          </a:p>
        </p:txBody>
      </p:sp>
      <p:sp>
        <p:nvSpPr>
          <p:cNvPr id="6" name="제목 1"/>
          <p:cNvSpPr>
            <a:spLocks noGrp="1"/>
          </p:cNvSpPr>
          <p:nvPr>
            <p:ph type="ctrTitle"/>
          </p:nvPr>
        </p:nvSpPr>
        <p:spPr>
          <a:xfrm>
            <a:off x="539552" y="692696"/>
            <a:ext cx="6840760" cy="1296144"/>
          </a:xfrm>
          <a:noFill/>
          <a:ln w="9525">
            <a:noFill/>
            <a:miter lim="800000"/>
          </a:ln>
        </p:spPr>
        <p:txBody>
          <a:bodyPr vert="horz" wrap="square" lIns="91440" tIns="45720" rIns="91440" bIns="45720" numCol="1" rtlCol="0" anchor="t" anchorCtr="0" compatLnSpc="1">
            <a:prstTxWarp prst="textNoShape">
              <a:avLst/>
            </a:prstTxWarp>
            <a:noAutofit/>
          </a:bodyPr>
          <a:lstStyle>
            <a:lvl1pPr marL="0" indent="0" algn="l"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7000" kern="1200" baseline="0">
                <a:solidFill>
                  <a:schemeClr val="bg1">
                    <a:lumMod val="65000"/>
                  </a:schemeClr>
                </a:solidFill>
                <a:effectLst/>
                <a:latin typeface="+mj-lt"/>
                <a:ea typeface="맑은 고딕" pitchFamily="50" charset="-127"/>
                <a:cs typeface="+mj-cs"/>
              </a:defRPr>
            </a:lvl1pPr>
          </a:lstStyle>
          <a:p>
            <a:endParaRPr lang="ko-KR"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FAULT">
    <p:bg>
      <p:bgRef idx="1001">
        <a:schemeClr val="bg1"/>
      </p:bgRef>
    </p:bg>
    <p:spTree>
      <p:nvGrpSpPr>
        <p:cNvPr id="1" name=""/>
        <p:cNvGrpSpPr/>
        <p:nvPr/>
      </p:nvGrpSpPr>
      <p:grpSpPr>
        <a:xfrm>
          <a:off x="0" y="0"/>
          <a:ext cx="0" cy="0"/>
        </a:xfrm>
      </p:grpSpPr>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Title Slide">
    <p:spTree>
      <p:nvGrpSpPr>
        <p:cNvPr id="1" name=""/>
        <p:cNvGrpSpPr/>
        <p:nvPr/>
      </p:nvGrpSpPr>
      <p:grpSpPr>
        <a:xfrm>
          <a:off x="0" y="0"/>
          <a:ext cx="0" cy="0"/>
        </a:xfrm>
      </p:grpSpPr>
      <p:sp>
        <p:nvSpPr>
          <p:cNvPr id="2" name="Title 1"/>
          <p:cNvSpPr>
            <a:spLocks noGrp="1"/>
          </p:cNvSpPr>
          <p:nvPr>
            <p:ph type="ctrTitle"/>
          </p:nvPr>
        </p:nvSpPr>
        <p:spPr>
          <a:xfrm>
            <a:off x="685800" y="2130428"/>
            <a:ext cx="7772400" cy="1470025"/>
          </a:xfrm>
          <a:prstGeom prst="rect">
            <a:avLst/>
          </a:prstGeom>
        </p:spPr>
        <p:txBody>
          <a:bodyPr lIns="130622" tIns="65311" rIns="130622" bIns="65311"/>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lIns="130622" tIns="65311" rIns="130622" bIns="65311"/>
          <a:lstStyle>
            <a:lvl1pPr marL="0" indent="0" algn="ctr">
              <a:buNone/>
              <a:defRPr>
                <a:solidFill>
                  <a:schemeClr val="tx1">
                    <a:tint val="75000"/>
                  </a:schemeClr>
                </a:solidFill>
              </a:defRPr>
            </a:lvl1pPr>
            <a:lvl2pPr marL="408153" indent="0" algn="ctr">
              <a:buNone/>
              <a:defRPr>
                <a:solidFill>
                  <a:schemeClr val="tx1">
                    <a:tint val="75000"/>
                  </a:schemeClr>
                </a:solidFill>
              </a:defRPr>
            </a:lvl2pPr>
            <a:lvl3pPr marL="816306" indent="0" algn="ctr">
              <a:buNone/>
              <a:defRPr>
                <a:solidFill>
                  <a:schemeClr val="tx1">
                    <a:tint val="75000"/>
                  </a:schemeClr>
                </a:solidFill>
              </a:defRPr>
            </a:lvl3pPr>
            <a:lvl4pPr marL="1224459" indent="0" algn="ctr">
              <a:buNone/>
              <a:defRPr>
                <a:solidFill>
                  <a:schemeClr val="tx1">
                    <a:tint val="75000"/>
                  </a:schemeClr>
                </a:solidFill>
              </a:defRPr>
            </a:lvl4pPr>
            <a:lvl5pPr marL="1632613" indent="0" algn="ctr">
              <a:buNone/>
              <a:defRPr>
                <a:solidFill>
                  <a:schemeClr val="tx1">
                    <a:tint val="75000"/>
                  </a:schemeClr>
                </a:solidFill>
              </a:defRPr>
            </a:lvl5pPr>
            <a:lvl6pPr marL="2040766" indent="0" algn="ctr">
              <a:buNone/>
              <a:defRPr>
                <a:solidFill>
                  <a:schemeClr val="tx1">
                    <a:tint val="75000"/>
                  </a:schemeClr>
                </a:solidFill>
              </a:defRPr>
            </a:lvl6pPr>
            <a:lvl7pPr marL="2448919" indent="0" algn="ctr">
              <a:buNone/>
              <a:defRPr>
                <a:solidFill>
                  <a:schemeClr val="tx1">
                    <a:tint val="75000"/>
                  </a:schemeClr>
                </a:solidFill>
              </a:defRPr>
            </a:lvl7pPr>
            <a:lvl8pPr marL="2857071" indent="0" algn="ctr">
              <a:buNone/>
              <a:defRPr>
                <a:solidFill>
                  <a:schemeClr val="tx1">
                    <a:tint val="75000"/>
                  </a:schemeClr>
                </a:solidFill>
              </a:defRPr>
            </a:lvl8pPr>
            <a:lvl9pPr marL="32652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fld id="{6876D419-8D88-4CAE-984C-70D6DB0728DD}" type="datetimeFigureOut">
              <a:rPr lang="en-US" smtClean="0"/>
              <a:t>5/23/2024</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fld id="{09A74CAC-0708-4D9F-89FB-8A842B67CDE2}"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Title and Content">
    <p:spTree>
      <p:nvGrpSpPr>
        <p:cNvPr id="1" name=""/>
        <p:cNvGrpSpPr/>
        <p:nvPr/>
      </p:nvGrpSpPr>
      <p:grpSpPr>
        <a:xfrm>
          <a:off x="0" y="0"/>
          <a:ext cx="0" cy="0"/>
        </a:xfrm>
      </p:grpSpPr>
      <p:sp>
        <p:nvSpPr>
          <p:cNvPr id="2" name="Title 1"/>
          <p:cNvSpPr>
            <a:spLocks noGrp="1"/>
          </p:cNvSpPr>
          <p:nvPr>
            <p:ph type="title"/>
          </p:nvPr>
        </p:nvSpPr>
        <p:spPr>
          <a:xfrm>
            <a:off x="457200" y="274638"/>
            <a:ext cx="8229600" cy="1143000"/>
          </a:xfrm>
          <a:prstGeom prst="rect">
            <a:avLst/>
          </a:prstGeom>
        </p:spPr>
        <p:txBody>
          <a:bodyPr lIns="130622" tIns="65311" rIns="130622" bIns="65311"/>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130622" tIns="65311" rIns="130622" bIns="6531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fld id="{6876D419-8D88-4CAE-984C-70D6DB0728DD}" type="datetimeFigureOut">
              <a:rPr lang="en-US" smtClean="0"/>
              <a:t>5/23/2024</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130622" tIns="65311" rIns="130622" bIns="65311"/>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fld id="{09A74CAC-0708-4D9F-89FB-8A842B67CDE2}"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slideLayout" Target="../slideLayouts/slideLayout19.xml" /><Relationship Id="rId3" Type="http://schemas.openxmlformats.org/officeDocument/2006/relationships/slideLayout" Target="../slideLayouts/slideLayout20.xml" /><Relationship Id="rId4"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제목 개체 틀 1"/>
          <p:cNvSpPr>
            <a:spLocks noGrp="1"/>
          </p:cNvSpPr>
          <p:nvPr>
            <p:ph type="title"/>
          </p:nvPr>
        </p:nvSpPr>
        <p:spPr>
          <a:xfrm>
            <a:off x="457200" y="19026"/>
            <a:ext cx="8229600" cy="796908"/>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062021"/>
            <a:ext cx="8229600" cy="5286412"/>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429396"/>
            <a:ext cx="2133600" cy="292079"/>
          </a:xfrm>
          <a:prstGeom prst="rect">
            <a:avLst/>
          </a:prstGeom>
        </p:spPr>
        <p:txBody>
          <a:bodyPr vert="horz" lIns="91440" tIns="45720" rIns="91440" bIns="45720" rtlCol="0" anchor="ctr"/>
          <a:lstStyle>
            <a:defPPr>
              <a:defRPr lang="ko-KR"/>
            </a:defPPr>
            <a:lvl1pPr marL="0" algn="l"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ED3D6733-6F27-4404-AB51-585418F146E5}" type="datetimeFigureOut">
              <a:rPr lang="ko-KR" altLang="en-US" smtClean="0"/>
              <a:t>2024-05-21</a:t>
            </a:fld>
            <a:endParaRPr lang="ko-KR" altLang="en-US"/>
          </a:p>
        </p:txBody>
      </p:sp>
      <p:sp>
        <p:nvSpPr>
          <p:cNvPr id="5" name="바닥글 개체 틀 4"/>
          <p:cNvSpPr>
            <a:spLocks noGrp="1"/>
          </p:cNvSpPr>
          <p:nvPr>
            <p:ph type="ftr" sz="quarter" idx="3"/>
          </p:nvPr>
        </p:nvSpPr>
        <p:spPr>
          <a:xfrm>
            <a:off x="3124200" y="6429396"/>
            <a:ext cx="2895600" cy="292079"/>
          </a:xfrm>
          <a:prstGeom prst="rect">
            <a:avLst/>
          </a:prstGeom>
        </p:spPr>
        <p:txBody>
          <a:bodyPr vert="horz" lIns="91440" tIns="45720" rIns="91440" bIns="45720" rtlCol="0" anchor="ctr"/>
          <a:lstStyle>
            <a:defPPr>
              <a:defRPr lang="ko-KR"/>
            </a:defPPr>
            <a:lvl1pPr marL="0" algn="ct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 name="슬라이드 번호 개체 틀 5"/>
          <p:cNvSpPr>
            <a:spLocks noGrp="1"/>
          </p:cNvSpPr>
          <p:nvPr>
            <p:ph type="sldNum" sz="quarter" idx="4"/>
          </p:nvPr>
        </p:nvSpPr>
        <p:spPr>
          <a:xfrm>
            <a:off x="6553200" y="6429396"/>
            <a:ext cx="2133600" cy="292079"/>
          </a:xfrm>
          <a:prstGeom prst="rect">
            <a:avLst/>
          </a:prstGeom>
        </p:spPr>
        <p:txBody>
          <a:bodyPr vert="horz" lIns="91440" tIns="45720" rIns="91440" bIns="4572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EE6BC638-39B7-4287-91A7-2A3DDA573295}"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ransition/>
  <p:timing/>
  <p:txStyles>
    <p:titleStyle>
      <a:lvl1pPr algn="l" defTabSz="914400" rtl="0" eaLnBrk="1" latinLnBrk="1" hangingPunct="1">
        <a:spcBef>
          <a:spcPct val="0"/>
        </a:spcBef>
        <a:buNone/>
        <a:defRPr lang="ko-KR" altLang="en-US" sz="3500" kern="1200">
          <a:solidFill>
            <a:sysClr val="windowText" lastClr="000000"/>
          </a:solidFill>
          <a:latin typeface="맑은 고딕" pitchFamily="50" charset="-127"/>
          <a:ea typeface="맑은 고딕" pitchFamily="50" charset="-127"/>
          <a:cs typeface="+mj-cs"/>
        </a:defRPr>
      </a:lvl1pPr>
    </p:titleStyle>
    <p:bodyStyle>
      <a:lvl1pPr marL="342900" indent="-342900" algn="l" defTabSz="914400" rtl="0" eaLnBrk="1" latinLnBrk="1" hangingPunct="1">
        <a:spcBef>
          <a:spcPct val="20000"/>
        </a:spcBef>
        <a:buFont typeface="Arial" pitchFamily="34" charset="0"/>
        <a:buChar char="•"/>
        <a:defRPr lang="ko-KR" altLang="en-US" sz="2500" kern="1200" smtClean="0">
          <a:solidFill>
            <a:schemeClr val="tx1"/>
          </a:solidFill>
          <a:latin typeface="맑은 고딕" pitchFamily="50" charset="-127"/>
          <a:ea typeface="맑은 고딕" pitchFamily="50" charset="-127"/>
          <a:cs typeface="+mn-cs"/>
        </a:defRPr>
      </a:lvl1pPr>
      <a:lvl2pPr marL="742950" indent="-285750" algn="l" defTabSz="914400" rtl="0" eaLnBrk="1" latinLnBrk="1" hangingPunct="1">
        <a:spcBef>
          <a:spcPct val="20000"/>
        </a:spcBef>
        <a:buFont typeface="Arial" pitchFamily="34" charset="0"/>
        <a:buChar char="–"/>
        <a:defRPr lang="ko-KR" altLang="en-US" sz="1800" kern="1200" smtClean="0">
          <a:solidFill>
            <a:schemeClr val="tx1"/>
          </a:solidFill>
          <a:latin typeface="맑은 고딕" pitchFamily="50" charset="-127"/>
          <a:ea typeface="맑은 고딕" pitchFamily="50" charset="-127"/>
          <a:cs typeface="+mn-cs"/>
        </a:defRPr>
      </a:lvl2pPr>
      <a:lvl3pPr marL="1143000" indent="-228600" algn="l" defTabSz="914400" rtl="0" eaLnBrk="1" latinLnBrk="1" hangingPunct="1">
        <a:spcBef>
          <a:spcPct val="20000"/>
        </a:spcBef>
        <a:buFont typeface="Arial" pitchFamily="34" charset="0"/>
        <a:buChar char="•"/>
        <a:defRPr lang="ko-KR" altLang="en-US" sz="1800" kern="1200" smtClean="0">
          <a:solidFill>
            <a:schemeClr val="tx1"/>
          </a:solidFill>
          <a:latin typeface="맑은 고딕" pitchFamily="50" charset="-127"/>
          <a:ea typeface="맑은 고딕" pitchFamily="50" charset="-127"/>
          <a:cs typeface="+mn-cs"/>
        </a:defRPr>
      </a:lvl3pPr>
      <a:lvl4pPr marL="1600200" indent="-228600" algn="l" defTabSz="914400" rtl="0" eaLnBrk="1" latinLnBrk="1" hangingPunct="1">
        <a:spcBef>
          <a:spcPct val="20000"/>
        </a:spcBef>
        <a:buFont typeface="Arial" pitchFamily="34" charset="0"/>
        <a:buChar char="–"/>
        <a:defRPr lang="ko-KR" altLang="en-US" sz="1800" kern="1200" smtClean="0">
          <a:solidFill>
            <a:schemeClr val="tx1"/>
          </a:solidFill>
          <a:latin typeface="맑은 고딕" pitchFamily="50" charset="-127"/>
          <a:ea typeface="맑은 고딕" pitchFamily="50" charset="-127"/>
          <a:cs typeface="+mn-cs"/>
        </a:defRPr>
      </a:lvl4pPr>
      <a:lvl5pPr marL="2057400" indent="-228600" algn="l" defTabSz="914400" rtl="0" eaLnBrk="1" latinLnBrk="1" hangingPunct="1">
        <a:spcBef>
          <a:spcPct val="20000"/>
        </a:spcBef>
        <a:buFont typeface="Arial" pitchFamily="34" charset="0"/>
        <a:buChar char="»"/>
        <a:defRPr lang="ko-KR" altLang="en-US" sz="1800" kern="1200">
          <a:solidFill>
            <a:schemeClr val="tx1"/>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transition/>
  <p:timing/>
  <p:txStyles>
    <p:titleStyle>
      <a:lvl1pPr algn="ctr" defTabSz="571500" rtl="0" eaLnBrk="1" latinLnBrk="0" hangingPunct="1">
        <a:spcBef>
          <a:spcPct val="0"/>
        </a:spcBef>
        <a:buNone/>
        <a:defRPr sz="2750" kern="1200">
          <a:solidFill>
            <a:schemeClr val="tx1"/>
          </a:solidFill>
          <a:latin typeface="+mj-lt"/>
          <a:ea typeface="+mj-ea"/>
          <a:cs typeface="+mj-cs"/>
        </a:defRPr>
      </a:lvl1pPr>
    </p:titleStyle>
    <p:bodyStyle>
      <a:lvl1pPr marL="214312" indent="-214312" algn="l" defTabSz="5715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464344" indent="-178594" algn="l" defTabSz="571500" rtl="0" eaLnBrk="1" latinLnBrk="0" hangingPunct="1">
        <a:spcBef>
          <a:spcPct val="20000"/>
        </a:spcBef>
        <a:buFont typeface="Arial" pitchFamily="34" charset="0"/>
        <a:buChar char="–"/>
        <a:defRPr sz="1750" kern="1200">
          <a:solidFill>
            <a:schemeClr val="tx1"/>
          </a:solidFill>
          <a:latin typeface="+mn-lt"/>
          <a:ea typeface="+mn-ea"/>
          <a:cs typeface="+mn-cs"/>
        </a:defRPr>
      </a:lvl2pPr>
      <a:lvl3pPr marL="714375" indent="-142875" algn="l" defTabSz="5715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000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4pPr>
      <a:lvl5pPr marL="1285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5pPr>
      <a:lvl6pPr marL="15716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6pPr>
      <a:lvl7pPr marL="18573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7pPr>
      <a:lvl8pPr marL="2143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8pPr>
      <a:lvl9pPr marL="2428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9pPr>
    </p:bodyStyle>
    <p:otherStyle>
      <a:defPPr>
        <a:defRPr lang="en-US"/>
      </a:defPPr>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diagramData" Target="../diagrams/data1.xml" /><Relationship Id="rId3" Type="http://schemas.openxmlformats.org/officeDocument/2006/relationships/diagramLayout" Target="../diagrams/layout1.xml" /><Relationship Id="rId4" Type="http://schemas.openxmlformats.org/officeDocument/2006/relationships/diagramQuickStyle" Target="../diagrams/quickStyle1.xml" /><Relationship Id="rId5" Type="http://schemas.openxmlformats.org/officeDocument/2006/relationships/diagramColors" Target="../diagrams/colors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omments" Target="../comments/comment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2.xml" /><Relationship Id="rId3" Type="http://schemas.openxmlformats.org/officeDocument/2006/relationships/diagramLayout" Target="../diagrams/layout2.xml" /><Relationship Id="rId4" Type="http://schemas.openxmlformats.org/officeDocument/2006/relationships/diagramQuickStyle" Target="../diagrams/quickStyle2.xml" /><Relationship Id="rId5" Type="http://schemas.openxmlformats.org/officeDocument/2006/relationships/diagramColors" Target="../diagrams/colors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3.xml" /><Relationship Id="rId3" Type="http://schemas.openxmlformats.org/officeDocument/2006/relationships/diagramLayout" Target="../diagrams/layout3.xml" /><Relationship Id="rId4" Type="http://schemas.openxmlformats.org/officeDocument/2006/relationships/diagramQuickStyle" Target="../diagrams/quickStyle3.xml" /><Relationship Id="rId5" Type="http://schemas.openxmlformats.org/officeDocument/2006/relationships/diagramColors" Target="../diagrams/colors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xml" /><Relationship Id="rId3"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8.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xml" /><Relationship Id="rId3" Type="http://schemas.openxmlformats.org/officeDocument/2006/relationships/diagramData" Target="../diagrams/data4.xml" /><Relationship Id="rId4" Type="http://schemas.openxmlformats.org/officeDocument/2006/relationships/diagramLayout" Target="../diagrams/layout4.xml" /><Relationship Id="rId5" Type="http://schemas.openxmlformats.org/officeDocument/2006/relationships/diagramQuickStyle" Target="../diagrams/quickStyle4.xml" /><Relationship Id="rId6" Type="http://schemas.openxmlformats.org/officeDocument/2006/relationships/diagramColors" Target="../diagrams/colors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5.xml" /><Relationship Id="rId3" Type="http://schemas.openxmlformats.org/officeDocument/2006/relationships/diagramData" Target="../diagrams/data5.xml" /><Relationship Id="rId4" Type="http://schemas.openxmlformats.org/officeDocument/2006/relationships/diagramLayout" Target="../diagrams/layout5.xml" /><Relationship Id="rId5" Type="http://schemas.openxmlformats.org/officeDocument/2006/relationships/diagramQuickStyle" Target="../diagrams/quickStyle5.xml" /><Relationship Id="rId6" Type="http://schemas.openxmlformats.org/officeDocument/2006/relationships/diagramColors" Target="../diagrams/colors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comments" Target="../comments/comment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6.xml" /><Relationship Id="rId3" Type="http://schemas.openxmlformats.org/officeDocument/2006/relationships/diagramData" Target="../diagrams/data6.xml" /><Relationship Id="rId4" Type="http://schemas.openxmlformats.org/officeDocument/2006/relationships/diagramLayout" Target="../diagrams/layout6.xml" /><Relationship Id="rId5" Type="http://schemas.openxmlformats.org/officeDocument/2006/relationships/diagramQuickStyle" Target="../diagrams/quickStyle6.xml" /><Relationship Id="rId6" Type="http://schemas.openxmlformats.org/officeDocument/2006/relationships/diagramColors" Target="../diagrams/colors6.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7.xml" /><Relationship Id="rId3" Type="http://schemas.openxmlformats.org/officeDocument/2006/relationships/diagramData" Target="../diagrams/data7.xml" /><Relationship Id="rId4" Type="http://schemas.openxmlformats.org/officeDocument/2006/relationships/diagramLayout" Target="../diagrams/layout7.xml" /><Relationship Id="rId5" Type="http://schemas.openxmlformats.org/officeDocument/2006/relationships/diagramQuickStyle" Target="../diagrams/quickStyle7.xml" /><Relationship Id="rId6" Type="http://schemas.openxmlformats.org/officeDocument/2006/relationships/diagramColors" Target="../diagrams/colors7.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8.xml" /><Relationship Id="rId3" Type="http://schemas.openxmlformats.org/officeDocument/2006/relationships/image" Target="../media/image6.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8.xml" /><Relationship Id="rId3" Type="http://schemas.openxmlformats.org/officeDocument/2006/relationships/diagramLayout" Target="../diagrams/layout8.xml" /><Relationship Id="rId4" Type="http://schemas.openxmlformats.org/officeDocument/2006/relationships/diagramQuickStyle" Target="../diagrams/quickStyle8.xml" /><Relationship Id="rId5" Type="http://schemas.openxmlformats.org/officeDocument/2006/relationships/diagramColors" Target="../diagrams/colors8.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9.xml" /><Relationship Id="rId3" Type="http://schemas.openxmlformats.org/officeDocument/2006/relationships/diagramLayout" Target="../diagrams/layout9.xml" /><Relationship Id="rId4" Type="http://schemas.openxmlformats.org/officeDocument/2006/relationships/diagramQuickStyle" Target="../diagrams/quickStyle9.xml" /><Relationship Id="rId5" Type="http://schemas.openxmlformats.org/officeDocument/2006/relationships/diagramColors" Target="../diagrams/colors9.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0.xml" /><Relationship Id="rId3" Type="http://schemas.openxmlformats.org/officeDocument/2006/relationships/diagramLayout" Target="../diagrams/layout10.xml" /><Relationship Id="rId4" Type="http://schemas.openxmlformats.org/officeDocument/2006/relationships/diagramQuickStyle" Target="../diagrams/quickStyle10.xml" /><Relationship Id="rId5" Type="http://schemas.openxmlformats.org/officeDocument/2006/relationships/diagramColors" Target="../diagrams/colors10.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1.xml" /><Relationship Id="rId3" Type="http://schemas.openxmlformats.org/officeDocument/2006/relationships/diagramLayout" Target="../diagrams/layout11.xml" /><Relationship Id="rId4" Type="http://schemas.openxmlformats.org/officeDocument/2006/relationships/diagramQuickStyle" Target="../diagrams/quickStyle11.xml" /><Relationship Id="rId5" Type="http://schemas.openxmlformats.org/officeDocument/2006/relationships/diagramColors" Target="../diagrams/colors1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2.xml" /><Relationship Id="rId3" Type="http://schemas.openxmlformats.org/officeDocument/2006/relationships/diagramLayout" Target="../diagrams/layout12.xml" /><Relationship Id="rId4" Type="http://schemas.openxmlformats.org/officeDocument/2006/relationships/diagramQuickStyle" Target="../diagrams/quickStyle12.xml" /><Relationship Id="rId5" Type="http://schemas.openxmlformats.org/officeDocument/2006/relationships/diagramColors" Target="../diagrams/colors12.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3.xml" /><Relationship Id="rId3" Type="http://schemas.openxmlformats.org/officeDocument/2006/relationships/diagramLayout" Target="../diagrams/layout13.xml" /><Relationship Id="rId4" Type="http://schemas.openxmlformats.org/officeDocument/2006/relationships/diagramQuickStyle" Target="../diagrams/quickStyle13.xml" /><Relationship Id="rId5" Type="http://schemas.openxmlformats.org/officeDocument/2006/relationships/diagramColors" Target="../diagrams/colors1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4.xml" /><Relationship Id="rId3" Type="http://schemas.openxmlformats.org/officeDocument/2006/relationships/diagramLayout" Target="../diagrams/layout14.xml" /><Relationship Id="rId4" Type="http://schemas.openxmlformats.org/officeDocument/2006/relationships/diagramQuickStyle" Target="../diagrams/quickStyle14.xml" /><Relationship Id="rId5" Type="http://schemas.openxmlformats.org/officeDocument/2006/relationships/diagramColors" Target="../diagrams/colors14.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5.xml" /><Relationship Id="rId3" Type="http://schemas.openxmlformats.org/officeDocument/2006/relationships/diagramLayout" Target="../diagrams/layout15.xml" /><Relationship Id="rId4" Type="http://schemas.openxmlformats.org/officeDocument/2006/relationships/diagramQuickStyle" Target="../diagrams/quickStyle15.xml" /><Relationship Id="rId5" Type="http://schemas.openxmlformats.org/officeDocument/2006/relationships/diagramColors" Target="../diagrams/colors15.xml" /><Relationship Id="rId6" Type="http://schemas.openxmlformats.org/officeDocument/2006/relationships/image" Target="../media/image9.pn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6.xml" /><Relationship Id="rId3" Type="http://schemas.openxmlformats.org/officeDocument/2006/relationships/diagramLayout" Target="../diagrams/layout16.xml" /><Relationship Id="rId4" Type="http://schemas.openxmlformats.org/officeDocument/2006/relationships/diagramQuickStyle" Target="../diagrams/quickStyle16.xml" /><Relationship Id="rId5" Type="http://schemas.openxmlformats.org/officeDocument/2006/relationships/diagramColors" Target="../diagrams/colors16.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pn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pn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2.pn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png" /><Relationship Id="rId3" Type="http://schemas.openxmlformats.org/officeDocument/2006/relationships/image" Target="../media/image14.pn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7.xml" /><Relationship Id="rId3" Type="http://schemas.openxmlformats.org/officeDocument/2006/relationships/diagramLayout" Target="../diagrams/layout17.xml" /><Relationship Id="rId4" Type="http://schemas.openxmlformats.org/officeDocument/2006/relationships/diagramQuickStyle" Target="../diagrams/quickStyle17.xml" /><Relationship Id="rId5" Type="http://schemas.openxmlformats.org/officeDocument/2006/relationships/diagramColors" Target="../diagrams/colors17.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5.pn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6.png"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7.png"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8.png"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9.png" /><Relationship Id="rId3" Type="http://schemas.openxmlformats.org/officeDocument/2006/relationships/image" Target="../media/image20.png" /><Relationship Id="rId4" Type="http://schemas.openxmlformats.org/officeDocument/2006/relationships/image" Target="../media/image21.pn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2.png"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3.png"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4.png" /><Relationship Id="rId3" Type="http://schemas.openxmlformats.org/officeDocument/2006/relationships/image" Target="../media/image25.png"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6.png"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7.png" /><Relationship Id="rId3" Type="http://schemas.openxmlformats.org/officeDocument/2006/relationships/image" Target="../media/image28.png"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9.png" /></Relationships>
</file>

<file path=ppt/slides/_rels/slide7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0.png" /><Relationship Id="rId3" Type="http://schemas.openxmlformats.org/officeDocument/2006/relationships/image" Target="../media/image31.png" /></Relationships>
</file>

<file path=ppt/slides/_rels/slide7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2.png" /></Relationships>
</file>

<file path=ppt/slides/_rels/slide7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3.png" /></Relationships>
</file>

<file path=ppt/slides/_rels/slide7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4.png" /></Relationships>
</file>

<file path=ppt/slides/_rels/slide7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Override" Target="../theme/themeOverride1.xml" /></Relationships>
</file>

<file path=ppt/slides/_rels/slide8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8.xml" /><Relationship Id="rId3" Type="http://schemas.openxmlformats.org/officeDocument/2006/relationships/diagramLayout" Target="../diagrams/layout18.xml" /><Relationship Id="rId4" Type="http://schemas.openxmlformats.org/officeDocument/2006/relationships/diagramQuickStyle" Target="../diagrams/quickStyle18.xml" /><Relationship Id="rId5" Type="http://schemas.openxmlformats.org/officeDocument/2006/relationships/diagramColors" Target="../diagrams/colors18.xml" /></Relationships>
</file>

<file path=ppt/slides/_rels/slide8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19.xml" /><Relationship Id="rId3" Type="http://schemas.openxmlformats.org/officeDocument/2006/relationships/diagramLayout" Target="../diagrams/layout19.xml" /><Relationship Id="rId4" Type="http://schemas.openxmlformats.org/officeDocument/2006/relationships/diagramQuickStyle" Target="../diagrams/quickStyle19.xml" /><Relationship Id="rId5" Type="http://schemas.openxmlformats.org/officeDocument/2006/relationships/diagramColors" Target="../diagrams/colors19.xml" /></Relationships>
</file>

<file path=ppt/slides/_rels/slide8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5.png" /></Relationships>
</file>

<file path=ppt/slides/_rels/slide8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diagramData" Target="../diagrams/data20.xml" /><Relationship Id="rId3" Type="http://schemas.openxmlformats.org/officeDocument/2006/relationships/diagramLayout" Target="../diagrams/layout20.xml" /><Relationship Id="rId4" Type="http://schemas.openxmlformats.org/officeDocument/2006/relationships/diagramQuickStyle" Target="../diagrams/quickStyle20.xml" /><Relationship Id="rId5" Type="http://schemas.openxmlformats.org/officeDocument/2006/relationships/diagramColors" Target="../diagrams/colors20.xml" /></Relationships>
</file>

<file path=ppt/slides/_rels/slide8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0.xml" /><Relationship Id="rId3" Type="http://schemas.openxmlformats.org/officeDocument/2006/relationships/image" Target="../media/image36.png" /><Relationship Id="rId4" Type="http://schemas.openxmlformats.org/officeDocument/2006/relationships/image" Target="../media/image37.jpeg" /></Relationships>
</file>

<file path=ppt/slides/_rels/slide8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1.xml" /><Relationship Id="rId3" Type="http://schemas.openxmlformats.org/officeDocument/2006/relationships/image" Target="../media/image36.png" /></Relationships>
</file>

<file path=ppt/slides/_rels/slide8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2.xml" /><Relationship Id="rId3" Type="http://schemas.openxmlformats.org/officeDocument/2006/relationships/image" Target="../media/image36.png" /></Relationships>
</file>

<file path=ppt/slides/_rels/slide89.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38.jpeg" /></Relationships>
</file>

<file path=ppt/slides/_rels/slide90.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39.png" /></Relationships>
</file>

<file path=ppt/slides/_rels/slide9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3.xml" /><Relationship Id="rId3" Type="http://schemas.openxmlformats.org/officeDocument/2006/relationships/image" Target="../media/image36.png" /></Relationships>
</file>

<file path=ppt/slides/_rels/slide9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5.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40.jpeg" /></Relationships>
</file>

<file path=ppt/slides/_rels/slide96.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41.jpeg" /><Relationship Id="rId3" Type="http://schemas.openxmlformats.org/officeDocument/2006/relationships/image" Target="../media/image42.jpeg" /><Relationship Id="rId4" Type="http://schemas.openxmlformats.org/officeDocument/2006/relationships/image" Target="../media/image43.jpeg" /></Relationships>
</file>

<file path=ppt/slides/_rels/slide97.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44.png" /><Relationship Id="rId3" Type="http://schemas.openxmlformats.org/officeDocument/2006/relationships/image" Target="../media/image45.png" /><Relationship Id="rId4" Type="http://schemas.openxmlformats.org/officeDocument/2006/relationships/image" Target="../media/image46.jpeg" /><Relationship Id="rId5" Type="http://schemas.openxmlformats.org/officeDocument/2006/relationships/image" Target="../media/image47.jpeg" /></Relationships>
</file>

<file path=ppt/slides/_rels/slide9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4.xml" /><Relationship Id="rId3" Type="http://schemas.openxmlformats.org/officeDocument/2006/relationships/diagramData" Target="../diagrams/data21.xml" /><Relationship Id="rId4" Type="http://schemas.openxmlformats.org/officeDocument/2006/relationships/diagramLayout" Target="../diagrams/layout21.xml" /><Relationship Id="rId5" Type="http://schemas.openxmlformats.org/officeDocument/2006/relationships/diagramQuickStyle" Target="../diagrams/quickStyle21.xml" /><Relationship Id="rId6" Type="http://schemas.openxmlformats.org/officeDocument/2006/relationships/diagramColors" Target="../diagrams/colors21.xml" /></Relationships>
</file>

<file path=ppt/slides/_rels/slide100.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diagramData" Target="../diagrams/data22.xml" /><Relationship Id="rId3" Type="http://schemas.openxmlformats.org/officeDocument/2006/relationships/diagramLayout" Target="../diagrams/layout22.xml" /><Relationship Id="rId4" Type="http://schemas.openxmlformats.org/officeDocument/2006/relationships/diagramQuickStyle" Target="../diagrams/quickStyle22.xml" /><Relationship Id="rId5" Type="http://schemas.openxmlformats.org/officeDocument/2006/relationships/diagramColors" Target="../diagrams/colors22.xml" /></Relationships>
</file>

<file path=ppt/slides/_rels/slide10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5.xml" /><Relationship Id="rId3" Type="http://schemas.openxmlformats.org/officeDocument/2006/relationships/image" Target="../media/image36.png" /></Relationships>
</file>

<file path=ppt/slides/_rels/slide10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6.xml" /><Relationship Id="rId3" Type="http://schemas.openxmlformats.org/officeDocument/2006/relationships/image" Target="../media/image36.png" /><Relationship Id="rId4" Type="http://schemas.openxmlformats.org/officeDocument/2006/relationships/image" Target="../media/image48.jpeg" /><Relationship Id="rId5" Type="http://schemas.openxmlformats.org/officeDocument/2006/relationships/image" Target="../media/image49.jpeg" /></Relationships>
</file>

<file path=ppt/slides/_rels/slide10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7.xml" /><Relationship Id="rId3" Type="http://schemas.openxmlformats.org/officeDocument/2006/relationships/image" Target="../media/image36.png" /><Relationship Id="rId4" Type="http://schemas.openxmlformats.org/officeDocument/2006/relationships/image" Target="../media/image50.png" /></Relationships>
</file>

<file path=ppt/slides/_rels/slide10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8.xml" /><Relationship Id="rId3" Type="http://schemas.openxmlformats.org/officeDocument/2006/relationships/image" Target="../media/image36.png" /></Relationships>
</file>

<file path=ppt/slides/_rels/slide1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9.xml" /><Relationship Id="rId3" Type="http://schemas.openxmlformats.org/officeDocument/2006/relationships/image" Target="../media/image36.png" /></Relationships>
</file>

<file path=ppt/slides/_rels/slide1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0.xml" /><Relationship Id="rId3" Type="http://schemas.openxmlformats.org/officeDocument/2006/relationships/image" Target="../media/image36.png" /></Relationships>
</file>

<file path=ppt/slides/_rels/slide1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0.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diagramData" Target="../diagrams/data23.xml" /><Relationship Id="rId3" Type="http://schemas.openxmlformats.org/officeDocument/2006/relationships/diagramLayout" Target="../diagrams/layout23.xml" /><Relationship Id="rId4" Type="http://schemas.openxmlformats.org/officeDocument/2006/relationships/diagramQuickStyle" Target="../diagrams/quickStyle23.xml" /><Relationship Id="rId5" Type="http://schemas.openxmlformats.org/officeDocument/2006/relationships/diagramColors" Target="../diagrams/colors23.xml" /></Relationships>
</file>

<file path=ppt/slides/_rels/slide12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4.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diagramData" Target="../diagrams/data24.xml" /><Relationship Id="rId3" Type="http://schemas.openxmlformats.org/officeDocument/2006/relationships/diagramLayout" Target="../diagrams/layout24.xml" /><Relationship Id="rId4" Type="http://schemas.openxmlformats.org/officeDocument/2006/relationships/diagramQuickStyle" Target="../diagrams/quickStyle24.xml" /><Relationship Id="rId5" Type="http://schemas.openxmlformats.org/officeDocument/2006/relationships/diagramColors" Target="../diagrams/colors24.xml" /></Relationships>
</file>

<file path=ppt/slides/_rels/slide12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1.xml" /><Relationship Id="rId3" Type="http://schemas.openxmlformats.org/officeDocument/2006/relationships/image" Target="../media/image36.png" /></Relationships>
</file>

<file path=ppt/slides/_rels/slide12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2.xml" /><Relationship Id="rId3" Type="http://schemas.openxmlformats.org/officeDocument/2006/relationships/image" Target="../media/image36.png" /></Relationships>
</file>

<file path=ppt/slides/_rels/slide13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3.xml" /><Relationship Id="rId3" Type="http://schemas.openxmlformats.org/officeDocument/2006/relationships/image" Target="../media/image36.png" /></Relationships>
</file>

<file path=ppt/slides/_rels/slide13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4.xml" /><Relationship Id="rId3" Type="http://schemas.openxmlformats.org/officeDocument/2006/relationships/image" Target="../media/image36.png" /></Relationships>
</file>

<file path=ppt/slides/_rels/slide13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5.xml" /><Relationship Id="rId3" Type="http://schemas.openxmlformats.org/officeDocument/2006/relationships/image" Target="../media/image36.png" /></Relationships>
</file>

<file path=ppt/slides/_rels/slide13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6.xml" /><Relationship Id="rId3" Type="http://schemas.openxmlformats.org/officeDocument/2006/relationships/image" Target="../media/image36.png" /></Relationships>
</file>

<file path=ppt/slides/_rels/slide13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7.xml" /><Relationship Id="rId3" Type="http://schemas.openxmlformats.org/officeDocument/2006/relationships/image" Target="../media/image36.png" /></Relationships>
</file>

<file path=ppt/slides/_rels/slide13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8.xml" /><Relationship Id="rId3" Type="http://schemas.openxmlformats.org/officeDocument/2006/relationships/image" Target="../media/image36.png" /></Relationships>
</file>

<file path=ppt/slides/_rels/slide13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9.xml" /><Relationship Id="rId3" Type="http://schemas.openxmlformats.org/officeDocument/2006/relationships/image" Target="../media/image36.png" /></Relationships>
</file>

<file path=ppt/slides/_rels/slide13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0.xml" /><Relationship Id="rId3" Type="http://schemas.openxmlformats.org/officeDocument/2006/relationships/image" Target="../media/image36.png" /></Relationships>
</file>

<file path=ppt/slides/_rels/slide13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1.xml" /><Relationship Id="rId3" Type="http://schemas.openxmlformats.org/officeDocument/2006/relationships/image" Target="../media/image36.png" /></Relationships>
</file>

<file path=ppt/slides/_rels/slide13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2.xml" /><Relationship Id="rId3" Type="http://schemas.openxmlformats.org/officeDocument/2006/relationships/image" Target="../media/image36.png" /></Relationships>
</file>

<file path=ppt/slides/_rels/slide14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3.xml" /><Relationship Id="rId3" Type="http://schemas.openxmlformats.org/officeDocument/2006/relationships/image" Target="../media/image36.png" /></Relationships>
</file>

<file path=ppt/slides/_rels/slide14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4.xml" /><Relationship Id="rId3" Type="http://schemas.openxmlformats.org/officeDocument/2006/relationships/image" Target="../media/image36.png" /></Relationships>
</file>

<file path=ppt/slides/_rels/slide14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5.xml" /><Relationship Id="rId3" Type="http://schemas.openxmlformats.org/officeDocument/2006/relationships/image" Target="../media/image36.png" /></Relationships>
</file>

<file path=ppt/slides/_rels/slide14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6.xml" /><Relationship Id="rId3" Type="http://schemas.openxmlformats.org/officeDocument/2006/relationships/image" Target="../media/image36.png" /></Relationships>
</file>

<file path=ppt/slides/_rels/slide14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7.xml" /><Relationship Id="rId3" Type="http://schemas.openxmlformats.org/officeDocument/2006/relationships/image" Target="../media/image36.png" /></Relationships>
</file>

<file path=ppt/slides/_rels/slide14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8.xml" /><Relationship Id="rId3" Type="http://schemas.openxmlformats.org/officeDocument/2006/relationships/image" Target="../media/image36.png" /></Relationships>
</file>

<file path=ppt/slides/_rels/slide14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9.xml" /><Relationship Id="rId3" Type="http://schemas.openxmlformats.org/officeDocument/2006/relationships/image" Target="../media/image36.png" /></Relationships>
</file>

<file path=ppt/slides/_rels/slide15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0.xml" /><Relationship Id="rId3" Type="http://schemas.openxmlformats.org/officeDocument/2006/relationships/image" Target="../media/image36.png" /></Relationships>
</file>

<file path=ppt/slides/_rels/slide15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1.xml" /></Relationships>
</file>

<file path=ppt/slides/_rels/slide15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2.xml" /></Relationships>
</file>

<file path=ppt/slides/_rels/slide15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3.xml" /></Relationships>
</file>

<file path=ppt/slides/_rels/slide15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4.xml" /></Relationships>
</file>

<file path=ppt/slides/_rels/slide16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5.xml" /></Relationships>
</file>

<file path=ppt/slides/_rels/slide16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6.xml" /></Relationships>
</file>

<file path=ppt/slides/_rels/slide16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7.xml" /></Relationships>
</file>

<file path=ppt/slides/_rels/slide16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8.xml" /><Relationship Id="rId3" Type="http://schemas.openxmlformats.org/officeDocument/2006/relationships/image" Target="../media/image36.png" /></Relationships>
</file>

<file path=ppt/slides/_rels/slide17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9.xml" /><Relationship Id="rId3" Type="http://schemas.openxmlformats.org/officeDocument/2006/relationships/image" Target="../media/image36.png" /></Relationships>
</file>

<file path=ppt/slides/_rels/slide17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0.xml" /><Relationship Id="rId3" Type="http://schemas.openxmlformats.org/officeDocument/2006/relationships/image" Target="../media/image36.png" /></Relationships>
</file>

<file path=ppt/slides/_rels/slide17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1.xml" /></Relationships>
</file>

<file path=ppt/slides/_rels/slide18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2.xml" /></Relationships>
</file>

<file path=ppt/slides/_rels/slide18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3.xml" /></Relationships>
</file>

<file path=ppt/slides/_rels/slide18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4.xml" /></Relationships>
</file>

<file path=ppt/slides/_rels/slide18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5.xml" /></Relationships>
</file>

<file path=ppt/slides/_rels/slide18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8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9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9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6.xml" /></Relationships>
</file>

<file path=ppt/slides/_rels/slide19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7.xml" /></Relationships>
</file>

<file path=ppt/slides/_rels/slide19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8.xml" /></Relationships>
</file>

<file path=ppt/slides/_rels/slide19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9.xml" /></Relationships>
</file>

<file path=ppt/slides/_rels/slide19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0.xml" /></Relationships>
</file>

<file path=ppt/slides/_rels/slide19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1.xml" /></Relationships>
</file>

<file path=ppt/slides/_rels/slide19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9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9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0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0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2.xml" /><Relationship Id="rId3" Type="http://schemas.openxmlformats.org/officeDocument/2006/relationships/image" Target="../media/image36.png" /></Relationships>
</file>

<file path=ppt/slides/_rels/slide20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3.xml" /><Relationship Id="rId3" Type="http://schemas.openxmlformats.org/officeDocument/2006/relationships/image" Target="../media/image36.png" /></Relationships>
</file>

<file path=ppt/slides/_rels/slide203.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hyperlink" Target="mailto:hnambudiri@gmail.com" TargetMode="External" /><Relationship Id="rId3" Type="http://schemas.openxmlformats.org/officeDocument/2006/relationships/hyperlink" Target="mailto:harimundayur1996@gmail.com" TargetMode="External" /><Relationship Id="rId4" Type="http://schemas.openxmlformats.org/officeDocument/2006/relationships/image" Target="../media/image51.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제목 6"/>
          <p:cNvSpPr>
            <a:spLocks noGrp="1"/>
          </p:cNvSpPr>
          <p:nvPr>
            <p:ph type="ctrTitle"/>
          </p:nvPr>
        </p:nvSpPr>
        <p:spPr>
          <a:xfrm>
            <a:off x="142844" y="571480"/>
            <a:ext cx="8858312" cy="1500198"/>
          </a:xfrm>
        </p:spPr>
        <p:txBody>
          <a:bodyPr/>
          <a:lstStyle/>
          <a:p>
            <a:r>
              <a:rPr lang="en-US" altLang="ko-KR" sz="5200" smtClean="0">
                <a:solidFill>
                  <a:schemeClr val="tx1">
                    <a:lumMod val="50000"/>
                    <a:lumOff val="50000"/>
                  </a:schemeClr>
                </a:solidFill>
              </a:rPr>
              <a:t>ITR FILING ON INCOME FROM HOUSE PROPERTY &amp; SALARY</a:t>
            </a:r>
            <a:endParaRPr lang="ko-KR" altLang="en-US" sz="5200" b="1"/>
          </a:p>
        </p:txBody>
      </p:sp>
      <p:sp>
        <p:nvSpPr>
          <p:cNvPr id="29" name="Rectangle 28"/>
          <p:cNvSpPr/>
          <p:nvPr/>
        </p:nvSpPr>
        <p:spPr>
          <a:xfrm>
            <a:off x="357158" y="2285992"/>
            <a:ext cx="6000792" cy="1284967"/>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lnSpc>
                <a:spcPts val="3062"/>
              </a:lnSpc>
            </a:pPr>
            <a:r>
              <a:rPr lang="en-US" b="1" smtClean="0">
                <a:solidFill>
                  <a:schemeClr val="accent5">
                    <a:lumMod val="75000"/>
                  </a:schemeClr>
                </a:solidFill>
                <a:latin typeface="Nobile" pitchFamily="34" charset="0"/>
                <a:ea typeface="Nobile" pitchFamily="34" charset="-122"/>
                <a:cs typeface="Nobile" pitchFamily="34" charset="-120"/>
              </a:rPr>
              <a:t>CA HARI GOPINATH</a:t>
            </a:r>
          </a:p>
          <a:p>
            <a:pPr algn="ctr">
              <a:lnSpc>
                <a:spcPts val="3062"/>
              </a:lnSpc>
            </a:pPr>
            <a:r>
              <a:rPr lang="en-US" b="1" smtClean="0">
                <a:solidFill>
                  <a:schemeClr val="accent5">
                    <a:lumMod val="75000"/>
                  </a:schemeClr>
                </a:solidFill>
                <a:latin typeface="Nobile" pitchFamily="34" charset="0"/>
                <a:ea typeface="Nobile" pitchFamily="34" charset="-122"/>
              </a:rPr>
              <a:t>MAHADEVAN &amp; HARI, CHARTERED ACCOUNTANTS</a:t>
            </a:r>
          </a:p>
          <a:p>
            <a:pPr algn="ctr">
              <a:lnSpc>
                <a:spcPts val="3062"/>
              </a:lnSpc>
            </a:pPr>
            <a:r>
              <a:rPr lang="en-US" b="1" smtClean="0">
                <a:solidFill>
                  <a:schemeClr val="accent5">
                    <a:lumMod val="75000"/>
                  </a:schemeClr>
                </a:solidFill>
                <a:latin typeface="Nobile" pitchFamily="34" charset="0"/>
                <a:ea typeface="Nobile" pitchFamily="34" charset="-122"/>
              </a:rPr>
              <a:t>THRISSUR</a:t>
            </a:r>
            <a:endParaRPr lang="en-US">
              <a:solidFill>
                <a:schemeClr val="accent5">
                  <a:lumMod val="75000"/>
                </a:schemeClr>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직사각형 71"/>
          <p:cNvSpPr/>
          <p:nvPr/>
        </p:nvSpPr>
        <p:spPr>
          <a:xfrm>
            <a:off x="0" y="838201"/>
            <a:ext cx="4414314" cy="1009648"/>
          </a:xfrm>
          <a:prstGeom prst="rect">
            <a:avLst/>
          </a:prstGeom>
          <a:gradFill flip="none" rotWithShape="1">
            <a:gsLst>
              <a:gs pos="2000">
                <a:schemeClr val="bg1">
                  <a:lumMod val="85000"/>
                </a:schemeClr>
              </a:gs>
              <a:gs pos="43000">
                <a:schemeClr val="bg1">
                  <a:lumMod val="95000"/>
                </a:schemeClr>
              </a:gs>
              <a:gs pos="84000">
                <a:schemeClr val="bg1">
                  <a:lumMod val="75000"/>
                  <a:tint val="23500"/>
                  <a:satMod val="160000"/>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b="1">
              <a:latin typeface="+mj-lt"/>
              <a:ea typeface="맑은 고딕" pitchFamily="50" charset="-127"/>
            </a:endParaRPr>
          </a:p>
        </p:txBody>
      </p:sp>
      <p:sp>
        <p:nvSpPr>
          <p:cNvPr id="27" name="TextBox 26"/>
          <p:cNvSpPr txBox="1"/>
          <p:nvPr/>
        </p:nvSpPr>
        <p:spPr>
          <a:xfrm>
            <a:off x="611560" y="1032804"/>
            <a:ext cx="3388936" cy="553998"/>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3000" b="1" smtClean="0">
                <a:solidFill>
                  <a:schemeClr val="bg1">
                    <a:lumMod val="50000"/>
                  </a:schemeClr>
                </a:solidFill>
                <a:latin typeface="+mj-lt"/>
                <a:ea typeface="맑은 고딕" pitchFamily="50" charset="-127"/>
              </a:rPr>
              <a:t>BEFORE BEGINNING!</a:t>
            </a:r>
            <a:endParaRPr lang="ko-KR" altLang="en-US" sz="3000" b="1">
              <a:solidFill>
                <a:schemeClr val="bg1">
                  <a:lumMod val="50000"/>
                </a:schemeClr>
              </a:solidFill>
              <a:latin typeface="+mj-lt"/>
              <a:ea typeface="맑은 고딕" pitchFamily="50" charset="-127"/>
            </a:endParaRPr>
          </a:p>
        </p:txBody>
      </p:sp>
      <p:graphicFrame>
        <p:nvGraphicFramePr>
          <p:cNvPr id="4" name="Diagram 3"/>
          <p:cNvGraphicFramePr/>
          <p:nvPr/>
        </p:nvGraphicFramePr>
        <p:xfrm>
          <a:off x="142844" y="2000240"/>
          <a:ext cx="6096000" cy="4064000"/>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제목 6"/>
          <p:cNvSpPr>
            <a:spLocks noGrp="1"/>
          </p:cNvSpPr>
          <p:nvPr>
            <p:ph type="ctrTitle"/>
          </p:nvPr>
        </p:nvSpPr>
        <p:spPr>
          <a:xfrm>
            <a:off x="1857356" y="428604"/>
            <a:ext cx="7961538" cy="1813760"/>
          </a:xfrm>
        </p:spPr>
        <p:txBody>
          <a:bodyPr/>
          <a:lstStyle/>
          <a:p>
            <a:r>
              <a:rPr lang="en-US" altLang="ko-KR" smtClean="0">
                <a:solidFill>
                  <a:schemeClr val="tx1">
                    <a:lumMod val="50000"/>
                    <a:lumOff val="50000"/>
                  </a:schemeClr>
                </a:solidFill>
              </a:rPr>
              <a:t>ITR FILING ON INCOME FROM HOUSE PROPERTY</a:t>
            </a:r>
            <a:endParaRPr lang="ko-KR" altLang="en-US" b="1"/>
          </a:p>
        </p:txBody>
      </p:sp>
      <p:pic>
        <p:nvPicPr>
          <p:cNvPr id="6" name="Picture 5" descr="1234.jpg"/>
          <p:cNvPicPr>
            <a:picLocks noChangeAspect="1"/>
          </p:cNvPicPr>
          <p:nvPr/>
        </p:nvPicPr>
        <p:blipFill>
          <a:blip r:embed="rId3"/>
          <a:stretch>
            <a:fillRect/>
          </a:stretch>
        </p:blipFill>
        <p:spPr>
          <a:xfrm>
            <a:off x="0" y="571480"/>
            <a:ext cx="1500206" cy="150020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직사각형 71"/>
          <p:cNvSpPr/>
          <p:nvPr/>
        </p:nvSpPr>
        <p:spPr>
          <a:xfrm>
            <a:off x="0" y="838201"/>
            <a:ext cx="4414314" cy="1009648"/>
          </a:xfrm>
          <a:prstGeom prst="rect">
            <a:avLst/>
          </a:prstGeom>
          <a:gradFill flip="none" rotWithShape="1">
            <a:gsLst>
              <a:gs pos="2000">
                <a:schemeClr val="bg1">
                  <a:lumMod val="85000"/>
                </a:schemeClr>
              </a:gs>
              <a:gs pos="43000">
                <a:schemeClr val="bg1">
                  <a:lumMod val="95000"/>
                </a:schemeClr>
              </a:gs>
              <a:gs pos="84000">
                <a:schemeClr val="bg1">
                  <a:lumMod val="75000"/>
                  <a:tint val="23500"/>
                  <a:satMod val="160000"/>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b="1">
              <a:latin typeface="+mj-lt"/>
              <a:ea typeface="맑은 고딕" pitchFamily="50" charset="-127"/>
            </a:endParaRPr>
          </a:p>
        </p:txBody>
      </p:sp>
      <p:sp>
        <p:nvSpPr>
          <p:cNvPr id="27" name="TextBox 26"/>
          <p:cNvSpPr txBox="1"/>
          <p:nvPr/>
        </p:nvSpPr>
        <p:spPr>
          <a:xfrm>
            <a:off x="357158" y="1032804"/>
            <a:ext cx="3643338" cy="553998"/>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3000" b="1" smtClean="0">
                <a:solidFill>
                  <a:schemeClr val="bg1">
                    <a:lumMod val="50000"/>
                  </a:schemeClr>
                </a:solidFill>
                <a:latin typeface="+mj-lt"/>
                <a:ea typeface="맑은 고딕" pitchFamily="50" charset="-127"/>
              </a:rPr>
              <a:t>THROUGH SECTIONS</a:t>
            </a:r>
            <a:endParaRPr lang="ko-KR" altLang="en-US" sz="3000" b="1">
              <a:solidFill>
                <a:schemeClr val="bg1">
                  <a:lumMod val="50000"/>
                </a:schemeClr>
              </a:solidFill>
              <a:latin typeface="+mj-lt"/>
              <a:ea typeface="맑은 고딕" pitchFamily="50" charset="-127"/>
            </a:endParaRPr>
          </a:p>
        </p:txBody>
      </p:sp>
      <p:grpSp>
        <p:nvGrpSpPr>
          <p:cNvPr id="2" name="그룹 19"/>
          <p:cNvGrpSpPr/>
          <p:nvPr/>
        </p:nvGrpSpPr>
        <p:grpSpPr>
          <a:xfrm>
            <a:off x="500034" y="2643182"/>
            <a:ext cx="3874638" cy="597704"/>
            <a:chOff x="755576" y="2184082"/>
            <a:chExt cx="3874638" cy="597704"/>
          </a:xfrm>
        </p:grpSpPr>
        <p:sp>
          <p:nvSpPr>
            <p:cNvPr id="30" name="Text Box 5"/>
            <p:cNvSpPr txBox="1">
              <a:spLocks noChangeArrowheads="1"/>
            </p:cNvSpPr>
            <p:nvPr/>
          </p:nvSpPr>
          <p:spPr bwMode="auto">
            <a:xfrm>
              <a:off x="1461564" y="2184082"/>
              <a:ext cx="2952750" cy="307975"/>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Income from House property</a:t>
              </a:r>
              <a:endParaRPr lang="en-US" altLang="ko-KR" sz="1400" b="1">
                <a:solidFill>
                  <a:schemeClr val="tx1">
                    <a:lumMod val="50000"/>
                    <a:lumOff val="50000"/>
                  </a:schemeClr>
                </a:solidFill>
                <a:latin typeface="+mj-lt"/>
                <a:ea typeface="맑은 고딕" pitchFamily="50" charset="-127"/>
              </a:endParaRPr>
            </a:p>
          </p:txBody>
        </p:sp>
        <p:sp>
          <p:nvSpPr>
            <p:cNvPr id="31" name="Text Box 11"/>
            <p:cNvSpPr txBox="1">
              <a:spLocks noChangeArrowheads="1"/>
            </p:cNvSpPr>
            <p:nvPr/>
          </p:nvSpPr>
          <p:spPr bwMode="auto">
            <a:xfrm>
              <a:off x="1461564" y="2492057"/>
              <a:ext cx="3168650" cy="246221"/>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The charging section</a:t>
              </a:r>
              <a:endParaRPr lang="en-US" altLang="ko-KR" sz="1100">
                <a:solidFill>
                  <a:schemeClr val="bg1">
                    <a:lumMod val="50000"/>
                  </a:schemeClr>
                </a:solidFill>
                <a:latin typeface="+mj-lt"/>
                <a:ea typeface="맑은 고딕" pitchFamily="50" charset="-127"/>
                <a:cs typeface="굴림" pitchFamily="50" charset="-127"/>
              </a:endParaRPr>
            </a:p>
          </p:txBody>
        </p:sp>
        <p:sp>
          <p:nvSpPr>
            <p:cNvPr id="35" name="TextBox 13"/>
            <p:cNvSpPr txBox="1">
              <a:spLocks noChangeArrowheads="1"/>
            </p:cNvSpPr>
            <p:nvPr/>
          </p:nvSpPr>
          <p:spPr bwMode="auto">
            <a:xfrm>
              <a:off x="755576" y="2304732"/>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22</a:t>
              </a:r>
              <a:endParaRPr lang="ko-KR" altLang="en-US" sz="2500" b="1">
                <a:solidFill>
                  <a:srgbClr val="CA654F"/>
                </a:solidFill>
                <a:latin typeface="+mj-lt"/>
                <a:ea typeface="맑은 고딕" pitchFamily="50" charset="-127"/>
              </a:endParaRPr>
            </a:p>
          </p:txBody>
        </p:sp>
      </p:grpSp>
      <p:grpSp>
        <p:nvGrpSpPr>
          <p:cNvPr id="3" name="그룹 20"/>
          <p:cNvGrpSpPr/>
          <p:nvPr/>
        </p:nvGrpSpPr>
        <p:grpSpPr>
          <a:xfrm>
            <a:off x="500034" y="3443479"/>
            <a:ext cx="3874638" cy="708085"/>
            <a:chOff x="755576" y="2909987"/>
            <a:chExt cx="3874638" cy="708085"/>
          </a:xfrm>
        </p:grpSpPr>
        <p:sp>
          <p:nvSpPr>
            <p:cNvPr id="32" name="Text Box 5"/>
            <p:cNvSpPr txBox="1">
              <a:spLocks noChangeArrowheads="1"/>
            </p:cNvSpPr>
            <p:nvPr/>
          </p:nvSpPr>
          <p:spPr bwMode="auto">
            <a:xfrm>
              <a:off x="1461564" y="2909987"/>
              <a:ext cx="2952750" cy="307975"/>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Annual value how determined</a:t>
              </a:r>
              <a:endParaRPr lang="en-US" altLang="ko-KR" sz="1400" b="1">
                <a:solidFill>
                  <a:schemeClr val="tx1">
                    <a:lumMod val="50000"/>
                    <a:lumOff val="50000"/>
                  </a:schemeClr>
                </a:solidFill>
                <a:latin typeface="+mj-lt"/>
                <a:ea typeface="맑은 고딕" pitchFamily="50" charset="-127"/>
              </a:endParaRPr>
            </a:p>
          </p:txBody>
        </p:sp>
        <p:sp>
          <p:nvSpPr>
            <p:cNvPr id="33" name="Text Box 11"/>
            <p:cNvSpPr txBox="1">
              <a:spLocks noChangeArrowheads="1"/>
            </p:cNvSpPr>
            <p:nvPr/>
          </p:nvSpPr>
          <p:spPr bwMode="auto">
            <a:xfrm>
              <a:off x="1461564" y="3217962"/>
              <a:ext cx="3168650" cy="400110"/>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How annual value for the purpose of taxation is computed under different scenarios. </a:t>
              </a:r>
              <a:endParaRPr lang="en-US" altLang="ko-KR" sz="1100">
                <a:solidFill>
                  <a:schemeClr val="bg1">
                    <a:lumMod val="50000"/>
                  </a:schemeClr>
                </a:solidFill>
                <a:latin typeface="+mj-lt"/>
                <a:ea typeface="맑은 고딕" pitchFamily="50" charset="-127"/>
                <a:cs typeface="굴림" pitchFamily="50" charset="-127"/>
              </a:endParaRPr>
            </a:p>
          </p:txBody>
        </p:sp>
        <p:sp>
          <p:nvSpPr>
            <p:cNvPr id="36" name="TextBox 13"/>
            <p:cNvSpPr txBox="1">
              <a:spLocks noChangeArrowheads="1"/>
            </p:cNvSpPr>
            <p:nvPr/>
          </p:nvSpPr>
          <p:spPr bwMode="auto">
            <a:xfrm>
              <a:off x="755576" y="3051909"/>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23</a:t>
              </a:r>
              <a:endParaRPr lang="ko-KR" altLang="en-US" sz="2500" b="1">
                <a:solidFill>
                  <a:srgbClr val="CA654F"/>
                </a:solidFill>
                <a:latin typeface="+mj-lt"/>
                <a:ea typeface="맑은 고딕" pitchFamily="50" charset="-127"/>
              </a:endParaRPr>
            </a:p>
          </p:txBody>
        </p:sp>
      </p:grpSp>
      <p:grpSp>
        <p:nvGrpSpPr>
          <p:cNvPr id="4" name="그룹 21"/>
          <p:cNvGrpSpPr/>
          <p:nvPr/>
        </p:nvGrpSpPr>
        <p:grpSpPr>
          <a:xfrm>
            <a:off x="500034" y="4245290"/>
            <a:ext cx="4384166" cy="685862"/>
            <a:chOff x="755576" y="3637406"/>
            <a:chExt cx="3424021" cy="685862"/>
          </a:xfrm>
        </p:grpSpPr>
        <p:sp>
          <p:nvSpPr>
            <p:cNvPr id="38" name="Text Box 5"/>
            <p:cNvSpPr txBox="1">
              <a:spLocks noChangeArrowheads="1"/>
            </p:cNvSpPr>
            <p:nvPr/>
          </p:nvSpPr>
          <p:spPr bwMode="auto">
            <a:xfrm>
              <a:off x="1226848" y="3637406"/>
              <a:ext cx="2952749" cy="307777"/>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  Deductions from income from house property.</a:t>
              </a:r>
              <a:endParaRPr lang="en-US" altLang="ko-KR" sz="1400" b="1">
                <a:solidFill>
                  <a:schemeClr val="tx1">
                    <a:lumMod val="50000"/>
                    <a:lumOff val="50000"/>
                  </a:schemeClr>
                </a:solidFill>
                <a:latin typeface="+mj-lt"/>
                <a:ea typeface="맑은 고딕" pitchFamily="50" charset="-127"/>
              </a:endParaRPr>
            </a:p>
          </p:txBody>
        </p:sp>
        <p:sp>
          <p:nvSpPr>
            <p:cNvPr id="39" name="Text Box 11"/>
            <p:cNvSpPr txBox="1">
              <a:spLocks noChangeArrowheads="1"/>
            </p:cNvSpPr>
            <p:nvPr/>
          </p:nvSpPr>
          <p:spPr bwMode="auto">
            <a:xfrm>
              <a:off x="1282641" y="3923158"/>
              <a:ext cx="2374163" cy="400110"/>
            </a:xfrm>
            <a:prstGeom prst="rect">
              <a:avLst/>
            </a:prstGeom>
            <a:noFill/>
            <a:ln w="9525">
              <a:noFill/>
              <a:miter lim="800000"/>
            </a:ln>
            <a:effectLst/>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Deductions to be taken under consideration while calculating the income from house property.</a:t>
              </a:r>
              <a:endParaRPr lang="en-US" altLang="ko-KR" sz="1100">
                <a:solidFill>
                  <a:schemeClr val="bg1">
                    <a:lumMod val="50000"/>
                  </a:schemeClr>
                </a:solidFill>
                <a:latin typeface="+mj-lt"/>
                <a:ea typeface="맑은 고딕" pitchFamily="50" charset="-127"/>
                <a:cs typeface="굴림" pitchFamily="50" charset="-127"/>
              </a:endParaRPr>
            </a:p>
          </p:txBody>
        </p:sp>
        <p:sp>
          <p:nvSpPr>
            <p:cNvPr id="40" name="TextBox 13"/>
            <p:cNvSpPr txBox="1">
              <a:spLocks noChangeArrowheads="1"/>
            </p:cNvSpPr>
            <p:nvPr/>
          </p:nvSpPr>
          <p:spPr bwMode="auto">
            <a:xfrm>
              <a:off x="755576" y="3785788"/>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24</a:t>
              </a:r>
              <a:endParaRPr lang="ko-KR" altLang="en-US" sz="2500" b="1">
                <a:solidFill>
                  <a:srgbClr val="CA654F"/>
                </a:solidFill>
                <a:latin typeface="+mj-lt"/>
                <a:ea typeface="맑은 고딕" pitchFamily="50" charset="-127"/>
              </a:endParaRPr>
            </a:p>
          </p:txBody>
        </p:sp>
      </p:grpSp>
      <p:grpSp>
        <p:nvGrpSpPr>
          <p:cNvPr id="5" name="그룹 22"/>
          <p:cNvGrpSpPr/>
          <p:nvPr/>
        </p:nvGrpSpPr>
        <p:grpSpPr>
          <a:xfrm>
            <a:off x="500034" y="5072074"/>
            <a:ext cx="5214974" cy="680084"/>
            <a:chOff x="755576" y="4439345"/>
            <a:chExt cx="5214974" cy="680084"/>
          </a:xfrm>
        </p:grpSpPr>
        <p:sp>
          <p:nvSpPr>
            <p:cNvPr id="44" name="Text Box 5"/>
            <p:cNvSpPr txBox="1">
              <a:spLocks noChangeArrowheads="1"/>
            </p:cNvSpPr>
            <p:nvPr/>
          </p:nvSpPr>
          <p:spPr bwMode="auto">
            <a:xfrm>
              <a:off x="1398518" y="4439345"/>
              <a:ext cx="4572032" cy="307777"/>
            </a:xfrm>
            <a:prstGeom prst="rect">
              <a:avLst/>
            </a:prstGeom>
            <a:noFill/>
            <a:ln w="9525">
              <a:noFill/>
              <a:miter lim="800000"/>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Amounts not deductible from income from house property</a:t>
              </a:r>
              <a:endParaRPr lang="en-US" altLang="ko-KR" sz="1400" b="1">
                <a:solidFill>
                  <a:schemeClr val="tx1">
                    <a:lumMod val="50000"/>
                    <a:lumOff val="50000"/>
                  </a:schemeClr>
                </a:solidFill>
                <a:latin typeface="+mj-lt"/>
                <a:ea typeface="맑은 고딕" pitchFamily="50" charset="-127"/>
              </a:endParaRPr>
            </a:p>
          </p:txBody>
        </p:sp>
        <p:sp>
          <p:nvSpPr>
            <p:cNvPr id="45" name="Text Box 11"/>
            <p:cNvSpPr txBox="1">
              <a:spLocks noChangeArrowheads="1"/>
            </p:cNvSpPr>
            <p:nvPr/>
          </p:nvSpPr>
          <p:spPr bwMode="auto">
            <a:xfrm>
              <a:off x="1461564" y="4719319"/>
              <a:ext cx="3168650" cy="400110"/>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IN" altLang="ko-KR" sz="1100" smtClean="0">
                  <a:solidFill>
                    <a:schemeClr val="bg1">
                      <a:lumMod val="50000"/>
                    </a:schemeClr>
                  </a:solidFill>
                  <a:latin typeface="+mj-lt"/>
                  <a:ea typeface="맑은 고딕" pitchFamily="50" charset="-127"/>
                  <a:cs typeface="굴림" pitchFamily="50" charset="-127"/>
                </a:rPr>
                <a:t>Interest on loan, which cannot be availed as deduction is explained here</a:t>
              </a:r>
              <a:endParaRPr lang="en-US" altLang="ko-KR" sz="1100">
                <a:solidFill>
                  <a:schemeClr val="bg1">
                    <a:lumMod val="50000"/>
                  </a:schemeClr>
                </a:solidFill>
                <a:latin typeface="+mj-lt"/>
                <a:ea typeface="맑은 고딕" pitchFamily="50" charset="-127"/>
                <a:cs typeface="굴림" pitchFamily="50" charset="-127"/>
              </a:endParaRPr>
            </a:p>
          </p:txBody>
        </p:sp>
        <p:sp>
          <p:nvSpPr>
            <p:cNvPr id="67" name="TextBox 13"/>
            <p:cNvSpPr txBox="1">
              <a:spLocks noChangeArrowheads="1"/>
            </p:cNvSpPr>
            <p:nvPr/>
          </p:nvSpPr>
          <p:spPr bwMode="auto">
            <a:xfrm>
              <a:off x="755576" y="4531994"/>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25</a:t>
              </a:r>
              <a:endParaRPr lang="ko-KR" altLang="en-US" sz="2500" b="1">
                <a:solidFill>
                  <a:srgbClr val="CA654F"/>
                </a:solidFill>
                <a:latin typeface="+mj-lt"/>
                <a:ea typeface="맑은 고딕" pitchFamily="50" charset="-127"/>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직사각형 71"/>
          <p:cNvSpPr/>
          <p:nvPr/>
        </p:nvSpPr>
        <p:spPr>
          <a:xfrm>
            <a:off x="0" y="838201"/>
            <a:ext cx="4414314" cy="1009648"/>
          </a:xfrm>
          <a:prstGeom prst="rect">
            <a:avLst/>
          </a:prstGeom>
          <a:gradFill flip="none" rotWithShape="1">
            <a:gsLst>
              <a:gs pos="2000">
                <a:schemeClr val="bg1">
                  <a:lumMod val="85000"/>
                </a:schemeClr>
              </a:gs>
              <a:gs pos="43000">
                <a:schemeClr val="bg1">
                  <a:lumMod val="95000"/>
                </a:schemeClr>
              </a:gs>
              <a:gs pos="84000">
                <a:schemeClr val="bg1">
                  <a:lumMod val="75000"/>
                  <a:tint val="23500"/>
                  <a:satMod val="160000"/>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b="1">
              <a:latin typeface="+mj-lt"/>
              <a:ea typeface="맑은 고딕" pitchFamily="50" charset="-127"/>
            </a:endParaRPr>
          </a:p>
        </p:txBody>
      </p:sp>
      <p:sp>
        <p:nvSpPr>
          <p:cNvPr id="27" name="TextBox 26"/>
          <p:cNvSpPr txBox="1"/>
          <p:nvPr/>
        </p:nvSpPr>
        <p:spPr>
          <a:xfrm>
            <a:off x="357158" y="1032804"/>
            <a:ext cx="3643338" cy="553998"/>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3000" b="1" smtClean="0">
                <a:solidFill>
                  <a:schemeClr val="bg1">
                    <a:lumMod val="50000"/>
                  </a:schemeClr>
                </a:solidFill>
                <a:latin typeface="+mj-lt"/>
                <a:ea typeface="맑은 고딕" pitchFamily="50" charset="-127"/>
              </a:rPr>
              <a:t>THROUGH SECTIONS</a:t>
            </a:r>
            <a:endParaRPr lang="ko-KR" altLang="en-US" sz="3000" b="1">
              <a:solidFill>
                <a:schemeClr val="bg1">
                  <a:lumMod val="50000"/>
                </a:schemeClr>
              </a:solidFill>
              <a:latin typeface="+mj-lt"/>
              <a:ea typeface="맑은 고딕" pitchFamily="50" charset="-127"/>
            </a:endParaRPr>
          </a:p>
        </p:txBody>
      </p:sp>
      <p:grpSp>
        <p:nvGrpSpPr>
          <p:cNvPr id="20" name="그룹 19"/>
          <p:cNvGrpSpPr/>
          <p:nvPr/>
        </p:nvGrpSpPr>
        <p:grpSpPr>
          <a:xfrm>
            <a:off x="500034" y="2786058"/>
            <a:ext cx="4429156" cy="597704"/>
            <a:chOff x="755576" y="2184082"/>
            <a:chExt cx="4429156" cy="597704"/>
          </a:xfrm>
        </p:grpSpPr>
        <p:sp>
          <p:nvSpPr>
            <p:cNvPr id="30" name="Text Box 5"/>
            <p:cNvSpPr txBox="1">
              <a:spLocks noChangeArrowheads="1"/>
            </p:cNvSpPr>
            <p:nvPr/>
          </p:nvSpPr>
          <p:spPr bwMode="auto">
            <a:xfrm>
              <a:off x="1461564" y="2184082"/>
              <a:ext cx="3723168" cy="523220"/>
            </a:xfrm>
            <a:prstGeom prst="rect">
              <a:avLst/>
            </a:prstGeom>
            <a:noFill/>
            <a:ln w="9525">
              <a:noFill/>
              <a:miter lim="800000"/>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Special provision for arrears of rent and unrealised rent received subsequently</a:t>
              </a:r>
              <a:endParaRPr lang="en-US" altLang="ko-KR" sz="1400" b="1">
                <a:solidFill>
                  <a:schemeClr val="tx1">
                    <a:lumMod val="50000"/>
                    <a:lumOff val="50000"/>
                  </a:schemeClr>
                </a:solidFill>
                <a:latin typeface="+mj-lt"/>
                <a:ea typeface="맑은 고딕" pitchFamily="50" charset="-127"/>
              </a:endParaRPr>
            </a:p>
          </p:txBody>
        </p:sp>
        <p:sp>
          <p:nvSpPr>
            <p:cNvPr id="35" name="TextBox 13"/>
            <p:cNvSpPr txBox="1">
              <a:spLocks noChangeArrowheads="1"/>
            </p:cNvSpPr>
            <p:nvPr/>
          </p:nvSpPr>
          <p:spPr bwMode="auto">
            <a:xfrm>
              <a:off x="755576" y="2304732"/>
              <a:ext cx="702436"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25A</a:t>
              </a:r>
              <a:endParaRPr lang="ko-KR" altLang="en-US" sz="2500" b="1">
                <a:solidFill>
                  <a:srgbClr val="CA654F"/>
                </a:solidFill>
                <a:latin typeface="+mj-lt"/>
                <a:ea typeface="맑은 고딕" pitchFamily="50" charset="-127"/>
              </a:endParaRPr>
            </a:p>
          </p:txBody>
        </p:sp>
      </p:grpSp>
      <p:grpSp>
        <p:nvGrpSpPr>
          <p:cNvPr id="21" name="그룹 20"/>
          <p:cNvGrpSpPr/>
          <p:nvPr/>
        </p:nvGrpSpPr>
        <p:grpSpPr>
          <a:xfrm>
            <a:off x="500034" y="3586355"/>
            <a:ext cx="3874638" cy="708085"/>
            <a:chOff x="755576" y="2909987"/>
            <a:chExt cx="3874638" cy="708085"/>
          </a:xfrm>
        </p:grpSpPr>
        <p:sp>
          <p:nvSpPr>
            <p:cNvPr id="32" name="Text Box 5"/>
            <p:cNvSpPr txBox="1">
              <a:spLocks noChangeArrowheads="1"/>
            </p:cNvSpPr>
            <p:nvPr/>
          </p:nvSpPr>
          <p:spPr bwMode="auto">
            <a:xfrm>
              <a:off x="1461564" y="2909987"/>
              <a:ext cx="2952750" cy="307975"/>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Property owned by co-owners.</a:t>
              </a:r>
              <a:endParaRPr lang="en-US" altLang="ko-KR" sz="1400" b="1">
                <a:solidFill>
                  <a:schemeClr val="tx1">
                    <a:lumMod val="50000"/>
                    <a:lumOff val="50000"/>
                  </a:schemeClr>
                </a:solidFill>
                <a:latin typeface="+mj-lt"/>
                <a:ea typeface="맑은 고딕" pitchFamily="50" charset="-127"/>
              </a:endParaRPr>
            </a:p>
          </p:txBody>
        </p:sp>
        <p:sp>
          <p:nvSpPr>
            <p:cNvPr id="33" name="Text Box 11"/>
            <p:cNvSpPr txBox="1">
              <a:spLocks noChangeArrowheads="1"/>
            </p:cNvSpPr>
            <p:nvPr/>
          </p:nvSpPr>
          <p:spPr bwMode="auto">
            <a:xfrm>
              <a:off x="1461564" y="3217962"/>
              <a:ext cx="3168650" cy="400110"/>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How the income should be assessed in case of co-owners of property</a:t>
              </a:r>
              <a:endParaRPr lang="en-US" altLang="ko-KR" sz="1100">
                <a:solidFill>
                  <a:schemeClr val="bg1">
                    <a:lumMod val="50000"/>
                  </a:schemeClr>
                </a:solidFill>
                <a:latin typeface="+mj-lt"/>
                <a:ea typeface="맑은 고딕" pitchFamily="50" charset="-127"/>
                <a:cs typeface="굴림" pitchFamily="50" charset="-127"/>
              </a:endParaRPr>
            </a:p>
          </p:txBody>
        </p:sp>
        <p:sp>
          <p:nvSpPr>
            <p:cNvPr id="36" name="TextBox 13"/>
            <p:cNvSpPr txBox="1">
              <a:spLocks noChangeArrowheads="1"/>
            </p:cNvSpPr>
            <p:nvPr/>
          </p:nvSpPr>
          <p:spPr bwMode="auto">
            <a:xfrm>
              <a:off x="755576" y="3051909"/>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26</a:t>
              </a:r>
              <a:endParaRPr lang="ko-KR" altLang="en-US" sz="2500" b="1">
                <a:solidFill>
                  <a:srgbClr val="CA654F"/>
                </a:solidFill>
                <a:latin typeface="+mj-lt"/>
                <a:ea typeface="맑은 고딕" pitchFamily="50" charset="-127"/>
              </a:endParaRPr>
            </a:p>
          </p:txBody>
        </p:sp>
      </p:grpSp>
      <p:grpSp>
        <p:nvGrpSpPr>
          <p:cNvPr id="22" name="그룹 21"/>
          <p:cNvGrpSpPr/>
          <p:nvPr/>
        </p:nvGrpSpPr>
        <p:grpSpPr>
          <a:xfrm>
            <a:off x="500034" y="4388166"/>
            <a:ext cx="5072098" cy="715815"/>
            <a:chOff x="755576" y="3637406"/>
            <a:chExt cx="3961294" cy="715815"/>
          </a:xfrm>
        </p:grpSpPr>
        <p:sp>
          <p:nvSpPr>
            <p:cNvPr id="38" name="Text Box 5"/>
            <p:cNvSpPr txBox="1">
              <a:spLocks noChangeArrowheads="1"/>
            </p:cNvSpPr>
            <p:nvPr/>
          </p:nvSpPr>
          <p:spPr bwMode="auto">
            <a:xfrm>
              <a:off x="1226848" y="3637406"/>
              <a:ext cx="3490022" cy="523220"/>
            </a:xfrm>
            <a:prstGeom prst="rect">
              <a:avLst/>
            </a:prstGeom>
            <a:noFill/>
            <a:ln w="9525">
              <a:noFill/>
              <a:miter lim="800000"/>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"Owner of house property", "annual charge", etc., defined.</a:t>
              </a:r>
              <a:endParaRPr lang="en-US" altLang="ko-KR" sz="1400" b="1">
                <a:solidFill>
                  <a:schemeClr val="tx1">
                    <a:lumMod val="50000"/>
                    <a:lumOff val="50000"/>
                  </a:schemeClr>
                </a:solidFill>
                <a:latin typeface="+mj-lt"/>
                <a:ea typeface="맑은 고딕" pitchFamily="50" charset="-127"/>
              </a:endParaRPr>
            </a:p>
          </p:txBody>
        </p:sp>
        <p:sp>
          <p:nvSpPr>
            <p:cNvPr id="39" name="Text Box 11"/>
            <p:cNvSpPr txBox="1">
              <a:spLocks noChangeArrowheads="1"/>
            </p:cNvSpPr>
            <p:nvPr/>
          </p:nvSpPr>
          <p:spPr bwMode="auto">
            <a:xfrm>
              <a:off x="1257712" y="4107000"/>
              <a:ext cx="3168650" cy="246221"/>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Different scenarios worked out.</a:t>
              </a:r>
              <a:endParaRPr lang="en-US" altLang="ko-KR" sz="1100">
                <a:solidFill>
                  <a:schemeClr val="bg1">
                    <a:lumMod val="50000"/>
                  </a:schemeClr>
                </a:solidFill>
                <a:latin typeface="+mj-lt"/>
                <a:ea typeface="맑은 고딕" pitchFamily="50" charset="-127"/>
                <a:cs typeface="굴림" pitchFamily="50" charset="-127"/>
              </a:endParaRPr>
            </a:p>
          </p:txBody>
        </p:sp>
        <p:sp>
          <p:nvSpPr>
            <p:cNvPr id="40" name="TextBox 13"/>
            <p:cNvSpPr txBox="1">
              <a:spLocks noChangeArrowheads="1"/>
            </p:cNvSpPr>
            <p:nvPr/>
          </p:nvSpPr>
          <p:spPr bwMode="auto">
            <a:xfrm>
              <a:off x="755576" y="3785788"/>
              <a:ext cx="397116"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27</a:t>
              </a:r>
              <a:endParaRPr lang="ko-KR" altLang="en-US" sz="2500" b="1">
                <a:solidFill>
                  <a:srgbClr val="CA654F"/>
                </a:solidFill>
                <a:latin typeface="+mj-lt"/>
                <a:ea typeface="맑은 고딕" pitchFamily="50" charset="-127"/>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lstStyle/>
          <a:p>
            <a:pPr marL="0" indent="0" algn="just"/>
            <a:r>
              <a:rPr lang="en-US" altLang="ko-KR" i="0" smtClean="0">
                <a:ea typeface="Cambria" pitchFamily="18" charset="0"/>
              </a:rPr>
              <a:t>TEXT FROM ACT : </a:t>
            </a:r>
            <a:r>
              <a:rPr lang="en-US" altLang="ko-KR" smtClean="0">
                <a:ea typeface="Cambria" pitchFamily="18" charset="0"/>
              </a:rPr>
              <a:t>The </a:t>
            </a:r>
            <a:r>
              <a:rPr lang="en-US" altLang="ko-KR" b="1" smtClean="0">
                <a:ea typeface="Cambria" pitchFamily="18" charset="0"/>
              </a:rPr>
              <a:t>annual value </a:t>
            </a:r>
            <a:r>
              <a:rPr lang="en-US" altLang="ko-KR" smtClean="0">
                <a:ea typeface="Cambria" pitchFamily="18" charset="0"/>
              </a:rPr>
              <a:t>of property consisting of any buildings or lands appurtenant thereto of which the assessee is the owner, </a:t>
            </a:r>
            <a:r>
              <a:rPr lang="en-US" altLang="ko-KR" smtClean="0">
                <a:solidFill>
                  <a:srgbClr val="92D050"/>
                </a:solidFill>
                <a:ea typeface="Cambria" pitchFamily="18" charset="0"/>
              </a:rPr>
              <a:t>other than such portions of such property as he may occupy for the purposes of any business or profession carried on by him the profits of which are chargeable to income-tax</a:t>
            </a:r>
            <a:r>
              <a:rPr lang="en-US" altLang="ko-KR" smtClean="0">
                <a:ea typeface="Cambria" pitchFamily="18" charset="0"/>
              </a:rPr>
              <a:t>, shall be chargeable to income-tax under the head "Income from house property".</a:t>
            </a:r>
          </a:p>
          <a:p>
            <a:pPr indent="19050" algn="just"/>
            <a:endParaRPr lang="en-IN" altLang="ko-KR" smtClean="0">
              <a:ea typeface="Cambria" pitchFamily="18" charset="0"/>
            </a:endParaRPr>
          </a:p>
          <a:p>
            <a:pPr indent="19050" algn="just"/>
            <a:endParaRPr lang="en-IN" altLang="ko-KR" smtClean="0">
              <a:ea typeface="Cambria" pitchFamily="18" charset="0"/>
            </a:endParaRPr>
          </a:p>
          <a:p>
            <a:pPr marL="0" indent="0" algn="just"/>
            <a:r>
              <a:rPr lang="en-US" smtClean="0">
                <a:ea typeface="Cambria" pitchFamily="18" charset="0"/>
              </a:rPr>
              <a:t>So we can safely say -  </a:t>
            </a:r>
            <a:r>
              <a:rPr lang="en-US" smtClean="0">
                <a:solidFill>
                  <a:srgbClr val="FF0000"/>
                </a:solidFill>
                <a:ea typeface="Cambria" pitchFamily="18" charset="0"/>
              </a:rPr>
              <a:t>Annual value</a:t>
            </a:r>
            <a:r>
              <a:rPr lang="en-US" smtClean="0">
                <a:ea typeface="Cambria" pitchFamily="18" charset="0"/>
              </a:rPr>
              <a:t> of the following properties are chargeable under the head </a:t>
            </a:r>
          </a:p>
          <a:p>
            <a:pPr marL="0" indent="0" algn="just"/>
            <a:r>
              <a:rPr lang="en-US" smtClean="0">
                <a:ea typeface="Cambria" pitchFamily="18" charset="0"/>
              </a:rPr>
              <a:t>“</a:t>
            </a:r>
            <a:r>
              <a:rPr lang="en-US" b="1" smtClean="0">
                <a:ea typeface="Cambria" pitchFamily="18" charset="0"/>
              </a:rPr>
              <a:t>Profits and gains of business or profession”</a:t>
            </a:r>
            <a:r>
              <a:rPr lang="en-US" smtClean="0">
                <a:ea typeface="Cambria" pitchFamily="18" charset="0"/>
              </a:rPr>
              <a:t>-</a:t>
            </a:r>
          </a:p>
          <a:p>
            <a:pPr marL="0" indent="0" algn="just"/>
            <a:endParaRPr lang="en-US" smtClean="0">
              <a:ea typeface="Cambria" pitchFamily="18" charset="0"/>
            </a:endParaRPr>
          </a:p>
          <a:p>
            <a:pPr marL="0" indent="0" algn="just"/>
            <a:r>
              <a:rPr lang="en-US" smtClean="0">
                <a:ea typeface="Cambria" pitchFamily="18" charset="0"/>
              </a:rPr>
              <a:t> (i) Portions of property </a:t>
            </a:r>
            <a:r>
              <a:rPr lang="en-US" b="1" smtClean="0">
                <a:ea typeface="Cambria" pitchFamily="18" charset="0"/>
              </a:rPr>
              <a:t>occupied</a:t>
            </a:r>
            <a:r>
              <a:rPr lang="en-US" smtClean="0">
                <a:ea typeface="Cambria" pitchFamily="18" charset="0"/>
              </a:rPr>
              <a:t> by the assessee for the </a:t>
            </a:r>
            <a:r>
              <a:rPr lang="en-US" b="1" smtClean="0">
                <a:ea typeface="Cambria" pitchFamily="18" charset="0"/>
              </a:rPr>
              <a:t>purpose of any business or profession</a:t>
            </a:r>
            <a:r>
              <a:rPr lang="en-US" smtClean="0">
                <a:ea typeface="Cambria" pitchFamily="18" charset="0"/>
              </a:rPr>
              <a:t> </a:t>
            </a:r>
          </a:p>
          <a:p>
            <a:pPr marL="0" indent="0" algn="just"/>
            <a:r>
              <a:rPr lang="en-US" smtClean="0">
                <a:ea typeface="Cambria" pitchFamily="18" charset="0"/>
              </a:rPr>
              <a:t>carried on by him</a:t>
            </a:r>
          </a:p>
          <a:p>
            <a:pPr marL="0" indent="0" algn="just"/>
            <a:endParaRPr lang="en-US" smtClean="0">
              <a:ea typeface="Cambria" pitchFamily="18" charset="0"/>
            </a:endParaRPr>
          </a:p>
          <a:p>
            <a:pPr marL="0" indent="0" algn="just"/>
            <a:r>
              <a:rPr lang="en-US" smtClean="0">
                <a:ea typeface="Cambria" pitchFamily="18" charset="0"/>
              </a:rPr>
              <a:t> (ii) Properties of an assessee </a:t>
            </a:r>
            <a:r>
              <a:rPr lang="en-US" b="1" smtClean="0">
                <a:ea typeface="Cambria" pitchFamily="18" charset="0"/>
              </a:rPr>
              <a:t>engaged in the business of letting out of properties</a:t>
            </a:r>
            <a:endParaRPr lang="ko-KR" altLang="en-US" b="1"/>
          </a:p>
        </p:txBody>
      </p:sp>
      <p:sp>
        <p:nvSpPr>
          <p:cNvPr id="2" name="제목 1"/>
          <p:cNvSpPr>
            <a:spLocks noGrp="1"/>
          </p:cNvSpPr>
          <p:nvPr>
            <p:ph type="title"/>
          </p:nvPr>
        </p:nvSpPr>
        <p:spPr/>
        <p:txBody>
          <a:bodyPr>
            <a:normAutofit/>
          </a:bodyPr>
          <a:lstStyle/>
          <a:p>
            <a:r>
              <a:rPr lang="en-US" altLang="ko-KR" sz="4400" smtClean="0"/>
              <a:t>CHARGEABILITY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Content Placeholder 7"/>
          <p:cNvGraphicFramePr>
            <a:graphicFrameLocks noGrp="1"/>
          </p:cNvGraphicFramePr>
          <p:nvPr>
            <p:ph idx="1"/>
          </p:nvPr>
        </p:nvGraphicFramePr>
        <p:xfrm>
          <a:off x="395288" y="1284288"/>
          <a:ext cx="8462962" cy="4881562"/>
        </p:xfrm>
        <a:graphic>
          <a:graphicData uri="http://schemas.openxmlformats.org/drawingml/2006/diagram">
            <dgm:relIds xmlns:dgm="http://schemas.openxmlformats.org/drawingml/2006/diagram" r:dm="rId2" r:lo="rId3" r:qs="rId4" r:cs="rId5"/>
          </a:graphicData>
        </a:graphic>
      </p:graphicFrame>
      <p:sp>
        <p:nvSpPr>
          <p:cNvPr id="2" name="제목 1"/>
          <p:cNvSpPr>
            <a:spLocks noGrp="1"/>
          </p:cNvSpPr>
          <p:nvPr>
            <p:ph type="title"/>
          </p:nvPr>
        </p:nvSpPr>
        <p:spPr>
          <a:xfrm>
            <a:off x="285720" y="71414"/>
            <a:ext cx="8143932" cy="1000132"/>
          </a:xfrm>
        </p:spPr>
        <p:txBody>
          <a:bodyPr>
            <a:normAutofit/>
          </a:bodyPr>
          <a:lstStyle/>
          <a:p>
            <a:r>
              <a:rPr lang="en-US" altLang="ko-KR" sz="4400" smtClean="0"/>
              <a:t>INCOME CHARGEABLE</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Content Placeholder 7"/>
          <p:cNvGraphicFramePr>
            <a:graphicFrameLocks noGrp="1"/>
          </p:cNvGraphicFramePr>
          <p:nvPr>
            <p:ph idx="1"/>
          </p:nvPr>
        </p:nvGraphicFramePr>
        <p:xfrm>
          <a:off x="395288" y="1284288"/>
          <a:ext cx="8462962" cy="4881562"/>
        </p:xfrm>
        <a:graphic>
          <a:graphicData uri="http://schemas.openxmlformats.org/drawingml/2006/diagram">
            <dgm:relIds xmlns:dgm="http://schemas.openxmlformats.org/drawingml/2006/diagram" r:dm="rId2" r:lo="rId3" r:qs="rId4" r:cs="rId5"/>
          </a:graphicData>
        </a:graphic>
      </p:graphicFrame>
      <p:sp>
        <p:nvSpPr>
          <p:cNvPr id="2" name="제목 1"/>
          <p:cNvSpPr>
            <a:spLocks noGrp="1"/>
          </p:cNvSpPr>
          <p:nvPr>
            <p:ph type="title"/>
          </p:nvPr>
        </p:nvSpPr>
        <p:spPr>
          <a:xfrm>
            <a:off x="285720" y="71414"/>
            <a:ext cx="8143932" cy="1000132"/>
          </a:xfrm>
        </p:spPr>
        <p:txBody>
          <a:bodyPr>
            <a:normAutofit/>
          </a:bodyPr>
          <a:lstStyle/>
          <a:p>
            <a:r>
              <a:rPr lang="en-US" altLang="ko-KR" sz="4400" smtClean="0"/>
              <a:t>INCOME </a:t>
            </a:r>
            <a:r>
              <a:rPr lang="en-US" altLang="ko-KR" sz="4400" u="sng" smtClean="0"/>
              <a:t>NOT</a:t>
            </a:r>
            <a:r>
              <a:rPr lang="en-US" altLang="ko-KR" sz="4400" smtClean="0"/>
              <a:t> CHARGEABLE</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직사각형 16"/>
          <p:cNvSpPr/>
          <p:nvPr/>
        </p:nvSpPr>
        <p:spPr>
          <a:xfrm>
            <a:off x="0" y="692696"/>
            <a:ext cx="1817440" cy="699107"/>
          </a:xfrm>
          <a:prstGeom prst="rect">
            <a:avLst/>
          </a:prstGeom>
          <a:solidFill>
            <a:srgbClr val="F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latin typeface="+mj-lt"/>
              <a:ea typeface="맑은 고딕" pitchFamily="50" charset="-127"/>
            </a:endParaRPr>
          </a:p>
        </p:txBody>
      </p:sp>
      <p:sp>
        <p:nvSpPr>
          <p:cNvPr id="10" name="Text Box 5"/>
          <p:cNvSpPr txBox="1">
            <a:spLocks noChangeArrowheads="1"/>
          </p:cNvSpPr>
          <p:nvPr/>
        </p:nvSpPr>
        <p:spPr bwMode="auto">
          <a:xfrm>
            <a:off x="2143108" y="642918"/>
            <a:ext cx="4000528" cy="707886"/>
          </a:xfrm>
          <a:prstGeom prst="rect">
            <a:avLst/>
          </a:prstGeom>
          <a:noFill/>
          <a:ln w="9525">
            <a:noFill/>
            <a:miter lim="800000"/>
          </a:ln>
          <a:effectLst/>
        </p:spPr>
        <p:txBody>
          <a:bodyPr vert="horz" wrap="squar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fontAlgn="base">
              <a:spcBef>
                <a:spcPct val="0"/>
              </a:spcBef>
              <a:spcAft>
                <a:spcPct val="0"/>
              </a:spcAft>
            </a:pPr>
            <a:r>
              <a:rPr kumimoji="1" lang="en-US" altLang="ko-KR" sz="4000" b="1" smtClean="0">
                <a:solidFill>
                  <a:srgbClr val="FF0000"/>
                </a:solidFill>
                <a:latin typeface="+mj-lt"/>
                <a:ea typeface="맑은 고딕" pitchFamily="50" charset="-127"/>
                <a:cs typeface="굴림" pitchFamily="50" charset="-127"/>
              </a:rPr>
              <a:t>ANNUAL VALUE</a:t>
            </a:r>
            <a:endParaRPr kumimoji="1" lang="en-US" altLang="ko-KR" sz="4000" b="1">
              <a:solidFill>
                <a:srgbClr val="FF0000"/>
              </a:solidFill>
              <a:latin typeface="+mj-lt"/>
              <a:ea typeface="맑은 고딕" pitchFamily="50" charset="-127"/>
              <a:cs typeface="굴림" pitchFamily="50" charset="-127"/>
            </a:endParaRPr>
          </a:p>
        </p:txBody>
      </p:sp>
      <p:sp>
        <p:nvSpPr>
          <p:cNvPr id="11" name="Text Box 4"/>
          <p:cNvSpPr txBox="1">
            <a:spLocks noChangeArrowheads="1"/>
          </p:cNvSpPr>
          <p:nvPr/>
        </p:nvSpPr>
        <p:spPr bwMode="auto">
          <a:xfrm>
            <a:off x="500034" y="714356"/>
            <a:ext cx="772327" cy="707886"/>
          </a:xfrm>
          <a:prstGeom prst="rect">
            <a:avLst/>
          </a:prstGeom>
          <a:noFill/>
          <a:ln w="9525">
            <a:noFill/>
            <a:miter lim="800000"/>
          </a:ln>
          <a:effectLst/>
        </p:spPr>
        <p:txBody>
          <a:bodyPr vert="horz" wrap="non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fontAlgn="base">
              <a:spcBef>
                <a:spcPct val="0"/>
              </a:spcBef>
              <a:spcAft>
                <a:spcPct val="0"/>
              </a:spcAft>
            </a:pPr>
            <a:r>
              <a:rPr kumimoji="1" lang="en-IN" altLang="ko-KR" sz="4000" b="1" smtClean="0">
                <a:solidFill>
                  <a:schemeClr val="bg1"/>
                </a:solidFill>
                <a:latin typeface="+mj-lt"/>
                <a:ea typeface="맑은 고딕" pitchFamily="50" charset="-127"/>
                <a:cs typeface="굴림" pitchFamily="50" charset="-127"/>
              </a:rPr>
              <a:t>AV</a:t>
            </a:r>
            <a:endParaRPr kumimoji="1" lang="ko-KR" altLang="ko-KR" sz="4000" b="1">
              <a:solidFill>
                <a:schemeClr val="bg1"/>
              </a:solidFill>
              <a:latin typeface="+mj-lt"/>
              <a:ea typeface="맑은 고딕" pitchFamily="50" charset="-127"/>
              <a:cs typeface="굴림" pitchFamily="50" charset="-127"/>
            </a:endParaRPr>
          </a:p>
        </p:txBody>
      </p: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71802" y="4572008"/>
            <a:ext cx="5543550" cy="1152525"/>
          </a:xfrm>
          <a:prstGeom prst="rect">
            <a:avLst/>
          </a:prstGeom>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내용 개체 틀 5"/>
          <p:cNvSpPr>
            <a:spLocks noGrp="1"/>
          </p:cNvSpPr>
          <p:nvPr>
            <p:ph idx="1"/>
          </p:nvPr>
        </p:nvSpPr>
        <p:spPr>
          <a:xfrm>
            <a:off x="285720" y="1643050"/>
            <a:ext cx="8715436" cy="4881686"/>
          </a:xfrm>
        </p:spPr>
        <p:txBody>
          <a:bodyPr>
            <a:normAutofit fontScale="85000" lnSpcReduction="20000"/>
          </a:bodyPr>
          <a:lstStyle/>
          <a:p>
            <a:pPr algn="just"/>
            <a:r>
              <a:rPr lang="en-US" sz="2800" i="0" smtClean="0"/>
              <a:t> (</a:t>
            </a:r>
            <a:r>
              <a:rPr lang="en-US" sz="2800" smtClean="0"/>
              <a:t>a</a:t>
            </a:r>
            <a:r>
              <a:rPr lang="en-US" sz="2800" i="0" smtClean="0"/>
              <a:t>) the sum for which the property might </a:t>
            </a:r>
            <a:r>
              <a:rPr lang="en-US" sz="2800" i="0" smtClean="0">
                <a:solidFill>
                  <a:srgbClr val="FF0000"/>
                </a:solidFill>
              </a:rPr>
              <a:t>reasonably be </a:t>
            </a:r>
          </a:p>
          <a:p>
            <a:pPr algn="just"/>
            <a:r>
              <a:rPr lang="en-US" sz="2800" i="0" smtClean="0">
                <a:solidFill>
                  <a:srgbClr val="FF0000"/>
                </a:solidFill>
              </a:rPr>
              <a:t>	expected </a:t>
            </a:r>
            <a:r>
              <a:rPr lang="en-US" sz="2800" i="0" smtClean="0"/>
              <a:t>to let from year to year; or</a:t>
            </a:r>
          </a:p>
          <a:p>
            <a:pPr algn="just"/>
            <a:endParaRPr lang="en-US" sz="2800" i="0" smtClean="0"/>
          </a:p>
          <a:p>
            <a:pPr algn="just"/>
            <a:r>
              <a:rPr lang="en-US" sz="2800" i="0" smtClean="0"/>
              <a:t> (</a:t>
            </a:r>
            <a:r>
              <a:rPr lang="en-US" sz="2800" smtClean="0"/>
              <a:t>b</a:t>
            </a:r>
            <a:r>
              <a:rPr lang="en-US" sz="2800" i="0" smtClean="0"/>
              <a:t>) where the property or any part of the property is let and </a:t>
            </a:r>
          </a:p>
          <a:p>
            <a:pPr algn="just"/>
            <a:r>
              <a:rPr lang="en-US" sz="2800" i="0" smtClean="0">
                <a:solidFill>
                  <a:srgbClr val="FF0000"/>
                </a:solidFill>
              </a:rPr>
              <a:t>	the actual rent received or receivable by the owner</a:t>
            </a:r>
            <a:r>
              <a:rPr lang="en-US" sz="2800" i="0" smtClean="0"/>
              <a:t>  in </a:t>
            </a:r>
          </a:p>
          <a:p>
            <a:pPr algn="just"/>
            <a:r>
              <a:rPr lang="en-US" sz="2800" i="0" smtClean="0"/>
              <a:t>	respect thereof is in </a:t>
            </a:r>
            <a:r>
              <a:rPr lang="en-US" sz="2800" i="0" smtClean="0">
                <a:solidFill>
                  <a:srgbClr val="FF0000"/>
                </a:solidFill>
              </a:rPr>
              <a:t>excess of the sum referred to  in </a:t>
            </a:r>
          </a:p>
          <a:p>
            <a:pPr algn="just"/>
            <a:r>
              <a:rPr lang="en-US" sz="2800" i="0" smtClean="0">
                <a:solidFill>
                  <a:srgbClr val="FF0000"/>
                </a:solidFill>
              </a:rPr>
              <a:t>	clause (</a:t>
            </a:r>
            <a:r>
              <a:rPr lang="en-US" sz="2800" smtClean="0">
                <a:solidFill>
                  <a:srgbClr val="FF0000"/>
                </a:solidFill>
              </a:rPr>
              <a:t>a</a:t>
            </a:r>
            <a:r>
              <a:rPr lang="en-US" sz="2800" i="0" smtClean="0">
                <a:solidFill>
                  <a:srgbClr val="FF0000"/>
                </a:solidFill>
              </a:rPr>
              <a:t>)</a:t>
            </a:r>
            <a:r>
              <a:rPr lang="en-US" sz="2800" i="0" smtClean="0"/>
              <a:t>, the amount so received or receivable</a:t>
            </a:r>
          </a:p>
          <a:p>
            <a:pPr algn="just"/>
            <a:endParaRPr lang="en-US" sz="2800" i="0" smtClean="0"/>
          </a:p>
          <a:p>
            <a:pPr algn="just"/>
            <a:r>
              <a:rPr lang="en-US" sz="2800" i="0" smtClean="0"/>
              <a:t>(</a:t>
            </a:r>
            <a:r>
              <a:rPr lang="en-US" sz="2800" smtClean="0"/>
              <a:t>c</a:t>
            </a:r>
            <a:r>
              <a:rPr lang="en-US" sz="2800" i="0" smtClean="0"/>
              <a:t>) where the property or any part of the property is let and was </a:t>
            </a:r>
          </a:p>
          <a:p>
            <a:pPr algn="just"/>
            <a:r>
              <a:rPr lang="en-US" sz="2800" i="0" smtClean="0">
                <a:solidFill>
                  <a:srgbClr val="FF0000"/>
                </a:solidFill>
              </a:rPr>
              <a:t>	vacant</a:t>
            </a:r>
            <a:r>
              <a:rPr lang="en-US" sz="2800" i="0" smtClean="0"/>
              <a:t> during the whole or any part of the previous year and </a:t>
            </a:r>
          </a:p>
          <a:p>
            <a:pPr algn="just"/>
            <a:r>
              <a:rPr lang="en-US" sz="2800" i="0" smtClean="0">
                <a:solidFill>
                  <a:srgbClr val="FF0000"/>
                </a:solidFill>
              </a:rPr>
              <a:t>	owing to such vacancy </a:t>
            </a:r>
            <a:r>
              <a:rPr lang="en-US" sz="2800" i="0" smtClean="0"/>
              <a:t>the </a:t>
            </a:r>
            <a:r>
              <a:rPr lang="en-US" sz="2800" i="0" smtClean="0">
                <a:solidFill>
                  <a:srgbClr val="FF0000"/>
                </a:solidFill>
              </a:rPr>
              <a:t>actual rent received or receivable by </a:t>
            </a:r>
          </a:p>
          <a:p>
            <a:pPr algn="just"/>
            <a:r>
              <a:rPr lang="en-US" sz="2800" i="0" smtClean="0">
                <a:solidFill>
                  <a:srgbClr val="FF0000"/>
                </a:solidFill>
              </a:rPr>
              <a:t>	the owner in respect thereof is less than the sum referred to in </a:t>
            </a:r>
          </a:p>
          <a:p>
            <a:pPr algn="just"/>
            <a:r>
              <a:rPr lang="en-US" sz="2800" i="0" smtClean="0">
                <a:solidFill>
                  <a:srgbClr val="FF0000"/>
                </a:solidFill>
              </a:rPr>
              <a:t>	clause (</a:t>
            </a:r>
            <a:r>
              <a:rPr lang="en-US" sz="2800" smtClean="0">
                <a:solidFill>
                  <a:srgbClr val="FF0000"/>
                </a:solidFill>
              </a:rPr>
              <a:t>a</a:t>
            </a:r>
            <a:r>
              <a:rPr lang="en-US" sz="2800" i="0" smtClean="0">
                <a:solidFill>
                  <a:srgbClr val="FF0000"/>
                </a:solidFill>
              </a:rPr>
              <a:t>)</a:t>
            </a:r>
            <a:r>
              <a:rPr lang="en-US" sz="2800" i="0" smtClean="0"/>
              <a:t>, the amount so received or receivable :</a:t>
            </a:r>
            <a:endParaRPr lang="en-US" sz="2800" i="0"/>
          </a:p>
        </p:txBody>
      </p:sp>
      <p:sp>
        <p:nvSpPr>
          <p:cNvPr id="5" name="제목 1"/>
          <p:cNvSpPr>
            <a:spLocks noGrp="1"/>
          </p:cNvSpPr>
          <p:nvPr>
            <p:ph type="title"/>
          </p:nvPr>
        </p:nvSpPr>
        <p:spPr/>
        <p:txBody>
          <a:bodyPr>
            <a:normAutofit/>
          </a:bodyPr>
          <a:lstStyle/>
          <a:p>
            <a:r>
              <a:rPr lang="en-US" altLang="ko-KR" sz="4000" smtClean="0"/>
              <a:t>GROSS ANNUAL VALUE</a:t>
            </a:r>
            <a:endParaRPr lang="ko-KR" altLang="en-US" sz="40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내용 개체 틀 5"/>
          <p:cNvSpPr>
            <a:spLocks noGrp="1"/>
          </p:cNvSpPr>
          <p:nvPr>
            <p:ph idx="1"/>
          </p:nvPr>
        </p:nvSpPr>
        <p:spPr>
          <a:xfrm>
            <a:off x="285720" y="1643050"/>
            <a:ext cx="8858280" cy="4786346"/>
          </a:xfrm>
        </p:spPr>
        <p:txBody>
          <a:bodyPr>
            <a:normAutofit/>
          </a:bodyPr>
          <a:lstStyle/>
          <a:p>
            <a:pPr marL="0" indent="0" algn="just"/>
            <a:r>
              <a:rPr lang="en-IN" sz="2800" i="0" smtClean="0"/>
              <a:t>EXPECTED RENTAL VALUE– </a:t>
            </a:r>
            <a:r>
              <a:rPr lang="en-US" sz="2800" i="0" smtClean="0"/>
              <a:t>In order to determine the </a:t>
            </a:r>
          </a:p>
          <a:p>
            <a:pPr marL="0" indent="0" algn="just"/>
            <a:r>
              <a:rPr lang="en-US" sz="2800" i="0" smtClean="0"/>
              <a:t>expected rent for a property, one must take the </a:t>
            </a:r>
            <a:r>
              <a:rPr lang="en-US" sz="2800" i="0" smtClean="0">
                <a:solidFill>
                  <a:srgbClr val="FF0000"/>
                </a:solidFill>
              </a:rPr>
              <a:t>higher </a:t>
            </a:r>
          </a:p>
          <a:p>
            <a:pPr marL="0" indent="0" algn="just"/>
            <a:r>
              <a:rPr lang="en-US" sz="2800" i="0" smtClean="0">
                <a:solidFill>
                  <a:srgbClr val="FF0000"/>
                </a:solidFill>
              </a:rPr>
              <a:t>value between municipal value and fair rent subject to </a:t>
            </a:r>
          </a:p>
          <a:p>
            <a:pPr marL="0" indent="0" algn="just"/>
            <a:r>
              <a:rPr lang="en-US" sz="2800" i="0" smtClean="0">
                <a:solidFill>
                  <a:srgbClr val="FF0000"/>
                </a:solidFill>
              </a:rPr>
              <a:t>a maximum of standard rent.</a:t>
            </a:r>
          </a:p>
          <a:p>
            <a:pPr marL="0" indent="0"/>
            <a:endParaRPr lang="en-IN" sz="2800" i="0" smtClean="0">
              <a:solidFill>
                <a:srgbClr val="FF0000"/>
              </a:solidFill>
            </a:endParaRPr>
          </a:p>
          <a:p>
            <a:pPr marL="0" indent="0">
              <a:buFont typeface="Wingdings" pitchFamily="2" charset="2"/>
              <a:buChar char="q"/>
            </a:pPr>
            <a:r>
              <a:rPr lang="en-IN" sz="2800" i="0" smtClean="0">
                <a:solidFill>
                  <a:srgbClr val="FF0000"/>
                </a:solidFill>
              </a:rPr>
              <a:t> STEP 1 : </a:t>
            </a:r>
            <a:r>
              <a:rPr lang="en-IN" sz="2800" i="0" smtClean="0">
                <a:solidFill>
                  <a:srgbClr val="003300"/>
                </a:solidFill>
              </a:rPr>
              <a:t>COMPARE FAIR RENT WITH MUNCIPAL VALUE</a:t>
            </a:r>
          </a:p>
          <a:p>
            <a:pPr marL="0" indent="0">
              <a:buFont typeface="Wingdings" pitchFamily="2" charset="2"/>
              <a:buChar char="q"/>
            </a:pPr>
            <a:r>
              <a:rPr lang="en-IN" sz="2800" i="0" smtClean="0">
                <a:solidFill>
                  <a:srgbClr val="FF0000"/>
                </a:solidFill>
              </a:rPr>
              <a:t> STEP 2 </a:t>
            </a:r>
            <a:r>
              <a:rPr lang="en-IN" sz="2800" i="0" smtClean="0">
                <a:solidFill>
                  <a:srgbClr val="003300"/>
                </a:solidFill>
              </a:rPr>
              <a:t>: TAKE THE HIGHER FIGURE</a:t>
            </a:r>
          </a:p>
          <a:p>
            <a:pPr marL="0" indent="0">
              <a:buFont typeface="Wingdings" pitchFamily="2" charset="2"/>
              <a:buChar char="q"/>
            </a:pPr>
            <a:r>
              <a:rPr lang="en-IN" sz="2800" i="0" smtClean="0">
                <a:solidFill>
                  <a:srgbClr val="FF0000"/>
                </a:solidFill>
              </a:rPr>
              <a:t> STEP 3 </a:t>
            </a:r>
            <a:r>
              <a:rPr lang="en-IN" sz="2800" i="0" smtClean="0">
                <a:solidFill>
                  <a:srgbClr val="003300"/>
                </a:solidFill>
              </a:rPr>
              <a:t>: COMPARE STEP 2 FIGURE WITH STANDARD RENT</a:t>
            </a:r>
          </a:p>
          <a:p>
            <a:pPr marL="0" indent="0">
              <a:buFont typeface="Wingdings" pitchFamily="2" charset="2"/>
              <a:buChar char="q"/>
            </a:pPr>
            <a:r>
              <a:rPr lang="en-IN" sz="2800" i="0" smtClean="0">
                <a:solidFill>
                  <a:srgbClr val="FF0000"/>
                </a:solidFill>
              </a:rPr>
              <a:t> STEP 4 </a:t>
            </a:r>
            <a:r>
              <a:rPr lang="en-IN" sz="2800" i="0" smtClean="0">
                <a:solidFill>
                  <a:srgbClr val="003300"/>
                </a:solidFill>
              </a:rPr>
              <a:t>: WHICHEVER IS LOWER IS THE EXPECTED RENT</a:t>
            </a:r>
          </a:p>
          <a:p>
            <a:pPr marL="0" indent="0">
              <a:buFont typeface="Wingdings" pitchFamily="2" charset="2"/>
              <a:buChar char="q"/>
            </a:pPr>
            <a:endParaRPr lang="en-IN" sz="2800" i="0" smtClean="0">
              <a:solidFill>
                <a:srgbClr val="003300"/>
              </a:solidFill>
            </a:endParaRPr>
          </a:p>
          <a:p>
            <a:pPr marL="0" indent="0"/>
            <a:endParaRPr lang="en-IN" sz="2800" i="0" smtClean="0">
              <a:solidFill>
                <a:srgbClr val="FF0000"/>
              </a:solidFill>
            </a:endParaRPr>
          </a:p>
          <a:p>
            <a:endParaRPr lang="en-IN" sz="2800" i="0" smtClean="0"/>
          </a:p>
          <a:p>
            <a:endParaRPr lang="en-IN" sz="2800" i="0" smtClean="0"/>
          </a:p>
          <a:p>
            <a:endParaRPr lang="en-IN" sz="2800" i="0" smtClean="0"/>
          </a:p>
          <a:p>
            <a:endParaRPr lang="en-US" sz="2800" i="0"/>
          </a:p>
        </p:txBody>
      </p:sp>
      <p:sp>
        <p:nvSpPr>
          <p:cNvPr id="5" name="제목 1"/>
          <p:cNvSpPr>
            <a:spLocks noGrp="1"/>
          </p:cNvSpPr>
          <p:nvPr>
            <p:ph type="title"/>
          </p:nvPr>
        </p:nvSpPr>
        <p:spPr/>
        <p:txBody>
          <a:bodyPr>
            <a:normAutofit/>
          </a:bodyPr>
          <a:lstStyle/>
          <a:p>
            <a:r>
              <a:rPr lang="en-US" altLang="ko-KR" sz="4000" smtClean="0"/>
              <a:t>GROSS ANNUAL VALUE</a:t>
            </a:r>
            <a:endParaRPr lang="ko-KR" altLang="en-US" sz="40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Content Placeholder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14480" y="1142984"/>
            <a:ext cx="5581672" cy="5232415"/>
          </a:xfrm>
          <a:prstGeom prst="rect">
            <a:avLst/>
          </a:prstGeom>
          <a:effectLst>
            <a:softEdge rad="63500"/>
          </a:effectLst>
        </p:spPr>
      </p:pic>
      <p:sp>
        <p:nvSpPr>
          <p:cNvPr id="6" name="내용 개체 틀 5"/>
          <p:cNvSpPr>
            <a:spLocks noGrp="1"/>
          </p:cNvSpPr>
          <p:nvPr>
            <p:ph idx="1"/>
          </p:nvPr>
        </p:nvSpPr>
        <p:spPr>
          <a:xfrm>
            <a:off x="285720" y="1643050"/>
            <a:ext cx="8858280" cy="4786346"/>
          </a:xfrm>
        </p:spPr>
        <p:txBody>
          <a:bodyPr>
            <a:normAutofit/>
          </a:bodyPr>
          <a:lstStyle/>
          <a:p>
            <a:pPr marL="0" indent="0"/>
            <a:endParaRPr lang="en-IN" sz="2800" i="0" smtClean="0">
              <a:solidFill>
                <a:srgbClr val="003300"/>
              </a:solidFill>
            </a:endParaRPr>
          </a:p>
          <a:p>
            <a:pPr marL="0" indent="0"/>
            <a:endParaRPr lang="en-IN" sz="2800" i="0" smtClean="0">
              <a:solidFill>
                <a:srgbClr val="FF0000"/>
              </a:solidFill>
            </a:endParaRPr>
          </a:p>
          <a:p>
            <a:endParaRPr lang="en-IN" sz="2800" i="0" smtClean="0"/>
          </a:p>
          <a:p>
            <a:endParaRPr lang="en-IN" sz="2800" i="0" smtClean="0"/>
          </a:p>
          <a:p>
            <a:endParaRPr lang="en-IN" sz="2800" i="0" smtClean="0"/>
          </a:p>
          <a:p>
            <a:endParaRPr lang="en-US" sz="2800" i="0"/>
          </a:p>
        </p:txBody>
      </p:sp>
      <p:sp>
        <p:nvSpPr>
          <p:cNvPr id="5" name="제목 1"/>
          <p:cNvSpPr>
            <a:spLocks noGrp="1"/>
          </p:cNvSpPr>
          <p:nvPr>
            <p:ph type="title"/>
          </p:nvPr>
        </p:nvSpPr>
        <p:spPr/>
        <p:txBody>
          <a:bodyPr>
            <a:normAutofit/>
          </a:bodyPr>
          <a:lstStyle/>
          <a:p>
            <a:r>
              <a:rPr lang="en-US" altLang="ko-KR" sz="4000" smtClean="0"/>
              <a:t>GROSS ANNUAL VALUE</a:t>
            </a:r>
            <a:endParaRPr lang="ko-KR" alt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내용 개체 틀 5"/>
          <p:cNvSpPr>
            <a:spLocks noGrp="1"/>
          </p:cNvSpPr>
          <p:nvPr>
            <p:ph idx="1"/>
          </p:nvPr>
        </p:nvSpPr>
        <p:spPr>
          <a:xfrm>
            <a:off x="500034" y="1357298"/>
            <a:ext cx="8429684" cy="5000660"/>
          </a:xfrm>
        </p:spPr>
        <p:txBody>
          <a:bodyPr>
            <a:normAutofit fontScale="85000" lnSpcReduction="20000"/>
          </a:bodyPr>
          <a:lstStyle/>
          <a:p>
            <a:pPr marL="0" indent="0"/>
            <a:r>
              <a:rPr lang="en-IN" sz="2800" i="0" smtClean="0">
                <a:solidFill>
                  <a:srgbClr val="003300"/>
                </a:solidFill>
              </a:rPr>
              <a:t>Points to be noted : </a:t>
            </a:r>
          </a:p>
          <a:p>
            <a:pPr marL="0" indent="0"/>
            <a:endParaRPr lang="en-IN" sz="2800" i="0" smtClean="0">
              <a:solidFill>
                <a:srgbClr val="003300"/>
              </a:solidFill>
            </a:endParaRPr>
          </a:p>
          <a:p>
            <a:pPr marL="0" indent="0">
              <a:buFont typeface="Wingdings" pitchFamily="2" charset="2"/>
              <a:buChar char="q"/>
            </a:pPr>
            <a:r>
              <a:rPr lang="en-IN" sz="2800" i="0" smtClean="0">
                <a:solidFill>
                  <a:srgbClr val="003300"/>
                </a:solidFill>
              </a:rPr>
              <a:t> Amount of actual rent received or receivable </a:t>
            </a:r>
            <a:r>
              <a:rPr lang="en-IN" sz="2800" i="0" smtClean="0">
                <a:solidFill>
                  <a:srgbClr val="FF0000"/>
                </a:solidFill>
              </a:rPr>
              <a:t>shall not </a:t>
            </a:r>
          </a:p>
          <a:p>
            <a:pPr marL="0" indent="0"/>
            <a:r>
              <a:rPr lang="en-IN" sz="2800" i="0" smtClean="0">
                <a:solidFill>
                  <a:srgbClr val="FF0000"/>
                </a:solidFill>
              </a:rPr>
              <a:t>include</a:t>
            </a:r>
            <a:r>
              <a:rPr lang="en-IN" sz="2800" i="0" smtClean="0">
                <a:solidFill>
                  <a:srgbClr val="003300"/>
                </a:solidFill>
              </a:rPr>
              <a:t> the amount of rent which </a:t>
            </a:r>
            <a:r>
              <a:rPr lang="en-IN" sz="2800" i="0" smtClean="0">
                <a:solidFill>
                  <a:srgbClr val="FF0000"/>
                </a:solidFill>
              </a:rPr>
              <a:t>cannot be realised</a:t>
            </a:r>
            <a:r>
              <a:rPr lang="en-IN" sz="2800" i="0" smtClean="0">
                <a:solidFill>
                  <a:srgbClr val="003300"/>
                </a:solidFill>
              </a:rPr>
              <a:t>. (Rule 4)</a:t>
            </a:r>
          </a:p>
          <a:p>
            <a:pPr marL="0" indent="0"/>
            <a:endParaRPr lang="en-IN" sz="2800" i="0" smtClean="0">
              <a:solidFill>
                <a:srgbClr val="003300"/>
              </a:solidFill>
            </a:endParaRPr>
          </a:p>
          <a:p>
            <a:pPr marL="0" indent="0">
              <a:buFont typeface="Wingdings" pitchFamily="2" charset="2"/>
              <a:buChar char="q"/>
            </a:pPr>
            <a:r>
              <a:rPr lang="en-US" sz="2800" i="0" smtClean="0">
                <a:solidFill>
                  <a:srgbClr val="003300"/>
                </a:solidFill>
              </a:rPr>
              <a:t>In some cases, property consisting of any buildings or lands appurtenant thereto may be held as </a:t>
            </a:r>
            <a:r>
              <a:rPr lang="en-US" sz="2800" i="0" smtClean="0">
                <a:solidFill>
                  <a:srgbClr val="FF0000"/>
                </a:solidFill>
              </a:rPr>
              <a:t>stock-in-trade</a:t>
            </a:r>
            <a:r>
              <a:rPr lang="en-US" sz="2800" i="0" smtClean="0">
                <a:solidFill>
                  <a:srgbClr val="003300"/>
                </a:solidFill>
              </a:rPr>
              <a:t>, and the whole or any part of the property may not be let out during </a:t>
            </a:r>
          </a:p>
          <a:p>
            <a:pPr marL="0" indent="0"/>
            <a:r>
              <a:rPr lang="en-US" sz="2800" i="0" smtClean="0">
                <a:solidFill>
                  <a:srgbClr val="003300"/>
                </a:solidFill>
              </a:rPr>
              <a:t>the whole or any part of the previous year. In such cases, the </a:t>
            </a:r>
          </a:p>
          <a:p>
            <a:pPr marL="0" indent="0"/>
            <a:r>
              <a:rPr lang="en-US" sz="2800" i="0" smtClean="0">
                <a:solidFill>
                  <a:srgbClr val="FF0000"/>
                </a:solidFill>
              </a:rPr>
              <a:t>annual value</a:t>
            </a:r>
            <a:r>
              <a:rPr lang="en-US" sz="2800" i="0" smtClean="0">
                <a:solidFill>
                  <a:srgbClr val="003300"/>
                </a:solidFill>
              </a:rPr>
              <a:t> of such property or part of the property shall be </a:t>
            </a:r>
            <a:r>
              <a:rPr lang="en-US" sz="2800" i="0" smtClean="0">
                <a:solidFill>
                  <a:srgbClr val="FF0000"/>
                </a:solidFill>
              </a:rPr>
              <a:t>Nil</a:t>
            </a:r>
            <a:r>
              <a:rPr lang="en-US" sz="2800" i="0" smtClean="0">
                <a:solidFill>
                  <a:srgbClr val="003300"/>
                </a:solidFill>
              </a:rPr>
              <a:t>. This benefit would be available for the </a:t>
            </a:r>
            <a:r>
              <a:rPr lang="en-US" sz="2800" i="0" smtClean="0">
                <a:solidFill>
                  <a:srgbClr val="FF0000"/>
                </a:solidFill>
              </a:rPr>
              <a:t>period upto two years from the end of the financial year in which certificate of completion of </a:t>
            </a:r>
          </a:p>
          <a:p>
            <a:pPr marL="0" indent="0"/>
            <a:r>
              <a:rPr lang="en-US" sz="2800" i="0" smtClean="0">
                <a:solidFill>
                  <a:srgbClr val="FF0000"/>
                </a:solidFill>
              </a:rPr>
              <a:t>construction</a:t>
            </a:r>
            <a:r>
              <a:rPr lang="en-US" sz="2800" i="0" smtClean="0">
                <a:solidFill>
                  <a:srgbClr val="003300"/>
                </a:solidFill>
              </a:rPr>
              <a:t> of the property is obtained from the competent </a:t>
            </a:r>
          </a:p>
          <a:p>
            <a:pPr marL="0" indent="0"/>
            <a:r>
              <a:rPr lang="en-US" sz="2800" i="0" smtClean="0">
                <a:solidFill>
                  <a:srgbClr val="003300"/>
                </a:solidFill>
              </a:rPr>
              <a:t>authority. </a:t>
            </a:r>
          </a:p>
          <a:p>
            <a:pPr marL="0" indent="0">
              <a:buFont typeface="Wingdings" pitchFamily="2" charset="2"/>
              <a:buChar char="q"/>
            </a:pPr>
            <a:endParaRPr lang="en-US" sz="2800" i="0" smtClean="0">
              <a:solidFill>
                <a:srgbClr val="003300"/>
              </a:solidFill>
            </a:endParaRPr>
          </a:p>
          <a:p>
            <a:pPr marL="0" indent="0">
              <a:buFont typeface="Wingdings" pitchFamily="2" charset="2"/>
              <a:buChar char="q"/>
            </a:pPr>
            <a:endParaRPr lang="en-IN" sz="2800" i="0" smtClean="0">
              <a:solidFill>
                <a:srgbClr val="003300"/>
              </a:solidFill>
            </a:endParaRPr>
          </a:p>
          <a:p>
            <a:pPr marL="0" indent="0">
              <a:buFont typeface="Wingdings" pitchFamily="2" charset="2"/>
              <a:buChar char="q"/>
            </a:pPr>
            <a:endParaRPr lang="en-IN" sz="2800" i="0" smtClean="0">
              <a:solidFill>
                <a:srgbClr val="003300"/>
              </a:solidFill>
            </a:endParaRPr>
          </a:p>
          <a:p>
            <a:pPr marL="0" indent="0"/>
            <a:endParaRPr lang="en-IN" sz="2800" i="0" smtClean="0">
              <a:solidFill>
                <a:srgbClr val="FF0000"/>
              </a:solidFill>
            </a:endParaRPr>
          </a:p>
          <a:p>
            <a:endParaRPr lang="en-IN" sz="2800" i="0" smtClean="0"/>
          </a:p>
          <a:p>
            <a:endParaRPr lang="en-IN" sz="2800" i="0" smtClean="0"/>
          </a:p>
          <a:p>
            <a:endParaRPr lang="en-IN" sz="2800" i="0" smtClean="0"/>
          </a:p>
          <a:p>
            <a:endParaRPr lang="en-US" sz="2800" i="0"/>
          </a:p>
        </p:txBody>
      </p:sp>
      <p:sp>
        <p:nvSpPr>
          <p:cNvPr id="5" name="제목 1"/>
          <p:cNvSpPr>
            <a:spLocks noGrp="1"/>
          </p:cNvSpPr>
          <p:nvPr>
            <p:ph type="title"/>
          </p:nvPr>
        </p:nvSpPr>
        <p:spPr/>
        <p:txBody>
          <a:bodyPr>
            <a:normAutofit/>
          </a:bodyPr>
          <a:lstStyle/>
          <a:p>
            <a:r>
              <a:rPr lang="en-US" altLang="ko-KR" sz="4000" smtClean="0"/>
              <a:t>GROSS ANNUAL VALUE</a:t>
            </a:r>
            <a:endParaRPr lang="ko-KR" altLang="en-US" sz="40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lstStyle/>
          <a:p>
            <a:pPr marL="0" indent="0" algn="just"/>
            <a:r>
              <a:rPr lang="en-IN" altLang="ko-KR" b="1" smtClean="0">
                <a:latin typeface="Cambria" pitchFamily="18" charset="0"/>
              </a:rPr>
              <a:t>Self Occupied Property :</a:t>
            </a:r>
          </a:p>
          <a:p>
            <a:pPr marL="0" indent="0" algn="just"/>
            <a:endParaRPr lang="en-IN" altLang="ko-KR" b="1" smtClean="0">
              <a:latin typeface="Cambria" pitchFamily="18" charset="0"/>
            </a:endParaRPr>
          </a:p>
          <a:p>
            <a:r>
              <a:rPr lang="en-US" i="0" smtClean="0"/>
              <a:t>Where the property consists of a house or part of a house which—</a:t>
            </a:r>
          </a:p>
          <a:p>
            <a:r>
              <a:rPr lang="en-US" i="0" smtClean="0"/>
              <a:t> (</a:t>
            </a:r>
            <a:r>
              <a:rPr lang="en-US" smtClean="0"/>
              <a:t>a</a:t>
            </a:r>
            <a:r>
              <a:rPr lang="en-US" i="0" smtClean="0"/>
              <a:t>) is in the occupation of the owner for the purposes of his </a:t>
            </a:r>
            <a:r>
              <a:rPr lang="en-US" i="0" smtClean="0">
                <a:solidFill>
                  <a:srgbClr val="FF0000"/>
                </a:solidFill>
              </a:rPr>
              <a:t>own residence</a:t>
            </a:r>
            <a:r>
              <a:rPr lang="en-US" i="0" smtClean="0"/>
              <a:t>; or</a:t>
            </a:r>
          </a:p>
          <a:p>
            <a:r>
              <a:rPr lang="en-US" i="0" smtClean="0"/>
              <a:t> (</a:t>
            </a:r>
            <a:r>
              <a:rPr lang="en-US" smtClean="0"/>
              <a:t>b</a:t>
            </a:r>
            <a:r>
              <a:rPr lang="en-US" i="0" smtClean="0"/>
              <a:t>) cannot actually be occupied by the owner by reason of the fact that owing to his employment, </a:t>
            </a:r>
          </a:p>
          <a:p>
            <a:r>
              <a:rPr lang="en-US" i="0" smtClean="0"/>
              <a:t>	business or profession carried on at any other place, he has to reside at that other place in a </a:t>
            </a:r>
          </a:p>
          <a:p>
            <a:r>
              <a:rPr lang="en-US" i="0" smtClean="0"/>
              <a:t>	building not belonging to him</a:t>
            </a:r>
          </a:p>
          <a:p>
            <a:endParaRPr lang="en-IN" i="0" smtClean="0"/>
          </a:p>
          <a:p>
            <a:r>
              <a:rPr lang="en-IN" i="0" smtClean="0"/>
              <a:t>Annual Value of Such Self occupied property shall be </a:t>
            </a:r>
            <a:r>
              <a:rPr lang="en-IN" b="1" i="0" smtClean="0">
                <a:solidFill>
                  <a:srgbClr val="FF0000"/>
                </a:solidFill>
              </a:rPr>
              <a:t>NIL</a:t>
            </a:r>
            <a:endParaRPr lang="en-US" b="1" i="0" smtClean="0">
              <a:solidFill>
                <a:srgbClr val="FF0000"/>
              </a:solidFill>
            </a:endParaRPr>
          </a:p>
          <a:p>
            <a:pPr marL="0" indent="0" algn="just"/>
            <a:endParaRPr lang="en-IN" altLang="ko-KR" b="1" smtClean="0">
              <a:latin typeface="Cambria" pitchFamily="18" charset="0"/>
            </a:endParaRPr>
          </a:p>
          <a:p>
            <a:pPr marL="0" indent="0" algn="just"/>
            <a:r>
              <a:rPr lang="en-IN" altLang="ko-KR" b="1" smtClean="0">
                <a:latin typeface="Cambria" pitchFamily="18" charset="0"/>
              </a:rPr>
              <a:t>The Property is not a Self occupied property if, - </a:t>
            </a:r>
          </a:p>
          <a:p>
            <a:pPr marL="0" indent="0" algn="just"/>
            <a:endParaRPr lang="en-IN" altLang="ko-KR" b="1" smtClean="0">
              <a:latin typeface="Cambria" pitchFamily="18" charset="0"/>
            </a:endParaRPr>
          </a:p>
          <a:p>
            <a:pPr marL="0" indent="0" algn="just">
              <a:buFont typeface="Wingdings" pitchFamily="2" charset="2"/>
              <a:buChar char="q"/>
            </a:pPr>
            <a:r>
              <a:rPr lang="en-IN" altLang="ko-KR" b="1" smtClean="0">
                <a:latin typeface="Cambria" pitchFamily="18" charset="0"/>
              </a:rPr>
              <a:t> </a:t>
            </a:r>
            <a:r>
              <a:rPr lang="en-US" altLang="ko-KR" smtClean="0">
                <a:latin typeface="Cambria" pitchFamily="18" charset="0"/>
              </a:rPr>
              <a:t>The house or part of the house is </a:t>
            </a:r>
            <a:r>
              <a:rPr lang="en-US" altLang="ko-KR" smtClean="0">
                <a:solidFill>
                  <a:srgbClr val="FF0000"/>
                </a:solidFill>
                <a:latin typeface="Cambria" pitchFamily="18" charset="0"/>
              </a:rPr>
              <a:t>actually let during</a:t>
            </a:r>
            <a:r>
              <a:rPr lang="en-US" altLang="ko-KR" smtClean="0">
                <a:latin typeface="Cambria" pitchFamily="18" charset="0"/>
              </a:rPr>
              <a:t> the whole or any part of the </a:t>
            </a:r>
            <a:r>
              <a:rPr lang="en-US" altLang="ko-KR" smtClean="0">
                <a:solidFill>
                  <a:srgbClr val="FF0000"/>
                </a:solidFill>
                <a:latin typeface="Cambria" pitchFamily="18" charset="0"/>
              </a:rPr>
              <a:t>previous year.</a:t>
            </a:r>
          </a:p>
          <a:p>
            <a:pPr marL="0" indent="0" algn="just"/>
            <a:endParaRPr lang="en-US" altLang="ko-KR" b="1" smtClean="0">
              <a:solidFill>
                <a:srgbClr val="FF0000"/>
              </a:solidFill>
              <a:latin typeface="Cambria" pitchFamily="18" charset="0"/>
            </a:endParaRPr>
          </a:p>
          <a:p>
            <a:pPr marL="0" indent="0" algn="just">
              <a:buFont typeface="Wingdings" pitchFamily="2" charset="2"/>
              <a:buChar char="q"/>
            </a:pPr>
            <a:r>
              <a:rPr lang="en-IN" altLang="ko-KR" b="1" smtClean="0">
                <a:solidFill>
                  <a:srgbClr val="003300"/>
                </a:solidFill>
                <a:latin typeface="Cambria" pitchFamily="18" charset="0"/>
              </a:rPr>
              <a:t> </a:t>
            </a:r>
            <a:r>
              <a:rPr lang="en-IN" altLang="ko-KR" smtClean="0">
                <a:solidFill>
                  <a:srgbClr val="003300"/>
                </a:solidFill>
                <a:latin typeface="Cambria" pitchFamily="18" charset="0"/>
              </a:rPr>
              <a:t>If he have more than 2 self occupied property – Meaning, only two of the house properties can be claimed as self occupied.</a:t>
            </a:r>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SELF OCCUPIED VS LET OUT</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직사각형 16"/>
          <p:cNvSpPr/>
          <p:nvPr/>
        </p:nvSpPr>
        <p:spPr>
          <a:xfrm>
            <a:off x="0" y="692696"/>
            <a:ext cx="1817440" cy="699107"/>
          </a:xfrm>
          <a:prstGeom prst="rect">
            <a:avLst/>
          </a:prstGeom>
          <a:solidFill>
            <a:srgbClr val="F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latin typeface="+mj-lt"/>
              <a:ea typeface="맑은 고딕" pitchFamily="50" charset="-127"/>
            </a:endParaRPr>
          </a:p>
        </p:txBody>
      </p:sp>
      <p:sp>
        <p:nvSpPr>
          <p:cNvPr id="10" name="Text Box 5"/>
          <p:cNvSpPr txBox="1">
            <a:spLocks noChangeArrowheads="1"/>
          </p:cNvSpPr>
          <p:nvPr/>
        </p:nvSpPr>
        <p:spPr bwMode="auto">
          <a:xfrm>
            <a:off x="2143108" y="642918"/>
            <a:ext cx="4000528" cy="707886"/>
          </a:xfrm>
          <a:prstGeom prst="rect">
            <a:avLst/>
          </a:prstGeom>
          <a:noFill/>
          <a:ln w="9525">
            <a:noFill/>
            <a:miter lim="800000"/>
          </a:ln>
          <a:effectLst/>
        </p:spPr>
        <p:txBody>
          <a:bodyPr vert="horz" wrap="squar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fontAlgn="base">
              <a:spcBef>
                <a:spcPct val="0"/>
              </a:spcBef>
              <a:spcAft>
                <a:spcPct val="0"/>
              </a:spcAft>
            </a:pPr>
            <a:r>
              <a:rPr kumimoji="1" lang="en-IN" altLang="ko-KR" sz="4000" b="1" smtClean="0">
                <a:solidFill>
                  <a:srgbClr val="FF0000"/>
                </a:solidFill>
                <a:latin typeface="+mj-lt"/>
                <a:ea typeface="맑은 고딕" pitchFamily="50" charset="-127"/>
                <a:cs typeface="굴림" pitchFamily="50" charset="-127"/>
              </a:rPr>
              <a:t>DEDUCTIONS</a:t>
            </a:r>
            <a:endParaRPr kumimoji="1" lang="en-US" altLang="ko-KR" sz="4000" b="1">
              <a:solidFill>
                <a:srgbClr val="FF0000"/>
              </a:solidFill>
              <a:latin typeface="+mj-lt"/>
              <a:ea typeface="맑은 고딕" pitchFamily="50" charset="-127"/>
              <a:cs typeface="굴림" pitchFamily="50" charset="-127"/>
            </a:endParaRPr>
          </a:p>
        </p:txBody>
      </p:sp>
      <p:sp>
        <p:nvSpPr>
          <p:cNvPr id="11" name="Text Box 4"/>
          <p:cNvSpPr txBox="1">
            <a:spLocks noChangeArrowheads="1"/>
          </p:cNvSpPr>
          <p:nvPr/>
        </p:nvSpPr>
        <p:spPr bwMode="auto">
          <a:xfrm>
            <a:off x="500034" y="714356"/>
            <a:ext cx="780984" cy="707886"/>
          </a:xfrm>
          <a:prstGeom prst="rect">
            <a:avLst/>
          </a:prstGeom>
          <a:noFill/>
          <a:ln w="9525">
            <a:noFill/>
            <a:miter lim="800000"/>
          </a:ln>
          <a:effectLst/>
        </p:spPr>
        <p:txBody>
          <a:bodyPr vert="horz" wrap="non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fontAlgn="base">
              <a:spcBef>
                <a:spcPct val="0"/>
              </a:spcBef>
              <a:spcAft>
                <a:spcPct val="0"/>
              </a:spcAft>
            </a:pPr>
            <a:r>
              <a:rPr kumimoji="1" lang="en-IN" altLang="ko-KR" sz="4000" b="1" smtClean="0">
                <a:solidFill>
                  <a:schemeClr val="bg1"/>
                </a:solidFill>
                <a:latin typeface="+mj-lt"/>
                <a:ea typeface="맑은 고딕" pitchFamily="50" charset="-127"/>
                <a:cs typeface="굴림" pitchFamily="50" charset="-127"/>
              </a:rPr>
              <a:t>HP</a:t>
            </a:r>
            <a:endParaRPr kumimoji="1" lang="ko-KR" altLang="ko-KR" sz="4000" b="1">
              <a:solidFill>
                <a:schemeClr val="bg1"/>
              </a:solidFill>
              <a:latin typeface="+mj-lt"/>
              <a:ea typeface="맑은 고딕" pitchFamily="50" charset="-127"/>
              <a:cs typeface="굴림" pitchFamily="50" charset="-127"/>
            </a:endParaRPr>
          </a:p>
        </p:txBody>
      </p:sp>
      <p:graphicFrame>
        <p:nvGraphicFramePr>
          <p:cNvPr id="6" name="Diagram 5"/>
          <p:cNvGraphicFramePr/>
          <p:nvPr/>
        </p:nvGraphicFramePr>
        <p:xfrm>
          <a:off x="2285984" y="2857496"/>
          <a:ext cx="6667504" cy="3921124"/>
        </p:xfrm>
        <a:graphic>
          <a:graphicData uri="http://schemas.openxmlformats.org/drawingml/2006/diagram">
            <dgm:relIds xmlns:dgm="http://schemas.openxmlformats.org/drawingml/2006/diagram" r:dm="rId3" r:lo="rId4" r:qs="rId5" r:cs="rId6"/>
          </a:graphicData>
        </a:graphic>
      </p:graphicFrame>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IN" altLang="ko-KR" sz="4000" smtClean="0"/>
              <a:t>DEDUCTION OF INTEREST – S/O PROPERTY</a:t>
            </a:r>
            <a:endParaRPr lang="ko-KR" altLang="en-US" sz="4000"/>
          </a:p>
        </p:txBody>
      </p:sp>
      <p:graphicFrame>
        <p:nvGraphicFramePr>
          <p:cNvPr id="7" name="Content Placeholder 6"/>
          <p:cNvGraphicFramePr>
            <a:graphicFrameLocks noGrp="1"/>
          </p:cNvGraphicFramePr>
          <p:nvPr>
            <p:ph idx="1"/>
          </p:nvPr>
        </p:nvGraphicFramePr>
        <p:xfrm>
          <a:off x="395288" y="1268413"/>
          <a:ext cx="8534430" cy="5141903"/>
        </p:xfrm>
        <a:graphic>
          <a:graphicData uri="http://schemas.openxmlformats.org/drawingml/2006/table">
            <a:tbl>
              <a:tblPr firstRow="1" bandRow="1">
                <a:tableStyleId>{F5AB1C69-6EDB-4FF4-983F-18BD219EF322}</a:tableStyleId>
              </a:tblPr>
              <a:tblGrid>
                <a:gridCol w="461936"/>
                <a:gridCol w="5572164"/>
                <a:gridCol w="2500330"/>
              </a:tblGrid>
              <a:tr h="874703">
                <a:tc>
                  <a:txBody>
                    <a:bodyPr vert="horz" wrap="square"/>
                    <a:lstStyle/>
                    <a:p>
                      <a:pPr algn="just" fontAlgn="ctr"/>
                      <a:r>
                        <a:rPr lang="en-US" b="1">
                          <a:latin typeface="+mj-lt"/>
                        </a:rPr>
                        <a:t>S </a:t>
                      </a:r>
                      <a:r>
                        <a:rPr lang="en-US" b="1" smtClean="0">
                          <a:latin typeface="+mj-lt"/>
                        </a:rPr>
                        <a:t>No</a:t>
                      </a:r>
                      <a:endParaRPr lang="en-US">
                        <a:latin typeface="+mj-lt"/>
                      </a:endParaRPr>
                    </a:p>
                  </a:txBody>
                  <a:tcPr marL="76200" marR="76200" marT="76200" marB="76200" anchor="ctr"/>
                </a:tc>
                <a:tc>
                  <a:txBody>
                    <a:bodyPr vert="horz" wrap="square"/>
                    <a:lstStyle/>
                    <a:p>
                      <a:pPr algn="just" fontAlgn="ctr"/>
                      <a:r>
                        <a:rPr lang="en-US" b="1">
                          <a:latin typeface="+mj-lt"/>
                        </a:rPr>
                        <a:t>Conditions</a:t>
                      </a:r>
                      <a:endParaRPr lang="en-US">
                        <a:latin typeface="+mj-lt"/>
                      </a:endParaRPr>
                    </a:p>
                  </a:txBody>
                  <a:tcPr marL="76200" marR="76200" marT="76200" marB="76200" anchor="ctr"/>
                </a:tc>
                <a:tc>
                  <a:txBody>
                    <a:bodyPr vert="horz" wrap="square"/>
                    <a:lstStyle/>
                    <a:p>
                      <a:pPr algn="just" fontAlgn="ctr"/>
                      <a:r>
                        <a:rPr lang="en-US" b="1">
                          <a:latin typeface="+mj-lt"/>
                        </a:rPr>
                        <a:t>Amount of Deduction</a:t>
                      </a:r>
                      <a:endParaRPr lang="en-US">
                        <a:latin typeface="+mj-lt"/>
                      </a:endParaRPr>
                    </a:p>
                  </a:txBody>
                  <a:tcPr marL="76200" marR="76200" marT="76200" marB="76200" anchor="ctr"/>
                </a:tc>
              </a:tr>
              <a:tr h="370840">
                <a:tc>
                  <a:txBody>
                    <a:bodyPr vert="horz" wrap="square"/>
                    <a:lstStyle/>
                    <a:p>
                      <a:pPr algn="just" fontAlgn="ctr"/>
                      <a:r>
                        <a:rPr lang="en-US" sz="1600" b="1">
                          <a:latin typeface="+mj-lt"/>
                        </a:rPr>
                        <a:t>(A)</a:t>
                      </a:r>
                      <a:endParaRPr lang="en-US" sz="1600">
                        <a:latin typeface="+mj-lt"/>
                      </a:endParaRPr>
                    </a:p>
                  </a:txBody>
                  <a:tcPr marL="76200" marR="76200" marT="76200" marB="76200" anchor="ctr"/>
                </a:tc>
                <a:tc>
                  <a:txBody>
                    <a:bodyPr vert="horz" wrap="square"/>
                    <a:lstStyle/>
                    <a:p>
                      <a:pPr algn="l" fontAlgn="ctr"/>
                      <a:r>
                        <a:rPr lang="en-US" sz="1600" b="1" smtClean="0">
                          <a:latin typeface="+mj-lt"/>
                        </a:rPr>
                        <a:t>Loan</a:t>
                      </a:r>
                      <a:r>
                        <a:rPr lang="en-US" sz="1600" b="1" baseline="0" smtClean="0">
                          <a:latin typeface="+mj-lt"/>
                        </a:rPr>
                        <a:t> </a:t>
                      </a:r>
                      <a:r>
                        <a:rPr lang="en-US" sz="1600" b="1" smtClean="0">
                          <a:latin typeface="+mj-lt"/>
                        </a:rPr>
                        <a:t>borrowed </a:t>
                      </a:r>
                      <a:r>
                        <a:rPr lang="en-US" sz="1600" b="1">
                          <a:latin typeface="+mj-lt"/>
                        </a:rPr>
                        <a:t>before </a:t>
                      </a:r>
                      <a:r>
                        <a:rPr lang="en-US" sz="1600" b="1" smtClean="0">
                          <a:latin typeface="+mj-lt"/>
                        </a:rPr>
                        <a:t>1.4.99:</a:t>
                      </a:r>
                      <a:r>
                        <a:rPr lang="en-US" sz="1600" b="1" baseline="0" smtClean="0">
                          <a:latin typeface="+mj-lt"/>
                        </a:rPr>
                        <a:t> </a:t>
                      </a:r>
                      <a:r>
                        <a:rPr lang="en-US" sz="1600" smtClean="0">
                          <a:latin typeface="+mj-lt"/>
                        </a:rPr>
                        <a:t>Where </a:t>
                      </a:r>
                      <a:r>
                        <a:rPr lang="en-US" sz="1600">
                          <a:latin typeface="+mj-lt"/>
                        </a:rPr>
                        <a:t>the property has been </a:t>
                      </a:r>
                      <a:endParaRPr lang="en-US" sz="1600" smtClean="0">
                        <a:latin typeface="+mj-lt"/>
                      </a:endParaRPr>
                    </a:p>
                    <a:p>
                      <a:pPr algn="l" fontAlgn="ctr"/>
                      <a:r>
                        <a:rPr lang="en-US" sz="1600" smtClean="0">
                          <a:latin typeface="+mj-lt"/>
                        </a:rPr>
                        <a:t>acquired</a:t>
                      </a:r>
                      <a:r>
                        <a:rPr lang="en-US" sz="1600">
                          <a:latin typeface="+mj-lt"/>
                        </a:rPr>
                        <a:t>, constructed, repaired, renewed or reconstructed with </a:t>
                      </a:r>
                      <a:endParaRPr lang="en-US" sz="1600" smtClean="0">
                        <a:latin typeface="+mj-lt"/>
                      </a:endParaRPr>
                    </a:p>
                    <a:p>
                      <a:pPr algn="l" fontAlgn="ctr"/>
                      <a:r>
                        <a:rPr lang="en-US" sz="1600" smtClean="0">
                          <a:latin typeface="+mj-lt"/>
                        </a:rPr>
                        <a:t>borrowed </a:t>
                      </a:r>
                      <a:r>
                        <a:rPr lang="en-US" sz="1600">
                          <a:latin typeface="+mj-lt"/>
                        </a:rPr>
                        <a:t>capital before 1.4.99.</a:t>
                      </a:r>
                    </a:p>
                  </a:txBody>
                  <a:tcPr marL="76200" marR="76200" marT="76200" marB="76200" anchor="ctr"/>
                </a:tc>
                <a:tc>
                  <a:txBody>
                    <a:bodyPr vert="horz" wrap="square"/>
                    <a:lstStyle/>
                    <a:p>
                      <a:pPr algn="just" fontAlgn="ctr"/>
                      <a:r>
                        <a:rPr lang="en-US" sz="1600">
                          <a:latin typeface="+mj-lt"/>
                        </a:rPr>
                        <a:t>Actual interest payable </a:t>
                      </a:r>
                      <a:endParaRPr lang="en-US" sz="1600" smtClean="0">
                        <a:latin typeface="+mj-lt"/>
                      </a:endParaRPr>
                    </a:p>
                    <a:p>
                      <a:pPr algn="just" fontAlgn="ctr"/>
                      <a:r>
                        <a:rPr lang="en-US" sz="1600" smtClean="0">
                          <a:latin typeface="+mj-lt"/>
                        </a:rPr>
                        <a:t>subject </a:t>
                      </a:r>
                      <a:r>
                        <a:rPr lang="en-US" sz="1600">
                          <a:latin typeface="+mj-lt"/>
                        </a:rPr>
                        <a:t>to maximum of </a:t>
                      </a:r>
                      <a:endParaRPr lang="en-US" sz="1600" smtClean="0">
                        <a:latin typeface="+mj-lt"/>
                      </a:endParaRPr>
                    </a:p>
                    <a:p>
                      <a:pPr algn="just" fontAlgn="ctr"/>
                      <a:r>
                        <a:rPr lang="en-US" sz="1600" smtClean="0">
                          <a:latin typeface="+mj-lt"/>
                        </a:rPr>
                        <a:t>₹ </a:t>
                      </a:r>
                      <a:r>
                        <a:rPr lang="en-US" sz="1600">
                          <a:latin typeface="+mj-lt"/>
                        </a:rPr>
                        <a:t>30,000.</a:t>
                      </a:r>
                    </a:p>
                  </a:txBody>
                  <a:tcPr marL="76200" marR="76200" marT="76200" marB="76200" anchor="ctr"/>
                </a:tc>
              </a:tr>
              <a:tr h="370840">
                <a:tc>
                  <a:txBody>
                    <a:bodyPr vert="horz" wrap="square"/>
                    <a:lstStyle/>
                    <a:p>
                      <a:pPr algn="just" fontAlgn="ctr"/>
                      <a:r>
                        <a:rPr lang="en-US" sz="1600" b="1">
                          <a:latin typeface="+mj-lt"/>
                        </a:rPr>
                        <a:t>(B)</a:t>
                      </a:r>
                      <a:endParaRPr lang="en-US" sz="1600">
                        <a:latin typeface="+mj-lt"/>
                      </a:endParaRPr>
                    </a:p>
                  </a:txBody>
                  <a:tcPr marL="76200" marR="76200" marT="76200" marB="76200" anchor="ctr"/>
                </a:tc>
                <a:tc>
                  <a:txBody>
                    <a:bodyPr vert="horz" wrap="square"/>
                    <a:lstStyle/>
                    <a:p>
                      <a:pPr algn="just" fontAlgn="ctr"/>
                      <a:r>
                        <a:rPr lang="en-US" sz="1600" b="1">
                          <a:latin typeface="+mj-lt"/>
                        </a:rPr>
                        <a:t>Loan borrowed on or after 1.4.99:</a:t>
                      </a:r>
                      <a:r>
                        <a:rPr lang="en-US" sz="1600">
                          <a:latin typeface="+mj-lt"/>
                        </a:rPr>
                        <a:t> (i) Where the property is </a:t>
                      </a:r>
                      <a:endParaRPr lang="en-US" sz="1600" smtClean="0">
                        <a:latin typeface="+mj-lt"/>
                      </a:endParaRPr>
                    </a:p>
                    <a:p>
                      <a:pPr algn="just" fontAlgn="ctr"/>
                      <a:r>
                        <a:rPr lang="en-US" sz="1600" smtClean="0">
                          <a:solidFill>
                            <a:srgbClr val="FF0000"/>
                          </a:solidFill>
                          <a:latin typeface="+mj-lt"/>
                        </a:rPr>
                        <a:t>acquired </a:t>
                      </a:r>
                      <a:r>
                        <a:rPr lang="en-US" sz="1600">
                          <a:solidFill>
                            <a:srgbClr val="FF0000"/>
                          </a:solidFill>
                          <a:latin typeface="+mj-lt"/>
                        </a:rPr>
                        <a:t>or constructed</a:t>
                      </a:r>
                      <a:r>
                        <a:rPr lang="en-US" sz="1600">
                          <a:latin typeface="+mj-lt"/>
                        </a:rPr>
                        <a:t> with capital borrowed on or after 1.4.99 and such acquisition or construction is </a:t>
                      </a:r>
                      <a:r>
                        <a:rPr lang="en-US" sz="1600">
                          <a:solidFill>
                            <a:srgbClr val="FF0000"/>
                          </a:solidFill>
                          <a:latin typeface="+mj-lt"/>
                        </a:rPr>
                        <a:t>completed within 5 years </a:t>
                      </a:r>
                      <a:endParaRPr lang="en-US" sz="1600" smtClean="0">
                        <a:solidFill>
                          <a:srgbClr val="FF0000"/>
                        </a:solidFill>
                        <a:latin typeface="+mj-lt"/>
                      </a:endParaRPr>
                    </a:p>
                    <a:p>
                      <a:pPr algn="just" fontAlgn="ctr"/>
                      <a:r>
                        <a:rPr lang="en-US" sz="1600" smtClean="0">
                          <a:latin typeface="+mj-lt"/>
                        </a:rPr>
                        <a:t>from </a:t>
                      </a:r>
                      <a:r>
                        <a:rPr lang="en-US" sz="1600">
                          <a:latin typeface="+mj-lt"/>
                        </a:rPr>
                        <a:t>the end of the financial year in which the capital was </a:t>
                      </a:r>
                      <a:endParaRPr lang="en-US" sz="1600" smtClean="0">
                        <a:latin typeface="+mj-lt"/>
                      </a:endParaRPr>
                    </a:p>
                    <a:p>
                      <a:pPr algn="just" fontAlgn="ctr"/>
                      <a:r>
                        <a:rPr lang="en-US" sz="1600" smtClean="0">
                          <a:latin typeface="+mj-lt"/>
                        </a:rPr>
                        <a:t>borrowed</a:t>
                      </a:r>
                      <a:r>
                        <a:rPr lang="en-US" sz="1600">
                          <a:latin typeface="+mj-lt"/>
                        </a:rPr>
                        <a:t>.</a:t>
                      </a:r>
                    </a:p>
                  </a:txBody>
                  <a:tcPr marL="76200" marR="76200" marT="76200" marB="76200" anchor="ctr"/>
                </a:tc>
                <a:tc>
                  <a:txBody>
                    <a:bodyPr vert="horz" wrap="square"/>
                    <a:lstStyle/>
                    <a:p>
                      <a:pPr algn="just" fontAlgn="ctr"/>
                      <a:r>
                        <a:rPr lang="en-US" sz="1600">
                          <a:latin typeface="+mj-lt"/>
                        </a:rPr>
                        <a:t>Actual interest payable </a:t>
                      </a:r>
                      <a:endParaRPr lang="en-US" sz="1600" smtClean="0">
                        <a:latin typeface="+mj-lt"/>
                      </a:endParaRPr>
                    </a:p>
                    <a:p>
                      <a:pPr algn="just" fontAlgn="ctr"/>
                      <a:r>
                        <a:rPr lang="en-US" sz="1600" smtClean="0">
                          <a:latin typeface="+mj-lt"/>
                        </a:rPr>
                        <a:t>subject </a:t>
                      </a:r>
                      <a:r>
                        <a:rPr lang="en-US" sz="1600">
                          <a:latin typeface="+mj-lt"/>
                        </a:rPr>
                        <a:t>to maximum of </a:t>
                      </a:r>
                      <a:endParaRPr lang="en-US" sz="1600" smtClean="0">
                        <a:latin typeface="+mj-lt"/>
                      </a:endParaRPr>
                    </a:p>
                    <a:p>
                      <a:pPr algn="just" fontAlgn="ctr"/>
                      <a:r>
                        <a:rPr lang="en-US" sz="1600" smtClean="0">
                          <a:latin typeface="+mj-lt"/>
                        </a:rPr>
                        <a:t>₹ </a:t>
                      </a:r>
                      <a:r>
                        <a:rPr lang="en-US" sz="1600">
                          <a:latin typeface="+mj-lt"/>
                        </a:rPr>
                        <a:t>2,00,000</a:t>
                      </a:r>
                    </a:p>
                  </a:txBody>
                  <a:tcPr marL="76200" marR="76200" marT="76200" marB="76200" anchor="ctr"/>
                </a:tc>
              </a:tr>
              <a:tr h="370840">
                <a:tc>
                  <a:txBody>
                    <a:bodyPr vert="horz" wrap="square"/>
                    <a:lstStyle/>
                    <a:p>
                      <a:pPr algn="just" fontAlgn="ctr"/>
                      <a:endParaRPr lang="en-US" sz="1600">
                        <a:latin typeface="+mj-lt"/>
                      </a:endParaRPr>
                    </a:p>
                  </a:txBody>
                  <a:tcPr marL="76200" marR="76200" marT="76200" marB="76200" anchor="ctr"/>
                </a:tc>
                <a:tc>
                  <a:txBody>
                    <a:bodyPr vert="horz" wrap="square"/>
                    <a:lstStyle/>
                    <a:p>
                      <a:pPr algn="just" fontAlgn="ctr"/>
                      <a:r>
                        <a:rPr lang="en-US" sz="1600">
                          <a:latin typeface="+mj-lt"/>
                        </a:rPr>
                        <a:t>(ii) Where the property is acquired or constructed with capital </a:t>
                      </a:r>
                      <a:endParaRPr lang="en-US" sz="1600" smtClean="0">
                        <a:latin typeface="+mj-lt"/>
                      </a:endParaRPr>
                    </a:p>
                    <a:p>
                      <a:pPr algn="just" fontAlgn="ctr"/>
                      <a:r>
                        <a:rPr lang="en-US" sz="1600" smtClean="0">
                          <a:latin typeface="+mj-lt"/>
                        </a:rPr>
                        <a:t>borrowed </a:t>
                      </a:r>
                      <a:r>
                        <a:rPr lang="en-US" sz="1600">
                          <a:latin typeface="+mj-lt"/>
                        </a:rPr>
                        <a:t>on or after 1.4.99 and such acquisition or construction is </a:t>
                      </a:r>
                      <a:r>
                        <a:rPr lang="en-US" sz="1600">
                          <a:solidFill>
                            <a:srgbClr val="FF0000"/>
                          </a:solidFill>
                          <a:latin typeface="+mj-lt"/>
                        </a:rPr>
                        <a:t>not completed within 5 years </a:t>
                      </a:r>
                      <a:r>
                        <a:rPr lang="en-US" sz="1600">
                          <a:latin typeface="+mj-lt"/>
                        </a:rPr>
                        <a:t>from the end of the financial year in which the capital was borrowed.</a:t>
                      </a:r>
                    </a:p>
                  </a:txBody>
                  <a:tcPr marL="76200" marR="76200" marT="76200" marB="76200" anchor="ctr"/>
                </a:tc>
                <a:tc>
                  <a:txBody>
                    <a:bodyPr vert="horz" wrap="square"/>
                    <a:lstStyle/>
                    <a:p>
                      <a:pPr algn="just" fontAlgn="ctr"/>
                      <a:r>
                        <a:rPr lang="en-US" sz="1600">
                          <a:latin typeface="+mj-lt"/>
                        </a:rPr>
                        <a:t>Actual interest payable </a:t>
                      </a:r>
                      <a:endParaRPr lang="en-US" sz="1600" smtClean="0">
                        <a:latin typeface="+mj-lt"/>
                      </a:endParaRPr>
                    </a:p>
                    <a:p>
                      <a:pPr algn="just" fontAlgn="ctr"/>
                      <a:r>
                        <a:rPr lang="en-US" sz="1600" smtClean="0">
                          <a:latin typeface="+mj-lt"/>
                        </a:rPr>
                        <a:t>subject </a:t>
                      </a:r>
                      <a:r>
                        <a:rPr lang="en-US" sz="1600">
                          <a:latin typeface="+mj-lt"/>
                        </a:rPr>
                        <a:t>to a maximum of </a:t>
                      </a:r>
                      <a:endParaRPr lang="en-US" sz="1600" smtClean="0">
                        <a:latin typeface="+mj-lt"/>
                      </a:endParaRPr>
                    </a:p>
                    <a:p>
                      <a:pPr algn="just" fontAlgn="ctr"/>
                      <a:r>
                        <a:rPr lang="en-US" sz="1600" smtClean="0">
                          <a:latin typeface="+mj-lt"/>
                        </a:rPr>
                        <a:t>₹ </a:t>
                      </a:r>
                      <a:r>
                        <a:rPr lang="en-US" sz="1600">
                          <a:latin typeface="+mj-lt"/>
                        </a:rPr>
                        <a:t>30,000.</a:t>
                      </a:r>
                    </a:p>
                  </a:txBody>
                  <a:tcPr marL="76200" marR="76200" marT="76200" marB="76200" anchor="ctr"/>
                </a:tc>
              </a:tr>
              <a:tr h="370840">
                <a:tc>
                  <a:txBody>
                    <a:bodyPr vert="horz" wrap="square"/>
                    <a:lstStyle/>
                    <a:p>
                      <a:pPr algn="just" fontAlgn="ctr"/>
                      <a:endParaRPr lang="en-US" sz="1600">
                        <a:latin typeface="+mj-lt"/>
                      </a:endParaRPr>
                    </a:p>
                  </a:txBody>
                  <a:tcPr marL="76200" marR="76200" marT="76200" marB="76200" anchor="ctr"/>
                </a:tc>
                <a:tc>
                  <a:txBody>
                    <a:bodyPr vert="horz" wrap="square"/>
                    <a:lstStyle/>
                    <a:p>
                      <a:pPr algn="just" fontAlgn="ctr"/>
                      <a:r>
                        <a:rPr lang="en-US" sz="1600">
                          <a:latin typeface="+mj-lt"/>
                        </a:rPr>
                        <a:t>(iii) Where the property is </a:t>
                      </a:r>
                      <a:r>
                        <a:rPr lang="en-US" sz="1600">
                          <a:solidFill>
                            <a:srgbClr val="FF0000"/>
                          </a:solidFill>
                          <a:latin typeface="+mj-lt"/>
                        </a:rPr>
                        <a:t>repaired, renewed </a:t>
                      </a:r>
                      <a:r>
                        <a:rPr lang="en-US" sz="1600">
                          <a:latin typeface="+mj-lt"/>
                        </a:rPr>
                        <a:t>or reconstructed </a:t>
                      </a:r>
                      <a:endParaRPr lang="en-US" sz="1600" smtClean="0">
                        <a:latin typeface="+mj-lt"/>
                      </a:endParaRPr>
                    </a:p>
                    <a:p>
                      <a:pPr algn="just" fontAlgn="ctr"/>
                      <a:r>
                        <a:rPr lang="en-US" sz="1600" smtClean="0">
                          <a:latin typeface="+mj-lt"/>
                        </a:rPr>
                        <a:t>with </a:t>
                      </a:r>
                      <a:r>
                        <a:rPr lang="en-US" sz="1600">
                          <a:latin typeface="+mj-lt"/>
                        </a:rPr>
                        <a:t>capital borrowed on or after 1.4.99.</a:t>
                      </a:r>
                    </a:p>
                  </a:txBody>
                  <a:tcPr marL="76200" marR="76200" marT="76200" marB="76200" anchor="ctr"/>
                </a:tc>
                <a:tc>
                  <a:txBody>
                    <a:bodyPr vert="horz" wrap="square"/>
                    <a:lstStyle/>
                    <a:p>
                      <a:pPr algn="just" fontAlgn="ctr"/>
                      <a:r>
                        <a:rPr lang="en-US" sz="1600">
                          <a:latin typeface="+mj-lt"/>
                        </a:rPr>
                        <a:t>Actual interest payable </a:t>
                      </a:r>
                      <a:endParaRPr lang="en-US" sz="1600" smtClean="0">
                        <a:latin typeface="+mj-lt"/>
                      </a:endParaRPr>
                    </a:p>
                    <a:p>
                      <a:pPr algn="just" fontAlgn="ctr"/>
                      <a:r>
                        <a:rPr lang="en-US" sz="1600" smtClean="0">
                          <a:latin typeface="+mj-lt"/>
                        </a:rPr>
                        <a:t>subject </a:t>
                      </a:r>
                      <a:r>
                        <a:rPr lang="en-US" sz="1600">
                          <a:latin typeface="+mj-lt"/>
                        </a:rPr>
                        <a:t>to a maximum of </a:t>
                      </a:r>
                      <a:endParaRPr lang="en-US" sz="1600" smtClean="0">
                        <a:latin typeface="+mj-lt"/>
                      </a:endParaRPr>
                    </a:p>
                    <a:p>
                      <a:pPr algn="just" fontAlgn="ctr"/>
                      <a:r>
                        <a:rPr lang="en-US" sz="1600" smtClean="0">
                          <a:latin typeface="+mj-lt"/>
                        </a:rPr>
                        <a:t>₹ </a:t>
                      </a:r>
                      <a:r>
                        <a:rPr lang="en-US" sz="1600">
                          <a:latin typeface="+mj-lt"/>
                        </a:rPr>
                        <a:t>30,000.</a:t>
                      </a:r>
                    </a:p>
                  </a:txBody>
                  <a:tcPr marL="76200" marR="76200" marT="76200" marB="76200" anchor="ctr"/>
                </a:tc>
              </a:tr>
            </a:tbl>
          </a:graphicData>
        </a:graphic>
      </p:graphicFrame>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IN" altLang="ko-KR" sz="4000" smtClean="0"/>
              <a:t>DEDUCTION OF INTEREST – POINTS TO BE NOTED</a:t>
            </a:r>
            <a:endParaRPr lang="ko-KR" altLang="en-US" sz="4000"/>
          </a:p>
        </p:txBody>
      </p:sp>
      <p:sp>
        <p:nvSpPr>
          <p:cNvPr id="4" name="Content Placeholder 3"/>
          <p:cNvSpPr>
            <a:spLocks noGrp="1"/>
          </p:cNvSpPr>
          <p:nvPr>
            <p:ph idx="1"/>
          </p:nvPr>
        </p:nvSpPr>
        <p:spPr/>
        <p:txBody>
          <a:bodyPr>
            <a:normAutofit lnSpcReduction="10000"/>
          </a:bodyPr>
          <a:lstStyle/>
          <a:p>
            <a:r>
              <a:rPr lang="en-US" smtClean="0"/>
              <a:t>a) </a:t>
            </a:r>
            <a:r>
              <a:rPr lang="en-US" b="1" smtClean="0"/>
              <a:t>The ceiling limit would not apply to let-out/deemed let-out property</a:t>
            </a:r>
            <a:r>
              <a:rPr lang="en-US" smtClean="0"/>
              <a:t>:  The ceiling prescribed for one self-occupied property as above in respect of interest on loan borrowed does not apply to a deemed let-out property.</a:t>
            </a:r>
          </a:p>
          <a:p>
            <a:endParaRPr lang="en-US" smtClean="0"/>
          </a:p>
          <a:p>
            <a:r>
              <a:rPr lang="en-US" smtClean="0"/>
              <a:t>(b) </a:t>
            </a:r>
            <a:r>
              <a:rPr lang="en-US" b="1" smtClean="0"/>
              <a:t>Interest allowable on accrual basis: </a:t>
            </a:r>
            <a:r>
              <a:rPr lang="en-US" smtClean="0"/>
              <a:t>Deduction under section 24(b) for interest is available on </a:t>
            </a:r>
          </a:p>
          <a:p>
            <a:r>
              <a:rPr lang="en-US" smtClean="0"/>
              <a:t>	accrual basis. Therefore interest accrued but not paid during the year can also be claimed as </a:t>
            </a:r>
          </a:p>
          <a:p>
            <a:r>
              <a:rPr lang="en-US" smtClean="0"/>
              <a:t>	deduction.</a:t>
            </a:r>
          </a:p>
          <a:p>
            <a:endParaRPr lang="en-US" smtClean="0"/>
          </a:p>
          <a:p>
            <a:r>
              <a:rPr lang="en-US" smtClean="0"/>
              <a:t>(c) </a:t>
            </a:r>
            <a:r>
              <a:rPr lang="en-US" b="1" smtClean="0"/>
              <a:t>Unpaid purchase price would be considered as capital borrowed: </a:t>
            </a:r>
            <a:r>
              <a:rPr lang="en-US" smtClean="0"/>
              <a:t>Where a buyer enters into an arrangement with a seller to pay the sale price in installments along with interest due thereon, </a:t>
            </a:r>
          </a:p>
          <a:p>
            <a:r>
              <a:rPr lang="en-US" smtClean="0"/>
              <a:t>	the seller becomes the lender in relation to the unpaid purchase price and the buyer becomes </a:t>
            </a:r>
          </a:p>
          <a:p>
            <a:r>
              <a:rPr lang="en-US" smtClean="0"/>
              <a:t>	the borrower. In such a case, unpaid purchase price can be treated as capital borrowed for </a:t>
            </a:r>
          </a:p>
          <a:p>
            <a:r>
              <a:rPr lang="en-US" smtClean="0"/>
              <a:t>	acquiring property and interest paid thereon can be allowed as deduction under section 24.</a:t>
            </a:r>
          </a:p>
          <a:p>
            <a:endParaRPr lang="en-US" smtClean="0"/>
          </a:p>
          <a:p>
            <a:r>
              <a:rPr lang="en-US" smtClean="0"/>
              <a:t>(d) </a:t>
            </a:r>
            <a:r>
              <a:rPr lang="en-US" b="1" smtClean="0"/>
              <a:t>Interest on unpaid interest is not deductible</a:t>
            </a:r>
            <a:r>
              <a:rPr lang="en-US" smtClean="0"/>
              <a:t>.</a:t>
            </a:r>
          </a:p>
          <a:p>
            <a:endParaRPr lang="en-IN" smtClean="0"/>
          </a:p>
          <a:p>
            <a:r>
              <a:rPr lang="en-IN" smtClean="0"/>
              <a:t>(e) </a:t>
            </a:r>
            <a:r>
              <a:rPr lang="en-US" smtClean="0"/>
              <a:t>Interest payable on a fresh loan taken to repay the original loan raised earlier for the aforesaid </a:t>
            </a:r>
          </a:p>
          <a:p>
            <a:r>
              <a:rPr lang="en-US" smtClean="0"/>
              <a:t>	purposes is also admissible as a deduction.</a:t>
            </a:r>
            <a:endParaRPr 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IN" altLang="ko-KR" sz="4000" smtClean="0"/>
              <a:t>PRE CONSTRUCTION PERIOD INTEREST</a:t>
            </a:r>
            <a:endParaRPr lang="ko-KR" altLang="en-US" sz="4000"/>
          </a:p>
        </p:txBody>
      </p:sp>
      <p:graphicFrame>
        <p:nvGraphicFramePr>
          <p:cNvPr id="7" name="Content Placeholder 6"/>
          <p:cNvGraphicFramePr>
            <a:graphicFrameLocks noGrp="1"/>
          </p:cNvGraphicFramePr>
          <p:nvPr>
            <p:ph idx="1"/>
          </p:nvPr>
        </p:nvGraphicFramePr>
        <p:xfrm>
          <a:off x="142844" y="1142984"/>
          <a:ext cx="8929750" cy="5582920"/>
        </p:xfrm>
        <a:graphic>
          <a:graphicData uri="http://schemas.openxmlformats.org/drawingml/2006/table">
            <a:tbl>
              <a:tblPr firstRow="1" bandRow="1">
                <a:tableStyleId>{8799B23B-EC83-4686-B30A-512413B5E67A}</a:tableStyleId>
              </a:tblPr>
              <a:tblGrid>
                <a:gridCol w="2500330"/>
                <a:gridCol w="6429420"/>
              </a:tblGrid>
              <a:tr h="370840">
                <a:tc>
                  <a:txBody>
                    <a:bodyPr vert="horz" wrap="square"/>
                    <a:lstStyle/>
                    <a:p>
                      <a:pPr fontAlgn="b"/>
                      <a:r>
                        <a:rPr lang="en-US"/>
                        <a:t>Topic</a:t>
                      </a:r>
                      <a:endParaRPr lang="en-US" b="1"/>
                    </a:p>
                  </a:txBody>
                  <a:tcPr anchor="b"/>
                </a:tc>
                <a:tc>
                  <a:txBody>
                    <a:bodyPr vert="horz" wrap="square"/>
                    <a:lstStyle/>
                    <a:p>
                      <a:pPr fontAlgn="b"/>
                      <a:r>
                        <a:rPr lang="en-US"/>
                        <a:t>Details</a:t>
                      </a:r>
                      <a:endParaRPr lang="en-US" b="1"/>
                    </a:p>
                  </a:txBody>
                  <a:tcPr anchor="b"/>
                </a:tc>
              </a:tr>
              <a:tr h="370840">
                <a:tc>
                  <a:txBody>
                    <a:bodyPr vert="horz" wrap="square"/>
                    <a:lstStyle/>
                    <a:p>
                      <a:pPr fontAlgn="base"/>
                      <a:r>
                        <a:rPr lang="en-US"/>
                        <a:t>Definition</a:t>
                      </a:r>
                    </a:p>
                  </a:txBody>
                  <a:tcPr anchor="ctr"/>
                </a:tc>
                <a:tc>
                  <a:txBody>
                    <a:bodyPr vert="horz" wrap="square"/>
                    <a:lstStyle/>
                    <a:p>
                      <a:pPr fontAlgn="base"/>
                      <a:r>
                        <a:rPr lang="en-US"/>
                        <a:t>Interest paid on a loan for the purchase, construction, or repair of a property before the construction is completed.</a:t>
                      </a:r>
                    </a:p>
                  </a:txBody>
                  <a:tcPr anchor="ctr"/>
                </a:tc>
              </a:tr>
              <a:tr h="370840">
                <a:tc>
                  <a:txBody>
                    <a:bodyPr vert="horz" wrap="square"/>
                    <a:lstStyle/>
                    <a:p>
                      <a:pPr fontAlgn="base"/>
                      <a:r>
                        <a:rPr lang="en-US"/>
                        <a:t>Pre-Construction Period</a:t>
                      </a:r>
                    </a:p>
                  </a:txBody>
                  <a:tcPr anchor="ctr"/>
                </a:tc>
                <a:tc>
                  <a:txBody>
                    <a:bodyPr vert="horz" wrap="square"/>
                    <a:lstStyle/>
                    <a:p>
                      <a:pPr fontAlgn="base"/>
                      <a:r>
                        <a:rPr lang="en-US"/>
                        <a:t>Period from the loan start date to the end of the financial year </a:t>
                      </a:r>
                      <a:endParaRPr lang="en-US" smtClean="0"/>
                    </a:p>
                    <a:p>
                      <a:pPr fontAlgn="base"/>
                      <a:r>
                        <a:rPr lang="en-US" smtClean="0"/>
                        <a:t>before </a:t>
                      </a:r>
                      <a:r>
                        <a:rPr lang="en-US"/>
                        <a:t>construction completion/acquisition.</a:t>
                      </a:r>
                    </a:p>
                  </a:txBody>
                  <a:tcPr anchor="ctr"/>
                </a:tc>
              </a:tr>
              <a:tr h="370840">
                <a:tc>
                  <a:txBody>
                    <a:bodyPr vert="horz" wrap="square"/>
                    <a:lstStyle/>
                    <a:p>
                      <a:pPr fontAlgn="base"/>
                      <a:r>
                        <a:rPr lang="en-US"/>
                        <a:t>Interest Deduction</a:t>
                      </a:r>
                    </a:p>
                  </a:txBody>
                  <a:tcPr anchor="ctr"/>
                </a:tc>
                <a:tc>
                  <a:txBody>
                    <a:bodyPr vert="horz" wrap="square"/>
                    <a:lstStyle/>
                    <a:p>
                      <a:pPr fontAlgn="base"/>
                      <a:r>
                        <a:rPr lang="en-US"/>
                        <a:t>Total pre-construction interest divided into 5 equal installments, </a:t>
                      </a:r>
                      <a:endParaRPr lang="en-US" smtClean="0"/>
                    </a:p>
                    <a:p>
                      <a:pPr fontAlgn="base"/>
                      <a:r>
                        <a:rPr lang="en-US" smtClean="0"/>
                        <a:t>starting </a:t>
                      </a:r>
                      <a:r>
                        <a:rPr lang="en-US"/>
                        <a:t>from the year of completion or acquisition.</a:t>
                      </a:r>
                    </a:p>
                  </a:txBody>
                  <a:tcPr anchor="ctr"/>
                </a:tc>
              </a:tr>
              <a:tr h="370840">
                <a:tc>
                  <a:txBody>
                    <a:bodyPr vert="horz" wrap="square"/>
                    <a:lstStyle/>
                    <a:p>
                      <a:pPr fontAlgn="base"/>
                      <a:r>
                        <a:rPr lang="en-US"/>
                        <a:t>Conditions for Deduction</a:t>
                      </a:r>
                    </a:p>
                  </a:txBody>
                  <a:tcPr anchor="ctr"/>
                </a:tc>
                <a:tc>
                  <a:txBody>
                    <a:bodyPr vert="horz" wrap="square"/>
                    <a:lstStyle/>
                    <a:p>
                      <a:pPr fontAlgn="base">
                        <a:buFontTx/>
                        <a:buChar char="-"/>
                      </a:pPr>
                      <a:r>
                        <a:rPr lang="en-US" smtClean="0"/>
                        <a:t>Property </a:t>
                      </a:r>
                      <a:r>
                        <a:rPr lang="en-US"/>
                        <a:t>should be completed or acquired within 5 years from the end of the financial year in which the loan was borrowed. </a:t>
                      </a:r>
                      <a:r>
                        <a:rPr lang="en-US" smtClean="0"/>
                        <a:t>Loan </a:t>
                      </a:r>
                    </a:p>
                    <a:p>
                      <a:pPr fontAlgn="base">
                        <a:buFontTx/>
                        <a:buNone/>
                      </a:pPr>
                      <a:r>
                        <a:rPr lang="en-US" smtClean="0"/>
                        <a:t>must </a:t>
                      </a:r>
                      <a:r>
                        <a:rPr lang="en-US"/>
                        <a:t>be for purchase, construction, repair, renewal, or </a:t>
                      </a:r>
                      <a:endParaRPr lang="en-US" smtClean="0"/>
                    </a:p>
                    <a:p>
                      <a:pPr fontAlgn="base">
                        <a:buFontTx/>
                        <a:buNone/>
                      </a:pPr>
                      <a:r>
                        <a:rPr lang="en-US" smtClean="0"/>
                        <a:t>reconstruction </a:t>
                      </a:r>
                      <a:r>
                        <a:rPr lang="en-US"/>
                        <a:t>of the property.</a:t>
                      </a:r>
                    </a:p>
                  </a:txBody>
                  <a:tcPr anchor="ctr"/>
                </a:tc>
              </a:tr>
              <a:tr h="370840">
                <a:tc>
                  <a:txBody>
                    <a:bodyPr vert="horz" wrap="square"/>
                    <a:lstStyle/>
                    <a:p>
                      <a:pPr fontAlgn="base"/>
                      <a:r>
                        <a:rPr lang="en-US"/>
                        <a:t>Example</a:t>
                      </a:r>
                    </a:p>
                  </a:txBody>
                  <a:tcPr anchor="ctr"/>
                </a:tc>
                <a:tc>
                  <a:txBody>
                    <a:bodyPr vert="horz" wrap="square"/>
                    <a:lstStyle/>
                    <a:p>
                      <a:pPr fontAlgn="base"/>
                      <a:r>
                        <a:rPr lang="en-US"/>
                        <a:t>Loan taken on April 1, </a:t>
                      </a:r>
                      <a:r>
                        <a:rPr lang="en-US" smtClean="0"/>
                        <a:t>2020, </a:t>
                      </a:r>
                      <a:r>
                        <a:rPr lang="en-US"/>
                        <a:t>construction completed on </a:t>
                      </a:r>
                      <a:endParaRPr lang="en-US" smtClean="0"/>
                    </a:p>
                    <a:p>
                      <a:pPr fontAlgn="base"/>
                      <a:r>
                        <a:rPr lang="en-US" smtClean="0"/>
                        <a:t>May </a:t>
                      </a:r>
                      <a:r>
                        <a:rPr lang="en-US"/>
                        <a:t>31, </a:t>
                      </a:r>
                      <a:r>
                        <a:rPr lang="en-US" smtClean="0"/>
                        <a:t>2023. Pre-construction </a:t>
                      </a:r>
                      <a:r>
                        <a:rPr lang="en-US"/>
                        <a:t>period: April 1, </a:t>
                      </a:r>
                      <a:r>
                        <a:rPr lang="en-US" smtClean="0"/>
                        <a:t>2020, </a:t>
                      </a:r>
                      <a:r>
                        <a:rPr lang="en-US"/>
                        <a:t>to March 31, </a:t>
                      </a:r>
                      <a:r>
                        <a:rPr lang="en-US" smtClean="0"/>
                        <a:t>2023. </a:t>
                      </a:r>
                      <a:r>
                        <a:rPr lang="en-US"/>
                        <a:t>Total interest: ₹1,00,000. Deduction: ₹20,000/year for five </a:t>
                      </a:r>
                      <a:endParaRPr lang="en-US" smtClean="0"/>
                    </a:p>
                    <a:p>
                      <a:pPr fontAlgn="base"/>
                      <a:r>
                        <a:rPr lang="en-US" smtClean="0"/>
                        <a:t>years </a:t>
                      </a:r>
                      <a:r>
                        <a:rPr lang="en-US"/>
                        <a:t>starting from </a:t>
                      </a:r>
                      <a:r>
                        <a:rPr lang="en-US" smtClean="0"/>
                        <a:t>2023-24. (FY</a:t>
                      </a:r>
                      <a:r>
                        <a:rPr lang="en-US" baseline="0" smtClean="0"/>
                        <a:t> 23-24)</a:t>
                      </a:r>
                      <a:endParaRPr lang="en-US"/>
                    </a:p>
                  </a:txBody>
                  <a:tcPr anchor="ctr"/>
                </a:tc>
              </a:tr>
              <a:tr h="370840">
                <a:tc>
                  <a:txBody>
                    <a:bodyPr vert="horz" wrap="square"/>
                    <a:lstStyle/>
                    <a:p>
                      <a:pPr fontAlgn="base"/>
                      <a:r>
                        <a:rPr lang="en-US"/>
                        <a:t>Steps to Claim Deduction</a:t>
                      </a:r>
                    </a:p>
                  </a:txBody>
                  <a:tcPr anchor="ctr"/>
                </a:tc>
                <a:tc>
                  <a:txBody>
                    <a:bodyPr vert="horz" wrap="square"/>
                    <a:lstStyle/>
                    <a:p>
                      <a:pPr fontAlgn="base">
                        <a:buFontTx/>
                        <a:buChar char="-"/>
                      </a:pPr>
                      <a:r>
                        <a:rPr lang="en-US" smtClean="0"/>
                        <a:t>Maintain </a:t>
                      </a:r>
                      <a:r>
                        <a:rPr lang="en-US"/>
                        <a:t>detailed records of the loan and interest payments. </a:t>
                      </a:r>
                      <a:endParaRPr lang="en-US" smtClean="0"/>
                    </a:p>
                    <a:p>
                      <a:pPr fontAlgn="base">
                        <a:buFontTx/>
                        <a:buChar char="-"/>
                      </a:pPr>
                      <a:r>
                        <a:rPr lang="en-US" smtClean="0"/>
                        <a:t>Obtain </a:t>
                      </a:r>
                      <a:r>
                        <a:rPr lang="en-US"/>
                        <a:t>a completion certificate. </a:t>
                      </a:r>
                      <a:r>
                        <a:rPr lang="en-US" smtClean="0"/>
                        <a:t>Claim </a:t>
                      </a:r>
                      <a:r>
                        <a:rPr lang="en-US"/>
                        <a:t>the deduction in the Income Tax Return (ITR).</a:t>
                      </a:r>
                    </a:p>
                  </a:txBody>
                  <a:tcPr anchor="ctr"/>
                </a:tc>
              </a:tr>
            </a:tbl>
          </a:graphicData>
        </a:graphic>
      </p:graphicFrame>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직사각형 16"/>
          <p:cNvSpPr/>
          <p:nvPr/>
        </p:nvSpPr>
        <p:spPr>
          <a:xfrm>
            <a:off x="0" y="692696"/>
            <a:ext cx="1817440" cy="699107"/>
          </a:xfrm>
          <a:prstGeom prst="rect">
            <a:avLst/>
          </a:prstGeom>
          <a:solidFill>
            <a:srgbClr val="F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latin typeface="+mj-lt"/>
              <a:ea typeface="맑은 고딕" pitchFamily="50" charset="-127"/>
            </a:endParaRPr>
          </a:p>
        </p:txBody>
      </p:sp>
      <p:sp>
        <p:nvSpPr>
          <p:cNvPr id="10" name="Text Box 5"/>
          <p:cNvSpPr txBox="1">
            <a:spLocks noChangeArrowheads="1"/>
          </p:cNvSpPr>
          <p:nvPr/>
        </p:nvSpPr>
        <p:spPr bwMode="auto">
          <a:xfrm>
            <a:off x="2143108" y="500042"/>
            <a:ext cx="4714908" cy="1323439"/>
          </a:xfrm>
          <a:prstGeom prst="rect">
            <a:avLst/>
          </a:prstGeom>
          <a:noFill/>
          <a:ln w="9525">
            <a:noFill/>
            <a:miter lim="800000"/>
          </a:ln>
          <a:effectLst/>
        </p:spPr>
        <p:txBody>
          <a:bodyPr vert="horz" wrap="squar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fontAlgn="base">
              <a:spcBef>
                <a:spcPct val="0"/>
              </a:spcBef>
              <a:spcAft>
                <a:spcPct val="0"/>
              </a:spcAft>
            </a:pPr>
            <a:r>
              <a:rPr kumimoji="1" lang="en-IN" altLang="ko-KR" sz="4000" b="1" smtClean="0">
                <a:solidFill>
                  <a:srgbClr val="FF0000"/>
                </a:solidFill>
                <a:latin typeface="+mj-lt"/>
                <a:ea typeface="맑은 고딕" pitchFamily="50" charset="-127"/>
                <a:cs typeface="굴림" pitchFamily="50" charset="-127"/>
              </a:rPr>
              <a:t>ARREARS &amp; UNREALISED RENT</a:t>
            </a:r>
            <a:endParaRPr kumimoji="1" lang="en-US" altLang="ko-KR" sz="4000" b="1">
              <a:solidFill>
                <a:srgbClr val="FF0000"/>
              </a:solidFill>
              <a:latin typeface="+mj-lt"/>
              <a:ea typeface="맑은 고딕" pitchFamily="50" charset="-127"/>
              <a:cs typeface="굴림" pitchFamily="50" charset="-127"/>
            </a:endParaRPr>
          </a:p>
        </p:txBody>
      </p:sp>
      <p:sp>
        <p:nvSpPr>
          <p:cNvPr id="11" name="Text Box 4"/>
          <p:cNvSpPr txBox="1">
            <a:spLocks noChangeArrowheads="1"/>
          </p:cNvSpPr>
          <p:nvPr/>
        </p:nvSpPr>
        <p:spPr bwMode="auto">
          <a:xfrm>
            <a:off x="500034" y="714356"/>
            <a:ext cx="780984" cy="707886"/>
          </a:xfrm>
          <a:prstGeom prst="rect">
            <a:avLst/>
          </a:prstGeom>
          <a:noFill/>
          <a:ln w="9525">
            <a:noFill/>
            <a:miter lim="800000"/>
          </a:ln>
          <a:effectLst/>
        </p:spPr>
        <p:txBody>
          <a:bodyPr vert="horz" wrap="non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fontAlgn="base">
              <a:spcBef>
                <a:spcPct val="0"/>
              </a:spcBef>
              <a:spcAft>
                <a:spcPct val="0"/>
              </a:spcAft>
            </a:pPr>
            <a:r>
              <a:rPr kumimoji="1" lang="en-IN" altLang="ko-KR" sz="4000" b="1" smtClean="0">
                <a:solidFill>
                  <a:schemeClr val="bg1"/>
                </a:solidFill>
                <a:latin typeface="+mj-lt"/>
                <a:ea typeface="맑은 고딕" pitchFamily="50" charset="-127"/>
                <a:cs typeface="굴림" pitchFamily="50" charset="-127"/>
              </a:rPr>
              <a:t>HP</a:t>
            </a:r>
            <a:endParaRPr kumimoji="1" lang="ko-KR" altLang="ko-KR" sz="4000" b="1">
              <a:solidFill>
                <a:schemeClr val="bg1"/>
              </a:solidFill>
              <a:latin typeface="+mj-lt"/>
              <a:ea typeface="맑은 고딕" pitchFamily="50" charset="-127"/>
              <a:cs typeface="굴림" pitchFamily="50" charset="-127"/>
            </a:endParaRPr>
          </a:p>
        </p:txBody>
      </p:sp>
      <p:graphicFrame>
        <p:nvGraphicFramePr>
          <p:cNvPr id="7" name="Diagram 6"/>
          <p:cNvGraphicFramePr/>
          <p:nvPr/>
        </p:nvGraphicFramePr>
        <p:xfrm>
          <a:off x="2928926" y="4071942"/>
          <a:ext cx="5810248" cy="2786058"/>
        </p:xfrm>
        <a:graphic>
          <a:graphicData uri="http://schemas.openxmlformats.org/drawingml/2006/diagram">
            <dgm:relIds xmlns:dgm="http://schemas.openxmlformats.org/drawingml/2006/diagram" r:dm="rId3" r:lo="rId4" r:qs="rId5" r:cs="rId6"/>
          </a:graphicData>
        </a:graphic>
      </p:graphicFrame>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Where property is owned by two or more persons, whose shares are definite and ascertainable, then the income from such property cannot be taxed as income of an AOP.</a:t>
            </a: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r>
              <a:rPr lang="en-US" altLang="ko-KR" smtClean="0">
                <a:solidFill>
                  <a:srgbClr val="003300"/>
                </a:solidFill>
                <a:latin typeface="Cambria" pitchFamily="18" charset="0"/>
              </a:rPr>
              <a:t> The share income of each co-owner should be determined in accordance with sections 22 to 25 and included in his individual assessment.</a:t>
            </a: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r>
              <a:rPr lang="en-US" altLang="ko-KR" smtClean="0">
                <a:solidFill>
                  <a:srgbClr val="003300"/>
                </a:solidFill>
                <a:latin typeface="Cambria" pitchFamily="18" charset="0"/>
              </a:rPr>
              <a:t>Where the house property owned by co-owners is self-occupied by each of the co-owners, the annual value of the property of each co-owner will be Nil and each co-owner shall be entitled to a deduction of  30,000 / `2,00,000, as the case may be, under section 24(b) on account of interest on borrowed capital.</a:t>
            </a: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r>
              <a:rPr lang="en-US" altLang="ko-KR" smtClean="0">
                <a:solidFill>
                  <a:srgbClr val="003300"/>
                </a:solidFill>
                <a:latin typeface="Cambria" pitchFamily="18" charset="0"/>
              </a:rPr>
              <a:t>Where the house property owned by co-owners is let out, the income from such property shall be computed as if the property is owned by one owner and thereafter the income so computed shall be apportioned amongst each co-owner as per their specific share.</a:t>
            </a:r>
          </a:p>
          <a:p>
            <a:pPr marL="0" indent="0" algn="just">
              <a:buFont typeface="Wingdings" pitchFamily="2" charset="2"/>
              <a:buChar char="q"/>
            </a:pPr>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CO-OWNED PROPERTY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IN" altLang="ko-KR" sz="4000" smtClean="0"/>
              <a:t>ANALYSIS OF SCENARIOS - INTEREST</a:t>
            </a:r>
            <a:endParaRPr lang="ko-KR" altLang="en-US" sz="4000"/>
          </a:p>
        </p:txBody>
      </p:sp>
      <p:graphicFrame>
        <p:nvGraphicFramePr>
          <p:cNvPr id="6" name="Content Placeholder 5"/>
          <p:cNvGraphicFramePr>
            <a:graphicFrameLocks noGrp="1"/>
          </p:cNvGraphicFramePr>
          <p:nvPr>
            <p:ph idx="1"/>
          </p:nvPr>
        </p:nvGraphicFramePr>
        <p:xfrm>
          <a:off x="428596" y="1785926"/>
          <a:ext cx="8402639" cy="4214844"/>
        </p:xfrm>
        <a:graphic>
          <a:graphicData uri="http://schemas.openxmlformats.org/drawingml/2006/table">
            <a:tbl>
              <a:tblPr firstRow="1" bandRow="1">
                <a:tableStyleId>{F5AB1C69-6EDB-4FF4-983F-18BD219EF322}</a:tableStyleId>
              </a:tblPr>
              <a:tblGrid>
                <a:gridCol w="890564"/>
                <a:gridCol w="1252576"/>
                <a:gridCol w="1457991"/>
                <a:gridCol w="1289961"/>
                <a:gridCol w="1214446"/>
                <a:gridCol w="1109700"/>
                <a:gridCol w="1187401"/>
              </a:tblGrid>
              <a:tr h="1573784">
                <a:tc>
                  <a:txBody>
                    <a:bodyPr vert="horz" wrap="square"/>
                    <a:lstStyle/>
                    <a:p>
                      <a:pPr algn="l" fontAlgn="b"/>
                      <a:r>
                        <a:rPr lang="en-US" sz="1800" u="none" strike="noStrike">
                          <a:latin typeface="+mj-lt"/>
                        </a:rPr>
                        <a:t>Scenario</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Owner of </a:t>
                      </a:r>
                      <a:endParaRPr lang="en-US" sz="1800" u="none" strike="noStrike" smtClean="0">
                        <a:latin typeface="+mj-lt"/>
                      </a:endParaRPr>
                    </a:p>
                    <a:p>
                      <a:pPr algn="l" fontAlgn="b"/>
                      <a:r>
                        <a:rPr lang="en-US" sz="1800" u="none" strike="noStrike" smtClean="0">
                          <a:latin typeface="+mj-lt"/>
                        </a:rPr>
                        <a:t>House </a:t>
                      </a:r>
                    </a:p>
                    <a:p>
                      <a:pPr algn="l" fontAlgn="b"/>
                      <a:r>
                        <a:rPr lang="en-US" sz="1800" u="none" strike="noStrike" smtClean="0">
                          <a:latin typeface="+mj-lt"/>
                        </a:rPr>
                        <a:t>Property</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Loan in </a:t>
                      </a:r>
                      <a:r>
                        <a:rPr lang="en-US" sz="1800" u="none" strike="noStrike" smtClean="0">
                          <a:latin typeface="+mj-lt"/>
                        </a:rPr>
                        <a:t>the</a:t>
                      </a:r>
                    </a:p>
                    <a:p>
                      <a:pPr algn="l" fontAlgn="b"/>
                      <a:r>
                        <a:rPr lang="en-US" sz="1800" u="none" strike="noStrike" smtClean="0">
                          <a:latin typeface="+mj-lt"/>
                        </a:rPr>
                        <a:t>name </a:t>
                      </a:r>
                      <a:r>
                        <a:rPr lang="en-US" sz="1800" u="none" strike="noStrike">
                          <a:latin typeface="+mj-lt"/>
                        </a:rPr>
                        <a:t>of</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Self </a:t>
                      </a:r>
                      <a:endParaRPr lang="en-US" sz="1800" u="none" strike="noStrike" smtClean="0">
                        <a:latin typeface="+mj-lt"/>
                      </a:endParaRPr>
                    </a:p>
                    <a:p>
                      <a:pPr algn="l" fontAlgn="b"/>
                      <a:r>
                        <a:rPr lang="en-US" sz="1800" u="none" strike="noStrike" smtClean="0">
                          <a:latin typeface="+mj-lt"/>
                        </a:rPr>
                        <a:t>Occupied</a:t>
                      </a:r>
                      <a:r>
                        <a:rPr lang="en-US" sz="1800" u="none" strike="noStrike">
                          <a:latin typeface="+mj-lt"/>
                        </a:rPr>
                        <a:t>/ </a:t>
                      </a:r>
                      <a:endParaRPr lang="en-US" sz="1800" u="none" strike="noStrike" smtClean="0">
                        <a:latin typeface="+mj-lt"/>
                      </a:endParaRPr>
                    </a:p>
                    <a:p>
                      <a:pPr algn="l" fontAlgn="b"/>
                      <a:r>
                        <a:rPr lang="en-US" sz="1800" u="none" strike="noStrike" err="1" smtClean="0">
                          <a:latin typeface="+mj-lt"/>
                        </a:rPr>
                        <a:t>Letout</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Interest </a:t>
                      </a:r>
                      <a:endParaRPr lang="en-US" sz="1800" u="none" strike="noStrike" smtClean="0">
                        <a:latin typeface="+mj-lt"/>
                      </a:endParaRPr>
                    </a:p>
                    <a:p>
                      <a:pPr algn="l" fontAlgn="b"/>
                      <a:r>
                        <a:rPr lang="en-US" sz="1800" u="none" strike="noStrike" smtClean="0">
                          <a:latin typeface="+mj-lt"/>
                        </a:rPr>
                        <a:t>Amount </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Deduction Available </a:t>
                      </a:r>
                      <a:endParaRPr lang="en-US" sz="1800" u="none" strike="noStrike" smtClean="0">
                        <a:latin typeface="+mj-lt"/>
                      </a:endParaRPr>
                    </a:p>
                    <a:p>
                      <a:pPr algn="l" fontAlgn="b"/>
                      <a:r>
                        <a:rPr lang="en-US" sz="1800" u="none" strike="noStrike" smtClean="0">
                          <a:latin typeface="+mj-lt"/>
                        </a:rPr>
                        <a:t> to </a:t>
                      </a:r>
                      <a:r>
                        <a:rPr lang="en-US" sz="1800" u="none" strike="noStrike">
                          <a:latin typeface="+mj-lt"/>
                        </a:rPr>
                        <a:t>X </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Deduction </a:t>
                      </a:r>
                      <a:endParaRPr lang="en-US" sz="1800" u="none" strike="noStrike" smtClean="0">
                        <a:latin typeface="+mj-lt"/>
                      </a:endParaRPr>
                    </a:p>
                    <a:p>
                      <a:pPr algn="l" fontAlgn="b"/>
                      <a:r>
                        <a:rPr lang="en-US" sz="1800" u="none" strike="noStrike" smtClean="0">
                          <a:latin typeface="+mj-lt"/>
                        </a:rPr>
                        <a:t>Available </a:t>
                      </a:r>
                      <a:r>
                        <a:rPr lang="en-US" sz="1800" u="none" strike="noStrike">
                          <a:latin typeface="+mj-lt"/>
                        </a:rPr>
                        <a:t>to Y </a:t>
                      </a:r>
                      <a:endParaRPr lang="en-US" sz="1800" b="1" i="0" u="none" strike="noStrike">
                        <a:solidFill>
                          <a:srgbClr val="000000"/>
                        </a:solidFill>
                        <a:latin typeface="+mj-lt"/>
                      </a:endParaRPr>
                    </a:p>
                  </a:txBody>
                  <a:tcPr marL="7620" marR="7620" marT="7620" marB="0" anchor="ctr"/>
                </a:tc>
              </a:tr>
              <a:tr h="528212">
                <a:tc>
                  <a:txBody>
                    <a:bodyPr vert="horz" wrap="square"/>
                    <a:lstStyle/>
                    <a:p>
                      <a:pPr algn="l" fontAlgn="b"/>
                      <a:r>
                        <a:rPr lang="en-US" sz="1800" u="none" strike="noStrike">
                          <a:latin typeface="+mj-lt"/>
                        </a:rPr>
                        <a:t>1</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and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Self Occupied</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5,00,000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2,00,000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2,00,000 </a:t>
                      </a:r>
                      <a:endParaRPr lang="en-US" sz="1800" b="0" i="0" u="none" strike="noStrike">
                        <a:solidFill>
                          <a:srgbClr val="000000"/>
                        </a:solidFill>
                        <a:latin typeface="+mj-lt"/>
                      </a:endParaRPr>
                    </a:p>
                  </a:txBody>
                  <a:tcPr marL="7620" marR="7620" marT="7620" marB="0" anchor="ctr"/>
                </a:tc>
              </a:tr>
              <a:tr h="528212">
                <a:tc>
                  <a:txBody>
                    <a:bodyPr vert="horz" wrap="square"/>
                    <a:lstStyle/>
                    <a:p>
                      <a:pPr algn="l" fontAlgn="b"/>
                      <a:r>
                        <a:rPr lang="en-US" sz="1800" u="none" strike="noStrike">
                          <a:latin typeface="+mj-lt"/>
                        </a:rPr>
                        <a:t>2</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and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Self Occupied</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3,00,000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1,50,000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1,50,000 </a:t>
                      </a:r>
                      <a:endParaRPr lang="en-US" sz="1800" b="0" i="0" u="none" strike="noStrike">
                        <a:solidFill>
                          <a:srgbClr val="000000"/>
                        </a:solidFill>
                        <a:latin typeface="+mj-lt"/>
                      </a:endParaRPr>
                    </a:p>
                  </a:txBody>
                  <a:tcPr marL="7620" marR="7620" marT="7620" marB="0" anchor="ctr"/>
                </a:tc>
              </a:tr>
              <a:tr h="528212">
                <a:tc>
                  <a:txBody>
                    <a:bodyPr vert="horz" wrap="square"/>
                    <a:lstStyle/>
                    <a:p>
                      <a:pPr algn="l" fontAlgn="b"/>
                      <a:r>
                        <a:rPr lang="en-US" sz="1800" u="none" strike="noStrike">
                          <a:latin typeface="+mj-lt"/>
                        </a:rPr>
                        <a:t>3</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and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Letout</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5,00,000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2,50,000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2,50,000 </a:t>
                      </a:r>
                      <a:endParaRPr lang="en-US" sz="1800" b="0" i="0" u="none" strike="noStrike">
                        <a:solidFill>
                          <a:srgbClr val="000000"/>
                        </a:solidFill>
                        <a:latin typeface="+mj-lt"/>
                      </a:endParaRPr>
                    </a:p>
                  </a:txBody>
                  <a:tcPr marL="7620" marR="7620" marT="7620" marB="0" anchor="ctr"/>
                </a:tc>
              </a:tr>
              <a:tr h="528212">
                <a:tc>
                  <a:txBody>
                    <a:bodyPr vert="horz" wrap="square"/>
                    <a:lstStyle/>
                    <a:p>
                      <a:pPr algn="l" fontAlgn="b"/>
                      <a:r>
                        <a:rPr lang="en-US" sz="1800" u="none" strike="noStrike">
                          <a:latin typeface="+mj-lt"/>
                        </a:rPr>
                        <a:t>4</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Only X</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Self Occupied</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3,00,000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a:t>
                      </a:r>
                      <a:r>
                        <a:rPr lang="en-US" sz="1800" u="none" strike="noStrike" smtClean="0">
                          <a:latin typeface="+mj-lt"/>
                        </a:rPr>
                        <a:t>2,00,000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   </a:t>
                      </a:r>
                      <a:endParaRPr lang="en-US" sz="1800" b="0" i="0" u="none" strike="noStrike">
                        <a:solidFill>
                          <a:srgbClr val="000000"/>
                        </a:solidFill>
                        <a:latin typeface="+mj-lt"/>
                      </a:endParaRPr>
                    </a:p>
                  </a:txBody>
                  <a:tcPr marL="7620" marR="7620" marT="7620" marB="0" anchor="ctr"/>
                </a:tc>
              </a:tr>
              <a:tr h="528212">
                <a:tc>
                  <a:txBody>
                    <a:bodyPr vert="horz" wrap="square"/>
                    <a:lstStyle/>
                    <a:p>
                      <a:pPr algn="l" fontAlgn="b"/>
                      <a:r>
                        <a:rPr lang="en-US" sz="1800" u="none" strike="noStrike">
                          <a:latin typeface="+mj-lt"/>
                        </a:rPr>
                        <a:t>5</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Both X an Y</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Only X</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Letout</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3,00,000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3,00,000 </a:t>
                      </a:r>
                      <a:endParaRPr lang="en-US" sz="1800" b="0"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   </a:t>
                      </a:r>
                      <a:endParaRPr lang="en-US" sz="1800" b="0" i="0" u="none" strike="noStrike">
                        <a:solidFill>
                          <a:srgbClr val="000000"/>
                        </a:solidFill>
                        <a:latin typeface="+mj-lt"/>
                      </a:endParaRPr>
                    </a:p>
                  </a:txBody>
                  <a:tcPr marL="7620" marR="7620" marT="7620" marB="0" anchor="ctr"/>
                </a:tc>
              </a:tr>
            </a:tbl>
          </a:graphicData>
        </a:graphic>
      </p:graphicFrame>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IN" altLang="ko-KR" sz="4000" smtClean="0"/>
              <a:t>ANALYSIS OF SCENARIOS - INTEREST</a:t>
            </a:r>
            <a:endParaRPr lang="ko-KR" altLang="en-US" sz="4000"/>
          </a:p>
        </p:txBody>
      </p:sp>
      <p:graphicFrame>
        <p:nvGraphicFramePr>
          <p:cNvPr id="6" name="Content Placeholder 5"/>
          <p:cNvGraphicFramePr>
            <a:graphicFrameLocks noGrp="1"/>
          </p:cNvGraphicFramePr>
          <p:nvPr>
            <p:ph idx="1"/>
          </p:nvPr>
        </p:nvGraphicFramePr>
        <p:xfrm>
          <a:off x="285720" y="1285860"/>
          <a:ext cx="8402639" cy="5319744"/>
        </p:xfrm>
        <a:graphic>
          <a:graphicData uri="http://schemas.openxmlformats.org/drawingml/2006/table">
            <a:tbl>
              <a:tblPr firstRow="1" bandRow="1">
                <a:tableStyleId>{F5AB1C69-6EDB-4FF4-983F-18BD219EF322}</a:tableStyleId>
              </a:tblPr>
              <a:tblGrid>
                <a:gridCol w="890564"/>
                <a:gridCol w="1252576"/>
                <a:gridCol w="1571636"/>
                <a:gridCol w="1285884"/>
                <a:gridCol w="1104878"/>
                <a:gridCol w="1109700"/>
                <a:gridCol w="1187401"/>
              </a:tblGrid>
              <a:tr h="1573784">
                <a:tc>
                  <a:txBody>
                    <a:bodyPr vert="horz" wrap="square"/>
                    <a:lstStyle/>
                    <a:p>
                      <a:pPr algn="l" fontAlgn="b"/>
                      <a:r>
                        <a:rPr lang="en-US" sz="1800" u="none" strike="noStrike">
                          <a:latin typeface="+mj-lt"/>
                        </a:rPr>
                        <a:t>Scenario</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Owner of </a:t>
                      </a:r>
                      <a:endParaRPr lang="en-US" sz="1800" u="none" strike="noStrike" smtClean="0">
                        <a:latin typeface="+mj-lt"/>
                      </a:endParaRPr>
                    </a:p>
                    <a:p>
                      <a:pPr algn="l" fontAlgn="b"/>
                      <a:r>
                        <a:rPr lang="en-US" sz="1800" u="none" strike="noStrike" smtClean="0">
                          <a:latin typeface="+mj-lt"/>
                        </a:rPr>
                        <a:t>House </a:t>
                      </a:r>
                    </a:p>
                    <a:p>
                      <a:pPr algn="l" fontAlgn="b"/>
                      <a:r>
                        <a:rPr lang="en-US" sz="1800" u="none" strike="noStrike" smtClean="0">
                          <a:latin typeface="+mj-lt"/>
                        </a:rPr>
                        <a:t>Property</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Loan in </a:t>
                      </a:r>
                      <a:r>
                        <a:rPr lang="en-US" sz="1800" u="none" strike="noStrike" smtClean="0">
                          <a:latin typeface="+mj-lt"/>
                        </a:rPr>
                        <a:t>the</a:t>
                      </a:r>
                    </a:p>
                    <a:p>
                      <a:pPr algn="l" fontAlgn="b"/>
                      <a:r>
                        <a:rPr lang="en-US" sz="1800" u="none" strike="noStrike" smtClean="0">
                          <a:latin typeface="+mj-lt"/>
                        </a:rPr>
                        <a:t>name </a:t>
                      </a:r>
                      <a:r>
                        <a:rPr lang="en-US" sz="1800" u="none" strike="noStrike">
                          <a:latin typeface="+mj-lt"/>
                        </a:rPr>
                        <a:t>of</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Self </a:t>
                      </a:r>
                      <a:endParaRPr lang="en-US" sz="1800" u="none" strike="noStrike" smtClean="0">
                        <a:latin typeface="+mj-lt"/>
                      </a:endParaRPr>
                    </a:p>
                    <a:p>
                      <a:pPr algn="l" fontAlgn="b"/>
                      <a:r>
                        <a:rPr lang="en-US" sz="1800" u="none" strike="noStrike" smtClean="0">
                          <a:latin typeface="+mj-lt"/>
                        </a:rPr>
                        <a:t>Occupied</a:t>
                      </a:r>
                      <a:r>
                        <a:rPr lang="en-US" sz="1800" u="none" strike="noStrike">
                          <a:latin typeface="+mj-lt"/>
                        </a:rPr>
                        <a:t>/ </a:t>
                      </a:r>
                      <a:endParaRPr lang="en-US" sz="1800" u="none" strike="noStrike" smtClean="0">
                        <a:latin typeface="+mj-lt"/>
                      </a:endParaRPr>
                    </a:p>
                    <a:p>
                      <a:pPr algn="l" fontAlgn="b"/>
                      <a:r>
                        <a:rPr lang="en-US" sz="1800" u="none" strike="noStrike" err="1" smtClean="0">
                          <a:latin typeface="+mj-lt"/>
                        </a:rPr>
                        <a:t>Letout</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Interest </a:t>
                      </a:r>
                      <a:endParaRPr lang="en-US" sz="1800" u="none" strike="noStrike" smtClean="0">
                        <a:latin typeface="+mj-lt"/>
                      </a:endParaRPr>
                    </a:p>
                    <a:p>
                      <a:pPr algn="l" fontAlgn="b"/>
                      <a:r>
                        <a:rPr lang="en-US" sz="1800" u="none" strike="noStrike" smtClean="0">
                          <a:latin typeface="+mj-lt"/>
                        </a:rPr>
                        <a:t>Amount </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Deduction Available </a:t>
                      </a:r>
                      <a:endParaRPr lang="en-US" sz="1800" u="none" strike="noStrike" smtClean="0">
                        <a:latin typeface="+mj-lt"/>
                      </a:endParaRPr>
                    </a:p>
                    <a:p>
                      <a:pPr algn="l" fontAlgn="b"/>
                      <a:r>
                        <a:rPr lang="en-US" sz="1800" u="none" strike="noStrike" smtClean="0">
                          <a:latin typeface="+mj-lt"/>
                        </a:rPr>
                        <a:t> to </a:t>
                      </a:r>
                      <a:r>
                        <a:rPr lang="en-US" sz="1800" u="none" strike="noStrike">
                          <a:latin typeface="+mj-lt"/>
                        </a:rPr>
                        <a:t>X </a:t>
                      </a:r>
                      <a:endParaRPr lang="en-US" sz="1800" b="1" i="0" u="none" strike="noStrike">
                        <a:solidFill>
                          <a:srgbClr val="000000"/>
                        </a:solidFill>
                        <a:latin typeface="+mj-lt"/>
                      </a:endParaRPr>
                    </a:p>
                  </a:txBody>
                  <a:tcPr marL="7620" marR="7620" marT="7620" marB="0" anchor="ctr"/>
                </a:tc>
                <a:tc>
                  <a:txBody>
                    <a:bodyPr vert="horz" wrap="square"/>
                    <a:lstStyle/>
                    <a:p>
                      <a:pPr algn="l" fontAlgn="b"/>
                      <a:r>
                        <a:rPr lang="en-US" sz="1800" u="none" strike="noStrike">
                          <a:latin typeface="+mj-lt"/>
                        </a:rPr>
                        <a:t> Deduction </a:t>
                      </a:r>
                      <a:endParaRPr lang="en-US" sz="1800" u="none" strike="noStrike" smtClean="0">
                        <a:latin typeface="+mj-lt"/>
                      </a:endParaRPr>
                    </a:p>
                    <a:p>
                      <a:pPr algn="l" fontAlgn="b"/>
                      <a:r>
                        <a:rPr lang="en-US" sz="1800" u="none" strike="noStrike" smtClean="0">
                          <a:latin typeface="+mj-lt"/>
                        </a:rPr>
                        <a:t>Available </a:t>
                      </a:r>
                      <a:r>
                        <a:rPr lang="en-US" sz="1800" u="none" strike="noStrike">
                          <a:latin typeface="+mj-lt"/>
                        </a:rPr>
                        <a:t>to Y </a:t>
                      </a:r>
                      <a:endParaRPr lang="en-US" sz="1800" b="1" i="0" u="none" strike="noStrike">
                        <a:solidFill>
                          <a:srgbClr val="000000"/>
                        </a:solidFill>
                        <a:latin typeface="+mj-lt"/>
                      </a:endParaRPr>
                    </a:p>
                  </a:txBody>
                  <a:tcPr marL="7620" marR="7620" marT="7620" marB="0" anchor="ctr"/>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6</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Both X and Y</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Loan in the </a:t>
                      </a:r>
                      <a:endParaRPr lang="en-US" sz="1800" u="none" strike="noStrike" kern="1200" smtClean="0">
                        <a:solidFill>
                          <a:schemeClr val="dk1"/>
                        </a:solidFill>
                        <a:latin typeface="+mj-lt"/>
                        <a:ea typeface="+mn-ea"/>
                        <a:cs typeface="+mn-cs"/>
                      </a:endParaRPr>
                    </a:p>
                    <a:p>
                      <a:pPr marL="0" algn="l" defTabSz="914400" rtl="0" eaLnBrk="1" fontAlgn="b" latinLnBrk="1" hangingPunct="1"/>
                      <a:r>
                        <a:rPr lang="en-US" sz="1800" u="none" strike="noStrike" kern="1200" smtClean="0">
                          <a:solidFill>
                            <a:schemeClr val="dk1"/>
                          </a:solidFill>
                          <a:latin typeface="+mj-lt"/>
                          <a:ea typeface="+mn-ea"/>
                          <a:cs typeface="+mn-cs"/>
                        </a:rPr>
                        <a:t>name </a:t>
                      </a:r>
                      <a:r>
                        <a:rPr lang="en-US" sz="1800" u="none" strike="noStrike" kern="1200">
                          <a:solidFill>
                            <a:schemeClr val="dk1"/>
                          </a:solidFill>
                          <a:latin typeface="+mj-lt"/>
                          <a:ea typeface="+mn-ea"/>
                          <a:cs typeface="+mn-cs"/>
                        </a:rPr>
                        <a:t>of X and Y is </a:t>
                      </a:r>
                      <a:r>
                        <a:rPr lang="en-US" sz="1800" u="none" strike="noStrike" kern="1200" smtClean="0">
                          <a:solidFill>
                            <a:schemeClr val="dk1"/>
                          </a:solidFill>
                          <a:latin typeface="+mj-lt"/>
                          <a:ea typeface="+mn-ea"/>
                          <a:cs typeface="+mn-cs"/>
                        </a:rPr>
                        <a:t>the guarantor </a:t>
                      </a:r>
                      <a:r>
                        <a:rPr lang="en-US" sz="1800" u="none" strike="noStrike" kern="1200">
                          <a:solidFill>
                            <a:schemeClr val="dk1"/>
                          </a:solidFill>
                          <a:latin typeface="+mj-lt"/>
                          <a:ea typeface="+mn-ea"/>
                          <a:cs typeface="+mn-cs"/>
                        </a:rPr>
                        <a:t>to </a:t>
                      </a:r>
                      <a:r>
                        <a:rPr lang="en-US" sz="1800" u="none" strike="noStrike" kern="1200" smtClean="0">
                          <a:solidFill>
                            <a:schemeClr val="dk1"/>
                          </a:solidFill>
                          <a:latin typeface="+mj-lt"/>
                          <a:ea typeface="+mn-ea"/>
                          <a:cs typeface="+mn-cs"/>
                        </a:rPr>
                        <a:t>the </a:t>
                      </a:r>
                      <a:r>
                        <a:rPr lang="en-US" sz="1800" u="none" strike="noStrike" kern="1200">
                          <a:solidFill>
                            <a:schemeClr val="dk1"/>
                          </a:solidFill>
                          <a:latin typeface="+mj-lt"/>
                          <a:ea typeface="+mn-ea"/>
                          <a:cs typeface="+mn-cs"/>
                        </a:rPr>
                        <a:t>loan</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Self Occupied</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5,00,000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2,00,000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7</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Both X and Y</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Self Occupied</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5,00,000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2,00,000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8</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Both X and Y</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Self Occupied</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1,50,000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75,000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9</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Both X and Y</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Letout</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3,00,000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1,50,000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10</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Letout</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4,00,000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4,00,000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a:t>
                      </a:r>
                    </a:p>
                  </a:txBody>
                  <a:tcPr marL="7620" marR="7620" marT="7620" marB="0" anchor="b"/>
                </a:tc>
              </a:tr>
              <a:tr h="528212">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11</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X</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Only Y</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Letout</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4,00,000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c>
                  <a:txBody>
                    <a:bodyPr vert="horz" wrap="square"/>
                    <a:lstStyle/>
                    <a:p>
                      <a:pPr marL="0" algn="l" defTabSz="914400" rtl="0" eaLnBrk="1" fontAlgn="b" latinLnBrk="1" hangingPunct="1"/>
                      <a:r>
                        <a:rPr lang="en-US" sz="1800" u="none" strike="noStrike" kern="1200">
                          <a:solidFill>
                            <a:schemeClr val="dk1"/>
                          </a:solidFill>
                          <a:latin typeface="+mj-lt"/>
                          <a:ea typeface="+mn-ea"/>
                          <a:cs typeface="+mn-cs"/>
                        </a:rPr>
                        <a:t>                 -   </a:t>
                      </a:r>
                    </a:p>
                  </a:txBody>
                  <a:tcPr marL="7620" marR="7620" marT="7620" marB="0" anchor="b"/>
                </a:tc>
              </a:tr>
            </a:tbl>
          </a:graphicData>
        </a:graphic>
      </p:graphicFrame>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lstStyle/>
          <a:p>
            <a:pPr marL="0" indent="0" algn="just">
              <a:buFont typeface="Wingdings" pitchFamily="2" charset="2"/>
              <a:buChar char="q"/>
            </a:pPr>
            <a:r>
              <a:rPr lang="en-IN" altLang="ko-KR" smtClean="0">
                <a:solidFill>
                  <a:srgbClr val="003300"/>
                </a:solidFill>
                <a:latin typeface="Cambria" pitchFamily="18" charset="0"/>
              </a:rPr>
              <a:t> </a:t>
            </a:r>
            <a:r>
              <a:rPr lang="en-IN" altLang="ko-KR" sz="2000" b="1" smtClean="0">
                <a:solidFill>
                  <a:srgbClr val="003300"/>
                </a:solidFill>
                <a:latin typeface="Cambria" pitchFamily="18" charset="0"/>
              </a:rPr>
              <a:t>Transfer to Spouse/ Minor Child </a:t>
            </a:r>
            <a:r>
              <a:rPr lang="en-IN" altLang="ko-KR" sz="2000" smtClean="0">
                <a:solidFill>
                  <a:srgbClr val="003300"/>
                </a:solidFill>
                <a:latin typeface="Cambria" pitchFamily="18" charset="0"/>
              </a:rPr>
              <a:t>: </a:t>
            </a:r>
            <a:r>
              <a:rPr lang="en-US" altLang="ko-KR" sz="2000" smtClean="0">
                <a:solidFill>
                  <a:srgbClr val="003300"/>
                </a:solidFill>
                <a:latin typeface="Cambria" pitchFamily="18" charset="0"/>
              </a:rPr>
              <a:t>an individual who transfers otherwise than for </a:t>
            </a:r>
            <a:r>
              <a:rPr lang="en-US" altLang="ko-KR" sz="2000" smtClean="0">
                <a:solidFill>
                  <a:srgbClr val="FF0000"/>
                </a:solidFill>
                <a:latin typeface="Cambria" pitchFamily="18" charset="0"/>
              </a:rPr>
              <a:t>adequate consideration</a:t>
            </a:r>
            <a:r>
              <a:rPr lang="en-US" altLang="ko-KR" sz="2000" smtClean="0">
                <a:solidFill>
                  <a:srgbClr val="003300"/>
                </a:solidFill>
                <a:latin typeface="Cambria" pitchFamily="18" charset="0"/>
              </a:rPr>
              <a:t> any house property to his or her </a:t>
            </a:r>
            <a:r>
              <a:rPr lang="en-US" altLang="ko-KR" sz="2000" smtClean="0">
                <a:solidFill>
                  <a:srgbClr val="FF0000"/>
                </a:solidFill>
                <a:latin typeface="Cambria" pitchFamily="18" charset="0"/>
              </a:rPr>
              <a:t>spouse</a:t>
            </a:r>
            <a:r>
              <a:rPr lang="en-US" altLang="ko-KR" sz="2000" smtClean="0">
                <a:solidFill>
                  <a:srgbClr val="003300"/>
                </a:solidFill>
                <a:latin typeface="Cambria" pitchFamily="18" charset="0"/>
              </a:rPr>
              <a:t>, not being a transfer in connection with an </a:t>
            </a:r>
            <a:r>
              <a:rPr lang="en-US" altLang="ko-KR" sz="2000" smtClean="0">
                <a:solidFill>
                  <a:srgbClr val="FF0000"/>
                </a:solidFill>
                <a:latin typeface="Cambria" pitchFamily="18" charset="0"/>
              </a:rPr>
              <a:t>agreement to live apart</a:t>
            </a:r>
            <a:r>
              <a:rPr lang="en-US" altLang="ko-KR" sz="2000" smtClean="0">
                <a:solidFill>
                  <a:srgbClr val="003300"/>
                </a:solidFill>
                <a:latin typeface="Cambria" pitchFamily="18" charset="0"/>
              </a:rPr>
              <a:t>, or to a </a:t>
            </a:r>
            <a:r>
              <a:rPr lang="en-US" altLang="ko-KR" sz="2000" smtClean="0">
                <a:solidFill>
                  <a:srgbClr val="FF0000"/>
                </a:solidFill>
                <a:latin typeface="Cambria" pitchFamily="18" charset="0"/>
              </a:rPr>
              <a:t>minor child not being a married daughter</a:t>
            </a:r>
            <a:r>
              <a:rPr lang="en-US" altLang="ko-KR" sz="2000" smtClean="0">
                <a:solidFill>
                  <a:srgbClr val="003300"/>
                </a:solidFill>
                <a:latin typeface="Cambria" pitchFamily="18" charset="0"/>
              </a:rPr>
              <a:t>, shall be </a:t>
            </a:r>
            <a:r>
              <a:rPr lang="en-US" altLang="ko-KR" sz="2000" smtClean="0">
                <a:solidFill>
                  <a:srgbClr val="FF0000"/>
                </a:solidFill>
                <a:latin typeface="Cambria" pitchFamily="18" charset="0"/>
              </a:rPr>
              <a:t>deemed to be the owner</a:t>
            </a:r>
            <a:r>
              <a:rPr lang="en-US" altLang="ko-KR" sz="2000" smtClean="0">
                <a:solidFill>
                  <a:srgbClr val="003300"/>
                </a:solidFill>
                <a:latin typeface="Cambria" pitchFamily="18" charset="0"/>
              </a:rPr>
              <a:t> of the house property so transferred.</a:t>
            </a:r>
          </a:p>
          <a:p>
            <a:pPr marL="0" indent="0" algn="just"/>
            <a:endParaRPr lang="en-US" altLang="ko-KR" sz="2000" smtClean="0">
              <a:solidFill>
                <a:srgbClr val="003300"/>
              </a:solidFill>
              <a:latin typeface="Cambria" pitchFamily="18" charset="0"/>
            </a:endParaRPr>
          </a:p>
          <a:p>
            <a:pPr marL="0" indent="0" algn="just">
              <a:buFont typeface="Wingdings" pitchFamily="2" charset="2"/>
              <a:buChar char="q"/>
            </a:pPr>
            <a:r>
              <a:rPr lang="en-IN" altLang="ko-KR" sz="2000" smtClean="0">
                <a:solidFill>
                  <a:srgbClr val="003300"/>
                </a:solidFill>
                <a:latin typeface="Cambria" pitchFamily="18" charset="0"/>
              </a:rPr>
              <a:t> </a:t>
            </a:r>
            <a:r>
              <a:rPr lang="en-US" altLang="ko-KR" sz="2000" b="1" smtClean="0">
                <a:solidFill>
                  <a:srgbClr val="003300"/>
                </a:solidFill>
                <a:latin typeface="Cambria" pitchFamily="18" charset="0"/>
              </a:rPr>
              <a:t>Holder of an impartible estate : </a:t>
            </a:r>
            <a:r>
              <a:rPr lang="en-US" altLang="ko-KR" sz="2000" smtClean="0">
                <a:solidFill>
                  <a:srgbClr val="003300"/>
                </a:solidFill>
                <a:latin typeface="Cambria" pitchFamily="18" charset="0"/>
              </a:rPr>
              <a:t>The impartible estate is a property which is </a:t>
            </a:r>
            <a:r>
              <a:rPr lang="en-US" altLang="ko-KR" sz="2000" smtClean="0">
                <a:solidFill>
                  <a:srgbClr val="FF0000"/>
                </a:solidFill>
                <a:latin typeface="Cambria" pitchFamily="18" charset="0"/>
              </a:rPr>
              <a:t>not legally divisible</a:t>
            </a:r>
            <a:r>
              <a:rPr lang="en-US" altLang="ko-KR" sz="2000" smtClean="0">
                <a:solidFill>
                  <a:srgbClr val="003300"/>
                </a:solidFill>
                <a:latin typeface="Cambria" pitchFamily="18" charset="0"/>
              </a:rPr>
              <a:t>. The holder of an impartible estate shall be deemed to be the individual owner of all properties comprised in the estate.</a:t>
            </a:r>
          </a:p>
          <a:p>
            <a:pPr marL="0" indent="0" algn="just">
              <a:buFont typeface="Wingdings" pitchFamily="2" charset="2"/>
              <a:buChar char="q"/>
            </a:pPr>
            <a:endParaRPr lang="en-IN" altLang="ko-KR" sz="2000" smtClean="0">
              <a:solidFill>
                <a:srgbClr val="003300"/>
              </a:solidFill>
              <a:latin typeface="Cambria" pitchFamily="18" charset="0"/>
            </a:endParaRPr>
          </a:p>
          <a:p>
            <a:pPr marL="0" indent="0" algn="just">
              <a:buFont typeface="Wingdings" pitchFamily="2" charset="2"/>
              <a:buChar char="q"/>
            </a:pPr>
            <a:r>
              <a:rPr lang="en-US" altLang="ko-KR" sz="2000" b="1" smtClean="0">
                <a:solidFill>
                  <a:srgbClr val="003300"/>
                </a:solidFill>
                <a:latin typeface="Cambria" pitchFamily="18" charset="0"/>
              </a:rPr>
              <a:t>Member of a co-operative society etc : </a:t>
            </a:r>
            <a:r>
              <a:rPr lang="en-US" altLang="ko-KR" sz="2000" smtClean="0">
                <a:solidFill>
                  <a:srgbClr val="003300"/>
                </a:solidFill>
                <a:latin typeface="Cambria" pitchFamily="18" charset="0"/>
              </a:rPr>
              <a:t>A member of a co-operative society, company or other association of persons to </a:t>
            </a:r>
            <a:r>
              <a:rPr lang="en-US" altLang="ko-KR" sz="2000" smtClean="0">
                <a:solidFill>
                  <a:srgbClr val="FF0000"/>
                </a:solidFill>
                <a:latin typeface="Cambria" pitchFamily="18" charset="0"/>
              </a:rPr>
              <a:t>whom a building or part thereof is allotted or leased </a:t>
            </a:r>
            <a:r>
              <a:rPr lang="en-US" altLang="ko-KR" sz="2000" smtClean="0">
                <a:solidFill>
                  <a:srgbClr val="003300"/>
                </a:solidFill>
                <a:latin typeface="Cambria" pitchFamily="18" charset="0"/>
              </a:rPr>
              <a:t>under a House Building Scheme shall be deemed to be owner of that building</a:t>
            </a:r>
            <a:endParaRPr lang="ko-KR" altLang="en-US" sz="2000">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DEEMED OWNERSHIP</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57158" y="171448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z="2000" b="1" smtClean="0">
                <a:solidFill>
                  <a:srgbClr val="003300"/>
                </a:solidFill>
                <a:latin typeface="Cambria" pitchFamily="18" charset="0"/>
              </a:rPr>
              <a:t>Person in possession of a property</a:t>
            </a:r>
            <a:r>
              <a:rPr lang="en-IN" altLang="ko-KR" sz="2000" smtClean="0">
                <a:solidFill>
                  <a:srgbClr val="003300"/>
                </a:solidFill>
                <a:latin typeface="Cambria" pitchFamily="18" charset="0"/>
              </a:rPr>
              <a:t>: </a:t>
            </a:r>
            <a:r>
              <a:rPr lang="en-US" altLang="ko-KR" sz="2000" smtClean="0">
                <a:solidFill>
                  <a:srgbClr val="003300"/>
                </a:solidFill>
                <a:latin typeface="Cambria" pitchFamily="18" charset="0"/>
              </a:rPr>
              <a:t>a person who is allowed to take or retain possession of any building or part thereof in part performance of a contract of the nature referred to in section </a:t>
            </a:r>
            <a:r>
              <a:rPr lang="en-US" altLang="ko-KR" sz="2000" smtClean="0">
                <a:solidFill>
                  <a:srgbClr val="FF0000"/>
                </a:solidFill>
                <a:latin typeface="Cambria" pitchFamily="18" charset="0"/>
              </a:rPr>
              <a:t>53A of the Transfer of Property Act, 1882 (4 of 1882),</a:t>
            </a:r>
            <a:r>
              <a:rPr lang="en-US" altLang="ko-KR" sz="2000" smtClean="0">
                <a:solidFill>
                  <a:srgbClr val="003300"/>
                </a:solidFill>
                <a:latin typeface="Cambria" pitchFamily="18" charset="0"/>
              </a:rPr>
              <a:t> shall be deemed to be the owner of that building or part thereof</a:t>
            </a:r>
          </a:p>
          <a:p>
            <a:pPr marL="0" indent="0" algn="just"/>
            <a:endParaRPr lang="en-US" altLang="ko-KR" sz="2000" smtClean="0">
              <a:solidFill>
                <a:srgbClr val="003300"/>
              </a:solidFill>
              <a:latin typeface="Cambria" pitchFamily="18" charset="0"/>
            </a:endParaRPr>
          </a:p>
          <a:p>
            <a:pPr marL="0" indent="0" algn="just">
              <a:buFont typeface="Wingdings" pitchFamily="2" charset="2"/>
              <a:buChar char="q"/>
            </a:pPr>
            <a:r>
              <a:rPr lang="en-IN" altLang="ko-KR" sz="2000" smtClean="0">
                <a:solidFill>
                  <a:srgbClr val="003300"/>
                </a:solidFill>
                <a:latin typeface="Cambria" pitchFamily="18" charset="0"/>
              </a:rPr>
              <a:t> </a:t>
            </a:r>
            <a:r>
              <a:rPr lang="en-US" altLang="ko-KR" sz="2000" b="1" smtClean="0">
                <a:solidFill>
                  <a:srgbClr val="003300"/>
                </a:solidFill>
                <a:latin typeface="Cambria" pitchFamily="18" charset="0"/>
              </a:rPr>
              <a:t>Person having right in a property for a period not less than 12 years : </a:t>
            </a:r>
            <a:r>
              <a:rPr lang="en-US" altLang="ko-KR" sz="2000" smtClean="0">
                <a:solidFill>
                  <a:srgbClr val="003300"/>
                </a:solidFill>
                <a:latin typeface="Cambria" pitchFamily="18" charset="0"/>
              </a:rPr>
              <a:t>A person who acquires any rights in or with respect to any building or part thereof, by virtue of any transaction as is referred to in section 269UA(f) i.e. </a:t>
            </a:r>
            <a:r>
              <a:rPr lang="en-US" altLang="ko-KR" sz="2000" smtClean="0">
                <a:solidFill>
                  <a:srgbClr val="FF0000"/>
                </a:solidFill>
                <a:latin typeface="Cambria" pitchFamily="18" charset="0"/>
              </a:rPr>
              <a:t>transfer by way of lease for not less than 12 years</a:t>
            </a:r>
            <a:r>
              <a:rPr lang="en-US" altLang="ko-KR" sz="2000" smtClean="0">
                <a:solidFill>
                  <a:srgbClr val="003300"/>
                </a:solidFill>
                <a:latin typeface="Cambria" pitchFamily="18" charset="0"/>
              </a:rPr>
              <a:t>, shall be deemed to be the owner of that building or part thereof.</a:t>
            </a:r>
          </a:p>
          <a:p>
            <a:pPr marL="0" indent="0" algn="just"/>
            <a:endParaRPr lang="en-IN" altLang="ko-KR" sz="2000" smtClean="0">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DEEMED OWNERSHIP</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제목 1"/>
          <p:cNvSpPr>
            <a:spLocks noGrp="1"/>
          </p:cNvSpPr>
          <p:nvPr>
            <p:ph type="title"/>
          </p:nvPr>
        </p:nvSpPr>
        <p:spPr>
          <a:xfrm>
            <a:off x="357158" y="214290"/>
            <a:ext cx="7661196" cy="796908"/>
          </a:xfrm>
        </p:spPr>
        <p:txBody>
          <a:bodyPr>
            <a:normAutofit fontScale="90000"/>
          </a:bodyPr>
          <a:lstStyle/>
          <a:p>
            <a:r>
              <a:rPr lang="en-US" altLang="ko-KR" sz="4000" smtClean="0"/>
              <a:t>CASES WHERE HOUSE PROPERTY INCOME IS EXEMPT FROM TAX</a:t>
            </a:r>
            <a:endParaRPr lang="ko-KR" altLang="en-US" sz="4000"/>
          </a:p>
        </p:txBody>
      </p:sp>
      <p:sp>
        <p:nvSpPr>
          <p:cNvPr id="4" name="Content Placeholder 3"/>
          <p:cNvSpPr>
            <a:spLocks noGrp="1"/>
          </p:cNvSpPr>
          <p:nvPr>
            <p:ph idx="1"/>
          </p:nvPr>
        </p:nvSpPr>
        <p:spPr/>
        <p:txBody>
          <a:bodyPr>
            <a:normAutofit fontScale="92500" lnSpcReduction="10000"/>
          </a:bodyPr>
          <a:lstStyle/>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10(1) </a:t>
            </a:r>
            <a:r>
              <a:rPr lang="en-US" smtClean="0"/>
              <a:t>- Income from any farm house forming part of agricultural income.</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10(19A)</a:t>
            </a:r>
            <a:r>
              <a:rPr lang="en-US" smtClean="0"/>
              <a:t> - Annual value of any palace in the occupation of an ex-ruler.</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10(20) </a:t>
            </a:r>
            <a:r>
              <a:rPr lang="en-US" smtClean="0"/>
              <a:t>- Income from house property of a local authority.</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10(21) </a:t>
            </a:r>
            <a:r>
              <a:rPr lang="en-US" smtClean="0"/>
              <a:t>- Income from house property of an approved scientific research association.</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10(23C)</a:t>
            </a:r>
            <a:r>
              <a:rPr lang="en-US" smtClean="0"/>
              <a:t> - Property income of universities, educational institutions, etc.</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10(24) </a:t>
            </a:r>
            <a:r>
              <a:rPr lang="en-US" smtClean="0"/>
              <a:t>- Property income of a registered trade union.</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11 </a:t>
            </a:r>
            <a:r>
              <a:rPr lang="en-US" smtClean="0"/>
              <a:t>- Income from house property held for charitable or religious purpose.</a:t>
            </a:r>
          </a:p>
          <a:p>
            <a:pPr>
              <a:lnSpc>
                <a:spcPct val="250000"/>
              </a:lnSpc>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Section 13A </a:t>
            </a:r>
            <a:r>
              <a:rPr lang="en-US" smtClean="0"/>
              <a:t>- Property income of any political party.</a:t>
            </a:r>
            <a:endParaRPr lang="en-US"/>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The </a:t>
            </a:r>
            <a:r>
              <a:rPr lang="en-US" altLang="ko-KR" smtClean="0">
                <a:solidFill>
                  <a:srgbClr val="FF0000"/>
                </a:solidFill>
                <a:latin typeface="Cambria" pitchFamily="18" charset="0"/>
              </a:rPr>
              <a:t>benefit of exemption of self-occupied property </a:t>
            </a:r>
            <a:r>
              <a:rPr lang="en-US" altLang="ko-KR" smtClean="0">
                <a:solidFill>
                  <a:srgbClr val="003300"/>
                </a:solidFill>
                <a:latin typeface="Cambria" pitchFamily="18" charset="0"/>
              </a:rPr>
              <a:t>is available </a:t>
            </a:r>
            <a:r>
              <a:rPr lang="en-US" altLang="ko-KR" smtClean="0">
                <a:solidFill>
                  <a:srgbClr val="FF0000"/>
                </a:solidFill>
                <a:latin typeface="Cambria" pitchFamily="18" charset="0"/>
              </a:rPr>
              <a:t>only to individuals and HUF</a:t>
            </a:r>
            <a:r>
              <a:rPr lang="en-US" altLang="ko-KR" smtClean="0">
                <a:solidFill>
                  <a:srgbClr val="003300"/>
                </a:solidFill>
                <a:latin typeface="Cambria" pitchFamily="18" charset="0"/>
              </a:rPr>
              <a:t>. The benefit of self-occupied property is </a:t>
            </a:r>
            <a:r>
              <a:rPr lang="en-US" altLang="ko-KR" smtClean="0">
                <a:solidFill>
                  <a:srgbClr val="FF0000"/>
                </a:solidFill>
                <a:latin typeface="Cambria" pitchFamily="18" charset="0"/>
              </a:rPr>
              <a:t>not available to a company, partnership firm, trust or other classes of assesses.</a:t>
            </a:r>
          </a:p>
          <a:p>
            <a:pPr marL="0" indent="0" algn="just"/>
            <a:endParaRPr lang="en-US" altLang="ko-KR" smtClean="0">
              <a:solidFill>
                <a:srgbClr val="FF00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A </a:t>
            </a:r>
            <a:r>
              <a:rPr lang="en-US" altLang="ko-KR" smtClean="0">
                <a:solidFill>
                  <a:schemeClr val="tx1"/>
                </a:solidFill>
                <a:latin typeface="Cambria" pitchFamily="18" charset="0"/>
              </a:rPr>
              <a:t>house property may consist of two or more independent units, one of which is self-occupied and the remaining are used for any other purpose. </a:t>
            </a:r>
            <a:r>
              <a:rPr lang="en-US" altLang="ko-KR" smtClean="0">
                <a:solidFill>
                  <a:srgbClr val="FF0000"/>
                </a:solidFill>
                <a:latin typeface="Cambria" pitchFamily="18" charset="0"/>
              </a:rPr>
              <a:t>Part/unit which is occupied by the taxpayer </a:t>
            </a:r>
            <a:r>
              <a:rPr lang="en-US" altLang="ko-KR" smtClean="0">
                <a:solidFill>
                  <a:schemeClr val="tx1"/>
                </a:solidFill>
                <a:latin typeface="Cambria" pitchFamily="18" charset="0"/>
              </a:rPr>
              <a:t>for his residence throughout the year </a:t>
            </a:r>
            <a:r>
              <a:rPr lang="en-US" altLang="ko-KR" smtClean="0">
                <a:solidFill>
                  <a:srgbClr val="FF0000"/>
                </a:solidFill>
                <a:latin typeface="Cambria" pitchFamily="18" charset="0"/>
              </a:rPr>
              <a:t>will be treated as an independent property</a:t>
            </a:r>
            <a:r>
              <a:rPr lang="en-US" altLang="ko-KR" smtClean="0">
                <a:solidFill>
                  <a:schemeClr val="tx1"/>
                </a:solidFill>
                <a:latin typeface="Cambria" pitchFamily="18" charset="0"/>
              </a:rPr>
              <a:t> and income from such a part/unit </a:t>
            </a:r>
            <a:r>
              <a:rPr lang="en-US" altLang="ko-KR" smtClean="0">
                <a:solidFill>
                  <a:srgbClr val="FF0000"/>
                </a:solidFill>
                <a:latin typeface="Cambria" pitchFamily="18" charset="0"/>
              </a:rPr>
              <a:t>will be computed </a:t>
            </a:r>
            <a:r>
              <a:rPr lang="en-US" altLang="ko-KR" smtClean="0">
                <a:solidFill>
                  <a:schemeClr val="tx1"/>
                </a:solidFill>
                <a:latin typeface="Cambria" pitchFamily="18" charset="0"/>
              </a:rPr>
              <a:t>in the manner as discussed </a:t>
            </a:r>
            <a:r>
              <a:rPr lang="en-US" altLang="ko-KR" smtClean="0">
                <a:solidFill>
                  <a:srgbClr val="FF0000"/>
                </a:solidFill>
                <a:latin typeface="Cambria" pitchFamily="18" charset="0"/>
              </a:rPr>
              <a:t>in case of a self-occupied property.</a:t>
            </a:r>
          </a:p>
          <a:p>
            <a:pPr marL="0" indent="0" algn="just">
              <a:buFont typeface="Wingdings" pitchFamily="2" charset="2"/>
              <a:buChar char="q"/>
            </a:pPr>
            <a:endParaRPr lang="en-IN" altLang="ko-KR" smtClean="0">
              <a:solidFill>
                <a:srgbClr val="FF00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Part/unit which is let out will be treated as an independent property and income from such a part/unit will be computed in the manner as discussed in case of let out property.</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Property tax paid and interest on loan shall be </a:t>
            </a:r>
            <a:r>
              <a:rPr lang="en-US" altLang="ko-KR" smtClean="0">
                <a:solidFill>
                  <a:srgbClr val="FF0000"/>
                </a:solidFill>
                <a:latin typeface="Cambria" pitchFamily="18" charset="0"/>
              </a:rPr>
              <a:t>bifurcated proportionally </a:t>
            </a:r>
            <a:r>
              <a:rPr lang="en-US" altLang="ko-KR" smtClean="0">
                <a:solidFill>
                  <a:srgbClr val="003300"/>
                </a:solidFill>
                <a:latin typeface="Cambria" pitchFamily="18" charset="0"/>
              </a:rPr>
              <a:t>between the self-occupied unit and let out unit, and income will be computed after giving effect to this.</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the </a:t>
            </a:r>
            <a:r>
              <a:rPr lang="en-US" altLang="ko-KR" smtClean="0">
                <a:solidFill>
                  <a:srgbClr val="FF0000"/>
                </a:solidFill>
                <a:latin typeface="Cambria" pitchFamily="18" charset="0"/>
              </a:rPr>
              <a:t>tenant incurs and bears some repair expenses</a:t>
            </a:r>
            <a:r>
              <a:rPr lang="en-US" altLang="ko-KR" smtClean="0">
                <a:solidFill>
                  <a:srgbClr val="003300"/>
                </a:solidFill>
                <a:latin typeface="Cambria" pitchFamily="18" charset="0"/>
              </a:rPr>
              <a:t>, the same shall </a:t>
            </a:r>
            <a:r>
              <a:rPr lang="en-US" altLang="ko-KR" smtClean="0">
                <a:solidFill>
                  <a:srgbClr val="FF0000"/>
                </a:solidFill>
                <a:latin typeface="Cambria" pitchFamily="18" charset="0"/>
              </a:rPr>
              <a:t>not be allowed as a deduction</a:t>
            </a:r>
            <a:r>
              <a:rPr lang="en-US" altLang="ko-KR" smtClean="0">
                <a:solidFill>
                  <a:srgbClr val="003300"/>
                </a:solidFill>
                <a:latin typeface="Cambria" pitchFamily="18" charset="0"/>
              </a:rPr>
              <a:t> to the owner, and </a:t>
            </a:r>
            <a:r>
              <a:rPr lang="en-US" altLang="ko-KR" b="1" smtClean="0">
                <a:solidFill>
                  <a:srgbClr val="FF0000"/>
                </a:solidFill>
                <a:latin typeface="Cambria" pitchFamily="18" charset="0"/>
              </a:rPr>
              <a:t>neither shall it be added to actual rent</a:t>
            </a:r>
            <a:r>
              <a:rPr lang="en-US" altLang="ko-KR" smtClean="0">
                <a:solidFill>
                  <a:srgbClr val="003300"/>
                </a:solidFill>
                <a:latin typeface="Cambria" pitchFamily="18" charset="0"/>
              </a:rPr>
              <a:t>. That amount </a:t>
            </a:r>
            <a:r>
              <a:rPr lang="en-US" altLang="ko-KR" smtClean="0">
                <a:solidFill>
                  <a:srgbClr val="FF0000"/>
                </a:solidFill>
                <a:latin typeface="Cambria" pitchFamily="18" charset="0"/>
              </a:rPr>
              <a:t>shall not be taxable.</a:t>
            </a: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SCENARIOS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FF0000"/>
                </a:solidFill>
                <a:latin typeface="Cambria" pitchFamily="18" charset="0"/>
              </a:rPr>
              <a:t>Interest paid on loans taken from friends and relatives be claimed as deduction </a:t>
            </a:r>
            <a:r>
              <a:rPr lang="en-US" altLang="ko-KR" smtClean="0">
                <a:solidFill>
                  <a:srgbClr val="003300"/>
                </a:solidFill>
                <a:latin typeface="Cambria" pitchFamily="18" charset="0"/>
              </a:rPr>
              <a:t>while calculating house property income, if the loan is taken for purchase, construction, repair, renewal or reconstruction of the house.</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Interest u/s 24b is allowed on </a:t>
            </a:r>
            <a:r>
              <a:rPr lang="en-US" altLang="ko-KR" smtClean="0">
                <a:solidFill>
                  <a:srgbClr val="FF0000"/>
                </a:solidFill>
                <a:latin typeface="Cambria" pitchFamily="18" charset="0"/>
              </a:rPr>
              <a:t>accrual basis</a:t>
            </a:r>
            <a:r>
              <a:rPr lang="en-US" altLang="ko-KR" smtClean="0">
                <a:solidFill>
                  <a:srgbClr val="003300"/>
                </a:solidFill>
                <a:latin typeface="Cambria" pitchFamily="18" charset="0"/>
              </a:rPr>
              <a:t>. Interest is allowable on accrual basis u/s 24(b). Interest will be allowable as a deduction irrespective of whether interest has been paid or not in the current financial year. Interest accrued, but not due shall still be allowed as a deduction</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as per the terms of moratorium agreed upon by the parties, if </a:t>
            </a:r>
            <a:r>
              <a:rPr lang="en-US" altLang="ko-KR" smtClean="0">
                <a:solidFill>
                  <a:srgbClr val="FF0000"/>
                </a:solidFill>
                <a:latin typeface="Cambria" pitchFamily="18" charset="0"/>
              </a:rPr>
              <a:t>interest continues to accrue </a:t>
            </a:r>
            <a:r>
              <a:rPr lang="en-US" altLang="ko-KR" smtClean="0">
                <a:solidFill>
                  <a:srgbClr val="003300"/>
                </a:solidFill>
                <a:latin typeface="Cambria" pitchFamily="18" charset="0"/>
              </a:rPr>
              <a:t>during moratorium period, </a:t>
            </a:r>
            <a:r>
              <a:rPr lang="en-US" altLang="ko-KR" smtClean="0">
                <a:solidFill>
                  <a:srgbClr val="FF0000"/>
                </a:solidFill>
                <a:latin typeface="Cambria" pitchFamily="18" charset="0"/>
              </a:rPr>
              <a:t>such accrued interest is allowable </a:t>
            </a:r>
            <a:r>
              <a:rPr lang="en-US" altLang="ko-KR" smtClean="0">
                <a:solidFill>
                  <a:srgbClr val="003300"/>
                </a:solidFill>
                <a:latin typeface="Cambria" pitchFamily="18" charset="0"/>
              </a:rPr>
              <a:t>u/s 24(b).</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When the assessee pays the consideration for house property in installments, the </a:t>
            </a:r>
            <a:r>
              <a:rPr lang="en-US" altLang="ko-KR" smtClean="0">
                <a:solidFill>
                  <a:srgbClr val="FF0000"/>
                </a:solidFill>
                <a:latin typeface="Cambria" pitchFamily="18" charset="0"/>
              </a:rPr>
              <a:t>unpaid purchase price shall be treated as amount borrowed</a:t>
            </a:r>
            <a:r>
              <a:rPr lang="en-US" altLang="ko-KR" smtClean="0">
                <a:solidFill>
                  <a:srgbClr val="003300"/>
                </a:solidFill>
                <a:latin typeface="Cambria" pitchFamily="18" charset="0"/>
              </a:rPr>
              <a:t> for acquiring/purchasing the property, and any </a:t>
            </a:r>
            <a:r>
              <a:rPr lang="en-US" altLang="ko-KR" smtClean="0">
                <a:solidFill>
                  <a:srgbClr val="FF0000"/>
                </a:solidFill>
                <a:latin typeface="Cambria" pitchFamily="18" charset="0"/>
              </a:rPr>
              <a:t>interest paid or payable on the same would be allowable as a deduction</a:t>
            </a:r>
            <a:r>
              <a:rPr lang="en-US" altLang="ko-KR" smtClean="0">
                <a:solidFill>
                  <a:srgbClr val="003300"/>
                </a:solidFill>
                <a:latin typeface="Cambria" pitchFamily="18" charset="0"/>
              </a:rPr>
              <a:t> u/s 24(b)</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Income from house property is </a:t>
            </a:r>
            <a:r>
              <a:rPr lang="en-US" altLang="ko-KR" smtClean="0">
                <a:solidFill>
                  <a:srgbClr val="FF0000"/>
                </a:solidFill>
                <a:latin typeface="Cambria" pitchFamily="18" charset="0"/>
              </a:rPr>
              <a:t>taxable in the hands of the owner of the property, irrespective of whether he owns the land on which it is situated.</a:t>
            </a:r>
            <a:endParaRPr lang="en-IN"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en-US" altLang="ko-KR" smtClean="0">
              <a:solidFill>
                <a:srgbClr val="FF00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SCENARIOS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2 or more people own a property and </a:t>
            </a:r>
            <a:r>
              <a:rPr lang="en-US" altLang="ko-KR" smtClean="0">
                <a:solidFill>
                  <a:srgbClr val="FF0000"/>
                </a:solidFill>
                <a:latin typeface="Cambria" pitchFamily="18" charset="0"/>
              </a:rPr>
              <a:t>share of each co-owner is not definite</a:t>
            </a:r>
            <a:r>
              <a:rPr lang="en-US" altLang="ko-KR" smtClean="0">
                <a:solidFill>
                  <a:srgbClr val="003300"/>
                </a:solidFill>
                <a:latin typeface="Cambria" pitchFamily="18" charset="0"/>
              </a:rPr>
              <a:t>, the income from house property shall be determined and </a:t>
            </a:r>
            <a:r>
              <a:rPr lang="en-US" altLang="ko-KR" smtClean="0">
                <a:solidFill>
                  <a:srgbClr val="FF0000"/>
                </a:solidFill>
                <a:latin typeface="Cambria" pitchFamily="18" charset="0"/>
              </a:rPr>
              <a:t>charged to tax in the capacity of an AOP</a:t>
            </a:r>
            <a:r>
              <a:rPr lang="en-US" altLang="ko-KR" smtClean="0">
                <a:solidFill>
                  <a:srgbClr val="003300"/>
                </a:solidFill>
                <a:latin typeface="Cambria" pitchFamily="18" charset="0"/>
              </a:rPr>
              <a:t>.</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partnership firm operates in property owned by partner, and If the partner has not derived any benefit from the property, it would be deemed to be used for the partner’s own business, hence would not be taxable under ‘Income from House Property’</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In a case where </a:t>
            </a:r>
            <a:r>
              <a:rPr lang="en-US" altLang="ko-KR" smtClean="0">
                <a:solidFill>
                  <a:srgbClr val="FF0000"/>
                </a:solidFill>
                <a:latin typeface="Cambria" pitchFamily="18" charset="0"/>
              </a:rPr>
              <a:t>composite rent includes rent of building and charges for different services</a:t>
            </a:r>
            <a:r>
              <a:rPr lang="en-US" altLang="ko-KR" smtClean="0">
                <a:solidFill>
                  <a:srgbClr val="003300"/>
                </a:solidFill>
                <a:latin typeface="Cambria" pitchFamily="18" charset="0"/>
              </a:rPr>
              <a:t> (like lift, watchman, water supply, etc.): In this situation, the c</a:t>
            </a:r>
            <a:r>
              <a:rPr lang="en-US" altLang="ko-KR" smtClean="0">
                <a:solidFill>
                  <a:srgbClr val="FF0000"/>
                </a:solidFill>
                <a:latin typeface="Cambria" pitchFamily="18" charset="0"/>
              </a:rPr>
              <a:t>omposite rent is to be bifurcated and the sum attributable to the use of property will be charged to tax under the head “Income from house property”</a:t>
            </a:r>
            <a:r>
              <a:rPr lang="en-US" altLang="ko-KR" smtClean="0">
                <a:solidFill>
                  <a:srgbClr val="003300"/>
                </a:solidFill>
                <a:latin typeface="Cambria" pitchFamily="18" charset="0"/>
              </a:rPr>
              <a:t> and charges for various services will be charged to tax under the head “Profits and gains of business and profession” or “Income from other sources” </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US" altLang="ko-KR" smtClean="0">
                <a:solidFill>
                  <a:srgbClr val="003300"/>
                </a:solidFill>
                <a:latin typeface="Cambria" pitchFamily="18" charset="0"/>
              </a:rPr>
              <a:t>A house property is owned (ownership) by parents. However, elder son has taken housing loan and paying interest and principal of same. The elder son cannot claim the deduction of the interest paid on housing loan u/s 24 since the ownership of the house property is not with the elder son.</a:t>
            </a:r>
            <a:endParaRPr lang="en-IN" altLang="ko-KR" smtClean="0">
              <a:solidFill>
                <a:srgbClr val="0033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en-US" altLang="ko-KR" smtClean="0">
              <a:solidFill>
                <a:srgbClr val="FF00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SCENARIOS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 Rental income where the purchase consideration for the property is paid by husband and the property is registered in both the husband and wife’s name </a:t>
            </a:r>
            <a:r>
              <a:rPr lang="en-US" altLang="ko-KR" smtClean="0">
                <a:solidFill>
                  <a:srgbClr val="FF0000"/>
                </a:solidFill>
                <a:latin typeface="Cambria" pitchFamily="18" charset="0"/>
              </a:rPr>
              <a:t>: As per section 64(1)(iv)</a:t>
            </a:r>
            <a:r>
              <a:rPr lang="en-US" altLang="ko-KR" smtClean="0">
                <a:solidFill>
                  <a:srgbClr val="003300"/>
                </a:solidFill>
                <a:latin typeface="Cambria" pitchFamily="18" charset="0"/>
              </a:rPr>
              <a:t> If any individual transfers any asset to his or her spouse without consideration or for inadequate consideration then income from such assets which is received by the spouse is </a:t>
            </a:r>
            <a:r>
              <a:rPr lang="en-US" altLang="ko-KR" smtClean="0">
                <a:solidFill>
                  <a:srgbClr val="FF0000"/>
                </a:solidFill>
                <a:latin typeface="Cambria" pitchFamily="18" charset="0"/>
              </a:rPr>
              <a:t>assessable to tax in the hands of the transferor.</a:t>
            </a:r>
          </a:p>
          <a:p>
            <a:pPr marL="0" indent="0" algn="just">
              <a:buFont typeface="Wingdings" pitchFamily="2" charset="2"/>
              <a:buChar char="q"/>
            </a:pPr>
            <a:endParaRPr lang="en-IN" altLang="ko-KR" smtClean="0">
              <a:solidFill>
                <a:srgbClr val="FF00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Advance municipal taxes are allowed as a deduction in the year it becomes due and not in the year of payment, as it would not qualify as a tax levied, and liability incurred in the year of payment.</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Refund of municipal taxes by the local authority shall not be chargeable to tax even if it was allowed as a deduction in computation of income from house property. </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the ownership of the property is under dispute, it shall be taxed in the hands of the assessee as decided by the Income Tax authorities until a final judgement is delivered.</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Any </a:t>
            </a:r>
            <a:r>
              <a:rPr lang="en-US" altLang="ko-KR" smtClean="0">
                <a:solidFill>
                  <a:srgbClr val="FF0000"/>
                </a:solidFill>
                <a:latin typeface="Cambria" pitchFamily="18" charset="0"/>
              </a:rPr>
              <a:t>non-refundable deposit </a:t>
            </a:r>
            <a:r>
              <a:rPr lang="en-US" altLang="ko-KR" smtClean="0">
                <a:solidFill>
                  <a:srgbClr val="003300"/>
                </a:solidFill>
                <a:latin typeface="Cambria" pitchFamily="18" charset="0"/>
              </a:rPr>
              <a:t>received from a tenant, in whatever name it may be called, shall be included in the rent received on pro rata basis.</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en-US" altLang="ko-KR" smtClean="0">
              <a:solidFill>
                <a:srgbClr val="FF00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SCENARIOS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normAutofit/>
          </a:bodyPr>
          <a:lstStyle/>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 If an assessee who owns terrace floor of a building gives the same on a license to a </a:t>
            </a:r>
            <a:r>
              <a:rPr lang="en-US" altLang="ko-KR" smtClean="0">
                <a:solidFill>
                  <a:srgbClr val="FF0000"/>
                </a:solidFill>
                <a:latin typeface="Cambria" pitchFamily="18" charset="0"/>
              </a:rPr>
              <a:t>telecom company</a:t>
            </a:r>
            <a:r>
              <a:rPr lang="en-US" altLang="ko-KR" smtClean="0">
                <a:solidFill>
                  <a:srgbClr val="003300"/>
                </a:solidFill>
                <a:latin typeface="Cambria" pitchFamily="18" charset="0"/>
              </a:rPr>
              <a:t> for installing tower/antenna, the </a:t>
            </a:r>
            <a:r>
              <a:rPr lang="en-US" altLang="ko-KR" smtClean="0">
                <a:solidFill>
                  <a:srgbClr val="FF0000"/>
                </a:solidFill>
                <a:latin typeface="Cambria" pitchFamily="18" charset="0"/>
              </a:rPr>
              <a:t>license fee is taxable as Income from house property.</a:t>
            </a:r>
          </a:p>
          <a:p>
            <a:pPr marL="0" indent="0" algn="just">
              <a:buFont typeface="Wingdings" pitchFamily="2" charset="2"/>
              <a:buChar char="q"/>
            </a:pPr>
            <a:endParaRPr lang="en-IN" altLang="ko-KR" smtClean="0">
              <a:solidFill>
                <a:srgbClr val="FF00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If an assessee carries on business of purchasing and selling buildings, income received from the buildings so long as they are owned by the assessee will be shown under the head 'Income from house property’ and not under the head 'Profits and gains of business‘</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Where owner of the property running the paying guest establishment, than Income form Property is assessable under the head of business.</a:t>
            </a: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r>
              <a:rPr lang="en-IN" altLang="ko-KR" smtClean="0">
                <a:solidFill>
                  <a:srgbClr val="003300"/>
                </a:solidFill>
                <a:latin typeface="Cambria" pitchFamily="18" charset="0"/>
              </a:rPr>
              <a:t> </a:t>
            </a:r>
            <a:r>
              <a:rPr lang="en-US" altLang="ko-KR" smtClean="0">
                <a:solidFill>
                  <a:srgbClr val="003300"/>
                </a:solidFill>
                <a:latin typeface="Cambria" pitchFamily="18" charset="0"/>
              </a:rPr>
              <a:t>Where any property </a:t>
            </a:r>
            <a:r>
              <a:rPr lang="en-US" altLang="ko-KR" smtClean="0">
                <a:solidFill>
                  <a:srgbClr val="FF0000"/>
                </a:solidFill>
                <a:latin typeface="Cambria" pitchFamily="18" charset="0"/>
              </a:rPr>
              <a:t>occupied by employees or its director </a:t>
            </a:r>
            <a:r>
              <a:rPr lang="en-US" altLang="ko-KR" smtClean="0">
                <a:solidFill>
                  <a:srgbClr val="003300"/>
                </a:solidFill>
                <a:latin typeface="Cambria" pitchFamily="18" charset="0"/>
              </a:rPr>
              <a:t>etc. who are concerned with the promotion of the business of the assessee company to enable them to discharge their functions efficiently, with or without payment of rent and the letting out of the property is subservient and incidental to the main business of the assessee, such an occupation amounts to an occupation and user of the property by the assessee itself for the purposes of its business, even though no business is actually carried on in such premises. Income from such property is </a:t>
            </a:r>
            <a:r>
              <a:rPr lang="en-US" altLang="ko-KR" smtClean="0">
                <a:solidFill>
                  <a:srgbClr val="FF0000"/>
                </a:solidFill>
                <a:latin typeface="Cambria" pitchFamily="18" charset="0"/>
              </a:rPr>
              <a:t>not assessable as income from house property.</a:t>
            </a:r>
          </a:p>
          <a:p>
            <a:pPr marL="0" indent="0" algn="just">
              <a:buFont typeface="Wingdings" pitchFamily="2" charset="2"/>
              <a:buChar char="q"/>
            </a:pPr>
            <a:endParaRPr lang="en-IN" altLang="ko-KR" smtClean="0">
              <a:solidFill>
                <a:srgbClr val="FF0000"/>
              </a:solidFill>
              <a:latin typeface="Cambria" pitchFamily="18" charset="0"/>
            </a:endParaRPr>
          </a:p>
          <a:p>
            <a:pPr marL="0" indent="0" algn="just"/>
            <a:endParaRPr lang="en-IN" altLang="ko-KR" smtClean="0">
              <a:solidFill>
                <a:srgbClr val="0033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buFont typeface="Wingdings" pitchFamily="2" charset="2"/>
              <a:buChar char="q"/>
            </a:pPr>
            <a:endParaRPr lang="en-IN"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en-US" altLang="ko-KR" smtClean="0">
              <a:solidFill>
                <a:srgbClr val="FF0000"/>
              </a:solidFill>
              <a:latin typeface="Cambria" pitchFamily="18" charset="0"/>
            </a:endParaRPr>
          </a:p>
          <a:p>
            <a:pPr marL="0" indent="0" algn="just"/>
            <a:endParaRPr lang="en-US" altLang="ko-KR" smtClean="0">
              <a:solidFill>
                <a:srgbClr val="003300"/>
              </a:solidFill>
              <a:latin typeface="Cambria" pitchFamily="18" charset="0"/>
            </a:endParaRPr>
          </a:p>
          <a:p>
            <a:pPr marL="0" indent="0" algn="just">
              <a:buFont typeface="Wingdings" pitchFamily="2" charset="2"/>
              <a:buChar char="q"/>
            </a:pPr>
            <a:endParaRPr lang="en-US" altLang="ko-KR" smtClean="0">
              <a:solidFill>
                <a:srgbClr val="FF0000"/>
              </a:solidFill>
              <a:latin typeface="Cambria" pitchFamily="18" charset="0"/>
            </a:endParaRPr>
          </a:p>
          <a:p>
            <a:pPr marL="0" indent="0" algn="just">
              <a:buFont typeface="Wingdings" pitchFamily="2" charset="2"/>
              <a:buChar char="q"/>
            </a:pPr>
            <a:endParaRPr lang="en-US" altLang="ko-KR" smtClean="0">
              <a:solidFill>
                <a:srgbClr val="003300"/>
              </a:solidFill>
              <a:latin typeface="Cambria" pitchFamily="18" charset="0"/>
            </a:endParaRPr>
          </a:p>
          <a:p>
            <a:pPr marL="0" indent="0" algn="just"/>
            <a:endParaRPr lang="ko-KR" altLang="en-US">
              <a:solidFill>
                <a:srgbClr val="003300"/>
              </a:solidFill>
              <a:latin typeface="Cambria" pitchFamily="18" charset="0"/>
            </a:endParaRPr>
          </a:p>
        </p:txBody>
      </p:sp>
      <p:sp>
        <p:nvSpPr>
          <p:cNvPr id="2" name="제목 1"/>
          <p:cNvSpPr>
            <a:spLocks noGrp="1"/>
          </p:cNvSpPr>
          <p:nvPr>
            <p:ph type="title"/>
          </p:nvPr>
        </p:nvSpPr>
        <p:spPr/>
        <p:txBody>
          <a:bodyPr>
            <a:normAutofit/>
          </a:bodyPr>
          <a:lstStyle/>
          <a:p>
            <a:r>
              <a:rPr lang="en-IN" altLang="ko-KR" sz="4400" smtClean="0"/>
              <a:t>SCENARIOS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직사각형 16"/>
          <p:cNvSpPr/>
          <p:nvPr/>
        </p:nvSpPr>
        <p:spPr>
          <a:xfrm>
            <a:off x="0" y="692696"/>
            <a:ext cx="1817440" cy="699107"/>
          </a:xfrm>
          <a:prstGeom prst="rect">
            <a:avLst/>
          </a:prstGeom>
          <a:solidFill>
            <a:srgbClr val="F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latin typeface="+mj-lt"/>
              <a:ea typeface="맑은 고딕" pitchFamily="50" charset="-127"/>
            </a:endParaRPr>
          </a:p>
        </p:txBody>
      </p:sp>
      <p:sp>
        <p:nvSpPr>
          <p:cNvPr id="10" name="Text Box 5"/>
          <p:cNvSpPr txBox="1">
            <a:spLocks noChangeArrowheads="1"/>
          </p:cNvSpPr>
          <p:nvPr/>
        </p:nvSpPr>
        <p:spPr bwMode="auto">
          <a:xfrm>
            <a:off x="2143108" y="500042"/>
            <a:ext cx="4714908" cy="1323439"/>
          </a:xfrm>
          <a:prstGeom prst="rect">
            <a:avLst/>
          </a:prstGeom>
          <a:noFill/>
          <a:ln w="9525">
            <a:noFill/>
            <a:miter lim="800000"/>
          </a:ln>
          <a:effectLst/>
        </p:spPr>
        <p:txBody>
          <a:bodyPr vert="horz" wrap="squar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fontAlgn="base">
              <a:spcBef>
                <a:spcPct val="0"/>
              </a:spcBef>
              <a:spcAft>
                <a:spcPct val="0"/>
              </a:spcAft>
            </a:pPr>
            <a:r>
              <a:rPr kumimoji="1" lang="en-IN" altLang="ko-KR" sz="4000" b="1" smtClean="0">
                <a:solidFill>
                  <a:srgbClr val="FF0000"/>
                </a:solidFill>
                <a:latin typeface="+mj-lt"/>
                <a:ea typeface="맑은 고딕" pitchFamily="50" charset="-127"/>
                <a:cs typeface="굴림" pitchFamily="50" charset="-127"/>
              </a:rPr>
              <a:t>SET OFF AND CARRY FORWARD</a:t>
            </a:r>
            <a:endParaRPr kumimoji="1" lang="en-US" altLang="ko-KR" sz="4000" b="1">
              <a:solidFill>
                <a:srgbClr val="FF0000"/>
              </a:solidFill>
              <a:latin typeface="+mj-lt"/>
              <a:ea typeface="맑은 고딕" pitchFamily="50" charset="-127"/>
              <a:cs typeface="굴림" pitchFamily="50" charset="-127"/>
            </a:endParaRPr>
          </a:p>
        </p:txBody>
      </p:sp>
      <p:sp>
        <p:nvSpPr>
          <p:cNvPr id="11" name="Text Box 4"/>
          <p:cNvSpPr txBox="1">
            <a:spLocks noChangeArrowheads="1"/>
          </p:cNvSpPr>
          <p:nvPr/>
        </p:nvSpPr>
        <p:spPr bwMode="auto">
          <a:xfrm>
            <a:off x="500034" y="714356"/>
            <a:ext cx="780984" cy="707886"/>
          </a:xfrm>
          <a:prstGeom prst="rect">
            <a:avLst/>
          </a:prstGeom>
          <a:noFill/>
          <a:ln w="9525">
            <a:noFill/>
            <a:miter lim="800000"/>
          </a:ln>
          <a:effectLst/>
        </p:spPr>
        <p:txBody>
          <a:bodyPr vert="horz" wrap="non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fontAlgn="base">
              <a:spcBef>
                <a:spcPct val="0"/>
              </a:spcBef>
              <a:spcAft>
                <a:spcPct val="0"/>
              </a:spcAft>
            </a:pPr>
            <a:r>
              <a:rPr kumimoji="1" lang="en-IN" altLang="ko-KR" sz="4000" b="1" smtClean="0">
                <a:solidFill>
                  <a:schemeClr val="bg1"/>
                </a:solidFill>
                <a:latin typeface="+mj-lt"/>
                <a:ea typeface="맑은 고딕" pitchFamily="50" charset="-127"/>
                <a:cs typeface="굴림" pitchFamily="50" charset="-127"/>
              </a:rPr>
              <a:t>HP</a:t>
            </a:r>
            <a:endParaRPr kumimoji="1" lang="ko-KR" altLang="ko-KR" sz="4000" b="1">
              <a:solidFill>
                <a:schemeClr val="bg1"/>
              </a:solidFill>
              <a:latin typeface="+mj-lt"/>
              <a:ea typeface="맑은 고딕" pitchFamily="50" charset="-127"/>
              <a:cs typeface="굴림" pitchFamily="50" charset="-127"/>
            </a:endParaRPr>
          </a:p>
        </p:txBody>
      </p:sp>
      <p:graphicFrame>
        <p:nvGraphicFramePr>
          <p:cNvPr id="7" name="Diagram 6"/>
          <p:cNvGraphicFramePr/>
          <p:nvPr/>
        </p:nvGraphicFramePr>
        <p:xfrm>
          <a:off x="2928926" y="2285992"/>
          <a:ext cx="5810248" cy="4572008"/>
        </p:xfrm>
        <a:graphic>
          <a:graphicData uri="http://schemas.openxmlformats.org/drawingml/2006/diagram">
            <dgm:relIds xmlns:dgm="http://schemas.openxmlformats.org/drawingml/2006/diagram" r:dm="rId3" r:lo="rId4" r:qs="rId5" r:cs="rId6"/>
          </a:graphicData>
        </a:graphic>
      </p:graphicFrame>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직사각형 16"/>
          <p:cNvSpPr/>
          <p:nvPr/>
        </p:nvSpPr>
        <p:spPr>
          <a:xfrm>
            <a:off x="0" y="692696"/>
            <a:ext cx="1817440" cy="699107"/>
          </a:xfrm>
          <a:prstGeom prst="rect">
            <a:avLst/>
          </a:prstGeom>
          <a:solidFill>
            <a:srgbClr val="F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latin typeface="+mj-lt"/>
              <a:ea typeface="맑은 고딕" pitchFamily="50" charset="-127"/>
            </a:endParaRPr>
          </a:p>
        </p:txBody>
      </p:sp>
      <p:sp>
        <p:nvSpPr>
          <p:cNvPr id="10" name="Text Box 5"/>
          <p:cNvSpPr txBox="1">
            <a:spLocks noChangeArrowheads="1"/>
          </p:cNvSpPr>
          <p:nvPr/>
        </p:nvSpPr>
        <p:spPr bwMode="auto">
          <a:xfrm>
            <a:off x="2143108" y="500042"/>
            <a:ext cx="4714908" cy="707886"/>
          </a:xfrm>
          <a:prstGeom prst="rect">
            <a:avLst/>
          </a:prstGeom>
          <a:noFill/>
          <a:ln w="9525">
            <a:noFill/>
            <a:miter lim="800000"/>
          </a:ln>
          <a:effectLst/>
        </p:spPr>
        <p:txBody>
          <a:bodyPr vert="horz" wrap="squar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fontAlgn="base">
              <a:spcBef>
                <a:spcPct val="0"/>
              </a:spcBef>
              <a:spcAft>
                <a:spcPct val="0"/>
              </a:spcAft>
            </a:pPr>
            <a:r>
              <a:rPr kumimoji="1" lang="en-IN" altLang="ko-KR" sz="4000" b="1" smtClean="0">
                <a:solidFill>
                  <a:srgbClr val="FF0000"/>
                </a:solidFill>
                <a:latin typeface="+mj-lt"/>
                <a:ea typeface="맑은 고딕" pitchFamily="50" charset="-127"/>
                <a:cs typeface="굴림" pitchFamily="50" charset="-127"/>
              </a:rPr>
              <a:t>NEW VS OLD REGIME</a:t>
            </a:r>
            <a:endParaRPr kumimoji="1" lang="en-US" altLang="ko-KR" sz="4000" b="1">
              <a:solidFill>
                <a:srgbClr val="FF0000"/>
              </a:solidFill>
              <a:latin typeface="+mj-lt"/>
              <a:ea typeface="맑은 고딕" pitchFamily="50" charset="-127"/>
              <a:cs typeface="굴림" pitchFamily="50" charset="-127"/>
            </a:endParaRPr>
          </a:p>
        </p:txBody>
      </p:sp>
      <p:sp>
        <p:nvSpPr>
          <p:cNvPr id="11" name="Text Box 4"/>
          <p:cNvSpPr txBox="1">
            <a:spLocks noChangeArrowheads="1"/>
          </p:cNvSpPr>
          <p:nvPr/>
        </p:nvSpPr>
        <p:spPr bwMode="auto">
          <a:xfrm>
            <a:off x="500034" y="714356"/>
            <a:ext cx="780984" cy="707886"/>
          </a:xfrm>
          <a:prstGeom prst="rect">
            <a:avLst/>
          </a:prstGeom>
          <a:noFill/>
          <a:ln w="9525">
            <a:noFill/>
            <a:miter lim="800000"/>
          </a:ln>
          <a:effectLst/>
        </p:spPr>
        <p:txBody>
          <a:bodyPr vert="horz" wrap="none" lIns="91440" tIns="45720" rIns="91440" bIns="45720" numCol="1" anchor="t" anchorCtr="0" compatLnSpc="1">
            <a:prstTxWarp prst="textNoShape">
              <a:avLst/>
            </a:prstTxWarp>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fontAlgn="base">
              <a:spcBef>
                <a:spcPct val="0"/>
              </a:spcBef>
              <a:spcAft>
                <a:spcPct val="0"/>
              </a:spcAft>
            </a:pPr>
            <a:r>
              <a:rPr kumimoji="1" lang="en-IN" altLang="ko-KR" sz="4000" b="1" smtClean="0">
                <a:solidFill>
                  <a:schemeClr val="bg1"/>
                </a:solidFill>
                <a:latin typeface="+mj-lt"/>
                <a:ea typeface="맑은 고딕" pitchFamily="50" charset="-127"/>
                <a:cs typeface="굴림" pitchFamily="50" charset="-127"/>
              </a:rPr>
              <a:t>HP</a:t>
            </a:r>
            <a:endParaRPr kumimoji="1" lang="ko-KR" altLang="ko-KR" sz="4000" b="1">
              <a:solidFill>
                <a:schemeClr val="bg1"/>
              </a:solidFill>
              <a:latin typeface="+mj-lt"/>
              <a:ea typeface="맑은 고딕" pitchFamily="50" charset="-127"/>
              <a:cs typeface="굴림" pitchFamily="50" charset="-127"/>
            </a:endParaRPr>
          </a:p>
        </p:txBody>
      </p:sp>
      <p:graphicFrame>
        <p:nvGraphicFramePr>
          <p:cNvPr id="7" name="Diagram 6"/>
          <p:cNvGraphicFramePr/>
          <p:nvPr/>
        </p:nvGraphicFramePr>
        <p:xfrm>
          <a:off x="2928926" y="2285992"/>
          <a:ext cx="5810248" cy="4572008"/>
        </p:xfrm>
        <a:graphic>
          <a:graphicData uri="http://schemas.openxmlformats.org/drawingml/2006/diagram">
            <dgm:relIds xmlns:dgm="http://schemas.openxmlformats.org/drawingml/2006/diagram" r:dm="rId3" r:lo="rId4" r:qs="rId5" r:cs="rId6"/>
          </a:graphicData>
        </a:graphic>
      </p:graphicFrame>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제목 6"/>
          <p:cNvSpPr>
            <a:spLocks noGrp="1"/>
          </p:cNvSpPr>
          <p:nvPr>
            <p:ph type="ctrTitle"/>
          </p:nvPr>
        </p:nvSpPr>
        <p:spPr>
          <a:xfrm>
            <a:off x="1857356" y="428604"/>
            <a:ext cx="7961538" cy="1813760"/>
          </a:xfrm>
        </p:spPr>
        <p:txBody>
          <a:bodyPr/>
          <a:lstStyle/>
          <a:p>
            <a:r>
              <a:rPr lang="en-US" altLang="ko-KR" smtClean="0">
                <a:solidFill>
                  <a:schemeClr val="tx1">
                    <a:lumMod val="50000"/>
                    <a:lumOff val="50000"/>
                  </a:schemeClr>
                </a:solidFill>
              </a:rPr>
              <a:t>ITR FILING ON INCOME FROM SALARY</a:t>
            </a:r>
            <a:endParaRPr lang="ko-KR" altLang="en-US" b="1"/>
          </a:p>
        </p:txBody>
      </p:sp>
      <p:pic>
        <p:nvPicPr>
          <p:cNvPr id="6" name="Picture 5" descr="1234.jpg"/>
          <p:cNvPicPr>
            <a:picLocks noChangeAspect="1"/>
          </p:cNvPicPr>
          <p:nvPr/>
        </p:nvPicPr>
        <p:blipFill>
          <a:blip r:embed="rId3"/>
          <a:stretch>
            <a:fillRect/>
          </a:stretch>
        </p:blipFill>
        <p:spPr>
          <a:xfrm>
            <a:off x="0" y="571480"/>
            <a:ext cx="1500206" cy="1500206"/>
          </a:xfrm>
          <a:prstGeom prst="rect">
            <a:avLst/>
          </a:prstGeom>
        </p:spPr>
      </p:pic>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직사각형 71"/>
          <p:cNvSpPr/>
          <p:nvPr/>
        </p:nvSpPr>
        <p:spPr>
          <a:xfrm>
            <a:off x="0" y="1805637"/>
            <a:ext cx="4414314" cy="1009648"/>
          </a:xfrm>
          <a:prstGeom prst="rect">
            <a:avLst/>
          </a:prstGeom>
          <a:gradFill flip="none" rotWithShape="1">
            <a:gsLst>
              <a:gs pos="2000">
                <a:schemeClr val="bg1">
                  <a:lumMod val="85000"/>
                </a:schemeClr>
              </a:gs>
              <a:gs pos="43000">
                <a:schemeClr val="bg1">
                  <a:lumMod val="95000"/>
                </a:schemeClr>
              </a:gs>
              <a:gs pos="84000">
                <a:schemeClr val="bg1">
                  <a:lumMod val="75000"/>
                  <a:tint val="23500"/>
                  <a:satMod val="160000"/>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b="1">
              <a:latin typeface="+mj-lt"/>
              <a:ea typeface="맑은 고딕" pitchFamily="50" charset="-127"/>
            </a:endParaRPr>
          </a:p>
        </p:txBody>
      </p:sp>
      <p:sp>
        <p:nvSpPr>
          <p:cNvPr id="27" name="TextBox 26"/>
          <p:cNvSpPr txBox="1"/>
          <p:nvPr/>
        </p:nvSpPr>
        <p:spPr>
          <a:xfrm>
            <a:off x="357158" y="2000240"/>
            <a:ext cx="3643338" cy="553998"/>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3000" b="1" smtClean="0">
                <a:solidFill>
                  <a:schemeClr val="bg1">
                    <a:lumMod val="50000"/>
                  </a:schemeClr>
                </a:solidFill>
                <a:latin typeface="+mj-lt"/>
                <a:ea typeface="맑은 고딕" pitchFamily="50" charset="-127"/>
              </a:rPr>
              <a:t>THROUGH SECTIONS</a:t>
            </a:r>
            <a:endParaRPr lang="ko-KR" altLang="en-US" sz="3000" b="1">
              <a:solidFill>
                <a:schemeClr val="bg1">
                  <a:lumMod val="50000"/>
                </a:schemeClr>
              </a:solidFill>
              <a:latin typeface="+mj-lt"/>
              <a:ea typeface="맑은 고딕" pitchFamily="50" charset="-127"/>
            </a:endParaRPr>
          </a:p>
        </p:txBody>
      </p:sp>
      <p:grpSp>
        <p:nvGrpSpPr>
          <p:cNvPr id="2" name="그룹 19"/>
          <p:cNvGrpSpPr/>
          <p:nvPr/>
        </p:nvGrpSpPr>
        <p:grpSpPr>
          <a:xfrm>
            <a:off x="428596" y="3429000"/>
            <a:ext cx="3874638" cy="597704"/>
            <a:chOff x="755576" y="2184082"/>
            <a:chExt cx="3874638" cy="597704"/>
          </a:xfrm>
        </p:grpSpPr>
        <p:sp>
          <p:nvSpPr>
            <p:cNvPr id="30" name="Text Box 5"/>
            <p:cNvSpPr txBox="1">
              <a:spLocks noChangeArrowheads="1"/>
            </p:cNvSpPr>
            <p:nvPr/>
          </p:nvSpPr>
          <p:spPr bwMode="auto">
            <a:xfrm>
              <a:off x="1461564" y="2184082"/>
              <a:ext cx="2952750" cy="307975"/>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Salaries</a:t>
              </a:r>
              <a:endParaRPr lang="en-US" altLang="ko-KR" sz="1400" b="1">
                <a:solidFill>
                  <a:schemeClr val="tx1">
                    <a:lumMod val="50000"/>
                    <a:lumOff val="50000"/>
                  </a:schemeClr>
                </a:solidFill>
                <a:latin typeface="+mj-lt"/>
                <a:ea typeface="맑은 고딕" pitchFamily="50" charset="-127"/>
              </a:endParaRPr>
            </a:p>
          </p:txBody>
        </p:sp>
        <p:sp>
          <p:nvSpPr>
            <p:cNvPr id="31" name="Text Box 11"/>
            <p:cNvSpPr txBox="1">
              <a:spLocks noChangeArrowheads="1"/>
            </p:cNvSpPr>
            <p:nvPr/>
          </p:nvSpPr>
          <p:spPr bwMode="auto">
            <a:xfrm>
              <a:off x="1461564" y="2492057"/>
              <a:ext cx="3168650" cy="246221"/>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The charging section</a:t>
              </a:r>
              <a:endParaRPr lang="en-US" altLang="ko-KR" sz="1100">
                <a:solidFill>
                  <a:schemeClr val="bg1">
                    <a:lumMod val="50000"/>
                  </a:schemeClr>
                </a:solidFill>
                <a:latin typeface="+mj-lt"/>
                <a:ea typeface="맑은 고딕" pitchFamily="50" charset="-127"/>
                <a:cs typeface="굴림" pitchFamily="50" charset="-127"/>
              </a:endParaRPr>
            </a:p>
          </p:txBody>
        </p:sp>
        <p:sp>
          <p:nvSpPr>
            <p:cNvPr id="35" name="TextBox 13"/>
            <p:cNvSpPr txBox="1">
              <a:spLocks noChangeArrowheads="1"/>
            </p:cNvSpPr>
            <p:nvPr/>
          </p:nvSpPr>
          <p:spPr bwMode="auto">
            <a:xfrm>
              <a:off x="755576" y="2304732"/>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15</a:t>
              </a:r>
              <a:endParaRPr lang="ko-KR" altLang="en-US" sz="2500" b="1">
                <a:solidFill>
                  <a:srgbClr val="CA654F"/>
                </a:solidFill>
                <a:latin typeface="+mj-lt"/>
                <a:ea typeface="맑은 고딕" pitchFamily="50" charset="-127"/>
              </a:endParaRPr>
            </a:p>
          </p:txBody>
        </p:sp>
      </p:grpSp>
      <p:grpSp>
        <p:nvGrpSpPr>
          <p:cNvPr id="3" name="그룹 20"/>
          <p:cNvGrpSpPr/>
          <p:nvPr/>
        </p:nvGrpSpPr>
        <p:grpSpPr>
          <a:xfrm>
            <a:off x="428596" y="4229297"/>
            <a:ext cx="3874638" cy="708085"/>
            <a:chOff x="755576" y="2909987"/>
            <a:chExt cx="3874638" cy="708085"/>
          </a:xfrm>
        </p:grpSpPr>
        <p:sp>
          <p:nvSpPr>
            <p:cNvPr id="32" name="Text Box 5"/>
            <p:cNvSpPr txBox="1">
              <a:spLocks noChangeArrowheads="1"/>
            </p:cNvSpPr>
            <p:nvPr/>
          </p:nvSpPr>
          <p:spPr bwMode="auto">
            <a:xfrm>
              <a:off x="1461564" y="2909987"/>
              <a:ext cx="2952750" cy="307975"/>
            </a:xfrm>
            <a:prstGeom prst="rect">
              <a:avLst/>
            </a:prstGeom>
            <a:noFill/>
            <a:ln w="9525">
              <a:noFill/>
              <a:miter lim="800000"/>
            </a:ln>
          </p:spPr>
          <p:txBody>
            <a:bodyP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Deductions from salaries</a:t>
              </a:r>
              <a:endParaRPr lang="en-US" altLang="ko-KR" sz="1400" b="1">
                <a:solidFill>
                  <a:schemeClr val="tx1">
                    <a:lumMod val="50000"/>
                    <a:lumOff val="50000"/>
                  </a:schemeClr>
                </a:solidFill>
                <a:latin typeface="+mj-lt"/>
                <a:ea typeface="맑은 고딕" pitchFamily="50" charset="-127"/>
              </a:endParaRPr>
            </a:p>
          </p:txBody>
        </p:sp>
        <p:sp>
          <p:nvSpPr>
            <p:cNvPr id="33" name="Text Box 11"/>
            <p:cNvSpPr txBox="1">
              <a:spLocks noChangeArrowheads="1"/>
            </p:cNvSpPr>
            <p:nvPr/>
          </p:nvSpPr>
          <p:spPr bwMode="auto">
            <a:xfrm>
              <a:off x="1461564" y="3217962"/>
              <a:ext cx="3168650" cy="400110"/>
            </a:xfrm>
            <a:prstGeom prst="rect">
              <a:avLst/>
            </a:prstGeom>
            <a:noFill/>
            <a:ln w="9525">
              <a:noFill/>
              <a:miter lim="800000"/>
            </a:ln>
            <a:effectLst/>
          </p:spPr>
          <p:txBody>
            <a:bodyPr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IN" altLang="ko-KR" sz="1100" smtClean="0">
                  <a:solidFill>
                    <a:schemeClr val="bg1">
                      <a:lumMod val="50000"/>
                    </a:schemeClr>
                  </a:solidFill>
                  <a:latin typeface="+mj-lt"/>
                  <a:ea typeface="맑은 고딕" pitchFamily="50" charset="-127"/>
                  <a:cs typeface="굴림" pitchFamily="50" charset="-127"/>
                </a:rPr>
                <a:t>Amounts which can be claimed as deduction from Salary</a:t>
              </a:r>
              <a:endParaRPr lang="en-US" altLang="ko-KR" sz="1100">
                <a:solidFill>
                  <a:schemeClr val="bg1">
                    <a:lumMod val="50000"/>
                  </a:schemeClr>
                </a:solidFill>
                <a:latin typeface="+mj-lt"/>
                <a:ea typeface="맑은 고딕" pitchFamily="50" charset="-127"/>
                <a:cs typeface="굴림" pitchFamily="50" charset="-127"/>
              </a:endParaRPr>
            </a:p>
          </p:txBody>
        </p:sp>
        <p:sp>
          <p:nvSpPr>
            <p:cNvPr id="36" name="TextBox 13"/>
            <p:cNvSpPr txBox="1">
              <a:spLocks noChangeArrowheads="1"/>
            </p:cNvSpPr>
            <p:nvPr/>
          </p:nvSpPr>
          <p:spPr bwMode="auto">
            <a:xfrm>
              <a:off x="755576" y="3051909"/>
              <a:ext cx="508473"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16</a:t>
              </a:r>
              <a:endParaRPr lang="ko-KR" altLang="en-US" sz="2500" b="1">
                <a:solidFill>
                  <a:srgbClr val="CA654F"/>
                </a:solidFill>
                <a:latin typeface="+mj-lt"/>
                <a:ea typeface="맑은 고딕" pitchFamily="50" charset="-127"/>
              </a:endParaRPr>
            </a:p>
          </p:txBody>
        </p:sp>
      </p:grpSp>
      <p:grpSp>
        <p:nvGrpSpPr>
          <p:cNvPr id="4" name="그룹 21"/>
          <p:cNvGrpSpPr/>
          <p:nvPr/>
        </p:nvGrpSpPr>
        <p:grpSpPr>
          <a:xfrm>
            <a:off x="428596" y="5031108"/>
            <a:ext cx="5572165" cy="531973"/>
            <a:chOff x="755576" y="3637406"/>
            <a:chExt cx="4351844" cy="531973"/>
          </a:xfrm>
        </p:grpSpPr>
        <p:sp>
          <p:nvSpPr>
            <p:cNvPr id="38" name="Text Box 5"/>
            <p:cNvSpPr txBox="1">
              <a:spLocks noChangeArrowheads="1"/>
            </p:cNvSpPr>
            <p:nvPr/>
          </p:nvSpPr>
          <p:spPr bwMode="auto">
            <a:xfrm>
              <a:off x="1226848" y="3637406"/>
              <a:ext cx="3880572" cy="307777"/>
            </a:xfrm>
            <a:prstGeom prst="rect">
              <a:avLst/>
            </a:prstGeom>
            <a:noFill/>
            <a:ln w="9525">
              <a:noFill/>
              <a:miter lim="800000"/>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smtClean="0">
                  <a:solidFill>
                    <a:schemeClr val="tx1">
                      <a:lumMod val="50000"/>
                      <a:lumOff val="50000"/>
                    </a:schemeClr>
                  </a:solidFill>
                  <a:latin typeface="+mj-lt"/>
                  <a:ea typeface="맑은 고딕" pitchFamily="50" charset="-127"/>
                </a:rPr>
                <a:t>  "Salary", "perquisite" and "profits in lieu of salary" defined.</a:t>
              </a:r>
              <a:endParaRPr lang="en-US" altLang="ko-KR" sz="1400" b="1">
                <a:solidFill>
                  <a:schemeClr val="tx1">
                    <a:lumMod val="50000"/>
                    <a:lumOff val="50000"/>
                  </a:schemeClr>
                </a:solidFill>
                <a:latin typeface="+mj-lt"/>
                <a:ea typeface="맑은 고딕" pitchFamily="50" charset="-127"/>
              </a:endParaRPr>
            </a:p>
          </p:txBody>
        </p:sp>
        <p:sp>
          <p:nvSpPr>
            <p:cNvPr id="39" name="Text Box 11"/>
            <p:cNvSpPr txBox="1">
              <a:spLocks noChangeArrowheads="1"/>
            </p:cNvSpPr>
            <p:nvPr/>
          </p:nvSpPr>
          <p:spPr bwMode="auto">
            <a:xfrm>
              <a:off x="1282641" y="3923158"/>
              <a:ext cx="2374163" cy="246221"/>
            </a:xfrm>
            <a:prstGeom prst="rect">
              <a:avLst/>
            </a:prstGeom>
            <a:noFill/>
            <a:ln w="9525">
              <a:noFill/>
              <a:miter lim="800000"/>
            </a:ln>
            <a:effectLst/>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ts val="1200"/>
                </a:lnSpc>
                <a:defRPr/>
              </a:pPr>
              <a:r>
                <a:rPr lang="en-US" altLang="ko-KR" sz="1100" smtClean="0">
                  <a:solidFill>
                    <a:schemeClr val="bg1">
                      <a:lumMod val="50000"/>
                    </a:schemeClr>
                  </a:solidFill>
                  <a:latin typeface="+mj-lt"/>
                  <a:ea typeface="맑은 고딕" pitchFamily="50" charset="-127"/>
                  <a:cs typeface="굴림" pitchFamily="50" charset="-127"/>
                </a:rPr>
                <a:t>Detailed analysis of various concepts under Salary</a:t>
              </a:r>
              <a:endParaRPr lang="en-US" altLang="ko-KR" sz="1100">
                <a:solidFill>
                  <a:schemeClr val="bg1">
                    <a:lumMod val="50000"/>
                  </a:schemeClr>
                </a:solidFill>
                <a:latin typeface="+mj-lt"/>
                <a:ea typeface="맑은 고딕" pitchFamily="50" charset="-127"/>
                <a:cs typeface="굴림" pitchFamily="50" charset="-127"/>
              </a:endParaRPr>
            </a:p>
          </p:txBody>
        </p:sp>
        <p:sp>
          <p:nvSpPr>
            <p:cNvPr id="40" name="TextBox 13"/>
            <p:cNvSpPr txBox="1">
              <a:spLocks noChangeArrowheads="1"/>
            </p:cNvSpPr>
            <p:nvPr/>
          </p:nvSpPr>
          <p:spPr bwMode="auto">
            <a:xfrm>
              <a:off x="755576" y="3678372"/>
              <a:ext cx="397116" cy="477054"/>
            </a:xfrm>
            <a:prstGeom prst="rect">
              <a:avLst/>
            </a:prstGeom>
            <a:noFill/>
            <a:ln w="9525">
              <a:noFill/>
              <a:miter lim="800000"/>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altLang="ko-KR" sz="2500" b="1" smtClean="0">
                  <a:solidFill>
                    <a:srgbClr val="CA654F"/>
                  </a:solidFill>
                  <a:latin typeface="+mj-lt"/>
                  <a:ea typeface="맑은 고딕" pitchFamily="50" charset="-127"/>
                </a:rPr>
                <a:t>17</a:t>
              </a:r>
              <a:endParaRPr lang="ko-KR" altLang="en-US" sz="2500" b="1">
                <a:solidFill>
                  <a:srgbClr val="CA654F"/>
                </a:solidFill>
                <a:latin typeface="+mj-lt"/>
                <a:ea typeface="맑은 고딕" pitchFamily="50" charset="-127"/>
              </a:endParaRPr>
            </a:p>
          </p:txBody>
        </p:sp>
      </p:gr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 name="내용 개체 틀 36"/>
          <p:cNvSpPr>
            <a:spLocks noGrp="1"/>
          </p:cNvSpPr>
          <p:nvPr>
            <p:ph idx="1"/>
          </p:nvPr>
        </p:nvSpPr>
        <p:spPr>
          <a:xfrm>
            <a:off x="395536" y="1283618"/>
            <a:ext cx="8462744" cy="4881686"/>
          </a:xfrm>
        </p:spPr>
        <p:txBody>
          <a:bodyPr/>
          <a:lstStyle/>
          <a:p>
            <a:pPr marL="0" indent="0" algn="just"/>
            <a:r>
              <a:rPr lang="en-US" altLang="ko-KR" b="1" smtClean="0">
                <a:latin typeface="Cambria" pitchFamily="18" charset="0"/>
              </a:rPr>
              <a:t>The following income shall be chargeable to income-tax under the head "Salaries"—</a:t>
            </a:r>
          </a:p>
          <a:p>
            <a:pPr marL="0" indent="0" algn="just"/>
            <a:endParaRPr lang="en-US" altLang="ko-KR" b="1" smtClean="0">
              <a:latin typeface="Cambria" pitchFamily="18" charset="0"/>
            </a:endParaRPr>
          </a:p>
          <a:p>
            <a:pPr marL="0" indent="0" algn="just">
              <a:buFont typeface="Wingdings" pitchFamily="2" charset="2"/>
              <a:buChar char="q"/>
            </a:pPr>
            <a:r>
              <a:rPr lang="en-US" altLang="ko-KR" b="1" smtClean="0">
                <a:latin typeface="Cambria" pitchFamily="18" charset="0"/>
              </a:rPr>
              <a:t> Any salary </a:t>
            </a:r>
            <a:r>
              <a:rPr lang="en-US" altLang="ko-KR" b="1" smtClean="0">
                <a:solidFill>
                  <a:srgbClr val="FF0000"/>
                </a:solidFill>
                <a:latin typeface="Cambria" pitchFamily="18" charset="0"/>
              </a:rPr>
              <a:t>due</a:t>
            </a:r>
            <a:r>
              <a:rPr lang="en-US" altLang="ko-KR" b="1" smtClean="0">
                <a:latin typeface="Cambria" pitchFamily="18" charset="0"/>
              </a:rPr>
              <a:t> from an employer or a former employer to an assessee in the previous year, whether </a:t>
            </a:r>
            <a:r>
              <a:rPr lang="en-US" altLang="ko-KR" b="1" smtClean="0">
                <a:solidFill>
                  <a:srgbClr val="FF0000"/>
                </a:solidFill>
                <a:latin typeface="Cambria" pitchFamily="18" charset="0"/>
              </a:rPr>
              <a:t>paid or not</a:t>
            </a:r>
            <a:r>
              <a:rPr lang="en-US" altLang="ko-KR" b="1" smtClean="0">
                <a:latin typeface="Cambria" pitchFamily="18" charset="0"/>
              </a:rPr>
              <a:t>;</a:t>
            </a:r>
          </a:p>
          <a:p>
            <a:pPr marL="0" indent="0" algn="just">
              <a:buFont typeface="Wingdings" pitchFamily="2" charset="2"/>
              <a:buChar char="q"/>
            </a:pPr>
            <a:endParaRPr lang="en-US" altLang="ko-KR" b="1" smtClean="0">
              <a:latin typeface="Cambria" pitchFamily="18" charset="0"/>
            </a:endParaRPr>
          </a:p>
          <a:p>
            <a:pPr marL="0" indent="0" algn="just">
              <a:buFont typeface="Wingdings" pitchFamily="2" charset="2"/>
              <a:buChar char="q"/>
            </a:pPr>
            <a:r>
              <a:rPr lang="en-US" altLang="ko-KR" b="1" smtClean="0">
                <a:latin typeface="Cambria" pitchFamily="18" charset="0"/>
              </a:rPr>
              <a:t> Any salary </a:t>
            </a:r>
            <a:r>
              <a:rPr lang="en-US" altLang="ko-KR" b="1" smtClean="0">
                <a:solidFill>
                  <a:srgbClr val="FF0000"/>
                </a:solidFill>
                <a:latin typeface="Cambria" pitchFamily="18" charset="0"/>
              </a:rPr>
              <a:t>paid or allowed</a:t>
            </a:r>
            <a:r>
              <a:rPr lang="en-US" altLang="ko-KR" b="1" smtClean="0">
                <a:latin typeface="Cambria" pitchFamily="18" charset="0"/>
              </a:rPr>
              <a:t> to him in the previous year by or on behalf of an employer or a former employer </a:t>
            </a:r>
            <a:r>
              <a:rPr lang="en-US" altLang="ko-KR" b="1" smtClean="0">
                <a:solidFill>
                  <a:srgbClr val="FF0000"/>
                </a:solidFill>
                <a:latin typeface="Cambria" pitchFamily="18" charset="0"/>
              </a:rPr>
              <a:t>though not due</a:t>
            </a:r>
            <a:r>
              <a:rPr lang="en-US" altLang="ko-KR" b="1" smtClean="0">
                <a:latin typeface="Cambria" pitchFamily="18" charset="0"/>
              </a:rPr>
              <a:t> or before it became due to him;</a:t>
            </a:r>
          </a:p>
          <a:p>
            <a:pPr marL="0" indent="0" algn="just">
              <a:buFont typeface="Wingdings" pitchFamily="2" charset="2"/>
              <a:buChar char="q"/>
            </a:pPr>
            <a:endParaRPr lang="en-US" altLang="ko-KR" b="1" smtClean="0">
              <a:latin typeface="Cambria" pitchFamily="18" charset="0"/>
            </a:endParaRPr>
          </a:p>
          <a:p>
            <a:pPr marL="0" indent="0" algn="just">
              <a:buFont typeface="Wingdings" pitchFamily="2" charset="2"/>
              <a:buChar char="q"/>
            </a:pPr>
            <a:r>
              <a:rPr lang="en-US" altLang="ko-KR" b="1" smtClean="0">
                <a:latin typeface="Cambria" pitchFamily="18" charset="0"/>
              </a:rPr>
              <a:t> Any </a:t>
            </a:r>
            <a:r>
              <a:rPr lang="en-US" altLang="ko-KR" b="1" smtClean="0">
                <a:solidFill>
                  <a:srgbClr val="FF0000"/>
                </a:solidFill>
                <a:latin typeface="Cambria" pitchFamily="18" charset="0"/>
              </a:rPr>
              <a:t>arrears of salary paid or allowed </a:t>
            </a:r>
            <a:r>
              <a:rPr lang="en-US" altLang="ko-KR" b="1" smtClean="0">
                <a:latin typeface="Cambria" pitchFamily="18" charset="0"/>
              </a:rPr>
              <a:t>to him in the previous year by or on behalf of an employer or a former employer, </a:t>
            </a:r>
            <a:r>
              <a:rPr lang="en-US" altLang="ko-KR" b="1" smtClean="0">
                <a:solidFill>
                  <a:srgbClr val="FF0000"/>
                </a:solidFill>
                <a:latin typeface="Cambria" pitchFamily="18" charset="0"/>
              </a:rPr>
              <a:t>if not charged to income-tax for any earlier previous year</a:t>
            </a:r>
            <a:r>
              <a:rPr lang="en-US" altLang="ko-KR" b="1" smtClean="0">
                <a:latin typeface="Cambria" pitchFamily="18" charset="0"/>
              </a:rPr>
              <a:t>.</a:t>
            </a:r>
          </a:p>
          <a:p>
            <a:pPr marL="0" indent="0" algn="just">
              <a:buFont typeface="Wingdings" pitchFamily="2" charset="2"/>
              <a:buChar char="q"/>
            </a:pPr>
            <a:endParaRPr lang="en-IN" altLang="ko-KR" b="1" smtClean="0">
              <a:latin typeface="Cambria" pitchFamily="18" charset="0"/>
            </a:endParaRPr>
          </a:p>
          <a:p>
            <a:pPr marL="0" indent="0" algn="just">
              <a:buFont typeface="Wingdings" pitchFamily="2" charset="2"/>
              <a:buChar char="q"/>
            </a:pPr>
            <a:endParaRPr lang="en-IN" altLang="ko-KR" b="1" smtClean="0">
              <a:latin typeface="Cambria" pitchFamily="18" charset="0"/>
            </a:endParaRPr>
          </a:p>
          <a:p>
            <a:pPr marL="0" indent="0" algn="just">
              <a:buFont typeface="Wingdings" pitchFamily="2" charset="2"/>
              <a:buChar char="q"/>
            </a:pPr>
            <a:r>
              <a:rPr lang="en-IN" altLang="ko-KR" b="1" smtClean="0">
                <a:latin typeface="Cambria" pitchFamily="18" charset="0"/>
              </a:rPr>
              <a:t> </a:t>
            </a:r>
            <a:r>
              <a:rPr lang="en-US" altLang="ko-KR" b="1" smtClean="0">
                <a:latin typeface="Cambria" pitchFamily="18" charset="0"/>
              </a:rPr>
              <a:t>Where any salary paid in advance is included in the total income of any person for any previous year it shall not be included again in the total income of the person when the salary becomes due.</a:t>
            </a:r>
            <a:endParaRPr lang="ko-KR" altLang="en-US" b="1">
              <a:latin typeface="Cambria" pitchFamily="18" charset="0"/>
            </a:endParaRPr>
          </a:p>
        </p:txBody>
      </p:sp>
      <p:sp>
        <p:nvSpPr>
          <p:cNvPr id="2" name="제목 1"/>
          <p:cNvSpPr>
            <a:spLocks noGrp="1"/>
          </p:cNvSpPr>
          <p:nvPr>
            <p:ph type="title"/>
          </p:nvPr>
        </p:nvSpPr>
        <p:spPr/>
        <p:txBody>
          <a:bodyPr>
            <a:normAutofit/>
          </a:bodyPr>
          <a:lstStyle/>
          <a:p>
            <a:r>
              <a:rPr lang="en-US" altLang="ko-KR" sz="4400" smtClean="0"/>
              <a:t>CHARGEABILITY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Content Placeholder 7"/>
          <p:cNvGraphicFramePr>
            <a:graphicFrameLocks noGrp="1"/>
          </p:cNvGraphicFramePr>
          <p:nvPr>
            <p:ph idx="1"/>
          </p:nvPr>
        </p:nvGraphicFramePr>
        <p:xfrm>
          <a:off x="395288" y="1284288"/>
          <a:ext cx="8462962" cy="4881562"/>
        </p:xfrm>
        <a:graphic>
          <a:graphicData uri="http://schemas.openxmlformats.org/drawingml/2006/diagram">
            <dgm:relIds xmlns:dgm="http://schemas.openxmlformats.org/drawingml/2006/diagram" r:dm="rId2" r:lo="rId3" r:qs="rId4" r:cs="rId5"/>
          </a:graphicData>
        </a:graphic>
      </p:graphicFrame>
      <p:sp>
        <p:nvSpPr>
          <p:cNvPr id="2" name="제목 1"/>
          <p:cNvSpPr>
            <a:spLocks noGrp="1"/>
          </p:cNvSpPr>
          <p:nvPr>
            <p:ph type="title"/>
          </p:nvPr>
        </p:nvSpPr>
        <p:spPr/>
        <p:txBody>
          <a:bodyPr>
            <a:normAutofit/>
          </a:bodyPr>
          <a:lstStyle/>
          <a:p>
            <a:r>
              <a:rPr lang="en-US" altLang="ko-KR" sz="4400" smtClean="0"/>
              <a:t>CHARGEABILITY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US" altLang="ko-KR" sz="4400" smtClean="0"/>
              <a:t>POINTS TO CONSIDER</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0" name="Content Placeholder 9"/>
          <p:cNvGraphicFramePr>
            <a:graphicFrameLocks noGrp="1"/>
          </p:cNvGraphicFramePr>
          <p:nvPr>
            <p:ph idx="1"/>
          </p:nvPr>
        </p:nvGraphicFramePr>
        <p:xfrm>
          <a:off x="395288" y="1284288"/>
          <a:ext cx="8402637" cy="488156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US" altLang="ko-KR" sz="4400" smtClean="0"/>
              <a:t>SALARY – SECTION 17(1)</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9" name="Content Placeholder 8"/>
          <p:cNvGraphicFramePr>
            <a:graphicFrameLocks noGrp="1"/>
          </p:cNvGraphicFramePr>
          <p:nvPr>
            <p:ph idx="1"/>
          </p:nvPr>
        </p:nvGraphicFramePr>
        <p:xfrm>
          <a:off x="395288" y="1284288"/>
          <a:ext cx="8402637" cy="557371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US" altLang="ko-KR" sz="4400" smtClean="0"/>
              <a:t>POINTS TO CONSIDER</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0" name="Content Placeholder 9"/>
          <p:cNvGraphicFramePr>
            <a:graphicFrameLocks noGrp="1"/>
          </p:cNvGraphicFramePr>
          <p:nvPr>
            <p:ph idx="1"/>
          </p:nvPr>
        </p:nvGraphicFramePr>
        <p:xfrm>
          <a:off x="395288" y="1284288"/>
          <a:ext cx="8402637" cy="488156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US" altLang="ko-KR" sz="4400" smtClean="0"/>
              <a:t>POINTS TO CONSIDER</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0" name="Content Placeholder 9"/>
          <p:cNvGraphicFramePr>
            <a:graphicFrameLocks noGrp="1"/>
          </p:cNvGraphicFramePr>
          <p:nvPr>
            <p:ph idx="1"/>
          </p:nvPr>
        </p:nvGraphicFramePr>
        <p:xfrm>
          <a:off x="395288" y="1284288"/>
          <a:ext cx="8402637" cy="488156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US" altLang="ko-KR" sz="4400" smtClean="0"/>
              <a:t>ALLOWANCES</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6" name="Diagram 15"/>
          <p:cNvGraphicFramePr/>
          <p:nvPr/>
        </p:nvGraphicFramePr>
        <p:xfrm>
          <a:off x="142844" y="1071546"/>
          <a:ext cx="8858312" cy="5357850"/>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FULLY TAXABLE</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8" name="Rectangle 7"/>
          <p:cNvSpPr/>
          <p:nvPr/>
        </p:nvSpPr>
        <p:spPr>
          <a:xfrm>
            <a:off x="428596" y="1357298"/>
            <a:ext cx="8143932" cy="5047536"/>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Entertainment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Dearness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Overtime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Fixed Medical Allowance </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City Compensatory Allowance (to meet increased cost of living in cities)</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Interim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Servant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Project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Tiffin/Lunch/Dinner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Any other cash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Warden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Non-practicing Allowance</a:t>
            </a: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Transport allowance to employee other than blind/ deaf and dumb/ orthopedically handicapped employee</a:t>
            </a: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57158" y="142852"/>
            <a:ext cx="7661196" cy="796908"/>
          </a:xfrm>
        </p:spPr>
        <p:txBody>
          <a:bodyPr>
            <a:normAutofit fontScale="90000"/>
          </a:bodyPr>
          <a:lstStyle/>
          <a:p>
            <a:r>
              <a:rPr lang="en-IN" altLang="ko-KR" sz="4400" smtClean="0"/>
              <a:t>FULLY TAXABLE UNDER NEW &amp; PARTLY EXEMPT UNDER OLD</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9" name="Diagram 8"/>
          <p:cNvGraphicFramePr/>
          <p:nvPr/>
        </p:nvGraphicFramePr>
        <p:xfrm>
          <a:off x="571472" y="1397000"/>
          <a:ext cx="8143932" cy="4675206"/>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57158" y="142852"/>
            <a:ext cx="8786842" cy="796908"/>
          </a:xfrm>
        </p:spPr>
        <p:txBody>
          <a:bodyPr>
            <a:normAutofit fontScale="90000"/>
          </a:bodyPr>
          <a:lstStyle/>
          <a:p>
            <a:r>
              <a:rPr lang="en-US" altLang="ko-KR" sz="4400" smtClean="0"/>
              <a:t>House Rent Allowance [Section 10(13A)]</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0" name="Diagram 9"/>
          <p:cNvGraphicFramePr/>
          <p:nvPr/>
        </p:nvGraphicFramePr>
        <p:xfrm>
          <a:off x="428596" y="1071546"/>
          <a:ext cx="8429684" cy="2071702"/>
        </p:xfrm>
        <a:graphic>
          <a:graphicData uri="http://schemas.openxmlformats.org/drawingml/2006/diagram">
            <dgm:relIds xmlns:dgm="http://schemas.openxmlformats.org/drawingml/2006/diagram" r:dm="rId2" r:lo="rId3" r:qs="rId4" r:cs="rId5"/>
          </a:graphicData>
        </a:graphic>
      </p:graphicFrame>
      <p:pic>
        <p:nvPicPr>
          <p:cNvPr id="11" name="Picture 2" descr="C:\Users\REALTIME22\Desktop\Capture.PNG"/>
          <p:cNvPicPr>
            <a:picLocks noChangeAspect="1" noChangeArrowheads="1"/>
          </p:cNvPicPr>
          <p:nvPr/>
        </p:nvPicPr>
        <p:blipFill>
          <a:blip r:embed="rId6">
            <a:extLst>
              <a:ext uri="{28A0092B-C50C-407E-A947-70E740481C1C}">
                <a14:useLocalDpi xmlns="" xmlns:a14="http://schemas.microsoft.com/office/drawing/2010/main" val="0"/>
              </a:ext>
            </a:extLst>
          </a:blip>
          <a:stretch>
            <a:fillRect/>
          </a:stretch>
        </p:blipFill>
        <p:spPr bwMode="auto">
          <a:xfrm>
            <a:off x="500034" y="3429000"/>
            <a:ext cx="8382000" cy="292275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57158" y="142852"/>
            <a:ext cx="8786842" cy="796908"/>
          </a:xfrm>
        </p:spPr>
        <p:txBody>
          <a:bodyPr>
            <a:normAutofit/>
          </a:bodyPr>
          <a:lstStyle/>
          <a:p>
            <a:r>
              <a:rPr lang="en-US" altLang="ko-KR" sz="4400" smtClean="0"/>
              <a:t>Special Allowances[u/s 10(14)]</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9" name="Diagram 8"/>
          <p:cNvGraphicFramePr/>
          <p:nvPr/>
        </p:nvGraphicFramePr>
        <p:xfrm>
          <a:off x="500034" y="1397000"/>
          <a:ext cx="8215370" cy="517527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098"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533400" y="762000"/>
            <a:ext cx="7011987" cy="46291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25460826"/>
      </p:ext>
    </p:extLst>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122"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85800" y="533400"/>
            <a:ext cx="7234300" cy="5257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5223829"/>
      </p:ext>
    </p:extLst>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147" name="Picture 3"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42910" y="214290"/>
            <a:ext cx="7824556" cy="484822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214282" y="5214950"/>
            <a:ext cx="5143504" cy="1477328"/>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smtClean="0"/>
              <a:t>Note - </a:t>
            </a:r>
            <a:r>
              <a:rPr lang="en-US" smtClean="0"/>
              <a:t>Any assessee claiming exemption in respect of allowances mentioned at serial numbers 7 &amp; 8 and 9 shall not be entitled to exemption in respect of the allowance and disturbed area allowance referred at serial number 2, respectively.</a:t>
            </a:r>
            <a:endParaRPr lang="en-US"/>
          </a:p>
        </p:txBody>
      </p:sp>
    </p:spTree>
    <p:extLst>
      <p:ext uri="{BB962C8B-B14F-4D97-AF65-F5344CB8AC3E}">
        <p14:creationId xmlns="" xmlns:p14="http://schemas.microsoft.com/office/powerpoint/2010/main" val="530146692"/>
      </p:ext>
    </p:extLst>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Group 2"/>
          <p:cNvGrpSpPr/>
          <p:nvPr/>
        </p:nvGrpSpPr>
        <p:grpSpPr>
          <a:xfrm>
            <a:off x="247910" y="152400"/>
            <a:ext cx="8086372" cy="5144858"/>
            <a:chOff x="304800" y="464507"/>
            <a:chExt cx="8086372" cy="5144858"/>
          </a:xfrm>
        </p:grpSpPr>
        <p:pic>
          <p:nvPicPr>
            <p:cNvPr id="7170"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304800" y="464507"/>
              <a:ext cx="8052969" cy="1676400"/>
            </a:xfrm>
            <a:prstGeom prst="rect">
              <a:avLst/>
            </a:prstGeom>
            <a:noFill/>
            <a:extLst>
              <a:ext uri="{909E8E84-426E-40DD-AFC4-6F175D3DCCD1}">
                <a14:hiddenFill xmlns="" xmlns:a14="http://schemas.microsoft.com/office/drawing/2010/main">
                  <a:solidFill>
                    <a:srgbClr val="FFFFFF"/>
                  </a:solidFill>
                </a14:hiddenFill>
              </a:ext>
            </a:extLst>
          </p:spPr>
        </p:pic>
        <p:pic>
          <p:nvPicPr>
            <p:cNvPr id="7171" name="Picture 3" descr="C:\Users\REALTIME22\Desktop\Capture.PNG"/>
            <p:cNvPicPr>
              <a:picLocks noChangeAspect="1" noChangeArrowheads="1"/>
            </p:cNvPicPr>
            <p:nvPr/>
          </p:nvPicPr>
          <p:blipFill>
            <a:blip r:embed="rId3">
              <a:extLst>
                <a:ext uri="{28A0092B-C50C-407E-A947-70E740481C1C}">
                  <a14:useLocalDpi xmlns="" xmlns:a14="http://schemas.microsoft.com/office/drawing/2010/main" val="0"/>
                </a:ext>
              </a:extLst>
            </a:blip>
            <a:stretch>
              <a:fillRect/>
            </a:stretch>
          </p:blipFill>
          <p:spPr bwMode="auto">
            <a:xfrm>
              <a:off x="339247" y="1905000"/>
              <a:ext cx="8051925" cy="3704365"/>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3228862428"/>
      </p:ext>
    </p:extLst>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57158" y="142852"/>
            <a:ext cx="7661196" cy="796908"/>
          </a:xfrm>
        </p:spPr>
        <p:txBody>
          <a:bodyPr>
            <a:normAutofit/>
          </a:bodyPr>
          <a:lstStyle/>
          <a:p>
            <a:r>
              <a:rPr lang="en-IN" altLang="ko-KR" sz="4400" smtClean="0"/>
              <a:t>PARTLY EXEMPT UNDER BOTH</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8" name="Diagram 7"/>
          <p:cNvGraphicFramePr/>
          <p:nvPr/>
        </p:nvGraphicFramePr>
        <p:xfrm>
          <a:off x="857224" y="1397000"/>
          <a:ext cx="8143932" cy="5032396"/>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FULLY EXEMPT UNDER OLD</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8" name="Rectangle 7"/>
          <p:cNvSpPr/>
          <p:nvPr/>
        </p:nvSpPr>
        <p:spPr>
          <a:xfrm>
            <a:off x="428596" y="1357298"/>
            <a:ext cx="8143932" cy="3490699"/>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Allowances to High Court Judges</a:t>
            </a:r>
          </a:p>
          <a:p>
            <a:pPr>
              <a:spcBef>
                <a:spcPts val="600"/>
              </a:spcBef>
              <a:spcAft>
                <a:spcPts val="130"/>
              </a:spcAft>
            </a:pPr>
            <a:endPar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Salary and Allowances paid by the United Nations Organization</a:t>
            </a:r>
          </a:p>
          <a:p>
            <a:pPr>
              <a:spcBef>
                <a:spcPts val="600"/>
              </a:spcBef>
              <a:spcAft>
                <a:spcPts val="130"/>
              </a:spcAft>
            </a:pPr>
            <a:endPar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spcBef>
                <a:spcPts val="600"/>
              </a:spcBef>
              <a:spcAft>
                <a:spcPts val="130"/>
              </a:spcAft>
              <a:buFont typeface="Wingdings" pitchFamily="2" charset="2"/>
              <a:buChar char="q"/>
            </a:pPr>
            <a:r>
              <a:rPr lang="en-IN"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Sumptuary allowance granted to High Court or Supreme Court Judges</a:t>
            </a:r>
          </a:p>
          <a:p>
            <a:pPr>
              <a:spcBef>
                <a:spcPts val="600"/>
              </a:spcBef>
              <a:spcAft>
                <a:spcPts val="130"/>
              </a:spcAft>
              <a:buFont typeface="Wingdings" pitchFamily="2" charset="2"/>
              <a:buChar char="q"/>
            </a:pPr>
            <a:endPar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spcBef>
                <a:spcPts val="600"/>
              </a:spcBef>
              <a:spcAft>
                <a:spcPts val="130"/>
              </a:spcAft>
              <a:buFont typeface="Wingdings" pitchFamily="2" charset="2"/>
              <a:buChar char="q"/>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Allowances payable outside India [Section 10(7)]: Allowances or perquisites paid or allowed as such outside India by the Government to a citizen of India for services rendered outside India are exempt from tax.</a:t>
            </a:r>
          </a:p>
          <a:p>
            <a:pPr>
              <a:spcBef>
                <a:spcPts val="600"/>
              </a:spcBef>
              <a:spcAft>
                <a:spcPts val="130"/>
              </a:spcAft>
            </a:pP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ANNUITY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9" name="Content Placeholder 8"/>
          <p:cNvSpPr>
            <a:spLocks noGrp="1"/>
          </p:cNvSpPr>
          <p:nvPr>
            <p:ph idx="1"/>
          </p:nvPr>
        </p:nvSpPr>
        <p:spPr/>
        <p:txBody>
          <a:bodyPr/>
          <a:lstStyle/>
          <a:p>
            <a:pPr>
              <a:buFont typeface="Wingdings" pitchFamily="2" charset="2"/>
              <a:buChar char="q"/>
            </a:pPr>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Annuity is a sum payable in respect of a particular year. It is a yearly grant.</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Wingdings" pitchFamily="2" charset="2"/>
              <a:buChar char="q"/>
            </a:pPr>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Annuity received by a present employer is to be taxed as salary</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Wingdings" pitchFamily="2" charset="2"/>
              <a:buChar char="q"/>
            </a:pPr>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Annuity received from a past employer is taxable as profit in lieu of salary.</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Wingdings" pitchFamily="2" charset="2"/>
              <a:buChar char="q"/>
            </a:pPr>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Annuity received from person other than an employer is taxable as “income from  other sources”.</a:t>
            </a:r>
          </a:p>
          <a:p>
            <a:endParaRPr lang="en-US"/>
          </a:p>
        </p:txBody>
      </p:sp>
    </p:spTree>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PENSION</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pic>
        <p:nvPicPr>
          <p:cNvPr id="10" name="Content Placeholder 9">
            <a:extLst>
              <a:ext uri="{FF2B5EF4-FFF2-40B4-BE49-F238E27FC236}">
                <a16:creationId xmlns:a16="http://schemas.microsoft.com/office/drawing/2014/main" xmlns="" id="{C1E48518-194C-B3D0-7312-28EE2736AF3D}"/>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785786" y="1116742"/>
            <a:ext cx="7643866" cy="4766041"/>
          </a:xfrm>
          <a:prstGeom prst="rect">
            <a:avLst/>
          </a:prstGeom>
        </p:spPr>
      </p:pic>
      <p:sp>
        <p:nvSpPr>
          <p:cNvPr id="11" name="Rectangle 10"/>
          <p:cNvSpPr/>
          <p:nvPr/>
        </p:nvSpPr>
        <p:spPr>
          <a:xfrm>
            <a:off x="642910" y="5657671"/>
            <a:ext cx="7929618" cy="923330"/>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 </a:t>
            </a:r>
          </a:p>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Exemption u/s 10(10A) in respect of commuted pension is available to an assessee      irrespective of the regime under which he pays tax.</a:t>
            </a: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GRATUITY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pic>
        <p:nvPicPr>
          <p:cNvPr id="12" name="Content Placeholder 11">
            <a:extLst>
              <a:ext uri="{FF2B5EF4-FFF2-40B4-BE49-F238E27FC236}">
                <a16:creationId xmlns:a16="http://schemas.microsoft.com/office/drawing/2014/main" xmlns="" id="{82A39BFA-A1D8-6994-99B4-FBAEA8C6C529}"/>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857224" y="1142984"/>
            <a:ext cx="7215238" cy="4839376"/>
          </a:xfrm>
          <a:prstGeom prst="rect">
            <a:avLst/>
          </a:prstGeom>
        </p:spPr>
      </p:pic>
      <p:sp>
        <p:nvSpPr>
          <p:cNvPr id="13" name="Rectangle 12"/>
          <p:cNvSpPr/>
          <p:nvPr/>
        </p:nvSpPr>
        <p:spPr>
          <a:xfrm>
            <a:off x="857224" y="5786454"/>
            <a:ext cx="7715304" cy="923330"/>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 </a:t>
            </a:r>
          </a:p>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Exemption u/s 10(10) is available to an assessee  irrespective of the regime under which he pays tax.</a:t>
            </a: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p:txBody>
          <a:bodyPr>
            <a:normAutofit/>
          </a:bodyPr>
          <a:lstStyle/>
          <a:p>
            <a:r>
              <a:rPr lang="en-IN" altLang="ko-KR" sz="4400" smtClean="0"/>
              <a:t>GRATUITY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13" name="Rectangle 12"/>
          <p:cNvSpPr/>
          <p:nvPr/>
        </p:nvSpPr>
        <p:spPr>
          <a:xfrm>
            <a:off x="642910" y="1500174"/>
            <a:ext cx="7858180" cy="3785652"/>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 </a:t>
            </a:r>
          </a:p>
          <a:p>
            <a:pPr>
              <a:buFontTx/>
              <a:buChar char="-"/>
            </a:pPr>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Exemption u/s 10(10) is available to an assessee irrespective of the regime under which he pays tax.</a:t>
            </a:r>
          </a:p>
          <a:p>
            <a:pPr>
              <a:buFontTx/>
              <a:buChar char="-"/>
            </a:pPr>
            <a:endPar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Tx/>
              <a:buChar char="-"/>
            </a:pPr>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Where gratuity is received from 2 or more employers in the same previous year, then, aggregate amount of gratuity exempt from tax cannot exceed </a:t>
            </a:r>
          </a:p>
          <a:p>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Rs.20,00,000.</a:t>
            </a:r>
          </a:p>
          <a:p>
            <a:pPr>
              <a:buFontTx/>
              <a:buChar char="-"/>
            </a:pPr>
            <a:endPar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Tx/>
              <a:buChar char="-"/>
            </a:pPr>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Where gratuity is received in any earlier previous year from former </a:t>
            </a:r>
          </a:p>
          <a:p>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employer and again received from another employer in a later previous year, the limit of  Rs.20,00,000 will be reduced by the amount of gratuity exempt earlier.</a:t>
            </a:r>
            <a:endParaRPr lang="en-US" sz="20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86152"/>
            <a:ext cx="8748464" cy="796908"/>
          </a:xfrm>
        </p:spPr>
        <p:txBody>
          <a:bodyPr>
            <a:normAutofit fontScale="90000"/>
          </a:bodyPr>
          <a:lstStyle/>
          <a:p>
            <a:r>
              <a:rPr lang="en-US" altLang="ko-KR" sz="4400" smtClean="0"/>
              <a:t>LEAVE SALARY OR LEAVE ENCASHMENT</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13" name="Rectangle 12"/>
          <p:cNvSpPr/>
          <p:nvPr/>
        </p:nvSpPr>
        <p:spPr>
          <a:xfrm>
            <a:off x="857224" y="5786454"/>
            <a:ext cx="7858180" cy="923330"/>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 </a:t>
            </a:r>
          </a:p>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Exemption u/s 10(10AA) is available to an assessee irrespective of the regime under which he pays tax.</a:t>
            </a: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 name="Picture 3" descr="C:\Users\REALTIME22\Desktop\Capture.PN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tretch>
            <a:fillRect/>
          </a:stretch>
        </p:blipFill>
        <p:spPr bwMode="auto">
          <a:xfrm>
            <a:off x="785786" y="1136781"/>
            <a:ext cx="7715304" cy="472111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Picture 5">
            <a:extLst>
              <a:ext uri="{FF2B5EF4-FFF2-40B4-BE49-F238E27FC236}">
                <a16:creationId xmlns:a16="http://schemas.microsoft.com/office/drawing/2014/main" xmlns="" id="{881F5923-6EEC-23FB-9ED8-399F049827D4}"/>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57224" y="1214422"/>
            <a:ext cx="7429552" cy="5496692"/>
          </a:xfrm>
          <a:prstGeom prst="rect">
            <a:avLst/>
          </a:prstGeom>
        </p:spPr>
      </p:pic>
      <p:sp>
        <p:nvSpPr>
          <p:cNvPr id="7" name="제목 1"/>
          <p:cNvSpPr>
            <a:spLocks noGrp="1"/>
          </p:cNvSpPr>
          <p:nvPr>
            <p:ph type="title"/>
          </p:nvPr>
        </p:nvSpPr>
        <p:spPr>
          <a:xfrm>
            <a:off x="395536" y="86152"/>
            <a:ext cx="8748464" cy="796908"/>
          </a:xfrm>
        </p:spPr>
        <p:txBody>
          <a:bodyPr>
            <a:normAutofit fontScale="90000"/>
          </a:bodyPr>
          <a:lstStyle/>
          <a:p>
            <a:r>
              <a:rPr lang="en-US" altLang="ko-KR" sz="4400" smtClean="0"/>
              <a:t>TAX TREATMENT OF PROVIDENT FUND</a:t>
            </a:r>
          </a:p>
        </p:txBody>
      </p:sp>
    </p:spTree>
    <p:extLst>
      <p:ext uri="{BB962C8B-B14F-4D97-AF65-F5344CB8AC3E}">
        <p14:creationId xmlns="" xmlns:p14="http://schemas.microsoft.com/office/powerpoint/2010/main" val="1335053984"/>
      </p:ext>
    </p:extLst>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Group 5">
            <a:extLst>
              <a:ext uri="{FF2B5EF4-FFF2-40B4-BE49-F238E27FC236}">
                <a16:creationId xmlns:a16="http://schemas.microsoft.com/office/drawing/2014/main" xmlns="" id="{CEE1576C-A7C8-0BDF-6A0B-172DE756EEE3}"/>
              </a:ext>
            </a:extLst>
          </p:cNvPr>
          <p:cNvGrpSpPr/>
          <p:nvPr/>
        </p:nvGrpSpPr>
        <p:grpSpPr>
          <a:xfrm>
            <a:off x="838199" y="706461"/>
            <a:ext cx="7591453" cy="4996994"/>
            <a:chOff x="1295399" y="447964"/>
            <a:chExt cx="6049219" cy="4996994"/>
          </a:xfrm>
        </p:grpSpPr>
        <p:pic>
          <p:nvPicPr>
            <p:cNvPr id="3" name="Picture 2">
              <a:extLst>
                <a:ext uri="{FF2B5EF4-FFF2-40B4-BE49-F238E27FC236}">
                  <a16:creationId xmlns:a16="http://schemas.microsoft.com/office/drawing/2014/main" xmlns="" id="{A697290B-EA8A-AA94-59F3-849F7EE7C86E}"/>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95399" y="447964"/>
              <a:ext cx="6049219" cy="1181265"/>
            </a:xfrm>
            <a:prstGeom prst="rect">
              <a:avLst/>
            </a:prstGeom>
          </p:spPr>
        </p:pic>
        <p:pic>
          <p:nvPicPr>
            <p:cNvPr id="5" name="Picture 4">
              <a:extLst>
                <a:ext uri="{FF2B5EF4-FFF2-40B4-BE49-F238E27FC236}">
                  <a16:creationId xmlns:a16="http://schemas.microsoft.com/office/drawing/2014/main" xmlns="" id="{E7D0C9B6-7C7D-8CCF-97A5-E7F14CC391EF}"/>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295399" y="1615374"/>
              <a:ext cx="6049219" cy="3829584"/>
            </a:xfrm>
            <a:prstGeom prst="rect">
              <a:avLst/>
            </a:prstGeom>
          </p:spPr>
        </p:pic>
      </p:grpSp>
      <p:sp>
        <p:nvSpPr>
          <p:cNvPr id="7" name="TextBox 6">
            <a:extLst>
              <a:ext uri="{FF2B5EF4-FFF2-40B4-BE49-F238E27FC236}">
                <a16:creationId xmlns:a16="http://schemas.microsoft.com/office/drawing/2014/main" xmlns="" id="{51584686-A580-CEB0-782E-1A03465FE3CA}"/>
              </a:ext>
            </a:extLst>
          </p:cNvPr>
          <p:cNvSpPr txBox="1"/>
          <p:nvPr/>
        </p:nvSpPr>
        <p:spPr>
          <a:xfrm>
            <a:off x="285720" y="5786454"/>
            <a:ext cx="5072098" cy="923330"/>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IN" b="1"/>
              <a:t>Note </a:t>
            </a:r>
          </a:p>
          <a:p>
            <a:r>
              <a:rPr lang="en-IN"/>
              <a:t>Salary = Basic Salary + DA(if)+ Commission as a fixed % of turnover</a:t>
            </a:r>
          </a:p>
        </p:txBody>
      </p:sp>
      <p:pic>
        <p:nvPicPr>
          <p:cNvPr id="4" name="Picture 3">
            <a:extLst>
              <a:ext uri="{FF2B5EF4-FFF2-40B4-BE49-F238E27FC236}">
                <a16:creationId xmlns:a16="http://schemas.microsoft.com/office/drawing/2014/main" xmlns="" id="{99621457-170D-C493-E126-5586FAFEA703}"/>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85786" y="142852"/>
            <a:ext cx="7643866" cy="562053"/>
          </a:xfrm>
          <a:prstGeom prst="rect">
            <a:avLst/>
          </a:prstGeom>
        </p:spPr>
      </p:pic>
    </p:spTree>
    <p:extLst>
      <p:ext uri="{BB962C8B-B14F-4D97-AF65-F5344CB8AC3E}">
        <p14:creationId xmlns="" xmlns:p14="http://schemas.microsoft.com/office/powerpoint/2010/main" val="3061465263"/>
      </p:ext>
    </p:extLst>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a:extLst>
              <a:ext uri="{FF2B5EF4-FFF2-40B4-BE49-F238E27FC236}">
                <a16:creationId xmlns:a16="http://schemas.microsoft.com/office/drawing/2014/main" xmlns="" id="{84969F0B-32AF-26C5-19FD-6A34FE26D8B6}"/>
              </a:ext>
            </a:extLst>
          </p:cNvPr>
          <p:cNvSpPr txBox="1"/>
          <p:nvPr/>
        </p:nvSpPr>
        <p:spPr>
          <a:xfrm>
            <a:off x="714348" y="994856"/>
            <a:ext cx="7620000" cy="5601533"/>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u="sng">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a:t>
            </a:r>
          </a:p>
          <a:p>
            <a:pPr marL="285750" indent="-285750" algn="l">
              <a:buFont typeface="Wingdings" pitchFamily="2" charset="2"/>
              <a:buChar char="§"/>
            </a:pP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per section 10(11), any payment from a Provident Fund (PF) to which Provident</a:t>
            </a:r>
            <a:r>
              <a:rPr lang="en-US" sz="17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Fund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Act, 1925, applies or from Public Provident Fund would be exempt.</a:t>
            </a:r>
          </a:p>
          <a:p>
            <a:pPr marL="285750" indent="-285750" algn="l">
              <a:buFont typeface="Wingdings" pitchFamily="2" charset="2"/>
              <a:buChar char="§"/>
            </a:pPr>
            <a:endPar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buFont typeface="Wingdings" pitchFamily="2" charset="2"/>
              <a:buChar char="§"/>
            </a:pP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Accumulated balance due and becoming payable to an employee participating in a </a:t>
            </a:r>
            <a:endPar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Recognized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Provident Fund (RPF) would be exempt under section 10(12).</a:t>
            </a:r>
          </a:p>
          <a:p>
            <a:pPr marL="285750" indent="-285750" algn="l">
              <a:buFont typeface="Wingdings" pitchFamily="2" charset="2"/>
              <a:buChar char="§"/>
            </a:pPr>
            <a:endPar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buFont typeface="Wingdings" pitchFamily="2" charset="2"/>
              <a:buChar char="§"/>
            </a:pP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However, the exemption under section 10(11) or 10(12) would not be available in </a:t>
            </a:r>
            <a:endPar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respect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 income by way of interest accrued during the previous year to the extent it relates to the amount or the aggregate of amounts of contribution made by that </a:t>
            </a:r>
            <a:endPar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person/employee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exceeding</a:t>
            </a:r>
            <a:r>
              <a:rPr lang="en-US" sz="17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Rs.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2,50,000 in any previous year in that fund, on or </a:t>
            </a:r>
            <a:endPar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after </a:t>
            </a:r>
            <a:r>
              <a:rPr lang="en-IN"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1st April, 2021.</a:t>
            </a:r>
          </a:p>
          <a:p>
            <a:pPr marL="285750" indent="-285750" algn="l">
              <a:buFont typeface="Wingdings" pitchFamily="2" charset="2"/>
              <a:buChar char="§"/>
            </a:pPr>
            <a:endParaRPr lang="en-IN"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buFont typeface="Wingdings" pitchFamily="2" charset="2"/>
              <a:buChar char="§"/>
            </a:pP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If the contribution by such person/employee is in a fund in which there is no </a:t>
            </a:r>
            <a:endPar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employer’s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contribution, then, a higher limit of </a:t>
            </a:r>
            <a:r>
              <a:rPr lang="en-US" sz="17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Rs. </a:t>
            </a:r>
            <a:r>
              <a:rPr lang="en-US" sz="17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5,00,000 </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would be applicable for such contribution, and interest accrued in any previous year in that fund, on or after 1st April, 2021 would be exempt upto that limit.</a:t>
            </a:r>
          </a:p>
          <a:p>
            <a:pPr marL="285750" indent="-285750" algn="l">
              <a:buFont typeface="Wingdings" pitchFamily="2" charset="2"/>
              <a:buChar char="§"/>
            </a:pPr>
            <a:endPar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285750" indent="-285750" algn="l">
              <a:buFont typeface="Wingdings" pitchFamily="2" charset="2"/>
              <a:buChar char="§"/>
            </a:pP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 may be noted that interest accrued on contribution to such funds upto 31</a:t>
            </a:r>
            <a:r>
              <a:rPr lang="en-US" sz="1700" b="1" i="0" u="none" strike="noStrike" baseline="300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
            </a:r>
            <a:r>
              <a:rPr lang="en-US"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March, 2021 would be exempt without any limit, even if the accrual of income is </a:t>
            </a:r>
            <a:r>
              <a:rPr lang="en-IN" sz="17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after that date.</a:t>
            </a:r>
            <a:endParaRPr lang="en-US" sz="17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 xmlns:p14="http://schemas.microsoft.com/office/powerpoint/2010/main" val="2791048419"/>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Rectangle 1"/>
          <p:cNvSpPr/>
          <p:nvPr/>
        </p:nvSpPr>
        <p:spPr>
          <a:xfrm>
            <a:off x="642910" y="1071546"/>
            <a:ext cx="8215370" cy="5355312"/>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 this purpose, separate accounts within the provident fund account shall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 maintained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during the previous year 2021-22 and all subsequent previous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years for taxable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contribution and non-taxable contribution made by a person</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342900" indent="-342900">
              <a:buAutoNum type="alphaLcParenBoth"/>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Non-taxable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contribution account – Aggregate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a:t>
            </a:r>
          </a:p>
          <a:p>
            <a:endPar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 closing balance in the account as on 31.03.2021;</a:t>
            </a: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(ii) any contribution made by the person in the account during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previous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year 2021-22 and subsequent previous years, which is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 included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the taxable contribution account; and</a:t>
            </a: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(iii) interest accrued on (i) and (ii),</a:t>
            </a: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reduced by the withdrawal, if any, from such account</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 Taxable contribution account – Aggregate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a:t>
            </a:r>
          </a:p>
          <a:p>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 contribution made by the person in the account during the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previous year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2021-22 and subsequent previous years, which is in excess of </a:t>
            </a: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yearly </a:t>
            </a:r>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threshold limit; and</a:t>
            </a: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(ii) interest accrued on (i)</a:t>
            </a:r>
          </a:p>
          <a:p>
            <a:r>
              <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reduced by the withdrawal, if any, from such account.</a:t>
            </a:r>
          </a:p>
        </p:txBody>
      </p:sp>
    </p:spTree>
    <p:extLst>
      <p:ext uri="{BB962C8B-B14F-4D97-AF65-F5344CB8AC3E}">
        <p14:creationId xmlns="" xmlns:p14="http://schemas.microsoft.com/office/powerpoint/2010/main" val="4247227435"/>
      </p:ext>
    </p:extLst>
  </p:cSld>
  <p:clrMapOvr>
    <a:masterClrMapping/>
  </p:clrMapOvr>
  <p:transition/>
  <p:timing/>
</p:sld>
</file>

<file path=ppt/slides/slide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xmlns="" id="{5CDFADD8-733E-D765-0BDC-FC00EB3C7869}"/>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00200" y="821822"/>
            <a:ext cx="6329386" cy="5750450"/>
          </a:xfrm>
          <a:prstGeom prst="rect">
            <a:avLst/>
          </a:prstGeom>
        </p:spPr>
      </p:pic>
      <p:sp>
        <p:nvSpPr>
          <p:cNvPr id="4" name="TextBox 3">
            <a:extLst>
              <a:ext uri="{FF2B5EF4-FFF2-40B4-BE49-F238E27FC236}">
                <a16:creationId xmlns:a16="http://schemas.microsoft.com/office/drawing/2014/main" xmlns="" id="{41B3054E-ADA3-4C34-F3B0-75AF1E5CB56B}"/>
              </a:ext>
            </a:extLst>
          </p:cNvPr>
          <p:cNvSpPr txBox="1"/>
          <p:nvPr/>
        </p:nvSpPr>
        <p:spPr>
          <a:xfrm>
            <a:off x="609600" y="152400"/>
            <a:ext cx="7462862" cy="40011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z="2000" b="1" i="0" u="sng" strike="noStrike" baseline="0">
                <a:latin typeface="+mj-lt"/>
              </a:rPr>
              <a:t>Exemption of Accumulated balance of RPF, payable to an employee</a:t>
            </a:r>
            <a:endParaRPr lang="en-IN" sz="2000" b="1" u="sng">
              <a:latin typeface="+mj-lt"/>
            </a:endParaRPr>
          </a:p>
        </p:txBody>
      </p:sp>
    </p:spTree>
    <p:extLst>
      <p:ext uri="{BB962C8B-B14F-4D97-AF65-F5344CB8AC3E}">
        <p14:creationId xmlns="" xmlns:p14="http://schemas.microsoft.com/office/powerpoint/2010/main" val="2407443359"/>
      </p:ext>
    </p:extLst>
  </p:cSld>
  <p:clrMapOvr>
    <a:masterClrMapping/>
  </p:clrMapOvr>
  <p:transition/>
  <p:timing/>
</p:sld>
</file>

<file path=ppt/slides/slide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142852"/>
            <a:ext cx="8748464" cy="796908"/>
          </a:xfrm>
        </p:spPr>
        <p:txBody>
          <a:bodyPr>
            <a:normAutofit fontScale="90000"/>
          </a:bodyPr>
          <a:lstStyle/>
          <a:p>
            <a:r>
              <a:rPr lang="en-US" altLang="ko-KR" sz="4400" smtClean="0"/>
              <a:t>VOLUNTARY RETIREMENT RECEIPTS [SECTION 10(10C)]</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12" name="Content Placeholder 11">
            <a:extLst>
              <a:ext uri="{FF2B5EF4-FFF2-40B4-BE49-F238E27FC236}">
                <a16:creationId xmlns:a16="http://schemas.microsoft.com/office/drawing/2014/main" xmlns="" id="{920B3AC8-7F3D-87F5-DB84-90ABA620B886}"/>
              </a:ext>
            </a:extLst>
          </p:cNvPr>
          <p:cNvSpPr txBox="1">
            <a:spLocks noGrp="1"/>
          </p:cNvSpPr>
          <p:nvPr>
            <p:ph idx="1"/>
          </p:nvPr>
        </p:nvSpPr>
        <p:spPr>
          <a:xfrm>
            <a:off x="214282" y="1142984"/>
            <a:ext cx="8929718" cy="5650778"/>
          </a:xfrm>
          <a:prstGeom prst="rect">
            <a:avLst/>
          </a:prstGeom>
          <a:noFill/>
        </p:spPr>
        <p:txBody>
          <a:bodyPr wrap="square">
            <a:spAutoFit/>
          </a:bodyPr>
          <a:lstStyle/>
          <a:p>
            <a:pPr algn="l"/>
            <a:r>
              <a:rPr lang="en-US" sz="18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employees of notified Eligible undertakings are eligible for exemption under this </a:t>
            </a:r>
            <a:r>
              <a:rPr lang="en-US" sz="18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clause</a:t>
            </a:r>
          </a:p>
          <a:p>
            <a:pPr algn="l"/>
            <a:endPar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l"/>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Limit: The amount of Exemption should be the least of the following</a:t>
            </a:r>
            <a:r>
              <a:rPr lang="en-US"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342900" indent="-342900" algn="l">
              <a:buAutoNum type="arabicPeriod"/>
            </a:pPr>
            <a:r>
              <a:rPr lang="en-IN"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Compensation actually received</a:t>
            </a:r>
          </a:p>
          <a:p>
            <a:pPr marL="342900" indent="-342900" algn="l">
              <a:buAutoNum type="arabicPeriod"/>
            </a:pPr>
            <a:r>
              <a:rPr lang="en-IN"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Statutory limit of Rs.5,00,000</a:t>
            </a:r>
          </a:p>
          <a:p>
            <a:pPr marL="342900" indent="-342900" algn="l">
              <a:buAutoNum type="arabicPeriod"/>
            </a:pPr>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months’ salary × completed years of service</a:t>
            </a:r>
            <a:endParaRPr lang="en-IN"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342900" indent="-342900" algn="l">
              <a:buAutoNum type="arabicPeriod"/>
            </a:pPr>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Last drawn salary × remaining months of service left</a:t>
            </a:r>
          </a:p>
          <a:p>
            <a:pPr algn="l"/>
            <a:endParaRPr lang="en-US"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Conditions: </a:t>
            </a:r>
            <a:r>
              <a:rPr lang="en-US"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a:t>
            </a:r>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mployee who has completed 10 years of service or completed 40 years of </a:t>
            </a:r>
            <a:r>
              <a:rPr lang="en-US" sz="1800" b="1" i="0"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age</a:t>
            </a:r>
            <a:r>
              <a:rPr lang="en-US" sz="1800" b="1" i="0"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endParaRPr lang="en-US" sz="1800" b="1" i="0" u="sng"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l"/>
            <a:r>
              <a:rPr lang="en-US" sz="1800" b="1" u="sng"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a:t>
            </a:r>
          </a:p>
          <a:p>
            <a:pPr algn="l"/>
            <a:endPar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a:t>
            </a:r>
            <a:r>
              <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IN"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Salary = Basic Salary + DA(if)+ Commission as a fixed % of turnover</a:t>
            </a:r>
          </a:p>
          <a:p>
            <a:pPr algn="l"/>
            <a:endPar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l"/>
            <a:r>
              <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Exemption under section 10(10C) would be available to an assessee</a:t>
            </a:r>
            <a:r>
              <a:rPr lang="en-US" sz="18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irrespective of the </a:t>
            </a:r>
            <a:endParaRPr lang="en-US" sz="1800" b="1"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l"/>
            <a:r>
              <a:rPr lang="en-US" sz="1800" b="1" u="none" strike="noStrike"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regime </a:t>
            </a:r>
            <a:r>
              <a:rPr lang="en-US" sz="1800" b="1" u="none" strike="noStrike" baseline="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under which he pays tax.</a:t>
            </a:r>
          </a:p>
          <a:p>
            <a:pPr algn="l"/>
            <a:endParaRPr lang="en-IN" u="sng"/>
          </a:p>
        </p:txBody>
      </p:sp>
    </p:spTree>
  </p:cSld>
  <p:clrMapOvr>
    <a:masterClrMapping/>
  </p:clrMapOvr>
  <p:transition/>
  <p:timing/>
</p:sld>
</file>

<file path=ppt/slides/slide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142852"/>
            <a:ext cx="8748464" cy="796908"/>
          </a:xfrm>
        </p:spPr>
        <p:txBody>
          <a:bodyPr>
            <a:normAutofit/>
          </a:bodyPr>
          <a:lstStyle/>
          <a:p>
            <a:r>
              <a:rPr lang="en-US" altLang="ko-KR" sz="4400" smtClean="0"/>
              <a:t>RETRENCHMENT COMPENSATION</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12" name="Content Placeholder 11">
            <a:extLst>
              <a:ext uri="{FF2B5EF4-FFF2-40B4-BE49-F238E27FC236}">
                <a16:creationId xmlns:a16="http://schemas.microsoft.com/office/drawing/2014/main" xmlns="" id="{920B3AC8-7F3D-87F5-DB84-90ABA620B886}"/>
              </a:ext>
            </a:extLst>
          </p:cNvPr>
          <p:cNvSpPr txBox="1">
            <a:spLocks noGrp="1"/>
          </p:cNvSpPr>
          <p:nvPr>
            <p:ph idx="1"/>
          </p:nvPr>
        </p:nvSpPr>
        <p:spPr>
          <a:xfrm>
            <a:off x="214282" y="1142984"/>
            <a:ext cx="8929718" cy="5927777"/>
          </a:xfrm>
          <a:prstGeom prst="rect">
            <a:avLst/>
          </a:prstGeom>
          <a:noFill/>
        </p:spPr>
        <p:txBody>
          <a:bodyPr wrap="square">
            <a:spAutoFit/>
          </a:bodyPr>
          <a:lstStyle/>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15 days average pay x completed years of service and part thereof in</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excess of 6 months</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 An amount, not less than Rs. 5,00,000 as may be notified by the Central</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Government in this behalf,</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whichever is lower is Exempt</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Average pay means average of the wages payable to a workman</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the case of monthly paid workman, in the three complete calendar months,</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the case of weekly paid workman, in the four calendar weeks,</a:t>
            </a: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the case of daily paid workman, in the twelve full working weeks,</a:t>
            </a:r>
          </a:p>
          <a:p>
            <a:endPar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1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Exemption under section 10(10B) would be available to an assessee irrespective of the regime under which he pays tax.</a:t>
            </a:r>
          </a:p>
          <a:p>
            <a:pPr algn="l"/>
            <a:endParaRPr lang="en-IN" u="sng"/>
          </a:p>
        </p:txBody>
      </p:sp>
    </p:spTree>
  </p:cSld>
  <p:clrMapOvr>
    <a:masterClrMapping/>
  </p:clrMapOvr>
  <p:transition/>
  <p:timing/>
</p:sld>
</file>

<file path=ppt/slides/slide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142852"/>
            <a:ext cx="8748464" cy="796908"/>
          </a:xfrm>
        </p:spPr>
        <p:txBody>
          <a:bodyPr>
            <a:normAutofit/>
          </a:bodyPr>
          <a:lstStyle/>
          <a:p>
            <a:r>
              <a:rPr lang="en-US" altLang="ko-KR" sz="4400" smtClean="0"/>
              <a:t>PERQUISITES</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8" name="Content Placeholder 7"/>
          <p:cNvSpPr>
            <a:spLocks noGrp="1"/>
          </p:cNvSpPr>
          <p:nvPr>
            <p:ph idx="1"/>
          </p:nvPr>
        </p:nvSpPr>
        <p:spPr/>
        <p:txBody>
          <a:bodyPr/>
          <a:lstStyle/>
          <a:p>
            <a:endParaRPr lang="en-US"/>
          </a:p>
        </p:txBody>
      </p:sp>
      <p:grpSp>
        <p:nvGrpSpPr>
          <p:cNvPr id="9" name="Group 8"/>
          <p:cNvGrpSpPr/>
          <p:nvPr/>
        </p:nvGrpSpPr>
        <p:grpSpPr>
          <a:xfrm>
            <a:off x="182982" y="2285992"/>
            <a:ext cx="8795335" cy="2514600"/>
            <a:chOff x="182982" y="2285992"/>
            <a:chExt cx="8795335" cy="2514600"/>
          </a:xfrm>
        </p:grpSpPr>
        <p:sp>
          <p:nvSpPr>
            <p:cNvPr id="10" name="Rectangle 9">
              <a:extLst>
                <a:ext uri="{FF2B5EF4-FFF2-40B4-BE49-F238E27FC236}">
                  <a16:creationId xmlns:a16="http://schemas.microsoft.com/office/drawing/2014/main" xmlns="" id="{6DECCCD9-509B-4FF3-4507-EA417A4C1AFF}"/>
                </a:ext>
              </a:extLst>
            </p:cNvPr>
            <p:cNvSpPr/>
            <p:nvPr/>
          </p:nvSpPr>
          <p:spPr>
            <a:xfrm>
              <a:off x="3143240" y="2285992"/>
              <a:ext cx="2874817" cy="10668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IN" sz="1800" b="1" i="0" u="none" strike="noStrike" baseline="0">
                  <a:latin typeface="SegoeUI-Bold"/>
                </a:rPr>
                <a:t>Types of Perquisites</a:t>
              </a:r>
              <a:endParaRPr lang="en-IN"/>
            </a:p>
          </p:txBody>
        </p:sp>
        <p:sp>
          <p:nvSpPr>
            <p:cNvPr id="11" name="Rectangle 10">
              <a:extLst>
                <a:ext uri="{FF2B5EF4-FFF2-40B4-BE49-F238E27FC236}">
                  <a16:creationId xmlns:a16="http://schemas.microsoft.com/office/drawing/2014/main" xmlns="" id="{36E2EF24-7959-706B-475B-253A3FF609CE}"/>
                </a:ext>
              </a:extLst>
            </p:cNvPr>
            <p:cNvSpPr/>
            <p:nvPr/>
          </p:nvSpPr>
          <p:spPr>
            <a:xfrm>
              <a:off x="3143241" y="3733792"/>
              <a:ext cx="2874817" cy="10668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IN" b="0" i="0" u="none" strike="noStrike" baseline="0">
                  <a:latin typeface="SegoeUI"/>
                </a:rPr>
                <a:t>Tax free perquisites in</a:t>
              </a:r>
            </a:p>
            <a:p>
              <a:pPr algn="ctr"/>
              <a:r>
                <a:rPr lang="en-IN" b="0" i="0" u="none" strike="noStrike" baseline="0">
                  <a:latin typeface="SegoeUI"/>
                </a:rPr>
                <a:t>case of all employees</a:t>
              </a:r>
              <a:endParaRPr lang="en-IN"/>
            </a:p>
          </p:txBody>
        </p:sp>
        <p:sp>
          <p:nvSpPr>
            <p:cNvPr id="13" name="Rectangle 12">
              <a:extLst>
                <a:ext uri="{FF2B5EF4-FFF2-40B4-BE49-F238E27FC236}">
                  <a16:creationId xmlns:a16="http://schemas.microsoft.com/office/drawing/2014/main" xmlns="" id="{DAB21ABE-1BF9-10A7-1EE3-DC3386398890}"/>
                </a:ext>
              </a:extLst>
            </p:cNvPr>
            <p:cNvSpPr/>
            <p:nvPr/>
          </p:nvSpPr>
          <p:spPr>
            <a:xfrm>
              <a:off x="6103500" y="3733792"/>
              <a:ext cx="2874817" cy="10668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IN" sz="1800" b="0" i="0" u="none" strike="noStrike" baseline="0">
                  <a:latin typeface="SegoeUI"/>
                </a:rPr>
                <a:t>Perquisites taxable only in</a:t>
              </a:r>
            </a:p>
            <a:p>
              <a:pPr algn="ctr"/>
              <a:r>
                <a:rPr lang="en-IN" sz="1800" b="0" i="0" u="none" strike="noStrike" baseline="0">
                  <a:latin typeface="SegoeUI"/>
                </a:rPr>
                <a:t>the hands of specified</a:t>
              </a:r>
            </a:p>
            <a:p>
              <a:pPr algn="ctr"/>
              <a:r>
                <a:rPr lang="en-IN" sz="1800" b="0" i="0" u="none" strike="noStrike" baseline="0">
                  <a:latin typeface="SegoeUI"/>
                </a:rPr>
                <a:t>employees</a:t>
              </a:r>
              <a:endParaRPr lang="en-IN"/>
            </a:p>
          </p:txBody>
        </p:sp>
        <p:sp>
          <p:nvSpPr>
            <p:cNvPr id="14" name="Rectangle 13">
              <a:extLst>
                <a:ext uri="{FF2B5EF4-FFF2-40B4-BE49-F238E27FC236}">
                  <a16:creationId xmlns:a16="http://schemas.microsoft.com/office/drawing/2014/main" xmlns="" id="{3300C8B0-C994-09FC-C025-0ABA7CB42121}"/>
                </a:ext>
              </a:extLst>
            </p:cNvPr>
            <p:cNvSpPr/>
            <p:nvPr/>
          </p:nvSpPr>
          <p:spPr>
            <a:xfrm>
              <a:off x="182982" y="3733792"/>
              <a:ext cx="2874817" cy="10668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IN" sz="1800" b="0" i="0" u="none" strike="noStrike" baseline="0">
                  <a:latin typeface="SegoeUI"/>
                </a:rPr>
                <a:t>Perquisites taxable in the</a:t>
              </a:r>
            </a:p>
            <a:p>
              <a:pPr algn="ctr"/>
              <a:r>
                <a:rPr lang="en-IN" sz="1800" b="0" i="0" u="none" strike="noStrike" baseline="0">
                  <a:latin typeface="SegoeUI"/>
                </a:rPr>
                <a:t>case of all employees</a:t>
              </a:r>
              <a:endParaRPr lang="en-IN"/>
            </a:p>
          </p:txBody>
        </p:sp>
      </p:grpSp>
    </p:spTree>
  </p:cSld>
  <p:clrMapOvr>
    <a:masterClrMapping/>
  </p:clrMapOvr>
  <p:transition/>
  <p:timing/>
</p:sld>
</file>

<file path=ppt/slides/slide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Box 2">
            <a:extLst>
              <a:ext uri="{FF2B5EF4-FFF2-40B4-BE49-F238E27FC236}">
                <a16:creationId xmlns:a16="http://schemas.microsoft.com/office/drawing/2014/main" xmlns="" id="{C80CB9EC-8FCF-40D0-DD69-38E0C3F51909}"/>
              </a:ext>
            </a:extLst>
          </p:cNvPr>
          <p:cNvSpPr txBox="1"/>
          <p:nvPr/>
        </p:nvSpPr>
        <p:spPr>
          <a:xfrm>
            <a:off x="500034" y="1142984"/>
            <a:ext cx="8358246" cy="5632311"/>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marL="342900" indent="-342900" algn="ctr"/>
            <a:endParaRPr lang="en-US" b="1" u="sng">
              <a:latin typeface="+mj-lt"/>
            </a:endParaRPr>
          </a:p>
          <a:p>
            <a:pPr marL="342900" indent="-342900" algn="l">
              <a:buFont typeface="+mj-lt"/>
              <a:buAutoNum type="arabicParenR"/>
            </a:pPr>
            <a:r>
              <a:rPr lang="en-IN" i="0" strike="noStrike" baseline="0">
                <a:latin typeface="+mj-lt"/>
              </a:rPr>
              <a:t>Rent Free Accommodation</a:t>
            </a:r>
          </a:p>
          <a:p>
            <a:pPr algn="l"/>
            <a:r>
              <a:rPr lang="en-US" b="1" i="1" u="none" strike="noStrike" baseline="0">
                <a:solidFill>
                  <a:srgbClr val="FF0000"/>
                </a:solidFill>
                <a:latin typeface="+mj-lt"/>
              </a:rPr>
              <a:t>Exception</a:t>
            </a:r>
            <a:r>
              <a:rPr lang="en-US" b="1" i="1" u="none" strike="noStrike" baseline="0">
                <a:latin typeface="+mj-lt"/>
              </a:rPr>
              <a:t>: </a:t>
            </a:r>
            <a:r>
              <a:rPr lang="en-US" b="0" i="1" u="none" strike="noStrike" baseline="0">
                <a:latin typeface="+mj-lt"/>
              </a:rPr>
              <a:t>Rent-free official residence provided to a Judge of a High Court or to a Judge of the Supreme Court is not taxable if they exercise the option of shifting out of the </a:t>
            </a:r>
            <a:endParaRPr lang="en-US" b="0" i="1" u="none" strike="noStrike" baseline="0" smtClean="0">
              <a:latin typeface="+mj-lt"/>
            </a:endParaRPr>
          </a:p>
          <a:p>
            <a:pPr algn="l"/>
            <a:r>
              <a:rPr lang="en-US" b="0" i="1" u="none" strike="noStrike" baseline="0" smtClean="0">
                <a:latin typeface="+mj-lt"/>
              </a:rPr>
              <a:t>default </a:t>
            </a:r>
            <a:r>
              <a:rPr lang="en-US" b="0" i="1" u="none" strike="noStrike" baseline="0">
                <a:latin typeface="+mj-lt"/>
              </a:rPr>
              <a:t>tax regime provided under section 115BAC(1A).</a:t>
            </a:r>
            <a:r>
              <a:rPr lang="en-US" u="sng">
                <a:latin typeface="+mj-lt"/>
              </a:rPr>
              <a:t> </a:t>
            </a:r>
          </a:p>
          <a:p>
            <a:pPr marL="342900" indent="-342900" algn="l">
              <a:buFont typeface="+mj-lt"/>
              <a:buAutoNum type="arabicParenR" startAt="2"/>
            </a:pPr>
            <a:r>
              <a:rPr lang="en-IN" i="0" strike="noStrike" baseline="0">
                <a:latin typeface="+mj-lt"/>
              </a:rPr>
              <a:t>Concession in rent</a:t>
            </a:r>
            <a:endParaRPr lang="en-US">
              <a:latin typeface="+mj-lt"/>
            </a:endParaRPr>
          </a:p>
          <a:p>
            <a:pPr marL="342900" indent="-342900" algn="l">
              <a:buFont typeface="+mj-lt"/>
              <a:buAutoNum type="arabicParenR" startAt="2"/>
            </a:pPr>
            <a:r>
              <a:rPr lang="en-IN" i="0" strike="noStrike" baseline="0">
                <a:latin typeface="+mj-lt"/>
              </a:rPr>
              <a:t>Payment by the employer in respect of an obligation of employee</a:t>
            </a:r>
          </a:p>
          <a:p>
            <a:pPr marL="342900" indent="-342900" algn="l">
              <a:buFont typeface="+mj-lt"/>
              <a:buAutoNum type="arabicParenR" startAt="2"/>
            </a:pPr>
            <a:r>
              <a:rPr lang="en-IN" i="0" strike="noStrike" baseline="0">
                <a:latin typeface="+mj-lt"/>
              </a:rPr>
              <a:t>Amount payable by an employer directly or indirectly to effect an </a:t>
            </a:r>
            <a:r>
              <a:rPr lang="en-US" i="0" strike="noStrike" baseline="0">
                <a:latin typeface="+mj-lt"/>
              </a:rPr>
              <a:t>assurance on the </a:t>
            </a:r>
            <a:r>
              <a:rPr lang="en-US" i="0" strike="noStrike" baseline="0" smtClean="0">
                <a:latin typeface="+mj-lt"/>
              </a:rPr>
              <a:t> life </a:t>
            </a:r>
            <a:r>
              <a:rPr lang="en-US" i="0" strike="noStrike" baseline="0">
                <a:latin typeface="+mj-lt"/>
              </a:rPr>
              <a:t>of </a:t>
            </a:r>
            <a:r>
              <a:rPr lang="en-IN" i="0" strike="noStrike" baseline="0">
                <a:latin typeface="+mj-lt"/>
              </a:rPr>
              <a:t>the assessee</a:t>
            </a:r>
            <a:endParaRPr lang="en-IN" i="0" strike="noStrike" baseline="0">
              <a:latin typeface="+mj-lt"/>
            </a:endParaRPr>
          </a:p>
          <a:p>
            <a:pPr marL="342900" indent="-342900" algn="l">
              <a:buFont typeface="+mj-lt"/>
              <a:buAutoNum type="arabicParenR" startAt="2"/>
            </a:pPr>
            <a:r>
              <a:rPr lang="en-IN" i="0" strike="noStrike" baseline="0">
                <a:latin typeface="+mj-lt"/>
              </a:rPr>
              <a:t>Specified security or sweat equity shares allotted or transferred, by the employer</a:t>
            </a:r>
          </a:p>
          <a:p>
            <a:pPr marL="342900" indent="-342900" algn="l">
              <a:buFont typeface="+mj-lt"/>
              <a:buAutoNum type="arabicParenR" startAt="2"/>
            </a:pPr>
            <a:r>
              <a:rPr lang="en-US" b="0" i="0" u="none" strike="noStrike" baseline="0">
                <a:latin typeface="+mj-lt"/>
              </a:rPr>
              <a:t>The amount or aggregate of amounts of any </a:t>
            </a:r>
            <a:r>
              <a:rPr lang="en-IN" b="0" i="0" u="none" strike="noStrike" baseline="0">
                <a:latin typeface="+mj-lt"/>
              </a:rPr>
              <a:t>contribution made</a:t>
            </a:r>
          </a:p>
          <a:p>
            <a:pPr algn="l"/>
            <a:r>
              <a:rPr lang="en-US" b="0" i="0" u="none" strike="noStrike" baseline="0">
                <a:latin typeface="+mj-lt"/>
              </a:rPr>
              <a:t>       - in a recognised provident fund</a:t>
            </a:r>
          </a:p>
          <a:p>
            <a:pPr algn="l"/>
            <a:r>
              <a:rPr lang="en-US" b="0" i="0" u="none" strike="noStrike" baseline="0">
                <a:latin typeface="+mj-lt"/>
              </a:rPr>
              <a:t>       - in NPS referred to in section 80CCD(1)</a:t>
            </a:r>
          </a:p>
          <a:p>
            <a:pPr algn="l"/>
            <a:r>
              <a:rPr lang="en-US" b="0" i="0" u="none" strike="noStrike" baseline="0">
                <a:latin typeface="+mj-lt"/>
              </a:rPr>
              <a:t>       - in an approved superannuation fund</a:t>
            </a:r>
          </a:p>
          <a:p>
            <a:pPr algn="l"/>
            <a:r>
              <a:rPr lang="en-US" b="0" i="0" u="none" strike="noStrike" baseline="0" smtClean="0">
                <a:latin typeface="+mj-lt"/>
              </a:rPr>
              <a:t>	by </a:t>
            </a:r>
            <a:r>
              <a:rPr lang="en-US" b="0" i="0" u="none" strike="noStrike" baseline="0">
                <a:latin typeface="+mj-lt"/>
              </a:rPr>
              <a:t>the employer to the account of the assessee, to the extent it </a:t>
            </a:r>
            <a:r>
              <a:rPr lang="en-US" b="0" i="0" u="none" strike="noStrike" baseline="0" smtClean="0">
                <a:latin typeface="+mj-lt"/>
              </a:rPr>
              <a:t>exceeds</a:t>
            </a:r>
          </a:p>
          <a:p>
            <a:pPr algn="l"/>
            <a:r>
              <a:rPr lang="en-US" smtClean="0">
                <a:latin typeface="+mj-lt"/>
              </a:rPr>
              <a:t>	</a:t>
            </a:r>
            <a:r>
              <a:rPr lang="en-US" b="0" i="0" u="none" strike="noStrike" baseline="0" smtClean="0">
                <a:latin typeface="+mj-lt"/>
              </a:rPr>
              <a:t> </a:t>
            </a:r>
            <a:r>
              <a:rPr lang="en-US">
                <a:latin typeface="+mj-lt"/>
              </a:rPr>
              <a:t>Rs.</a:t>
            </a:r>
            <a:r>
              <a:rPr lang="en-US" b="1" i="0" u="none" strike="noStrike" baseline="0">
                <a:latin typeface="+mj-lt"/>
              </a:rPr>
              <a:t> </a:t>
            </a:r>
            <a:r>
              <a:rPr lang="en-US" b="1" smtClean="0">
                <a:latin typeface="+mj-lt"/>
              </a:rPr>
              <a:t>7,</a:t>
            </a:r>
            <a:r>
              <a:rPr lang="en-US" b="1" i="0" u="none" strike="noStrike" baseline="0" smtClean="0">
                <a:latin typeface="+mj-lt"/>
              </a:rPr>
              <a:t>50,000</a:t>
            </a:r>
            <a:endParaRPr lang="en-US" b="1" i="0" u="none" strike="noStrike" baseline="0">
              <a:latin typeface="+mj-lt"/>
            </a:endParaRPr>
          </a:p>
          <a:p>
            <a:pPr marL="342900" indent="-342900" algn="l">
              <a:buFont typeface="+mj-lt"/>
              <a:buAutoNum type="arabicParenR" startAt="7"/>
            </a:pPr>
            <a:r>
              <a:rPr lang="en-IN" i="0" u="none" strike="noStrike" baseline="0">
                <a:latin typeface="+mj-lt"/>
              </a:rPr>
              <a:t>Any other fringe benefit or amenity - </a:t>
            </a:r>
            <a:r>
              <a:rPr lang="en-US" b="0" i="0" u="none" strike="noStrike" baseline="0">
                <a:latin typeface="+mj-lt"/>
              </a:rPr>
              <a:t>Interest free or concessional loan</a:t>
            </a:r>
            <a:r>
              <a:rPr lang="en-IN">
                <a:latin typeface="+mj-lt"/>
              </a:rPr>
              <a:t>, </a:t>
            </a:r>
            <a:r>
              <a:rPr lang="en-IN" b="0" i="0" u="none" strike="noStrike" baseline="0">
                <a:latin typeface="+mj-lt"/>
              </a:rPr>
              <a:t>Travelling, </a:t>
            </a:r>
            <a:endParaRPr lang="en-IN" b="0" i="0" u="none" strike="noStrike" baseline="0" smtClean="0">
              <a:latin typeface="+mj-lt"/>
            </a:endParaRPr>
          </a:p>
          <a:p>
            <a:pPr marL="342900" indent="-342900" algn="l"/>
            <a:r>
              <a:rPr lang="en-IN" smtClean="0">
                <a:latin typeface="+mj-lt"/>
              </a:rPr>
              <a:t>	</a:t>
            </a:r>
            <a:r>
              <a:rPr lang="en-IN" b="0" i="0" u="none" strike="noStrike" baseline="0" smtClean="0">
                <a:latin typeface="+mj-lt"/>
              </a:rPr>
              <a:t>touring </a:t>
            </a:r>
            <a:r>
              <a:rPr lang="en-IN" b="0" i="0" u="none" strike="noStrike" baseline="0">
                <a:latin typeface="+mj-lt"/>
              </a:rPr>
              <a:t>and accommodation, </a:t>
            </a:r>
            <a:r>
              <a:rPr lang="en-US" b="0" i="0" u="none" strike="noStrike" baseline="0">
                <a:latin typeface="+mj-lt"/>
              </a:rPr>
              <a:t>Free or concessional food and </a:t>
            </a:r>
            <a:r>
              <a:rPr lang="en-US" b="0" i="0" u="none" strike="noStrike" baseline="0" smtClean="0">
                <a:latin typeface="+mj-lt"/>
              </a:rPr>
              <a:t>non-alcoholic</a:t>
            </a:r>
            <a:r>
              <a:rPr lang="en-US" b="0" i="0" u="none" strike="noStrike" smtClean="0">
                <a:latin typeface="+mj-lt"/>
              </a:rPr>
              <a:t> </a:t>
            </a:r>
            <a:r>
              <a:rPr lang="en-IN" b="0" i="0" u="none" strike="noStrike" baseline="0" smtClean="0">
                <a:latin typeface="+mj-lt"/>
              </a:rPr>
              <a:t>beverages</a:t>
            </a:r>
            <a:r>
              <a:rPr lang="en-IN" b="0" i="0" u="none" strike="noStrike" baseline="0">
                <a:latin typeface="+mj-lt"/>
              </a:rPr>
              <a:t>, </a:t>
            </a:r>
            <a:r>
              <a:rPr lang="en-US" b="0" i="0" u="none" strike="noStrike" baseline="0">
                <a:latin typeface="+mj-lt"/>
              </a:rPr>
              <a:t>Gift, voucher or token in lieu of such gift, </a:t>
            </a:r>
            <a:r>
              <a:rPr lang="en-IN" b="0" i="0" u="none" strike="noStrike" baseline="0">
                <a:latin typeface="+mj-lt"/>
              </a:rPr>
              <a:t>Credit card expense, Club expenditure, </a:t>
            </a:r>
            <a:endParaRPr lang="en-IN" b="0" i="0" u="none" strike="noStrike" baseline="0" smtClean="0">
              <a:latin typeface="+mj-lt"/>
            </a:endParaRPr>
          </a:p>
          <a:p>
            <a:pPr marL="342900" indent="-342900" algn="l"/>
            <a:r>
              <a:rPr lang="en-IN" smtClean="0">
                <a:latin typeface="+mj-lt"/>
              </a:rPr>
              <a:t>	</a:t>
            </a:r>
            <a:r>
              <a:rPr lang="en-IN" b="0" i="0" u="none" strike="noStrike" baseline="0" smtClean="0">
                <a:latin typeface="+mj-lt"/>
              </a:rPr>
              <a:t>Use </a:t>
            </a:r>
            <a:r>
              <a:rPr lang="en-IN" b="0" i="0" u="none" strike="noStrike" baseline="0">
                <a:latin typeface="+mj-lt"/>
              </a:rPr>
              <a:t>of movable assets, Transfer of movable assets</a:t>
            </a:r>
            <a:endParaRPr lang="en-IN">
              <a:latin typeface="+mj-lt"/>
            </a:endParaRPr>
          </a:p>
        </p:txBody>
      </p:sp>
      <p:sp>
        <p:nvSpPr>
          <p:cNvPr id="9" name="제목 1"/>
          <p:cNvSpPr>
            <a:spLocks noGrp="1"/>
          </p:cNvSpPr>
          <p:nvPr>
            <p:ph type="title"/>
          </p:nvPr>
        </p:nvSpPr>
        <p:spPr>
          <a:xfrm>
            <a:off x="395536" y="142852"/>
            <a:ext cx="8748464" cy="796908"/>
          </a:xfrm>
        </p:spPr>
        <p:txBody>
          <a:bodyPr>
            <a:normAutofit/>
          </a:bodyPr>
          <a:lstStyle/>
          <a:p>
            <a:r>
              <a:rPr lang="en-US" altLang="ko-KR" sz="4400" smtClean="0"/>
              <a:t>TAXABLE PERQUISITES</a:t>
            </a:r>
          </a:p>
        </p:txBody>
      </p:sp>
    </p:spTree>
    <p:extLst>
      <p:ext uri="{BB962C8B-B14F-4D97-AF65-F5344CB8AC3E}">
        <p14:creationId xmlns="" xmlns:p14="http://schemas.microsoft.com/office/powerpoint/2010/main" val="2143264101"/>
      </p:ext>
    </p:extLst>
  </p:cSld>
  <p:clrMapOvr>
    <a:masterClrMapping/>
  </p:clrMapOvr>
  <p:transition/>
  <p:timing/>
</p:sld>
</file>

<file path=ppt/slides/slide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Box 2">
            <a:extLst>
              <a:ext uri="{FF2B5EF4-FFF2-40B4-BE49-F238E27FC236}">
                <a16:creationId xmlns:a16="http://schemas.microsoft.com/office/drawing/2014/main" xmlns="" id="{B8F0A3FF-43A7-A908-1776-14885855AD80}"/>
              </a:ext>
            </a:extLst>
          </p:cNvPr>
          <p:cNvSpPr txBox="1"/>
          <p:nvPr/>
        </p:nvSpPr>
        <p:spPr>
          <a:xfrm>
            <a:off x="500034" y="1071546"/>
            <a:ext cx="8429684" cy="549381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marL="342900" indent="-342900">
              <a:lnSpc>
                <a:spcPct val="150000"/>
              </a:lnSpc>
              <a:buFont typeface="+mj-lt"/>
              <a:buAutoNum type="arabicPeriod"/>
            </a:pPr>
            <a:r>
              <a:rPr lang="en-IN" i="0" u="none" strike="noStrike" baseline="0" smtClean="0"/>
              <a:t>Telephone</a:t>
            </a:r>
            <a:endParaRPr lang="en-US" i="0" strike="noStrike" baseline="0"/>
          </a:p>
          <a:p>
            <a:pPr marL="342900" indent="-342900" algn="l">
              <a:lnSpc>
                <a:spcPct val="150000"/>
              </a:lnSpc>
              <a:buFont typeface="+mj-lt"/>
              <a:buAutoNum type="arabicPeriod"/>
            </a:pPr>
            <a:r>
              <a:rPr lang="en-IN" i="0" u="none" strike="noStrike" baseline="0"/>
              <a:t>Transport Facility</a:t>
            </a:r>
            <a:r>
              <a:rPr lang="en-US" i="0" u="none" strike="noStrike" baseline="0"/>
              <a:t> </a:t>
            </a:r>
            <a:r>
              <a:rPr lang="en-IN" i="0" u="none" strike="noStrike" baseline="0"/>
              <a:t>provided by an employer </a:t>
            </a:r>
            <a:r>
              <a:rPr lang="en-US" i="0" u="none" strike="noStrike" baseline="0"/>
              <a:t>engaged in the business of carrying of </a:t>
            </a:r>
            <a:endParaRPr lang="en-US" i="0" u="none" strike="noStrike" baseline="0" smtClean="0"/>
          </a:p>
          <a:p>
            <a:pPr marL="342900" indent="-342900" algn="l">
              <a:lnSpc>
                <a:spcPct val="150000"/>
              </a:lnSpc>
            </a:pPr>
            <a:r>
              <a:rPr lang="en-US" smtClean="0"/>
              <a:t>	</a:t>
            </a:r>
            <a:r>
              <a:rPr lang="en-US" i="0" u="none" strike="noStrike" baseline="0" smtClean="0"/>
              <a:t>passengers </a:t>
            </a:r>
            <a:r>
              <a:rPr lang="en-US" i="0" u="none" strike="noStrike" baseline="0"/>
              <a:t>or goods to his employees either free of charge or </a:t>
            </a:r>
            <a:r>
              <a:rPr lang="en-IN" i="0" u="none" strike="noStrike" baseline="0"/>
              <a:t>at concessional rate</a:t>
            </a:r>
          </a:p>
          <a:p>
            <a:pPr marL="342900" indent="-342900" algn="l">
              <a:lnSpc>
                <a:spcPct val="150000"/>
              </a:lnSpc>
              <a:buFont typeface="+mj-lt"/>
              <a:buAutoNum type="arabicPeriod" startAt="3"/>
            </a:pPr>
            <a:r>
              <a:rPr lang="en-IN" i="0" u="none" strike="noStrike" baseline="0"/>
              <a:t>Privilege passes and privilege ticket</a:t>
            </a:r>
          </a:p>
          <a:p>
            <a:pPr marL="342900" indent="-342900" algn="l">
              <a:lnSpc>
                <a:spcPct val="150000"/>
              </a:lnSpc>
              <a:buFont typeface="+mj-lt"/>
              <a:buAutoNum type="arabicPeriod" startAt="3"/>
            </a:pPr>
            <a:r>
              <a:rPr lang="en-IN" i="0" u="none" strike="noStrike" baseline="0"/>
              <a:t>Perquisites allowed outside India by the Government</a:t>
            </a:r>
          </a:p>
          <a:p>
            <a:pPr marL="342900" indent="-342900" algn="l">
              <a:lnSpc>
                <a:spcPct val="150000"/>
              </a:lnSpc>
              <a:buFont typeface="+mj-lt"/>
              <a:buAutoNum type="arabicPeriod" startAt="3"/>
            </a:pPr>
            <a:r>
              <a:rPr lang="en-IN" i="0" u="none" strike="noStrike" baseline="0"/>
              <a:t>Employer’s contribution to staff group insurance  scheme</a:t>
            </a:r>
          </a:p>
          <a:p>
            <a:pPr marL="342900" indent="-342900" algn="l">
              <a:lnSpc>
                <a:spcPct val="150000"/>
              </a:lnSpc>
              <a:buFont typeface="+mj-lt"/>
              <a:buAutoNum type="arabicPeriod" startAt="3"/>
            </a:pPr>
            <a:r>
              <a:rPr lang="en-IN" i="0" u="none" strike="noStrike" baseline="0"/>
              <a:t>Annual premium by employer on personal accident policy</a:t>
            </a:r>
          </a:p>
          <a:p>
            <a:pPr marL="342900" indent="-342900" algn="l">
              <a:lnSpc>
                <a:spcPct val="150000"/>
              </a:lnSpc>
              <a:buFont typeface="+mj-lt"/>
              <a:buAutoNum type="arabicPeriod" startAt="3"/>
            </a:pPr>
            <a:r>
              <a:rPr lang="en-IN" i="0" u="none" strike="noStrike" baseline="0"/>
              <a:t>Refreshment</a:t>
            </a:r>
            <a:endParaRPr lang="en-IN"/>
          </a:p>
          <a:p>
            <a:pPr marL="342900" indent="-342900" algn="l">
              <a:lnSpc>
                <a:spcPct val="150000"/>
              </a:lnSpc>
              <a:buFont typeface="+mj-lt"/>
              <a:buAutoNum type="arabicPeriod" startAt="3"/>
            </a:pPr>
            <a:r>
              <a:rPr lang="en-IN" i="0" u="none" strike="noStrike" baseline="0"/>
              <a:t>Subsidized lunch </a:t>
            </a:r>
            <a:r>
              <a:rPr lang="en-US" i="0" u="none" strike="noStrike" baseline="0"/>
              <a:t>provided to an employee during working hours at office or business premises provided the value of such meal is upto </a:t>
            </a:r>
            <a:r>
              <a:rPr lang="en-US"/>
              <a:t>Rs.</a:t>
            </a:r>
            <a:r>
              <a:rPr lang="en-US" i="0" u="none" strike="noStrike" baseline="0"/>
              <a:t>50 (Only available if </a:t>
            </a:r>
            <a:r>
              <a:rPr lang="en-US" b="1" i="0" u="none" strike="noStrike" baseline="0"/>
              <a:t>shifting out </a:t>
            </a:r>
            <a:endParaRPr lang="en-US" b="1" i="0" u="none" strike="noStrike" baseline="0" smtClean="0"/>
          </a:p>
          <a:p>
            <a:pPr marL="342900" indent="-342900" algn="l">
              <a:lnSpc>
                <a:spcPct val="150000"/>
              </a:lnSpc>
            </a:pPr>
            <a:r>
              <a:rPr lang="en-US" b="1" smtClean="0"/>
              <a:t>	</a:t>
            </a:r>
            <a:r>
              <a:rPr lang="en-US" b="1" i="0" u="none" strike="noStrike" baseline="0" smtClean="0"/>
              <a:t>of </a:t>
            </a:r>
            <a:r>
              <a:rPr lang="en-US" b="1" i="0" u="none" strike="noStrike" baseline="0"/>
              <a:t>default tax regime provided under section 115BAC(1A</a:t>
            </a:r>
            <a:r>
              <a:rPr lang="en-US" i="0" u="none" strike="noStrike" baseline="0"/>
              <a:t>)</a:t>
            </a:r>
          </a:p>
          <a:p>
            <a:pPr marL="342900" indent="-342900" algn="l">
              <a:lnSpc>
                <a:spcPct val="150000"/>
              </a:lnSpc>
              <a:buFont typeface="+mj-lt"/>
              <a:buAutoNum type="arabicPeriod" startAt="9"/>
            </a:pPr>
            <a:r>
              <a:rPr lang="en-US" i="0" u="none" strike="noStrike" baseline="0"/>
              <a:t>Recreational facilities, including club facilities, extended to employees in general </a:t>
            </a:r>
            <a:r>
              <a:rPr lang="en-US" i="1" u="none" strike="noStrike" baseline="0"/>
              <a:t>i.e., </a:t>
            </a:r>
            <a:endParaRPr lang="en-US" i="1" u="none" strike="noStrike" baseline="0" smtClean="0"/>
          </a:p>
          <a:p>
            <a:pPr marL="342900" indent="-342900" algn="l">
              <a:lnSpc>
                <a:spcPct val="150000"/>
              </a:lnSpc>
            </a:pPr>
            <a:r>
              <a:rPr lang="en-US" i="1" smtClean="0"/>
              <a:t>	</a:t>
            </a:r>
            <a:r>
              <a:rPr lang="en-US" i="0" u="none" strike="noStrike" baseline="0" smtClean="0"/>
              <a:t>not </a:t>
            </a:r>
            <a:r>
              <a:rPr lang="en-US" i="0" u="none" strike="noStrike" baseline="0"/>
              <a:t>restricted to a few select employees</a:t>
            </a:r>
          </a:p>
        </p:txBody>
      </p:sp>
      <p:sp>
        <p:nvSpPr>
          <p:cNvPr id="8" name="제목 1"/>
          <p:cNvSpPr>
            <a:spLocks noGrp="1"/>
          </p:cNvSpPr>
          <p:nvPr>
            <p:ph type="title"/>
          </p:nvPr>
        </p:nvSpPr>
        <p:spPr>
          <a:xfrm>
            <a:off x="395536" y="142852"/>
            <a:ext cx="8748464" cy="796908"/>
          </a:xfrm>
        </p:spPr>
        <p:txBody>
          <a:bodyPr>
            <a:normAutofit/>
          </a:bodyPr>
          <a:lstStyle/>
          <a:p>
            <a:r>
              <a:rPr lang="en-US" altLang="ko-KR" sz="4400" smtClean="0"/>
              <a:t>TAX FREE PERQUISITES</a:t>
            </a:r>
          </a:p>
        </p:txBody>
      </p:sp>
    </p:spTree>
    <p:extLst>
      <p:ext uri="{BB962C8B-B14F-4D97-AF65-F5344CB8AC3E}">
        <p14:creationId xmlns="" xmlns:p14="http://schemas.microsoft.com/office/powerpoint/2010/main" val="2748895855"/>
      </p:ext>
    </p:extLst>
  </p:cSld>
  <p:clrMapOvr>
    <a:masterClrMapping/>
  </p:clrMapOvr>
  <p:transition/>
  <p:timing/>
</p:sld>
</file>

<file path=ppt/slides/slide6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Box 2">
            <a:extLst>
              <a:ext uri="{FF2B5EF4-FFF2-40B4-BE49-F238E27FC236}">
                <a16:creationId xmlns:a16="http://schemas.microsoft.com/office/drawing/2014/main" xmlns="" id="{09D2E67D-6674-4D89-9924-2DA188419325}"/>
              </a:ext>
            </a:extLst>
          </p:cNvPr>
          <p:cNvSpPr txBox="1"/>
          <p:nvPr/>
        </p:nvSpPr>
        <p:spPr>
          <a:xfrm>
            <a:off x="500034" y="1071546"/>
            <a:ext cx="8501122" cy="549381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marL="342900" indent="-342900" algn="l">
              <a:lnSpc>
                <a:spcPct val="150000"/>
              </a:lnSpc>
              <a:buFont typeface="+mj-lt"/>
              <a:buAutoNum type="arabicPeriod" startAt="10"/>
            </a:pPr>
            <a:r>
              <a:rPr lang="en-IN" i="0" u="none" strike="noStrike" baseline="0"/>
              <a:t>Amount spent on training of employees</a:t>
            </a:r>
          </a:p>
          <a:p>
            <a:pPr marL="342900" indent="-342900" algn="l">
              <a:lnSpc>
                <a:spcPct val="150000"/>
              </a:lnSpc>
              <a:buFont typeface="+mj-lt"/>
              <a:buAutoNum type="arabicPeriod" startAt="10"/>
            </a:pPr>
            <a:r>
              <a:rPr lang="en-IN" i="0" u="none" strike="noStrike" baseline="0"/>
              <a:t>Leave travel concession if the assessee exercises </a:t>
            </a:r>
            <a:r>
              <a:rPr lang="en-US" i="0" u="none" strike="noStrike" baseline="0"/>
              <a:t>the option of </a:t>
            </a:r>
            <a:r>
              <a:rPr lang="en-US" b="1" i="0" u="none" strike="noStrike" baseline="0"/>
              <a:t>shifting out of the </a:t>
            </a:r>
            <a:endParaRPr lang="en-US" b="1" i="0" u="none" strike="noStrike" baseline="0" smtClean="0"/>
          </a:p>
          <a:p>
            <a:pPr marL="342900" indent="-342900" algn="l">
              <a:lnSpc>
                <a:spcPct val="150000"/>
              </a:lnSpc>
            </a:pPr>
            <a:r>
              <a:rPr lang="en-US" b="1" smtClean="0"/>
              <a:t>	</a:t>
            </a:r>
            <a:r>
              <a:rPr lang="en-US" b="1" i="0" u="none" strike="noStrike" baseline="0" smtClean="0"/>
              <a:t>default </a:t>
            </a:r>
            <a:r>
              <a:rPr lang="en-US" b="1" i="0" u="none" strike="noStrike" baseline="0"/>
              <a:t>tax regime provided under section 115BAC(1A)</a:t>
            </a:r>
          </a:p>
          <a:p>
            <a:pPr>
              <a:lnSpc>
                <a:spcPct val="150000"/>
              </a:lnSpc>
            </a:pPr>
            <a:r>
              <a:rPr lang="en-US" b="1">
                <a:solidFill>
                  <a:srgbClr val="FF0000"/>
                </a:solidFill>
              </a:rPr>
              <a:t>Note:</a:t>
            </a:r>
            <a:r>
              <a:rPr lang="en-US" b="1"/>
              <a:t> </a:t>
            </a:r>
            <a:r>
              <a:rPr lang="en-US" b="0" u="none" strike="noStrike" baseline="0"/>
              <a:t>Value of Leave travel concession provided to the High Court judge or the Supreme </a:t>
            </a:r>
            <a:endParaRPr lang="en-US" b="0" u="none" strike="noStrike" baseline="0" smtClean="0"/>
          </a:p>
          <a:p>
            <a:pPr>
              <a:lnSpc>
                <a:spcPct val="150000"/>
              </a:lnSpc>
            </a:pPr>
            <a:r>
              <a:rPr lang="en-US" b="0" u="none" strike="noStrike" baseline="0" smtClean="0"/>
              <a:t>Court </a:t>
            </a:r>
            <a:r>
              <a:rPr lang="en-US" b="0" u="none" strike="noStrike" baseline="0"/>
              <a:t>Judge and members of his family are completely exempt without any conditions if </a:t>
            </a:r>
            <a:endParaRPr lang="en-US" b="0" u="none" strike="noStrike" baseline="0" smtClean="0"/>
          </a:p>
          <a:p>
            <a:pPr>
              <a:lnSpc>
                <a:spcPct val="150000"/>
              </a:lnSpc>
            </a:pPr>
            <a:r>
              <a:rPr lang="en-US" b="0" u="none" strike="noStrike" baseline="0" smtClean="0"/>
              <a:t>they </a:t>
            </a:r>
            <a:r>
              <a:rPr lang="en-US" b="0" u="none" strike="noStrike" baseline="0"/>
              <a:t>exercise the option of shifting out of the default tax regime provided under section </a:t>
            </a:r>
            <a:endParaRPr lang="en-US" b="0" u="none" strike="noStrike" baseline="0" smtClean="0"/>
          </a:p>
          <a:p>
            <a:pPr>
              <a:lnSpc>
                <a:spcPct val="150000"/>
              </a:lnSpc>
            </a:pPr>
            <a:r>
              <a:rPr lang="en-US" b="0" u="none" strike="noStrike" baseline="0" smtClean="0"/>
              <a:t>115BAC(1A</a:t>
            </a:r>
            <a:r>
              <a:rPr lang="en-US" b="0" u="none" strike="noStrike" baseline="0"/>
              <a:t>).</a:t>
            </a:r>
          </a:p>
          <a:p>
            <a:pPr marL="342900" indent="-342900" algn="l">
              <a:lnSpc>
                <a:spcPct val="150000"/>
              </a:lnSpc>
              <a:buFont typeface="+mj-lt"/>
              <a:buAutoNum type="arabicPeriod" startAt="12"/>
            </a:pPr>
            <a:r>
              <a:rPr lang="en-IN" i="0" u="none" strike="noStrike" baseline="0"/>
              <a:t>Medical facilities</a:t>
            </a:r>
          </a:p>
          <a:p>
            <a:pPr marL="342900" indent="-342900" algn="l">
              <a:lnSpc>
                <a:spcPct val="150000"/>
              </a:lnSpc>
              <a:buFont typeface="+mj-lt"/>
              <a:buAutoNum type="arabicPeriod" startAt="12"/>
            </a:pPr>
            <a:r>
              <a:rPr lang="en-IN" i="0" u="none" strike="noStrike" baseline="0"/>
              <a:t>Rent-free official residence </a:t>
            </a:r>
            <a:r>
              <a:rPr lang="en-US" b="0" i="0" u="none" strike="noStrike" baseline="0"/>
              <a:t>provided to a Judge of a High Court or the Supreme Court </a:t>
            </a:r>
            <a:endParaRPr lang="en-US" b="0" i="0" u="none" strike="noStrike" baseline="0" smtClean="0"/>
          </a:p>
          <a:p>
            <a:pPr marL="342900" indent="-342900" algn="l">
              <a:lnSpc>
                <a:spcPct val="150000"/>
              </a:lnSpc>
            </a:pPr>
            <a:r>
              <a:rPr lang="en-US" smtClean="0"/>
              <a:t>	</a:t>
            </a:r>
            <a:r>
              <a:rPr lang="en-US" b="0" i="0" u="none" strike="noStrike" baseline="0" smtClean="0"/>
              <a:t>if </a:t>
            </a:r>
            <a:r>
              <a:rPr lang="en-US" b="0" i="0" u="none" strike="noStrike" baseline="0"/>
              <a:t>they exercise the option of </a:t>
            </a:r>
            <a:r>
              <a:rPr lang="en-US" b="1" i="0" u="none" strike="noStrike" baseline="0"/>
              <a:t>shifting out of the default tax regime provided under </a:t>
            </a:r>
            <a:endParaRPr lang="en-US" b="1" i="0" u="none" strike="noStrike" baseline="0" smtClean="0"/>
          </a:p>
          <a:p>
            <a:pPr marL="342900" indent="-342900" algn="l">
              <a:lnSpc>
                <a:spcPct val="150000"/>
              </a:lnSpc>
            </a:pPr>
            <a:r>
              <a:rPr lang="en-US" b="1" smtClean="0"/>
              <a:t>	</a:t>
            </a:r>
            <a:r>
              <a:rPr lang="en-US" b="1" i="0" u="none" strike="noStrike" baseline="0" smtClean="0"/>
              <a:t>section </a:t>
            </a:r>
            <a:r>
              <a:rPr lang="en-US" b="1" i="0" u="none" strike="noStrike" baseline="0"/>
              <a:t>115BAC(1A)</a:t>
            </a:r>
            <a:endParaRPr lang="en-IN" b="1" i="0" u="none" strike="noStrike" baseline="0"/>
          </a:p>
          <a:p>
            <a:pPr marL="342900" indent="-342900" algn="l">
              <a:lnSpc>
                <a:spcPct val="150000"/>
              </a:lnSpc>
              <a:buFont typeface="+mj-lt"/>
              <a:buAutoNum type="arabicPeriod" startAt="12"/>
            </a:pPr>
            <a:r>
              <a:rPr lang="en-IN" i="0" u="none" strike="noStrike" baseline="0"/>
              <a:t>Conveyance facility </a:t>
            </a:r>
            <a:r>
              <a:rPr lang="en-IN" b="0" i="0" u="none" strike="noStrike" baseline="0"/>
              <a:t>provided to High Court &amp; Supreme Court Judges </a:t>
            </a:r>
            <a:r>
              <a:rPr lang="en-US" b="0" i="0" u="none" strike="noStrike" baseline="0"/>
              <a:t>if they exercise </a:t>
            </a:r>
            <a:endParaRPr lang="en-US" b="0" i="0" u="none" strike="noStrike" baseline="0" smtClean="0"/>
          </a:p>
          <a:p>
            <a:pPr marL="342900" indent="-342900" algn="l">
              <a:lnSpc>
                <a:spcPct val="150000"/>
              </a:lnSpc>
            </a:pPr>
            <a:r>
              <a:rPr lang="en-US" smtClean="0"/>
              <a:t>	</a:t>
            </a:r>
            <a:r>
              <a:rPr lang="en-US" b="0" i="0" u="none" strike="noStrike" baseline="0" smtClean="0"/>
              <a:t>the </a:t>
            </a:r>
            <a:r>
              <a:rPr lang="en-US" b="0" i="0" u="none" strike="noStrike" baseline="0"/>
              <a:t>option of </a:t>
            </a:r>
            <a:r>
              <a:rPr lang="en-US" b="1" i="0" u="none" strike="noStrike" baseline="0"/>
              <a:t>shifting out of the default tax regime provided under section </a:t>
            </a:r>
            <a:r>
              <a:rPr lang="en-IN" b="1" i="0" u="none" strike="noStrike" baseline="0"/>
              <a:t>115BAC(1A).</a:t>
            </a:r>
            <a:endParaRPr lang="en-IN" b="1"/>
          </a:p>
        </p:txBody>
      </p:sp>
      <p:sp>
        <p:nvSpPr>
          <p:cNvPr id="8" name="제목 1"/>
          <p:cNvSpPr>
            <a:spLocks noGrp="1"/>
          </p:cNvSpPr>
          <p:nvPr>
            <p:ph type="title"/>
          </p:nvPr>
        </p:nvSpPr>
        <p:spPr>
          <a:xfrm>
            <a:off x="395536" y="142852"/>
            <a:ext cx="8748464" cy="796908"/>
          </a:xfrm>
        </p:spPr>
        <p:txBody>
          <a:bodyPr>
            <a:normAutofit/>
          </a:bodyPr>
          <a:lstStyle/>
          <a:p>
            <a:r>
              <a:rPr lang="en-US" altLang="ko-KR" sz="4400" smtClean="0"/>
              <a:t>TAX FREE PERQUISITES</a:t>
            </a:r>
          </a:p>
        </p:txBody>
      </p:sp>
    </p:spTree>
    <p:extLst>
      <p:ext uri="{BB962C8B-B14F-4D97-AF65-F5344CB8AC3E}">
        <p14:creationId xmlns="" xmlns:p14="http://schemas.microsoft.com/office/powerpoint/2010/main" val="3975094213"/>
      </p:ext>
    </p:extLst>
  </p:cSld>
  <p:clrMapOvr>
    <a:masterClrMapping/>
  </p:clrMapOvr>
  <p:transition/>
  <p:timing/>
</p:sld>
</file>

<file path=ppt/slides/slide6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Rectangle 1"/>
          <p:cNvSpPr/>
          <p:nvPr/>
        </p:nvSpPr>
        <p:spPr>
          <a:xfrm>
            <a:off x="214282" y="1142984"/>
            <a:ext cx="8786842" cy="5632311"/>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r>
              <a:rPr lang="en-US" smtClean="0"/>
              <a:t>The </a:t>
            </a:r>
            <a:r>
              <a:rPr lang="en-US"/>
              <a:t>value of any benefit or amenity granted or provided free of cost or </a:t>
            </a:r>
            <a:r>
              <a:rPr lang="en-US" smtClean="0"/>
              <a:t>at concessional </a:t>
            </a:r>
            <a:r>
              <a:rPr lang="en-US"/>
              <a:t>rate </a:t>
            </a:r>
            <a:endParaRPr lang="en-US" smtClean="0"/>
          </a:p>
          <a:p>
            <a:r>
              <a:rPr lang="en-US" smtClean="0"/>
              <a:t>which </a:t>
            </a:r>
            <a:r>
              <a:rPr lang="en-US"/>
              <a:t>have not been included in (A) &amp; (B) above will be </a:t>
            </a:r>
            <a:r>
              <a:rPr lang="en-US" smtClean="0"/>
              <a:t>taxable in </a:t>
            </a:r>
            <a:r>
              <a:rPr lang="en-US"/>
              <a:t>the hands of </a:t>
            </a:r>
            <a:r>
              <a:rPr lang="en-US" b="1">
                <a:solidFill>
                  <a:srgbClr val="FF0000"/>
                </a:solidFill>
              </a:rPr>
              <a:t>specified </a:t>
            </a:r>
            <a:endParaRPr lang="en-US" b="1" smtClean="0">
              <a:solidFill>
                <a:srgbClr val="FF0000"/>
              </a:solidFill>
            </a:endParaRPr>
          </a:p>
          <a:p>
            <a:r>
              <a:rPr lang="en-US" b="1" smtClean="0">
                <a:solidFill>
                  <a:srgbClr val="FF0000"/>
                </a:solidFill>
              </a:rPr>
              <a:t>employees</a:t>
            </a:r>
            <a:r>
              <a:rPr lang="en-US"/>
              <a:t>. Followings are the example of such services</a:t>
            </a:r>
            <a:r>
              <a:rPr lang="en-US" smtClean="0"/>
              <a:t>:</a:t>
            </a:r>
          </a:p>
          <a:p>
            <a:endParaRPr lang="en-US"/>
          </a:p>
          <a:p>
            <a:r>
              <a:rPr lang="en-US"/>
              <a:t>(i) Provision of sweeper, gardener, watchman or personal attendant</a:t>
            </a:r>
          </a:p>
          <a:p>
            <a:r>
              <a:rPr lang="en-US"/>
              <a:t>(ii) Facility of use of gas, electricity or water supplied by employer</a:t>
            </a:r>
          </a:p>
          <a:p>
            <a:r>
              <a:rPr lang="en-US"/>
              <a:t>(iii) Free or concessional tickets</a:t>
            </a:r>
          </a:p>
          <a:p>
            <a:r>
              <a:rPr lang="en-US"/>
              <a:t>(iv) Use of motor car</a:t>
            </a:r>
          </a:p>
          <a:p>
            <a:r>
              <a:rPr lang="en-US"/>
              <a:t>(v) Free or concessional educational </a:t>
            </a:r>
            <a:r>
              <a:rPr lang="en-US" smtClean="0"/>
              <a:t>facilities</a:t>
            </a:r>
          </a:p>
          <a:p>
            <a:endParaRPr lang="en-US"/>
          </a:p>
          <a:p>
            <a:r>
              <a:rPr lang="en-US" b="1"/>
              <a:t>Meaning of specified employees</a:t>
            </a:r>
            <a:r>
              <a:rPr lang="en-US" b="1" smtClean="0"/>
              <a:t>:</a:t>
            </a:r>
          </a:p>
          <a:p>
            <a:pPr marL="400050" indent="-400050">
              <a:buAutoNum type="romanLcParenBoth"/>
            </a:pPr>
            <a:r>
              <a:rPr lang="en-US" b="1" smtClean="0"/>
              <a:t>Director employee</a:t>
            </a:r>
          </a:p>
          <a:p>
            <a:pPr marL="400050" indent="-400050"/>
            <a:endParaRPr lang="en-US" b="1" smtClean="0"/>
          </a:p>
          <a:p>
            <a:pPr marL="400050" indent="-400050">
              <a:buFontTx/>
              <a:buAutoNum type="romanLcParenBoth"/>
            </a:pPr>
            <a:r>
              <a:rPr lang="en-US" b="1"/>
              <a:t>An employee who has substantial interest in the company : </a:t>
            </a:r>
            <a:r>
              <a:rPr lang="en-US"/>
              <a:t>A person has a substantial </a:t>
            </a:r>
            <a:endParaRPr lang="en-US" smtClean="0"/>
          </a:p>
          <a:p>
            <a:pPr marL="400050" indent="-400050"/>
            <a:r>
              <a:rPr lang="en-US" smtClean="0"/>
              <a:t>	interest </a:t>
            </a:r>
            <a:r>
              <a:rPr lang="en-US"/>
              <a:t>in a company if he is a beneficial owner of equity shares carrying 20% or more of the voting power in the company</a:t>
            </a:r>
            <a:r>
              <a:rPr lang="en-US" smtClean="0"/>
              <a:t>.</a:t>
            </a:r>
          </a:p>
          <a:p>
            <a:pPr marL="400050" indent="-400050"/>
            <a:endParaRPr lang="en-US" smtClean="0"/>
          </a:p>
          <a:p>
            <a:pPr marL="400050" indent="-400050">
              <a:buFontTx/>
              <a:buAutoNum type="romanLcParenBoth"/>
            </a:pPr>
            <a:r>
              <a:rPr lang="en-US" b="1"/>
              <a:t>Employee drawing in excess of Rs.50,000 : </a:t>
            </a:r>
            <a:r>
              <a:rPr lang="en-US"/>
              <a:t>The above salary is to be considered exclusive </a:t>
            </a:r>
            <a:endParaRPr lang="en-US" smtClean="0"/>
          </a:p>
          <a:p>
            <a:pPr marL="400050" indent="-400050"/>
            <a:r>
              <a:rPr lang="en-US" smtClean="0"/>
              <a:t>	of </a:t>
            </a:r>
            <a:r>
              <a:rPr lang="en-US"/>
              <a:t>the value of all benefits or amenities not provided by way of monetary payments.</a:t>
            </a:r>
          </a:p>
          <a:p>
            <a:endParaRPr lang="en-US" b="1" smtClean="0"/>
          </a:p>
        </p:txBody>
      </p:sp>
      <p:sp>
        <p:nvSpPr>
          <p:cNvPr id="5" name="제목 1"/>
          <p:cNvSpPr>
            <a:spLocks noGrp="1"/>
          </p:cNvSpPr>
          <p:nvPr>
            <p:ph type="title"/>
          </p:nvPr>
        </p:nvSpPr>
        <p:spPr>
          <a:xfrm>
            <a:off x="285720" y="142852"/>
            <a:ext cx="8748464" cy="928694"/>
          </a:xfrm>
        </p:spPr>
        <p:txBody>
          <a:bodyPr>
            <a:normAutofit fontScale="90000"/>
          </a:bodyPr>
          <a:lstStyle/>
          <a:p>
            <a:r>
              <a:rPr lang="en-US" altLang="ko-KR" sz="4400" smtClean="0"/>
              <a:t>TAXABLE PERQUISITES FOR SPECIFIED PERSONS</a:t>
            </a:r>
          </a:p>
        </p:txBody>
      </p:sp>
    </p:spTree>
    <p:extLst>
      <p:ext uri="{BB962C8B-B14F-4D97-AF65-F5344CB8AC3E}">
        <p14:creationId xmlns="" xmlns:p14="http://schemas.microsoft.com/office/powerpoint/2010/main" val="620523262"/>
      </p:ext>
    </p:extLst>
  </p:cSld>
  <p:clrMapOvr>
    <a:masterClrMapping/>
  </p:clrMapOvr>
  <p:transition/>
  <p:timing/>
</p:sld>
</file>

<file path=ppt/slides/slide6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Rectangle 2"/>
          <p:cNvSpPr/>
          <p:nvPr/>
        </p:nvSpPr>
        <p:spPr>
          <a:xfrm>
            <a:off x="152400" y="381000"/>
            <a:ext cx="8491566" cy="830997"/>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marL="400050" indent="-400050"/>
            <a:r>
              <a:rPr lang="en-US" sz="2400" b="1" smtClean="0"/>
              <a:t>RENT-FREE RESIDENTIAL ACCOMMODATION/ ACCOMMODATION </a:t>
            </a:r>
          </a:p>
          <a:p>
            <a:pPr marL="400050" indent="-400050"/>
            <a:r>
              <a:rPr lang="en-US" sz="2400" b="1" smtClean="0"/>
              <a:t>PROVIDED TO AN EMPLOYEE AT CONCESSIONAL RATE</a:t>
            </a:r>
            <a:endParaRPr lang="en-US" sz="2400" b="1"/>
          </a:p>
        </p:txBody>
      </p:sp>
      <p:pic>
        <p:nvPicPr>
          <p:cNvPr id="1027" name="Picture 3"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714348" y="1643050"/>
            <a:ext cx="7450137" cy="50196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51095621"/>
      </p:ext>
    </p:extLst>
  </p:cSld>
  <p:clrMapOvr>
    <a:masterClrMapping/>
  </p:clrMapOvr>
  <p:transition/>
  <p:timing/>
</p:sld>
</file>

<file path=ppt/slides/slide7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Group 1"/>
          <p:cNvGrpSpPr/>
          <p:nvPr/>
        </p:nvGrpSpPr>
        <p:grpSpPr>
          <a:xfrm>
            <a:off x="609599" y="609600"/>
            <a:ext cx="7440614" cy="5648325"/>
            <a:chOff x="609599" y="838200"/>
            <a:chExt cx="7440614" cy="5648325"/>
          </a:xfrm>
        </p:grpSpPr>
        <p:pic>
          <p:nvPicPr>
            <p:cNvPr id="2050"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09600" y="838200"/>
              <a:ext cx="7440613" cy="3086100"/>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REALTIME22\Desktop\Capture.PNG"/>
            <p:cNvPicPr>
              <a:picLocks noChangeAspect="1" noChangeArrowheads="1"/>
            </p:cNvPicPr>
            <p:nvPr/>
          </p:nvPicPr>
          <p:blipFill>
            <a:blip r:embed="rId3">
              <a:extLst>
                <a:ext uri="{28A0092B-C50C-407E-A947-70E740481C1C}">
                  <a14:useLocalDpi xmlns="" xmlns:a14="http://schemas.microsoft.com/office/drawing/2010/main" val="0"/>
                </a:ext>
              </a:extLst>
            </a:blip>
            <a:stretch>
              <a:fillRect/>
            </a:stretch>
          </p:blipFill>
          <p:spPr bwMode="auto">
            <a:xfrm>
              <a:off x="609599" y="3924300"/>
              <a:ext cx="7440613" cy="2562225"/>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1986813281"/>
      </p:ext>
    </p:extLst>
  </p:cSld>
  <p:clrMapOvr>
    <a:masterClrMapping/>
  </p:clrMapOvr>
  <p:transition/>
  <p:timing/>
</p:sld>
</file>

<file path=ppt/slides/slide7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074"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533399" y="609600"/>
            <a:ext cx="7459663" cy="36766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533400" y="4572000"/>
            <a:ext cx="7848600" cy="923330"/>
          </a:xfrm>
          <a:prstGeom prst="rect">
            <a:avLst/>
          </a:prstGeom>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b="1" i="1" smtClean="0"/>
              <a:t>Exception: </a:t>
            </a:r>
            <a:r>
              <a:rPr lang="en-US" i="1" smtClean="0"/>
              <a:t>Rent-free official residence provided to a Judge of a High Court or to a Judge of the Supreme Court is not taxable if they exercise the option of shifting out of</a:t>
            </a:r>
            <a:r>
              <a:rPr lang="en-US" i="1"/>
              <a:t> </a:t>
            </a:r>
            <a:r>
              <a:rPr lang="en-US" i="1" smtClean="0"/>
              <a:t>the default tax regime provided under section 115BAC(1A).</a:t>
            </a:r>
            <a:endParaRPr lang="en-US"/>
          </a:p>
        </p:txBody>
      </p:sp>
    </p:spTree>
    <p:extLst>
      <p:ext uri="{BB962C8B-B14F-4D97-AF65-F5344CB8AC3E}">
        <p14:creationId xmlns="" xmlns:p14="http://schemas.microsoft.com/office/powerpoint/2010/main" val="274860811"/>
      </p:ext>
    </p:extLst>
  </p:cSld>
  <p:clrMapOvr>
    <a:masterClrMapping/>
  </p:clrMapOvr>
  <p:transition/>
  <p:timing/>
</p:sld>
</file>

<file path=ppt/slides/slide7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Box 1"/>
          <p:cNvSpPr txBox="1"/>
          <p:nvPr/>
        </p:nvSpPr>
        <p:spPr>
          <a:xfrm>
            <a:off x="142844" y="1428736"/>
            <a:ext cx="8634442" cy="369331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defPPr>
              <a:defRPr lang="ko-KR"/>
            </a:defPPr>
            <a:lvl1pPr marL="0" algn="l" defTabSz="914400" rtl="0" eaLnBrk="1" latinLnBrk="1" hangingPunct="1">
              <a:defRPr sz="1800" kern="1200">
                <a:solidFill>
                  <a:srgbClr val="000000"/>
                </a:solidFill>
                <a:latin typeface="Calibri Light"/>
                <a:ea typeface="+mn-ea"/>
                <a:cs typeface="+mn-cs"/>
              </a:defRPr>
            </a:lvl1pPr>
            <a:lvl2pPr marL="457200" algn="l" defTabSz="914400" rtl="0" eaLnBrk="1" latinLnBrk="1" hangingPunct="1">
              <a:defRPr sz="1800" kern="1200">
                <a:solidFill>
                  <a:srgbClr val="000000"/>
                </a:solidFill>
                <a:latin typeface="Calibri Light"/>
                <a:ea typeface="+mn-ea"/>
                <a:cs typeface="+mn-cs"/>
              </a:defRPr>
            </a:lvl2pPr>
            <a:lvl3pPr marL="914400" algn="l" defTabSz="914400" rtl="0" eaLnBrk="1" latinLnBrk="1" hangingPunct="1">
              <a:defRPr sz="1800" kern="1200">
                <a:solidFill>
                  <a:srgbClr val="000000"/>
                </a:solidFill>
                <a:latin typeface="Calibri Light"/>
                <a:ea typeface="+mn-ea"/>
                <a:cs typeface="+mn-cs"/>
              </a:defRPr>
            </a:lvl3pPr>
            <a:lvl4pPr marL="1371600" algn="l" defTabSz="914400" rtl="0" eaLnBrk="1" latinLnBrk="1" hangingPunct="1">
              <a:defRPr sz="1800" kern="1200">
                <a:solidFill>
                  <a:srgbClr val="000000"/>
                </a:solidFill>
                <a:latin typeface="Calibri Light"/>
                <a:ea typeface="+mn-ea"/>
                <a:cs typeface="+mn-cs"/>
              </a:defRPr>
            </a:lvl4pPr>
            <a:lvl5pPr marL="1828800" algn="l" defTabSz="914400" rtl="0" eaLnBrk="1" latinLnBrk="1" hangingPunct="1">
              <a:defRPr sz="1800" kern="1200">
                <a:solidFill>
                  <a:srgbClr val="000000"/>
                </a:solidFill>
                <a:latin typeface="Calibri Light"/>
                <a:ea typeface="+mn-ea"/>
                <a:cs typeface="+mn-cs"/>
              </a:defRPr>
            </a:lvl5pPr>
            <a:lvl6pPr marL="2286000" algn="l" defTabSz="914400" rtl="0" eaLnBrk="1" latinLnBrk="1" hangingPunct="1">
              <a:defRPr sz="1800" kern="1200">
                <a:solidFill>
                  <a:srgbClr val="000000"/>
                </a:solidFill>
                <a:latin typeface="Calibri Light"/>
                <a:ea typeface="+mn-ea"/>
                <a:cs typeface="+mn-cs"/>
              </a:defRPr>
            </a:lvl6pPr>
            <a:lvl7pPr marL="2743200" algn="l" defTabSz="914400" rtl="0" eaLnBrk="1" latinLnBrk="1" hangingPunct="1">
              <a:defRPr sz="1800" kern="1200">
                <a:solidFill>
                  <a:srgbClr val="000000"/>
                </a:solidFill>
                <a:latin typeface="Calibri Light"/>
                <a:ea typeface="+mn-ea"/>
                <a:cs typeface="+mn-cs"/>
              </a:defRPr>
            </a:lvl7pPr>
            <a:lvl8pPr marL="3200400" algn="l" defTabSz="914400" rtl="0" eaLnBrk="1" latinLnBrk="1" hangingPunct="1">
              <a:defRPr sz="1800" kern="1200">
                <a:solidFill>
                  <a:srgbClr val="000000"/>
                </a:solidFill>
                <a:latin typeface="Calibri Light"/>
                <a:ea typeface="+mn-ea"/>
                <a:cs typeface="+mn-cs"/>
              </a:defRPr>
            </a:lvl8pPr>
            <a:lvl9pPr marL="3657600" algn="l" defTabSz="914400" rtl="0" eaLnBrk="1" latinLnBrk="1" hangingPunct="1">
              <a:defRPr sz="1800" kern="1200">
                <a:solidFill>
                  <a:srgbClr val="000000"/>
                </a:solidFill>
                <a:latin typeface="Calibri Light"/>
                <a:ea typeface="+mn-ea"/>
                <a:cs typeface="+mn-cs"/>
              </a:defRPr>
            </a:lvl9pPr>
          </a:lstStyle>
          <a:p>
            <a:r>
              <a:rPr lang="en-US" b="1" smtClean="0"/>
              <a:t>Note:</a:t>
            </a:r>
            <a:r>
              <a:rPr lang="en-US" smtClean="0"/>
              <a:t> Salary means </a:t>
            </a:r>
            <a:r>
              <a:rPr lang="en-US"/>
              <a:t>All pay, allowance, bonus </a:t>
            </a:r>
            <a:r>
              <a:rPr lang="en-US" smtClean="0"/>
              <a:t>or commission </a:t>
            </a:r>
            <a:r>
              <a:rPr lang="en-US"/>
              <a:t>or any </a:t>
            </a:r>
            <a:r>
              <a:rPr lang="en-US" smtClean="0"/>
              <a:t>monetary payment </a:t>
            </a:r>
            <a:r>
              <a:rPr lang="en-US"/>
              <a:t>by </a:t>
            </a:r>
            <a:endParaRPr lang="en-US" smtClean="0"/>
          </a:p>
          <a:p>
            <a:r>
              <a:rPr lang="en-US" smtClean="0"/>
              <a:t>whatever name called </a:t>
            </a:r>
            <a:r>
              <a:rPr lang="en-US"/>
              <a:t>but </a:t>
            </a:r>
            <a:r>
              <a:rPr lang="en-US" smtClean="0"/>
              <a:t>excludes:</a:t>
            </a:r>
          </a:p>
          <a:p>
            <a:endParaRPr lang="en-US"/>
          </a:p>
          <a:p>
            <a:pPr marL="342900" indent="-342900">
              <a:buFont typeface="+mj-lt"/>
              <a:buAutoNum type="arabicParenR"/>
            </a:pPr>
            <a:r>
              <a:rPr lang="en-US" smtClean="0"/>
              <a:t>Dearness </a:t>
            </a:r>
            <a:r>
              <a:rPr lang="en-US"/>
              <a:t>allowance </a:t>
            </a:r>
            <a:r>
              <a:rPr lang="en-US" b="1" smtClean="0"/>
              <a:t>not forming </a:t>
            </a:r>
            <a:r>
              <a:rPr lang="en-US" b="1"/>
              <a:t>part </a:t>
            </a:r>
            <a:r>
              <a:rPr lang="en-US" smtClean="0"/>
              <a:t>of computation of superannuation or retirement </a:t>
            </a:r>
          </a:p>
          <a:p>
            <a:pPr marL="342900" indent="-342900"/>
            <a:r>
              <a:rPr lang="en-US" smtClean="0"/>
              <a:t>	benefit</a:t>
            </a:r>
          </a:p>
          <a:p>
            <a:pPr marL="342900" indent="-342900">
              <a:buFont typeface="+mj-lt"/>
              <a:buAutoNum type="arabicParenR" startAt="2"/>
            </a:pPr>
            <a:r>
              <a:rPr lang="en-US" b="1" smtClean="0"/>
              <a:t>employer’s</a:t>
            </a:r>
            <a:r>
              <a:rPr lang="en-US" smtClean="0"/>
              <a:t> </a:t>
            </a:r>
            <a:r>
              <a:rPr lang="en-US"/>
              <a:t>contribution </a:t>
            </a:r>
            <a:r>
              <a:rPr lang="en-US" smtClean="0"/>
              <a:t>to the </a:t>
            </a:r>
            <a:r>
              <a:rPr lang="en-US"/>
              <a:t>provident </a:t>
            </a:r>
            <a:r>
              <a:rPr lang="en-US" smtClean="0"/>
              <a:t>fund account </a:t>
            </a:r>
            <a:r>
              <a:rPr lang="en-US"/>
              <a:t>of the employee</a:t>
            </a:r>
            <a:r>
              <a:rPr lang="en-US" smtClean="0"/>
              <a:t>;</a:t>
            </a:r>
          </a:p>
          <a:p>
            <a:pPr marL="342900" indent="-342900">
              <a:buFont typeface="+mj-lt"/>
              <a:buAutoNum type="arabicParenR" startAt="2"/>
            </a:pPr>
            <a:r>
              <a:rPr lang="en-US" smtClean="0"/>
              <a:t>allowances </a:t>
            </a:r>
            <a:r>
              <a:rPr lang="en-US"/>
              <a:t>which </a:t>
            </a:r>
            <a:r>
              <a:rPr lang="en-US" smtClean="0"/>
              <a:t>are exempted </a:t>
            </a:r>
            <a:r>
              <a:rPr lang="en-US"/>
              <a:t>from </a:t>
            </a:r>
            <a:r>
              <a:rPr lang="en-US" smtClean="0"/>
              <a:t>the payment </a:t>
            </a:r>
            <a:r>
              <a:rPr lang="en-US"/>
              <a:t>of tax</a:t>
            </a:r>
            <a:r>
              <a:rPr lang="en-US" smtClean="0"/>
              <a:t>;</a:t>
            </a:r>
          </a:p>
          <a:p>
            <a:pPr marL="342900" indent="-342900">
              <a:buFont typeface="+mj-lt"/>
              <a:buAutoNum type="arabicParenR" startAt="2"/>
            </a:pPr>
            <a:r>
              <a:rPr lang="en-US" smtClean="0"/>
              <a:t>value </a:t>
            </a:r>
            <a:r>
              <a:rPr lang="en-US"/>
              <a:t>of the </a:t>
            </a:r>
            <a:r>
              <a:rPr lang="en-US" smtClean="0"/>
              <a:t>perquisites specified </a:t>
            </a:r>
            <a:r>
              <a:rPr lang="en-US"/>
              <a:t>in section 17(2</a:t>
            </a:r>
            <a:r>
              <a:rPr lang="en-US" smtClean="0"/>
              <a:t>);</a:t>
            </a:r>
          </a:p>
          <a:p>
            <a:pPr marL="342900" indent="-342900">
              <a:buFont typeface="+mj-lt"/>
              <a:buAutoNum type="arabicParenR" startAt="2"/>
            </a:pPr>
            <a:r>
              <a:rPr lang="en-US" smtClean="0"/>
              <a:t>any </a:t>
            </a:r>
            <a:r>
              <a:rPr lang="en-US"/>
              <a:t>payment </a:t>
            </a:r>
            <a:r>
              <a:rPr lang="en-US" smtClean="0"/>
              <a:t>or expenditure specifically excluded </a:t>
            </a:r>
            <a:r>
              <a:rPr lang="en-US"/>
              <a:t>under </a:t>
            </a:r>
            <a:r>
              <a:rPr lang="en-US" smtClean="0"/>
              <a:t>the proviso </a:t>
            </a:r>
            <a:r>
              <a:rPr lang="en-US"/>
              <a:t>to section </a:t>
            </a:r>
            <a:r>
              <a:rPr lang="en-US" smtClean="0"/>
              <a:t>  17(2) </a:t>
            </a:r>
          </a:p>
          <a:p>
            <a:pPr marL="342900" indent="-342900"/>
            <a:r>
              <a:rPr lang="en-US" smtClean="0"/>
              <a:t>	i.e</a:t>
            </a:r>
            <a:r>
              <a:rPr lang="en-US"/>
              <a:t>., payment of </a:t>
            </a:r>
            <a:r>
              <a:rPr lang="en-US" smtClean="0"/>
              <a:t>medical insurance premium specified </a:t>
            </a:r>
            <a:r>
              <a:rPr lang="en-US"/>
              <a:t>therein</a:t>
            </a:r>
            <a:r>
              <a:rPr lang="en-US" smtClean="0"/>
              <a:t>.</a:t>
            </a:r>
          </a:p>
          <a:p>
            <a:pPr marL="342900" indent="-342900">
              <a:buFont typeface="+mj-lt"/>
              <a:buAutoNum type="arabicParenR" startAt="6"/>
            </a:pPr>
            <a:r>
              <a:rPr lang="en-US" smtClean="0"/>
              <a:t>lump-sum payments received </a:t>
            </a:r>
            <a:r>
              <a:rPr lang="en-US"/>
              <a:t>at the time </a:t>
            </a:r>
            <a:r>
              <a:rPr lang="en-US" smtClean="0"/>
              <a:t>of termination </a:t>
            </a:r>
            <a:r>
              <a:rPr lang="en-US"/>
              <a:t>of service </a:t>
            </a:r>
            <a:r>
              <a:rPr lang="en-US" smtClean="0"/>
              <a:t>or superannuation or voluntary </a:t>
            </a:r>
            <a:r>
              <a:rPr lang="en-US"/>
              <a:t>retirement, </a:t>
            </a:r>
            <a:r>
              <a:rPr lang="en-US" smtClean="0"/>
              <a:t>like gratuity</a:t>
            </a:r>
            <a:r>
              <a:rPr lang="en-US"/>
              <a:t>, </a:t>
            </a:r>
            <a:r>
              <a:rPr lang="en-US" smtClean="0"/>
              <a:t>leave encashment</a:t>
            </a:r>
            <a:r>
              <a:rPr lang="en-US"/>
              <a:t>, </a:t>
            </a:r>
            <a:r>
              <a:rPr lang="en-US" smtClean="0"/>
              <a:t>voluntary retirement benefits, </a:t>
            </a:r>
          </a:p>
          <a:p>
            <a:pPr marL="342900" indent="-342900"/>
            <a:r>
              <a:rPr lang="en-US" smtClean="0"/>
              <a:t>	commutation </a:t>
            </a:r>
            <a:r>
              <a:rPr lang="en-US"/>
              <a:t>of </a:t>
            </a:r>
            <a:r>
              <a:rPr lang="en-US" smtClean="0"/>
              <a:t>pension and </a:t>
            </a:r>
            <a:r>
              <a:rPr lang="en-US"/>
              <a:t>similar payments</a:t>
            </a:r>
            <a:r>
              <a:rPr lang="en-US" smtClean="0"/>
              <a:t>. </a:t>
            </a:r>
            <a:endParaRPr lang="en-US"/>
          </a:p>
        </p:txBody>
      </p:sp>
    </p:spTree>
    <p:extLst>
      <p:ext uri="{BB962C8B-B14F-4D97-AF65-F5344CB8AC3E}">
        <p14:creationId xmlns="" xmlns:p14="http://schemas.microsoft.com/office/powerpoint/2010/main" val="1988870753"/>
      </p:ext>
    </p:extLst>
  </p:cSld>
  <p:clrMapOvr>
    <a:masterClrMapping/>
  </p:clrMapOvr>
  <p:transition/>
  <p:timing/>
</p:sld>
</file>

<file path=ppt/slides/slide7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Rectangle 1"/>
          <p:cNvSpPr/>
          <p:nvPr/>
        </p:nvSpPr>
        <p:spPr>
          <a:xfrm>
            <a:off x="457200" y="396740"/>
            <a:ext cx="7924800" cy="461665"/>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z="2400" b="1" u="sng" smtClean="0">
                <a:latin typeface="+mj-lt"/>
              </a:rPr>
              <a:t>PERQUISITE ON MOTOR CAR</a:t>
            </a:r>
          </a:p>
        </p:txBody>
      </p:sp>
      <p:grpSp>
        <p:nvGrpSpPr>
          <p:cNvPr id="3" name="Group 2"/>
          <p:cNvGrpSpPr/>
          <p:nvPr/>
        </p:nvGrpSpPr>
        <p:grpSpPr>
          <a:xfrm>
            <a:off x="514348" y="1330890"/>
            <a:ext cx="7631113" cy="4538466"/>
            <a:chOff x="457198" y="1295400"/>
            <a:chExt cx="7631113" cy="4538466"/>
          </a:xfrm>
        </p:grpSpPr>
        <p:pic>
          <p:nvPicPr>
            <p:cNvPr id="4100" name="Picture 4"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457198" y="1295400"/>
              <a:ext cx="7631113" cy="3657600"/>
            </a:xfrm>
            <a:prstGeom prst="rect">
              <a:avLst/>
            </a:prstGeom>
            <a:noFill/>
            <a:extLst>
              <a:ext uri="{909E8E84-426E-40DD-AFC4-6F175D3DCCD1}">
                <a14:hiddenFill xmlns="" xmlns:a14="http://schemas.microsoft.com/office/drawing/2010/main">
                  <a:solidFill>
                    <a:srgbClr val="FFFFFF"/>
                  </a:solidFill>
                </a14:hiddenFill>
              </a:ext>
            </a:extLst>
          </p:spPr>
        </p:pic>
        <p:pic>
          <p:nvPicPr>
            <p:cNvPr id="4101" name="Picture 5" descr="C:\Users\REALTIME22\Desktop\Capture.PNG"/>
            <p:cNvPicPr>
              <a:picLocks noChangeAspect="1" noChangeArrowheads="1"/>
            </p:cNvPicPr>
            <p:nvPr/>
          </p:nvPicPr>
          <p:blipFill>
            <a:blip r:embed="rId3">
              <a:extLst>
                <a:ext uri="{28A0092B-C50C-407E-A947-70E740481C1C}">
                  <a14:useLocalDpi xmlns="" xmlns:a14="http://schemas.microsoft.com/office/drawing/2010/main" val="0"/>
                </a:ext>
              </a:extLst>
            </a:blip>
            <a:stretch>
              <a:fillRect/>
            </a:stretch>
          </p:blipFill>
          <p:spPr bwMode="auto">
            <a:xfrm>
              <a:off x="514348" y="4928991"/>
              <a:ext cx="7573963" cy="904875"/>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2929915957"/>
      </p:ext>
    </p:extLst>
  </p:cSld>
  <p:clrMapOvr>
    <a:masterClrMapping/>
  </p:clrMapOvr>
  <p:transition/>
  <p:timing/>
</p:sld>
</file>

<file path=ppt/slides/slide7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123" name="Picture 3"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09600" y="533400"/>
            <a:ext cx="7602537" cy="52197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74360917"/>
      </p:ext>
    </p:extLst>
  </p:cSld>
  <p:clrMapOvr>
    <a:masterClrMapping/>
  </p:clrMapOvr>
  <p:transition/>
  <p:timing/>
</p:sld>
</file>

<file path=ppt/slides/slide7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Group 1"/>
          <p:cNvGrpSpPr/>
          <p:nvPr/>
        </p:nvGrpSpPr>
        <p:grpSpPr>
          <a:xfrm>
            <a:off x="609598" y="381000"/>
            <a:ext cx="7573963" cy="5700647"/>
            <a:chOff x="609600" y="533400"/>
            <a:chExt cx="7573963" cy="5700647"/>
          </a:xfrm>
        </p:grpSpPr>
        <p:pic>
          <p:nvPicPr>
            <p:cNvPr id="6146"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09600" y="533400"/>
              <a:ext cx="7573963" cy="4810125"/>
            </a:xfrm>
            <a:prstGeom prst="rect">
              <a:avLst/>
            </a:prstGeom>
            <a:noFill/>
            <a:extLst>
              <a:ext uri="{909E8E84-426E-40DD-AFC4-6F175D3DCCD1}">
                <a14:hiddenFill xmlns="" xmlns:a14="http://schemas.microsoft.com/office/drawing/2010/main">
                  <a:solidFill>
                    <a:srgbClr val="FFFFFF"/>
                  </a:solidFill>
                </a14:hiddenFill>
              </a:ext>
            </a:extLst>
          </p:spPr>
        </p:pic>
        <p:pic>
          <p:nvPicPr>
            <p:cNvPr id="6147" name="Picture 3" descr="C:\Users\REALTIME22\Desktop\Capture.PNG"/>
            <p:cNvPicPr>
              <a:picLocks noChangeAspect="1" noChangeArrowheads="1"/>
            </p:cNvPicPr>
            <p:nvPr/>
          </p:nvPicPr>
          <p:blipFill>
            <a:blip r:embed="rId3">
              <a:extLst>
                <a:ext uri="{28A0092B-C50C-407E-A947-70E740481C1C}">
                  <a14:useLocalDpi xmlns="" xmlns:a14="http://schemas.microsoft.com/office/drawing/2010/main" val="0"/>
                </a:ext>
              </a:extLst>
            </a:blip>
            <a:stretch>
              <a:fillRect/>
            </a:stretch>
          </p:blipFill>
          <p:spPr bwMode="auto">
            <a:xfrm>
              <a:off x="609600" y="5319647"/>
              <a:ext cx="7573963" cy="914400"/>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1049694344"/>
      </p:ext>
    </p:extLst>
  </p:cSld>
  <p:clrMapOvr>
    <a:masterClrMapping/>
  </p:clrMapOvr>
  <p:transition/>
  <p:timing/>
</p:sld>
</file>

<file path=ppt/slides/slide7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171" name="Picture 3"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533400" y="838199"/>
            <a:ext cx="7593013" cy="4772025"/>
          </a:xfrm>
          <a:prstGeom prst="rect">
            <a:avLst/>
          </a:prstGeom>
          <a:noFill/>
          <a:ln>
            <a:solidFill>
              <a:srgbClr val="00D9F0"/>
            </a:solidFill>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3018290"/>
      </p:ext>
    </p:extLst>
  </p:cSld>
  <p:clrMapOvr>
    <a:masterClrMapping/>
  </p:clrMapOvr>
  <p:transition/>
  <p:timing/>
</p:sld>
</file>

<file path=ppt/slides/slide7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194"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09600" y="985838"/>
            <a:ext cx="7593013" cy="4886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02100479"/>
      </p:ext>
    </p:extLst>
  </p:cSld>
  <p:clrMapOvr>
    <a:masterClrMapping/>
  </p:clrMapOvr>
  <p:transition/>
  <p:timing/>
</p:sld>
</file>

<file path=ppt/slides/slide7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218" name="Picture 2" descr="C:\Users\REALTIME22\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609599" y="152400"/>
            <a:ext cx="7593013" cy="494347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571472" y="5103674"/>
            <a:ext cx="7748241"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defPPr>
              <a:defRPr lang="ko-KR"/>
            </a:defPPr>
            <a:lvl1pPr marL="0" algn="l" defTabSz="914400" rtl="0" eaLnBrk="1" latinLnBrk="1" hangingPunct="1">
              <a:defRPr sz="1800" kern="1200">
                <a:solidFill>
                  <a:srgbClr val="000000"/>
                </a:solidFill>
                <a:latin typeface="Calibri Light"/>
                <a:ea typeface="+mn-ea"/>
                <a:cs typeface="+mn-cs"/>
              </a:defRPr>
            </a:lvl1pPr>
            <a:lvl2pPr marL="457200" algn="l" defTabSz="914400" rtl="0" eaLnBrk="1" latinLnBrk="1" hangingPunct="1">
              <a:defRPr sz="1800" kern="1200">
                <a:solidFill>
                  <a:srgbClr val="000000"/>
                </a:solidFill>
                <a:latin typeface="Calibri Light"/>
                <a:ea typeface="+mn-ea"/>
                <a:cs typeface="+mn-cs"/>
              </a:defRPr>
            </a:lvl2pPr>
            <a:lvl3pPr marL="914400" algn="l" defTabSz="914400" rtl="0" eaLnBrk="1" latinLnBrk="1" hangingPunct="1">
              <a:defRPr sz="1800" kern="1200">
                <a:solidFill>
                  <a:srgbClr val="000000"/>
                </a:solidFill>
                <a:latin typeface="Calibri Light"/>
                <a:ea typeface="+mn-ea"/>
                <a:cs typeface="+mn-cs"/>
              </a:defRPr>
            </a:lvl3pPr>
            <a:lvl4pPr marL="1371600" algn="l" defTabSz="914400" rtl="0" eaLnBrk="1" latinLnBrk="1" hangingPunct="1">
              <a:defRPr sz="1800" kern="1200">
                <a:solidFill>
                  <a:srgbClr val="000000"/>
                </a:solidFill>
                <a:latin typeface="Calibri Light"/>
                <a:ea typeface="+mn-ea"/>
                <a:cs typeface="+mn-cs"/>
              </a:defRPr>
            </a:lvl4pPr>
            <a:lvl5pPr marL="1828800" algn="l" defTabSz="914400" rtl="0" eaLnBrk="1" latinLnBrk="1" hangingPunct="1">
              <a:defRPr sz="1800" kern="1200">
                <a:solidFill>
                  <a:srgbClr val="000000"/>
                </a:solidFill>
                <a:latin typeface="Calibri Light"/>
                <a:ea typeface="+mn-ea"/>
                <a:cs typeface="+mn-cs"/>
              </a:defRPr>
            </a:lvl5pPr>
            <a:lvl6pPr marL="2286000" algn="l" defTabSz="914400" rtl="0" eaLnBrk="1" latinLnBrk="1" hangingPunct="1">
              <a:defRPr sz="1800" kern="1200">
                <a:solidFill>
                  <a:srgbClr val="000000"/>
                </a:solidFill>
                <a:latin typeface="Calibri Light"/>
                <a:ea typeface="+mn-ea"/>
                <a:cs typeface="+mn-cs"/>
              </a:defRPr>
            </a:lvl6pPr>
            <a:lvl7pPr marL="2743200" algn="l" defTabSz="914400" rtl="0" eaLnBrk="1" latinLnBrk="1" hangingPunct="1">
              <a:defRPr sz="1800" kern="1200">
                <a:solidFill>
                  <a:srgbClr val="000000"/>
                </a:solidFill>
                <a:latin typeface="Calibri Light"/>
                <a:ea typeface="+mn-ea"/>
                <a:cs typeface="+mn-cs"/>
              </a:defRPr>
            </a:lvl7pPr>
            <a:lvl8pPr marL="3200400" algn="l" defTabSz="914400" rtl="0" eaLnBrk="1" latinLnBrk="1" hangingPunct="1">
              <a:defRPr sz="1800" kern="1200">
                <a:solidFill>
                  <a:srgbClr val="000000"/>
                </a:solidFill>
                <a:latin typeface="Calibri Light"/>
                <a:ea typeface="+mn-ea"/>
                <a:cs typeface="+mn-cs"/>
              </a:defRPr>
            </a:lvl8pPr>
            <a:lvl9pPr marL="3657600" algn="l" defTabSz="914400" rtl="0" eaLnBrk="1" latinLnBrk="1" hangingPunct="1">
              <a:defRPr sz="1800" kern="1200">
                <a:solidFill>
                  <a:srgbClr val="000000"/>
                </a:solidFill>
                <a:latin typeface="Calibri Light"/>
                <a:ea typeface="+mn-ea"/>
                <a:cs typeface="+mn-cs"/>
              </a:defRPr>
            </a:lvl9pPr>
          </a:lstStyle>
          <a:p>
            <a:r>
              <a:rPr lang="en-US" b="1"/>
              <a:t>Notes:</a:t>
            </a:r>
          </a:p>
          <a:p>
            <a:pPr marL="342900" indent="-342900">
              <a:buAutoNum type="arabicParenBoth"/>
            </a:pPr>
            <a:r>
              <a:rPr lang="en-US" b="1"/>
              <a:t>Where more than one motor car is provided – </a:t>
            </a:r>
            <a:r>
              <a:rPr lang="en-US"/>
              <a:t>The value of perquisite shall be </a:t>
            </a:r>
            <a:endParaRPr lang="en-US" smtClean="0"/>
          </a:p>
          <a:p>
            <a:pPr marL="342900" indent="-342900"/>
            <a:r>
              <a:rPr lang="en-US" smtClean="0"/>
              <a:t>	the </a:t>
            </a:r>
            <a:r>
              <a:rPr lang="en-US"/>
              <a:t>amount calculated in respect of </a:t>
            </a:r>
            <a:r>
              <a:rPr lang="en-US" b="1"/>
              <a:t>one car</a:t>
            </a:r>
            <a:r>
              <a:rPr lang="en-US"/>
              <a:t> as if the it is </a:t>
            </a:r>
            <a:r>
              <a:rPr lang="en-US" b="1"/>
              <a:t>partly for official and </a:t>
            </a:r>
            <a:endParaRPr lang="en-US" b="1" smtClean="0"/>
          </a:p>
          <a:p>
            <a:pPr marL="342900" indent="-342900"/>
            <a:r>
              <a:rPr lang="en-US" b="1" smtClean="0"/>
              <a:t>	partly </a:t>
            </a:r>
            <a:r>
              <a:rPr lang="en-US" b="1"/>
              <a:t>for personal use </a:t>
            </a:r>
            <a:r>
              <a:rPr lang="en-US"/>
              <a:t>&amp; in respect of the </a:t>
            </a:r>
            <a:r>
              <a:rPr lang="en-US" b="1"/>
              <a:t>other car or cars </a:t>
            </a:r>
            <a:r>
              <a:rPr lang="en-US"/>
              <a:t>as if it is </a:t>
            </a:r>
            <a:r>
              <a:rPr lang="en-US" b="1"/>
              <a:t>exclusively </a:t>
            </a:r>
            <a:endParaRPr lang="en-US" b="1" smtClean="0"/>
          </a:p>
          <a:p>
            <a:pPr marL="342900" indent="-342900"/>
            <a:r>
              <a:rPr lang="en-US" b="1" smtClean="0"/>
              <a:t>	for </a:t>
            </a:r>
            <a:r>
              <a:rPr lang="en-US" b="1"/>
              <a:t>his private or personal purposes</a:t>
            </a:r>
            <a:r>
              <a:rPr lang="en-US" smtClean="0"/>
              <a:t>.</a:t>
            </a:r>
            <a:endParaRPr lang="en-US"/>
          </a:p>
        </p:txBody>
      </p:sp>
    </p:spTree>
    <p:extLst>
      <p:ext uri="{BB962C8B-B14F-4D97-AF65-F5344CB8AC3E}">
        <p14:creationId xmlns="" xmlns:p14="http://schemas.microsoft.com/office/powerpoint/2010/main" val="1097215625"/>
      </p:ext>
    </p:extLst>
  </p:cSld>
  <p:clrMapOvr>
    <a:masterClrMapping/>
  </p:clrMapOvr>
  <p:transition/>
  <p:timing/>
</p:sld>
</file>

<file path=ppt/slides/slide7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Rectangle 1"/>
          <p:cNvSpPr/>
          <p:nvPr/>
        </p:nvSpPr>
        <p:spPr>
          <a:xfrm>
            <a:off x="228600" y="285728"/>
            <a:ext cx="8558242" cy="590931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z="2400" b="1" u="sng" smtClean="0">
                <a:latin typeface="+mj-lt"/>
              </a:rPr>
              <a:t>Valuation </a:t>
            </a:r>
            <a:r>
              <a:rPr lang="en-US" sz="2400" b="1" u="sng">
                <a:latin typeface="+mj-lt"/>
              </a:rPr>
              <a:t>of specified security or sweat equity share for the </a:t>
            </a:r>
            <a:endParaRPr lang="en-US" sz="2400" b="1" u="sng" smtClean="0">
              <a:latin typeface="+mj-lt"/>
            </a:endParaRPr>
          </a:p>
          <a:p>
            <a:pPr algn="ctr"/>
            <a:r>
              <a:rPr lang="en-US" sz="2400" b="1" u="sng" smtClean="0">
                <a:latin typeface="+mj-lt"/>
              </a:rPr>
              <a:t>purpose </a:t>
            </a:r>
            <a:r>
              <a:rPr lang="en-US" sz="2400" b="1" u="sng">
                <a:latin typeface="+mj-lt"/>
              </a:rPr>
              <a:t>of</a:t>
            </a:r>
          </a:p>
          <a:p>
            <a:pPr algn="ctr"/>
            <a:r>
              <a:rPr lang="en-US" sz="2400" b="1" u="sng">
                <a:latin typeface="+mj-lt"/>
              </a:rPr>
              <a:t>section 17(2)(vi) [Sub-rule (8</a:t>
            </a:r>
            <a:r>
              <a:rPr lang="en-US" sz="2400" b="1" u="sng" smtClean="0">
                <a:latin typeface="+mj-lt"/>
              </a:rPr>
              <a:t>)]</a:t>
            </a:r>
          </a:p>
          <a:p>
            <a:endParaRPr lang="en-US" b="1" u="sng"/>
          </a:p>
          <a:p>
            <a:r>
              <a:rPr lang="en-US" b="1" smtClean="0">
                <a:latin typeface="+mj-lt"/>
              </a:rPr>
              <a:t>FMV of the  Sweat Equity Shares shall be determined in following manner:</a:t>
            </a:r>
          </a:p>
          <a:p>
            <a:endParaRPr lang="en-US" b="1">
              <a:latin typeface="+mj-lt"/>
            </a:endParaRPr>
          </a:p>
          <a:p>
            <a:pPr marL="342900" indent="-342900">
              <a:buAutoNum type="arabicParenBoth"/>
            </a:pPr>
            <a:r>
              <a:rPr lang="en-US" b="1" smtClean="0">
                <a:latin typeface="+mj-lt"/>
              </a:rPr>
              <a:t>If </a:t>
            </a:r>
            <a:r>
              <a:rPr lang="en-US" b="1">
                <a:latin typeface="+mj-lt"/>
              </a:rPr>
              <a:t>shares are listed on recognized stock </a:t>
            </a:r>
            <a:r>
              <a:rPr lang="en-US" b="1" smtClean="0">
                <a:latin typeface="+mj-lt"/>
              </a:rPr>
              <a:t>exchange - </a:t>
            </a:r>
            <a:r>
              <a:rPr lang="en-US">
                <a:latin typeface="+mj-lt"/>
              </a:rPr>
              <a:t>average of </a:t>
            </a:r>
            <a:r>
              <a:rPr lang="en-US" smtClean="0">
                <a:latin typeface="+mj-lt"/>
              </a:rPr>
              <a:t>the opening </a:t>
            </a:r>
            <a:r>
              <a:rPr lang="en-US">
                <a:latin typeface="+mj-lt"/>
              </a:rPr>
              <a:t>price and </a:t>
            </a:r>
            <a:endParaRPr lang="en-US" smtClean="0">
              <a:latin typeface="+mj-lt"/>
            </a:endParaRPr>
          </a:p>
          <a:p>
            <a:pPr marL="342900" indent="-342900"/>
            <a:r>
              <a:rPr lang="en-US" smtClean="0">
                <a:latin typeface="+mj-lt"/>
              </a:rPr>
              <a:t>	closing </a:t>
            </a:r>
            <a:r>
              <a:rPr lang="en-US">
                <a:latin typeface="+mj-lt"/>
              </a:rPr>
              <a:t>price of the share on that date on the said </a:t>
            </a:r>
            <a:r>
              <a:rPr lang="en-US" smtClean="0">
                <a:latin typeface="+mj-lt"/>
              </a:rPr>
              <a:t>stock exchange.</a:t>
            </a:r>
          </a:p>
          <a:p>
            <a:endParaRPr lang="en-US" b="1">
              <a:latin typeface="+mj-lt"/>
            </a:endParaRPr>
          </a:p>
          <a:p>
            <a:r>
              <a:rPr lang="en-US">
                <a:latin typeface="+mj-lt"/>
              </a:rPr>
              <a:t>(2) </a:t>
            </a:r>
            <a:r>
              <a:rPr lang="en-US" b="1">
                <a:latin typeface="+mj-lt"/>
              </a:rPr>
              <a:t>If shares are not listed on recognized stock exchange </a:t>
            </a:r>
            <a:r>
              <a:rPr lang="en-US" b="1" smtClean="0">
                <a:latin typeface="+mj-lt"/>
              </a:rPr>
              <a:t>- </a:t>
            </a:r>
            <a:r>
              <a:rPr lang="en-US">
                <a:latin typeface="+mj-lt"/>
              </a:rPr>
              <a:t>the fair market value shall be </a:t>
            </a:r>
            <a:endParaRPr lang="en-US" smtClean="0">
              <a:latin typeface="+mj-lt"/>
            </a:endParaRPr>
          </a:p>
          <a:p>
            <a:r>
              <a:rPr lang="en-US" smtClean="0">
                <a:latin typeface="+mj-lt"/>
              </a:rPr>
              <a:t>such </a:t>
            </a:r>
            <a:r>
              <a:rPr lang="en-US">
                <a:latin typeface="+mj-lt"/>
              </a:rPr>
              <a:t>value of </a:t>
            </a:r>
            <a:r>
              <a:rPr lang="en-US" smtClean="0">
                <a:latin typeface="+mj-lt"/>
              </a:rPr>
              <a:t>the share </a:t>
            </a:r>
            <a:r>
              <a:rPr lang="en-US">
                <a:latin typeface="+mj-lt"/>
              </a:rPr>
              <a:t>in the company </a:t>
            </a:r>
            <a:r>
              <a:rPr lang="en-US" b="1">
                <a:latin typeface="+mj-lt"/>
              </a:rPr>
              <a:t>as determined by a merchant banker</a:t>
            </a:r>
            <a:r>
              <a:rPr lang="en-US">
                <a:latin typeface="+mj-lt"/>
              </a:rPr>
              <a:t> on </a:t>
            </a:r>
            <a:r>
              <a:rPr lang="en-US" b="1">
                <a:latin typeface="+mj-lt"/>
              </a:rPr>
              <a:t>the </a:t>
            </a:r>
            <a:endParaRPr lang="en-US" b="1" smtClean="0">
              <a:latin typeface="+mj-lt"/>
            </a:endParaRPr>
          </a:p>
          <a:p>
            <a:r>
              <a:rPr lang="en-US" b="1" smtClean="0">
                <a:latin typeface="+mj-lt"/>
              </a:rPr>
              <a:t>specified date</a:t>
            </a:r>
            <a:r>
              <a:rPr lang="en-US" smtClean="0">
                <a:latin typeface="+mj-lt"/>
              </a:rPr>
              <a:t>.</a:t>
            </a:r>
          </a:p>
          <a:p>
            <a:endParaRPr lang="en-US" b="1">
              <a:latin typeface="+mj-lt"/>
            </a:endParaRPr>
          </a:p>
          <a:p>
            <a:r>
              <a:rPr lang="en-US" b="1">
                <a:latin typeface="+mj-lt"/>
              </a:rPr>
              <a:t>“specified date” </a:t>
            </a:r>
            <a:r>
              <a:rPr lang="en-US">
                <a:latin typeface="+mj-lt"/>
              </a:rPr>
              <a:t>means</a:t>
            </a:r>
            <a:r>
              <a:rPr lang="en-US" smtClean="0">
                <a:latin typeface="+mj-lt"/>
              </a:rPr>
              <a:t>,—</a:t>
            </a:r>
          </a:p>
          <a:p>
            <a:pPr marL="400050" indent="-400050">
              <a:buAutoNum type="romanLcParenBoth"/>
            </a:pPr>
            <a:r>
              <a:rPr lang="en-US" smtClean="0">
                <a:latin typeface="+mj-lt"/>
              </a:rPr>
              <a:t>the </a:t>
            </a:r>
            <a:r>
              <a:rPr lang="en-US">
                <a:latin typeface="+mj-lt"/>
              </a:rPr>
              <a:t>date of exercising of the option; </a:t>
            </a:r>
            <a:r>
              <a:rPr lang="en-US" smtClean="0">
                <a:latin typeface="+mj-lt"/>
              </a:rPr>
              <a:t>or</a:t>
            </a:r>
          </a:p>
          <a:p>
            <a:pPr marL="400050" indent="-400050">
              <a:buAutoNum type="romanLcParenBoth"/>
            </a:pPr>
            <a:r>
              <a:rPr lang="en-US">
                <a:latin typeface="+mj-lt"/>
              </a:rPr>
              <a:t>any date earlier than the date of the exercising of the option, not </a:t>
            </a:r>
            <a:r>
              <a:rPr lang="en-US" smtClean="0">
                <a:latin typeface="+mj-lt"/>
              </a:rPr>
              <a:t>being </a:t>
            </a:r>
            <a:r>
              <a:rPr lang="en-US">
                <a:latin typeface="+mj-lt"/>
              </a:rPr>
              <a:t>a date which </a:t>
            </a:r>
            <a:endParaRPr lang="en-US" smtClean="0">
              <a:latin typeface="+mj-lt"/>
            </a:endParaRPr>
          </a:p>
          <a:p>
            <a:pPr marL="400050" indent="-400050"/>
            <a:r>
              <a:rPr lang="en-US" smtClean="0">
                <a:latin typeface="+mj-lt"/>
              </a:rPr>
              <a:t>	is </a:t>
            </a:r>
            <a:r>
              <a:rPr lang="en-US">
                <a:latin typeface="+mj-lt"/>
              </a:rPr>
              <a:t>more than 180 days earlier than the date of </a:t>
            </a:r>
            <a:r>
              <a:rPr lang="en-US" smtClean="0">
                <a:latin typeface="+mj-lt"/>
              </a:rPr>
              <a:t>the</a:t>
            </a:r>
            <a:r>
              <a:rPr lang="en-US" b="1" smtClean="0">
                <a:latin typeface="+mj-lt"/>
              </a:rPr>
              <a:t> </a:t>
            </a:r>
            <a:r>
              <a:rPr lang="en-US">
                <a:latin typeface="+mj-lt"/>
              </a:rPr>
              <a:t>exercising</a:t>
            </a:r>
            <a:r>
              <a:rPr lang="en-US" smtClean="0">
                <a:latin typeface="+mj-lt"/>
              </a:rPr>
              <a:t>.</a:t>
            </a:r>
          </a:p>
          <a:p>
            <a:pPr marL="400050" indent="-400050">
              <a:buAutoNum type="romanLcParenBoth"/>
            </a:pPr>
            <a:endParaRPr lang="en-US">
              <a:latin typeface="+mj-lt"/>
            </a:endParaRPr>
          </a:p>
          <a:p>
            <a:r>
              <a:rPr lang="en-US" b="1">
                <a:latin typeface="+mj-lt"/>
              </a:rPr>
              <a:t>Note: </a:t>
            </a:r>
            <a:r>
              <a:rPr lang="en-US">
                <a:latin typeface="+mj-lt"/>
              </a:rPr>
              <a:t>Where any amount has been recovered from the employee, the same </a:t>
            </a:r>
            <a:r>
              <a:rPr lang="en-US" smtClean="0">
                <a:latin typeface="+mj-lt"/>
              </a:rPr>
              <a:t>shall be </a:t>
            </a:r>
          </a:p>
          <a:p>
            <a:r>
              <a:rPr lang="en-US" smtClean="0">
                <a:latin typeface="+mj-lt"/>
              </a:rPr>
              <a:t>deducted </a:t>
            </a:r>
            <a:r>
              <a:rPr lang="en-US">
                <a:latin typeface="+mj-lt"/>
              </a:rPr>
              <a:t>to arrive at the value of perquisites.</a:t>
            </a:r>
            <a:endParaRPr lang="en-US" smtClean="0">
              <a:latin typeface="+mj-lt"/>
            </a:endParaRPr>
          </a:p>
        </p:txBody>
      </p:sp>
    </p:spTree>
    <p:extLst>
      <p:ext uri="{BB962C8B-B14F-4D97-AF65-F5344CB8AC3E}">
        <p14:creationId xmlns="" xmlns:p14="http://schemas.microsoft.com/office/powerpoint/2010/main" val="721626829"/>
      </p:ext>
    </p:extLst>
  </p:cSld>
  <p:clrMapOvr>
    <a:masterClrMapping/>
  </p:clrMapOvr>
  <p:transition/>
  <p:timing/>
</p:sld>
</file>

<file path=ppt/slides/slide8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4" name="Rectangle 3"/>
          <p:cNvSpPr/>
          <p:nvPr/>
        </p:nvSpPr>
        <p:spPr>
          <a:xfrm>
            <a:off x="428596" y="785794"/>
            <a:ext cx="8469386" cy="5447645"/>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z="2400" b="1" u="sng" smtClean="0">
                <a:latin typeface="+mj-lt"/>
              </a:rPr>
              <a:t>Interest-free </a:t>
            </a:r>
            <a:r>
              <a:rPr lang="en-US" sz="2400" b="1" u="sng">
                <a:latin typeface="+mj-lt"/>
              </a:rPr>
              <a:t>or concessional loan [Sub-rule 7(i) of Rule 3</a:t>
            </a:r>
            <a:r>
              <a:rPr lang="en-US" sz="2400" b="1" u="sng" smtClean="0">
                <a:latin typeface="+mj-lt"/>
              </a:rPr>
              <a:t>]</a:t>
            </a:r>
          </a:p>
          <a:p>
            <a:endParaRPr lang="en-US" b="1" u="sng"/>
          </a:p>
          <a:p>
            <a:pPr marL="342900" indent="-342900">
              <a:buAutoNum type="alphaLcParenBoth"/>
            </a:pPr>
            <a:r>
              <a:rPr lang="en-US" smtClean="0"/>
              <a:t>The </a:t>
            </a:r>
            <a:r>
              <a:rPr lang="en-US"/>
              <a:t>value of the benefit to the assessee resulting from the provision </a:t>
            </a:r>
            <a:r>
              <a:rPr lang="en-US" smtClean="0"/>
              <a:t>of interest-free </a:t>
            </a:r>
            <a:r>
              <a:rPr lang="en-US"/>
              <a:t>or concessional loan for any purpose made available </a:t>
            </a:r>
            <a:r>
              <a:rPr lang="en-US" smtClean="0"/>
              <a:t>to </a:t>
            </a:r>
          </a:p>
          <a:p>
            <a:pPr marL="342900" indent="-342900"/>
            <a:endParaRPr lang="en-US" smtClean="0"/>
          </a:p>
          <a:p>
            <a:r>
              <a:rPr lang="en-US"/>
              <a:t>• the employee or</a:t>
            </a:r>
          </a:p>
          <a:p>
            <a:r>
              <a:rPr lang="en-US"/>
              <a:t>• any member of his </a:t>
            </a:r>
            <a:r>
              <a:rPr lang="en-US" smtClean="0"/>
              <a:t>household</a:t>
            </a:r>
          </a:p>
          <a:p>
            <a:r>
              <a:rPr lang="en-US"/>
              <a:t>	</a:t>
            </a:r>
            <a:endParaRPr lang="en-US" smtClean="0"/>
          </a:p>
          <a:p>
            <a:r>
              <a:rPr lang="en-US"/>
              <a:t>during the relevant previous year by the employer or any person on </a:t>
            </a:r>
            <a:r>
              <a:rPr lang="en-US" smtClean="0"/>
              <a:t>his behalf </a:t>
            </a:r>
            <a:r>
              <a:rPr lang="en-US"/>
              <a:t>shall be </a:t>
            </a:r>
            <a:endParaRPr lang="en-US" smtClean="0"/>
          </a:p>
          <a:p>
            <a:r>
              <a:rPr lang="en-US" smtClean="0"/>
              <a:t>determined </a:t>
            </a:r>
            <a:r>
              <a:rPr lang="en-US"/>
              <a:t>as the </a:t>
            </a:r>
            <a:r>
              <a:rPr lang="en-US" b="1"/>
              <a:t>sum equal </a:t>
            </a:r>
            <a:r>
              <a:rPr lang="en-US"/>
              <a:t>to the </a:t>
            </a:r>
            <a:r>
              <a:rPr lang="en-US" b="1"/>
              <a:t>interest </a:t>
            </a:r>
            <a:r>
              <a:rPr lang="en-US" b="1" smtClean="0"/>
              <a:t>computed </a:t>
            </a:r>
            <a:r>
              <a:rPr lang="en-US" smtClean="0"/>
              <a:t>at </a:t>
            </a:r>
            <a:r>
              <a:rPr lang="en-US"/>
              <a:t>the </a:t>
            </a:r>
            <a:r>
              <a:rPr lang="en-US" b="1"/>
              <a:t>rate</a:t>
            </a:r>
            <a:r>
              <a:rPr lang="en-US"/>
              <a:t> </a:t>
            </a:r>
            <a:r>
              <a:rPr lang="en-US" b="1"/>
              <a:t>charged per annum by </a:t>
            </a:r>
            <a:endParaRPr lang="en-US" b="1" smtClean="0"/>
          </a:p>
          <a:p>
            <a:r>
              <a:rPr lang="en-US" b="1" smtClean="0"/>
              <a:t>the </a:t>
            </a:r>
            <a:r>
              <a:rPr lang="en-US" b="1"/>
              <a:t>State Bank of India, as on the </a:t>
            </a:r>
            <a:r>
              <a:rPr lang="en-US" b="1" smtClean="0"/>
              <a:t>1</a:t>
            </a:r>
            <a:r>
              <a:rPr lang="en-US" b="1" baseline="30000" smtClean="0"/>
              <a:t>st</a:t>
            </a:r>
            <a:r>
              <a:rPr lang="en-US" b="1" smtClean="0"/>
              <a:t> day </a:t>
            </a:r>
            <a:r>
              <a:rPr lang="en-US" b="1"/>
              <a:t>of the </a:t>
            </a:r>
            <a:r>
              <a:rPr lang="en-US" b="1" smtClean="0"/>
              <a:t>relevant previous </a:t>
            </a:r>
            <a:r>
              <a:rPr lang="en-US" b="1"/>
              <a:t>year</a:t>
            </a:r>
            <a:r>
              <a:rPr lang="en-US"/>
              <a:t> in respect of loans for the </a:t>
            </a:r>
            <a:r>
              <a:rPr lang="en-US" smtClean="0"/>
              <a:t>same purpose </a:t>
            </a:r>
            <a:r>
              <a:rPr lang="en-US"/>
              <a:t>advanced by it on </a:t>
            </a:r>
            <a:r>
              <a:rPr lang="en-US" smtClean="0"/>
              <a:t>the </a:t>
            </a:r>
            <a:r>
              <a:rPr lang="en-US" b="1" smtClean="0"/>
              <a:t>maximum </a:t>
            </a:r>
            <a:r>
              <a:rPr lang="en-US" b="1"/>
              <a:t>outstanding monthly </a:t>
            </a:r>
            <a:r>
              <a:rPr lang="en-US" b="1" smtClean="0"/>
              <a:t>balance </a:t>
            </a:r>
            <a:r>
              <a:rPr lang="en-US" smtClean="0"/>
              <a:t>as </a:t>
            </a:r>
            <a:r>
              <a:rPr lang="en-US"/>
              <a:t>reduced by the interest, if any, </a:t>
            </a:r>
            <a:r>
              <a:rPr lang="en-US" smtClean="0"/>
              <a:t>actually paid </a:t>
            </a:r>
            <a:r>
              <a:rPr lang="en-US"/>
              <a:t>by him or any </a:t>
            </a:r>
            <a:r>
              <a:rPr lang="en-US" smtClean="0"/>
              <a:t>such member </a:t>
            </a:r>
            <a:r>
              <a:rPr lang="en-US"/>
              <a:t>of his household</a:t>
            </a:r>
            <a:r>
              <a:rPr lang="en-US" smtClean="0"/>
              <a:t>.</a:t>
            </a:r>
          </a:p>
          <a:p>
            <a:endParaRPr lang="en-US" b="1" u="sng"/>
          </a:p>
          <a:p>
            <a:r>
              <a:rPr lang="en-US"/>
              <a:t>(b) However, </a:t>
            </a:r>
            <a:r>
              <a:rPr lang="en-US" b="1"/>
              <a:t>no value would be charged </a:t>
            </a:r>
            <a:r>
              <a:rPr lang="en-US"/>
              <a:t>if such loans are made </a:t>
            </a:r>
            <a:r>
              <a:rPr lang="en-US" smtClean="0"/>
              <a:t>available for medical </a:t>
            </a:r>
            <a:r>
              <a:rPr lang="en-US"/>
              <a:t>treatment in respect of prescribed diseases (like </a:t>
            </a:r>
            <a:r>
              <a:rPr lang="en-US" smtClean="0"/>
              <a:t>cancer, tuberculosis</a:t>
            </a:r>
            <a:r>
              <a:rPr lang="en-US"/>
              <a:t>, etc.) </a:t>
            </a:r>
            <a:r>
              <a:rPr lang="en-US" b="1"/>
              <a:t>or</a:t>
            </a:r>
            <a:r>
              <a:rPr lang="en-US"/>
              <a:t> where the </a:t>
            </a:r>
            <a:endParaRPr lang="en-US" smtClean="0"/>
          </a:p>
          <a:p>
            <a:r>
              <a:rPr lang="en-US" smtClean="0"/>
              <a:t>amount </a:t>
            </a:r>
            <a:r>
              <a:rPr lang="en-US"/>
              <a:t>of loans are </a:t>
            </a:r>
            <a:r>
              <a:rPr lang="en-US" b="1"/>
              <a:t>not exceeding </a:t>
            </a:r>
            <a:r>
              <a:rPr lang="en-US" b="1" smtClean="0"/>
              <a:t>in the </a:t>
            </a:r>
            <a:r>
              <a:rPr lang="en-US" b="1"/>
              <a:t>aggregate </a:t>
            </a:r>
            <a:r>
              <a:rPr lang="en-US" b="1" smtClean="0"/>
              <a:t>Rs.20,000</a:t>
            </a:r>
            <a:r>
              <a:rPr lang="en-US" smtClean="0"/>
              <a:t>. (exemption would not apply if the </a:t>
            </a:r>
            <a:r>
              <a:rPr lang="en-US"/>
              <a:t>loan as has been reimbursed to </a:t>
            </a:r>
            <a:r>
              <a:rPr lang="en-US" smtClean="0"/>
              <a:t>the employee </a:t>
            </a:r>
            <a:r>
              <a:rPr lang="en-US"/>
              <a:t>under any medical insurance </a:t>
            </a:r>
            <a:r>
              <a:rPr lang="en-US" smtClean="0"/>
              <a:t>scheme).</a:t>
            </a:r>
            <a:endParaRPr lang="en-US" b="1" u="sng"/>
          </a:p>
        </p:txBody>
      </p:sp>
    </p:spTree>
    <p:extLst>
      <p:ext uri="{BB962C8B-B14F-4D97-AF65-F5344CB8AC3E}">
        <p14:creationId xmlns="" xmlns:p14="http://schemas.microsoft.com/office/powerpoint/2010/main" val="505585280"/>
      </p:ext>
    </p:extLst>
  </p:cSld>
  <p:clrMapOvr>
    <a:overrideClrMapping bg1="lt1" tx1="dk1" bg2="lt2" tx2="dk2" accent1="accent1" accent2="accent2" accent3="accent3" accent4="accent4" accent5="accent5" accent6="accent6" hlink="hlink" folHlink="folHlink"/>
  </p:clrMapOvr>
  <p:transition/>
  <p:timing/>
</p:sld>
</file>

<file path=ppt/slides/slide8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Content Placeholder 7"/>
          <p:cNvGraphicFramePr>
            <a:graphicFrameLocks noGrp="1"/>
          </p:cNvGraphicFramePr>
          <p:nvPr>
            <p:ph idx="1"/>
          </p:nvPr>
        </p:nvGraphicFramePr>
        <p:xfrm>
          <a:off x="395288" y="1284288"/>
          <a:ext cx="8462962" cy="4881562"/>
        </p:xfrm>
        <a:graphic>
          <a:graphicData uri="http://schemas.openxmlformats.org/drawingml/2006/diagram">
            <dgm:relIds xmlns:dgm="http://schemas.openxmlformats.org/drawingml/2006/diagram" r:dm="rId2" r:lo="rId3" r:qs="rId4" r:cs="rId5"/>
          </a:graphicData>
        </a:graphic>
      </p:graphicFrame>
      <p:sp>
        <p:nvSpPr>
          <p:cNvPr id="2" name="제목 1"/>
          <p:cNvSpPr>
            <a:spLocks noGrp="1"/>
          </p:cNvSpPr>
          <p:nvPr>
            <p:ph type="title"/>
          </p:nvPr>
        </p:nvSpPr>
        <p:spPr/>
        <p:txBody>
          <a:bodyPr>
            <a:normAutofit/>
          </a:bodyPr>
          <a:lstStyle/>
          <a:p>
            <a:r>
              <a:rPr lang="en-IN" altLang="ko-KR" sz="4400" smtClean="0"/>
              <a:t>DEDUCTION FROM SALARY</a:t>
            </a:r>
            <a:endParaRPr lang="ko-KR" altLang="en-US" sz="4400"/>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Tree>
  </p:cSld>
  <p:clrMapOvr>
    <a:masterClrMapping/>
  </p:clrMapOvr>
  <p:transition/>
  <p:timing/>
</p:sld>
</file>

<file path=ppt/slides/slide8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142852"/>
            <a:ext cx="8748464" cy="796908"/>
          </a:xfrm>
        </p:spPr>
        <p:txBody>
          <a:bodyPr>
            <a:normAutofit/>
          </a:bodyPr>
          <a:lstStyle/>
          <a:p>
            <a:r>
              <a:rPr lang="en-US" altLang="ko-KR" sz="4400" smtClean="0"/>
              <a:t>ARREARS OF SALARY</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15" name="Content Placeholder 14"/>
          <p:cNvGraphicFramePr>
            <a:graphicFrameLocks noGrp="1"/>
          </p:cNvGraphicFramePr>
          <p:nvPr>
            <p:ph idx="1"/>
          </p:nvPr>
        </p:nvGraphicFramePr>
        <p:xfrm>
          <a:off x="395288" y="1284288"/>
          <a:ext cx="8402637" cy="488156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8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Group 17"/>
          <p:cNvGrpSpPr/>
          <p:nvPr/>
        </p:nvGrpSpPr>
        <p:grpSpPr>
          <a:xfrm>
            <a:off x="142844" y="500042"/>
            <a:ext cx="8715404" cy="6215082"/>
            <a:chOff x="-609600" y="0"/>
            <a:chExt cx="9835668" cy="6858000"/>
          </a:xfrm>
        </p:grpSpPr>
        <p:pic>
          <p:nvPicPr>
            <p:cNvPr id="1026" name="Picture 2" descr="C:\Users\REAL-18-PC\Desktop\Capture.PNG"/>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9394" y="0"/>
              <a:ext cx="9210805"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2421307" y="0"/>
              <a:ext cx="1771165" cy="7620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FY 2023-24</a:t>
              </a:r>
            </a:p>
          </p:txBody>
        </p:sp>
        <p:sp>
          <p:nvSpPr>
            <p:cNvPr id="4" name="Rectangle 3"/>
            <p:cNvSpPr/>
            <p:nvPr/>
          </p:nvSpPr>
          <p:spPr>
            <a:xfrm>
              <a:off x="4200823" y="9242"/>
              <a:ext cx="1796898" cy="752758"/>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FY 2023-24</a:t>
              </a:r>
            </a:p>
          </p:txBody>
        </p:sp>
        <p:sp>
          <p:nvSpPr>
            <p:cNvPr id="5" name="Rectangle 4"/>
            <p:cNvSpPr/>
            <p:nvPr/>
          </p:nvSpPr>
          <p:spPr>
            <a:xfrm>
              <a:off x="7643572" y="9242"/>
              <a:ext cx="1582496" cy="752758"/>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FY 2022-23</a:t>
              </a:r>
              <a:endParaRPr lang="en-US">
                <a:solidFill>
                  <a:schemeClr val="tx1"/>
                </a:solidFill>
              </a:endParaRPr>
            </a:p>
          </p:txBody>
        </p:sp>
        <p:sp>
          <p:nvSpPr>
            <p:cNvPr id="6" name="Rectangle 5"/>
            <p:cNvSpPr/>
            <p:nvPr/>
          </p:nvSpPr>
          <p:spPr>
            <a:xfrm>
              <a:off x="5997721" y="9242"/>
              <a:ext cx="1645851" cy="752758"/>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FY 2022-23</a:t>
              </a:r>
              <a:endParaRPr lang="en-US">
                <a:solidFill>
                  <a:schemeClr val="tx1"/>
                </a:solidFill>
              </a:endParaRPr>
            </a:p>
          </p:txBody>
        </p:sp>
        <p:sp>
          <p:nvSpPr>
            <p:cNvPr id="12" name="Rectangle 11"/>
            <p:cNvSpPr/>
            <p:nvPr/>
          </p:nvSpPr>
          <p:spPr>
            <a:xfrm>
              <a:off x="1905000" y="4716966"/>
              <a:ext cx="298983" cy="312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a:solidFill>
                    <a:schemeClr val="tx1"/>
                  </a:solidFill>
                </a:rPr>
                <a:t>3</a:t>
              </a:r>
            </a:p>
          </p:txBody>
        </p:sp>
        <p:sp>
          <p:nvSpPr>
            <p:cNvPr id="13" name="Rectangle 12"/>
            <p:cNvSpPr/>
            <p:nvPr/>
          </p:nvSpPr>
          <p:spPr>
            <a:xfrm>
              <a:off x="1095571" y="4959278"/>
              <a:ext cx="370977" cy="2234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4</a:t>
              </a:r>
              <a:endParaRPr lang="en-US">
                <a:solidFill>
                  <a:schemeClr val="tx1"/>
                </a:solidFill>
              </a:endParaRPr>
            </a:p>
          </p:txBody>
        </p:sp>
        <p:sp>
          <p:nvSpPr>
            <p:cNvPr id="14" name="Rectangle 13"/>
            <p:cNvSpPr/>
            <p:nvPr/>
          </p:nvSpPr>
          <p:spPr>
            <a:xfrm>
              <a:off x="629486" y="4031166"/>
              <a:ext cx="157450" cy="167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5</a:t>
              </a:r>
            </a:p>
          </p:txBody>
        </p:sp>
        <p:sp>
          <p:nvSpPr>
            <p:cNvPr id="15" name="Rectangle 14"/>
            <p:cNvSpPr/>
            <p:nvPr/>
          </p:nvSpPr>
          <p:spPr>
            <a:xfrm>
              <a:off x="-609600" y="5646867"/>
              <a:ext cx="157450" cy="167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en-US">
                <a:solidFill>
                  <a:schemeClr val="tx1"/>
                </a:solidFill>
              </a:endParaRPr>
            </a:p>
          </p:txBody>
        </p:sp>
        <p:sp>
          <p:nvSpPr>
            <p:cNvPr id="16" name="Rectangle 15"/>
            <p:cNvSpPr/>
            <p:nvPr/>
          </p:nvSpPr>
          <p:spPr>
            <a:xfrm>
              <a:off x="1636288" y="5453096"/>
              <a:ext cx="157450" cy="167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r>
                <a:rPr lang="en-US" smtClean="0">
                  <a:solidFill>
                    <a:schemeClr val="tx1"/>
                  </a:solidFill>
                </a:rPr>
                <a:t>5</a:t>
              </a:r>
            </a:p>
          </p:txBody>
        </p:sp>
      </p:grpSp>
    </p:spTree>
    <p:extLst>
      <p:ext uri="{BB962C8B-B14F-4D97-AF65-F5344CB8AC3E}">
        <p14:creationId xmlns="" xmlns:p14="http://schemas.microsoft.com/office/powerpoint/2010/main" val="2388781397"/>
      </p:ext>
    </p:extLst>
  </p:cSld>
  <p:clrMapOvr>
    <a:masterClrMapping/>
  </p:clrMapOvr>
  <p:transition/>
  <p:timing/>
</p:sld>
</file>

<file path=ppt/slides/slide8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제목 1"/>
          <p:cNvSpPr>
            <a:spLocks noGrp="1"/>
          </p:cNvSpPr>
          <p:nvPr>
            <p:ph type="title"/>
          </p:nvPr>
        </p:nvSpPr>
        <p:spPr>
          <a:xfrm>
            <a:off x="395536" y="142852"/>
            <a:ext cx="8748464" cy="796908"/>
          </a:xfrm>
        </p:spPr>
        <p:txBody>
          <a:bodyPr>
            <a:normAutofit/>
          </a:bodyPr>
          <a:lstStyle/>
          <a:p>
            <a:r>
              <a:rPr lang="en-US" altLang="ko-KR" sz="4400" smtClean="0"/>
              <a:t>AMENDMENTS – FY 2023-24</a:t>
            </a:r>
          </a:p>
        </p:txBody>
      </p:sp>
      <p:sp>
        <p:nvSpPr>
          <p:cNvPr id="5122" name="AutoShape 2"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4" name="AutoShape 4"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6" name="AutoShape 6"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sp>
        <p:nvSpPr>
          <p:cNvPr id="5128" name="AutoShape 8" descr="C:\Users\admin\Desktop\My Seminars\Salary &amp; HP\HP Image 1.jpe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en-US"/>
          </a:p>
        </p:txBody>
      </p:sp>
      <p:graphicFrame>
        <p:nvGraphicFramePr>
          <p:cNvPr id="9" name="Content Placeholder 8"/>
          <p:cNvGraphicFramePr>
            <a:graphicFrameLocks noGrp="1"/>
          </p:cNvGraphicFramePr>
          <p:nvPr>
            <p:ph idx="1"/>
          </p:nvPr>
        </p:nvGraphicFramePr>
        <p:xfrm>
          <a:off x="395288" y="1000108"/>
          <a:ext cx="8605868" cy="5857892"/>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8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 name="직사각형 15"/>
          <p:cNvSpPr/>
          <p:nvPr/>
        </p:nvSpPr>
        <p:spPr>
          <a:xfrm flipH="1">
            <a:off x="0" y="476250"/>
            <a:ext cx="7092280" cy="1695449"/>
          </a:xfrm>
          <a:prstGeom prst="rect">
            <a:avLst/>
          </a:prstGeom>
          <a:gradFill flip="none" rotWithShape="1">
            <a:gsLst>
              <a:gs pos="0">
                <a:schemeClr val="bg1">
                  <a:alpha val="0"/>
                </a:schemeClr>
              </a:gs>
              <a:gs pos="52000">
                <a:schemeClr val="bg1">
                  <a:alpha val="52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rgbClr val="FFFFFF"/>
                </a:solidFill>
                <a:latin typeface="Calibri Light"/>
                <a:ea typeface="+mn-ea"/>
                <a:cs typeface="+mn-cs"/>
              </a:defRPr>
            </a:lvl1pPr>
            <a:lvl2pPr marL="457200" algn="l" defTabSz="914400" rtl="0" eaLnBrk="1" latinLnBrk="1" hangingPunct="1">
              <a:defRPr sz="1800" kern="1200">
                <a:solidFill>
                  <a:srgbClr val="FFFFFF"/>
                </a:solidFill>
                <a:latin typeface="Calibri Light"/>
                <a:ea typeface="+mn-ea"/>
                <a:cs typeface="+mn-cs"/>
              </a:defRPr>
            </a:lvl2pPr>
            <a:lvl3pPr marL="914400" algn="l" defTabSz="914400" rtl="0" eaLnBrk="1" latinLnBrk="1" hangingPunct="1">
              <a:defRPr sz="1800" kern="1200">
                <a:solidFill>
                  <a:srgbClr val="FFFFFF"/>
                </a:solidFill>
                <a:latin typeface="Calibri Light"/>
                <a:ea typeface="+mn-ea"/>
                <a:cs typeface="+mn-cs"/>
              </a:defRPr>
            </a:lvl3pPr>
            <a:lvl4pPr marL="1371600" algn="l" defTabSz="914400" rtl="0" eaLnBrk="1" latinLnBrk="1" hangingPunct="1">
              <a:defRPr sz="1800" kern="1200">
                <a:solidFill>
                  <a:srgbClr val="FFFFFF"/>
                </a:solidFill>
                <a:latin typeface="Calibri Light"/>
                <a:ea typeface="+mn-ea"/>
                <a:cs typeface="+mn-cs"/>
              </a:defRPr>
            </a:lvl4pPr>
            <a:lvl5pPr marL="1828800" algn="l" defTabSz="914400" rtl="0" eaLnBrk="1" latinLnBrk="1" hangingPunct="1">
              <a:defRPr sz="1800" kern="1200">
                <a:solidFill>
                  <a:srgbClr val="FFFFFF"/>
                </a:solidFill>
                <a:latin typeface="Calibri Light"/>
                <a:ea typeface="+mn-ea"/>
                <a:cs typeface="+mn-cs"/>
              </a:defRPr>
            </a:lvl5pPr>
            <a:lvl6pPr marL="2286000" algn="l" defTabSz="914400" rtl="0" eaLnBrk="1" latinLnBrk="1" hangingPunct="1">
              <a:defRPr sz="1800" kern="1200">
                <a:solidFill>
                  <a:srgbClr val="FFFFFF"/>
                </a:solidFill>
                <a:latin typeface="Calibri Light"/>
                <a:ea typeface="+mn-ea"/>
                <a:cs typeface="+mn-cs"/>
              </a:defRPr>
            </a:lvl6pPr>
            <a:lvl7pPr marL="2743200" algn="l" defTabSz="914400" rtl="0" eaLnBrk="1" latinLnBrk="1" hangingPunct="1">
              <a:defRPr sz="1800" kern="1200">
                <a:solidFill>
                  <a:srgbClr val="FFFFFF"/>
                </a:solidFill>
                <a:latin typeface="Calibri Light"/>
                <a:ea typeface="+mn-ea"/>
                <a:cs typeface="+mn-cs"/>
              </a:defRPr>
            </a:lvl7pPr>
            <a:lvl8pPr marL="3200400" algn="l" defTabSz="914400" rtl="0" eaLnBrk="1" latinLnBrk="1" hangingPunct="1">
              <a:defRPr sz="1800" kern="1200">
                <a:solidFill>
                  <a:srgbClr val="FFFFFF"/>
                </a:solidFill>
                <a:latin typeface="Calibri Light"/>
                <a:ea typeface="+mn-ea"/>
                <a:cs typeface="+mn-cs"/>
              </a:defRPr>
            </a:lvl8pPr>
            <a:lvl9pPr marL="3657600" algn="l" defTabSz="914400" rtl="0" eaLnBrk="1" latinLnBrk="1" hangingPunct="1">
              <a:defRPr sz="1800" kern="1200">
                <a:solidFill>
                  <a:srgbClr val="FFFFFF"/>
                </a:solidFill>
                <a:latin typeface="Calibri Light"/>
                <a:ea typeface="+mn-ea"/>
                <a:cs typeface="+mn-cs"/>
              </a:defRPr>
            </a:lvl9pPr>
          </a:lstStyle>
          <a:p>
            <a:pPr algn="ctr"/>
            <a:endParaRPr lang="ko-KR" altLang="en-US"/>
          </a:p>
        </p:txBody>
      </p:sp>
      <p:sp>
        <p:nvSpPr>
          <p:cNvPr id="5" name="제목 4"/>
          <p:cNvSpPr>
            <a:spLocks noGrp="1"/>
          </p:cNvSpPr>
          <p:nvPr>
            <p:ph type="ctrTitle"/>
          </p:nvPr>
        </p:nvSpPr>
        <p:spPr/>
        <p:txBody>
          <a:bodyPr/>
          <a:lstStyle/>
          <a:p>
            <a:r>
              <a:rPr lang="en-US" altLang="ko-KR">
                <a:solidFill>
                  <a:schemeClr val="tx1">
                    <a:lumMod val="50000"/>
                    <a:lumOff val="50000"/>
                  </a:schemeClr>
                </a:solidFill>
              </a:rPr>
              <a:t>T</a:t>
            </a:r>
            <a:r>
              <a:rPr lang="en-US" altLang="ko-KR"/>
              <a:t>HANK YOU</a:t>
            </a:r>
            <a:endParaRPr lang="ko-KR" altLang="en-US"/>
          </a:p>
        </p:txBody>
      </p:sp>
    </p:spTree>
  </p:cSld>
  <p:clrMapOvr>
    <a:masterClrMapping/>
  </p:clrMapOvr>
  <p:transition/>
  <p:timing/>
</p:sld>
</file>

<file path=ppt/slides/slide8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1">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 name="Text 1"/>
          <p:cNvSpPr/>
          <p:nvPr/>
        </p:nvSpPr>
        <p:spPr>
          <a:xfrm>
            <a:off x="520750" y="1535075"/>
            <a:ext cx="4673501" cy="1796653"/>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4716"/>
              </a:lnSpc>
              <a:buNone/>
            </a:pPr>
            <a:r>
              <a:rPr lang="en-US" sz="3772" smtClean="0">
                <a:solidFill>
                  <a:srgbClr val="7030A0"/>
                </a:solidFill>
                <a:latin typeface="Corben" pitchFamily="34" charset="0"/>
                <a:ea typeface="Corben" pitchFamily="34" charset="-122"/>
              </a:rPr>
              <a:t>Profits and Gains of Business or Profession</a:t>
            </a:r>
          </a:p>
          <a:p>
            <a:pPr>
              <a:lnSpc>
                <a:spcPts val="4716"/>
              </a:lnSpc>
            </a:pPr>
            <a:r>
              <a:rPr lang="en-US" sz="2250" smtClean="0">
                <a:solidFill>
                  <a:srgbClr val="7030A0"/>
                </a:solidFill>
                <a:latin typeface="Corben" pitchFamily="34" charset="0"/>
                <a:ea typeface="Corben" pitchFamily="34" charset="-122"/>
              </a:rPr>
              <a:t>- REFRESHER SESSION -</a:t>
            </a:r>
            <a:endParaRPr lang="en-US" sz="3772">
              <a:solidFill>
                <a:srgbClr val="7030A0"/>
              </a:solidFill>
            </a:endParaRPr>
          </a:p>
        </p:txBody>
      </p:sp>
      <p:sp>
        <p:nvSpPr>
          <p:cNvPr id="7" name="Shape 3"/>
          <p:cNvSpPr/>
          <p:nvPr/>
        </p:nvSpPr>
        <p:spPr>
          <a:xfrm>
            <a:off x="520749" y="4953744"/>
            <a:ext cx="222126" cy="222126"/>
          </a:xfrm>
          <a:prstGeom prst="roundRect">
            <a:avLst>
              <a:gd name="adj" fmla="val 25726039"/>
            </a:avLst>
          </a:prstGeom>
          <a:noFill/>
          <a:ln w="7620">
            <a:solidFill>
              <a:srgbClr val="FFFFF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9" name="Text 4"/>
          <p:cNvSpPr/>
          <p:nvPr/>
        </p:nvSpPr>
        <p:spPr>
          <a:xfrm>
            <a:off x="180996" y="4943326"/>
            <a:ext cx="4258097" cy="871354"/>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914"/>
              </a:lnSpc>
              <a:buNone/>
            </a:pPr>
            <a:r>
              <a:rPr lang="en-US" sz="1367" b="1" smtClean="0">
                <a:solidFill>
                  <a:schemeClr val="accent5">
                    <a:lumMod val="75000"/>
                  </a:schemeClr>
                </a:solidFill>
                <a:latin typeface="Nobile" pitchFamily="34" charset="0"/>
                <a:ea typeface="Nobile" pitchFamily="34" charset="-122"/>
                <a:cs typeface="Nobile" pitchFamily="34" charset="-120"/>
              </a:rPr>
              <a:t>CA Hari </a:t>
            </a:r>
            <a:r>
              <a:rPr lang="en-US" sz="1367" b="1">
                <a:solidFill>
                  <a:schemeClr val="accent5">
                    <a:lumMod val="75000"/>
                  </a:schemeClr>
                </a:solidFill>
                <a:latin typeface="Nobile" pitchFamily="34" charset="0"/>
                <a:ea typeface="Nobile" pitchFamily="34" charset="-122"/>
                <a:cs typeface="Nobile" pitchFamily="34" charset="-120"/>
              </a:rPr>
              <a:t>K </a:t>
            </a:r>
            <a:r>
              <a:rPr lang="en-US" sz="1367" b="1" smtClean="0">
                <a:solidFill>
                  <a:schemeClr val="accent5">
                    <a:lumMod val="75000"/>
                  </a:schemeClr>
                </a:solidFill>
                <a:latin typeface="Nobile" pitchFamily="34" charset="0"/>
                <a:ea typeface="Nobile" pitchFamily="34" charset="-122"/>
                <a:cs typeface="Nobile" pitchFamily="34" charset="-120"/>
              </a:rPr>
              <a:t>Narayanan (B.Com, ACA)</a:t>
            </a:r>
            <a:endParaRPr lang="en-US" sz="1367" b="1" smtClean="0">
              <a:solidFill>
                <a:schemeClr val="accent5">
                  <a:lumMod val="75000"/>
                </a:schemeClr>
              </a:solidFill>
              <a:latin typeface="Nobile" pitchFamily="34" charset="0"/>
              <a:ea typeface="Nobile" pitchFamily="34" charset="-122"/>
              <a:cs typeface="Nobile" pitchFamily="34" charset="-120"/>
            </a:endParaRPr>
          </a:p>
          <a:p>
            <a:pPr marL="0" indent="0" algn="ctr">
              <a:lnSpc>
                <a:spcPts val="1914"/>
              </a:lnSpc>
              <a:buNone/>
            </a:pPr>
            <a:r>
              <a:rPr lang="en-US" sz="1367" b="1" smtClean="0">
                <a:solidFill>
                  <a:schemeClr val="accent5">
                    <a:lumMod val="75000"/>
                  </a:schemeClr>
                </a:solidFill>
                <a:latin typeface="Nobile" pitchFamily="34" charset="0"/>
                <a:ea typeface="Nobile" pitchFamily="34" charset="-122"/>
              </a:rPr>
              <a:t>Mahadevan &amp; Hari Chartered Accountants</a:t>
            </a:r>
          </a:p>
          <a:p>
            <a:pPr marL="0" indent="0" algn="ctr">
              <a:lnSpc>
                <a:spcPts val="1914"/>
              </a:lnSpc>
              <a:buNone/>
            </a:pPr>
            <a:r>
              <a:rPr lang="en-US" sz="1367" b="1" smtClean="0">
                <a:solidFill>
                  <a:schemeClr val="accent5">
                    <a:lumMod val="75000"/>
                  </a:schemeClr>
                </a:solidFill>
                <a:latin typeface="Nobile" pitchFamily="34" charset="0"/>
                <a:ea typeface="Nobile" pitchFamily="34" charset="-122"/>
              </a:rPr>
              <a:t>Thrissur</a:t>
            </a:r>
            <a:endParaRPr lang="en-US" sz="1367">
              <a:solidFill>
                <a:schemeClr val="accent5">
                  <a:lumMod val="75000"/>
                </a:schemeClr>
              </a:solidFill>
            </a:endParaRPr>
          </a:p>
        </p:txBody>
      </p:sp>
      <p:pic>
        <p:nvPicPr>
          <p:cNvPr id="11" name="Picture 10" descr="Horizontal-Thumbnail-17.jpg"/>
          <p:cNvPicPr>
            <a:picLocks noChangeAspect="1"/>
          </p:cNvPicPr>
          <p:nvPr/>
        </p:nvPicPr>
        <p:blipFill>
          <a:blip r:embed="rId4"/>
          <a:stretch>
            <a:fillRect/>
          </a:stretch>
        </p:blipFill>
        <p:spPr>
          <a:xfrm>
            <a:off x="4742844" y="1382232"/>
            <a:ext cx="3999483" cy="2249709"/>
          </a:xfrm>
          <a:prstGeom prst="ellipse">
            <a:avLst/>
          </a:prstGeom>
          <a:ln>
            <a:noFill/>
          </a:ln>
          <a:effectLst>
            <a:softEdge rad="112500"/>
          </a:effectLst>
        </p:spPr>
      </p:pic>
    </p:spTree>
  </p:cSld>
  <p:clrMapOvr>
    <a:masterClrMapping/>
  </p:clrMapOvr>
  <p:transition/>
  <p:timing/>
</p:sld>
</file>

<file path=ppt/slides/slide8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2">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63896"/>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2181076"/>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a:solidFill>
                  <a:srgbClr val="1B1B27"/>
                </a:solidFill>
                <a:latin typeface="Corben" pitchFamily="34" charset="0"/>
                <a:ea typeface="Corben" pitchFamily="34" charset="-122"/>
                <a:cs typeface="Corben" pitchFamily="34" charset="-120"/>
              </a:rPr>
              <a:t>Key Highlights</a:t>
            </a:r>
            <a:endParaRPr lang="en-US" sz="2734"/>
          </a:p>
        </p:txBody>
      </p:sp>
      <p:sp>
        <p:nvSpPr>
          <p:cNvPr id="5" name="Shape 2"/>
          <p:cNvSpPr/>
          <p:nvPr/>
        </p:nvSpPr>
        <p:spPr>
          <a:xfrm>
            <a:off x="1273746"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302731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7" name="Text 4"/>
          <p:cNvSpPr/>
          <p:nvPr/>
        </p:nvSpPr>
        <p:spPr>
          <a:xfrm>
            <a:off x="1725067" y="3048967"/>
            <a:ext cx="1654969"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a:solidFill>
                  <a:srgbClr val="404155"/>
                </a:solidFill>
                <a:latin typeface="Corben" pitchFamily="34" charset="0"/>
                <a:ea typeface="Corben" pitchFamily="34" charset="-122"/>
                <a:cs typeface="Corben" pitchFamily="34" charset="-120"/>
              </a:rPr>
              <a:t>Simplified Tax Slabs</a:t>
            </a:r>
            <a:endParaRPr lang="en-US" sz="1367" b="1"/>
          </a:p>
        </p:txBody>
      </p:sp>
      <p:sp>
        <p:nvSpPr>
          <p:cNvPr id="8" name="Text 5"/>
          <p:cNvSpPr/>
          <p:nvPr/>
        </p:nvSpPr>
        <p:spPr>
          <a:xfrm>
            <a:off x="1725067" y="3349228"/>
            <a:ext cx="16549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a:solidFill>
                  <a:srgbClr val="404155"/>
                </a:solidFill>
                <a:latin typeface="Nobile" pitchFamily="34" charset="0"/>
                <a:ea typeface="Nobile" pitchFamily="34" charset="-122"/>
                <a:cs typeface="Nobile" pitchFamily="34" charset="-120"/>
              </a:rPr>
              <a:t>The income tax slabs have been revised, making the process more straightforward for taxpayers.</a:t>
            </a:r>
            <a:endParaRPr lang="en-US" sz="1094"/>
          </a:p>
        </p:txBody>
      </p:sp>
      <p:sp>
        <p:nvSpPr>
          <p:cNvPr id="9" name="Shape 6"/>
          <p:cNvSpPr/>
          <p:nvPr/>
        </p:nvSpPr>
        <p:spPr>
          <a:xfrm>
            <a:off x="3518893"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3620765" y="302731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1" name="Text 8"/>
          <p:cNvSpPr/>
          <p:nvPr/>
        </p:nvSpPr>
        <p:spPr>
          <a:xfrm>
            <a:off x="3970214" y="3048967"/>
            <a:ext cx="1654969" cy="433983"/>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Corben" pitchFamily="34" charset="0"/>
                <a:ea typeface="Corben" pitchFamily="34" charset="-122"/>
              </a:rPr>
              <a:t>Enhanced Reporting system</a:t>
            </a:r>
            <a:endParaRPr lang="en-US" sz="1367" b="1"/>
          </a:p>
        </p:txBody>
      </p:sp>
      <p:sp>
        <p:nvSpPr>
          <p:cNvPr id="12" name="Text 9"/>
          <p:cNvSpPr/>
          <p:nvPr/>
        </p:nvSpPr>
        <p:spPr>
          <a:xfrm>
            <a:off x="3970214" y="3566219"/>
            <a:ext cx="1654969" cy="888504"/>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smtClean="0">
                <a:solidFill>
                  <a:srgbClr val="404155"/>
                </a:solidFill>
                <a:latin typeface="Nobile" pitchFamily="34" charset="0"/>
                <a:ea typeface="Nobile" pitchFamily="34" charset="-122"/>
                <a:cs typeface="Nobile" pitchFamily="34" charset="-120"/>
              </a:rPr>
              <a:t>With improvement in IT infrastructure, reporting system has improved</a:t>
            </a:r>
            <a:endParaRPr lang="en-US" sz="1094"/>
          </a:p>
        </p:txBody>
      </p:sp>
      <p:sp>
        <p:nvSpPr>
          <p:cNvPr id="13" name="Shape 10"/>
          <p:cNvSpPr/>
          <p:nvPr/>
        </p:nvSpPr>
        <p:spPr>
          <a:xfrm>
            <a:off x="5764039"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5861745" y="3027313"/>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5" name="Text 12"/>
          <p:cNvSpPr/>
          <p:nvPr/>
        </p:nvSpPr>
        <p:spPr>
          <a:xfrm>
            <a:off x="6215360" y="3048967"/>
            <a:ext cx="1654969" cy="433983"/>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a:solidFill>
                  <a:srgbClr val="404155"/>
                </a:solidFill>
                <a:latin typeface="Corben" pitchFamily="34" charset="0"/>
                <a:ea typeface="Corben" pitchFamily="34" charset="-122"/>
                <a:cs typeface="Corben" pitchFamily="34" charset="-120"/>
              </a:rPr>
              <a:t>Digital Transformation</a:t>
            </a:r>
            <a:endParaRPr lang="en-US" sz="1367" b="1"/>
          </a:p>
        </p:txBody>
      </p:sp>
      <p:sp>
        <p:nvSpPr>
          <p:cNvPr id="16" name="Text 13"/>
          <p:cNvSpPr/>
          <p:nvPr/>
        </p:nvSpPr>
        <p:spPr>
          <a:xfrm>
            <a:off x="6215360" y="3566219"/>
            <a:ext cx="16549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a:solidFill>
                  <a:srgbClr val="404155"/>
                </a:solidFill>
                <a:latin typeface="Nobile" pitchFamily="34" charset="0"/>
                <a:ea typeface="Nobile" pitchFamily="34" charset="-122"/>
                <a:cs typeface="Nobile" pitchFamily="34" charset="-120"/>
              </a:rPr>
              <a:t>The tax filing process has been further digitized, offering more convenience and efficiency.</a:t>
            </a:r>
            <a:endParaRPr lang="en-US" sz="1094"/>
          </a:p>
        </p:txBody>
      </p:sp>
    </p:spTree>
  </p:cSld>
  <p:clrMapOvr>
    <a:masterClrMapping/>
  </p:clrMapOvr>
  <p:transition/>
  <p:timing/>
</p:sld>
</file>

<file path=ppt/slides/slide8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 3">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814736"/>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a:solidFill>
                  <a:srgbClr val="1B1B27"/>
                </a:solidFill>
                <a:latin typeface="Corben" pitchFamily="34" charset="0"/>
                <a:ea typeface="Corben" pitchFamily="34" charset="-122"/>
                <a:cs typeface="Corben" pitchFamily="34" charset="-120"/>
              </a:rPr>
              <a:t>Important Dates</a:t>
            </a:r>
            <a:endParaRPr lang="en-US" sz="2734"/>
          </a:p>
        </p:txBody>
      </p:sp>
      <p:sp>
        <p:nvSpPr>
          <p:cNvPr id="5" name="Shape 2"/>
          <p:cNvSpPr/>
          <p:nvPr/>
        </p:nvSpPr>
        <p:spPr>
          <a:xfrm>
            <a:off x="1273746" y="3673748"/>
            <a:ext cx="6596509" cy="27756"/>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2874281" y="3187749"/>
            <a:ext cx="27756" cy="485998"/>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2731964"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2857426" y="3543597"/>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9" name="Text 6"/>
          <p:cNvSpPr/>
          <p:nvPr/>
        </p:nvSpPr>
        <p:spPr>
          <a:xfrm>
            <a:off x="1960439" y="2526432"/>
            <a:ext cx="1855366"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a:solidFill>
                  <a:srgbClr val="404155"/>
                </a:solidFill>
                <a:latin typeface="Corben" pitchFamily="34" charset="0"/>
                <a:ea typeface="Corben" pitchFamily="34" charset="-122"/>
                <a:cs typeface="Corben" pitchFamily="34" charset="-120"/>
              </a:rPr>
              <a:t>Return Filing </a:t>
            </a:r>
            <a:r>
              <a:rPr lang="en-US" sz="1367" smtClean="0">
                <a:solidFill>
                  <a:srgbClr val="404155"/>
                </a:solidFill>
                <a:latin typeface="Corben" pitchFamily="34" charset="0"/>
                <a:ea typeface="Corben" pitchFamily="34" charset="-122"/>
                <a:cs typeface="Corben" pitchFamily="34" charset="-120"/>
              </a:rPr>
              <a:t>Deadline (Non- Audit cases)</a:t>
            </a:r>
            <a:endParaRPr lang="en-US" sz="1367"/>
          </a:p>
        </p:txBody>
      </p:sp>
      <p:sp>
        <p:nvSpPr>
          <p:cNvPr id="10" name="Text 7"/>
          <p:cNvSpPr/>
          <p:nvPr/>
        </p:nvSpPr>
        <p:spPr>
          <a:xfrm>
            <a:off x="1412602" y="2826693"/>
            <a:ext cx="2951113" cy="222126"/>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a:solidFill>
                  <a:srgbClr val="404155"/>
                </a:solidFill>
                <a:latin typeface="Nobile" pitchFamily="34" charset="0"/>
                <a:ea typeface="Nobile" pitchFamily="34" charset="-122"/>
                <a:cs typeface="Nobile" pitchFamily="34" charset="-120"/>
              </a:rPr>
              <a:t>July 31st, 2024</a:t>
            </a:r>
            <a:endParaRPr lang="en-US" sz="1094"/>
          </a:p>
        </p:txBody>
      </p:sp>
      <p:sp>
        <p:nvSpPr>
          <p:cNvPr id="11" name="Shape 8"/>
          <p:cNvSpPr/>
          <p:nvPr/>
        </p:nvSpPr>
        <p:spPr>
          <a:xfrm>
            <a:off x="4558122" y="3673748"/>
            <a:ext cx="27756" cy="485998"/>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2" name="Shape 9"/>
          <p:cNvSpPr/>
          <p:nvPr/>
        </p:nvSpPr>
        <p:spPr>
          <a:xfrm>
            <a:off x="4415805"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7678" y="3543597"/>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4" name="Text 11"/>
          <p:cNvSpPr/>
          <p:nvPr/>
        </p:nvSpPr>
        <p:spPr>
          <a:xfrm>
            <a:off x="3550221" y="4298677"/>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smtClean="0">
                <a:solidFill>
                  <a:srgbClr val="404155"/>
                </a:solidFill>
                <a:latin typeface="Corben" pitchFamily="34" charset="0"/>
                <a:ea typeface="Corben" pitchFamily="34" charset="-122"/>
                <a:cs typeface="Corben" pitchFamily="34" charset="-120"/>
              </a:rPr>
              <a:t>Audit cases</a:t>
            </a:r>
            <a:endParaRPr lang="en-US" sz="1367"/>
          </a:p>
        </p:txBody>
      </p:sp>
      <p:sp>
        <p:nvSpPr>
          <p:cNvPr id="15" name="Text 12"/>
          <p:cNvSpPr/>
          <p:nvPr/>
        </p:nvSpPr>
        <p:spPr>
          <a:xfrm>
            <a:off x="3096444" y="4598938"/>
            <a:ext cx="2951113"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smtClean="0">
                <a:solidFill>
                  <a:srgbClr val="404155"/>
                </a:solidFill>
                <a:latin typeface="Nobile" pitchFamily="34" charset="0"/>
                <a:ea typeface="Nobile" pitchFamily="34" charset="-122"/>
                <a:cs typeface="Nobile" pitchFamily="34" charset="-120"/>
              </a:rPr>
              <a:t>31</a:t>
            </a:r>
            <a:r>
              <a:rPr lang="en-US" sz="1094" baseline="30000" smtClean="0">
                <a:solidFill>
                  <a:srgbClr val="404155"/>
                </a:solidFill>
                <a:latin typeface="Nobile" pitchFamily="34" charset="0"/>
                <a:ea typeface="Nobile" pitchFamily="34" charset="-122"/>
                <a:cs typeface="Nobile" pitchFamily="34" charset="-120"/>
              </a:rPr>
              <a:t>st</a:t>
            </a:r>
            <a:r>
              <a:rPr lang="en-US" sz="1094" smtClean="0">
                <a:solidFill>
                  <a:srgbClr val="404155"/>
                </a:solidFill>
                <a:latin typeface="Nobile" pitchFamily="34" charset="0"/>
                <a:ea typeface="Nobile" pitchFamily="34" charset="-122"/>
                <a:cs typeface="Nobile" pitchFamily="34" charset="-120"/>
              </a:rPr>
              <a:t> October 2024</a:t>
            </a:r>
            <a:endParaRPr lang="en-US" sz="1094"/>
          </a:p>
        </p:txBody>
      </p:sp>
      <p:sp>
        <p:nvSpPr>
          <p:cNvPr id="16" name="Shape 13"/>
          <p:cNvSpPr/>
          <p:nvPr/>
        </p:nvSpPr>
        <p:spPr>
          <a:xfrm>
            <a:off x="6241963" y="3187749"/>
            <a:ext cx="27756" cy="485998"/>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Shape 14"/>
          <p:cNvSpPr/>
          <p:nvPr/>
        </p:nvSpPr>
        <p:spPr>
          <a:xfrm>
            <a:off x="6099646"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6197352" y="3543597"/>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9" name="Text 16"/>
          <p:cNvSpPr/>
          <p:nvPr/>
        </p:nvSpPr>
        <p:spPr>
          <a:xfrm>
            <a:off x="5387875" y="2526432"/>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a:solidFill>
                  <a:srgbClr val="404155"/>
                </a:solidFill>
                <a:latin typeface="Corben" pitchFamily="34" charset="0"/>
                <a:ea typeface="Corben" pitchFamily="34" charset="-122"/>
                <a:cs typeface="Corben" pitchFamily="34" charset="-120"/>
              </a:rPr>
              <a:t>Belated Return Filing</a:t>
            </a:r>
            <a:endParaRPr lang="en-US" sz="1367"/>
          </a:p>
        </p:txBody>
      </p:sp>
      <p:sp>
        <p:nvSpPr>
          <p:cNvPr id="20" name="Text 17"/>
          <p:cNvSpPr/>
          <p:nvPr/>
        </p:nvSpPr>
        <p:spPr>
          <a:xfrm>
            <a:off x="4780285" y="2826693"/>
            <a:ext cx="2951113" cy="222126"/>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a:solidFill>
                  <a:srgbClr val="404155"/>
                </a:solidFill>
                <a:latin typeface="Nobile" pitchFamily="34" charset="0"/>
                <a:ea typeface="Nobile" pitchFamily="34" charset="-122"/>
                <a:cs typeface="Nobile" pitchFamily="34" charset="-120"/>
              </a:rPr>
              <a:t>December 31st, 2024</a:t>
            </a:r>
            <a:endParaRPr lang="en-US" sz="1094"/>
          </a:p>
        </p:txBody>
      </p:sp>
    </p:spTree>
  </p:cSld>
  <p:clrMapOvr>
    <a:masterClrMapping/>
  </p:clrMapOvr>
  <p:transition/>
  <p:timing/>
</p:sld>
</file>

<file path=ppt/slides/slide8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ctrTitle"/>
          </p:nvPr>
        </p:nvSpPr>
        <p:spPr>
          <a:xfrm>
            <a:off x="471348" y="2040122"/>
            <a:ext cx="7772400" cy="1102519"/>
          </a:xfrm>
        </p:spPr>
        <p:txBody>
          <a:bodyPr>
            <a:normAutofit/>
          </a:bodyPr>
          <a:lstStyle/>
          <a:p>
            <a:r>
              <a:rPr lang="en-IN" sz="3188" smtClean="0">
                <a:solidFill>
                  <a:schemeClr val="accent5">
                    <a:lumMod val="75000"/>
                  </a:schemeClr>
                </a:solidFill>
                <a:latin typeface="Palatino Linotype" pitchFamily="18" charset="0"/>
                <a:ea typeface="Nobile"/>
                <a:cs typeface="Times New Roman" pitchFamily="18" charset="0"/>
              </a:rPr>
              <a:t>How many Tax Returns are</a:t>
            </a:r>
            <a:br>
              <a:rPr lang="en-IN" sz="3188" smtClean="0">
                <a:solidFill>
                  <a:schemeClr val="accent5">
                    <a:lumMod val="75000"/>
                  </a:schemeClr>
                </a:solidFill>
                <a:latin typeface="Palatino Linotype" pitchFamily="18" charset="0"/>
                <a:ea typeface="Nobile"/>
                <a:cs typeface="Times New Roman" pitchFamily="18" charset="0"/>
              </a:rPr>
            </a:br>
            <a:r>
              <a:rPr lang="en-IN" sz="3188" smtClean="0">
                <a:solidFill>
                  <a:schemeClr val="accent5">
                    <a:lumMod val="75000"/>
                  </a:schemeClr>
                </a:solidFill>
                <a:latin typeface="Palatino Linotype" pitchFamily="18" charset="0"/>
                <a:ea typeface="Nobile"/>
                <a:cs typeface="Times New Roman" pitchFamily="18" charset="0"/>
              </a:rPr>
              <a:t> filed as on date ?</a:t>
            </a:r>
            <a:endParaRPr lang="en-US" sz="3188">
              <a:solidFill>
                <a:schemeClr val="accent5">
                  <a:lumMod val="75000"/>
                </a:schemeClr>
              </a:solidFill>
              <a:latin typeface="Palatino Linotype" pitchFamily="18" charset="0"/>
              <a:ea typeface="Nobile"/>
              <a:cs typeface="Times New Roman" pitchFamily="18" charset="0"/>
            </a:endParaRPr>
          </a:p>
        </p:txBody>
      </p:sp>
      <p:sp>
        <p:nvSpPr>
          <p:cNvPr id="7" name="Title 3"/>
          <p:cNvSpPr txBox="1"/>
          <p:nvPr/>
        </p:nvSpPr>
        <p:spPr>
          <a:xfrm>
            <a:off x="723872" y="1775210"/>
            <a:ext cx="7772400" cy="1102519"/>
          </a:xfrm>
          <a:prstGeom prst="rect">
            <a:avLst/>
          </a:prstGeom>
        </p:spPr>
        <p:txBody>
          <a:bodyPr vert="horz" lIns="81639" tIns="40819" rIns="81639" bIns="40819" rtlCol="0" anchor="ctr">
            <a:norm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defTabSz="816387">
              <a:spcBef>
                <a:spcPct val="0"/>
              </a:spcBef>
              <a:defRPr/>
            </a:pPr>
            <a:endParaRPr lang="en-US" sz="3562" smtClean="0">
              <a:solidFill>
                <a:schemeClr val="bg1"/>
              </a:solidFill>
              <a:latin typeface="Times New Roman" pitchFamily="18" charset="0"/>
              <a:ea typeface="+mj-ea"/>
              <a:cs typeface="Times New Roman" pitchFamily="18" charset="0"/>
            </a:endParaRPr>
          </a:p>
        </p:txBody>
      </p:sp>
      <p:pic>
        <p:nvPicPr>
          <p:cNvPr id="5" name="Picture 4" descr="1520245877371.jpg"/>
          <p:cNvPicPr>
            <a:picLocks noChangeAspect="1"/>
          </p:cNvPicPr>
          <p:nvPr/>
        </p:nvPicPr>
        <p:blipFill>
          <a:blip r:embed="rId2"/>
          <a:stretch>
            <a:fillRect/>
          </a:stretch>
        </p:blipFill>
        <p:spPr>
          <a:xfrm>
            <a:off x="3470201" y="3407640"/>
            <a:ext cx="1620136" cy="1735860"/>
          </a:xfrm>
          <a:prstGeom prst="rect">
            <a:avLst/>
          </a:prstGeom>
        </p:spPr>
      </p:pic>
      <p:sp>
        <p:nvSpPr>
          <p:cNvPr id="6" name="TextBox 5"/>
          <p:cNvSpPr txBox="1"/>
          <p:nvPr/>
        </p:nvSpPr>
        <p:spPr>
          <a:xfrm>
            <a:off x="5635256" y="3947338"/>
            <a:ext cx="2219547" cy="442429"/>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2500" smtClean="0">
                <a:solidFill>
                  <a:srgbClr val="002060"/>
                </a:solidFill>
                <a:latin typeface="Palatino Linotype" pitchFamily="18" charset="0"/>
              </a:rPr>
              <a:t>Any Guess ?</a:t>
            </a:r>
            <a:endParaRPr lang="en-US" sz="2500">
              <a:solidFill>
                <a:srgbClr val="002060"/>
              </a:solidFill>
              <a:latin typeface="Palatino Linotype" pitchFamily="18" charset="0"/>
            </a:endParaRPr>
          </a:p>
        </p:txBody>
      </p:sp>
    </p:spTree>
  </p:cSld>
  <p:clrMapOvr>
    <a:masterClrMapping/>
  </p:clrMapOvr>
  <p:transition/>
  <p:timing/>
</p:sld>
</file>

<file path=ppt/slides/slide9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Title 3"/>
          <p:cNvSpPr txBox="1"/>
          <p:nvPr/>
        </p:nvSpPr>
        <p:spPr>
          <a:xfrm>
            <a:off x="723872" y="1775210"/>
            <a:ext cx="7772400" cy="1102519"/>
          </a:xfrm>
          <a:prstGeom prst="rect">
            <a:avLst/>
          </a:prstGeom>
        </p:spPr>
        <p:txBody>
          <a:bodyPr vert="horz" lIns="81639" tIns="40819" rIns="81639" bIns="40819" rtlCol="0" anchor="ctr">
            <a:norm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defTabSz="816387">
              <a:spcBef>
                <a:spcPct val="0"/>
              </a:spcBef>
              <a:defRPr/>
            </a:pPr>
            <a:endParaRPr lang="en-US" sz="3562" smtClean="0">
              <a:solidFill>
                <a:schemeClr val="bg1"/>
              </a:solidFill>
              <a:latin typeface="Times New Roman" pitchFamily="18" charset="0"/>
              <a:ea typeface="+mj-ea"/>
              <a:cs typeface="Times New Roman" pitchFamily="18" charset="0"/>
            </a:endParaRPr>
          </a:p>
        </p:txBody>
      </p:sp>
      <p:pic>
        <p:nvPicPr>
          <p:cNvPr id="1026" name="Picture 2"/>
          <p:cNvPicPr>
            <a:picLocks noChangeAspect="1" noChangeArrowheads="1"/>
          </p:cNvPicPr>
          <p:nvPr/>
        </p:nvPicPr>
        <p:blipFill>
          <a:blip r:embed="rId2"/>
          <a:stretch>
            <a:fillRect/>
          </a:stretch>
        </p:blipFill>
        <p:spPr bwMode="auto">
          <a:xfrm>
            <a:off x="2174136" y="1858898"/>
            <a:ext cx="4384823" cy="3116356"/>
          </a:xfrm>
          <a:prstGeom prst="rect">
            <a:avLst/>
          </a:prstGeom>
          <a:noFill/>
          <a:ln w="9525">
            <a:noFill/>
            <a:miter lim="800000"/>
          </a:ln>
          <a:effectLst/>
        </p:spPr>
      </p:pic>
    </p:spTree>
  </p:cSld>
  <p:clrMapOvr>
    <a:masterClrMapping/>
  </p:clrMapOvr>
  <p:transition/>
  <p:timing/>
</p:sld>
</file>

<file path=ppt/slides/slide9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ctrTitle"/>
          </p:nvPr>
        </p:nvSpPr>
        <p:spPr>
          <a:xfrm>
            <a:off x="785786" y="3053951"/>
            <a:ext cx="7772400" cy="1102519"/>
          </a:xfrm>
        </p:spPr>
        <p:txBody>
          <a:bodyPr>
            <a:normAutofit/>
          </a:bodyPr>
          <a:lstStyle/>
          <a:p>
            <a:r>
              <a:rPr lang="en-IN" sz="3188" smtClean="0">
                <a:solidFill>
                  <a:schemeClr val="accent5">
                    <a:lumMod val="75000"/>
                  </a:schemeClr>
                </a:solidFill>
                <a:latin typeface="Palatino Linotype" pitchFamily="18" charset="0"/>
                <a:ea typeface="Nobile"/>
                <a:cs typeface="Times New Roman" pitchFamily="18" charset="0"/>
              </a:rPr>
              <a:t>Who should file Income Tax Return ?</a:t>
            </a:r>
            <a:endParaRPr lang="en-US" sz="3188">
              <a:solidFill>
                <a:schemeClr val="accent5">
                  <a:lumMod val="75000"/>
                </a:schemeClr>
              </a:solidFill>
              <a:latin typeface="Palatino Linotype" pitchFamily="18" charset="0"/>
              <a:ea typeface="Nobile"/>
              <a:cs typeface="Times New Roman" pitchFamily="18" charset="0"/>
            </a:endParaRPr>
          </a:p>
        </p:txBody>
      </p:sp>
      <p:sp>
        <p:nvSpPr>
          <p:cNvPr id="7" name="Title 3"/>
          <p:cNvSpPr txBox="1"/>
          <p:nvPr/>
        </p:nvSpPr>
        <p:spPr>
          <a:xfrm>
            <a:off x="723872" y="1775210"/>
            <a:ext cx="7772400" cy="1102519"/>
          </a:xfrm>
          <a:prstGeom prst="rect">
            <a:avLst/>
          </a:prstGeom>
        </p:spPr>
        <p:txBody>
          <a:bodyPr vert="horz" lIns="81639" tIns="40819" rIns="81639" bIns="40819" rtlCol="0" anchor="ctr">
            <a:norm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defTabSz="816387">
              <a:spcBef>
                <a:spcPct val="0"/>
              </a:spcBef>
              <a:defRPr/>
            </a:pPr>
            <a:r>
              <a:rPr lang="en-IN" sz="3562" smtClean="0">
                <a:solidFill>
                  <a:schemeClr val="bg1"/>
                </a:solidFill>
                <a:latin typeface="Times New Roman" pitchFamily="18" charset="0"/>
                <a:ea typeface="+mj-ea"/>
                <a:cs typeface="Times New Roman" pitchFamily="18" charset="0"/>
              </a:rPr>
              <a:t>Lets start with the Basic Question </a:t>
            </a:r>
            <a:endParaRPr lang="en-US" sz="3562" smtClean="0">
              <a:solidFill>
                <a:schemeClr val="bg1"/>
              </a:solidFill>
              <a:latin typeface="Times New Roman" pitchFamily="18" charset="0"/>
              <a:ea typeface="+mj-ea"/>
              <a:cs typeface="Times New Roman" pitchFamily="18" charset="0"/>
            </a:endParaRPr>
          </a:p>
        </p:txBody>
      </p:sp>
    </p:spTree>
  </p:cSld>
  <p:clrMapOvr>
    <a:masterClrMapping/>
  </p:clrMapOvr>
  <p:transition/>
  <p:timing/>
</p:sld>
</file>

<file path=ppt/slides/slide9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6645"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860872"/>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IN" sz="2734" smtClean="0">
                <a:solidFill>
                  <a:srgbClr val="002060"/>
                </a:solidFill>
                <a:latin typeface="Corben" pitchFamily="34" charset="0"/>
                <a:ea typeface="Corben" pitchFamily="34" charset="-122"/>
              </a:rPr>
              <a:t>Who should file Income Tax Return ?</a:t>
            </a:r>
            <a:endParaRPr lang="en-US" sz="2734">
              <a:solidFill>
                <a:srgbClr val="002060"/>
              </a:solidFill>
            </a:endParaRPr>
          </a:p>
        </p:txBody>
      </p:sp>
      <p:sp>
        <p:nvSpPr>
          <p:cNvPr id="5" name="Shape 2"/>
          <p:cNvSpPr/>
          <p:nvPr/>
        </p:nvSpPr>
        <p:spPr>
          <a:xfrm>
            <a:off x="1273746" y="2572569"/>
            <a:ext cx="3228826" cy="1031751"/>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417364" y="2799457"/>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endParaRPr lang="en-US" sz="1367" b="1"/>
          </a:p>
        </p:txBody>
      </p:sp>
      <p:sp>
        <p:nvSpPr>
          <p:cNvPr id="8" name="Shape 5"/>
          <p:cNvSpPr/>
          <p:nvPr/>
        </p:nvSpPr>
        <p:spPr>
          <a:xfrm>
            <a:off x="4641428" y="2572569"/>
            <a:ext cx="3228826" cy="1031751"/>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1" name="Shape 8"/>
          <p:cNvSpPr/>
          <p:nvPr/>
        </p:nvSpPr>
        <p:spPr>
          <a:xfrm>
            <a:off x="3027015" y="3743176"/>
            <a:ext cx="3228826" cy="1253877"/>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1417365" y="4187056"/>
            <a:ext cx="2941588"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16" name="Text 13"/>
          <p:cNvSpPr/>
          <p:nvPr/>
        </p:nvSpPr>
        <p:spPr>
          <a:xfrm>
            <a:off x="4785047" y="4187056"/>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19" name="TextBox 18"/>
          <p:cNvSpPr txBox="1"/>
          <p:nvPr/>
        </p:nvSpPr>
        <p:spPr>
          <a:xfrm>
            <a:off x="4785047" y="2717626"/>
            <a:ext cx="1973273" cy="447238"/>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r>
              <a:rPr lang="en-IN" sz="1125" b="1" smtClean="0">
                <a:solidFill>
                  <a:srgbClr val="404155"/>
                </a:solidFill>
                <a:latin typeface="Palatino Linotype" pitchFamily="18" charset="0"/>
                <a:ea typeface="Corben" pitchFamily="34" charset="-122"/>
              </a:rPr>
              <a:t>All firms</a:t>
            </a:r>
            <a:endParaRPr lang="en-US" b="1" smtClean="0">
              <a:latin typeface="Palatino Linotype" pitchFamily="18" charset="0"/>
            </a:endParaRPr>
          </a:p>
          <a:p>
            <a:endParaRPr lang="en-US"/>
          </a:p>
        </p:txBody>
      </p:sp>
      <p:sp>
        <p:nvSpPr>
          <p:cNvPr id="20" name="TextBox 19"/>
          <p:cNvSpPr txBox="1"/>
          <p:nvPr/>
        </p:nvSpPr>
        <p:spPr>
          <a:xfrm>
            <a:off x="1417364" y="2717626"/>
            <a:ext cx="1973273" cy="447238"/>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r>
              <a:rPr lang="en-IN" sz="1125" b="1" smtClean="0">
                <a:solidFill>
                  <a:srgbClr val="404155"/>
                </a:solidFill>
                <a:latin typeface="Palatino Linotype" pitchFamily="18" charset="0"/>
                <a:ea typeface="Corben" pitchFamily="34" charset="-122"/>
              </a:rPr>
              <a:t>All Companies</a:t>
            </a:r>
            <a:endParaRPr lang="en-US" b="1" smtClean="0">
              <a:latin typeface="Palatino Linotype" pitchFamily="18" charset="0"/>
            </a:endParaRPr>
          </a:p>
          <a:p>
            <a:endParaRPr lang="en-US">
              <a:latin typeface="Palatino Linotype" pitchFamily="18" charset="0"/>
            </a:endParaRPr>
          </a:p>
        </p:txBody>
      </p:sp>
      <p:sp>
        <p:nvSpPr>
          <p:cNvPr id="21" name="TextBox 20"/>
          <p:cNvSpPr txBox="1"/>
          <p:nvPr/>
        </p:nvSpPr>
        <p:spPr>
          <a:xfrm>
            <a:off x="3515936" y="3900599"/>
            <a:ext cx="1973273" cy="923330"/>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125" b="1" smtClean="0">
                <a:latin typeface="Palatino Linotype" pitchFamily="18" charset="0"/>
                <a:ea typeface="Tahoma" pitchFamily="34" charset="0"/>
                <a:cs typeface="Tahoma" pitchFamily="34" charset="0"/>
              </a:rPr>
              <a:t>A person other than a company or a firm, if his </a:t>
            </a:r>
            <a:r>
              <a:rPr lang="en-US" sz="1125" b="1" smtClean="0">
                <a:solidFill>
                  <a:srgbClr val="FF0000"/>
                </a:solidFill>
                <a:latin typeface="Palatino Linotype" pitchFamily="18" charset="0"/>
                <a:ea typeface="Tahoma" pitchFamily="34" charset="0"/>
                <a:cs typeface="Tahoma" pitchFamily="34" charset="0"/>
              </a:rPr>
              <a:t>total income</a:t>
            </a:r>
            <a:r>
              <a:rPr lang="en-US" sz="1125" b="1" smtClean="0">
                <a:latin typeface="Palatino Linotype" pitchFamily="18" charset="0"/>
                <a:ea typeface="Tahoma" pitchFamily="34" charset="0"/>
                <a:cs typeface="Tahoma" pitchFamily="34" charset="0"/>
              </a:rPr>
              <a:t> exceeded Basic Exemption limit</a:t>
            </a:r>
          </a:p>
          <a:p>
            <a:endParaRPr lang="en-US"/>
          </a:p>
        </p:txBody>
      </p:sp>
    </p:spTree>
  </p:cSld>
  <p:clrMapOvr>
    <a:masterClrMapping/>
  </p:clrMapOvr>
  <p:transition/>
  <p:timing/>
</p:sld>
</file>

<file path=ppt/slides/slide9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a:xfrm>
            <a:off x="272459" y="1063229"/>
            <a:ext cx="8414341" cy="857250"/>
          </a:xfrm>
        </p:spPr>
        <p:txBody>
          <a:bodyPr>
            <a:noAutofit/>
          </a:bodyPr>
          <a:lstStyle/>
          <a:p>
            <a:pPr algn="ctr"/>
            <a:r>
              <a:rPr lang="en-IN" sz="2500" smtClean="0">
                <a:solidFill>
                  <a:srgbClr val="002060"/>
                </a:solidFill>
                <a:latin typeface="Nobile"/>
                <a:ea typeface="Nobile"/>
                <a:cs typeface="Times New Roman" pitchFamily="18" charset="0"/>
              </a:rPr>
              <a:t>Basic Exemption Limit (Individual / HUF /AOP/BOI/ AJP)</a:t>
            </a:r>
            <a:endParaRPr lang="en-US" sz="2500">
              <a:solidFill>
                <a:srgbClr val="002060"/>
              </a:solidFill>
              <a:latin typeface="Nobile"/>
              <a:ea typeface="Nobile"/>
              <a:cs typeface="Times New Roman" pitchFamily="18" charset="0"/>
            </a:endParaRPr>
          </a:p>
        </p:txBody>
      </p:sp>
      <p:cxnSp>
        <p:nvCxnSpPr>
          <p:cNvPr id="9" name="Straight Arrow Connector 8"/>
          <p:cNvCxnSpPr/>
          <p:nvPr/>
        </p:nvCxnSpPr>
        <p:spPr>
          <a:xfrm rot="16200000" flipH="1">
            <a:off x="4096936" y="2025242"/>
            <a:ext cx="662865" cy="15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714480" y="2464587"/>
            <a:ext cx="5500726" cy="1191"/>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1340224" y="2945999"/>
            <a:ext cx="750099"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6840951" y="2945999"/>
            <a:ext cx="750099"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285853" y="3696892"/>
            <a:ext cx="164913" cy="255561"/>
          </a:xfrm>
          <a:prstGeom prst="rect">
            <a:avLst/>
          </a:prstGeom>
          <a:noFill/>
        </p:spPr>
        <p:txBody>
          <a:bodyPr wrap="none" lIns="81639" tIns="40819" rIns="81639" bIns="40819"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endParaRPr lang="en-US"/>
          </a:p>
        </p:txBody>
      </p:sp>
      <p:sp>
        <p:nvSpPr>
          <p:cNvPr id="19" name="TextBox 18"/>
          <p:cNvSpPr txBox="1"/>
          <p:nvPr/>
        </p:nvSpPr>
        <p:spPr>
          <a:xfrm>
            <a:off x="1000100" y="3429000"/>
            <a:ext cx="2143140" cy="255561"/>
          </a:xfrm>
          <a:prstGeom prst="rect">
            <a:avLst/>
          </a:prstGeom>
          <a:noFill/>
        </p:spPr>
        <p:txBody>
          <a:bodyPr wrap="square" lIns="81639" tIns="40819" rIns="81639" bIns="40819"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smtClean="0"/>
              <a:t>Opted for New Default Scheme </a:t>
            </a:r>
            <a:endParaRPr lang="en-US"/>
          </a:p>
        </p:txBody>
      </p:sp>
      <p:sp>
        <p:nvSpPr>
          <p:cNvPr id="20" name="TextBox 19"/>
          <p:cNvSpPr txBox="1"/>
          <p:nvPr/>
        </p:nvSpPr>
        <p:spPr>
          <a:xfrm>
            <a:off x="6357949" y="3429000"/>
            <a:ext cx="2606626" cy="255561"/>
          </a:xfrm>
          <a:prstGeom prst="rect">
            <a:avLst/>
          </a:prstGeom>
          <a:noFill/>
        </p:spPr>
        <p:txBody>
          <a:bodyPr wrap="square" lIns="81639" tIns="40819" rIns="81639" bIns="40819"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smtClean="0"/>
              <a:t>Opted out of New Default Scheme </a:t>
            </a:r>
            <a:endParaRPr lang="en-US"/>
          </a:p>
        </p:txBody>
      </p:sp>
      <p:cxnSp>
        <p:nvCxnSpPr>
          <p:cNvPr id="10" name="Straight Arrow Connector 9"/>
          <p:cNvCxnSpPr/>
          <p:nvPr/>
        </p:nvCxnSpPr>
        <p:spPr>
          <a:xfrm rot="5400000">
            <a:off x="1340224" y="4285462"/>
            <a:ext cx="750099"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191154" y="4768462"/>
            <a:ext cx="2143140" cy="255561"/>
          </a:xfrm>
          <a:prstGeom prst="rect">
            <a:avLst/>
          </a:prstGeom>
          <a:noFill/>
        </p:spPr>
        <p:txBody>
          <a:bodyPr wrap="square" lIns="81639" tIns="40819" rIns="81639" bIns="40819"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smtClean="0"/>
              <a:t>Rs. 3,00,000</a:t>
            </a:r>
            <a:endParaRPr lang="en-US"/>
          </a:p>
        </p:txBody>
      </p:sp>
      <p:cxnSp>
        <p:nvCxnSpPr>
          <p:cNvPr id="14" name="Straight Arrow Connector 13"/>
          <p:cNvCxnSpPr/>
          <p:nvPr/>
        </p:nvCxnSpPr>
        <p:spPr>
          <a:xfrm rot="5400000">
            <a:off x="6840951" y="4231884"/>
            <a:ext cx="750099"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676566" y="4768462"/>
            <a:ext cx="2143140" cy="255561"/>
          </a:xfrm>
          <a:prstGeom prst="rect">
            <a:avLst/>
          </a:prstGeom>
          <a:noFill/>
        </p:spPr>
        <p:txBody>
          <a:bodyPr wrap="square" lIns="81639" tIns="40819" rIns="81639" bIns="40819"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smtClean="0"/>
              <a:t>Rs. 2,50,000</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10" dur="50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dur="50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3" presetClass="entr" presetSubtype="10" dur="50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linds(horizontal)">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12" grpId="0"/>
      <p:bldP spid="17" grpId="0"/>
    </p:bldLst>
  </p:timing>
</p:sld>
</file>

<file path=ppt/slides/slide9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p:txBody>
          <a:bodyPr/>
          <a:lstStyle/>
          <a:p>
            <a:pPr algn="ctr"/>
            <a:r>
              <a:rPr lang="en-IN" b="1" smtClean="0">
                <a:solidFill>
                  <a:srgbClr val="002060"/>
                </a:solidFill>
                <a:latin typeface="Nobile"/>
                <a:ea typeface="Nobile"/>
              </a:rPr>
              <a:t>Lets demystify some facts</a:t>
            </a:r>
            <a:endParaRPr lang="en-US" b="1">
              <a:solidFill>
                <a:srgbClr val="002060"/>
              </a:solidFill>
              <a:latin typeface="Nobile"/>
              <a:ea typeface="Nobile"/>
            </a:endParaRPr>
          </a:p>
        </p:txBody>
      </p:sp>
      <p:sp>
        <p:nvSpPr>
          <p:cNvPr id="22" name="Content Placeholder 21"/>
          <p:cNvSpPr>
            <a:spLocks noGrp="1"/>
          </p:cNvSpPr>
          <p:nvPr>
            <p:ph idx="1"/>
          </p:nvPr>
        </p:nvSpPr>
        <p:spPr>
          <a:xfrm>
            <a:off x="428596" y="2464587"/>
            <a:ext cx="8229600" cy="3394473"/>
          </a:xfrm>
        </p:spPr>
        <p:txBody>
          <a:bodyPr>
            <a:normAutofit/>
          </a:bodyPr>
          <a:lstStyle/>
          <a:p>
            <a:r>
              <a:rPr lang="en-IN" sz="2125" smtClean="0">
                <a:latin typeface="Palatino Linotype" pitchFamily="18" charset="0"/>
                <a:ea typeface="Cambria" pitchFamily="18" charset="0"/>
                <a:cs typeface="Times New Roman" pitchFamily="18" charset="0"/>
              </a:rPr>
              <a:t>Total Income should be Total Income without giving effect to the provisions of </a:t>
            </a:r>
            <a:r>
              <a:rPr lang="en-IN" sz="2125" smtClean="0">
                <a:solidFill>
                  <a:srgbClr val="FF0000"/>
                </a:solidFill>
                <a:latin typeface="Palatino Linotype" pitchFamily="18" charset="0"/>
                <a:ea typeface="Cambria" pitchFamily="18" charset="0"/>
                <a:cs typeface="Times New Roman" pitchFamily="18" charset="0"/>
              </a:rPr>
              <a:t>10(38), 10A, 10B, 10BA, 54, 54B, 54D, 54EC, 54F, 54G, 54GA, 54GB or Chapter VI-A </a:t>
            </a:r>
          </a:p>
          <a:p>
            <a:endParaRPr lang="en-IN" sz="2500" smtClean="0">
              <a:latin typeface="Palatino Linotype" pitchFamily="18" charset="0"/>
              <a:ea typeface="Cambria" pitchFamily="18" charset="0"/>
              <a:cs typeface="Times New Roman" pitchFamily="18" charset="0"/>
            </a:endParaRPr>
          </a:p>
        </p:txBody>
      </p:sp>
    </p:spTree>
  </p:cSld>
  <p:clrMapOvr>
    <a:masterClrMapping/>
  </p:clrMapOvr>
  <p:transition/>
  <p:timing/>
</p:sld>
</file>

<file path=ppt/slides/slide9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p:txBody>
          <a:bodyPr/>
          <a:lstStyle/>
          <a:p>
            <a:r>
              <a:rPr lang="en-IN" b="1" u="sng" smtClean="0">
                <a:latin typeface="Nobile"/>
                <a:ea typeface="Nobile"/>
              </a:rPr>
              <a:t>Example</a:t>
            </a:r>
            <a:endParaRPr lang="en-US" b="1" u="sng">
              <a:latin typeface="Nobile"/>
              <a:ea typeface="Nobile"/>
            </a:endParaRPr>
          </a:p>
        </p:txBody>
      </p:sp>
      <p:sp>
        <p:nvSpPr>
          <p:cNvPr id="22" name="Content Placeholder 21"/>
          <p:cNvSpPr>
            <a:spLocks noGrp="1"/>
          </p:cNvSpPr>
          <p:nvPr>
            <p:ph idx="1"/>
          </p:nvPr>
        </p:nvSpPr>
        <p:spPr>
          <a:xfrm>
            <a:off x="500034" y="2143116"/>
            <a:ext cx="8229600" cy="3394473"/>
          </a:xfrm>
        </p:spPr>
        <p:txBody>
          <a:bodyPr>
            <a:normAutofit/>
          </a:bodyPr>
          <a:lstStyle/>
          <a:p>
            <a:pPr>
              <a:buNone/>
            </a:pPr>
            <a:r>
              <a:rPr lang="en-IN" sz="2500" smtClean="0">
                <a:latin typeface="Palatino Linotype" pitchFamily="18" charset="0"/>
                <a:ea typeface="Cambria" pitchFamily="18" charset="0"/>
                <a:cs typeface="Times New Roman" pitchFamily="18" charset="0"/>
              </a:rPr>
              <a:t>Gross Total Income 				: Rs. 3,10,000</a:t>
            </a:r>
          </a:p>
          <a:p>
            <a:pPr>
              <a:buNone/>
            </a:pPr>
            <a:r>
              <a:rPr lang="en-IN" sz="2500" smtClean="0">
                <a:latin typeface="Palatino Linotype" pitchFamily="18" charset="0"/>
                <a:ea typeface="Cambria" pitchFamily="18" charset="0"/>
                <a:cs typeface="Times New Roman" pitchFamily="18" charset="0"/>
              </a:rPr>
              <a:t>Less:- Chapter VI-A Deductions	: </a:t>
            </a:r>
            <a:r>
              <a:rPr lang="en-IN" sz="2500" u="sng" smtClean="0">
                <a:latin typeface="Palatino Linotype" pitchFamily="18" charset="0"/>
                <a:ea typeface="Cambria" pitchFamily="18" charset="0"/>
                <a:cs typeface="Times New Roman" pitchFamily="18" charset="0"/>
              </a:rPr>
              <a:t>(Rs. 75,000)</a:t>
            </a:r>
          </a:p>
          <a:p>
            <a:pPr>
              <a:buNone/>
            </a:pPr>
            <a:endParaRPr lang="en-IN" sz="2500" u="sng" smtClean="0">
              <a:latin typeface="Palatino Linotype" pitchFamily="18" charset="0"/>
              <a:ea typeface="Cambria" pitchFamily="18" charset="0"/>
              <a:cs typeface="Times New Roman" pitchFamily="18" charset="0"/>
            </a:endParaRPr>
          </a:p>
          <a:p>
            <a:pPr>
              <a:buNone/>
            </a:pPr>
            <a:r>
              <a:rPr lang="en-IN" sz="2500" b="1" smtClean="0">
                <a:latin typeface="Palatino Linotype" pitchFamily="18" charset="0"/>
                <a:ea typeface="Cambria" pitchFamily="18" charset="0"/>
                <a:cs typeface="Times New Roman" pitchFamily="18" charset="0"/>
              </a:rPr>
              <a:t>Total Income					: </a:t>
            </a:r>
            <a:r>
              <a:rPr lang="en-IN" sz="2500" b="1" u="sng" smtClean="0">
                <a:latin typeface="Palatino Linotype" pitchFamily="18" charset="0"/>
                <a:ea typeface="Cambria" pitchFamily="18" charset="0"/>
                <a:cs typeface="Times New Roman" pitchFamily="18" charset="0"/>
              </a:rPr>
              <a:t>Rs. 2,35,000</a:t>
            </a:r>
          </a:p>
          <a:p>
            <a:pPr>
              <a:buNone/>
            </a:pPr>
            <a:endParaRPr lang="en-IN" sz="2500" b="1" u="sng" smtClean="0">
              <a:latin typeface="Palatino Linotype" pitchFamily="18" charset="0"/>
              <a:ea typeface="Cambria" pitchFamily="18" charset="0"/>
              <a:cs typeface="Times New Roman" pitchFamily="18" charset="0"/>
            </a:endParaRPr>
          </a:p>
          <a:p>
            <a:pPr algn="ctr">
              <a:buNone/>
            </a:pPr>
            <a:r>
              <a:rPr lang="en-IN" sz="2500" b="1" smtClean="0">
                <a:latin typeface="Palatino Linotype" pitchFamily="18" charset="0"/>
                <a:ea typeface="Cambria" pitchFamily="18" charset="0"/>
                <a:cs typeface="Times New Roman" pitchFamily="18" charset="0"/>
              </a:rPr>
              <a:t>Whether Income Tax Return to be filed ?</a:t>
            </a:r>
          </a:p>
        </p:txBody>
      </p:sp>
      <p:pic>
        <p:nvPicPr>
          <p:cNvPr id="25" name="Picture 24" descr="360_F_98244581_otL4Mr22a7X0YkGT4c4S4iyCAlioHA7w.jpg"/>
          <p:cNvPicPr>
            <a:picLocks noChangeAspect="1"/>
          </p:cNvPicPr>
          <p:nvPr/>
        </p:nvPicPr>
        <p:blipFill>
          <a:blip r:embed="rId2"/>
          <a:stretch>
            <a:fillRect/>
          </a:stretch>
        </p:blipFill>
        <p:spPr>
          <a:xfrm>
            <a:off x="3929058" y="4966991"/>
            <a:ext cx="1463040" cy="82296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linds(horizontal)">
                                      <p:cBhvr>
                                        <p:cTn id="7" dur="500"/>
                                        <p:tgtEl>
                                          <p:spTgt spid="22">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linds(horizontal)">
                                      <p:cBhvr>
                                        <p:cTn id="12" dur="500"/>
                                        <p:tgtEl>
                                          <p:spTgt spid="22">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animEffect transition="in" filter="blinds(horizontal)">
                                      <p:cBhvr>
                                        <p:cTn id="17" dur="500"/>
                                        <p:tgtEl>
                                          <p:spTgt spid="22">
                                            <p:txEl>
                                              <p:pRg st="3" end="3"/>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22">
                                            <p:txEl>
                                              <p:pRg st="5" end="5"/>
                                            </p:txEl>
                                          </p:spTgt>
                                        </p:tgtEl>
                                        <p:attrNameLst>
                                          <p:attrName>style.visibility</p:attrName>
                                        </p:attrNameLst>
                                      </p:cBhvr>
                                      <p:to>
                                        <p:strVal val="visible"/>
                                      </p:to>
                                    </p:set>
                                    <p:animEffect transition="in" filter="blinds(horizontal)">
                                      <p:cBhvr>
                                        <p:cTn id="22" dur="500"/>
                                        <p:tgtEl>
                                          <p:spTgt spid="22">
                                            <p:txEl>
                                              <p:pRg st="5" end="5"/>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latin typeface="Nobile"/>
                <a:ea typeface="Nobile"/>
              </a:rPr>
              <a:t>Situations : IT filing Mandatory</a:t>
            </a:r>
            <a:endParaRPr lang="en-US" b="1" u="sng">
              <a:latin typeface="Nobile"/>
              <a:ea typeface="Nobile"/>
            </a:endParaRPr>
          </a:p>
        </p:txBody>
      </p:sp>
      <p:sp>
        <p:nvSpPr>
          <p:cNvPr id="22" name="Content Placeholder 21"/>
          <p:cNvSpPr>
            <a:spLocks noGrp="1"/>
          </p:cNvSpPr>
          <p:nvPr>
            <p:ph idx="1"/>
          </p:nvPr>
        </p:nvSpPr>
        <p:spPr>
          <a:xfrm>
            <a:off x="3428991" y="2089537"/>
            <a:ext cx="5455839" cy="3394473"/>
          </a:xfrm>
        </p:spPr>
        <p:txBody>
          <a:bodyPr>
            <a:normAutofit/>
          </a:bodyPr>
          <a:lstStyle/>
          <a:p>
            <a:pPr>
              <a:buFont typeface="Wingdings" pitchFamily="2" charset="2"/>
              <a:buChar char="ü"/>
            </a:pPr>
            <a:r>
              <a:rPr lang="en-IN" sz="1812" b="1" smtClean="0">
                <a:latin typeface="Palatino Linotype" pitchFamily="18" charset="0"/>
                <a:ea typeface="Cambria" pitchFamily="18" charset="0"/>
                <a:cs typeface="Times New Roman" pitchFamily="18" charset="0"/>
              </a:rPr>
              <a:t>Deposited</a:t>
            </a:r>
            <a:r>
              <a:rPr lang="en-IN" sz="1812" b="1" smtClean="0">
                <a:solidFill>
                  <a:srgbClr val="FF0000"/>
                </a:solidFill>
                <a:latin typeface="Palatino Linotype" pitchFamily="18" charset="0"/>
                <a:ea typeface="Cambria" pitchFamily="18" charset="0"/>
                <a:cs typeface="Times New Roman" pitchFamily="18" charset="0"/>
              </a:rPr>
              <a:t> an amount exceeding Rs. 1 Crores </a:t>
            </a:r>
            <a:r>
              <a:rPr lang="en-IN" sz="1812" b="1" smtClean="0">
                <a:latin typeface="Palatino Linotype" pitchFamily="18" charset="0"/>
                <a:ea typeface="Cambria" pitchFamily="18" charset="0"/>
                <a:cs typeface="Times New Roman" pitchFamily="18" charset="0"/>
              </a:rPr>
              <a:t>in  one or more current accounts maintained with a Banking Company or a Co-operative Bank</a:t>
            </a: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r>
              <a:rPr lang="en-IN" sz="1812" b="1" smtClean="0">
                <a:latin typeface="Palatino Linotype" pitchFamily="18" charset="0"/>
                <a:ea typeface="Cambria" pitchFamily="18" charset="0"/>
                <a:cs typeface="Times New Roman" pitchFamily="18" charset="0"/>
              </a:rPr>
              <a:t>Incurred an amount</a:t>
            </a:r>
            <a:r>
              <a:rPr lang="en-IN" sz="1812" b="1" smtClean="0">
                <a:solidFill>
                  <a:srgbClr val="FF0000"/>
                </a:solidFill>
                <a:latin typeface="Palatino Linotype" pitchFamily="18" charset="0"/>
                <a:ea typeface="Cambria" pitchFamily="18" charset="0"/>
                <a:cs typeface="Times New Roman" pitchFamily="18" charset="0"/>
              </a:rPr>
              <a:t> exceeding Rs. 1 Lakhs</a:t>
            </a:r>
            <a:r>
              <a:rPr lang="en-IN" sz="1812" b="1" smtClean="0">
                <a:latin typeface="Palatino Linotype" pitchFamily="18" charset="0"/>
                <a:ea typeface="Cambria" pitchFamily="18" charset="0"/>
                <a:cs typeface="Times New Roman" pitchFamily="18" charset="0"/>
              </a:rPr>
              <a:t> towards consumption of electricity</a:t>
            </a: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r>
              <a:rPr lang="en-IN" sz="1812" b="1" smtClean="0">
                <a:latin typeface="Palatino Linotype" pitchFamily="18" charset="0"/>
                <a:ea typeface="Cambria" pitchFamily="18" charset="0"/>
                <a:cs typeface="Times New Roman" pitchFamily="18" charset="0"/>
              </a:rPr>
              <a:t>Incurred expenditure exceeding </a:t>
            </a:r>
            <a:r>
              <a:rPr lang="en-IN" sz="1812" b="1" smtClean="0">
                <a:solidFill>
                  <a:srgbClr val="FF0000"/>
                </a:solidFill>
                <a:latin typeface="Palatino Linotype" pitchFamily="18" charset="0"/>
                <a:ea typeface="Cambria" pitchFamily="18" charset="0"/>
                <a:cs typeface="Times New Roman" pitchFamily="18" charset="0"/>
              </a:rPr>
              <a:t>Rs. 2 Lakhs </a:t>
            </a:r>
            <a:r>
              <a:rPr lang="en-IN" sz="1812" b="1" smtClean="0">
                <a:latin typeface="Palatino Linotype" pitchFamily="18" charset="0"/>
                <a:ea typeface="Cambria" pitchFamily="18" charset="0"/>
                <a:cs typeface="Times New Roman" pitchFamily="18" charset="0"/>
              </a:rPr>
              <a:t>for </a:t>
            </a:r>
            <a:r>
              <a:rPr lang="en-IN" sz="1812" b="1" smtClean="0">
                <a:solidFill>
                  <a:srgbClr val="FF0000"/>
                </a:solidFill>
                <a:latin typeface="Palatino Linotype" pitchFamily="18" charset="0"/>
                <a:ea typeface="Cambria" pitchFamily="18" charset="0"/>
                <a:cs typeface="Times New Roman" pitchFamily="18" charset="0"/>
              </a:rPr>
              <a:t>travel to a foreign country</a:t>
            </a:r>
            <a:r>
              <a:rPr lang="en-IN" sz="1812" b="1" smtClean="0">
                <a:latin typeface="Palatino Linotype" pitchFamily="18" charset="0"/>
                <a:ea typeface="Cambria" pitchFamily="18" charset="0"/>
                <a:cs typeface="Times New Roman" pitchFamily="18" charset="0"/>
              </a:rPr>
              <a:t> for himself or any other persons</a:t>
            </a: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endParaRPr lang="en-IN" sz="2500" b="1" smtClean="0">
              <a:latin typeface="Palatino Linotype" pitchFamily="18" charset="0"/>
              <a:ea typeface="Cambria" pitchFamily="18" charset="0"/>
              <a:cs typeface="Times New Roman" pitchFamily="18" charset="0"/>
            </a:endParaRPr>
          </a:p>
        </p:txBody>
      </p:sp>
      <p:pic>
        <p:nvPicPr>
          <p:cNvPr id="5" name="Picture 4" descr="Need-to-Deposit-Cash-Here-Are-Some-New-Rules-for-Cash-Deposits.jpg"/>
          <p:cNvPicPr>
            <a:picLocks noChangeAspect="1"/>
          </p:cNvPicPr>
          <p:nvPr/>
        </p:nvPicPr>
        <p:blipFill>
          <a:blip r:embed="rId2"/>
          <a:stretch>
            <a:fillRect/>
          </a:stretch>
        </p:blipFill>
        <p:spPr>
          <a:xfrm>
            <a:off x="809598" y="1982381"/>
            <a:ext cx="2190766" cy="1232306"/>
          </a:xfrm>
          <a:prstGeom prst="ellipse">
            <a:avLst/>
          </a:prstGeom>
          <a:ln>
            <a:noFill/>
          </a:ln>
          <a:effectLst>
            <a:softEdge rad="112500"/>
          </a:effectLst>
        </p:spPr>
      </p:pic>
      <p:pic>
        <p:nvPicPr>
          <p:cNvPr id="6" name="Picture 5" descr="electricity-bill-payment-online.jpg"/>
          <p:cNvPicPr>
            <a:picLocks noChangeAspect="1"/>
          </p:cNvPicPr>
          <p:nvPr/>
        </p:nvPicPr>
        <p:blipFill>
          <a:blip r:embed="rId3"/>
          <a:stretch>
            <a:fillRect/>
          </a:stretch>
        </p:blipFill>
        <p:spPr>
          <a:xfrm>
            <a:off x="928662" y="3321843"/>
            <a:ext cx="2052800" cy="916841"/>
          </a:xfrm>
          <a:prstGeom prst="rect">
            <a:avLst/>
          </a:prstGeom>
        </p:spPr>
      </p:pic>
      <p:pic>
        <p:nvPicPr>
          <p:cNvPr id="7" name="Picture 6" descr="happy-young-man-traveler-standing-with-backpack-vector-15128676.jpg"/>
          <p:cNvPicPr>
            <a:picLocks noChangeAspect="1"/>
          </p:cNvPicPr>
          <p:nvPr/>
        </p:nvPicPr>
        <p:blipFill>
          <a:blip r:embed="rId4"/>
          <a:stretch>
            <a:fillRect/>
          </a:stretch>
        </p:blipFill>
        <p:spPr>
          <a:xfrm>
            <a:off x="1142977" y="4286256"/>
            <a:ext cx="1284099" cy="1232306"/>
          </a:xfrm>
          <a:prstGeom prst="ellipse">
            <a:avLst/>
          </a:prstGeom>
          <a:ln>
            <a:noFill/>
          </a:ln>
          <a:effectLst>
            <a:softEdge rad="112500"/>
          </a:effectLst>
        </p:spPr>
      </p:pic>
    </p:spTree>
  </p:cSld>
  <p:clrMapOvr>
    <a:masterClrMapping/>
  </p:clrMapOvr>
  <p:transition/>
  <p:timing/>
</p:sld>
</file>

<file path=ppt/slides/slide9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357159" y="1017974"/>
            <a:ext cx="8572560" cy="857250"/>
          </a:xfrm>
        </p:spPr>
        <p:txBody>
          <a:bodyPr>
            <a:normAutofit/>
          </a:bodyPr>
          <a:lstStyle/>
          <a:p>
            <a:r>
              <a:rPr lang="en-IN" b="1" u="sng" smtClean="0">
                <a:latin typeface="Nobile"/>
                <a:ea typeface="Nobile"/>
              </a:rPr>
              <a:t>Situations : IT filing Mandatory</a:t>
            </a:r>
            <a:endParaRPr lang="en-US" b="1" u="sng">
              <a:latin typeface="Nobile"/>
              <a:ea typeface="Nobile"/>
            </a:endParaRPr>
          </a:p>
        </p:txBody>
      </p:sp>
      <p:sp>
        <p:nvSpPr>
          <p:cNvPr id="22" name="Content Placeholder 21"/>
          <p:cNvSpPr>
            <a:spLocks noGrp="1"/>
          </p:cNvSpPr>
          <p:nvPr>
            <p:ph idx="1"/>
          </p:nvPr>
        </p:nvSpPr>
        <p:spPr>
          <a:xfrm>
            <a:off x="2571736" y="1928802"/>
            <a:ext cx="6572264" cy="3394473"/>
          </a:xfrm>
        </p:spPr>
        <p:txBody>
          <a:bodyPr>
            <a:normAutofit lnSpcReduction="10000"/>
          </a:bodyPr>
          <a:lstStyle/>
          <a:p>
            <a:pPr>
              <a:buFont typeface="Wingdings" pitchFamily="2" charset="2"/>
              <a:buChar char="ü"/>
            </a:pPr>
            <a:r>
              <a:rPr lang="en-IN" sz="1812" b="1" smtClean="0">
                <a:latin typeface="Palatino Linotype" pitchFamily="18" charset="0"/>
                <a:ea typeface="Cambria" pitchFamily="18" charset="0"/>
                <a:cs typeface="Times New Roman" pitchFamily="18" charset="0"/>
              </a:rPr>
              <a:t>Total Sales, Turnover or Gross Receipts in Business exceed Rs. 60 Lakhs</a:t>
            </a:r>
          </a:p>
          <a:p>
            <a:pPr>
              <a:buNone/>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r>
              <a:rPr lang="en-IN" sz="1812" b="1" smtClean="0">
                <a:latin typeface="Palatino Linotype" pitchFamily="18" charset="0"/>
                <a:ea typeface="Cambria" pitchFamily="18" charset="0"/>
                <a:cs typeface="Times New Roman" pitchFamily="18" charset="0"/>
              </a:rPr>
              <a:t>Gross Receipts from Profession exceed Rs. 10 Lakhs</a:t>
            </a:r>
          </a:p>
          <a:p>
            <a:pPr>
              <a:buNone/>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r>
              <a:rPr lang="en-IN" sz="1812" b="1" smtClean="0">
                <a:latin typeface="Palatino Linotype" pitchFamily="18" charset="0"/>
                <a:ea typeface="Cambria" pitchFamily="18" charset="0"/>
                <a:cs typeface="Times New Roman" pitchFamily="18" charset="0"/>
              </a:rPr>
              <a:t>Aggregate of TDS &amp; TCS during FY exceed Rs. 25,000 or more. In case of Senior Citizens, the limit will be Rs. 50,000</a:t>
            </a:r>
          </a:p>
          <a:p>
            <a:pPr>
              <a:buNone/>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r>
              <a:rPr lang="en-IN" sz="1812" b="1" smtClean="0">
                <a:latin typeface="Palatino Linotype" pitchFamily="18" charset="0"/>
                <a:ea typeface="Cambria" pitchFamily="18" charset="0"/>
                <a:cs typeface="Times New Roman" pitchFamily="18" charset="0"/>
              </a:rPr>
              <a:t> Deposit in one more Savings Bank Account, in aggregate, is Rs. 50 Lakhs or more</a:t>
            </a: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endParaRPr lang="en-IN" sz="1812" b="1" smtClean="0">
              <a:latin typeface="Palatino Linotype" pitchFamily="18" charset="0"/>
              <a:ea typeface="Cambria" pitchFamily="18" charset="0"/>
              <a:cs typeface="Times New Roman" pitchFamily="18" charset="0"/>
            </a:endParaRPr>
          </a:p>
          <a:p>
            <a:pPr>
              <a:buFont typeface="Wingdings" pitchFamily="2" charset="2"/>
              <a:buChar char="ü"/>
            </a:pPr>
            <a:endParaRPr lang="en-IN" sz="2500" b="1" smtClean="0">
              <a:latin typeface="Palatino Linotype" pitchFamily="18" charset="0"/>
              <a:ea typeface="Cambria" pitchFamily="18" charset="0"/>
              <a:cs typeface="Times New Roman" pitchFamily="18" charset="0"/>
            </a:endParaRPr>
          </a:p>
        </p:txBody>
      </p:sp>
      <p:pic>
        <p:nvPicPr>
          <p:cNvPr id="8" name="Picture 7" descr="496117.png"/>
          <p:cNvPicPr>
            <a:picLocks noChangeAspect="1"/>
          </p:cNvPicPr>
          <p:nvPr/>
        </p:nvPicPr>
        <p:blipFill>
          <a:blip r:embed="rId2"/>
          <a:stretch>
            <a:fillRect/>
          </a:stretch>
        </p:blipFill>
        <p:spPr>
          <a:xfrm>
            <a:off x="785786" y="1875224"/>
            <a:ext cx="928694" cy="696521"/>
          </a:xfrm>
          <a:prstGeom prst="rect">
            <a:avLst/>
          </a:prstGeom>
        </p:spPr>
      </p:pic>
      <p:pic>
        <p:nvPicPr>
          <p:cNvPr id="9" name="Picture 8" descr="4319259.png"/>
          <p:cNvPicPr>
            <a:picLocks noChangeAspect="1"/>
          </p:cNvPicPr>
          <p:nvPr/>
        </p:nvPicPr>
        <p:blipFill>
          <a:blip r:embed="rId3"/>
          <a:stretch>
            <a:fillRect/>
          </a:stretch>
        </p:blipFill>
        <p:spPr>
          <a:xfrm>
            <a:off x="714348" y="2625323"/>
            <a:ext cx="1000132" cy="750099"/>
          </a:xfrm>
          <a:prstGeom prst="rect">
            <a:avLst/>
          </a:prstGeom>
        </p:spPr>
      </p:pic>
      <p:pic>
        <p:nvPicPr>
          <p:cNvPr id="10" name="Picture 9" descr="tds-vs-tcs1.jpg"/>
          <p:cNvPicPr>
            <a:picLocks noChangeAspect="1"/>
          </p:cNvPicPr>
          <p:nvPr/>
        </p:nvPicPr>
        <p:blipFill>
          <a:blip r:embed="rId4"/>
          <a:stretch>
            <a:fillRect/>
          </a:stretch>
        </p:blipFill>
        <p:spPr>
          <a:xfrm>
            <a:off x="357159" y="3429000"/>
            <a:ext cx="1656819" cy="664368"/>
          </a:xfrm>
          <a:prstGeom prst="rect">
            <a:avLst/>
          </a:prstGeom>
        </p:spPr>
      </p:pic>
      <p:pic>
        <p:nvPicPr>
          <p:cNvPr id="11" name="Picture 10" descr="images (7).jpg"/>
          <p:cNvPicPr>
            <a:picLocks noChangeAspect="1"/>
          </p:cNvPicPr>
          <p:nvPr/>
        </p:nvPicPr>
        <p:blipFill>
          <a:blip r:embed="rId5"/>
          <a:stretch>
            <a:fillRect/>
          </a:stretch>
        </p:blipFill>
        <p:spPr>
          <a:xfrm>
            <a:off x="357158" y="4125521"/>
            <a:ext cx="1973580" cy="1108710"/>
          </a:xfrm>
          <a:prstGeom prst="rect">
            <a:avLst/>
          </a:prstGeom>
        </p:spPr>
      </p:pic>
    </p:spTree>
  </p:cSld>
  <p:clrMapOvr>
    <a:masterClrMapping/>
  </p:clrMapOvr>
  <p:transition/>
  <p:timing/>
</p:sld>
</file>

<file path=ppt/slides/slide9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285720" y="2786058"/>
            <a:ext cx="8572560" cy="857250"/>
          </a:xfrm>
        </p:spPr>
        <p:txBody>
          <a:bodyPr>
            <a:normAutofit/>
          </a:bodyPr>
          <a:lstStyle/>
          <a:p>
            <a:pPr algn="ctr"/>
            <a:r>
              <a:rPr lang="en-IN" b="1" u="sng" smtClean="0">
                <a:solidFill>
                  <a:srgbClr val="002060"/>
                </a:solidFill>
                <a:latin typeface="Nobile"/>
                <a:ea typeface="Nobile"/>
              </a:rPr>
              <a:t>Lets refresh Basics of PGBP</a:t>
            </a:r>
            <a:endParaRPr lang="en-US" b="1" u="sng">
              <a:solidFill>
                <a:srgbClr val="002060"/>
              </a:solidFill>
              <a:latin typeface="Nobile"/>
              <a:ea typeface="Nobile"/>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 name="TextBox 38"/>
          <p:cNvSpPr txBox="1"/>
          <p:nvPr/>
        </p:nvSpPr>
        <p:spPr>
          <a:xfrm>
            <a:off x="1608174" y="1038602"/>
            <a:ext cx="6758320" cy="480901"/>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2750" b="1" smtClean="0">
                <a:solidFill>
                  <a:srgbClr val="002060"/>
                </a:solidFill>
                <a:latin typeface="Nobile"/>
              </a:rPr>
              <a:t>COMPUTATION OF PGBP INCOME</a:t>
            </a:r>
            <a:endParaRPr lang="en-US" sz="2750" b="1">
              <a:solidFill>
                <a:srgbClr val="002060"/>
              </a:solidFill>
              <a:latin typeface="Nobile"/>
            </a:endParaRPr>
          </a:p>
        </p:txBody>
      </p:sp>
      <p:graphicFrame>
        <p:nvGraphicFramePr>
          <p:cNvPr id="45" name="Diagram 44"/>
          <p:cNvGraphicFramePr/>
          <p:nvPr/>
        </p:nvGraphicFramePr>
        <p:xfrm>
          <a:off x="1271475" y="1676105"/>
          <a:ext cx="6962111" cy="4171803"/>
        </p:xfrm>
        <a:graphic>
          <a:graphicData uri="http://schemas.openxmlformats.org/drawingml/2006/diagram">
            <dgm:relIds xmlns:dgm="http://schemas.openxmlformats.org/drawingml/2006/diagram" r:dm="rId3" r:lo="rId4" r:qs="rId5" r:cs="rId6"/>
          </a:graphicData>
        </a:graphic>
      </p:graphicFrame>
    </p:spTree>
  </p:cSld>
  <p:clrMapOvr>
    <a:masterClrMapping/>
  </p:clrMapOvr>
  <p:transition/>
  <p:timing/>
</p:sld>
</file>

<file path=ppt/slides/slide10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Diagram 2"/>
          <p:cNvGraphicFramePr/>
          <p:nvPr/>
        </p:nvGraphicFramePr>
        <p:xfrm>
          <a:off x="1524000" y="1382233"/>
          <a:ext cx="6789331" cy="4078767"/>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10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616688" y="857249"/>
            <a:ext cx="8229600" cy="578146"/>
          </a:xfrm>
        </p:spPr>
        <p:txBody>
          <a:bodyPr/>
          <a:lstStyle/>
          <a:p>
            <a:br>
              <a:rPr lang="en-US" sz="3000" b="1" smtClean="0">
                <a:solidFill>
                  <a:srgbClr val="002060"/>
                </a:solidFill>
                <a:latin typeface="Nobile"/>
              </a:rPr>
            </a:br>
            <a:r>
              <a:rPr lang="en-US" sz="3000" b="1" smtClean="0">
                <a:solidFill>
                  <a:srgbClr val="002060"/>
                </a:solidFill>
                <a:latin typeface="Nobile"/>
              </a:rPr>
              <a:t>Business - Defined</a:t>
            </a:r>
            <a:endParaRPr lang="en-US" sz="3000">
              <a:solidFill>
                <a:srgbClr val="002060"/>
              </a:solidFill>
              <a:latin typeface="Nobile"/>
            </a:endParaRPr>
          </a:p>
        </p:txBody>
      </p:sp>
      <p:sp>
        <p:nvSpPr>
          <p:cNvPr id="5" name="Content Placeholder 4"/>
          <p:cNvSpPr>
            <a:spLocks noGrp="1"/>
          </p:cNvSpPr>
          <p:nvPr>
            <p:ph idx="1"/>
          </p:nvPr>
        </p:nvSpPr>
        <p:spPr>
          <a:xfrm>
            <a:off x="616688" y="1780954"/>
            <a:ext cx="7602280" cy="3674877"/>
          </a:xfrm>
        </p:spPr>
        <p:txBody>
          <a:bodyPr/>
          <a:lstStyle/>
          <a:p>
            <a:pPr lvl="1" algn="just">
              <a:buFont typeface="Wingdings" pitchFamily="2" charset="2"/>
              <a:buChar char="v"/>
            </a:pPr>
            <a:endParaRPr lang="en-US" sz="2000" smtClean="0">
              <a:latin typeface="Palatino Linotype" pitchFamily="18" charset="0"/>
            </a:endParaRPr>
          </a:p>
          <a:p>
            <a:pPr lvl="1" algn="just">
              <a:buFont typeface="Wingdings" pitchFamily="2" charset="2"/>
              <a:buChar char="v"/>
            </a:pPr>
            <a:endParaRPr lang="en-US" sz="2000" smtClean="0">
              <a:latin typeface="Palatino Linotype" pitchFamily="18" charset="0"/>
            </a:endParaRPr>
          </a:p>
          <a:p>
            <a:pPr lvl="1" algn="just">
              <a:buFont typeface="Wingdings" pitchFamily="2" charset="2"/>
              <a:buChar char="v"/>
            </a:pPr>
            <a:r>
              <a:rPr lang="en-US" sz="2000" smtClean="0">
                <a:latin typeface="Palatino Linotype" pitchFamily="18" charset="0"/>
              </a:rPr>
              <a:t>The word `business' is one of wide import and it means activity carried on </a:t>
            </a:r>
            <a:r>
              <a:rPr lang="en-US" sz="2000" b="1" smtClean="0">
                <a:solidFill>
                  <a:srgbClr val="FF0000"/>
                </a:solidFill>
                <a:latin typeface="Palatino Linotype" pitchFamily="18" charset="0"/>
              </a:rPr>
              <a:t>continuously</a:t>
            </a:r>
            <a:r>
              <a:rPr lang="en-US" sz="2000" smtClean="0">
                <a:latin typeface="Palatino Linotype" pitchFamily="18" charset="0"/>
              </a:rPr>
              <a:t> and </a:t>
            </a:r>
            <a:r>
              <a:rPr lang="en-US" sz="2000" b="1" smtClean="0">
                <a:solidFill>
                  <a:srgbClr val="FF0000"/>
                </a:solidFill>
                <a:latin typeface="Palatino Linotype" pitchFamily="18" charset="0"/>
              </a:rPr>
              <a:t>systematically</a:t>
            </a:r>
            <a:r>
              <a:rPr lang="en-US" sz="2000" smtClean="0">
                <a:latin typeface="Palatino Linotype" pitchFamily="18" charset="0"/>
              </a:rPr>
              <a:t> by a person by the application of his labour or skill </a:t>
            </a:r>
            <a:r>
              <a:rPr lang="en-US" sz="2000" b="1" smtClean="0">
                <a:solidFill>
                  <a:srgbClr val="FF0000"/>
                </a:solidFill>
                <a:latin typeface="Palatino Linotype" pitchFamily="18" charset="0"/>
              </a:rPr>
              <a:t>with a view to earning an income</a:t>
            </a:r>
            <a:r>
              <a:rPr lang="en-US" sz="2000" smtClean="0">
                <a:latin typeface="Palatino Linotype" pitchFamily="18" charset="0"/>
              </a:rPr>
              <a:t>. The expression "business" does not necessarily mean trade or manufacture only – </a:t>
            </a:r>
            <a:r>
              <a:rPr lang="en-US" sz="2000" b="1" err="1" smtClean="0">
                <a:latin typeface="Palatino Linotype" pitchFamily="18" charset="0"/>
              </a:rPr>
              <a:t>Barendra Prasad Ray v ITO [1981] 129 ITR 295 (SC). </a:t>
            </a:r>
            <a:endParaRPr lang="en-US" sz="1500" b="1" smtClean="0">
              <a:latin typeface="Palatino Linotype" pitchFamily="18" charset="0"/>
            </a:endParaRPr>
          </a:p>
          <a:p>
            <a:pPr lvl="1" algn="just"/>
            <a:endParaRPr lang="en-US" sz="1500" b="1" smtClean="0">
              <a:latin typeface="Palatino Linotype" pitchFamily="18" charset="0"/>
            </a:endParaRPr>
          </a:p>
          <a:p>
            <a:pPr lvl="1" algn="just"/>
            <a:endParaRPr lang="en-IN" sz="1500" b="1" smtClean="0">
              <a:latin typeface="Palatino Linotype" pitchFamily="18" charset="0"/>
            </a:endParaRPr>
          </a:p>
          <a:p>
            <a:pPr lvl="1" algn="just"/>
            <a:endParaRPr lang="en-IN" sz="1500" b="1" smtClean="0">
              <a:latin typeface="Palatino Linotype" pitchFamily="18" charset="0"/>
            </a:endParaRPr>
          </a:p>
        </p:txBody>
      </p:sp>
    </p:spTree>
  </p:cSld>
  <p:clrMapOvr>
    <a:masterClrMapping/>
  </p:clrMapOvr>
  <p:transition/>
  <p:timing/>
</p:sld>
</file>

<file path=ppt/slides/slide10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616688" y="568177"/>
            <a:ext cx="8229600" cy="578146"/>
          </a:xfrm>
        </p:spPr>
        <p:txBody>
          <a:bodyPr/>
          <a:lstStyle/>
          <a:p>
            <a:br>
              <a:rPr lang="en-US" b="1" smtClean="0">
                <a:solidFill>
                  <a:srgbClr val="002060"/>
                </a:solidFill>
                <a:latin typeface="Nobile"/>
              </a:rPr>
            </a:br>
            <a:r>
              <a:rPr lang="en-US" b="1" smtClean="0">
                <a:solidFill>
                  <a:srgbClr val="002060"/>
                </a:solidFill>
                <a:latin typeface="Nobile"/>
              </a:rPr>
              <a:t>Incomes chargeable under Section 28</a:t>
            </a:r>
            <a:endParaRPr lang="en-US">
              <a:solidFill>
                <a:srgbClr val="002060"/>
              </a:solidFill>
              <a:latin typeface="Nobile"/>
            </a:endParaRPr>
          </a:p>
        </p:txBody>
      </p:sp>
      <p:sp>
        <p:nvSpPr>
          <p:cNvPr id="5" name="Content Placeholder 4"/>
          <p:cNvSpPr>
            <a:spLocks noGrp="1"/>
          </p:cNvSpPr>
          <p:nvPr>
            <p:ph idx="1"/>
          </p:nvPr>
        </p:nvSpPr>
        <p:spPr>
          <a:xfrm>
            <a:off x="616688" y="1780954"/>
            <a:ext cx="7602280" cy="3674877"/>
          </a:xfrm>
        </p:spPr>
        <p:txBody>
          <a:bodyPr/>
          <a:lstStyle/>
          <a:p>
            <a:pPr lvl="1" algn="just">
              <a:buFont typeface="Wingdings" pitchFamily="2" charset="2"/>
              <a:buChar char="v"/>
            </a:pPr>
            <a:r>
              <a:rPr lang="en-IN" sz="2000" b="1" u="sng" smtClean="0">
                <a:solidFill>
                  <a:srgbClr val="002060"/>
                </a:solidFill>
                <a:latin typeface="Palatino Linotype" pitchFamily="18" charset="0"/>
              </a:rPr>
              <a:t>Profits and Gains from Business or profession</a:t>
            </a:r>
          </a:p>
          <a:p>
            <a:pPr lvl="1" algn="just">
              <a:buNone/>
            </a:pPr>
            <a:r>
              <a:rPr lang="en-US" sz="1500" smtClean="0">
                <a:latin typeface="Palatino Linotype" pitchFamily="18" charset="0"/>
              </a:rPr>
              <a:t>	Income derived from carrying on any trade, commerce, manufacturing activity, or profession. This includes the main source of earnings for businesses and professionals</a:t>
            </a:r>
          </a:p>
          <a:p>
            <a:pPr lvl="1" algn="just">
              <a:buNone/>
            </a:pPr>
            <a:endParaRPr lang="en-US" sz="1500" u="sng" smtClean="0">
              <a:solidFill>
                <a:srgbClr val="002060"/>
              </a:solidFill>
              <a:latin typeface="Palatino Linotype" pitchFamily="18" charset="0"/>
            </a:endParaRPr>
          </a:p>
          <a:p>
            <a:pPr lvl="1" algn="just">
              <a:buFont typeface="Wingdings" pitchFamily="2" charset="2"/>
              <a:buChar char="v"/>
            </a:pPr>
            <a:r>
              <a:rPr lang="en-US" sz="2000" b="1" u="sng" smtClean="0">
                <a:solidFill>
                  <a:srgbClr val="002060"/>
                </a:solidFill>
                <a:latin typeface="Palatino Linotype" pitchFamily="18" charset="0"/>
              </a:rPr>
              <a:t>Compensation for Loss of Profit:</a:t>
            </a:r>
          </a:p>
          <a:p>
            <a:pPr lvl="1" algn="just">
              <a:buNone/>
            </a:pPr>
            <a:r>
              <a:rPr lang="en-IN" b="1" smtClean="0">
                <a:latin typeface="Palatino Linotype" pitchFamily="18" charset="0"/>
              </a:rPr>
              <a:t>	</a:t>
            </a:r>
            <a:r>
              <a:rPr lang="en-US" sz="1500" smtClean="0">
                <a:latin typeface="Palatino Linotype" pitchFamily="18" charset="0"/>
              </a:rPr>
              <a:t>Amount received as compensation for the loss of profit due to the termination or modification of a business contract. This includes compensation for breach of contract or damages received.</a:t>
            </a:r>
          </a:p>
          <a:p>
            <a:pPr lvl="1" algn="just">
              <a:buNone/>
            </a:pPr>
            <a:endParaRPr lang="en-IN" sz="1500" b="1" smtClean="0">
              <a:latin typeface="Palatino Linotype" pitchFamily="18" charset="0"/>
            </a:endParaRPr>
          </a:p>
          <a:p>
            <a:pPr lvl="1" algn="just">
              <a:buFont typeface="Wingdings" pitchFamily="2" charset="2"/>
              <a:buChar char="v"/>
            </a:pPr>
            <a:r>
              <a:rPr lang="en-US" sz="2000" b="1" u="sng" smtClean="0">
                <a:solidFill>
                  <a:srgbClr val="002060"/>
                </a:solidFill>
                <a:latin typeface="Palatino Linotype" pitchFamily="18" charset="0"/>
              </a:rPr>
              <a:t>Export Incentives</a:t>
            </a:r>
          </a:p>
          <a:p>
            <a:pPr lvl="1" algn="just">
              <a:buNone/>
            </a:pPr>
            <a:r>
              <a:rPr lang="en-IN" b="1" smtClean="0">
                <a:latin typeface="Palatino Linotype" pitchFamily="18" charset="0"/>
              </a:rPr>
              <a:t>	</a:t>
            </a:r>
            <a:r>
              <a:rPr lang="en-US" sz="1500" smtClean="0">
                <a:latin typeface="Palatino Linotype" pitchFamily="18" charset="0"/>
              </a:rPr>
              <a:t>Benefits received from the government to encourage exports, such as Duty Drawback, Duty Entitlement Passbook (DEPB), and other similar schemes. These incentives are considered as business income</a:t>
            </a:r>
            <a:endParaRPr lang="en-US" sz="1500" b="1" smtClean="0">
              <a:latin typeface="Palatino Linotype" pitchFamily="18" charset="0"/>
            </a:endParaRPr>
          </a:p>
          <a:p>
            <a:pPr lvl="1" algn="just">
              <a:buFont typeface="Wingdings" pitchFamily="2" charset="2"/>
              <a:buChar char="v"/>
            </a:pPr>
            <a:endParaRPr lang="en-US" sz="1500" b="1" smtClean="0">
              <a:latin typeface="Palatino Linotype" pitchFamily="18" charset="0"/>
            </a:endParaRPr>
          </a:p>
          <a:p>
            <a:pPr lvl="1" algn="just"/>
            <a:endParaRPr lang="en-US" sz="1500" b="1" smtClean="0">
              <a:latin typeface="Palatino Linotype" pitchFamily="18" charset="0"/>
            </a:endParaRPr>
          </a:p>
          <a:p>
            <a:pPr lvl="1" algn="just"/>
            <a:endParaRPr lang="en-IN" sz="1500" b="1" smtClean="0">
              <a:latin typeface="Palatino Linotype" pitchFamily="18" charset="0"/>
            </a:endParaRPr>
          </a:p>
          <a:p>
            <a:pPr lvl="1" algn="just"/>
            <a:endParaRPr lang="en-IN" sz="1500" b="1" smtClean="0">
              <a:latin typeface="Palatino Linotype" pitchFamily="18" charset="0"/>
            </a:endParaRPr>
          </a:p>
        </p:txBody>
      </p:sp>
    </p:spTree>
  </p:cSld>
  <p:clrMapOvr>
    <a:masterClrMapping/>
  </p:clrMapOvr>
  <p:transition/>
  <p:timing/>
</p:sld>
</file>

<file path=ppt/slides/slide10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616688" y="568177"/>
            <a:ext cx="8229600" cy="578146"/>
          </a:xfrm>
        </p:spPr>
        <p:txBody>
          <a:bodyPr/>
          <a:lstStyle/>
          <a:p>
            <a:br>
              <a:rPr lang="en-US" b="1" smtClean="0">
                <a:solidFill>
                  <a:srgbClr val="002060"/>
                </a:solidFill>
                <a:latin typeface="Nobile"/>
              </a:rPr>
            </a:br>
            <a:r>
              <a:rPr lang="en-US" b="1" smtClean="0">
                <a:solidFill>
                  <a:srgbClr val="002060"/>
                </a:solidFill>
                <a:latin typeface="Nobile"/>
              </a:rPr>
              <a:t>Incomes chargeable under Section 28</a:t>
            </a:r>
            <a:endParaRPr lang="en-US">
              <a:solidFill>
                <a:srgbClr val="002060"/>
              </a:solidFill>
              <a:latin typeface="Nobile"/>
            </a:endParaRPr>
          </a:p>
        </p:txBody>
      </p:sp>
      <p:sp>
        <p:nvSpPr>
          <p:cNvPr id="5" name="Content Placeholder 4"/>
          <p:cNvSpPr>
            <a:spLocks noGrp="1"/>
          </p:cNvSpPr>
          <p:nvPr>
            <p:ph idx="1"/>
          </p:nvPr>
        </p:nvSpPr>
        <p:spPr>
          <a:xfrm>
            <a:off x="616688" y="1780954"/>
            <a:ext cx="7602280" cy="3674877"/>
          </a:xfrm>
        </p:spPr>
        <p:txBody>
          <a:bodyPr/>
          <a:lstStyle/>
          <a:p>
            <a:pPr lvl="1" algn="just">
              <a:buFont typeface="Wingdings" pitchFamily="2" charset="2"/>
              <a:buChar char="v"/>
            </a:pPr>
            <a:r>
              <a:rPr lang="en-US" sz="2000" b="1" u="sng" smtClean="0">
                <a:solidFill>
                  <a:srgbClr val="002060"/>
                </a:solidFill>
                <a:latin typeface="Palatino Linotype" pitchFamily="18" charset="0"/>
              </a:rPr>
              <a:t>Income from Speculative Business </a:t>
            </a:r>
          </a:p>
          <a:p>
            <a:pPr lvl="1" algn="just">
              <a:buNone/>
            </a:pPr>
            <a:r>
              <a:rPr lang="en-US" sz="1500" smtClean="0">
                <a:latin typeface="Palatino Linotype" pitchFamily="18" charset="0"/>
              </a:rPr>
              <a:t>	Profits from transactions considered speculative in nature, such as trading in stocks or commodities where the contracts are settled otherwise than by actual delivery</a:t>
            </a:r>
          </a:p>
          <a:p>
            <a:pPr lvl="1" algn="just">
              <a:buNone/>
            </a:pPr>
            <a:endParaRPr lang="en-US" sz="1500" u="sng" smtClean="0">
              <a:latin typeface="Palatino Linotype" pitchFamily="18" charset="0"/>
            </a:endParaRPr>
          </a:p>
          <a:p>
            <a:pPr lvl="1" algn="just">
              <a:buFont typeface="Wingdings" pitchFamily="2" charset="2"/>
              <a:buChar char="v"/>
            </a:pPr>
            <a:r>
              <a:rPr lang="en-US" sz="2000" b="1" u="sng" smtClean="0">
                <a:solidFill>
                  <a:srgbClr val="002060"/>
                </a:solidFill>
                <a:latin typeface="Palatino Linotype" pitchFamily="18" charset="0"/>
              </a:rPr>
              <a:t>Profit on Sale of a License </a:t>
            </a:r>
          </a:p>
          <a:p>
            <a:pPr lvl="1" algn="just">
              <a:buNone/>
            </a:pPr>
            <a:r>
              <a:rPr lang="en-US" sz="1500" smtClean="0">
                <a:latin typeface="Palatino Linotype" pitchFamily="18" charset="0"/>
              </a:rPr>
              <a:t>	Income derived from selling a license granted under the Import (Control) Order, 1955 made under the Imports and Exports (Control) Act, 1947.</a:t>
            </a:r>
          </a:p>
          <a:p>
            <a:pPr lvl="1" algn="just">
              <a:buNone/>
            </a:pPr>
            <a:endParaRPr lang="en-IN" b="1" smtClean="0">
              <a:latin typeface="Palatino Linotype" pitchFamily="18" charset="0"/>
            </a:endParaRPr>
          </a:p>
          <a:p>
            <a:pPr lvl="1" algn="just">
              <a:buFont typeface="Wingdings" pitchFamily="2" charset="2"/>
              <a:buChar char="v"/>
            </a:pPr>
            <a:r>
              <a:rPr lang="en-US" sz="2000" b="1" u="sng" smtClean="0">
                <a:solidFill>
                  <a:srgbClr val="002060"/>
                </a:solidFill>
                <a:latin typeface="Palatino Linotype" pitchFamily="18" charset="0"/>
              </a:rPr>
              <a:t>Cash Assistance (Subsidy) Received or Receivable</a:t>
            </a:r>
          </a:p>
          <a:p>
            <a:pPr lvl="1" algn="just">
              <a:buNone/>
            </a:pPr>
            <a:r>
              <a:rPr lang="en-IN" sz="1500" smtClean="0">
                <a:latin typeface="Palatino Linotype" pitchFamily="18" charset="0"/>
              </a:rPr>
              <a:t>	</a:t>
            </a:r>
            <a:r>
              <a:rPr lang="en-US" sz="1500" smtClean="0">
                <a:latin typeface="Palatino Linotype" pitchFamily="18" charset="0"/>
              </a:rPr>
              <a:t> Cash assistance received or receivable against any scheme of the Government of India to support business operations, including subsidies</a:t>
            </a:r>
          </a:p>
          <a:p>
            <a:pPr lvl="1" algn="just">
              <a:buFont typeface="Wingdings" pitchFamily="2" charset="2"/>
              <a:buChar char="v"/>
            </a:pPr>
            <a:endParaRPr lang="en-US" sz="1500" b="1" smtClean="0">
              <a:latin typeface="Palatino Linotype" pitchFamily="18" charset="0"/>
            </a:endParaRPr>
          </a:p>
          <a:p>
            <a:pPr lvl="1" algn="just"/>
            <a:endParaRPr lang="en-US" sz="1500" b="1" smtClean="0">
              <a:latin typeface="Palatino Linotype" pitchFamily="18" charset="0"/>
            </a:endParaRPr>
          </a:p>
          <a:p>
            <a:pPr lvl="1" algn="just"/>
            <a:endParaRPr lang="en-IN" sz="1500" b="1" smtClean="0">
              <a:latin typeface="Palatino Linotype" pitchFamily="18" charset="0"/>
            </a:endParaRPr>
          </a:p>
          <a:p>
            <a:pPr lvl="1" algn="just"/>
            <a:endParaRPr lang="en-IN" sz="1500" b="1" smtClean="0">
              <a:latin typeface="Palatino Linotype" pitchFamily="18" charset="0"/>
            </a:endParaRPr>
          </a:p>
        </p:txBody>
      </p:sp>
    </p:spTree>
  </p:cSld>
  <p:clrMapOvr>
    <a:masterClrMapping/>
  </p:clrMapOvr>
  <p:transition/>
  <p:timing/>
</p:sld>
</file>

<file path=ppt/slides/slide10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616688" y="568177"/>
            <a:ext cx="8229600" cy="578146"/>
          </a:xfrm>
        </p:spPr>
        <p:txBody>
          <a:bodyPr/>
          <a:lstStyle/>
          <a:p>
            <a:br>
              <a:rPr lang="en-US" b="1" smtClean="0">
                <a:solidFill>
                  <a:srgbClr val="002060"/>
                </a:solidFill>
                <a:latin typeface="Nobile"/>
              </a:rPr>
            </a:br>
            <a:r>
              <a:rPr lang="en-US" b="1" smtClean="0">
                <a:solidFill>
                  <a:srgbClr val="002060"/>
                </a:solidFill>
                <a:latin typeface="Nobile"/>
              </a:rPr>
              <a:t>Incomes chargeable under Section 28</a:t>
            </a:r>
            <a:endParaRPr lang="en-US">
              <a:solidFill>
                <a:srgbClr val="002060"/>
              </a:solidFill>
              <a:latin typeface="Nobile"/>
            </a:endParaRPr>
          </a:p>
        </p:txBody>
      </p:sp>
      <p:sp>
        <p:nvSpPr>
          <p:cNvPr id="5" name="Content Placeholder 4"/>
          <p:cNvSpPr>
            <a:spLocks noGrp="1"/>
          </p:cNvSpPr>
          <p:nvPr>
            <p:ph idx="1"/>
          </p:nvPr>
        </p:nvSpPr>
        <p:spPr>
          <a:xfrm>
            <a:off x="616688" y="1780954"/>
            <a:ext cx="7602280" cy="3674877"/>
          </a:xfrm>
        </p:spPr>
        <p:txBody>
          <a:bodyPr/>
          <a:lstStyle/>
          <a:p>
            <a:pPr lvl="1" algn="just">
              <a:buFont typeface="Wingdings" pitchFamily="2" charset="2"/>
              <a:buChar char="v"/>
            </a:pPr>
            <a:r>
              <a:rPr lang="en-US" sz="2000" b="1" u="sng" smtClean="0">
                <a:solidFill>
                  <a:srgbClr val="002060"/>
                </a:solidFill>
                <a:latin typeface="Palatino Linotype" pitchFamily="18" charset="0"/>
              </a:rPr>
              <a:t>Duty of Customs or Excise Repayable as Drawback </a:t>
            </a:r>
          </a:p>
          <a:p>
            <a:pPr lvl="1" algn="just">
              <a:buNone/>
            </a:pPr>
            <a:r>
              <a:rPr lang="en-US" sz="1500" smtClean="0">
                <a:latin typeface="Palatino Linotype" pitchFamily="18" charset="0"/>
              </a:rPr>
              <a:t>	Duty of customs or excise repaid to the taxpayer as a drawback when goods are exported or deemed to be exported</a:t>
            </a:r>
          </a:p>
          <a:p>
            <a:pPr lvl="1" algn="just">
              <a:buNone/>
            </a:pPr>
            <a:endParaRPr lang="en-US" b="1" u="sng" smtClean="0">
              <a:solidFill>
                <a:srgbClr val="002060"/>
              </a:solidFill>
              <a:latin typeface="Palatino Linotype" pitchFamily="18" charset="0"/>
            </a:endParaRPr>
          </a:p>
          <a:p>
            <a:pPr lvl="1" algn="just">
              <a:buFont typeface="Wingdings" pitchFamily="2" charset="2"/>
              <a:buChar char="v"/>
            </a:pPr>
            <a:r>
              <a:rPr lang="en-US" b="1" u="sng" smtClean="0">
                <a:solidFill>
                  <a:srgbClr val="002060"/>
                </a:solidFill>
                <a:latin typeface="Palatino Linotype" pitchFamily="18" charset="0"/>
              </a:rPr>
              <a:t>Income Derived by a Trade, Professional, or Similar Association </a:t>
            </a:r>
          </a:p>
          <a:p>
            <a:pPr lvl="1" algn="just">
              <a:buNone/>
            </a:pPr>
            <a:r>
              <a:rPr lang="en-US" sz="1500" b="1" smtClean="0">
                <a:latin typeface="Palatino Linotype" pitchFamily="18" charset="0"/>
              </a:rPr>
              <a:t>	</a:t>
            </a:r>
            <a:r>
              <a:rPr lang="en-US" sz="1500" smtClean="0">
                <a:latin typeface="Palatino Linotype" pitchFamily="18" charset="0"/>
              </a:rPr>
              <a:t>Income received by associations from specific services rendered to its members.   This is considered as business income</a:t>
            </a:r>
          </a:p>
          <a:p>
            <a:pPr lvl="1" algn="just">
              <a:buNone/>
            </a:pPr>
            <a:endParaRPr lang="en-IN" sz="1500" b="1" smtClean="0">
              <a:solidFill>
                <a:srgbClr val="002060"/>
              </a:solidFill>
              <a:latin typeface="Palatino Linotype" pitchFamily="18" charset="0"/>
            </a:endParaRPr>
          </a:p>
          <a:p>
            <a:pPr lvl="1" algn="just">
              <a:buFont typeface="Wingdings" pitchFamily="2" charset="2"/>
              <a:buChar char="v"/>
            </a:pPr>
            <a:r>
              <a:rPr lang="en-US" sz="2000" b="1" u="sng" smtClean="0">
                <a:solidFill>
                  <a:srgbClr val="002060"/>
                </a:solidFill>
                <a:latin typeface="Palatino Linotype" pitchFamily="18" charset="0"/>
              </a:rPr>
              <a:t>Profit on Sale of Goodwill </a:t>
            </a:r>
          </a:p>
          <a:p>
            <a:pPr lvl="1" algn="just">
              <a:buNone/>
            </a:pPr>
            <a:r>
              <a:rPr lang="en-US" sz="1500" smtClean="0">
                <a:latin typeface="Palatino Linotype" pitchFamily="18" charset="0"/>
              </a:rPr>
              <a:t>	 Income earned from selling the goodwill of a business. Goodwill refers to the reputation and customer loyalty of a business, which has a monetary value</a:t>
            </a:r>
          </a:p>
          <a:p>
            <a:pPr lvl="1" algn="just">
              <a:buNone/>
            </a:pPr>
            <a:endParaRPr lang="en-US" sz="1500" b="1" smtClean="0">
              <a:latin typeface="Palatino Linotype" pitchFamily="18" charset="0"/>
            </a:endParaRPr>
          </a:p>
          <a:p>
            <a:pPr lvl="1" algn="just"/>
            <a:endParaRPr lang="en-US" sz="1500" b="1" smtClean="0">
              <a:latin typeface="Palatino Linotype" pitchFamily="18" charset="0"/>
            </a:endParaRPr>
          </a:p>
          <a:p>
            <a:pPr lvl="1" algn="just"/>
            <a:endParaRPr lang="en-IN" sz="1500" b="1" smtClean="0">
              <a:latin typeface="Palatino Linotype" pitchFamily="18" charset="0"/>
            </a:endParaRPr>
          </a:p>
          <a:p>
            <a:pPr lvl="1" algn="just"/>
            <a:endParaRPr lang="en-IN" sz="1500" b="1" smtClean="0">
              <a:latin typeface="Palatino Linotype" pitchFamily="18" charset="0"/>
            </a:endParaRPr>
          </a:p>
        </p:txBody>
      </p:sp>
    </p:spTree>
  </p:cSld>
  <p:clrMapOvr>
    <a:masterClrMapping/>
  </p:clrMapOvr>
  <p:transition/>
  <p:timing/>
</p:sld>
</file>

<file path=ppt/slides/slide10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616688" y="568177"/>
            <a:ext cx="8229600" cy="578146"/>
          </a:xfrm>
        </p:spPr>
        <p:txBody>
          <a:bodyPr/>
          <a:lstStyle/>
          <a:p>
            <a:br>
              <a:rPr lang="en-US" b="1" smtClean="0">
                <a:solidFill>
                  <a:srgbClr val="002060"/>
                </a:solidFill>
                <a:latin typeface="Nobile"/>
              </a:rPr>
            </a:br>
            <a:r>
              <a:rPr lang="en-US" b="1" smtClean="0">
                <a:solidFill>
                  <a:srgbClr val="002060"/>
                </a:solidFill>
                <a:latin typeface="Nobile"/>
              </a:rPr>
              <a:t>Incomes chargeable under Section 28</a:t>
            </a:r>
            <a:endParaRPr lang="en-US">
              <a:solidFill>
                <a:srgbClr val="002060"/>
              </a:solidFill>
              <a:latin typeface="Nobile"/>
            </a:endParaRPr>
          </a:p>
        </p:txBody>
      </p:sp>
      <p:sp>
        <p:nvSpPr>
          <p:cNvPr id="5" name="Content Placeholder 4"/>
          <p:cNvSpPr>
            <a:spLocks noGrp="1"/>
          </p:cNvSpPr>
          <p:nvPr>
            <p:ph idx="1"/>
          </p:nvPr>
        </p:nvSpPr>
        <p:spPr>
          <a:xfrm>
            <a:off x="616688" y="1780954"/>
            <a:ext cx="7602280" cy="3674877"/>
          </a:xfrm>
        </p:spPr>
        <p:txBody>
          <a:bodyPr/>
          <a:lstStyle/>
          <a:p>
            <a:pPr lvl="1" algn="just">
              <a:buFont typeface="Wingdings" pitchFamily="2" charset="2"/>
              <a:buChar char="v"/>
            </a:pPr>
            <a:r>
              <a:rPr lang="en-US" b="1" u="sng" smtClean="0">
                <a:solidFill>
                  <a:srgbClr val="002060"/>
                </a:solidFill>
              </a:rPr>
              <a:t>Value of Any Benefit or Perquisite Arising from Business or Profession </a:t>
            </a:r>
          </a:p>
          <a:p>
            <a:pPr lvl="1" algn="just">
              <a:buNone/>
            </a:pPr>
            <a:r>
              <a:rPr lang="en-US" sz="1500" smtClean="0">
                <a:latin typeface="Palatino Linotype" pitchFamily="18" charset="0"/>
              </a:rPr>
              <a:t>	The value of any benefit or perquisite arising from business or the exercise of any profession, whether -</a:t>
            </a:r>
          </a:p>
          <a:p>
            <a:pPr lvl="1" algn="just">
              <a:buNone/>
            </a:pPr>
            <a:r>
              <a:rPr lang="en-US" sz="1500" smtClean="0">
                <a:latin typeface="Palatino Linotype" pitchFamily="18" charset="0"/>
              </a:rPr>
              <a:t>	-	 convertible into money or not </a:t>
            </a:r>
          </a:p>
          <a:p>
            <a:pPr lvl="1" algn="just">
              <a:buNone/>
            </a:pPr>
            <a:r>
              <a:rPr lang="en-IN" sz="1500" smtClean="0">
                <a:latin typeface="Palatino Linotype" pitchFamily="18" charset="0"/>
              </a:rPr>
              <a:t>	-  in cash or in kind or partly in cash and partly in kind</a:t>
            </a:r>
          </a:p>
          <a:p>
            <a:pPr lvl="1" algn="just">
              <a:buNone/>
            </a:pPr>
            <a:endParaRPr lang="en-IN" sz="1500" b="1" smtClean="0">
              <a:solidFill>
                <a:srgbClr val="002060"/>
              </a:solidFill>
              <a:latin typeface="Palatino Linotype" pitchFamily="18" charset="0"/>
            </a:endParaRPr>
          </a:p>
          <a:p>
            <a:pPr lvl="1" algn="just">
              <a:buNone/>
            </a:pPr>
            <a:r>
              <a:rPr lang="en-IN" sz="1500" b="1" smtClean="0">
                <a:solidFill>
                  <a:srgbClr val="002060"/>
                </a:solidFill>
                <a:latin typeface="Palatino Linotype" pitchFamily="18" charset="0"/>
              </a:rPr>
              <a:t>      	</a:t>
            </a:r>
            <a:r>
              <a:rPr lang="en-IN" sz="1500" b="1" smtClean="0">
                <a:solidFill>
                  <a:srgbClr val="FF0000"/>
                </a:solidFill>
                <a:latin typeface="Palatino Linotype" pitchFamily="18" charset="0"/>
              </a:rPr>
              <a:t>TDS u/s 194R – Cross check with AIS, TIS, and 26AS</a:t>
            </a:r>
          </a:p>
          <a:p>
            <a:pPr lvl="1" algn="just">
              <a:buNone/>
            </a:pPr>
            <a:endParaRPr lang="en-IN" sz="1500" b="1" smtClean="0">
              <a:solidFill>
                <a:srgbClr val="FF0000"/>
              </a:solidFill>
              <a:latin typeface="Palatino Linotype" pitchFamily="18" charset="0"/>
            </a:endParaRPr>
          </a:p>
          <a:p>
            <a:pPr lvl="1" algn="just">
              <a:buFont typeface="Wingdings" pitchFamily="2" charset="2"/>
              <a:buChar char="v"/>
            </a:pPr>
            <a:r>
              <a:rPr lang="en-IN" b="1" u="sng" smtClean="0">
                <a:solidFill>
                  <a:srgbClr val="002060"/>
                </a:solidFill>
              </a:rPr>
              <a:t> FMV of Inventory on its conversion as Capital Asset</a:t>
            </a:r>
            <a:endParaRPr lang="en-IN" smtClean="0">
              <a:solidFill>
                <a:srgbClr val="002060"/>
              </a:solidFill>
              <a:latin typeface="Palatino Linotype" pitchFamily="18" charset="0"/>
            </a:endParaRPr>
          </a:p>
          <a:p>
            <a:pPr lvl="1" algn="just">
              <a:buNone/>
            </a:pPr>
            <a:r>
              <a:rPr lang="en-IN" smtClean="0">
                <a:solidFill>
                  <a:srgbClr val="002060"/>
                </a:solidFill>
                <a:latin typeface="Palatino Linotype" pitchFamily="18" charset="0"/>
              </a:rPr>
              <a:t>	</a:t>
            </a:r>
            <a:r>
              <a:rPr lang="en-IN" sz="1500" smtClean="0">
                <a:solidFill>
                  <a:srgbClr val="002060"/>
                </a:solidFill>
                <a:latin typeface="Palatino Linotype" pitchFamily="18" charset="0"/>
              </a:rPr>
              <a:t>T</a:t>
            </a:r>
            <a:r>
              <a:rPr lang="en-US" sz="1500" smtClean="0">
                <a:latin typeface="Palatino Linotype" pitchFamily="18" charset="0"/>
              </a:rPr>
              <a:t>he fair market value of inventory as on the date on which it is converted into, or treated as, a capital asset determined in the prescribed manner</a:t>
            </a:r>
            <a:endParaRPr lang="en-US" sz="1500" smtClean="0">
              <a:solidFill>
                <a:srgbClr val="002060"/>
              </a:solidFill>
              <a:latin typeface="Palatino Linotype" pitchFamily="18" charset="0"/>
            </a:endParaRPr>
          </a:p>
          <a:p>
            <a:pPr lvl="1" algn="just">
              <a:buNone/>
            </a:pPr>
            <a:endParaRPr lang="en-IN" sz="1500" b="1" smtClean="0">
              <a:solidFill>
                <a:srgbClr val="FF0000"/>
              </a:solidFill>
              <a:latin typeface="Palatino Linotype" pitchFamily="18" charset="0"/>
            </a:endParaRPr>
          </a:p>
          <a:p>
            <a:pPr lvl="1" algn="just">
              <a:buNone/>
            </a:pPr>
            <a:endParaRPr lang="en-IN" sz="1500" b="1" smtClean="0">
              <a:solidFill>
                <a:srgbClr val="002060"/>
              </a:solidFill>
              <a:latin typeface="Palatino Linotype" pitchFamily="18" charset="0"/>
            </a:endParaRPr>
          </a:p>
          <a:p>
            <a:pPr lvl="1" algn="just">
              <a:buNone/>
            </a:pPr>
            <a:r>
              <a:rPr lang="en-IN" sz="1500" b="1" smtClean="0">
                <a:solidFill>
                  <a:srgbClr val="002060"/>
                </a:solidFill>
                <a:latin typeface="Palatino Linotype" pitchFamily="18" charset="0"/>
              </a:rPr>
              <a:t>	</a:t>
            </a:r>
          </a:p>
          <a:p>
            <a:pPr lvl="1" algn="just">
              <a:buNone/>
            </a:pPr>
            <a:endParaRPr lang="en-US" b="1" smtClean="0">
              <a:solidFill>
                <a:srgbClr val="002060"/>
              </a:solidFill>
              <a:latin typeface="Palatino Linotype" pitchFamily="18" charset="0"/>
            </a:endParaRPr>
          </a:p>
          <a:p>
            <a:pPr lvl="1" algn="just">
              <a:buNone/>
            </a:pPr>
            <a:endParaRPr lang="en-US" sz="1500" b="1" smtClean="0">
              <a:latin typeface="Palatino Linotype" pitchFamily="18" charset="0"/>
            </a:endParaRPr>
          </a:p>
          <a:p>
            <a:pPr lvl="1" algn="just"/>
            <a:endParaRPr lang="en-US" sz="1500" b="1" smtClean="0">
              <a:latin typeface="Palatino Linotype" pitchFamily="18" charset="0"/>
            </a:endParaRPr>
          </a:p>
          <a:p>
            <a:pPr lvl="1" algn="just"/>
            <a:endParaRPr lang="en-IN" sz="1500" b="1" smtClean="0">
              <a:latin typeface="Palatino Linotype" pitchFamily="18" charset="0"/>
            </a:endParaRPr>
          </a:p>
          <a:p>
            <a:pPr lvl="1" algn="just"/>
            <a:endParaRPr lang="en-IN" sz="1500" b="1" smtClean="0">
              <a:latin typeface="Palatino Linotype" pitchFamily="18" charset="0"/>
            </a:endParaRPr>
          </a:p>
        </p:txBody>
      </p:sp>
    </p:spTree>
  </p:cSld>
  <p:clrMapOvr>
    <a:masterClrMapping/>
  </p:clrMapOvr>
  <p:transition/>
  <p:timing/>
</p:sld>
</file>

<file path=ppt/slides/slide10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173985"/>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1B1B27"/>
                </a:solidFill>
                <a:latin typeface="Corben"/>
                <a:ea typeface="Corben"/>
                <a:cs typeface="Corben" pitchFamily="34" charset="-120"/>
              </a:rPr>
              <a:t>How to Compute PGBP Income (Sec 29)</a:t>
            </a:r>
            <a:endParaRPr lang="en-US" sz="2734" b="1">
              <a:latin typeface="Corben"/>
              <a:ea typeface="Corben"/>
            </a:endParaRPr>
          </a:p>
        </p:txBody>
      </p:sp>
      <p:sp>
        <p:nvSpPr>
          <p:cNvPr id="5" name="Shape 2"/>
          <p:cNvSpPr/>
          <p:nvPr/>
        </p:nvSpPr>
        <p:spPr>
          <a:xfrm>
            <a:off x="1604331" y="2600894"/>
            <a:ext cx="2671590"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748276" y="2702575"/>
            <a:ext cx="256765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250" b="1" smtClean="0">
                <a:solidFill>
                  <a:srgbClr val="404155"/>
                </a:solidFill>
                <a:latin typeface="Palatino Linotype" pitchFamily="18" charset="0"/>
                <a:ea typeface="Nobile" pitchFamily="34" charset="-122"/>
                <a:cs typeface="Nobile" pitchFamily="34" charset="-120"/>
              </a:rPr>
              <a:t>Admissible Deductions  </a:t>
            </a:r>
          </a:p>
          <a:p>
            <a:pPr marL="0" indent="0">
              <a:lnSpc>
                <a:spcPts val="1749"/>
              </a:lnSpc>
              <a:buNone/>
            </a:pPr>
            <a:r>
              <a:rPr lang="en-IN" sz="1250" b="1" smtClean="0">
                <a:solidFill>
                  <a:srgbClr val="404155"/>
                </a:solidFill>
                <a:latin typeface="Palatino Linotype" pitchFamily="18" charset="0"/>
                <a:ea typeface="Nobile" pitchFamily="34" charset="-122"/>
              </a:rPr>
              <a:t>(Section 30 to 37)</a:t>
            </a:r>
            <a:endParaRPr lang="en-US" sz="1250" b="1">
              <a:latin typeface="Palatino Linotype" pitchFamily="18" charset="0"/>
            </a:endParaRPr>
          </a:p>
        </p:txBody>
      </p:sp>
      <p:sp>
        <p:nvSpPr>
          <p:cNvPr id="8" name="Shape 5"/>
          <p:cNvSpPr/>
          <p:nvPr/>
        </p:nvSpPr>
        <p:spPr>
          <a:xfrm>
            <a:off x="4972014" y="2600894"/>
            <a:ext cx="2677139"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5065613" y="2702575"/>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250" b="1" smtClean="0">
                <a:solidFill>
                  <a:srgbClr val="404155"/>
                </a:solidFill>
                <a:latin typeface="Palatino Linotype" pitchFamily="18" charset="0"/>
                <a:ea typeface="Nobile" pitchFamily="34" charset="-122"/>
                <a:cs typeface="Nobile" pitchFamily="34" charset="-120"/>
              </a:rPr>
              <a:t>Inadmissible Deductions </a:t>
            </a:r>
          </a:p>
          <a:p>
            <a:pPr>
              <a:lnSpc>
                <a:spcPts val="1749"/>
              </a:lnSpc>
            </a:pPr>
            <a:r>
              <a:rPr lang="en-IN" sz="1250" b="1" smtClean="0">
                <a:solidFill>
                  <a:srgbClr val="404155"/>
                </a:solidFill>
                <a:latin typeface="Palatino Linotype" pitchFamily="18" charset="0"/>
                <a:ea typeface="Nobile" pitchFamily="34" charset="-122"/>
                <a:cs typeface="Nobile" pitchFamily="34" charset="-120"/>
              </a:rPr>
              <a:t>(Section 40)</a:t>
            </a:r>
            <a:endParaRPr lang="en-US" sz="1250" b="1">
              <a:solidFill>
                <a:srgbClr val="404155"/>
              </a:solidFill>
              <a:latin typeface="Palatino Linotype" pitchFamily="18" charset="0"/>
              <a:ea typeface="Nobile" pitchFamily="34" charset="-122"/>
              <a:cs typeface="Nobile" pitchFamily="34" charset="-120"/>
            </a:endParaRPr>
          </a:p>
        </p:txBody>
      </p:sp>
      <p:sp>
        <p:nvSpPr>
          <p:cNvPr id="11" name="Shape 8"/>
          <p:cNvSpPr/>
          <p:nvPr/>
        </p:nvSpPr>
        <p:spPr>
          <a:xfrm>
            <a:off x="1604331" y="3760495"/>
            <a:ext cx="2671591"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1748275" y="3846470"/>
            <a:ext cx="2265996" cy="52929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002060"/>
                </a:solidFill>
                <a:latin typeface="Palatino Linotype" pitchFamily="18" charset="0"/>
              </a:rPr>
              <a:t>Expenses or payments not deductible in certain circumstances (Section 40A)</a:t>
            </a:r>
            <a:endParaRPr lang="en-US" sz="1250" b="1">
              <a:solidFill>
                <a:srgbClr val="002060"/>
              </a:solidFill>
              <a:latin typeface="Palatino Linotype" pitchFamily="18" charset="0"/>
            </a:endParaRPr>
          </a:p>
        </p:txBody>
      </p:sp>
      <p:sp>
        <p:nvSpPr>
          <p:cNvPr id="14" name="Shape 11"/>
          <p:cNvSpPr/>
          <p:nvPr/>
        </p:nvSpPr>
        <p:spPr>
          <a:xfrm>
            <a:off x="4972014" y="3760495"/>
            <a:ext cx="2677139"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6" name="Text 13"/>
          <p:cNvSpPr/>
          <p:nvPr/>
        </p:nvSpPr>
        <p:spPr>
          <a:xfrm>
            <a:off x="5065613" y="3846469"/>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250" b="1" smtClean="0">
                <a:solidFill>
                  <a:srgbClr val="404155"/>
                </a:solidFill>
                <a:latin typeface="Palatino Linotype" pitchFamily="18" charset="0"/>
                <a:ea typeface="Nobile" pitchFamily="34" charset="-122"/>
                <a:cs typeface="Nobile" pitchFamily="34" charset="-120"/>
              </a:rPr>
              <a:t>Profits chargeable to Tax (Section 41)</a:t>
            </a:r>
            <a:endParaRPr lang="en-US" sz="1250" b="1">
              <a:latin typeface="Palatino Linotype" pitchFamily="18" charset="0"/>
            </a:endParaRPr>
          </a:p>
        </p:txBody>
      </p:sp>
      <p:sp>
        <p:nvSpPr>
          <p:cNvPr id="18" name="TextBox 17"/>
          <p:cNvSpPr txBox="1"/>
          <p:nvPr/>
        </p:nvSpPr>
        <p:spPr>
          <a:xfrm>
            <a:off x="1355991" y="1871543"/>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smtClean="0">
                <a:solidFill>
                  <a:srgbClr val="FF0000"/>
                </a:solidFill>
                <a:latin typeface="Palatino Linotype" pitchFamily="18" charset="0"/>
              </a:rPr>
              <a:t>PGBP Income to be computed in accordance with the provisions contained in Sec. 30 to 43D</a:t>
            </a:r>
            <a:endParaRPr lang="en-US" b="1">
              <a:solidFill>
                <a:srgbClr val="FF0000"/>
              </a:solidFill>
              <a:latin typeface="Palatino Linotype" pitchFamily="18" charset="0"/>
            </a:endParaRPr>
          </a:p>
        </p:txBody>
      </p:sp>
      <p:sp>
        <p:nvSpPr>
          <p:cNvPr id="27" name="Shape 5"/>
          <p:cNvSpPr/>
          <p:nvPr/>
        </p:nvSpPr>
        <p:spPr>
          <a:xfrm>
            <a:off x="3249480" y="4989551"/>
            <a:ext cx="2567655" cy="766896"/>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8" name="Text 13"/>
          <p:cNvSpPr/>
          <p:nvPr/>
        </p:nvSpPr>
        <p:spPr>
          <a:xfrm>
            <a:off x="3249481" y="5112515"/>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250" b="1" smtClean="0">
                <a:solidFill>
                  <a:srgbClr val="404155"/>
                </a:solidFill>
                <a:latin typeface="Palatino Linotype" pitchFamily="18" charset="0"/>
                <a:ea typeface="Nobile" pitchFamily="34" charset="-122"/>
              </a:rPr>
              <a:t>Other Provisions</a:t>
            </a:r>
            <a:endParaRPr lang="en-US" sz="1250" b="1">
              <a:latin typeface="Palatino Linotype" pitchFamily="18" charset="0"/>
            </a:endParaRPr>
          </a:p>
        </p:txBody>
      </p:sp>
    </p:spTree>
  </p:cSld>
  <p:clrMapOvr>
    <a:masterClrMapping/>
  </p:clrMapOvr>
  <p:transition/>
  <p:timing/>
</p:sld>
</file>

<file path=ppt/slides/slide10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323386" y="1173985"/>
            <a:ext cx="4629431"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3375" b="1" smtClean="0">
                <a:solidFill>
                  <a:srgbClr val="1B1B27"/>
                </a:solidFill>
                <a:latin typeface="Corben"/>
                <a:ea typeface="Corben"/>
                <a:cs typeface="Corben" pitchFamily="34" charset="-120"/>
              </a:rPr>
              <a:t>Section 30 &amp; 31</a:t>
            </a:r>
            <a:endParaRPr lang="en-US" sz="3375" b="1">
              <a:latin typeface="Corben"/>
              <a:ea typeface="Corben"/>
            </a:endParaRPr>
          </a:p>
        </p:txBody>
      </p:sp>
      <p:sp>
        <p:nvSpPr>
          <p:cNvPr id="5" name="Shape 2"/>
          <p:cNvSpPr/>
          <p:nvPr/>
        </p:nvSpPr>
        <p:spPr>
          <a:xfrm>
            <a:off x="1604331" y="2600894"/>
            <a:ext cx="2671590"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748276" y="2702575"/>
            <a:ext cx="256765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404155"/>
                </a:solidFill>
                <a:latin typeface="Palatino Linotype" pitchFamily="18" charset="0"/>
                <a:ea typeface="Nobile" pitchFamily="34" charset="-122"/>
              </a:rPr>
              <a:t>Rent, Repair, Taxes and Insurance for </a:t>
            </a:r>
            <a:r>
              <a:rPr lang="en-IN" sz="1250" b="1" smtClean="0">
                <a:solidFill>
                  <a:srgbClr val="7030A0"/>
                </a:solidFill>
                <a:latin typeface="Palatino Linotype" pitchFamily="18" charset="0"/>
                <a:ea typeface="Nobile" pitchFamily="34" charset="-122"/>
              </a:rPr>
              <a:t>Buildings</a:t>
            </a:r>
            <a:endParaRPr lang="en-US" sz="1250" b="1">
              <a:solidFill>
                <a:srgbClr val="7030A0"/>
              </a:solidFill>
              <a:latin typeface="Palatino Linotype" pitchFamily="18" charset="0"/>
            </a:endParaRPr>
          </a:p>
        </p:txBody>
      </p:sp>
      <p:sp>
        <p:nvSpPr>
          <p:cNvPr id="8" name="Shape 5"/>
          <p:cNvSpPr/>
          <p:nvPr/>
        </p:nvSpPr>
        <p:spPr>
          <a:xfrm>
            <a:off x="4972014" y="2600894"/>
            <a:ext cx="2677139"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5065613" y="2702575"/>
            <a:ext cx="2583540"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250" b="1" smtClean="0">
                <a:solidFill>
                  <a:srgbClr val="404155"/>
                </a:solidFill>
                <a:latin typeface="Palatino Linotype" pitchFamily="18" charset="0"/>
                <a:ea typeface="Nobile" pitchFamily="34" charset="-122"/>
                <a:cs typeface="Nobile" pitchFamily="34" charset="-120"/>
              </a:rPr>
              <a:t>Repair and Insurance of </a:t>
            </a:r>
            <a:r>
              <a:rPr lang="en-IN" sz="1250" b="1" smtClean="0">
                <a:solidFill>
                  <a:srgbClr val="7030A0"/>
                </a:solidFill>
                <a:latin typeface="Palatino Linotype" pitchFamily="18" charset="0"/>
                <a:ea typeface="Nobile" pitchFamily="34" charset="-122"/>
                <a:cs typeface="Nobile" pitchFamily="34" charset="-120"/>
              </a:rPr>
              <a:t>Machinery, Plant &amp; Furniture</a:t>
            </a:r>
            <a:endParaRPr lang="en-US" sz="1250" b="1">
              <a:solidFill>
                <a:srgbClr val="7030A0"/>
              </a:solidFill>
              <a:latin typeface="Palatino Linotype" pitchFamily="18" charset="0"/>
              <a:ea typeface="Nobile" pitchFamily="34" charset="-122"/>
              <a:cs typeface="Nobile" pitchFamily="34" charset="-120"/>
            </a:endParaRPr>
          </a:p>
        </p:txBody>
      </p:sp>
      <p:sp>
        <p:nvSpPr>
          <p:cNvPr id="11" name="Shape 8"/>
          <p:cNvSpPr/>
          <p:nvPr/>
        </p:nvSpPr>
        <p:spPr>
          <a:xfrm>
            <a:off x="1604331" y="3760495"/>
            <a:ext cx="2671591"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1748275" y="3846470"/>
            <a:ext cx="2265996" cy="52929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250" b="1">
              <a:solidFill>
                <a:srgbClr val="002060"/>
              </a:solidFill>
              <a:latin typeface="Palatino Linotype" pitchFamily="18" charset="0"/>
            </a:endParaRPr>
          </a:p>
        </p:txBody>
      </p:sp>
      <p:sp>
        <p:nvSpPr>
          <p:cNvPr id="14" name="Shape 11"/>
          <p:cNvSpPr/>
          <p:nvPr/>
        </p:nvSpPr>
        <p:spPr>
          <a:xfrm>
            <a:off x="4972014" y="3760495"/>
            <a:ext cx="2677139"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6" name="Text 13"/>
          <p:cNvSpPr/>
          <p:nvPr/>
        </p:nvSpPr>
        <p:spPr>
          <a:xfrm>
            <a:off x="5065613" y="3846469"/>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250" b="1" smtClean="0">
                <a:solidFill>
                  <a:srgbClr val="404155"/>
                </a:solidFill>
                <a:latin typeface="Palatino Linotype" pitchFamily="18" charset="0"/>
                <a:ea typeface="Nobile" pitchFamily="34" charset="-122"/>
                <a:cs typeface="Nobile" pitchFamily="34" charset="-120"/>
              </a:rPr>
              <a:t>Repair &amp; Insurance of Machinery, Plant &amp; Furniture used in the Business. Use includes Passive use also</a:t>
            </a:r>
            <a:endParaRPr lang="en-US" sz="1250" b="1">
              <a:latin typeface="Palatino Linotype" pitchFamily="18" charset="0"/>
            </a:endParaRPr>
          </a:p>
        </p:txBody>
      </p:sp>
      <p:sp>
        <p:nvSpPr>
          <p:cNvPr id="28" name="Text 13"/>
          <p:cNvSpPr/>
          <p:nvPr/>
        </p:nvSpPr>
        <p:spPr>
          <a:xfrm>
            <a:off x="1748275" y="3931510"/>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404155"/>
                </a:solidFill>
                <a:latin typeface="Palatino Linotype" pitchFamily="18" charset="0"/>
                <a:ea typeface="Nobile" pitchFamily="34" charset="-122"/>
              </a:rPr>
              <a:t>Notional rent not allowed for owned property</a:t>
            </a:r>
            <a:endParaRPr lang="en-US" sz="1250" b="1">
              <a:latin typeface="Palatino Linotype" pitchFamily="18" charset="0"/>
            </a:endParaRPr>
          </a:p>
        </p:txBody>
      </p:sp>
      <p:sp>
        <p:nvSpPr>
          <p:cNvPr id="17" name="TextBox 16"/>
          <p:cNvSpPr txBox="1"/>
          <p:nvPr/>
        </p:nvSpPr>
        <p:spPr>
          <a:xfrm>
            <a:off x="2323386" y="2196937"/>
            <a:ext cx="2112834" cy="461665"/>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ea typeface="Nobile" pitchFamily="34" charset="-122"/>
                <a:cs typeface="Nobile" pitchFamily="34" charset="-120"/>
              </a:rPr>
              <a:t>Section 30</a:t>
            </a:r>
          </a:p>
          <a:p>
            <a:endParaRPr lang="en-US"/>
          </a:p>
        </p:txBody>
      </p:sp>
      <p:sp>
        <p:nvSpPr>
          <p:cNvPr id="19" name="TextBox 18"/>
          <p:cNvSpPr txBox="1"/>
          <p:nvPr/>
        </p:nvSpPr>
        <p:spPr>
          <a:xfrm>
            <a:off x="5536317" y="2196937"/>
            <a:ext cx="2112834" cy="461665"/>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ea typeface="Nobile" pitchFamily="34" charset="-122"/>
                <a:cs typeface="Nobile" pitchFamily="34" charset="-120"/>
              </a:rPr>
              <a:t>Section 31</a:t>
            </a:r>
          </a:p>
          <a:p>
            <a:endParaRPr lang="en-US"/>
          </a:p>
        </p:txBody>
      </p:sp>
      <p:pic>
        <p:nvPicPr>
          <p:cNvPr id="22" name="Picture 21" descr="images (8).jpg"/>
          <p:cNvPicPr>
            <a:picLocks noChangeAspect="1"/>
          </p:cNvPicPr>
          <p:nvPr/>
        </p:nvPicPr>
        <p:blipFill>
          <a:blip r:embed="rId4"/>
          <a:stretch>
            <a:fillRect/>
          </a:stretch>
        </p:blipFill>
        <p:spPr>
          <a:xfrm>
            <a:off x="6377707" y="970014"/>
            <a:ext cx="1371600" cy="833438"/>
          </a:xfrm>
          <a:prstGeom prst="ellipse">
            <a:avLst/>
          </a:prstGeom>
          <a:ln>
            <a:noFill/>
          </a:ln>
          <a:effectLst>
            <a:softEdge rad="112500"/>
          </a:effectLst>
        </p:spPr>
      </p:pic>
      <p:pic>
        <p:nvPicPr>
          <p:cNvPr id="23" name="Picture 22" descr="1410458106-5-keys-negotiating-office-lease.jpg"/>
          <p:cNvPicPr>
            <a:picLocks noChangeAspect="1"/>
          </p:cNvPicPr>
          <p:nvPr/>
        </p:nvPicPr>
        <p:blipFill>
          <a:blip r:embed="rId5"/>
          <a:stretch>
            <a:fillRect/>
          </a:stretch>
        </p:blipFill>
        <p:spPr>
          <a:xfrm>
            <a:off x="1917843" y="1033177"/>
            <a:ext cx="811084" cy="770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sld>
</file>

<file path=ppt/slides/slide10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121505" y="1173985"/>
            <a:ext cx="5043154" cy="58233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3750" b="1" smtClean="0">
                <a:solidFill>
                  <a:srgbClr val="002060"/>
                </a:solidFill>
                <a:latin typeface="Corben"/>
                <a:ea typeface="Corben"/>
                <a:cs typeface="Corben" pitchFamily="34" charset="-120"/>
              </a:rPr>
              <a:t>Section 32 : Depreciation</a:t>
            </a:r>
            <a:endParaRPr lang="en-US" sz="3750" b="1">
              <a:solidFill>
                <a:srgbClr val="002060"/>
              </a:solidFill>
              <a:latin typeface="Corben"/>
              <a:ea typeface="Corben"/>
            </a:endParaRPr>
          </a:p>
        </p:txBody>
      </p:sp>
      <p:sp>
        <p:nvSpPr>
          <p:cNvPr id="5" name="Shape 2"/>
          <p:cNvSpPr/>
          <p:nvPr/>
        </p:nvSpPr>
        <p:spPr>
          <a:xfrm>
            <a:off x="1348010" y="2658602"/>
            <a:ext cx="2791880" cy="1843703"/>
          </a:xfrm>
          <a:prstGeom prst="roundRect">
            <a:avLst>
              <a:gd name="adj" fmla="val 6057"/>
            </a:avLst>
          </a:prstGeom>
          <a:solidFill>
            <a:schemeClr val="accent1">
              <a:lumMod val="20000"/>
              <a:lumOff val="80000"/>
            </a:schemeClr>
          </a:solidFill>
          <a:ln w="7620">
            <a:solidFill>
              <a:srgbClr val="7030A0"/>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504344" y="2738300"/>
            <a:ext cx="2567655" cy="1539891"/>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just">
              <a:lnSpc>
                <a:spcPct val="150000"/>
              </a:lnSpc>
              <a:buNone/>
            </a:pPr>
            <a:r>
              <a:rPr lang="en-IN" sz="1500" b="1" smtClean="0">
                <a:solidFill>
                  <a:srgbClr val="404155"/>
                </a:solidFill>
                <a:latin typeface="Palatino Linotype" pitchFamily="18" charset="0"/>
                <a:ea typeface="Nobile" pitchFamily="34" charset="-122"/>
              </a:rPr>
              <a:t>Assets should be </a:t>
            </a:r>
            <a:r>
              <a:rPr lang="en-IN" sz="1500" b="1" smtClean="0">
                <a:solidFill>
                  <a:srgbClr val="FF0000"/>
                </a:solidFill>
                <a:latin typeface="Palatino Linotype" pitchFamily="18" charset="0"/>
                <a:ea typeface="Nobile" pitchFamily="34" charset="-122"/>
              </a:rPr>
              <a:t>actually used by the assessee for the purpose of his Business or Profession during the Previous Year</a:t>
            </a:r>
            <a:endParaRPr lang="en-US" sz="1500" b="1">
              <a:solidFill>
                <a:srgbClr val="FF0000"/>
              </a:solidFill>
              <a:latin typeface="Palatino Linotype" pitchFamily="18" charset="0"/>
            </a:endParaRPr>
          </a:p>
        </p:txBody>
      </p:sp>
      <p:sp>
        <p:nvSpPr>
          <p:cNvPr id="13" name="Text 10"/>
          <p:cNvSpPr/>
          <p:nvPr/>
        </p:nvSpPr>
        <p:spPr>
          <a:xfrm>
            <a:off x="1553129" y="3846470"/>
            <a:ext cx="2265996" cy="52929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250" b="1">
              <a:solidFill>
                <a:srgbClr val="002060"/>
              </a:solidFill>
              <a:latin typeface="Palatino Linotype" pitchFamily="18" charset="0"/>
            </a:endParaRPr>
          </a:p>
        </p:txBody>
      </p:sp>
      <p:sp>
        <p:nvSpPr>
          <p:cNvPr id="18" name="Shape 2"/>
          <p:cNvSpPr/>
          <p:nvPr/>
        </p:nvSpPr>
        <p:spPr>
          <a:xfrm>
            <a:off x="4981766" y="2658602"/>
            <a:ext cx="2791880" cy="1843703"/>
          </a:xfrm>
          <a:prstGeom prst="roundRect">
            <a:avLst>
              <a:gd name="adj" fmla="val 6057"/>
            </a:avLst>
          </a:prstGeom>
          <a:solidFill>
            <a:schemeClr val="accent1">
              <a:lumMod val="20000"/>
              <a:lumOff val="80000"/>
            </a:schemeClr>
          </a:solidFill>
          <a:ln w="7620">
            <a:solidFill>
              <a:srgbClr val="7030A0"/>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0" name="Text 4"/>
          <p:cNvSpPr/>
          <p:nvPr/>
        </p:nvSpPr>
        <p:spPr>
          <a:xfrm>
            <a:off x="5093879" y="2702574"/>
            <a:ext cx="2567655" cy="1539891"/>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just">
              <a:lnSpc>
                <a:spcPct val="150000"/>
              </a:lnSpc>
              <a:buNone/>
            </a:pPr>
            <a:r>
              <a:rPr lang="en-IN" sz="1500" b="1" smtClean="0">
                <a:solidFill>
                  <a:srgbClr val="404155"/>
                </a:solidFill>
                <a:latin typeface="Palatino Linotype" pitchFamily="18" charset="0"/>
                <a:ea typeface="Nobile" pitchFamily="34" charset="-122"/>
              </a:rPr>
              <a:t>Assessee must be the </a:t>
            </a:r>
            <a:r>
              <a:rPr lang="en-IN" sz="1500" b="1" smtClean="0">
                <a:solidFill>
                  <a:srgbClr val="FF0000"/>
                </a:solidFill>
                <a:latin typeface="Palatino Linotype" pitchFamily="18" charset="0"/>
                <a:ea typeface="Nobile" pitchFamily="34" charset="-122"/>
              </a:rPr>
              <a:t>owner, wholly or partly</a:t>
            </a:r>
            <a:endParaRPr lang="en-US" sz="1500" b="1">
              <a:solidFill>
                <a:srgbClr val="FF0000"/>
              </a:solidFill>
              <a:latin typeface="Palatino Linotype" pitchFamily="18" charset="0"/>
            </a:endParaRPr>
          </a:p>
        </p:txBody>
      </p:sp>
      <p:sp>
        <p:nvSpPr>
          <p:cNvPr id="23" name="Plus 22"/>
          <p:cNvSpPr/>
          <p:nvPr/>
        </p:nvSpPr>
        <p:spPr>
          <a:xfrm>
            <a:off x="4251403" y="2955073"/>
            <a:ext cx="590974" cy="703921"/>
          </a:xfrm>
          <a:prstGeom prst="mathPlus">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l" defTabSz="571500" rtl="0" eaLnBrk="1" latinLnBrk="0" hangingPunct="1">
              <a:defRPr sz="1125" kern="1200">
                <a:solidFill>
                  <a:srgbClr val="FFFFFF"/>
                </a:solidFill>
                <a:latin typeface="Calibri"/>
                <a:ea typeface="+mn-ea"/>
                <a:cs typeface="+mn-cs"/>
              </a:defRPr>
            </a:lvl1pPr>
            <a:lvl2pPr marL="285750" algn="l" defTabSz="571500" rtl="0" eaLnBrk="1" latinLnBrk="0" hangingPunct="1">
              <a:defRPr sz="1125" kern="1200">
                <a:solidFill>
                  <a:srgbClr val="FFFFFF"/>
                </a:solidFill>
                <a:latin typeface="Calibri"/>
                <a:ea typeface="+mn-ea"/>
                <a:cs typeface="+mn-cs"/>
              </a:defRPr>
            </a:lvl2pPr>
            <a:lvl3pPr marL="571500" algn="l" defTabSz="571500" rtl="0" eaLnBrk="1" latinLnBrk="0" hangingPunct="1">
              <a:defRPr sz="1125" kern="1200">
                <a:solidFill>
                  <a:srgbClr val="FFFFFF"/>
                </a:solidFill>
                <a:latin typeface="Calibri"/>
                <a:ea typeface="+mn-ea"/>
                <a:cs typeface="+mn-cs"/>
              </a:defRPr>
            </a:lvl3pPr>
            <a:lvl4pPr marL="857250" algn="l" defTabSz="571500" rtl="0" eaLnBrk="1" latinLnBrk="0" hangingPunct="1">
              <a:defRPr sz="1125" kern="1200">
                <a:solidFill>
                  <a:srgbClr val="FFFFFF"/>
                </a:solidFill>
                <a:latin typeface="Calibri"/>
                <a:ea typeface="+mn-ea"/>
                <a:cs typeface="+mn-cs"/>
              </a:defRPr>
            </a:lvl4pPr>
            <a:lvl5pPr marL="1143000" algn="l" defTabSz="571500" rtl="0" eaLnBrk="1" latinLnBrk="0" hangingPunct="1">
              <a:defRPr sz="1125" kern="1200">
                <a:solidFill>
                  <a:srgbClr val="FFFFFF"/>
                </a:solidFill>
                <a:latin typeface="Calibri"/>
                <a:ea typeface="+mn-ea"/>
                <a:cs typeface="+mn-cs"/>
              </a:defRPr>
            </a:lvl5pPr>
            <a:lvl6pPr marL="1428750" algn="l" defTabSz="571500" rtl="0" eaLnBrk="1" latinLnBrk="0" hangingPunct="1">
              <a:defRPr sz="1125" kern="1200">
                <a:solidFill>
                  <a:srgbClr val="FFFFFF"/>
                </a:solidFill>
                <a:latin typeface="Calibri"/>
                <a:ea typeface="+mn-ea"/>
                <a:cs typeface="+mn-cs"/>
              </a:defRPr>
            </a:lvl6pPr>
            <a:lvl7pPr marL="1714500" algn="l" defTabSz="571500" rtl="0" eaLnBrk="1" latinLnBrk="0" hangingPunct="1">
              <a:defRPr sz="1125" kern="1200">
                <a:solidFill>
                  <a:srgbClr val="FFFFFF"/>
                </a:solidFill>
                <a:latin typeface="Calibri"/>
                <a:ea typeface="+mn-ea"/>
                <a:cs typeface="+mn-cs"/>
              </a:defRPr>
            </a:lvl7pPr>
            <a:lvl8pPr marL="2000250" algn="l" defTabSz="571500" rtl="0" eaLnBrk="1" latinLnBrk="0" hangingPunct="1">
              <a:defRPr sz="1125" kern="1200">
                <a:solidFill>
                  <a:srgbClr val="FFFFFF"/>
                </a:solidFill>
                <a:latin typeface="Calibri"/>
                <a:ea typeface="+mn-ea"/>
                <a:cs typeface="+mn-cs"/>
              </a:defRPr>
            </a:lvl8pPr>
            <a:lvl9pPr marL="2286000" algn="l" defTabSz="571500" rtl="0" eaLnBrk="1" latinLnBrk="0" hangingPunct="1">
              <a:defRPr sz="1125" kern="1200">
                <a:solidFill>
                  <a:srgbClr val="FFFFFF"/>
                </a:solidFill>
                <a:latin typeface="Calibri"/>
                <a:ea typeface="+mn-ea"/>
                <a:cs typeface="+mn-cs"/>
              </a:defRPr>
            </a:lvl9pPr>
          </a:lstStyle>
          <a:p>
            <a:pPr algn="ctr"/>
            <a:endParaRPr lang="en-US"/>
          </a:p>
        </p:txBody>
      </p:sp>
      <p:pic>
        <p:nvPicPr>
          <p:cNvPr id="24" name="Picture 23" descr="What-is-Depreciation.png"/>
          <p:cNvPicPr>
            <a:picLocks noChangeAspect="1"/>
          </p:cNvPicPr>
          <p:nvPr/>
        </p:nvPicPr>
        <p:blipFill>
          <a:blip r:embed="rId4"/>
          <a:stretch>
            <a:fillRect/>
          </a:stretch>
        </p:blipFill>
        <p:spPr>
          <a:xfrm>
            <a:off x="7164659" y="619776"/>
            <a:ext cx="1799146" cy="1804287"/>
          </a:xfrm>
          <a:prstGeom prst="rect">
            <a:avLst/>
          </a:prstGeom>
        </p:spPr>
      </p:pic>
    </p:spTree>
  </p:cSld>
  <p:clrMapOvr>
    <a:masterClrMapping/>
  </p:clrMapOvr>
  <p:transition/>
  <p:timing/>
</p:sld>
</file>

<file path=ppt/slides/slide10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70541"/>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956993"/>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1B1B27"/>
                </a:solidFill>
                <a:latin typeface="Corben"/>
                <a:ea typeface="Corben"/>
                <a:cs typeface="Corben" pitchFamily="34" charset="-120"/>
              </a:rPr>
              <a:t>Section 33AB, Section 33ABA, Section 35</a:t>
            </a:r>
            <a:endParaRPr lang="en-US" sz="2734" b="1">
              <a:latin typeface="Corben"/>
              <a:ea typeface="Corben"/>
            </a:endParaRPr>
          </a:p>
        </p:txBody>
      </p:sp>
      <p:sp>
        <p:nvSpPr>
          <p:cNvPr id="5" name="Shape 2"/>
          <p:cNvSpPr/>
          <p:nvPr/>
        </p:nvSpPr>
        <p:spPr>
          <a:xfrm>
            <a:off x="1273746"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446615" y="1884089"/>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33AB </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Business : Growing &amp; Manufacturing of Tea/Coffee/Rubber</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for deposit made in Special Account with NABARD / Scheduled Bank (Deduction : Lower of Deposit amount and 40% of PGBP Income)</a:t>
            </a:r>
            <a:endParaRPr lang="en-US" sz="1250">
              <a:latin typeface="Palatino Linotype" pitchFamily="18" charset="0"/>
            </a:endParaRPr>
          </a:p>
        </p:txBody>
      </p:sp>
      <p:sp>
        <p:nvSpPr>
          <p:cNvPr id="11" name="Shape 8"/>
          <p:cNvSpPr/>
          <p:nvPr/>
        </p:nvSpPr>
        <p:spPr>
          <a:xfrm>
            <a:off x="1273744" y="4043486"/>
            <a:ext cx="3051097" cy="1892130"/>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Text 4"/>
          <p:cNvSpPr/>
          <p:nvPr/>
        </p:nvSpPr>
        <p:spPr>
          <a:xfrm>
            <a:off x="1355795" y="4043486"/>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33ABA</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Business : Prospecting for or extraction or production – Petroleum &amp; Natural Gas (Entered Agreement with CG)</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 Amount deposited with SBI or 20% of Profits which is lower</a:t>
            </a:r>
            <a:endParaRPr lang="en-US" sz="1250">
              <a:latin typeface="Palatino Linotype" pitchFamily="18" charset="0"/>
            </a:endParaRPr>
          </a:p>
        </p:txBody>
      </p:sp>
      <p:sp>
        <p:nvSpPr>
          <p:cNvPr id="19" name="Shape 2"/>
          <p:cNvSpPr/>
          <p:nvPr/>
        </p:nvSpPr>
        <p:spPr>
          <a:xfrm>
            <a:off x="4745608"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0" name="Text 4"/>
          <p:cNvSpPr/>
          <p:nvPr/>
        </p:nvSpPr>
        <p:spPr>
          <a:xfrm>
            <a:off x="4812065" y="1884089"/>
            <a:ext cx="2984640"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Deduction for Scientific Exp.</a:t>
            </a:r>
          </a:p>
          <a:p>
            <a:pPr marL="0" indent="0">
              <a:lnSpc>
                <a:spcPts val="1749"/>
              </a:lnSpc>
              <a:buNone/>
            </a:pPr>
            <a:endParaRPr lang="en-IN" sz="1250" smtClean="0">
              <a:solidFill>
                <a:srgbClr val="404155"/>
              </a:solidFill>
              <a:latin typeface="Palatino Linotype" pitchFamily="18" charset="0"/>
              <a:ea typeface="Nobile" pitchFamily="34" charset="-122"/>
            </a:endParaRPr>
          </a:p>
          <a:p>
            <a:pPr marL="0" indent="0">
              <a:lnSpc>
                <a:spcPts val="1749"/>
              </a:lnSpc>
              <a:buNone/>
            </a:pPr>
            <a:r>
              <a:rPr lang="en-IN" sz="1250" smtClean="0">
                <a:solidFill>
                  <a:srgbClr val="404155"/>
                </a:solidFill>
                <a:latin typeface="Palatino Linotype" pitchFamily="18" charset="0"/>
                <a:ea typeface="Nobile" pitchFamily="34" charset="-122"/>
              </a:rPr>
              <a:t>Deduction can be claimed by a company engaged in bio technology business or specified articles / Incurred by assessee on scientific research related to business / Approved Institutions</a:t>
            </a:r>
            <a:endParaRPr lang="en-US" sz="1250">
              <a:latin typeface="Palatino Linotype" pitchFamily="18" charset="0"/>
            </a:endParaRPr>
          </a:p>
        </p:txBody>
      </p:sp>
      <p:sp>
        <p:nvSpPr>
          <p:cNvPr id="21" name="Shape 8"/>
          <p:cNvSpPr/>
          <p:nvPr/>
        </p:nvSpPr>
        <p:spPr>
          <a:xfrm>
            <a:off x="4745608" y="4043486"/>
            <a:ext cx="3051097" cy="1892130"/>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2" name="Text 4"/>
          <p:cNvSpPr/>
          <p:nvPr/>
        </p:nvSpPr>
        <p:spPr>
          <a:xfrm>
            <a:off x="4812064" y="4138736"/>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35AD</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Specified Business – Tax Incentive</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cs typeface="Nobile" pitchFamily="34" charset="-120"/>
              </a:rPr>
              <a:t>100% of Capital Expenditure would be allowed as deduction</a:t>
            </a:r>
          </a:p>
        </p:txBody>
      </p:sp>
    </p:spTree>
  </p:cSld>
  <p:clrMapOvr>
    <a:masterClrMapping/>
  </p:clrMapOvr>
  <p:transition/>
  <p:timing/>
</p:sld>
</file>

<file path=ppt/slides/slide1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63896"/>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722431" y="956993"/>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1B1B27"/>
                </a:solidFill>
                <a:latin typeface="Corben"/>
                <a:ea typeface="Corben"/>
                <a:cs typeface="Corben" pitchFamily="34" charset="-120"/>
              </a:rPr>
              <a:t>Section 35CCA, 35CCC, 35CCD</a:t>
            </a:r>
            <a:endParaRPr lang="en-US" sz="2734" b="1">
              <a:latin typeface="Corben"/>
              <a:ea typeface="Corben"/>
            </a:endParaRPr>
          </a:p>
        </p:txBody>
      </p:sp>
      <p:sp>
        <p:nvSpPr>
          <p:cNvPr id="5" name="Shape 2"/>
          <p:cNvSpPr/>
          <p:nvPr/>
        </p:nvSpPr>
        <p:spPr>
          <a:xfrm>
            <a:off x="1273746"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446615" y="1884089"/>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35CCA</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Contribution for Rural Development</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for contribution to Notified Rural Development Fund/Notified Urban Poverty Eradication Fund </a:t>
            </a:r>
            <a:endParaRPr lang="en-US" sz="1250">
              <a:latin typeface="Palatino Linotype" pitchFamily="18" charset="0"/>
            </a:endParaRPr>
          </a:p>
        </p:txBody>
      </p:sp>
      <p:sp>
        <p:nvSpPr>
          <p:cNvPr id="11" name="Shape 8"/>
          <p:cNvSpPr/>
          <p:nvPr/>
        </p:nvSpPr>
        <p:spPr>
          <a:xfrm>
            <a:off x="3286516" y="4043486"/>
            <a:ext cx="3051097" cy="1892130"/>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Text 4"/>
          <p:cNvSpPr/>
          <p:nvPr/>
        </p:nvSpPr>
        <p:spPr>
          <a:xfrm>
            <a:off x="3372951" y="4146698"/>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35CCD</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Deduction for exp. On notified skill development projects by companies</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 for expenditure on notified skill development projects</a:t>
            </a:r>
            <a:endParaRPr lang="en-US" sz="1250">
              <a:latin typeface="Palatino Linotype" pitchFamily="18" charset="0"/>
            </a:endParaRPr>
          </a:p>
        </p:txBody>
      </p:sp>
      <p:sp>
        <p:nvSpPr>
          <p:cNvPr id="19" name="Shape 2"/>
          <p:cNvSpPr/>
          <p:nvPr/>
        </p:nvSpPr>
        <p:spPr>
          <a:xfrm>
            <a:off x="4745608"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0" name="Text 4"/>
          <p:cNvSpPr/>
          <p:nvPr/>
        </p:nvSpPr>
        <p:spPr>
          <a:xfrm>
            <a:off x="4812065" y="1884089"/>
            <a:ext cx="2984640"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 CCC</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Deduction for exp. on notified Agriculture Extension project</a:t>
            </a:r>
          </a:p>
          <a:p>
            <a:pPr marL="0" indent="0">
              <a:lnSpc>
                <a:spcPts val="1749"/>
              </a:lnSpc>
              <a:buNone/>
            </a:pPr>
            <a:endParaRPr lang="en-IN" sz="1250" smtClean="0">
              <a:solidFill>
                <a:srgbClr val="404155"/>
              </a:solidFill>
              <a:latin typeface="Palatino Linotype" pitchFamily="18" charset="0"/>
              <a:ea typeface="Nobile" pitchFamily="34" charset="-122"/>
            </a:endParaRPr>
          </a:p>
          <a:p>
            <a:pPr marL="0" indent="0">
              <a:lnSpc>
                <a:spcPts val="1749"/>
              </a:lnSpc>
              <a:buNone/>
            </a:pPr>
            <a:r>
              <a:rPr lang="en-IN" sz="1250" smtClean="0">
                <a:solidFill>
                  <a:srgbClr val="404155"/>
                </a:solidFill>
                <a:latin typeface="Palatino Linotype" pitchFamily="18" charset="0"/>
                <a:ea typeface="Nobile" pitchFamily="34" charset="-122"/>
              </a:rPr>
              <a:t>Deduction for sum equal to expenditure incurred by assessee on agriculture extension project in accordance with guidelines</a:t>
            </a:r>
          </a:p>
        </p:txBody>
      </p:sp>
    </p:spTree>
  </p:cSld>
  <p:clrMapOvr>
    <a:masterClrMapping/>
  </p:clrMapOvr>
  <p:transition/>
  <p:timing/>
</p:sld>
</file>

<file path=ppt/slides/slide1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6645" y="863896"/>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 name="Shape 2"/>
          <p:cNvSpPr/>
          <p:nvPr/>
        </p:nvSpPr>
        <p:spPr>
          <a:xfrm>
            <a:off x="1273746"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446615" y="1884089"/>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35D</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Preliminary Expenses</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for amortisation of preliminary expenses (To be amortised over a period of 5 years)</a:t>
            </a:r>
            <a:endParaRPr lang="en-US" sz="1250">
              <a:latin typeface="Palatino Linotype" pitchFamily="18" charset="0"/>
            </a:endParaRPr>
          </a:p>
        </p:txBody>
      </p:sp>
      <p:sp>
        <p:nvSpPr>
          <p:cNvPr id="11" name="Shape 8"/>
          <p:cNvSpPr/>
          <p:nvPr/>
        </p:nvSpPr>
        <p:spPr>
          <a:xfrm>
            <a:off x="1273744" y="4043486"/>
            <a:ext cx="3051097" cy="1892130"/>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Text 4"/>
          <p:cNvSpPr/>
          <p:nvPr/>
        </p:nvSpPr>
        <p:spPr>
          <a:xfrm>
            <a:off x="1355795" y="4043486"/>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35DDA</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Exp. Incurred under VRS of employees</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rPr>
              <a:t>Deduction : 1/5</a:t>
            </a:r>
            <a:r>
              <a:rPr lang="en-IN" sz="1250" baseline="30000" smtClean="0">
                <a:solidFill>
                  <a:srgbClr val="404155"/>
                </a:solidFill>
                <a:latin typeface="Palatino Linotype" pitchFamily="18" charset="0"/>
                <a:ea typeface="Nobile" pitchFamily="34" charset="-122"/>
              </a:rPr>
              <a:t>th</a:t>
            </a:r>
            <a:r>
              <a:rPr lang="en-IN" sz="1250" smtClean="0">
                <a:solidFill>
                  <a:srgbClr val="404155"/>
                </a:solidFill>
                <a:latin typeface="Palatino Linotype" pitchFamily="18" charset="0"/>
                <a:ea typeface="Nobile" pitchFamily="34" charset="-122"/>
              </a:rPr>
              <a:t> of amount paid and balance in 4 equal instalments</a:t>
            </a:r>
            <a:endParaRPr lang="en-US" sz="1250">
              <a:latin typeface="Palatino Linotype" pitchFamily="18" charset="0"/>
            </a:endParaRPr>
          </a:p>
        </p:txBody>
      </p:sp>
      <p:sp>
        <p:nvSpPr>
          <p:cNvPr id="19" name="Shape 2"/>
          <p:cNvSpPr/>
          <p:nvPr/>
        </p:nvSpPr>
        <p:spPr>
          <a:xfrm>
            <a:off x="4745608" y="1884089"/>
            <a:ext cx="3051096" cy="1962380"/>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0" name="Text 4"/>
          <p:cNvSpPr/>
          <p:nvPr/>
        </p:nvSpPr>
        <p:spPr>
          <a:xfrm>
            <a:off x="4812065" y="1884089"/>
            <a:ext cx="2984640"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 DD</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Amortisation of expenses – Amalgamation/Demerger</a:t>
            </a:r>
          </a:p>
          <a:p>
            <a:pPr marL="0" indent="0">
              <a:lnSpc>
                <a:spcPts val="1749"/>
              </a:lnSpc>
              <a:buNone/>
            </a:pPr>
            <a:endParaRPr lang="en-IN" sz="1250" smtClean="0">
              <a:solidFill>
                <a:srgbClr val="404155"/>
              </a:solidFill>
              <a:latin typeface="Palatino Linotype" pitchFamily="18" charset="0"/>
              <a:ea typeface="Nobile" pitchFamily="34" charset="-122"/>
            </a:endParaRPr>
          </a:p>
          <a:p>
            <a:pPr marL="0" indent="0">
              <a:lnSpc>
                <a:spcPts val="1749"/>
              </a:lnSpc>
              <a:buNone/>
            </a:pPr>
            <a:r>
              <a:rPr lang="en-IN" sz="1250" smtClean="0">
                <a:solidFill>
                  <a:srgbClr val="404155"/>
                </a:solidFill>
                <a:latin typeface="Palatino Linotype" pitchFamily="18" charset="0"/>
                <a:ea typeface="Nobile" pitchFamily="34" charset="-122"/>
              </a:rPr>
              <a:t>Deduction equal to 1/5</a:t>
            </a:r>
            <a:r>
              <a:rPr lang="en-IN" sz="1250" baseline="30000" smtClean="0">
                <a:solidFill>
                  <a:srgbClr val="404155"/>
                </a:solidFill>
                <a:latin typeface="Palatino Linotype" pitchFamily="18" charset="0"/>
                <a:ea typeface="Nobile" pitchFamily="34" charset="-122"/>
              </a:rPr>
              <a:t>th</a:t>
            </a:r>
            <a:r>
              <a:rPr lang="en-IN" sz="1250" smtClean="0">
                <a:solidFill>
                  <a:srgbClr val="404155"/>
                </a:solidFill>
                <a:latin typeface="Palatino Linotype" pitchFamily="18" charset="0"/>
                <a:ea typeface="Nobile" pitchFamily="34" charset="-122"/>
              </a:rPr>
              <a:t> of such expenditure for 5 successive periods starting  from the PY in which amalgamation or demerger took place</a:t>
            </a:r>
          </a:p>
        </p:txBody>
      </p:sp>
      <p:sp>
        <p:nvSpPr>
          <p:cNvPr id="21" name="Shape 8"/>
          <p:cNvSpPr/>
          <p:nvPr/>
        </p:nvSpPr>
        <p:spPr>
          <a:xfrm>
            <a:off x="4745608" y="4043486"/>
            <a:ext cx="3051097" cy="1892130"/>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2" name="Text 4"/>
          <p:cNvSpPr/>
          <p:nvPr/>
        </p:nvSpPr>
        <p:spPr>
          <a:xfrm>
            <a:off x="4812064" y="4138736"/>
            <a:ext cx="287822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solidFill>
                  <a:srgbClr val="FF0000"/>
                </a:solidFill>
                <a:latin typeface="Palatino Linotype" pitchFamily="18" charset="0"/>
                <a:ea typeface="Nobile" pitchFamily="34" charset="-122"/>
                <a:cs typeface="Nobile" pitchFamily="34" charset="-120"/>
              </a:rPr>
              <a:t>Section 35E</a:t>
            </a:r>
          </a:p>
          <a:p>
            <a:pPr marL="0" indent="0">
              <a:lnSpc>
                <a:spcPts val="1749"/>
              </a:lnSpc>
              <a:buNone/>
            </a:pPr>
            <a:r>
              <a:rPr lang="en-IN" sz="1250" b="1" smtClean="0">
                <a:solidFill>
                  <a:srgbClr val="404155"/>
                </a:solidFill>
                <a:latin typeface="Palatino Linotype" pitchFamily="18" charset="0"/>
                <a:ea typeface="Nobile" pitchFamily="34" charset="-122"/>
                <a:cs typeface="Nobile" pitchFamily="34" charset="-120"/>
              </a:rPr>
              <a:t>Amortisation of expenses for prospecting and development of certain minerals</a:t>
            </a:r>
          </a:p>
          <a:p>
            <a:pPr marL="0" indent="0">
              <a:lnSpc>
                <a:spcPts val="1749"/>
              </a:lnSpc>
              <a:buNone/>
            </a:pPr>
            <a:endParaRPr lang="en-IN" sz="1250" smtClean="0">
              <a:solidFill>
                <a:srgbClr val="404155"/>
              </a:solidFill>
              <a:latin typeface="Palatino Linotype" pitchFamily="18" charset="0"/>
              <a:ea typeface="Nobile" pitchFamily="34" charset="-122"/>
              <a:cs typeface="Nobile" pitchFamily="34" charset="-120"/>
            </a:endParaRPr>
          </a:p>
          <a:p>
            <a:pPr marL="0" indent="0">
              <a:lnSpc>
                <a:spcPts val="1749"/>
              </a:lnSpc>
              <a:buNone/>
            </a:pPr>
            <a:r>
              <a:rPr lang="en-IN" sz="1250" smtClean="0">
                <a:solidFill>
                  <a:srgbClr val="404155"/>
                </a:solidFill>
                <a:latin typeface="Palatino Linotype" pitchFamily="18" charset="0"/>
                <a:ea typeface="Nobile" pitchFamily="34" charset="-122"/>
                <a:cs typeface="Nobile" pitchFamily="34" charset="-120"/>
              </a:rPr>
              <a:t>1/10</a:t>
            </a:r>
            <a:r>
              <a:rPr lang="en-IN" sz="1250" baseline="30000" smtClean="0">
                <a:solidFill>
                  <a:srgbClr val="404155"/>
                </a:solidFill>
                <a:latin typeface="Palatino Linotype" pitchFamily="18" charset="0"/>
                <a:ea typeface="Nobile" pitchFamily="34" charset="-122"/>
                <a:cs typeface="Nobile" pitchFamily="34" charset="-120"/>
              </a:rPr>
              <a:t>th</a:t>
            </a:r>
            <a:r>
              <a:rPr lang="en-IN" sz="1250" smtClean="0">
                <a:solidFill>
                  <a:srgbClr val="404155"/>
                </a:solidFill>
                <a:latin typeface="Palatino Linotype" pitchFamily="18" charset="0"/>
                <a:ea typeface="Nobile" pitchFamily="34" charset="-122"/>
                <a:cs typeface="Nobile" pitchFamily="34" charset="-120"/>
              </a:rPr>
              <a:t> of Qualifying Expenditure</a:t>
            </a:r>
          </a:p>
        </p:txBody>
      </p:sp>
      <p:sp>
        <p:nvSpPr>
          <p:cNvPr id="13" name="Text 1"/>
          <p:cNvSpPr/>
          <p:nvPr/>
        </p:nvSpPr>
        <p:spPr>
          <a:xfrm>
            <a:off x="2722431" y="956993"/>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1B1B27"/>
                </a:solidFill>
                <a:latin typeface="Corben"/>
                <a:ea typeface="Corben"/>
                <a:cs typeface="Corben" pitchFamily="34" charset="-120"/>
              </a:rPr>
              <a:t>Section 35D, 35DD, 35DDA, 35E : Amortisation</a:t>
            </a:r>
            <a:endParaRPr lang="en-US" sz="2734" b="1">
              <a:latin typeface="Corben"/>
              <a:ea typeface="Corben"/>
            </a:endParaRPr>
          </a:p>
        </p:txBody>
      </p:sp>
    </p:spTree>
  </p:cSld>
  <p:clrMapOvr>
    <a:masterClrMapping/>
  </p:clrMapOvr>
  <p:transition/>
  <p:timing/>
</p:sld>
</file>

<file path=ppt/slides/slide1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Preliminary Expenses Deduction – Form 3AF</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600" y="2110548"/>
            <a:ext cx="5382733" cy="3394473"/>
          </a:xfrm>
        </p:spPr>
        <p:txBody>
          <a:bodyPr>
            <a:noAutofit/>
          </a:bodyPr>
          <a:lstStyle/>
          <a:p>
            <a:r>
              <a:rPr lang="en-US" sz="1250" b="1" smtClean="0">
                <a:latin typeface="Palatino Linotype" pitchFamily="18" charset="0"/>
              </a:rPr>
              <a:t>Form No. 3AF to be filed for claiming deduction for preliminary expenses</a:t>
            </a:r>
          </a:p>
          <a:p>
            <a:pPr algn="just">
              <a:lnSpc>
                <a:spcPct val="150000"/>
              </a:lnSpc>
              <a:buNone/>
            </a:pPr>
            <a:endParaRPr lang="en-US" sz="1250" b="1" smtClean="0">
              <a:latin typeface="Palatino Linotype" pitchFamily="18" charset="0"/>
            </a:endParaRPr>
          </a:p>
          <a:p>
            <a:pPr algn="just">
              <a:lnSpc>
                <a:spcPct val="150000"/>
              </a:lnSpc>
            </a:pPr>
            <a:r>
              <a:rPr lang="en-US" sz="1250" smtClean="0">
                <a:latin typeface="Palatino Linotype" pitchFamily="18" charset="0"/>
              </a:rPr>
              <a:t>Preliminary expenses in connection with preparation of feasibility report, project report, conducting market survey or other survey necessary for business of taxpayer, engineering services relating to business of taxpayer. (</a:t>
            </a:r>
            <a:r>
              <a:rPr lang="en-US" sz="1250" smtClean="0">
                <a:solidFill>
                  <a:srgbClr val="FF0000"/>
                </a:solidFill>
                <a:latin typeface="Palatino Linotype" pitchFamily="18" charset="0"/>
              </a:rPr>
              <a:t>Only applicable for expenses covered u/s 35D(2)(a)</a:t>
            </a:r>
          </a:p>
          <a:p>
            <a:pPr algn="just">
              <a:lnSpc>
                <a:spcPct val="150000"/>
              </a:lnSpc>
            </a:pPr>
            <a:endParaRPr lang="en-US" sz="1250" smtClean="0">
              <a:latin typeface="Palatino Linotype" pitchFamily="18" charset="0"/>
            </a:endParaRPr>
          </a:p>
          <a:p>
            <a:pPr algn="just">
              <a:lnSpc>
                <a:spcPct val="150000"/>
              </a:lnSpc>
            </a:pPr>
            <a:r>
              <a:rPr lang="en-US" sz="1250" smtClean="0">
                <a:latin typeface="Palatino Linotype" pitchFamily="18" charset="0"/>
              </a:rPr>
              <a:t>Form 3AF to be filed one month prior to due date u/s 139(1)</a:t>
            </a:r>
          </a:p>
          <a:p>
            <a:pPr algn="just">
              <a:lnSpc>
                <a:spcPct val="150000"/>
              </a:lnSpc>
              <a:buNone/>
            </a:pPr>
            <a:endParaRPr lang="en-US" sz="1250" smtClean="0">
              <a:latin typeface="Palatino Linotype" pitchFamily="18" charset="0"/>
            </a:endParaRPr>
          </a:p>
          <a:p>
            <a:pPr algn="just">
              <a:lnSpc>
                <a:spcPct val="150000"/>
              </a:lnSpc>
              <a:buNone/>
            </a:pPr>
            <a:endParaRPr lang="en-US" sz="1250" smtClean="0">
              <a:latin typeface="Palatino Linotype"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380795" cy="44242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Section 35D(2)(a) r.w Rule 6ABBB</a:t>
            </a:r>
            <a:endParaRPr lang="en-US" sz="1250" b="1">
              <a:solidFill>
                <a:srgbClr val="002060"/>
              </a:solidFill>
              <a:latin typeface="Palatino Linotype" pitchFamily="18" charset="0"/>
            </a:endParaRPr>
          </a:p>
        </p:txBody>
      </p:sp>
    </p:spTree>
  </p:cSld>
  <p:clrMapOvr>
    <a:masterClrMapping/>
  </p:clrMapOvr>
  <p:transition/>
  <p:timing/>
</p:sld>
</file>

<file path=ppt/slides/slide1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latin typeface="Nobile"/>
                <a:ea typeface="Corben"/>
              </a:rPr>
              <a:t>Section 36 – Other Deductions</a:t>
            </a:r>
            <a:endParaRPr lang="en-US" b="1">
              <a:latin typeface="Nobile"/>
              <a:ea typeface="Corben"/>
            </a:endParaRPr>
          </a:p>
        </p:txBody>
      </p:sp>
      <p:sp>
        <p:nvSpPr>
          <p:cNvPr id="5" name="Content Placeholder 4"/>
          <p:cNvSpPr>
            <a:spLocks noGrp="1"/>
          </p:cNvSpPr>
          <p:nvPr>
            <p:ph idx="1"/>
          </p:nvPr>
        </p:nvSpPr>
        <p:spPr>
          <a:xfrm>
            <a:off x="457200" y="1707854"/>
            <a:ext cx="8229600" cy="3394473"/>
          </a:xfrm>
        </p:spPr>
        <p:txBody>
          <a:bodyPr/>
          <a:lstStyle/>
          <a:p>
            <a:pPr algn="just"/>
            <a:r>
              <a:rPr lang="en-US" sz="1750" smtClean="0">
                <a:latin typeface="Palatino Linotype" pitchFamily="18" charset="0"/>
              </a:rPr>
              <a:t>Section 36 provides deductions for various expenses like </a:t>
            </a:r>
            <a:r>
              <a:rPr lang="en-US" sz="1750" b="1" smtClean="0">
                <a:solidFill>
                  <a:srgbClr val="002060"/>
                </a:solidFill>
                <a:latin typeface="Palatino Linotype" pitchFamily="18" charset="0"/>
              </a:rPr>
              <a:t>Insurance Premium, Bonus and Commission, Interest on Borrowed Capital, Discount on Zero Coupon Bonds, Bad debts</a:t>
            </a:r>
            <a:r>
              <a:rPr lang="en-US" sz="1750" smtClean="0">
                <a:latin typeface="Palatino Linotype" pitchFamily="18" charset="0"/>
              </a:rPr>
              <a:t> etc.</a:t>
            </a:r>
          </a:p>
          <a:p>
            <a:pPr algn="just"/>
            <a:endParaRPr lang="en-US" sz="1750" smtClean="0">
              <a:latin typeface="Palatino Linotype" pitchFamily="18" charset="0"/>
            </a:endParaRPr>
          </a:p>
          <a:p>
            <a:pPr algn="just"/>
            <a:r>
              <a:rPr lang="en-US" sz="1750" smtClean="0">
                <a:latin typeface="Palatino Linotype" pitchFamily="18" charset="0"/>
              </a:rPr>
              <a:t>As per </a:t>
            </a:r>
            <a:r>
              <a:rPr lang="en-US" sz="1750" b="1" smtClean="0">
                <a:latin typeface="Palatino Linotype" pitchFamily="18" charset="0"/>
              </a:rPr>
              <a:t>Section 2(24)(x)</a:t>
            </a:r>
            <a:r>
              <a:rPr lang="en-US" sz="1750" smtClean="0">
                <a:latin typeface="Palatino Linotype" pitchFamily="18" charset="0"/>
              </a:rPr>
              <a:t>,  </a:t>
            </a:r>
            <a:r>
              <a:rPr lang="en-US" sz="1750" b="1" smtClean="0">
                <a:latin typeface="Palatino Linotype" pitchFamily="18" charset="0"/>
              </a:rPr>
              <a:t>Income </a:t>
            </a:r>
            <a:r>
              <a:rPr lang="en-US" sz="1750" smtClean="0">
                <a:latin typeface="Palatino Linotype" pitchFamily="18" charset="0"/>
              </a:rPr>
              <a:t>includes </a:t>
            </a:r>
            <a:r>
              <a:rPr lang="en-US" sz="1750" smtClean="0">
                <a:solidFill>
                  <a:srgbClr val="002060"/>
                </a:solidFill>
                <a:latin typeface="Palatino Linotype" pitchFamily="18" charset="0"/>
              </a:rPr>
              <a:t>“any sum received by the assessee from his employees as contributions to any provident fund or superannuation fund or any fund set up under the provisions of the Employees' State Insurance Act, 1948 (34 of 1948), or any other fund for the welfare of such employees”</a:t>
            </a:r>
          </a:p>
          <a:p>
            <a:pPr algn="just"/>
            <a:endParaRPr lang="en-US" sz="1750" smtClean="0">
              <a:solidFill>
                <a:srgbClr val="002060"/>
              </a:solidFill>
              <a:latin typeface="Palatino Linotype" pitchFamily="18" charset="0"/>
            </a:endParaRPr>
          </a:p>
          <a:p>
            <a:pPr algn="just"/>
            <a:r>
              <a:rPr lang="en-US" sz="1750" smtClean="0">
                <a:solidFill>
                  <a:srgbClr val="002060"/>
                </a:solidFill>
                <a:latin typeface="Palatino Linotype" pitchFamily="18" charset="0"/>
              </a:rPr>
              <a:t>As per </a:t>
            </a:r>
            <a:r>
              <a:rPr lang="en-US" sz="1750" b="1" smtClean="0">
                <a:solidFill>
                  <a:srgbClr val="002060"/>
                </a:solidFill>
                <a:latin typeface="Palatino Linotype" pitchFamily="18" charset="0"/>
              </a:rPr>
              <a:t>Section 36(1)(va), </a:t>
            </a:r>
            <a:r>
              <a:rPr lang="en-US" sz="1750" smtClean="0">
                <a:solidFill>
                  <a:srgbClr val="002060"/>
                </a:solidFill>
                <a:latin typeface="Palatino Linotype" pitchFamily="18" charset="0"/>
              </a:rPr>
              <a:t>amount received by assessee employer as contribution from his employees towards their welfare fund to be allowed only if such amount is credited on before the due date of the relevant Act</a:t>
            </a:r>
            <a:endParaRPr lang="en-US" sz="1750">
              <a:solidFill>
                <a:srgbClr val="002060"/>
              </a:solidFill>
              <a:latin typeface="Palatino Linotype" pitchFamily="18" charset="0"/>
            </a:endParaRPr>
          </a:p>
        </p:txBody>
      </p:sp>
    </p:spTree>
  </p:cSld>
  <p:clrMapOvr>
    <a:masterClrMapping/>
  </p:clrMapOvr>
  <p:transition/>
  <p:timing/>
</p:sld>
</file>

<file path=ppt/slides/slide1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37 – Residuary Expenses</a:t>
            </a:r>
            <a:endParaRPr lang="en-US" b="1">
              <a:solidFill>
                <a:srgbClr val="002060"/>
              </a:solidFill>
              <a:latin typeface="Nobile"/>
              <a:ea typeface="Corben"/>
            </a:endParaRPr>
          </a:p>
        </p:txBody>
      </p:sp>
      <p:sp>
        <p:nvSpPr>
          <p:cNvPr id="5" name="Content Placeholder 4"/>
          <p:cNvSpPr>
            <a:spLocks noGrp="1"/>
          </p:cNvSpPr>
          <p:nvPr>
            <p:ph idx="1"/>
          </p:nvPr>
        </p:nvSpPr>
        <p:spPr>
          <a:xfrm>
            <a:off x="457200" y="1707854"/>
            <a:ext cx="8229600" cy="3394473"/>
          </a:xfrm>
        </p:spPr>
        <p:txBody>
          <a:bodyPr/>
          <a:lstStyle/>
          <a:p>
            <a:pPr algn="just"/>
            <a:r>
              <a:rPr lang="en-US" sz="1750" smtClean="0">
                <a:latin typeface="Palatino Linotype" pitchFamily="18" charset="0"/>
              </a:rPr>
              <a:t>Section 37 provides deductions for residuary expenses</a:t>
            </a:r>
          </a:p>
          <a:p>
            <a:pPr lvl="1" algn="just"/>
            <a:endParaRPr lang="en-US" sz="1500" smtClean="0">
              <a:latin typeface="Palatino Linotype" pitchFamily="18" charset="0"/>
            </a:endParaRPr>
          </a:p>
          <a:p>
            <a:pPr lvl="1" algn="just">
              <a:lnSpc>
                <a:spcPct val="150000"/>
              </a:lnSpc>
              <a:buFont typeface="Wingdings" pitchFamily="2" charset="2"/>
              <a:buChar char="Ø"/>
            </a:pPr>
            <a:r>
              <a:rPr lang="en-US" sz="1500" smtClean="0">
                <a:latin typeface="Palatino Linotype" pitchFamily="18" charset="0"/>
              </a:rPr>
              <a:t>Expenditure not of the nature described in Section 30 to 36</a:t>
            </a:r>
          </a:p>
          <a:p>
            <a:pPr lvl="1" algn="just">
              <a:lnSpc>
                <a:spcPct val="150000"/>
              </a:lnSpc>
              <a:buFont typeface="Wingdings" pitchFamily="2" charset="2"/>
              <a:buChar char="Ø"/>
            </a:pPr>
            <a:r>
              <a:rPr lang="en-US" sz="1500" smtClean="0">
                <a:latin typeface="Palatino Linotype" pitchFamily="18" charset="0"/>
              </a:rPr>
              <a:t>Incurred by assessee in the accounting year</a:t>
            </a:r>
          </a:p>
          <a:p>
            <a:pPr lvl="1" algn="just">
              <a:lnSpc>
                <a:spcPct val="150000"/>
              </a:lnSpc>
              <a:buFont typeface="Wingdings" pitchFamily="2" charset="2"/>
              <a:buChar char="Ø"/>
            </a:pPr>
            <a:r>
              <a:rPr lang="en-US" sz="1500" smtClean="0">
                <a:latin typeface="Palatino Linotype" pitchFamily="18" charset="0"/>
              </a:rPr>
              <a:t>Incurred wholly and exclusively for the purpose of Business</a:t>
            </a:r>
          </a:p>
          <a:p>
            <a:pPr lvl="1" algn="just">
              <a:lnSpc>
                <a:spcPct val="150000"/>
              </a:lnSpc>
              <a:buFont typeface="Wingdings" pitchFamily="2" charset="2"/>
              <a:buChar char="Ø"/>
            </a:pPr>
            <a:r>
              <a:rPr lang="en-US" sz="1500" smtClean="0">
                <a:latin typeface="Palatino Linotype" pitchFamily="18" charset="0"/>
              </a:rPr>
              <a:t>In respect of business carried on by assessee – profits of which are being computed </a:t>
            </a:r>
          </a:p>
          <a:p>
            <a:pPr lvl="1" algn="just">
              <a:lnSpc>
                <a:spcPct val="150000"/>
              </a:lnSpc>
              <a:buFont typeface="Wingdings" pitchFamily="2" charset="2"/>
              <a:buChar char="Ø"/>
            </a:pPr>
            <a:r>
              <a:rPr lang="en-US" sz="1500" smtClean="0">
                <a:latin typeface="Palatino Linotype" pitchFamily="18" charset="0"/>
              </a:rPr>
              <a:t>Incurred after business set up</a:t>
            </a:r>
          </a:p>
          <a:p>
            <a:pPr lvl="1" algn="just">
              <a:lnSpc>
                <a:spcPct val="150000"/>
              </a:lnSpc>
              <a:buFont typeface="Wingdings" pitchFamily="2" charset="2"/>
              <a:buChar char="Ø"/>
            </a:pPr>
            <a:r>
              <a:rPr lang="en-US" sz="1500" smtClean="0">
                <a:latin typeface="Palatino Linotype" pitchFamily="18" charset="0"/>
              </a:rPr>
              <a:t>Not personal expenses</a:t>
            </a:r>
          </a:p>
          <a:p>
            <a:pPr lvl="1" algn="just">
              <a:lnSpc>
                <a:spcPct val="150000"/>
              </a:lnSpc>
              <a:buFont typeface="Wingdings" pitchFamily="2" charset="2"/>
              <a:buChar char="Ø"/>
            </a:pPr>
            <a:r>
              <a:rPr lang="en-US" sz="1500" smtClean="0">
                <a:latin typeface="Palatino Linotype" pitchFamily="18" charset="0"/>
              </a:rPr>
              <a:t>It should not be capital nature</a:t>
            </a:r>
          </a:p>
          <a:p>
            <a:pPr lvl="1" algn="just">
              <a:lnSpc>
                <a:spcPct val="150000"/>
              </a:lnSpc>
              <a:buFont typeface="Wingdings" pitchFamily="2" charset="2"/>
              <a:buChar char="Ø"/>
            </a:pPr>
            <a:r>
              <a:rPr lang="en-US" sz="1500" smtClean="0">
                <a:latin typeface="Palatino Linotype" pitchFamily="18" charset="0"/>
              </a:rPr>
              <a:t>Not prohibited by law</a:t>
            </a:r>
          </a:p>
          <a:p>
            <a:pPr lvl="1" algn="just">
              <a:buNone/>
            </a:pPr>
            <a:r>
              <a:rPr lang="en-US" sz="1500" smtClean="0">
                <a:latin typeface="Palatino Linotype" pitchFamily="18" charset="0"/>
              </a:rPr>
              <a:t> </a:t>
            </a:r>
          </a:p>
          <a:p>
            <a:pPr lvl="1" algn="just"/>
            <a:endParaRPr lang="en-US" sz="1500" smtClean="0">
              <a:latin typeface="Palatino Linotype" pitchFamily="18" charset="0"/>
            </a:endParaRPr>
          </a:p>
          <a:p>
            <a:pPr algn="just"/>
            <a:endParaRPr lang="en-US" sz="1750" smtClean="0">
              <a:latin typeface="Palatino Linotype" pitchFamily="18" charset="0"/>
            </a:endParaRPr>
          </a:p>
        </p:txBody>
      </p:sp>
    </p:spTree>
  </p:cSld>
  <p:clrMapOvr>
    <a:masterClrMapping/>
  </p:clrMapOvr>
  <p:transition/>
  <p:timing/>
</p:sld>
</file>

<file path=ppt/slides/slide1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2000250"/>
            <a:ext cx="8229600" cy="3394473"/>
          </a:xfrm>
        </p:spPr>
        <p:txBody>
          <a:bodyPr/>
          <a:lstStyle/>
          <a:p>
            <a:pPr algn="just"/>
            <a:r>
              <a:rPr lang="en-US" sz="1750" b="1" smtClean="0">
                <a:latin typeface="Palatino Linotype" pitchFamily="18" charset="0"/>
              </a:rPr>
              <a:t>Sec 40(a)(i)- Payments/ Credits made to Non- Resident, not being a Company or to a foreign Company</a:t>
            </a:r>
          </a:p>
          <a:p>
            <a:pPr algn="just"/>
            <a:endParaRPr lang="en-US" sz="1750" b="1" smtClean="0">
              <a:latin typeface="Palatino Linotype" pitchFamily="18" charset="0"/>
            </a:endParaRPr>
          </a:p>
          <a:p>
            <a:pPr algn="just"/>
            <a:r>
              <a:rPr lang="en-US" sz="1750" smtClean="0">
                <a:latin typeface="Palatino Linotype" pitchFamily="18" charset="0"/>
              </a:rPr>
              <a:t>If there is default in the TDS deduction or payment by the payer in respect of the </a:t>
            </a:r>
            <a:r>
              <a:rPr lang="en-US" sz="1750" b="1" smtClean="0">
                <a:solidFill>
                  <a:srgbClr val="002060"/>
                </a:solidFill>
                <a:latin typeface="Palatino Linotype" pitchFamily="18" charset="0"/>
              </a:rPr>
              <a:t>payment/ credit of interest, Royalty, Fee for technical Services or any other sum chargeable under this Act (Other than Salary) to non-Resident</a:t>
            </a:r>
            <a:r>
              <a:rPr lang="en-US" sz="1750" smtClean="0">
                <a:latin typeface="Palatino Linotype" pitchFamily="18" charset="0"/>
              </a:rPr>
              <a:t>, not being a Company or to a foreign Company, then </a:t>
            </a:r>
            <a:r>
              <a:rPr lang="en-US" sz="1750" b="1" smtClean="0">
                <a:solidFill>
                  <a:srgbClr val="002060"/>
                </a:solidFill>
                <a:latin typeface="Palatino Linotype" pitchFamily="18" charset="0"/>
              </a:rPr>
              <a:t>100% </a:t>
            </a:r>
            <a:r>
              <a:rPr lang="en-US" sz="1750" smtClean="0">
                <a:latin typeface="Palatino Linotype" pitchFamily="18" charset="0"/>
              </a:rPr>
              <a:t>of such expenditure is disallowed in the hands of the payer.</a:t>
            </a:r>
            <a:endParaRPr lang="en-US" sz="1750" b="1" smtClean="0">
              <a:latin typeface="Palatino Linotype" pitchFamily="18" charset="0"/>
            </a:endParaRPr>
          </a:p>
        </p:txBody>
      </p:sp>
    </p:spTree>
  </p:cSld>
  <p:clrMapOvr>
    <a:masterClrMapping/>
  </p:clrMapOvr>
  <p:transition/>
  <p:timing/>
</p:sld>
</file>

<file path=ppt/slides/slide1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2000250"/>
            <a:ext cx="8229600" cy="3394473"/>
          </a:xfrm>
        </p:spPr>
        <p:txBody>
          <a:bodyPr/>
          <a:lstStyle/>
          <a:p>
            <a:pPr algn="just"/>
            <a:r>
              <a:rPr lang="en-US" sz="1750" b="1" smtClean="0">
                <a:latin typeface="Palatino Linotype" pitchFamily="18" charset="0"/>
              </a:rPr>
              <a:t>Sec 40(a)(ia)- Payments/Credits made to Resident</a:t>
            </a:r>
          </a:p>
          <a:p>
            <a:pPr algn="just"/>
            <a:endParaRPr lang="en-US" sz="1750" b="1" smtClean="0">
              <a:latin typeface="Palatino Linotype" pitchFamily="18" charset="0"/>
            </a:endParaRPr>
          </a:p>
          <a:p>
            <a:pPr algn="just"/>
            <a:r>
              <a:rPr lang="en-US" sz="1750" smtClean="0">
                <a:latin typeface="Palatino Linotype" pitchFamily="18" charset="0"/>
              </a:rPr>
              <a:t>If there is default in the TDS deduction or payment by the payer in respect of the payment/ credit on which tax is deductible at source under Chapter XVII-B to </a:t>
            </a:r>
            <a:r>
              <a:rPr lang="en-US" sz="1750" b="1" smtClean="0">
                <a:latin typeface="Palatino Linotype" pitchFamily="18" charset="0"/>
              </a:rPr>
              <a:t>Resident</a:t>
            </a:r>
            <a:r>
              <a:rPr lang="en-US" sz="1750" smtClean="0">
                <a:latin typeface="Palatino Linotype" pitchFamily="18" charset="0"/>
              </a:rPr>
              <a:t>, then </a:t>
            </a:r>
            <a:r>
              <a:rPr lang="en-US" sz="1750" b="1" smtClean="0">
                <a:latin typeface="Palatino Linotype" pitchFamily="18" charset="0"/>
              </a:rPr>
              <a:t>30% </a:t>
            </a:r>
            <a:r>
              <a:rPr lang="en-US" sz="1750" smtClean="0">
                <a:latin typeface="Palatino Linotype" pitchFamily="18" charset="0"/>
              </a:rPr>
              <a:t>of such expenditure is disallowed in the hands of the payer.</a:t>
            </a:r>
          </a:p>
          <a:p>
            <a:pPr algn="just"/>
            <a:endParaRPr lang="en-US" sz="1750" b="1" smtClean="0">
              <a:latin typeface="Palatino Linotype" pitchFamily="18" charset="0"/>
            </a:endParaRPr>
          </a:p>
          <a:p>
            <a:pPr algn="just"/>
            <a:r>
              <a:rPr lang="en-US" sz="1750" b="1" smtClean="0">
                <a:latin typeface="Palatino Linotype" pitchFamily="18" charset="0"/>
              </a:rPr>
              <a:t>Is Sec 40(a)(ia) attracted when the amount is not payable but has been actually paid..??</a:t>
            </a:r>
          </a:p>
          <a:p>
            <a:pPr algn="just"/>
            <a:endParaRPr lang="en-US" sz="1750" b="1" smtClean="0">
              <a:latin typeface="Palatino Linotype" pitchFamily="18" charset="0"/>
            </a:endParaRPr>
          </a:p>
          <a:p>
            <a:pPr algn="just"/>
            <a:r>
              <a:rPr lang="en-US" sz="1750" smtClean="0">
                <a:latin typeface="Palatino Linotype" pitchFamily="18" charset="0"/>
              </a:rPr>
              <a:t>Yes – Disallowance u/s 40(a) (ia) is attracted also in respect of amount paid (Palam Gas Services vs CIT (SC) )</a:t>
            </a:r>
          </a:p>
        </p:txBody>
      </p:sp>
    </p:spTree>
  </p:cSld>
  <p:clrMapOvr>
    <a:masterClrMapping/>
  </p:clrMapOvr>
  <p:transition/>
  <p:timing/>
</p:sld>
</file>

<file path=ppt/slides/slide1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807535"/>
            <a:ext cx="8229600" cy="3568553"/>
          </a:xfrm>
        </p:spPr>
        <p:txBody>
          <a:bodyPr/>
          <a:lstStyle/>
          <a:p>
            <a:pPr algn="just"/>
            <a:r>
              <a:rPr lang="en-US" sz="1750" b="1" smtClean="0">
                <a:latin typeface="Palatino Linotype" pitchFamily="18" charset="0"/>
              </a:rPr>
              <a:t>Whether disallowance U/s 40(a)(i) and (ia) can be avoided ??</a:t>
            </a:r>
          </a:p>
          <a:p>
            <a:pPr algn="just">
              <a:buNone/>
            </a:pPr>
            <a:r>
              <a:rPr lang="en-US" sz="1750" smtClean="0">
                <a:latin typeface="Palatino Linotype" pitchFamily="18" charset="0"/>
              </a:rPr>
              <a:t>	Yes, disallowance U/s 40(a)(i) and (ia) can be avoided if all the below mentioned conditions are satisfied cumulatively:</a:t>
            </a:r>
          </a:p>
          <a:p>
            <a:pPr algn="just">
              <a:buNone/>
            </a:pPr>
            <a:endParaRPr lang="en-US" sz="1750" smtClean="0">
              <a:latin typeface="Palatino Linotype" pitchFamily="18" charset="0"/>
            </a:endParaRPr>
          </a:p>
          <a:p>
            <a:pPr algn="just">
              <a:buNone/>
            </a:pPr>
            <a:r>
              <a:rPr lang="en-US" sz="1750" smtClean="0">
                <a:latin typeface="Palatino Linotype" pitchFamily="18" charset="0"/>
              </a:rPr>
              <a:t>The Payee has</a:t>
            </a:r>
          </a:p>
          <a:p>
            <a:pPr algn="just">
              <a:buNone/>
            </a:pPr>
            <a:r>
              <a:rPr lang="en-US" sz="1750" smtClean="0">
                <a:latin typeface="Palatino Linotype" pitchFamily="18" charset="0"/>
              </a:rPr>
              <a:t> • Furnished his Return of Income U/s 139(1) </a:t>
            </a:r>
          </a:p>
          <a:p>
            <a:pPr algn="just">
              <a:buNone/>
            </a:pPr>
            <a:r>
              <a:rPr lang="en-US" sz="1750" smtClean="0">
                <a:latin typeface="Palatino Linotype" pitchFamily="18" charset="0"/>
              </a:rPr>
              <a:t>• Taken such amount in his total income </a:t>
            </a:r>
          </a:p>
          <a:p>
            <a:pPr algn="just">
              <a:buNone/>
            </a:pPr>
            <a:r>
              <a:rPr lang="en-US" sz="1750" smtClean="0">
                <a:latin typeface="Palatino Linotype" pitchFamily="18" charset="0"/>
              </a:rPr>
              <a:t>• Paid tax on such amount </a:t>
            </a:r>
          </a:p>
          <a:p>
            <a:pPr algn="just">
              <a:buNone/>
            </a:pPr>
            <a:r>
              <a:rPr lang="en-US" sz="1750" smtClean="0">
                <a:latin typeface="Palatino Linotype" pitchFamily="18" charset="0"/>
              </a:rPr>
              <a:t>• Payer furnishes a certificate of a Chartered Accountant in </a:t>
            </a:r>
            <a:r>
              <a:rPr lang="en-US" sz="1750" b="1" smtClean="0">
                <a:latin typeface="Palatino Linotype" pitchFamily="18" charset="0"/>
              </a:rPr>
              <a:t>Form 26A </a:t>
            </a:r>
            <a:r>
              <a:rPr lang="en-US" sz="1750" smtClean="0">
                <a:latin typeface="Palatino Linotype" pitchFamily="18" charset="0"/>
              </a:rPr>
              <a:t>stating that the payee has fulfilled the above mentioned conditions.</a:t>
            </a:r>
          </a:p>
        </p:txBody>
      </p:sp>
    </p:spTree>
  </p:cSld>
  <p:clrMapOvr>
    <a:masterClrMapping/>
  </p:clrMapOvr>
  <p:transition/>
  <p:timing/>
</p:sld>
</file>

<file path=ppt/slides/slide1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just">
              <a:buNone/>
            </a:pPr>
            <a:r>
              <a:rPr lang="en-US" sz="1750" b="1" smtClean="0">
                <a:latin typeface="Palatino Linotype" pitchFamily="18" charset="0"/>
              </a:rPr>
              <a:t>	Sec 40(a)(ib)- Equalisation Levy </a:t>
            </a:r>
          </a:p>
          <a:p>
            <a:pPr algn="just">
              <a:buNone/>
            </a:pPr>
            <a:endParaRPr lang="en-US" sz="1750" smtClean="0">
              <a:latin typeface="Palatino Linotype" pitchFamily="18" charset="0"/>
            </a:endParaRPr>
          </a:p>
          <a:p>
            <a:pPr lvl="1" algn="just"/>
            <a:r>
              <a:rPr lang="en-US" sz="1500" smtClean="0"/>
              <a:t> </a:t>
            </a:r>
            <a:r>
              <a:rPr lang="en-US" smtClean="0">
                <a:latin typeface="Palatino Linotype" pitchFamily="18" charset="0"/>
              </a:rPr>
              <a:t>Any amount paid or payable to Non- Resident on which Equalisation Levy is deductible is not deducted or has been deducted but not remitted to on or before filing Return of Income U/s 139(1)</a:t>
            </a:r>
          </a:p>
          <a:p>
            <a:pPr lvl="1" algn="just"/>
            <a:endParaRPr lang="en-US" smtClean="0">
              <a:latin typeface="Palatino Linotype" pitchFamily="18" charset="0"/>
            </a:endParaRPr>
          </a:p>
          <a:p>
            <a:pPr lvl="1" algn="just"/>
            <a:r>
              <a:rPr lang="en-US" smtClean="0">
                <a:latin typeface="Palatino Linotype" pitchFamily="18" charset="0"/>
              </a:rPr>
              <a:t>	 100% of such expense shall be disallowed</a:t>
            </a:r>
          </a:p>
          <a:p>
            <a:pPr algn="just">
              <a:buNone/>
            </a:pPr>
            <a:endParaRPr lang="en-US" sz="1750" smtClean="0">
              <a:latin typeface="Palatino Linotype" pitchFamily="18" charset="0"/>
            </a:endParaRPr>
          </a:p>
          <a:p>
            <a:pPr algn="just">
              <a:buNone/>
            </a:pPr>
            <a:endParaRPr lang="en-US" sz="1750" smtClean="0">
              <a:latin typeface="Palatino Linotype" pitchFamily="18" charset="0"/>
            </a:endParaRPr>
          </a:p>
        </p:txBody>
      </p:sp>
    </p:spTree>
  </p:cSld>
  <p:clrMapOvr>
    <a:masterClrMapping/>
  </p:clrMapOvr>
  <p:transition/>
  <p:timing/>
</p:sld>
</file>

<file path=ppt/slides/slide1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just">
              <a:buNone/>
            </a:pPr>
            <a:r>
              <a:rPr lang="en-US" sz="1750" b="1" smtClean="0">
                <a:latin typeface="Palatino Linotype" pitchFamily="18" charset="0"/>
              </a:rPr>
              <a:t>	Sec 40(a)(ii)/(iia)- Disallowance of Income Tax, Wealth Tax, etc </a:t>
            </a:r>
          </a:p>
          <a:p>
            <a:pPr algn="just">
              <a:buNone/>
            </a:pPr>
            <a:endParaRPr lang="en-US" sz="1750" smtClean="0">
              <a:latin typeface="Palatino Linotype" pitchFamily="18" charset="0"/>
            </a:endParaRPr>
          </a:p>
          <a:p>
            <a:pPr lvl="1" algn="just"/>
            <a:r>
              <a:rPr lang="en-US" sz="1500" smtClean="0">
                <a:latin typeface="Palatino Linotype" pitchFamily="18" charset="0"/>
              </a:rPr>
              <a:t> </a:t>
            </a:r>
            <a:r>
              <a:rPr lang="en-US" smtClean="0">
                <a:latin typeface="Palatino Linotype" pitchFamily="18" charset="0"/>
              </a:rPr>
              <a:t>Payment of Income tax like TDS, Self Assessment Tax and Wealth tax is not allowed as deduction while computing Profits and Gains from Business or Profession.</a:t>
            </a:r>
          </a:p>
          <a:p>
            <a:pPr lvl="1" algn="just">
              <a:buNone/>
            </a:pPr>
            <a:r>
              <a:rPr lang="en-US" smtClean="0">
                <a:latin typeface="Palatino Linotype" pitchFamily="18" charset="0"/>
              </a:rPr>
              <a:t> </a:t>
            </a:r>
          </a:p>
          <a:p>
            <a:pPr lvl="1" algn="just"/>
            <a:r>
              <a:rPr lang="en-US" smtClean="0">
                <a:latin typeface="Palatino Linotype" pitchFamily="18" charset="0"/>
              </a:rPr>
              <a:t>Income tax also includes interest on delayed payment of Income Tax, interest paid on delayed filing of Income Tax and TDS Returns, tax paid in any other country for which relief is available U/s 90, 90A and 91.</a:t>
            </a:r>
            <a:endParaRPr lang="en-US" sz="1750" smtClean="0">
              <a:latin typeface="Palatino Linotype" pitchFamily="18" charset="0"/>
            </a:endParaRPr>
          </a:p>
          <a:p>
            <a:pPr algn="just">
              <a:buNone/>
            </a:pPr>
            <a:endParaRPr lang="en-US" sz="1750" smtClean="0">
              <a:latin typeface="Palatino Linotype" pitchFamily="18" charset="0"/>
            </a:endParaRPr>
          </a:p>
        </p:txBody>
      </p:sp>
    </p:spTree>
  </p:cSld>
  <p:clrMapOvr>
    <a:masterClrMapping/>
  </p:clrMapOvr>
  <p:transition/>
  <p:timing/>
</p:sld>
</file>

<file path=ppt/slides/slide1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just">
              <a:buNone/>
            </a:pPr>
            <a:r>
              <a:rPr lang="en-US" sz="1750" b="1" smtClean="0">
                <a:latin typeface="Palatino Linotype" pitchFamily="18" charset="0"/>
              </a:rPr>
              <a:t>	 Sec 40(a)(iib)- Payment made to State Government by State Govt. Undertaking</a:t>
            </a:r>
          </a:p>
          <a:p>
            <a:pPr algn="just">
              <a:buNone/>
            </a:pPr>
            <a:endParaRPr lang="en-US" sz="1750" smtClean="0">
              <a:latin typeface="Palatino Linotype" pitchFamily="18" charset="0"/>
            </a:endParaRPr>
          </a:p>
          <a:p>
            <a:pPr lvl="1" algn="just"/>
            <a:endParaRPr lang="en-US" sz="1750" smtClean="0">
              <a:latin typeface="Palatino Linotype" pitchFamily="18" charset="0"/>
            </a:endParaRPr>
          </a:p>
        </p:txBody>
      </p:sp>
      <p:graphicFrame>
        <p:nvGraphicFramePr>
          <p:cNvPr id="6" name="Diagram 5"/>
          <p:cNvGraphicFramePr/>
          <p:nvPr/>
        </p:nvGraphicFramePr>
        <p:xfrm>
          <a:off x="1723361" y="2033477"/>
          <a:ext cx="6096000" cy="4064000"/>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1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just">
              <a:buNone/>
            </a:pPr>
            <a:r>
              <a:rPr lang="en-US" sz="1750" b="1" smtClean="0">
                <a:latin typeface="Palatino Linotype" pitchFamily="18" charset="0"/>
              </a:rPr>
              <a:t>	 Sec 40(a)(iii)- Payment of Salaries</a:t>
            </a:r>
          </a:p>
          <a:p>
            <a:pPr algn="just">
              <a:buNone/>
            </a:pPr>
            <a:endParaRPr lang="en-US" sz="1750" b="1" smtClean="0">
              <a:latin typeface="Palatino Linotype" pitchFamily="18" charset="0"/>
            </a:endParaRPr>
          </a:p>
          <a:p>
            <a:pPr algn="just">
              <a:buNone/>
            </a:pPr>
            <a:r>
              <a:rPr lang="en-US" sz="1750" b="1" smtClean="0">
                <a:latin typeface="Palatino Linotype" pitchFamily="18" charset="0"/>
              </a:rPr>
              <a:t>	Any Salary payable</a:t>
            </a:r>
          </a:p>
          <a:p>
            <a:pPr lvl="1" algn="just"/>
            <a:r>
              <a:rPr lang="en-US" smtClean="0">
                <a:latin typeface="Palatino Linotype" pitchFamily="18" charset="0"/>
              </a:rPr>
              <a:t> Outside India or </a:t>
            </a:r>
          </a:p>
          <a:p>
            <a:pPr lvl="1" algn="just"/>
            <a:r>
              <a:rPr lang="en-US" smtClean="0">
                <a:latin typeface="Palatino Linotype" pitchFamily="18" charset="0"/>
              </a:rPr>
              <a:t>To a Non- Resident in India shall be disallowed, if tax has not been deducted or paid on or before the due date prescribed for such deductions</a:t>
            </a:r>
          </a:p>
        </p:txBody>
      </p:sp>
      <p:graphicFrame>
        <p:nvGraphicFramePr>
          <p:cNvPr id="7" name="Table 6"/>
          <p:cNvGraphicFramePr>
            <a:graphicFrameLocks noGrp="1"/>
          </p:cNvGraphicFramePr>
          <p:nvPr/>
        </p:nvGraphicFramePr>
        <p:xfrm>
          <a:off x="1630326" y="4254500"/>
          <a:ext cx="4868826" cy="1206500"/>
        </p:xfrm>
        <a:graphic>
          <a:graphicData uri="http://schemas.openxmlformats.org/drawingml/2006/table">
            <a:tbl>
              <a:tblPr firstRow="1" bandRow="1">
                <a:tableStyleId>{5C22544A-7EE6-4342-B048-85BDC9FD1C3A}</a:tableStyleId>
              </a:tblPr>
              <a:tblGrid>
                <a:gridCol w="2261634"/>
                <a:gridCol w="2607192"/>
              </a:tblGrid>
              <a:tr h="231775">
                <a:tc>
                  <a:txBody>
                    <a:bodyPr vert="horz" wrap="square"/>
                    <a:lstStyle/>
                    <a:p>
                      <a:r>
                        <a:rPr lang="en-US" sz="1125" smtClean="0">
                          <a:latin typeface="Palatino Linotype" pitchFamily="18" charset="0"/>
                        </a:rPr>
                        <a:t>Period</a:t>
                      </a:r>
                      <a:endParaRPr lang="en-US">
                        <a:latin typeface="Palatino Linotype" pitchFamily="18" charset="0"/>
                      </a:endParaRPr>
                    </a:p>
                  </a:txBody>
                  <a:tcPr marL="57150" marR="57150" marT="28575" marB="28575"/>
                </a:tc>
                <a:tc>
                  <a:txBody>
                    <a:bodyPr vert="horz" wrap="square"/>
                    <a:lstStyle/>
                    <a:p>
                      <a:r>
                        <a:rPr lang="en-US" sz="1125" smtClean="0">
                          <a:latin typeface="Palatino Linotype" pitchFamily="18" charset="0"/>
                        </a:rPr>
                        <a:t>Timeline</a:t>
                      </a:r>
                      <a:endParaRPr lang="en-US">
                        <a:latin typeface="Palatino Linotype" pitchFamily="18" charset="0"/>
                      </a:endParaRPr>
                    </a:p>
                  </a:txBody>
                  <a:tcPr marL="57150" marR="57150" marT="28575" marB="28575"/>
                </a:tc>
              </a:tr>
              <a:tr h="231775">
                <a:tc>
                  <a:txBody>
                    <a:bodyPr vert="horz" wrap="square"/>
                    <a:lstStyle/>
                    <a:p>
                      <a:r>
                        <a:rPr lang="en-US" sz="1125" smtClean="0">
                          <a:latin typeface="Palatino Linotype" pitchFamily="18" charset="0"/>
                        </a:rPr>
                        <a:t>For the period from April to Feb</a:t>
                      </a:r>
                      <a:endParaRPr lang="en-US">
                        <a:latin typeface="Palatino Linotype" pitchFamily="18" charset="0"/>
                      </a:endParaRPr>
                    </a:p>
                  </a:txBody>
                  <a:tcPr marL="57150" marR="57150" marT="28575" marB="28575"/>
                </a:tc>
                <a:tc>
                  <a:txBody>
                    <a:bodyPr vert="horz" wrap="square"/>
                    <a:lstStyle/>
                    <a:p>
                      <a:r>
                        <a:rPr lang="en-US" sz="1125" smtClean="0">
                          <a:latin typeface="Palatino Linotype" pitchFamily="18" charset="0"/>
                        </a:rPr>
                        <a:t>On or before 7th of subsequent month. For Ex: TDS for the month of April 2024 should be remitted on or before 7th of May 2024</a:t>
                      </a:r>
                      <a:endParaRPr lang="en-US">
                        <a:latin typeface="Palatino Linotype" pitchFamily="18" charset="0"/>
                      </a:endParaRPr>
                    </a:p>
                  </a:txBody>
                  <a:tcPr marL="57150" marR="57150" marT="28575" marB="28575"/>
                </a:tc>
              </a:tr>
              <a:tr h="231775">
                <a:tc>
                  <a:txBody>
                    <a:bodyPr vert="horz" wrap="square"/>
                    <a:lstStyle/>
                    <a:p>
                      <a:r>
                        <a:rPr lang="en-US" sz="1125" smtClean="0">
                          <a:latin typeface="Palatino Linotype" pitchFamily="18" charset="0"/>
                        </a:rPr>
                        <a:t>March</a:t>
                      </a:r>
                      <a:endParaRPr lang="en-US">
                        <a:latin typeface="Palatino Linotype" pitchFamily="18" charset="0"/>
                      </a:endParaRPr>
                    </a:p>
                  </a:txBody>
                  <a:tcPr marL="57150" marR="57150" marT="28575" marB="28575"/>
                </a:tc>
                <a:tc>
                  <a:txBody>
                    <a:bodyPr vert="horz" wrap="square"/>
                    <a:lstStyle/>
                    <a:p>
                      <a:r>
                        <a:rPr lang="en-US" sz="1125" smtClean="0">
                          <a:latin typeface="Palatino Linotype" pitchFamily="18" charset="0"/>
                        </a:rPr>
                        <a:t>On or before 30th April</a:t>
                      </a:r>
                      <a:endParaRPr lang="en-US">
                        <a:latin typeface="Palatino Linotype" pitchFamily="18" charset="0"/>
                      </a:endParaRPr>
                    </a:p>
                  </a:txBody>
                  <a:tcPr marL="57150" marR="57150" marT="28575" marB="28575"/>
                </a:tc>
              </a:tr>
            </a:tbl>
          </a:graphicData>
        </a:graphic>
      </p:graphicFrame>
    </p:spTree>
  </p:cSld>
  <p:clrMapOvr>
    <a:masterClrMapping/>
  </p:clrMapOvr>
  <p:transition/>
  <p:timing/>
</p:sld>
</file>

<file path=ppt/slides/slide1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just">
              <a:buNone/>
            </a:pPr>
            <a:r>
              <a:rPr lang="en-US" sz="1750" b="1" smtClean="0">
                <a:latin typeface="Palatino Linotype" pitchFamily="18" charset="0"/>
              </a:rPr>
              <a:t>	 Sec 40(a)(iii)- Payment of Salaries</a:t>
            </a:r>
          </a:p>
          <a:p>
            <a:pPr algn="just">
              <a:buNone/>
            </a:pPr>
            <a:endParaRPr lang="en-US" sz="1750" b="1" smtClean="0">
              <a:latin typeface="Palatino Linotype" pitchFamily="18" charset="0"/>
            </a:endParaRPr>
          </a:p>
          <a:p>
            <a:pPr algn="just"/>
            <a:r>
              <a:rPr lang="en-US" sz="1750" smtClean="0">
                <a:latin typeface="Palatino Linotype" pitchFamily="18" charset="0"/>
              </a:rPr>
              <a:t>Whether TDS on Salary to Non-Resident should be deducted as per Sec 195 or Sec 192..??</a:t>
            </a:r>
          </a:p>
          <a:p>
            <a:pPr lvl="1" algn="just"/>
            <a:r>
              <a:rPr lang="en-US" smtClean="0">
                <a:latin typeface="Palatino Linotype" pitchFamily="18" charset="0"/>
              </a:rPr>
              <a:t> 	Sec 195 specifically excludes Salary. Therefore, TDS on payment of Salary to Non- Resident should be deducted as per Sec 192</a:t>
            </a:r>
          </a:p>
          <a:p>
            <a:pPr algn="just"/>
            <a:endParaRPr lang="en-US" sz="1750" smtClean="0">
              <a:latin typeface="Palatino Linotype" pitchFamily="18" charset="0"/>
            </a:endParaRPr>
          </a:p>
          <a:p>
            <a:pPr algn="just"/>
            <a:r>
              <a:rPr lang="en-US" sz="1750" err="1" smtClean="0">
                <a:latin typeface="Palatino Linotype" pitchFamily="18" charset="0"/>
              </a:rPr>
              <a:t>Mr A (Non-Resident) was employed by XYZ Ltd. XYZ Ltd was liable to deduct TDS on Salary paid of Rs.2,00,000-00 to Mr A for the month of June 2022. XYZ Ltd remitted TDS to government on 8th July 2022. Whether such expense is disallowed to XYZ Ltd..??</a:t>
            </a:r>
          </a:p>
          <a:p>
            <a:pPr algn="just"/>
            <a:endParaRPr lang="en-US" sz="1750" smtClean="0">
              <a:latin typeface="Palatino Linotype" pitchFamily="18" charset="0"/>
            </a:endParaRPr>
          </a:p>
        </p:txBody>
      </p:sp>
    </p:spTree>
  </p:cSld>
  <p:clrMapOvr>
    <a:masterClrMapping/>
  </p:clrMapOvr>
  <p:transition/>
  <p:timing/>
</p:sld>
</file>

<file path=ppt/slides/slide1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40 – Inadmissible Deductions</a:t>
            </a:r>
            <a:endParaRPr lang="en-US" b="1">
              <a:solidFill>
                <a:srgbClr val="002060"/>
              </a:solidFill>
              <a:latin typeface="Nobile"/>
              <a:ea typeface="Corben"/>
            </a:endParaRPr>
          </a:p>
        </p:txBody>
      </p:sp>
      <p:sp>
        <p:nvSpPr>
          <p:cNvPr id="5" name="Content Placeholder 4"/>
          <p:cNvSpPr>
            <a:spLocks noGrp="1"/>
          </p:cNvSpPr>
          <p:nvPr>
            <p:ph idx="1"/>
          </p:nvPr>
        </p:nvSpPr>
        <p:spPr>
          <a:xfrm>
            <a:off x="457200" y="1920479"/>
            <a:ext cx="8229600" cy="3568553"/>
          </a:xfrm>
        </p:spPr>
        <p:txBody>
          <a:bodyPr/>
          <a:lstStyle/>
          <a:p>
            <a:pPr algn="ctr">
              <a:buNone/>
            </a:pPr>
            <a:r>
              <a:rPr lang="en-US" b="1" smtClean="0">
                <a:latin typeface="Palatino Linotype" pitchFamily="18" charset="0"/>
              </a:rPr>
              <a:t>	 Practical Issues</a:t>
            </a:r>
          </a:p>
          <a:p>
            <a:pPr algn="just">
              <a:buNone/>
            </a:pPr>
            <a:endParaRPr lang="en-US" sz="1750" b="1" smtClean="0">
              <a:latin typeface="Palatino Linotype" pitchFamily="18" charset="0"/>
            </a:endParaRPr>
          </a:p>
          <a:p>
            <a:pPr algn="just"/>
            <a:r>
              <a:rPr lang="en-US" sz="1750" smtClean="0">
                <a:latin typeface="Palatino Linotype" pitchFamily="18" charset="0"/>
              </a:rPr>
              <a:t>Transaction in which TDS deductible u/s 194Q – not deducted : Disallowance u/s 40(a)(ia)</a:t>
            </a:r>
          </a:p>
          <a:p>
            <a:pPr algn="just"/>
            <a:endParaRPr lang="en-US" sz="1750" smtClean="0">
              <a:latin typeface="Palatino Linotype" pitchFamily="18" charset="0"/>
            </a:endParaRPr>
          </a:p>
          <a:p>
            <a:pPr algn="just"/>
            <a:r>
              <a:rPr lang="en-US" sz="1750" smtClean="0">
                <a:latin typeface="Palatino Linotype" pitchFamily="18" charset="0"/>
              </a:rPr>
              <a:t>Reporting in 3CD of TDS Compliances and TDS Notices </a:t>
            </a:r>
          </a:p>
          <a:p>
            <a:pPr algn="just"/>
            <a:endParaRPr lang="en-US" sz="1750" smtClean="0">
              <a:latin typeface="Palatino Linotype" pitchFamily="18" charset="0"/>
            </a:endParaRPr>
          </a:p>
        </p:txBody>
      </p:sp>
    </p:spTree>
  </p:cSld>
  <p:clrMapOvr>
    <a:masterClrMapping/>
  </p:clrMapOvr>
  <p:transition/>
  <p:timing/>
</p:sld>
</file>

<file path=ppt/slides/slide1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a:xfrm>
            <a:off x="457002" y="943639"/>
            <a:ext cx="8229600" cy="857250"/>
          </a:xfrm>
        </p:spPr>
        <p:txBody>
          <a:bodyPr/>
          <a:lstStyle/>
          <a:p>
            <a:r>
              <a:rPr lang="en-US" b="1" smtClean="0">
                <a:solidFill>
                  <a:srgbClr val="002060"/>
                </a:solidFill>
                <a:latin typeface="Nobile"/>
                <a:ea typeface="Corben"/>
              </a:rPr>
              <a:t>Section 40A – </a:t>
            </a:r>
            <a:r>
              <a:rPr lang="en-IN" b="1" smtClean="0">
                <a:solidFill>
                  <a:srgbClr val="002060"/>
                </a:solidFill>
                <a:latin typeface="Palatino Linotype" pitchFamily="18" charset="0"/>
              </a:rPr>
              <a:t>Expenses or payments not deductible in certain circumstances (Section 40A)</a:t>
            </a:r>
            <a:br>
              <a:rPr lang="en-US" b="1" smtClean="0">
                <a:solidFill>
                  <a:srgbClr val="002060"/>
                </a:solidFill>
                <a:latin typeface="Palatino Linotype" pitchFamily="18" charset="0"/>
              </a:rPr>
            </a:br>
            <a:endParaRPr lang="en-US" b="1">
              <a:solidFill>
                <a:srgbClr val="002060"/>
              </a:solidFill>
              <a:latin typeface="Nobile"/>
              <a:ea typeface="Corben"/>
            </a:endParaRPr>
          </a:p>
        </p:txBody>
      </p:sp>
      <p:graphicFrame>
        <p:nvGraphicFramePr>
          <p:cNvPr id="6" name="Content Placeholder 5"/>
          <p:cNvGraphicFramePr>
            <a:graphicFrameLocks noGrp="1"/>
          </p:cNvGraphicFramePr>
          <p:nvPr>
            <p:ph idx="1"/>
          </p:nvPr>
        </p:nvGraphicFramePr>
        <p:xfrm>
          <a:off x="457399" y="1920875"/>
          <a:ext cx="8229203" cy="3567906"/>
        </p:xfrm>
        <a:graphic>
          <a:graphicData uri="http://schemas.openxmlformats.org/drawingml/2006/diagram">
            <dgm:relIds xmlns:dgm="http://schemas.openxmlformats.org/drawingml/2006/diagram" r:dm="rId2" r:lo="rId3" r:qs="rId4" r:cs="rId5"/>
          </a:graphicData>
        </a:graphic>
      </p:graphicFrame>
    </p:spTree>
  </p:cSld>
  <p:clrMapOvr>
    <a:masterClrMapping/>
  </p:clrMapOvr>
  <p:transition/>
  <p:timing/>
</p:sld>
</file>

<file path=ppt/slides/slide1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title"/>
          </p:nvPr>
        </p:nvSpPr>
        <p:spPr/>
        <p:txBody>
          <a:bodyPr/>
          <a:lstStyle/>
          <a:p>
            <a:r>
              <a:rPr lang="en-US" b="1" smtClean="0">
                <a:solidFill>
                  <a:srgbClr val="002060"/>
                </a:solidFill>
                <a:latin typeface="Nobile"/>
                <a:ea typeface="Corben"/>
              </a:rPr>
              <a:t>Section 43B – Certain deduction on payments</a:t>
            </a:r>
            <a:endParaRPr lang="en-US" b="1">
              <a:solidFill>
                <a:srgbClr val="002060"/>
              </a:solidFill>
              <a:latin typeface="Nobile"/>
              <a:ea typeface="Corben"/>
            </a:endParaRPr>
          </a:p>
        </p:txBody>
      </p:sp>
      <p:sp>
        <p:nvSpPr>
          <p:cNvPr id="5" name="Content Placeholder 4"/>
          <p:cNvSpPr>
            <a:spLocks noGrp="1"/>
          </p:cNvSpPr>
          <p:nvPr>
            <p:ph idx="1"/>
          </p:nvPr>
        </p:nvSpPr>
        <p:spPr>
          <a:xfrm>
            <a:off x="457200" y="1807535"/>
            <a:ext cx="7829550" cy="3568553"/>
          </a:xfrm>
        </p:spPr>
        <p:txBody>
          <a:bodyPr/>
          <a:lstStyle/>
          <a:p>
            <a:pPr algn="just"/>
            <a:r>
              <a:rPr lang="en-US" sz="1750" smtClean="0">
                <a:latin typeface="Palatino Linotype" pitchFamily="18" charset="0"/>
              </a:rPr>
              <a:t>Section 43B mandates that certain expenses can only be claimed as a deduction in the year they are actually paid, regardless of the accounting method followed.</a:t>
            </a:r>
          </a:p>
          <a:p>
            <a:pPr algn="just"/>
            <a:r>
              <a:rPr lang="en-US" sz="1750" smtClean="0">
                <a:latin typeface="Palatino Linotype" pitchFamily="18" charset="0"/>
              </a:rPr>
              <a:t>Specified expenses include </a:t>
            </a:r>
          </a:p>
          <a:p>
            <a:pPr lvl="1" algn="just"/>
            <a:r>
              <a:rPr lang="en-US" sz="1500" b="1" smtClean="0">
                <a:solidFill>
                  <a:srgbClr val="002060"/>
                </a:solidFill>
                <a:latin typeface="Palatino Linotype" pitchFamily="18" charset="0"/>
              </a:rPr>
              <a:t>Taxes, duties, cess, fees, </a:t>
            </a:r>
          </a:p>
          <a:p>
            <a:pPr lvl="1" algn="just"/>
            <a:r>
              <a:rPr lang="en-US" sz="1500" b="1" smtClean="0">
                <a:solidFill>
                  <a:srgbClr val="002060"/>
                </a:solidFill>
                <a:latin typeface="Palatino Linotype" pitchFamily="18" charset="0"/>
              </a:rPr>
              <a:t>Employer contributions to provident fund or superannuation fund gratuity fund</a:t>
            </a:r>
          </a:p>
          <a:p>
            <a:pPr lvl="1" algn="just"/>
            <a:r>
              <a:rPr lang="en-US" sz="1500" b="1" smtClean="0">
                <a:solidFill>
                  <a:srgbClr val="002060"/>
                </a:solidFill>
                <a:latin typeface="Palatino Linotype" pitchFamily="18" charset="0"/>
              </a:rPr>
              <a:t>Bonus or commission to employees, </a:t>
            </a:r>
          </a:p>
          <a:p>
            <a:pPr lvl="1" algn="just"/>
            <a:r>
              <a:rPr lang="en-US" sz="1500" b="1" smtClean="0">
                <a:solidFill>
                  <a:srgbClr val="002060"/>
                </a:solidFill>
                <a:latin typeface="Palatino Linotype" pitchFamily="18" charset="0"/>
              </a:rPr>
              <a:t>Interest on loans from banks and financial institutions, </a:t>
            </a:r>
          </a:p>
          <a:p>
            <a:pPr lvl="1" algn="just"/>
            <a:r>
              <a:rPr lang="en-US" sz="1500" b="1" smtClean="0">
                <a:solidFill>
                  <a:srgbClr val="002060"/>
                </a:solidFill>
                <a:latin typeface="Palatino Linotype" pitchFamily="18" charset="0"/>
              </a:rPr>
              <a:t>Leave salary, </a:t>
            </a:r>
          </a:p>
          <a:p>
            <a:pPr lvl="1" algn="just"/>
            <a:r>
              <a:rPr lang="en-US" sz="1500" b="1" smtClean="0">
                <a:solidFill>
                  <a:srgbClr val="002060"/>
                </a:solidFill>
                <a:latin typeface="Palatino Linotype" pitchFamily="18" charset="0"/>
              </a:rPr>
              <a:t>Amount payable for use of Railway assets</a:t>
            </a:r>
          </a:p>
          <a:p>
            <a:pPr lvl="1" algn="just"/>
            <a:r>
              <a:rPr lang="en-US" sz="1500" b="1" smtClean="0">
                <a:solidFill>
                  <a:srgbClr val="FF0000"/>
                </a:solidFill>
                <a:latin typeface="Palatino Linotype" pitchFamily="18" charset="0"/>
              </a:rPr>
              <a:t>Amount payable to Micro and Small enterprises beyond the specified period under Section 15 of MSME Act, 2006</a:t>
            </a:r>
          </a:p>
          <a:p>
            <a:pPr algn="just"/>
            <a:endParaRPr lang="en-US" sz="1750" smtClean="0">
              <a:latin typeface="Palatino Linotype" pitchFamily="18" charset="0"/>
            </a:endParaRPr>
          </a:p>
        </p:txBody>
      </p:sp>
    </p:spTree>
  </p:cSld>
  <p:clrMapOvr>
    <a:masterClrMapping/>
  </p:clrMapOvr>
  <p:transition/>
  <p:timing/>
</p:sld>
</file>

<file path=ppt/slides/slide1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a:xfrm>
            <a:off x="457200" y="2057400"/>
            <a:ext cx="8229600" cy="2275367"/>
          </a:xfrm>
        </p:spPr>
        <p:txBody>
          <a:bodyPr/>
          <a:lstStyle/>
          <a:p>
            <a:pPr algn="just"/>
            <a:r>
              <a:rPr lang="en-US" sz="1750" smtClean="0">
                <a:latin typeface="Palatino Linotype" pitchFamily="18" charset="0"/>
              </a:rPr>
              <a:t>To claim these deductions, payments must be made by the due date for filing the income tax return for the relevant assessment year.</a:t>
            </a:r>
          </a:p>
          <a:p>
            <a:pPr algn="just"/>
            <a:r>
              <a:rPr lang="en-US" sz="1750" smtClean="0">
                <a:latin typeface="Palatino Linotype" pitchFamily="18" charset="0"/>
              </a:rPr>
              <a:t>An important proviso to Section 43B allows deductions if the specified payments are made by the due date for filing the return of income.</a:t>
            </a:r>
          </a:p>
          <a:p>
            <a:pPr algn="just">
              <a:buNone/>
            </a:pPr>
            <a:endParaRPr lang="en-US" sz="1750" smtClean="0">
              <a:latin typeface="Palatino Linotype" pitchFamily="18" charset="0"/>
            </a:endParaRPr>
          </a:p>
          <a:p>
            <a:pPr algn="just"/>
            <a:r>
              <a:rPr lang="en-US" sz="1750" smtClean="0">
                <a:latin typeface="Palatino Linotype" pitchFamily="18" charset="0"/>
              </a:rPr>
              <a:t>Judicial decisions, such as CIT vs. Vinay Cement Ltd. and Allied Motors (P) Ltd. vs. CIT, have reinforced that timely payments before the return filing due date qualify for deductions</a:t>
            </a:r>
          </a:p>
          <a:p>
            <a:endParaRPr lang="en-US" sz="1750"/>
          </a:p>
        </p:txBody>
      </p:sp>
      <p:sp>
        <p:nvSpPr>
          <p:cNvPr id="4" name="Title 3"/>
          <p:cNvSpPr txBox="1"/>
          <p:nvPr/>
        </p:nvSpPr>
        <p:spPr>
          <a:xfrm>
            <a:off x="552450" y="1158479"/>
            <a:ext cx="8229600" cy="857250"/>
          </a:xfrm>
          <a:prstGeom prst="rect">
            <a:avLst/>
          </a:prstGeom>
        </p:spPr>
        <p:txBody>
          <a:bodyPr lIns="81639" tIns="40819" rIns="81639" bIns="40819"/>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marR="0" lvl="0" indent="0" algn="ctr" defTabSz="571500" rtl="0" eaLnBrk="1" fontAlgn="auto" latinLnBrk="0" hangingPunct="1">
              <a:lnSpc>
                <a:spcPct val="100000"/>
              </a:lnSpc>
              <a:spcBef>
                <a:spcPct val="0"/>
              </a:spcBef>
              <a:spcAft>
                <a:spcPct val="0"/>
              </a:spcAft>
              <a:buClrTx/>
              <a:buSzTx/>
              <a:buFontTx/>
              <a:buNone/>
              <a:defRPr/>
            </a:pPr>
            <a:r>
              <a:rPr kumimoji="0" lang="en-US" sz="2750" b="1" i="0" u="none" strike="noStrike" kern="1200" cap="none" spc="0" normalizeH="0" baseline="0" noProof="0" smtClean="0">
                <a:ln>
                  <a:noFill/>
                </a:ln>
                <a:solidFill>
                  <a:srgbClr val="002060"/>
                </a:solidFill>
                <a:effectLst/>
                <a:uLnTx/>
                <a:uFillTx/>
                <a:latin typeface="Nobile"/>
                <a:ea typeface="Corben"/>
                <a:cs typeface="+mj-cs"/>
              </a:rPr>
              <a:t>Section 43B – Certain deduction on payments</a:t>
            </a:r>
            <a:endParaRPr kumimoji="0" lang="en-US" sz="2750" b="1" i="0" u="none" strike="noStrike" kern="1200" cap="none" spc="0" normalizeH="0" baseline="0" noProof="0">
              <a:ln>
                <a:noFill/>
              </a:ln>
              <a:solidFill>
                <a:srgbClr val="002060"/>
              </a:solidFill>
              <a:effectLst/>
              <a:uLnTx/>
              <a:uFillTx/>
              <a:latin typeface="Nobile"/>
              <a:ea typeface="Corben"/>
              <a:cs typeface="+mj-cs"/>
            </a:endParaRPr>
          </a:p>
        </p:txBody>
      </p:sp>
    </p:spTree>
  </p:cSld>
  <p:clrMapOvr>
    <a:masterClrMapping/>
  </p:clrMapOvr>
  <p:transition/>
  <p:timing/>
</p:sld>
</file>

<file path=ppt/slides/slide1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285720" y="2786058"/>
            <a:ext cx="8572560" cy="857250"/>
          </a:xfrm>
        </p:spPr>
        <p:txBody>
          <a:bodyPr>
            <a:normAutofit/>
          </a:bodyPr>
          <a:lstStyle/>
          <a:p>
            <a:pPr algn="ctr"/>
            <a:r>
              <a:rPr lang="en-IN" b="1" u="sng" smtClean="0">
                <a:solidFill>
                  <a:srgbClr val="002060"/>
                </a:solidFill>
                <a:latin typeface="Nobile"/>
                <a:ea typeface="Nobile"/>
              </a:rPr>
              <a:t>Lets dive into Income Tax Returns</a:t>
            </a:r>
            <a:endParaRPr lang="en-US" b="1" u="sng">
              <a:solidFill>
                <a:srgbClr val="002060"/>
              </a:solidFill>
              <a:latin typeface="Nobile"/>
              <a:ea typeface="Nobile"/>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83832"/>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303828" y="1597744"/>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INCOME TAX RETURNS - INTRO</a:t>
            </a:r>
            <a:endParaRPr lang="en-US" sz="2750" b="1">
              <a:solidFill>
                <a:srgbClr val="002060"/>
              </a:solidFill>
            </a:endParaRPr>
          </a:p>
        </p:txBody>
      </p:sp>
      <p:sp>
        <p:nvSpPr>
          <p:cNvPr id="5" name="Shape 2"/>
          <p:cNvSpPr/>
          <p:nvPr/>
        </p:nvSpPr>
        <p:spPr>
          <a:xfrm>
            <a:off x="797441" y="3671744"/>
            <a:ext cx="7223494" cy="30395"/>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2220287" y="3548171"/>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2303828" y="3564208"/>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2</a:t>
            </a:r>
            <a:endParaRPr lang="en-US" sz="1640"/>
          </a:p>
        </p:txBody>
      </p:sp>
      <p:sp>
        <p:nvSpPr>
          <p:cNvPr id="12" name="Shape 9"/>
          <p:cNvSpPr/>
          <p:nvPr/>
        </p:nvSpPr>
        <p:spPr>
          <a:xfrm>
            <a:off x="3339047" y="352130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3436124" y="3517552"/>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3</a:t>
            </a:r>
            <a:endParaRPr lang="en-US" sz="1640"/>
          </a:p>
        </p:txBody>
      </p:sp>
      <p:sp>
        <p:nvSpPr>
          <p:cNvPr id="14" name="Text 11"/>
          <p:cNvSpPr/>
          <p:nvPr/>
        </p:nvSpPr>
        <p:spPr>
          <a:xfrm>
            <a:off x="360953"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ITR 1</a:t>
            </a:r>
            <a:endParaRPr lang="en-US" sz="1367" b="1">
              <a:latin typeface="Palatino Linotype" pitchFamily="18" charset="0"/>
            </a:endParaRPr>
          </a:p>
        </p:txBody>
      </p:sp>
      <p:sp>
        <p:nvSpPr>
          <p:cNvPr id="17" name="Shape 14"/>
          <p:cNvSpPr/>
          <p:nvPr/>
        </p:nvSpPr>
        <p:spPr>
          <a:xfrm>
            <a:off x="4309575" y="351204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425934" y="3537490"/>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4</a:t>
            </a:r>
            <a:endParaRPr lang="en-US" sz="1640"/>
          </a:p>
        </p:txBody>
      </p:sp>
      <p:sp>
        <p:nvSpPr>
          <p:cNvPr id="22" name="Shape 4"/>
          <p:cNvSpPr/>
          <p:nvPr/>
        </p:nvSpPr>
        <p:spPr>
          <a:xfrm>
            <a:off x="1219355" y="354527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1282086" y="3573470"/>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25" name="Shape 14"/>
          <p:cNvSpPr/>
          <p:nvPr/>
        </p:nvSpPr>
        <p:spPr>
          <a:xfrm>
            <a:off x="5249206" y="352130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6" name="Text 15"/>
          <p:cNvSpPr/>
          <p:nvPr/>
        </p:nvSpPr>
        <p:spPr>
          <a:xfrm>
            <a:off x="5358299" y="3537490"/>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t>5</a:t>
            </a:r>
            <a:endParaRPr lang="en-US" sz="1640"/>
          </a:p>
        </p:txBody>
      </p:sp>
      <p:sp>
        <p:nvSpPr>
          <p:cNvPr id="29" name="Shape 8"/>
          <p:cNvSpPr/>
          <p:nvPr/>
        </p:nvSpPr>
        <p:spPr>
          <a:xfrm>
            <a:off x="1354121"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0" name="Shape 8"/>
          <p:cNvSpPr/>
          <p:nvPr/>
        </p:nvSpPr>
        <p:spPr>
          <a:xfrm>
            <a:off x="5393538" y="3834053"/>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2370284" y="3295509"/>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2" name="Shape 8"/>
          <p:cNvSpPr/>
          <p:nvPr/>
        </p:nvSpPr>
        <p:spPr>
          <a:xfrm>
            <a:off x="4454527" y="3242343"/>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1348542" y="298667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rPr>
              <a:t>ITR 2</a:t>
            </a:r>
            <a:endParaRPr lang="en-US" sz="1367" b="1">
              <a:latin typeface="Palatino Linotype" pitchFamily="18" charset="0"/>
            </a:endParaRPr>
          </a:p>
        </p:txBody>
      </p:sp>
      <p:sp>
        <p:nvSpPr>
          <p:cNvPr id="34" name="Text 11"/>
          <p:cNvSpPr/>
          <p:nvPr/>
        </p:nvSpPr>
        <p:spPr>
          <a:xfrm>
            <a:off x="2516381" y="4084724"/>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FF0000"/>
                </a:solidFill>
                <a:latin typeface="Palatino Linotype" pitchFamily="18" charset="0"/>
                <a:ea typeface="Corben" pitchFamily="34" charset="-122"/>
                <a:cs typeface="Corben" pitchFamily="34" charset="-120"/>
              </a:rPr>
              <a:t>ITR 3</a:t>
            </a:r>
            <a:endParaRPr lang="en-US" sz="1367" b="1">
              <a:solidFill>
                <a:srgbClr val="FF0000"/>
              </a:solidFill>
              <a:latin typeface="Palatino Linotype" pitchFamily="18" charset="0"/>
            </a:endParaRPr>
          </a:p>
        </p:txBody>
      </p:sp>
      <p:sp>
        <p:nvSpPr>
          <p:cNvPr id="42" name="Text 11"/>
          <p:cNvSpPr/>
          <p:nvPr/>
        </p:nvSpPr>
        <p:spPr>
          <a:xfrm>
            <a:off x="3518186" y="2982114"/>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FF0000"/>
                </a:solidFill>
                <a:latin typeface="Palatino Linotype" pitchFamily="18" charset="0"/>
                <a:ea typeface="Corben" pitchFamily="34" charset="-122"/>
                <a:cs typeface="Corben" pitchFamily="34" charset="-120"/>
              </a:rPr>
              <a:t>ITR 4</a:t>
            </a:r>
            <a:endParaRPr lang="en-US" sz="1367" b="1">
              <a:solidFill>
                <a:srgbClr val="FF0000"/>
              </a:solidFill>
              <a:latin typeface="Palatino Linotype" pitchFamily="18" charset="0"/>
            </a:endParaRPr>
          </a:p>
        </p:txBody>
      </p:sp>
      <p:sp>
        <p:nvSpPr>
          <p:cNvPr id="35" name="Shape 8"/>
          <p:cNvSpPr/>
          <p:nvPr/>
        </p:nvSpPr>
        <p:spPr>
          <a:xfrm>
            <a:off x="3489612" y="3824509"/>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8" name="Text 11"/>
          <p:cNvSpPr/>
          <p:nvPr/>
        </p:nvSpPr>
        <p:spPr>
          <a:xfrm>
            <a:off x="4371796" y="4096434"/>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FF0000"/>
                </a:solidFill>
                <a:latin typeface="Palatino Linotype" pitchFamily="18" charset="0"/>
                <a:ea typeface="Corben" pitchFamily="34" charset="-122"/>
                <a:cs typeface="Corben" pitchFamily="34" charset="-120"/>
              </a:rPr>
              <a:t>ITR 5</a:t>
            </a:r>
            <a:endParaRPr lang="en-US" sz="1367" b="1">
              <a:solidFill>
                <a:srgbClr val="FF0000"/>
              </a:solidFill>
              <a:latin typeface="Palatino Linotype" pitchFamily="18" charset="0"/>
            </a:endParaRPr>
          </a:p>
        </p:txBody>
      </p:sp>
      <p:sp>
        <p:nvSpPr>
          <p:cNvPr id="41" name="Shape 14"/>
          <p:cNvSpPr/>
          <p:nvPr/>
        </p:nvSpPr>
        <p:spPr>
          <a:xfrm>
            <a:off x="6259047" y="350472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3" name="Text 15"/>
          <p:cNvSpPr/>
          <p:nvPr/>
        </p:nvSpPr>
        <p:spPr>
          <a:xfrm>
            <a:off x="6356791" y="3512045"/>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t>6</a:t>
            </a:r>
            <a:endParaRPr lang="en-US" sz="1640"/>
          </a:p>
        </p:txBody>
      </p:sp>
      <p:sp>
        <p:nvSpPr>
          <p:cNvPr id="44" name="Text 11"/>
          <p:cNvSpPr/>
          <p:nvPr/>
        </p:nvSpPr>
        <p:spPr>
          <a:xfrm>
            <a:off x="5452026" y="298667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FF0000"/>
                </a:solidFill>
                <a:latin typeface="Palatino Linotype" pitchFamily="18" charset="0"/>
                <a:ea typeface="Corben" pitchFamily="34" charset="-122"/>
                <a:cs typeface="Corben" pitchFamily="34" charset="-120"/>
              </a:rPr>
              <a:t>ITR 6</a:t>
            </a:r>
            <a:endParaRPr lang="en-US" sz="1367" b="1">
              <a:solidFill>
                <a:srgbClr val="FF0000"/>
              </a:solidFill>
              <a:latin typeface="Palatino Linotype" pitchFamily="18" charset="0"/>
            </a:endParaRPr>
          </a:p>
        </p:txBody>
      </p:sp>
      <p:sp>
        <p:nvSpPr>
          <p:cNvPr id="47" name="Shape 8"/>
          <p:cNvSpPr/>
          <p:nvPr/>
        </p:nvSpPr>
        <p:spPr>
          <a:xfrm>
            <a:off x="6385385" y="3242343"/>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8" name="Shape 14"/>
          <p:cNvSpPr/>
          <p:nvPr/>
        </p:nvSpPr>
        <p:spPr>
          <a:xfrm>
            <a:off x="7339279" y="348532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9" name="Text 15"/>
          <p:cNvSpPr/>
          <p:nvPr/>
        </p:nvSpPr>
        <p:spPr>
          <a:xfrm>
            <a:off x="7425052" y="3492107"/>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t>7</a:t>
            </a:r>
            <a:endParaRPr lang="en-US" sz="1640"/>
          </a:p>
        </p:txBody>
      </p:sp>
      <p:sp>
        <p:nvSpPr>
          <p:cNvPr id="50" name="Text 11"/>
          <p:cNvSpPr/>
          <p:nvPr/>
        </p:nvSpPr>
        <p:spPr>
          <a:xfrm>
            <a:off x="6502343" y="4066279"/>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ITR 7</a:t>
            </a:r>
            <a:endParaRPr lang="en-US" sz="1367" b="1">
              <a:latin typeface="Palatino Linotype" pitchFamily="18" charset="0"/>
            </a:endParaRPr>
          </a:p>
        </p:txBody>
      </p:sp>
      <p:sp>
        <p:nvSpPr>
          <p:cNvPr id="51" name="Shape 8"/>
          <p:cNvSpPr/>
          <p:nvPr/>
        </p:nvSpPr>
        <p:spPr>
          <a:xfrm>
            <a:off x="7495511" y="3803898"/>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Tree>
  </p:cSld>
  <p:clrMapOvr>
    <a:masterClrMapping/>
  </p:clrMapOvr>
  <p:transition/>
  <p:timing/>
</p:sld>
</file>

<file path=ppt/slides/slide1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3784327" cy="519757"/>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smtClean="0">
                <a:solidFill>
                  <a:srgbClr val="002060"/>
                </a:solidFill>
                <a:latin typeface="Corben" pitchFamily="34" charset="0"/>
                <a:ea typeface="Corben" pitchFamily="34" charset="-122"/>
                <a:cs typeface="Corben" pitchFamily="34" charset="-120"/>
              </a:rPr>
              <a:t>ITR 4 - APPLICABILITY</a:t>
            </a:r>
            <a:endParaRPr lang="en-US" sz="2734">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b="1" smtClean="0">
                <a:solidFill>
                  <a:srgbClr val="404155"/>
                </a:solidFill>
                <a:latin typeface="Nobile" pitchFamily="34" charset="0"/>
                <a:ea typeface="Nobile" pitchFamily="34" charset="-122"/>
                <a:cs typeface="Nobile" pitchFamily="34" charset="-120"/>
              </a:rPr>
              <a:t>Business Income u/s 44AD/44AE/ Income from Profession u/s 44ADA</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Salary / Pension income</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Income from One House Property (excluding the brought forward losses or losses to be carried forward cases under this head) </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b="1" smtClean="0">
                <a:solidFill>
                  <a:srgbClr val="002060"/>
                </a:solidFill>
                <a:latin typeface="Nobile" pitchFamily="34" charset="0"/>
                <a:ea typeface="Nobile" pitchFamily="34" charset="-122"/>
                <a:cs typeface="Nobile" pitchFamily="34" charset="-120"/>
              </a:rPr>
              <a:t>Income from other sources (excluding winning from lottery and income from horse races)</a:t>
            </a:r>
            <a:endParaRPr lang="en-US" sz="1000" b="1">
              <a:solidFill>
                <a:srgbClr val="002060"/>
              </a:solidFill>
            </a:endParaRPr>
          </a:p>
        </p:txBody>
      </p:sp>
      <p:sp>
        <p:nvSpPr>
          <p:cNvPr id="22" name="TextBox 21"/>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smtClean="0">
                <a:solidFill>
                  <a:srgbClr val="FF0000"/>
                </a:solidFill>
                <a:latin typeface="Palatino Linotype" pitchFamily="18" charset="0"/>
              </a:rPr>
              <a:t>Resident Individual /HUF/Partnership Firm whose Total Income for AY 2024-25 includes</a:t>
            </a:r>
            <a:endParaRPr lang="en-US" b="1">
              <a:solidFill>
                <a:srgbClr val="FF0000"/>
              </a:solidFill>
              <a:latin typeface="Palatino Linotype" pitchFamily="18" charset="0"/>
            </a:endParaRPr>
          </a:p>
        </p:txBody>
      </p:sp>
    </p:spTree>
  </p:cSld>
  <p:clrMapOvr>
    <a:masterClrMapping/>
  </p:clrMapOvr>
  <p:transition/>
  <p:timing/>
</p:sld>
</file>

<file path=ppt/slides/slide1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173985"/>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1B1B27"/>
                </a:solidFill>
                <a:latin typeface="Corben"/>
                <a:ea typeface="Corben"/>
                <a:cs typeface="Corben" pitchFamily="34" charset="-120"/>
              </a:rPr>
              <a:t>Who can not file ITR 4 ?</a:t>
            </a:r>
            <a:endParaRPr lang="en-US" sz="2734" b="1">
              <a:latin typeface="Corben"/>
              <a:ea typeface="Corben"/>
            </a:endParaRPr>
          </a:p>
        </p:txBody>
      </p:sp>
      <p:sp>
        <p:nvSpPr>
          <p:cNvPr id="5" name="Shape 2"/>
          <p:cNvSpPr/>
          <p:nvPr/>
        </p:nvSpPr>
        <p:spPr>
          <a:xfrm>
            <a:off x="1604331" y="2600894"/>
            <a:ext cx="2671590"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Text 4"/>
          <p:cNvSpPr/>
          <p:nvPr/>
        </p:nvSpPr>
        <p:spPr>
          <a:xfrm>
            <a:off x="1748276" y="2702575"/>
            <a:ext cx="256765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250" b="1" smtClean="0">
                <a:solidFill>
                  <a:srgbClr val="404155"/>
                </a:solidFill>
                <a:latin typeface="Palatino Linotype" pitchFamily="18" charset="0"/>
                <a:ea typeface="Nobile" pitchFamily="34" charset="-122"/>
                <a:cs typeface="Nobile" pitchFamily="34" charset="-120"/>
              </a:rPr>
              <a:t>Having total income from Salary, House Property, Other Sources above Rs. 50 Lakhs</a:t>
            </a:r>
            <a:endParaRPr lang="en-US" sz="1250" b="1">
              <a:latin typeface="Palatino Linotype" pitchFamily="18" charset="0"/>
            </a:endParaRPr>
          </a:p>
        </p:txBody>
      </p:sp>
      <p:sp>
        <p:nvSpPr>
          <p:cNvPr id="8" name="Shape 5"/>
          <p:cNvSpPr/>
          <p:nvPr/>
        </p:nvSpPr>
        <p:spPr>
          <a:xfrm>
            <a:off x="4972014" y="2600894"/>
            <a:ext cx="2677139" cy="90728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5065613" y="2924701"/>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latin typeface="Palatino Linotype" pitchFamily="18" charset="0"/>
              </a:rPr>
              <a:t>Having Income from Capital Gain</a:t>
            </a:r>
            <a:endParaRPr lang="en-US" sz="1250" b="1">
              <a:latin typeface="Palatino Linotype" pitchFamily="18" charset="0"/>
            </a:endParaRPr>
          </a:p>
        </p:txBody>
      </p:sp>
      <p:sp>
        <p:nvSpPr>
          <p:cNvPr id="11" name="Shape 8"/>
          <p:cNvSpPr/>
          <p:nvPr/>
        </p:nvSpPr>
        <p:spPr>
          <a:xfrm>
            <a:off x="1604331" y="3760495"/>
            <a:ext cx="2671591"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1748275" y="3846470"/>
            <a:ext cx="2265996" cy="52929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250" b="1" smtClean="0">
                <a:latin typeface="Palatino Linotype" pitchFamily="18" charset="0"/>
              </a:rPr>
              <a:t>An Individual who is either Director in a Company or has invested in Unlisted Equity Shares</a:t>
            </a:r>
            <a:endParaRPr lang="en-US" sz="1250" b="1">
              <a:latin typeface="Palatino Linotype" pitchFamily="18" charset="0"/>
            </a:endParaRPr>
          </a:p>
        </p:txBody>
      </p:sp>
      <p:sp>
        <p:nvSpPr>
          <p:cNvPr id="14" name="Shape 11"/>
          <p:cNvSpPr/>
          <p:nvPr/>
        </p:nvSpPr>
        <p:spPr>
          <a:xfrm>
            <a:off x="4972014" y="3760495"/>
            <a:ext cx="2677139" cy="1083484"/>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6" name="Text 13"/>
          <p:cNvSpPr/>
          <p:nvPr/>
        </p:nvSpPr>
        <p:spPr>
          <a:xfrm>
            <a:off x="5065613" y="3846469"/>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250" b="1" smtClean="0">
                <a:solidFill>
                  <a:srgbClr val="404155"/>
                </a:solidFill>
                <a:latin typeface="Palatino Linotype" pitchFamily="18" charset="0"/>
                <a:ea typeface="Nobile" pitchFamily="34" charset="-122"/>
                <a:cs typeface="Nobile" pitchFamily="34" charset="-120"/>
              </a:rPr>
              <a:t>Whose books of accounts are required to be audited under the Income Tax Act</a:t>
            </a:r>
            <a:endParaRPr lang="en-US" sz="1250" b="1">
              <a:latin typeface="Palatino Linotype" pitchFamily="18" charset="0"/>
            </a:endParaRPr>
          </a:p>
        </p:txBody>
      </p:sp>
      <p:sp>
        <p:nvSpPr>
          <p:cNvPr id="18" name="TextBox 17"/>
          <p:cNvSpPr txBox="1"/>
          <p:nvPr/>
        </p:nvSpPr>
        <p:spPr>
          <a:xfrm>
            <a:off x="1355991" y="1871543"/>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smtClean="0">
                <a:solidFill>
                  <a:srgbClr val="FF0000"/>
                </a:solidFill>
                <a:latin typeface="Palatino Linotype" pitchFamily="18" charset="0"/>
              </a:rPr>
              <a:t>ITR 4 can not be filed by the following Individuals / Partnership firms</a:t>
            </a:r>
            <a:endParaRPr lang="en-US" b="1">
              <a:solidFill>
                <a:srgbClr val="FF0000"/>
              </a:solidFill>
              <a:latin typeface="Palatino Linotype" pitchFamily="18" charset="0"/>
            </a:endParaRPr>
          </a:p>
        </p:txBody>
      </p:sp>
      <p:sp>
        <p:nvSpPr>
          <p:cNvPr id="27" name="Shape 5"/>
          <p:cNvSpPr/>
          <p:nvPr/>
        </p:nvSpPr>
        <p:spPr>
          <a:xfrm>
            <a:off x="3249480" y="4989551"/>
            <a:ext cx="2567655" cy="766896"/>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8" name="Text 13"/>
          <p:cNvSpPr/>
          <p:nvPr/>
        </p:nvSpPr>
        <p:spPr>
          <a:xfrm>
            <a:off x="3249481" y="5112515"/>
            <a:ext cx="2474056"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250" b="1" smtClean="0">
                <a:solidFill>
                  <a:srgbClr val="404155"/>
                </a:solidFill>
                <a:latin typeface="Palatino Linotype" pitchFamily="18" charset="0"/>
                <a:ea typeface="Nobile" pitchFamily="34" charset="-122"/>
                <a:cs typeface="Nobile" pitchFamily="34" charset="-120"/>
              </a:rPr>
              <a:t>Non- Residents</a:t>
            </a:r>
            <a:endParaRPr lang="en-US" sz="1250" b="1">
              <a:latin typeface="Palatino Linotype" pitchFamily="18" charset="0"/>
            </a:endParaRPr>
          </a:p>
        </p:txBody>
      </p:sp>
    </p:spTree>
  </p:cSld>
  <p:clrMapOvr>
    <a:masterClrMapping/>
  </p:clrMapOvr>
  <p:transition/>
  <p:timing/>
</p:sld>
</file>

<file path=ppt/slides/slide1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4213168" cy="62608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PRESUMPTIVE TAXATION</a:t>
            </a:r>
            <a:endParaRPr lang="en-US" sz="2734" b="1">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Notwithstanding anything to the contrary contained in Section 28 to 43C</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Eligible Assessee &amp; Eligible Business</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Sum equal to 8% of Total Turnover or Gross Receipts or such higher amount shall be deemed to be Income from PGBP</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b="1" smtClean="0">
                <a:solidFill>
                  <a:srgbClr val="002060"/>
                </a:solidFill>
                <a:latin typeface="Nobile" pitchFamily="34" charset="0"/>
                <a:ea typeface="Nobile" pitchFamily="34" charset="-122"/>
                <a:cs typeface="Nobile" pitchFamily="34" charset="-120"/>
              </a:rPr>
              <a:t>6% applicable in case of Banking channel transactions ( if received by due date specified u/s 139(1) )</a:t>
            </a:r>
            <a:endParaRPr lang="en-US" sz="1000" b="1">
              <a:solidFill>
                <a:srgbClr val="002060"/>
              </a:solidFill>
            </a:endParaRPr>
          </a:p>
        </p:txBody>
      </p:sp>
      <p:sp>
        <p:nvSpPr>
          <p:cNvPr id="19" name="TextBox 18"/>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u="sng" smtClean="0">
                <a:solidFill>
                  <a:srgbClr val="7030A0"/>
                </a:solidFill>
                <a:latin typeface="Nobile"/>
                <a:ea typeface="Nobile"/>
              </a:rPr>
              <a:t>Section 44AD</a:t>
            </a:r>
            <a:endParaRPr lang="en-US" b="1" u="sng">
              <a:solidFill>
                <a:srgbClr val="7030A0"/>
              </a:solidFill>
              <a:latin typeface="Nobile"/>
              <a:ea typeface="Nobile"/>
            </a:endParaRPr>
          </a:p>
        </p:txBody>
      </p:sp>
    </p:spTree>
  </p:cSld>
  <p:clrMapOvr>
    <a:masterClrMapping/>
  </p:clrMapOvr>
  <p:transition/>
  <p:timing/>
</p:sld>
</file>

<file path=ppt/slides/slide1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b="1" smtClean="0">
                <a:solidFill>
                  <a:srgbClr val="404155"/>
                </a:solidFill>
                <a:latin typeface="Nobile" pitchFamily="34" charset="0"/>
                <a:ea typeface="Nobile" pitchFamily="34" charset="-122"/>
                <a:cs typeface="Nobile" pitchFamily="34" charset="-120"/>
              </a:rPr>
              <a:t>Over riding effect over Section 28 to 43C</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Any deduction allowable u/s 30 to 38 shall be deemed to be allowed</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000" b="1" smtClean="0">
                <a:solidFill>
                  <a:srgbClr val="404155"/>
                </a:solidFill>
                <a:latin typeface="Nobile" pitchFamily="34" charset="0"/>
                <a:ea typeface="Nobile" pitchFamily="34" charset="-122"/>
                <a:cs typeface="Nobile" pitchFamily="34" charset="-120"/>
              </a:rPr>
              <a:t>WDV of any asset of shall be deemed to have been calculated as if depreciation is actually allowed</a:t>
            </a:r>
            <a:endParaRPr lang="en-US" sz="1000" b="1">
              <a:solidFill>
                <a:srgbClr val="404155"/>
              </a:solidFill>
              <a:latin typeface="Nobile" pitchFamily="34" charset="0"/>
              <a:ea typeface="Nobile" pitchFamily="34" charset="-122"/>
              <a:cs typeface="Nobile" pitchFamily="34" charset="-120"/>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404155"/>
                </a:solidFill>
                <a:latin typeface="Nobile" pitchFamily="34" charset="0"/>
                <a:ea typeface="Nobile" pitchFamily="34" charset="-122"/>
                <a:cs typeface="Nobile" pitchFamily="34" charset="-120"/>
              </a:rPr>
              <a:t>Not Applicable for Professions mentioned in Sec. 44AA(1), Commission or Brokerage, Agency Business</a:t>
            </a:r>
            <a:endParaRPr lang="en-US" sz="1000" b="1">
              <a:solidFill>
                <a:srgbClr val="404155"/>
              </a:solidFill>
              <a:latin typeface="Nobile" pitchFamily="34" charset="0"/>
              <a:ea typeface="Nobile" pitchFamily="34" charset="-122"/>
              <a:cs typeface="Nobile" pitchFamily="34" charset="-120"/>
            </a:endParaRPr>
          </a:p>
        </p:txBody>
      </p:sp>
      <p:sp>
        <p:nvSpPr>
          <p:cNvPr id="22" name="TextBox 21"/>
          <p:cNvSpPr txBox="1"/>
          <p:nvPr/>
        </p:nvSpPr>
        <p:spPr>
          <a:xfrm>
            <a:off x="1169565" y="1968825"/>
            <a:ext cx="6293162" cy="267101"/>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250" b="1" u="sng" smtClean="0">
                <a:solidFill>
                  <a:srgbClr val="002060"/>
                </a:solidFill>
                <a:latin typeface="Nobile" pitchFamily="34" charset="0"/>
                <a:ea typeface="Nobile" pitchFamily="34" charset="-122"/>
                <a:cs typeface="Nobile" pitchFamily="34" charset="-120"/>
              </a:rPr>
              <a:t>Notwithstanding anything to contrary contained in Sec 28 to 43C</a:t>
            </a:r>
            <a:endParaRPr lang="en-US" sz="1250" b="1" u="sng">
              <a:solidFill>
                <a:srgbClr val="002060"/>
              </a:solidFill>
            </a:endParaRPr>
          </a:p>
        </p:txBody>
      </p:sp>
    </p:spTree>
  </p:cSld>
  <p:clrMapOvr>
    <a:masterClrMapping/>
  </p:clrMapOvr>
  <p:transition/>
  <p:timing/>
</p:sld>
</file>

<file path=ppt/slides/slide1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Individual/ HUF/ Partnership Firm (not LLP)</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latin typeface="Nobile"/>
                <a:ea typeface="Nobile"/>
              </a:rPr>
              <a:t>Resident</a:t>
            </a:r>
            <a:endParaRPr lang="en-US" sz="1000" b="1">
              <a:latin typeface="Nobile"/>
              <a:ea typeface="Nobile"/>
            </a:endParaRPr>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Deduction not claimed under 10A/10AA/10B/10BA or under Chapter VI A under the heading C</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LLP not Eligible Assessee</a:t>
            </a:r>
            <a:endParaRPr lang="en-US" sz="1000" b="1">
              <a:solidFill>
                <a:srgbClr val="002060"/>
              </a:solidFill>
              <a:latin typeface="Nobile"/>
              <a:ea typeface="Nobile"/>
            </a:endParaRPr>
          </a:p>
        </p:txBody>
      </p:sp>
      <p:sp>
        <p:nvSpPr>
          <p:cNvPr id="21" name="TextBox 20"/>
          <p:cNvSpPr txBox="1"/>
          <p:nvPr/>
        </p:nvSpPr>
        <p:spPr>
          <a:xfrm>
            <a:off x="1169565" y="1968825"/>
            <a:ext cx="6293162" cy="267101"/>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250" b="1" u="sng" smtClean="0">
                <a:solidFill>
                  <a:srgbClr val="002060"/>
                </a:solidFill>
                <a:latin typeface="Nobile" pitchFamily="34" charset="0"/>
                <a:ea typeface="Nobile" pitchFamily="34" charset="-122"/>
                <a:cs typeface="Nobile" pitchFamily="34" charset="-120"/>
              </a:rPr>
              <a:t>Eligible Assessee</a:t>
            </a:r>
            <a:endParaRPr lang="en-US" sz="1250" b="1" u="sng">
              <a:solidFill>
                <a:srgbClr val="002060"/>
              </a:solidFill>
            </a:endParaRPr>
          </a:p>
        </p:txBody>
      </p:sp>
    </p:spTree>
  </p:cSld>
  <p:clrMapOvr>
    <a:masterClrMapping/>
  </p:clrMapOvr>
  <p:transition/>
  <p:timing/>
</p:sld>
</file>

<file path=ppt/slides/slide1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Business except the business of plying, hiring or leasing goods carriages</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Turnover or Gross Receipts doesn’t exceed Rs. 2 Crores </a:t>
            </a:r>
            <a:endParaRPr lang="en-US" sz="1000" b="1">
              <a:solidFill>
                <a:srgbClr val="002060"/>
              </a:solidFill>
              <a:latin typeface="Nobile"/>
              <a:ea typeface="Nobile"/>
            </a:endParaRPr>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If aggregate amount received in Cash during the year doesn’t exceed 5% of Total Turnover or Gross Receipts, then Rs. 3 Crores will be the limit</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Receipts in Bank by a Cheque/Draft which is not A/c payee, shall be treated as Cash Receipt</a:t>
            </a:r>
            <a:endParaRPr lang="en-US" sz="1000" b="1">
              <a:solidFill>
                <a:srgbClr val="002060"/>
              </a:solidFill>
              <a:latin typeface="Nobile"/>
              <a:ea typeface="Nobile"/>
            </a:endParaRPr>
          </a:p>
        </p:txBody>
      </p:sp>
      <p:sp>
        <p:nvSpPr>
          <p:cNvPr id="21" name="TextBox 20"/>
          <p:cNvSpPr txBox="1"/>
          <p:nvPr/>
        </p:nvSpPr>
        <p:spPr>
          <a:xfrm>
            <a:off x="1169565" y="1968825"/>
            <a:ext cx="6293162" cy="267101"/>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250" b="1" u="sng" smtClean="0">
                <a:solidFill>
                  <a:srgbClr val="002060"/>
                </a:solidFill>
                <a:latin typeface="Nobile" pitchFamily="34" charset="0"/>
                <a:ea typeface="Nobile" pitchFamily="34" charset="-122"/>
                <a:cs typeface="Nobile" pitchFamily="34" charset="-120"/>
              </a:rPr>
              <a:t>Eligible Business</a:t>
            </a:r>
            <a:endParaRPr lang="en-US" sz="1250" b="1" u="sng">
              <a:solidFill>
                <a:srgbClr val="002060"/>
              </a:solidFill>
            </a:endParaRPr>
          </a:p>
        </p:txBody>
      </p:sp>
    </p:spTree>
  </p:cSld>
  <p:clrMapOvr>
    <a:masterClrMapping/>
  </p:clrMapOvr>
  <p:transition/>
  <p:timing/>
</p:sld>
</file>

<file path=ppt/slides/slide1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4213168" cy="62608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PRESUMPTIVE TAXATION</a:t>
            </a:r>
            <a:endParaRPr lang="en-US" sz="2734" b="1">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Notwithstanding anything to the contrary contained in Section 28 to 43C</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Resident Individual/Firm (excluding LLP)</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Profession notified u/s 44AA(1)</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b="1" smtClean="0">
                <a:solidFill>
                  <a:srgbClr val="002060"/>
                </a:solidFill>
                <a:latin typeface="Nobile" pitchFamily="34" charset="0"/>
                <a:ea typeface="Nobile" pitchFamily="34" charset="-122"/>
                <a:cs typeface="Nobile" pitchFamily="34" charset="-120"/>
              </a:rPr>
              <a:t>Gross Receipts doesn’t exceed Rs. 50 Lakhs (in case aggregate cash receipts  during the FY doesn’t exceed 5% of Gross Receipts, then Rs. 75 Lakhs)</a:t>
            </a:r>
            <a:endParaRPr lang="en-US" sz="1000" b="1">
              <a:solidFill>
                <a:srgbClr val="002060"/>
              </a:solidFill>
            </a:endParaRPr>
          </a:p>
        </p:txBody>
      </p:sp>
      <p:sp>
        <p:nvSpPr>
          <p:cNvPr id="19" name="TextBox 18"/>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u="sng" smtClean="0">
                <a:solidFill>
                  <a:srgbClr val="7030A0"/>
                </a:solidFill>
                <a:latin typeface="Nobile"/>
                <a:ea typeface="Nobile"/>
              </a:rPr>
              <a:t>Section 44ADA</a:t>
            </a:r>
            <a:endParaRPr lang="en-US" b="1" u="sng">
              <a:solidFill>
                <a:srgbClr val="7030A0"/>
              </a:solidFill>
              <a:latin typeface="Nobile"/>
              <a:ea typeface="Nobile"/>
            </a:endParaRPr>
          </a:p>
        </p:txBody>
      </p:sp>
    </p:spTree>
  </p:cSld>
  <p:clrMapOvr>
    <a:masterClrMapping/>
  </p:clrMapOvr>
  <p:transition/>
  <p:timing/>
</p:sld>
</file>

<file path=ppt/slides/slide1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4213168" cy="62608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PRESUMPTIVE TAXATION</a:t>
            </a:r>
            <a:endParaRPr lang="en-US" sz="2734" b="1">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5</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50% of Gross Receipts shall be deemed to income under the head PGBP</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6</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000" b="1" smtClean="0">
                <a:solidFill>
                  <a:srgbClr val="404155"/>
                </a:solidFill>
                <a:latin typeface="Nobile" pitchFamily="34" charset="0"/>
                <a:ea typeface="Nobile" pitchFamily="34" charset="-122"/>
                <a:cs typeface="Nobile" pitchFamily="34" charset="-120"/>
              </a:rPr>
              <a:t>WDV of any asset of shall be deemed to have been calculated as if depreciation is actually allowed</a:t>
            </a:r>
            <a:endParaRPr lang="en-US" sz="1000" b="1">
              <a:solidFill>
                <a:srgbClr val="404155"/>
              </a:solidFill>
              <a:latin typeface="Nobile" pitchFamily="34" charset="0"/>
              <a:ea typeface="Nobile" pitchFamily="34" charset="-122"/>
              <a:cs typeface="Nobile" pitchFamily="34" charset="-120"/>
            </a:endParaRPr>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7</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002060"/>
                </a:solidFill>
                <a:latin typeface="Nobile"/>
                <a:ea typeface="Nobile"/>
              </a:rPr>
              <a:t>If declaring profit below 50%, Tax Audit u/s 44AB applicable</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8</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404155"/>
                </a:solidFill>
                <a:latin typeface="Nobile" pitchFamily="34" charset="0"/>
                <a:ea typeface="Nobile" pitchFamily="34" charset="-122"/>
              </a:rPr>
              <a:t>Any deduction allowable u/s 30 to 38 shall be deemed to be allowed</a:t>
            </a:r>
            <a:endParaRPr lang="en-US" sz="1000" b="1"/>
          </a:p>
        </p:txBody>
      </p:sp>
      <p:sp>
        <p:nvSpPr>
          <p:cNvPr id="19" name="TextBox 18"/>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u="sng" smtClean="0">
                <a:solidFill>
                  <a:srgbClr val="7030A0"/>
                </a:solidFill>
                <a:latin typeface="Nobile"/>
                <a:ea typeface="Nobile"/>
              </a:rPr>
              <a:t>Section 44ADA</a:t>
            </a:r>
            <a:endParaRPr lang="en-US" b="1" u="sng">
              <a:solidFill>
                <a:srgbClr val="7030A0"/>
              </a:solidFill>
              <a:latin typeface="Nobile"/>
              <a:ea typeface="Nobile"/>
            </a:endParaRPr>
          </a:p>
        </p:txBody>
      </p:sp>
      <p:sp>
        <p:nvSpPr>
          <p:cNvPr id="21" name="Text 9"/>
          <p:cNvSpPr/>
          <p:nvPr/>
        </p:nvSpPr>
        <p:spPr>
          <a:xfrm>
            <a:off x="5188000" y="286051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00" b="1"/>
          </a:p>
        </p:txBody>
      </p:sp>
    </p:spTree>
  </p:cSld>
  <p:clrMapOvr>
    <a:masterClrMapping/>
  </p:clrMapOvr>
  <p:transition/>
  <p:timing/>
</p:sld>
</file>

<file path=ppt/slides/slide1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749921"/>
            <a:ext cx="6199287"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smtClean="0">
                <a:solidFill>
                  <a:srgbClr val="002060"/>
                </a:solidFill>
                <a:latin typeface="Corben" pitchFamily="34" charset="0"/>
                <a:ea typeface="Corben" pitchFamily="34" charset="-122"/>
                <a:cs typeface="Corben" pitchFamily="34" charset="-120"/>
              </a:rPr>
              <a:t>Professions notified u/s 44AA (1)</a:t>
            </a:r>
            <a:endParaRPr lang="en-US" sz="2734">
              <a:solidFill>
                <a:srgbClr val="002060"/>
              </a:solidFill>
            </a:endParaRPr>
          </a:p>
        </p:txBody>
      </p:sp>
      <p:sp>
        <p:nvSpPr>
          <p:cNvPr id="6" name="Text 3"/>
          <p:cNvSpPr/>
          <p:nvPr/>
        </p:nvSpPr>
        <p:spPr>
          <a:xfrm>
            <a:off x="857917" y="2671430"/>
            <a:ext cx="1750591"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214312" indent="-214312" algn="l">
              <a:lnSpc>
                <a:spcPts val="1749"/>
              </a:lnSpc>
              <a:buSzTx/>
              <a:buChar char="•"/>
            </a:pPr>
            <a:r>
              <a:rPr lang="en-US" sz="1094" smtClean="0">
                <a:solidFill>
                  <a:srgbClr val="404155"/>
                </a:solidFill>
                <a:latin typeface="Nobile" pitchFamily="34" charset="0"/>
                <a:ea typeface="Nobile" pitchFamily="34" charset="-122"/>
                <a:cs typeface="Nobile" pitchFamily="34" charset="-120"/>
              </a:rPr>
              <a:t>Legal</a:t>
            </a:r>
          </a:p>
          <a:p>
            <a:pPr marL="214312" indent="-214312" algn="l">
              <a:lnSpc>
                <a:spcPts val="1749"/>
              </a:lnSpc>
              <a:buSzTx/>
              <a:buChar char="•"/>
            </a:pPr>
            <a:r>
              <a:rPr lang="en-IN" sz="1094" smtClean="0">
                <a:solidFill>
                  <a:srgbClr val="404155"/>
                </a:solidFill>
                <a:latin typeface="Nobile" pitchFamily="34" charset="0"/>
                <a:ea typeface="Nobile" pitchFamily="34" charset="-122"/>
              </a:rPr>
              <a:t>Medical</a:t>
            </a:r>
          </a:p>
          <a:p>
            <a:pPr marL="214312" indent="-214312" algn="l">
              <a:lnSpc>
                <a:spcPts val="1749"/>
              </a:lnSpc>
              <a:buSzTx/>
              <a:buChar char="•"/>
            </a:pPr>
            <a:r>
              <a:rPr lang="en-IN" sz="1094" smtClean="0">
                <a:solidFill>
                  <a:srgbClr val="404155"/>
                </a:solidFill>
                <a:latin typeface="Nobile" pitchFamily="34" charset="0"/>
                <a:ea typeface="Nobile" pitchFamily="34" charset="-122"/>
              </a:rPr>
              <a:t>Engineering</a:t>
            </a:r>
          </a:p>
          <a:p>
            <a:pPr marL="214312" indent="-214312" algn="l">
              <a:lnSpc>
                <a:spcPts val="1749"/>
              </a:lnSpc>
              <a:buSzTx/>
              <a:buChar char="•"/>
            </a:pPr>
            <a:r>
              <a:rPr lang="en-IN" sz="1094" smtClean="0">
                <a:solidFill>
                  <a:srgbClr val="404155"/>
                </a:solidFill>
                <a:latin typeface="Nobile" pitchFamily="34" charset="0"/>
                <a:ea typeface="Nobile" pitchFamily="34" charset="-122"/>
              </a:rPr>
              <a:t>Architecture</a:t>
            </a:r>
          </a:p>
          <a:p>
            <a:pPr marL="214312" indent="-214312" algn="l">
              <a:lnSpc>
                <a:spcPts val="1749"/>
              </a:lnSpc>
              <a:buSzTx/>
              <a:buChar char="•"/>
            </a:pPr>
            <a:r>
              <a:rPr lang="en-IN" sz="1094" smtClean="0">
                <a:solidFill>
                  <a:srgbClr val="404155"/>
                </a:solidFill>
                <a:latin typeface="Nobile" pitchFamily="34" charset="0"/>
                <a:ea typeface="Nobile" pitchFamily="34" charset="-122"/>
              </a:rPr>
              <a:t>Accountancy</a:t>
            </a:r>
          </a:p>
          <a:p>
            <a:pPr marL="214312" indent="-214312" algn="l">
              <a:lnSpc>
                <a:spcPts val="1749"/>
              </a:lnSpc>
              <a:buSzTx/>
              <a:buChar char="•"/>
            </a:pPr>
            <a:r>
              <a:rPr lang="en-IN" sz="1094" smtClean="0">
                <a:solidFill>
                  <a:srgbClr val="404155"/>
                </a:solidFill>
                <a:latin typeface="Nobile" pitchFamily="34" charset="0"/>
                <a:ea typeface="Nobile" pitchFamily="34" charset="-122"/>
              </a:rPr>
              <a:t>Technical Consultancy</a:t>
            </a:r>
          </a:p>
          <a:p>
            <a:pPr marL="214312" indent="-214312" algn="l">
              <a:lnSpc>
                <a:spcPts val="1749"/>
              </a:lnSpc>
              <a:buSzTx/>
              <a:buChar char="•"/>
            </a:pPr>
            <a:r>
              <a:rPr lang="en-IN" sz="1094" smtClean="0">
                <a:solidFill>
                  <a:srgbClr val="404155"/>
                </a:solidFill>
                <a:latin typeface="Nobile" pitchFamily="34" charset="0"/>
                <a:ea typeface="Nobile" pitchFamily="34" charset="-122"/>
              </a:rPr>
              <a:t>Interior Decoration</a:t>
            </a:r>
          </a:p>
          <a:p>
            <a:pPr marL="214312" indent="-214312" algn="l">
              <a:lnSpc>
                <a:spcPts val="1749"/>
              </a:lnSpc>
              <a:buSzTx/>
              <a:buChar char="•"/>
            </a:pPr>
            <a:endParaRPr lang="en-IN" sz="1094" smtClean="0">
              <a:solidFill>
                <a:srgbClr val="404155"/>
              </a:solidFill>
              <a:latin typeface="Nobile" pitchFamily="34" charset="0"/>
              <a:ea typeface="Nobile" pitchFamily="34" charset="-122"/>
            </a:endParaRPr>
          </a:p>
          <a:p>
            <a:pPr marL="214312" indent="-214312" algn="l">
              <a:lnSpc>
                <a:spcPts val="1749"/>
              </a:lnSpc>
              <a:buSzTx/>
              <a:buChar char="•"/>
            </a:pPr>
            <a:endParaRPr lang="en-US" sz="1094"/>
          </a:p>
        </p:txBody>
      </p:sp>
      <p:sp>
        <p:nvSpPr>
          <p:cNvPr id="18" name="Text 3"/>
          <p:cNvSpPr/>
          <p:nvPr/>
        </p:nvSpPr>
        <p:spPr>
          <a:xfrm>
            <a:off x="3067830" y="2671430"/>
            <a:ext cx="2136920"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214312" indent="-214312" algn="l">
              <a:lnSpc>
                <a:spcPts val="1749"/>
              </a:lnSpc>
              <a:buSzTx/>
              <a:buChar char="•"/>
            </a:pPr>
            <a:r>
              <a:rPr lang="en-IN" sz="1094" smtClean="0">
                <a:solidFill>
                  <a:srgbClr val="404155"/>
                </a:solidFill>
                <a:latin typeface="Nobile" pitchFamily="34" charset="0"/>
                <a:ea typeface="Nobile" pitchFamily="34" charset="-122"/>
              </a:rPr>
              <a:t>Authorised Representative</a:t>
            </a:r>
          </a:p>
          <a:p>
            <a:pPr marL="214312" indent="-214312" algn="l">
              <a:lnSpc>
                <a:spcPts val="1749"/>
              </a:lnSpc>
              <a:buSzTx/>
              <a:buChar char="•"/>
            </a:pPr>
            <a:r>
              <a:rPr lang="en-IN" sz="1094" smtClean="0">
                <a:solidFill>
                  <a:srgbClr val="404155"/>
                </a:solidFill>
                <a:latin typeface="Nobile" pitchFamily="34" charset="0"/>
                <a:ea typeface="Nobile" pitchFamily="34" charset="-122"/>
              </a:rPr>
              <a:t>Company Secretary</a:t>
            </a:r>
          </a:p>
          <a:p>
            <a:pPr marL="214312" indent="-214312" algn="l">
              <a:lnSpc>
                <a:spcPts val="1749"/>
              </a:lnSpc>
              <a:buSzTx/>
              <a:buChar char="•"/>
            </a:pPr>
            <a:r>
              <a:rPr lang="en-IN" sz="1094" smtClean="0">
                <a:solidFill>
                  <a:srgbClr val="404155"/>
                </a:solidFill>
                <a:latin typeface="Nobile" pitchFamily="34" charset="0"/>
                <a:ea typeface="Nobile" pitchFamily="34" charset="-122"/>
              </a:rPr>
              <a:t>IT Professionals</a:t>
            </a:r>
          </a:p>
          <a:p>
            <a:pPr marL="500062" lvl="1" indent="-214312">
              <a:lnSpc>
                <a:spcPts val="1749"/>
              </a:lnSpc>
              <a:buSzTx/>
            </a:pPr>
            <a:endParaRPr lang="en-IN" sz="1094" smtClean="0">
              <a:solidFill>
                <a:srgbClr val="404155"/>
              </a:solidFill>
              <a:latin typeface="Nobile" pitchFamily="34" charset="0"/>
              <a:ea typeface="Nobile" pitchFamily="34" charset="-122"/>
            </a:endParaRPr>
          </a:p>
          <a:p>
            <a:pPr marL="214312" indent="-214312" algn="l">
              <a:lnSpc>
                <a:spcPts val="1749"/>
              </a:lnSpc>
              <a:buSzTx/>
              <a:buChar char="•"/>
            </a:pPr>
            <a:endParaRPr lang="en-US" sz="1094"/>
          </a:p>
        </p:txBody>
      </p:sp>
      <p:sp>
        <p:nvSpPr>
          <p:cNvPr id="19" name="TextBox 18"/>
          <p:cNvSpPr txBox="1"/>
          <p:nvPr/>
        </p:nvSpPr>
        <p:spPr>
          <a:xfrm>
            <a:off x="5854553" y="2671430"/>
            <a:ext cx="2106576" cy="2923878"/>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214312" indent="-214312">
              <a:lnSpc>
                <a:spcPts val="1749"/>
              </a:lnSpc>
              <a:buSzTx/>
              <a:buChar char="•"/>
            </a:pPr>
            <a:r>
              <a:rPr lang="en-IN" sz="1094" smtClean="0">
                <a:solidFill>
                  <a:srgbClr val="404155"/>
                </a:solidFill>
                <a:latin typeface="Nobile" pitchFamily="34" charset="0"/>
                <a:ea typeface="Nobile" pitchFamily="34" charset="-122"/>
              </a:rPr>
              <a:t>Film Artist</a:t>
            </a:r>
          </a:p>
          <a:p>
            <a:pPr marL="500062" lvl="1" indent="-214312">
              <a:lnSpc>
                <a:spcPts val="1749"/>
              </a:lnSpc>
              <a:buSzTx/>
              <a:buChar char="•"/>
            </a:pPr>
            <a:r>
              <a:rPr lang="en-IN" sz="1094" smtClean="0">
                <a:solidFill>
                  <a:srgbClr val="404155"/>
                </a:solidFill>
                <a:latin typeface="Nobile" pitchFamily="34" charset="0"/>
                <a:ea typeface="Nobile" pitchFamily="34" charset="-122"/>
              </a:rPr>
              <a:t>Actor</a:t>
            </a:r>
          </a:p>
          <a:p>
            <a:pPr marL="500062" lvl="1" indent="-214312">
              <a:lnSpc>
                <a:spcPts val="1749"/>
              </a:lnSpc>
              <a:buSzTx/>
              <a:buChar char="•"/>
            </a:pPr>
            <a:r>
              <a:rPr lang="en-IN" sz="1094" smtClean="0">
                <a:solidFill>
                  <a:srgbClr val="404155"/>
                </a:solidFill>
                <a:latin typeface="Nobile" pitchFamily="34" charset="0"/>
                <a:ea typeface="Nobile" pitchFamily="34" charset="-122"/>
              </a:rPr>
              <a:t>Cameraman</a:t>
            </a:r>
          </a:p>
          <a:p>
            <a:pPr marL="500062" lvl="1" indent="-214312">
              <a:lnSpc>
                <a:spcPts val="1749"/>
              </a:lnSpc>
              <a:buSzTx/>
              <a:buChar char="•"/>
            </a:pPr>
            <a:r>
              <a:rPr lang="en-IN" sz="1094" smtClean="0">
                <a:solidFill>
                  <a:srgbClr val="404155"/>
                </a:solidFill>
                <a:latin typeface="Nobile" pitchFamily="34" charset="0"/>
                <a:ea typeface="Nobile" pitchFamily="34" charset="-122"/>
              </a:rPr>
              <a:t>Director</a:t>
            </a:r>
          </a:p>
          <a:p>
            <a:pPr marL="500062" lvl="1" indent="-214312">
              <a:lnSpc>
                <a:spcPts val="1749"/>
              </a:lnSpc>
              <a:buSzTx/>
              <a:buChar char="•"/>
            </a:pPr>
            <a:r>
              <a:rPr lang="en-IN" sz="1094" smtClean="0">
                <a:solidFill>
                  <a:srgbClr val="404155"/>
                </a:solidFill>
                <a:latin typeface="Nobile" pitchFamily="34" charset="0"/>
                <a:ea typeface="Nobile" pitchFamily="34" charset="-122"/>
              </a:rPr>
              <a:t>Music Director</a:t>
            </a:r>
          </a:p>
          <a:p>
            <a:pPr marL="500062" lvl="1" indent="-214312">
              <a:lnSpc>
                <a:spcPts val="1749"/>
              </a:lnSpc>
              <a:buSzTx/>
              <a:buChar char="•"/>
            </a:pPr>
            <a:r>
              <a:rPr lang="en-IN" sz="1094" smtClean="0">
                <a:solidFill>
                  <a:srgbClr val="404155"/>
                </a:solidFill>
                <a:latin typeface="Nobile" pitchFamily="34" charset="0"/>
                <a:ea typeface="Nobile" pitchFamily="34" charset="-122"/>
              </a:rPr>
              <a:t>Art Director</a:t>
            </a:r>
          </a:p>
          <a:p>
            <a:pPr marL="500062" lvl="1" indent="-214312">
              <a:lnSpc>
                <a:spcPts val="1749"/>
              </a:lnSpc>
              <a:buSzTx/>
              <a:buChar char="•"/>
            </a:pPr>
            <a:r>
              <a:rPr lang="en-IN" sz="1094" smtClean="0">
                <a:solidFill>
                  <a:srgbClr val="404155"/>
                </a:solidFill>
                <a:latin typeface="Nobile" pitchFamily="34" charset="0"/>
                <a:ea typeface="Nobile" pitchFamily="34" charset="-122"/>
              </a:rPr>
              <a:t>Dance Director</a:t>
            </a:r>
          </a:p>
          <a:p>
            <a:pPr marL="500062" lvl="1" indent="-214312">
              <a:lnSpc>
                <a:spcPts val="1749"/>
              </a:lnSpc>
              <a:buSzTx/>
              <a:buChar char="•"/>
            </a:pPr>
            <a:r>
              <a:rPr lang="en-IN" sz="1094" smtClean="0">
                <a:solidFill>
                  <a:srgbClr val="404155"/>
                </a:solidFill>
                <a:latin typeface="Nobile" pitchFamily="34" charset="0"/>
                <a:ea typeface="Nobile" pitchFamily="34" charset="-122"/>
              </a:rPr>
              <a:t>Editor</a:t>
            </a:r>
          </a:p>
          <a:p>
            <a:pPr marL="500062" lvl="1" indent="-214312">
              <a:lnSpc>
                <a:spcPts val="1749"/>
              </a:lnSpc>
              <a:buSzTx/>
              <a:buChar char="•"/>
            </a:pPr>
            <a:r>
              <a:rPr lang="en-IN" sz="1094" smtClean="0">
                <a:solidFill>
                  <a:srgbClr val="404155"/>
                </a:solidFill>
                <a:latin typeface="Nobile" pitchFamily="34" charset="0"/>
                <a:ea typeface="Nobile" pitchFamily="34" charset="-122"/>
              </a:rPr>
              <a:t>Singer</a:t>
            </a:r>
          </a:p>
          <a:p>
            <a:pPr marL="500062" lvl="1" indent="-214312">
              <a:lnSpc>
                <a:spcPts val="1749"/>
              </a:lnSpc>
              <a:buSzTx/>
              <a:buChar char="•"/>
            </a:pPr>
            <a:r>
              <a:rPr lang="en-IN" sz="1094" smtClean="0">
                <a:solidFill>
                  <a:srgbClr val="404155"/>
                </a:solidFill>
                <a:latin typeface="Nobile" pitchFamily="34" charset="0"/>
                <a:ea typeface="Nobile" pitchFamily="34" charset="-122"/>
              </a:rPr>
              <a:t>Lyricist</a:t>
            </a:r>
          </a:p>
          <a:p>
            <a:pPr marL="500062" lvl="1" indent="-214312">
              <a:lnSpc>
                <a:spcPts val="1749"/>
              </a:lnSpc>
              <a:buSzTx/>
              <a:buChar char="•"/>
            </a:pPr>
            <a:r>
              <a:rPr lang="en-IN" sz="1094" smtClean="0">
                <a:solidFill>
                  <a:srgbClr val="404155"/>
                </a:solidFill>
                <a:latin typeface="Nobile" pitchFamily="34" charset="0"/>
                <a:ea typeface="Nobile" pitchFamily="34" charset="-122"/>
              </a:rPr>
              <a:t>Story Writer</a:t>
            </a:r>
          </a:p>
          <a:p>
            <a:pPr marL="500062" lvl="1" indent="-214312">
              <a:lnSpc>
                <a:spcPts val="1749"/>
              </a:lnSpc>
              <a:buSzTx/>
              <a:buChar char="•"/>
            </a:pPr>
            <a:r>
              <a:rPr lang="en-IN" sz="1094" smtClean="0">
                <a:solidFill>
                  <a:srgbClr val="404155"/>
                </a:solidFill>
                <a:latin typeface="Nobile" pitchFamily="34" charset="0"/>
                <a:ea typeface="Nobile" pitchFamily="34" charset="-122"/>
              </a:rPr>
              <a:t>Screenplay writer</a:t>
            </a:r>
          </a:p>
          <a:p>
            <a:endParaRPr lang="en-US"/>
          </a:p>
        </p:txBody>
      </p:sp>
    </p:spTree>
  </p:cSld>
  <p:clrMapOvr>
    <a:masterClrMapping/>
  </p:clrMapOvr>
  <p:transition/>
  <p:timing/>
</p:sld>
</file>

<file path=ppt/slides/slide1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4213168" cy="62608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PRESUMPTIVE TAXATION</a:t>
            </a:r>
            <a:endParaRPr lang="en-US" sz="2734" b="1">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Notwithstanding anything to the contrary contained in Section 28 to 43C</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Assessee who owns not more than 10 goods carriage at any time during PY and engaged in business of plying, hiring, or leasing goods carriages</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just">
              <a:lnSpc>
                <a:spcPts val="1749"/>
              </a:lnSpc>
              <a:buNone/>
            </a:pPr>
            <a:r>
              <a:rPr lang="en-IN" sz="1000" b="1" smtClean="0">
                <a:solidFill>
                  <a:srgbClr val="002060"/>
                </a:solidFill>
                <a:latin typeface="Nobile"/>
                <a:ea typeface="Nobile"/>
              </a:rPr>
              <a:t>In case of heavy goods vehicle – Rs. 1000 per ton of gross vehicle weight per month or part of month  or amount actually claimed to have been earned (whichever is higher)  - Heavy Goods Carriage : More than 12,000 kg</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002060"/>
                </a:solidFill>
                <a:latin typeface="Nobile"/>
                <a:ea typeface="Nobile"/>
              </a:rPr>
              <a:t>Other than heavy goods vehicle  : Rs. 7500 per month or part of month or amount actually claimed to have been earned (whichever is higher)</a:t>
            </a:r>
            <a:endParaRPr lang="en-US" sz="1000" b="1">
              <a:solidFill>
                <a:srgbClr val="002060"/>
              </a:solidFill>
              <a:latin typeface="Nobile"/>
              <a:ea typeface="Nobile"/>
            </a:endParaRPr>
          </a:p>
        </p:txBody>
      </p:sp>
      <p:sp>
        <p:nvSpPr>
          <p:cNvPr id="19" name="TextBox 18"/>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u="sng" smtClean="0">
                <a:solidFill>
                  <a:srgbClr val="7030A0"/>
                </a:solidFill>
                <a:latin typeface="Nobile"/>
                <a:ea typeface="Nobile"/>
              </a:rPr>
              <a:t>Section 44AE</a:t>
            </a:r>
            <a:endParaRPr lang="en-US" b="1" u="sng">
              <a:solidFill>
                <a:srgbClr val="7030A0"/>
              </a:solidFill>
              <a:latin typeface="Nobile"/>
              <a:ea typeface="Nobile"/>
            </a:endParaRPr>
          </a:p>
        </p:txBody>
      </p:sp>
    </p:spTree>
  </p:cSld>
  <p:clrMapOvr>
    <a:masterClrMapping/>
  </p:clrMapOvr>
  <p:transition/>
  <p:timing/>
</p:sld>
</file>

<file path=ppt/slides/slide1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4213168" cy="626082"/>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PRESUMPTIVE TAXATION</a:t>
            </a:r>
            <a:endParaRPr lang="en-US" sz="2734" b="1">
              <a:solidFill>
                <a:srgbClr val="002060"/>
              </a:solidFill>
            </a:endParaRPr>
          </a:p>
        </p:txBody>
      </p:sp>
      <p:sp>
        <p:nvSpPr>
          <p:cNvPr id="5" name="Shape 2"/>
          <p:cNvSpPr/>
          <p:nvPr/>
        </p:nvSpPr>
        <p:spPr>
          <a:xfrm>
            <a:off x="1273746"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283815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5</a:t>
            </a:r>
            <a:endParaRPr lang="en-US" sz="1640"/>
          </a:p>
        </p:txBody>
      </p:sp>
      <p:sp>
        <p:nvSpPr>
          <p:cNvPr id="8" name="Text 5"/>
          <p:cNvSpPr/>
          <p:nvPr/>
        </p:nvSpPr>
        <p:spPr>
          <a:xfrm>
            <a:off x="1725067" y="2765264"/>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404155"/>
                </a:solidFill>
                <a:latin typeface="Nobile" pitchFamily="34" charset="0"/>
                <a:ea typeface="Nobile" pitchFamily="34" charset="-122"/>
              </a:rPr>
              <a:t>Any deduction allowable u/s 30 to 38 shall be deemed to be allowed</a:t>
            </a:r>
            <a:endParaRPr lang="en-US" sz="1000" b="1"/>
          </a:p>
        </p:txBody>
      </p:sp>
      <p:sp>
        <p:nvSpPr>
          <p:cNvPr id="9" name="Shape 6"/>
          <p:cNvSpPr/>
          <p:nvPr/>
        </p:nvSpPr>
        <p:spPr>
          <a:xfrm>
            <a:off x="4641428" y="281210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43301" y="283815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6</a:t>
            </a:r>
            <a:endParaRPr lang="en-US" sz="1640"/>
          </a:p>
        </p:txBody>
      </p:sp>
      <p:sp>
        <p:nvSpPr>
          <p:cNvPr id="12" name="Text 9"/>
          <p:cNvSpPr/>
          <p:nvPr/>
        </p:nvSpPr>
        <p:spPr>
          <a:xfrm>
            <a:off x="5092750" y="2765264"/>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In case of firm, salary &amp; interest paid to partners shall be deducted (subject to 40(b)</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7</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000" b="1" smtClean="0">
                <a:solidFill>
                  <a:srgbClr val="404155"/>
                </a:solidFill>
                <a:latin typeface="Nobile" pitchFamily="34" charset="0"/>
                <a:ea typeface="Nobile" pitchFamily="34" charset="-122"/>
                <a:cs typeface="Nobile" pitchFamily="34" charset="-120"/>
              </a:rPr>
              <a:t>WDV of any asset of shall be deemed to have been calculated as if depreciation is actually allowed</a:t>
            </a:r>
            <a:endParaRPr lang="en-US" sz="1000" b="1">
              <a:solidFill>
                <a:srgbClr val="404155"/>
              </a:solidFill>
              <a:latin typeface="Nobile" pitchFamily="34" charset="0"/>
              <a:ea typeface="Nobile" pitchFamily="34" charset="-122"/>
              <a:cs typeface="Nobile" pitchFamily="34" charset="-120"/>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8</a:t>
            </a:r>
            <a:endParaRPr lang="en-US" sz="1640"/>
          </a:p>
        </p:txBody>
      </p:sp>
      <p:sp>
        <p:nvSpPr>
          <p:cNvPr id="20" name="Text 17"/>
          <p:cNvSpPr/>
          <p:nvPr/>
        </p:nvSpPr>
        <p:spPr>
          <a:xfrm>
            <a:off x="509275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002060"/>
                </a:solidFill>
                <a:latin typeface="Nobile"/>
                <a:ea typeface="Nobile"/>
              </a:rPr>
              <a:t>If declaring profit below 44AE, maintenance of books u/s 44AA and audit under u/s 44AB applicable</a:t>
            </a:r>
            <a:endParaRPr lang="en-US" sz="1000" b="1">
              <a:solidFill>
                <a:srgbClr val="002060"/>
              </a:solidFill>
              <a:latin typeface="Nobile"/>
              <a:ea typeface="Nobile"/>
            </a:endParaRPr>
          </a:p>
        </p:txBody>
      </p:sp>
      <p:sp>
        <p:nvSpPr>
          <p:cNvPr id="19" name="TextBox 18"/>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u="sng" smtClean="0">
                <a:solidFill>
                  <a:srgbClr val="7030A0"/>
                </a:solidFill>
                <a:latin typeface="Nobile"/>
                <a:ea typeface="Nobile"/>
              </a:rPr>
              <a:t>Section 44AE</a:t>
            </a:r>
            <a:endParaRPr lang="en-US" b="1" u="sng">
              <a:solidFill>
                <a:srgbClr val="7030A0"/>
              </a:solidFill>
              <a:latin typeface="Nobile"/>
              <a:ea typeface="Nobile"/>
            </a:endParaRPr>
          </a:p>
        </p:txBody>
      </p:sp>
    </p:spTree>
  </p:cSld>
  <p:clrMapOvr>
    <a:masterClrMapping/>
  </p:clrMapOvr>
  <p:transition/>
  <p:timing/>
</p:sld>
</file>

<file path=ppt/slides/slide1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63896"/>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220287" y="1597744"/>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4 STRUCTURE</a:t>
            </a:r>
            <a:endParaRPr lang="en-US" sz="2750" b="1">
              <a:solidFill>
                <a:srgbClr val="002060"/>
              </a:solidFill>
            </a:endParaRPr>
          </a:p>
        </p:txBody>
      </p:sp>
      <p:sp>
        <p:nvSpPr>
          <p:cNvPr id="5" name="Shape 2"/>
          <p:cNvSpPr/>
          <p:nvPr/>
        </p:nvSpPr>
        <p:spPr>
          <a:xfrm>
            <a:off x="797442" y="3671744"/>
            <a:ext cx="6153593" cy="28574"/>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2731964"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2808536" y="3517552"/>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2</a:t>
            </a:r>
            <a:endParaRPr lang="en-US" sz="1640"/>
          </a:p>
        </p:txBody>
      </p:sp>
      <p:sp>
        <p:nvSpPr>
          <p:cNvPr id="12" name="Shape 9"/>
          <p:cNvSpPr/>
          <p:nvPr/>
        </p:nvSpPr>
        <p:spPr>
          <a:xfrm>
            <a:off x="4415805"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7678" y="3543597"/>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3</a:t>
            </a:r>
            <a:endParaRPr lang="en-US" sz="1640"/>
          </a:p>
        </p:txBody>
      </p:sp>
      <p:sp>
        <p:nvSpPr>
          <p:cNvPr id="14" name="Text 11"/>
          <p:cNvSpPr/>
          <p:nvPr/>
        </p:nvSpPr>
        <p:spPr>
          <a:xfrm>
            <a:off x="260344"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PART-A</a:t>
            </a:r>
            <a:endParaRPr lang="en-US" sz="1367" b="1">
              <a:latin typeface="Palatino Linotype" pitchFamily="18" charset="0"/>
            </a:endParaRPr>
          </a:p>
        </p:txBody>
      </p:sp>
      <p:sp>
        <p:nvSpPr>
          <p:cNvPr id="17" name="Shape 14"/>
          <p:cNvSpPr/>
          <p:nvPr/>
        </p:nvSpPr>
        <p:spPr>
          <a:xfrm>
            <a:off x="6099646"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6197352" y="3543597"/>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4</a:t>
            </a:r>
            <a:endParaRPr lang="en-US" sz="1640"/>
          </a:p>
        </p:txBody>
      </p:sp>
      <p:sp>
        <p:nvSpPr>
          <p:cNvPr id="22" name="Shape 4"/>
          <p:cNvSpPr/>
          <p:nvPr/>
        </p:nvSpPr>
        <p:spPr>
          <a:xfrm>
            <a:off x="1219355" y="354527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1282086" y="3573470"/>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28" name="Shape 8"/>
          <p:cNvSpPr/>
          <p:nvPr/>
        </p:nvSpPr>
        <p:spPr>
          <a:xfrm>
            <a:off x="4557874" y="3824509"/>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9" name="Shape 8"/>
          <p:cNvSpPr/>
          <p:nvPr/>
        </p:nvSpPr>
        <p:spPr>
          <a:xfrm>
            <a:off x="1354121"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2881638"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2" name="Shape 8"/>
          <p:cNvSpPr/>
          <p:nvPr/>
        </p:nvSpPr>
        <p:spPr>
          <a:xfrm>
            <a:off x="6237225"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1973795" y="2713157"/>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PART-B</a:t>
            </a:r>
            <a:endParaRPr lang="en-US" sz="1367" b="1">
              <a:latin typeface="Palatino Linotype" pitchFamily="18" charset="0"/>
            </a:endParaRPr>
          </a:p>
        </p:txBody>
      </p:sp>
      <p:sp>
        <p:nvSpPr>
          <p:cNvPr id="34" name="Text 11"/>
          <p:cNvSpPr/>
          <p:nvPr/>
        </p:nvSpPr>
        <p:spPr>
          <a:xfrm>
            <a:off x="3564706"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PART-C</a:t>
            </a:r>
            <a:endParaRPr lang="en-US" sz="1367" b="1">
              <a:latin typeface="Palatino Linotype" pitchFamily="18" charset="0"/>
            </a:endParaRPr>
          </a:p>
        </p:txBody>
      </p:sp>
      <p:sp>
        <p:nvSpPr>
          <p:cNvPr id="37" name="Text 11"/>
          <p:cNvSpPr/>
          <p:nvPr/>
        </p:nvSpPr>
        <p:spPr>
          <a:xfrm>
            <a:off x="487955" y="443235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General Information</a:t>
            </a:r>
            <a:endParaRPr lang="en-US" sz="1000">
              <a:latin typeface="Palatino Linotype" pitchFamily="18" charset="0"/>
            </a:endParaRPr>
          </a:p>
        </p:txBody>
      </p:sp>
      <p:sp>
        <p:nvSpPr>
          <p:cNvPr id="39" name="Text 11"/>
          <p:cNvSpPr/>
          <p:nvPr/>
        </p:nvSpPr>
        <p:spPr>
          <a:xfrm>
            <a:off x="2129372" y="2982114"/>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Gross Total Income</a:t>
            </a:r>
            <a:endParaRPr lang="en-US" sz="1367">
              <a:latin typeface="Palatino Linotype" pitchFamily="18" charset="0"/>
            </a:endParaRPr>
          </a:p>
        </p:txBody>
      </p:sp>
      <p:sp>
        <p:nvSpPr>
          <p:cNvPr id="40" name="Text 11"/>
          <p:cNvSpPr/>
          <p:nvPr/>
        </p:nvSpPr>
        <p:spPr>
          <a:xfrm>
            <a:off x="3651511" y="443235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Deductions &amp;</a:t>
            </a:r>
          </a:p>
          <a:p>
            <a:pPr marL="0" indent="0" algn="ctr">
              <a:lnSpc>
                <a:spcPts val="1709"/>
              </a:lnSpc>
              <a:buNone/>
            </a:pPr>
            <a:r>
              <a:rPr lang="en-IN" sz="1000" smtClean="0">
                <a:solidFill>
                  <a:srgbClr val="404155"/>
                </a:solidFill>
                <a:latin typeface="Palatino Linotype" pitchFamily="18" charset="0"/>
                <a:ea typeface="Corben" pitchFamily="34" charset="-122"/>
              </a:rPr>
              <a:t>Taxable Total Income</a:t>
            </a:r>
            <a:endParaRPr lang="en-US" sz="1000">
              <a:latin typeface="Palatino Linotype" pitchFamily="18" charset="0"/>
            </a:endParaRPr>
          </a:p>
        </p:txBody>
      </p:sp>
      <p:sp>
        <p:nvSpPr>
          <p:cNvPr id="42" name="Text 11"/>
          <p:cNvSpPr/>
          <p:nvPr/>
        </p:nvSpPr>
        <p:spPr>
          <a:xfrm>
            <a:off x="5292588" y="2765122"/>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PART-D</a:t>
            </a:r>
            <a:endParaRPr lang="en-US" sz="1367" b="1">
              <a:latin typeface="Palatino Linotype" pitchFamily="18" charset="0"/>
            </a:endParaRPr>
          </a:p>
        </p:txBody>
      </p:sp>
      <p:sp>
        <p:nvSpPr>
          <p:cNvPr id="45" name="Text 11"/>
          <p:cNvSpPr/>
          <p:nvPr/>
        </p:nvSpPr>
        <p:spPr>
          <a:xfrm>
            <a:off x="5545945" y="2982114"/>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Tax Computation &amp; Tax status</a:t>
            </a:r>
            <a:endParaRPr lang="en-US" sz="1000">
              <a:latin typeface="Palatino Linotype" pitchFamily="18" charset="0"/>
            </a:endParaRPr>
          </a:p>
        </p:txBody>
      </p:sp>
    </p:spTree>
  </p:cSld>
  <p:clrMapOvr>
    <a:masterClrMapping/>
  </p:clrMapOvr>
  <p:transition/>
  <p:timing/>
</p:sld>
</file>

<file path=ppt/slides/slide1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220287" y="1597744"/>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4 STRUCTURE</a:t>
            </a:r>
            <a:endParaRPr lang="en-US" sz="2750" b="1">
              <a:solidFill>
                <a:srgbClr val="002060"/>
              </a:solidFill>
            </a:endParaRPr>
          </a:p>
        </p:txBody>
      </p:sp>
      <p:sp>
        <p:nvSpPr>
          <p:cNvPr id="5" name="Shape 2"/>
          <p:cNvSpPr/>
          <p:nvPr/>
        </p:nvSpPr>
        <p:spPr>
          <a:xfrm>
            <a:off x="797442" y="3671744"/>
            <a:ext cx="7582343" cy="35209"/>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2731964"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2808536" y="3517552"/>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2</a:t>
            </a:r>
            <a:endParaRPr lang="en-US" sz="1640"/>
          </a:p>
        </p:txBody>
      </p:sp>
      <p:sp>
        <p:nvSpPr>
          <p:cNvPr id="12" name="Shape 9"/>
          <p:cNvSpPr/>
          <p:nvPr/>
        </p:nvSpPr>
        <p:spPr>
          <a:xfrm>
            <a:off x="4415805"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7678" y="3543597"/>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3</a:t>
            </a:r>
            <a:endParaRPr lang="en-US" sz="1640"/>
          </a:p>
        </p:txBody>
      </p:sp>
      <p:sp>
        <p:nvSpPr>
          <p:cNvPr id="14" name="Text 11"/>
          <p:cNvSpPr/>
          <p:nvPr/>
        </p:nvSpPr>
        <p:spPr>
          <a:xfrm>
            <a:off x="260344"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Schedule BP</a:t>
            </a:r>
            <a:endParaRPr lang="en-US" sz="1367" b="1">
              <a:latin typeface="Palatino Linotype" pitchFamily="18" charset="0"/>
            </a:endParaRPr>
          </a:p>
        </p:txBody>
      </p:sp>
      <p:sp>
        <p:nvSpPr>
          <p:cNvPr id="17" name="Shape 14"/>
          <p:cNvSpPr/>
          <p:nvPr/>
        </p:nvSpPr>
        <p:spPr>
          <a:xfrm>
            <a:off x="6099646"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6197352" y="3543597"/>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4</a:t>
            </a:r>
            <a:endParaRPr lang="en-US" sz="1640"/>
          </a:p>
        </p:txBody>
      </p:sp>
      <p:sp>
        <p:nvSpPr>
          <p:cNvPr id="22" name="Shape 4"/>
          <p:cNvSpPr/>
          <p:nvPr/>
        </p:nvSpPr>
        <p:spPr>
          <a:xfrm>
            <a:off x="1219355" y="354527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1282086" y="3573470"/>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28" name="Shape 8"/>
          <p:cNvSpPr/>
          <p:nvPr/>
        </p:nvSpPr>
        <p:spPr>
          <a:xfrm>
            <a:off x="4557874" y="3824509"/>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9" name="Shape 8"/>
          <p:cNvSpPr/>
          <p:nvPr/>
        </p:nvSpPr>
        <p:spPr>
          <a:xfrm>
            <a:off x="1354121"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2881638"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2" name="Shape 8"/>
          <p:cNvSpPr/>
          <p:nvPr/>
        </p:nvSpPr>
        <p:spPr>
          <a:xfrm>
            <a:off x="6237225"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1973795" y="2604661"/>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Schedule IT</a:t>
            </a:r>
            <a:endParaRPr lang="en-US" sz="1367" b="1">
              <a:latin typeface="Palatino Linotype" pitchFamily="18" charset="0"/>
            </a:endParaRPr>
          </a:p>
        </p:txBody>
      </p:sp>
      <p:sp>
        <p:nvSpPr>
          <p:cNvPr id="34" name="Text 11"/>
          <p:cNvSpPr/>
          <p:nvPr/>
        </p:nvSpPr>
        <p:spPr>
          <a:xfrm>
            <a:off x="3564706"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Schedule TCS</a:t>
            </a:r>
            <a:endParaRPr lang="en-US" sz="1367" b="1">
              <a:latin typeface="Palatino Linotype" pitchFamily="18" charset="0"/>
            </a:endParaRPr>
          </a:p>
        </p:txBody>
      </p:sp>
      <p:sp>
        <p:nvSpPr>
          <p:cNvPr id="37" name="Text 11"/>
          <p:cNvSpPr/>
          <p:nvPr/>
        </p:nvSpPr>
        <p:spPr>
          <a:xfrm>
            <a:off x="487955" y="433710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Details of Income</a:t>
            </a:r>
          </a:p>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From PGBP </a:t>
            </a:r>
            <a:endParaRPr lang="en-US" sz="1000">
              <a:latin typeface="Palatino Linotype" pitchFamily="18" charset="0"/>
            </a:endParaRPr>
          </a:p>
        </p:txBody>
      </p:sp>
      <p:sp>
        <p:nvSpPr>
          <p:cNvPr id="39" name="Text 11"/>
          <p:cNvSpPr/>
          <p:nvPr/>
        </p:nvSpPr>
        <p:spPr>
          <a:xfrm>
            <a:off x="2129372" y="2821652"/>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Details of Adv Tax &amp; </a:t>
            </a:r>
          </a:p>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Self Assessment Tax</a:t>
            </a:r>
            <a:endParaRPr lang="en-US" sz="1367">
              <a:latin typeface="Palatino Linotype" pitchFamily="18" charset="0"/>
            </a:endParaRPr>
          </a:p>
        </p:txBody>
      </p:sp>
      <p:sp>
        <p:nvSpPr>
          <p:cNvPr id="40" name="Text 11"/>
          <p:cNvSpPr/>
          <p:nvPr/>
        </p:nvSpPr>
        <p:spPr>
          <a:xfrm>
            <a:off x="3720282" y="431929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Details of TCS</a:t>
            </a:r>
            <a:endParaRPr lang="en-US" sz="1000">
              <a:latin typeface="Palatino Linotype" pitchFamily="18" charset="0"/>
            </a:endParaRPr>
          </a:p>
        </p:txBody>
      </p:sp>
      <p:sp>
        <p:nvSpPr>
          <p:cNvPr id="42" name="Text 11"/>
          <p:cNvSpPr/>
          <p:nvPr/>
        </p:nvSpPr>
        <p:spPr>
          <a:xfrm>
            <a:off x="5292588" y="2765122"/>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Schedule TDS-1</a:t>
            </a:r>
            <a:endParaRPr lang="en-US" sz="1367" b="1">
              <a:latin typeface="Palatino Linotype" pitchFamily="18" charset="0"/>
            </a:endParaRPr>
          </a:p>
        </p:txBody>
      </p:sp>
      <p:sp>
        <p:nvSpPr>
          <p:cNvPr id="45" name="Text 11"/>
          <p:cNvSpPr/>
          <p:nvPr/>
        </p:nvSpPr>
        <p:spPr>
          <a:xfrm>
            <a:off x="5545945" y="2982114"/>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Details of TDS from Salaries</a:t>
            </a:r>
            <a:endParaRPr lang="en-US" sz="1000">
              <a:latin typeface="Palatino Linotype" pitchFamily="18" charset="0"/>
            </a:endParaRPr>
          </a:p>
        </p:txBody>
      </p:sp>
      <p:sp>
        <p:nvSpPr>
          <p:cNvPr id="26" name="Shape 9"/>
          <p:cNvSpPr/>
          <p:nvPr/>
        </p:nvSpPr>
        <p:spPr>
          <a:xfrm>
            <a:off x="7492304" y="352130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0" name="Text 15"/>
          <p:cNvSpPr/>
          <p:nvPr/>
        </p:nvSpPr>
        <p:spPr>
          <a:xfrm>
            <a:off x="7588106" y="3537626"/>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solidFill>
                  <a:srgbClr val="404155"/>
                </a:solidFill>
                <a:latin typeface="Corben" pitchFamily="34" charset="0"/>
                <a:ea typeface="Corben" pitchFamily="34" charset="-122"/>
              </a:rPr>
              <a:t>5</a:t>
            </a:r>
            <a:endParaRPr lang="en-US" sz="1640"/>
          </a:p>
        </p:txBody>
      </p:sp>
      <p:sp>
        <p:nvSpPr>
          <p:cNvPr id="35" name="Shape 8"/>
          <p:cNvSpPr/>
          <p:nvPr/>
        </p:nvSpPr>
        <p:spPr>
          <a:xfrm>
            <a:off x="7632633" y="3833771"/>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6" name="Text 11"/>
          <p:cNvSpPr/>
          <p:nvPr/>
        </p:nvSpPr>
        <p:spPr>
          <a:xfrm>
            <a:off x="6783028"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Schedule TDS-2</a:t>
            </a:r>
            <a:endParaRPr lang="en-US" sz="1367" b="1">
              <a:latin typeface="Palatino Linotype" pitchFamily="18" charset="0"/>
            </a:endParaRPr>
          </a:p>
        </p:txBody>
      </p:sp>
      <p:sp>
        <p:nvSpPr>
          <p:cNvPr id="38" name="Text 11"/>
          <p:cNvSpPr/>
          <p:nvPr/>
        </p:nvSpPr>
        <p:spPr>
          <a:xfrm>
            <a:off x="7094179" y="428057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Details of TDS (other than Salaries)</a:t>
            </a:r>
            <a:endParaRPr lang="en-US" sz="1000">
              <a:latin typeface="Palatino Linotype" pitchFamily="18" charset="0"/>
            </a:endParaRPr>
          </a:p>
        </p:txBody>
      </p:sp>
    </p:spTree>
  </p:cSld>
  <p:clrMapOvr>
    <a:masterClrMapping/>
  </p:clrMapOvr>
  <p:transition/>
  <p:timing/>
</p:sld>
</file>

<file path=ppt/slides/slide1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latin typeface="Nobile"/>
                <a:ea typeface="Nobile"/>
              </a:rPr>
              <a:t>Changes in ITR 4 – New Fields added </a:t>
            </a:r>
            <a:endParaRPr lang="en-US" b="1" u="sng">
              <a:latin typeface="Nobile"/>
              <a:ea typeface="Nobile"/>
            </a:endParaRPr>
          </a:p>
        </p:txBody>
      </p:sp>
      <p:sp>
        <p:nvSpPr>
          <p:cNvPr id="22" name="Content Placeholder 21"/>
          <p:cNvSpPr>
            <a:spLocks noGrp="1"/>
          </p:cNvSpPr>
          <p:nvPr>
            <p:ph idx="1"/>
          </p:nvPr>
        </p:nvSpPr>
        <p:spPr>
          <a:xfrm>
            <a:off x="3306295" y="2096648"/>
            <a:ext cx="5694860" cy="3394473"/>
          </a:xfrm>
        </p:spPr>
        <p:txBody>
          <a:bodyPr>
            <a:normAutofit/>
          </a:bodyPr>
          <a:lstStyle/>
          <a:p>
            <a:pPr>
              <a:lnSpc>
                <a:spcPct val="150000"/>
              </a:lnSpc>
              <a:buFont typeface="Wingdings" pitchFamily="2" charset="2"/>
              <a:buChar char="Ø"/>
            </a:pPr>
            <a:r>
              <a:rPr lang="en-US" sz="1500" smtClean="0">
                <a:latin typeface="Palatino Linotype" pitchFamily="18" charset="0"/>
              </a:rPr>
              <a:t>Have you exercised the option u/s 115BAC(6) of Opting out of new tax regime? (default is “No”). Options available are No / Yes, within the due date/    Yes, but beyond the due date ( If option other than ‘No’ is selected, please furnish date of filing and Acknowledgement number of Form 10-IEA) </a:t>
            </a:r>
          </a:p>
          <a:p>
            <a:pPr>
              <a:lnSpc>
                <a:spcPct val="150000"/>
              </a:lnSpc>
              <a:buNone/>
            </a:pPr>
            <a:r>
              <a:rPr lang="en-US" sz="1500" smtClean="0">
                <a:latin typeface="Palatino Linotype" pitchFamily="18" charset="0"/>
              </a:rPr>
              <a:t>	Note -For Opting out, option should be exercised on or before the due date for filing return u/s 139(1) </a:t>
            </a:r>
          </a:p>
          <a:p>
            <a:pPr>
              <a:buNone/>
            </a:pPr>
            <a:endParaRPr lang="en-IN" sz="1250" smtClean="0">
              <a:latin typeface="Palatino Linotype" pitchFamily="18" charset="0"/>
              <a:ea typeface="Cambria" pitchFamily="18" charset="0"/>
              <a:cs typeface="Times New Roman" pitchFamily="18" charset="0"/>
            </a:endParaRPr>
          </a:p>
          <a:p>
            <a:pPr lvl="1">
              <a:buNone/>
            </a:pPr>
            <a:endParaRPr lang="en-IN" sz="1125"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None/>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797824"/>
            <a:ext cx="2719789"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latin typeface="Palatino Linotype" pitchFamily="18" charset="0"/>
              </a:rPr>
              <a:t>Clause No. A(23) of PART A</a:t>
            </a:r>
            <a:endParaRPr lang="en-US" sz="1500" b="1">
              <a:latin typeface="Palatino Linotype" pitchFamily="18" charset="0"/>
            </a:endParaRPr>
          </a:p>
        </p:txBody>
      </p:sp>
    </p:spTree>
  </p:cSld>
  <p:clrMapOvr>
    <a:masterClrMapping/>
  </p:clrMapOvr>
  <p:transition/>
  <p:timing/>
</p:sld>
</file>

<file path=ppt/slides/slide1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latin typeface="Nobile"/>
                <a:ea typeface="Nobile"/>
              </a:rPr>
              <a:t>Changes in ITR 4 – New Fields added </a:t>
            </a:r>
            <a:endParaRPr lang="en-US" b="1" u="sng">
              <a:latin typeface="Nobile"/>
              <a:ea typeface="Nobile"/>
            </a:endParaRPr>
          </a:p>
        </p:txBody>
      </p:sp>
      <p:sp>
        <p:nvSpPr>
          <p:cNvPr id="22" name="Content Placeholder 21"/>
          <p:cNvSpPr>
            <a:spLocks noGrp="1"/>
          </p:cNvSpPr>
          <p:nvPr>
            <p:ph idx="1"/>
          </p:nvPr>
        </p:nvSpPr>
        <p:spPr>
          <a:xfrm>
            <a:off x="3306295" y="2040122"/>
            <a:ext cx="5694860" cy="3394473"/>
          </a:xfrm>
        </p:spPr>
        <p:txBody>
          <a:bodyPr>
            <a:normAutofit/>
          </a:bodyPr>
          <a:lstStyle/>
          <a:p>
            <a:pPr>
              <a:lnSpc>
                <a:spcPct val="150000"/>
              </a:lnSpc>
              <a:buNone/>
            </a:pPr>
            <a:r>
              <a:rPr lang="en-US" sz="1500" smtClean="0">
                <a:latin typeface="Palatino Linotype" pitchFamily="18" charset="0"/>
              </a:rPr>
              <a:t>	Receipts in Cash Column added to claim enhanced Turnover limit.</a:t>
            </a:r>
          </a:p>
          <a:p>
            <a:pPr>
              <a:lnSpc>
                <a:spcPct val="150000"/>
              </a:lnSpc>
              <a:buFont typeface="Wingdings" pitchFamily="2" charset="2"/>
              <a:buChar char="Ø"/>
            </a:pPr>
            <a:r>
              <a:rPr lang="en-IN" sz="1500" smtClean="0">
                <a:latin typeface="Palatino Linotype" pitchFamily="18" charset="0"/>
              </a:rPr>
              <a:t>FA 2023, enhanced turnover threshold limit from Rs. 2 Crores to Rs. 3 Crores for Presumptive Taxation if receipts in Cash limited to 5% of Gross Receipts (Sec. 44AD)</a:t>
            </a: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r>
              <a:rPr lang="en-IN" sz="1500" smtClean="0">
                <a:latin typeface="Palatino Linotype" pitchFamily="18" charset="0"/>
              </a:rPr>
              <a:t>FA 2023, enhanced threshold limit of gross receipts from Rs. 50 Lakhs to Rs. 75 Lakhs if receipts in Cash limited to 5% of Gross Receipts (Sec. 44ADA)</a:t>
            </a: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US" sz="1500" smtClean="0">
              <a:latin typeface="Palatino Linotype" pitchFamily="18" charset="0"/>
            </a:endParaRPr>
          </a:p>
          <a:p>
            <a:pPr>
              <a:buNone/>
            </a:pPr>
            <a:endParaRPr lang="en-IN" sz="1250" smtClean="0">
              <a:latin typeface="Palatino Linotype" pitchFamily="18" charset="0"/>
              <a:ea typeface="Cambria" pitchFamily="18" charset="0"/>
              <a:cs typeface="Times New Roman" pitchFamily="18" charset="0"/>
            </a:endParaRPr>
          </a:p>
          <a:p>
            <a:pPr lvl="1">
              <a:buNone/>
            </a:pPr>
            <a:endParaRPr lang="en-IN" sz="1125"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None/>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943890"/>
            <a:ext cx="2719789"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1500" b="1" smtClean="0">
                <a:latin typeface="Palatino Linotype" pitchFamily="18" charset="0"/>
              </a:rPr>
              <a:t>Clause No. E1(b) of </a:t>
            </a:r>
          </a:p>
          <a:p>
            <a:pPr algn="ctr"/>
            <a:r>
              <a:rPr lang="en-IN" sz="1500" b="1" smtClean="0">
                <a:latin typeface="Palatino Linotype" pitchFamily="18" charset="0"/>
              </a:rPr>
              <a:t>Schedule BP</a:t>
            </a:r>
            <a:endParaRPr lang="en-US" sz="1500" b="1">
              <a:latin typeface="Palatino Linotype" pitchFamily="18" charset="0"/>
            </a:endParaRPr>
          </a:p>
        </p:txBody>
      </p:sp>
      <p:sp>
        <p:nvSpPr>
          <p:cNvPr id="5" name="TextBox 4"/>
          <p:cNvSpPr txBox="1"/>
          <p:nvPr/>
        </p:nvSpPr>
        <p:spPr>
          <a:xfrm>
            <a:off x="330506" y="4372639"/>
            <a:ext cx="2719789"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1500" b="1" smtClean="0">
                <a:latin typeface="Palatino Linotype" pitchFamily="18" charset="0"/>
              </a:rPr>
              <a:t>Clause No. E3(b) of </a:t>
            </a:r>
          </a:p>
          <a:p>
            <a:pPr algn="ctr"/>
            <a:r>
              <a:rPr lang="en-IN" sz="1500" b="1" smtClean="0">
                <a:latin typeface="Palatino Linotype" pitchFamily="18" charset="0"/>
              </a:rPr>
              <a:t>Schedule BP</a:t>
            </a:r>
            <a:endParaRPr lang="en-US" sz="1500" b="1">
              <a:latin typeface="Palatino Linotype" pitchFamily="18" charset="0"/>
            </a:endParaRPr>
          </a:p>
        </p:txBody>
      </p:sp>
    </p:spTree>
  </p:cSld>
  <p:clrMapOvr>
    <a:masterClrMapping/>
  </p:clrMapOvr>
  <p:transition/>
  <p:timing/>
</p:sld>
</file>

<file path=ppt/slides/slide1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accent5">
            <a:lumMod val="40000"/>
            <a:lumOff val="60000"/>
            <a:alpha val="0"/>
          </a:schemeClr>
        </a:solidFill>
        <a:effectLst/>
      </p:bgPr>
    </p:bg>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4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306295" y="2040122"/>
            <a:ext cx="5694860" cy="3394473"/>
          </a:xfrm>
        </p:spPr>
        <p:txBody>
          <a:bodyPr>
            <a:normAutofit/>
          </a:bodyPr>
          <a:lstStyle/>
          <a:p>
            <a:pPr>
              <a:lnSpc>
                <a:spcPct val="150000"/>
              </a:lnSpc>
              <a:buFont typeface="Wingdings" pitchFamily="2" charset="2"/>
              <a:buChar char="Ø"/>
            </a:pPr>
            <a:r>
              <a:rPr lang="en-IN" sz="1500" smtClean="0">
                <a:latin typeface="Palatino Linotype" pitchFamily="18" charset="0"/>
              </a:rPr>
              <a:t>In ITR 4 Form, a new column is added “Type of Bank Account” &amp; type of account should be selected from Drop-down</a:t>
            </a:r>
          </a:p>
          <a:p>
            <a:pPr>
              <a:lnSpc>
                <a:spcPct val="150000"/>
              </a:lnSpc>
              <a:buFont typeface="Wingdings" pitchFamily="2" charset="2"/>
              <a:buChar char="Ø"/>
            </a:pPr>
            <a:r>
              <a:rPr lang="en-IN" sz="1500" smtClean="0">
                <a:latin typeface="Palatino Linotype" pitchFamily="18" charset="0"/>
              </a:rPr>
              <a:t>Also, selection of Bank Account for credit of Refund has been removed from the Utility from this AY</a:t>
            </a:r>
          </a:p>
          <a:p>
            <a:pPr>
              <a:lnSpc>
                <a:spcPct val="150000"/>
              </a:lnSpc>
              <a:buFont typeface="Wingdings" pitchFamily="2" charset="2"/>
              <a:buChar char="Ø"/>
            </a:pPr>
            <a:r>
              <a:rPr lang="en-IN" sz="1500" smtClean="0">
                <a:latin typeface="Palatino Linotype" pitchFamily="18" charset="0"/>
              </a:rPr>
              <a:t>In case taxpayer is having multiple accounts, then refund will be credited to one of the pre-validated accounts available after processing the return</a:t>
            </a: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IN" sz="1500" smtClean="0">
              <a:latin typeface="Palatino Linotype" pitchFamily="18" charset="0"/>
            </a:endParaRPr>
          </a:p>
          <a:p>
            <a:pPr>
              <a:lnSpc>
                <a:spcPct val="150000"/>
              </a:lnSpc>
              <a:buFont typeface="Wingdings" pitchFamily="2" charset="2"/>
              <a:buChar char="Ø"/>
            </a:pPr>
            <a:endParaRPr lang="en-US" sz="1500" smtClean="0">
              <a:latin typeface="Palatino Linotype" pitchFamily="18" charset="0"/>
            </a:endParaRPr>
          </a:p>
          <a:p>
            <a:pPr>
              <a:buNone/>
            </a:pPr>
            <a:endParaRPr lang="en-IN" sz="1250" smtClean="0">
              <a:latin typeface="Palatino Linotype" pitchFamily="18" charset="0"/>
              <a:ea typeface="Cambria" pitchFamily="18" charset="0"/>
              <a:cs typeface="Times New Roman" pitchFamily="18" charset="0"/>
            </a:endParaRPr>
          </a:p>
          <a:p>
            <a:pPr lvl="1">
              <a:buNone/>
            </a:pPr>
            <a:endParaRPr lang="en-IN" sz="1125"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None/>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943889"/>
            <a:ext cx="2719789"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1500" b="1" smtClean="0">
                <a:latin typeface="Palatino Linotype" pitchFamily="18" charset="0"/>
              </a:rPr>
              <a:t>Type of Bank Account</a:t>
            </a:r>
            <a:endParaRPr lang="en-US" sz="1500" b="1">
              <a:latin typeface="Palatino Linotype" pitchFamily="18" charset="0"/>
            </a:endParaRPr>
          </a:p>
        </p:txBody>
      </p:sp>
    </p:spTree>
  </p:cSld>
  <p:clrMapOvr>
    <a:masterClrMapping/>
  </p:clrMapOvr>
  <p:transition/>
  <p:timing/>
</p:sld>
</file>

<file path=ppt/slides/slide1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643881"/>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Corben" pitchFamily="34" charset="0"/>
                <a:ea typeface="Corben" pitchFamily="34" charset="-122"/>
                <a:cs typeface="Corben" pitchFamily="34" charset="-120"/>
              </a:rPr>
              <a:t>Changes in ITR 4</a:t>
            </a:r>
            <a:endParaRPr lang="en-US" sz="2734" b="1">
              <a:solidFill>
                <a:srgbClr val="002060"/>
              </a:solidFill>
            </a:endParaRPr>
          </a:p>
        </p:txBody>
      </p:sp>
      <p:sp>
        <p:nvSpPr>
          <p:cNvPr id="5" name="Shape 2"/>
          <p:cNvSpPr/>
          <p:nvPr/>
        </p:nvSpPr>
        <p:spPr>
          <a:xfrm>
            <a:off x="1273746" y="2572569"/>
            <a:ext cx="3228826" cy="1031751"/>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417364" y="2663022"/>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Nobile"/>
                <a:ea typeface="Nobile"/>
                <a:cs typeface="Corben" pitchFamily="34" charset="-120"/>
              </a:rPr>
              <a:t>Standard Deduction</a:t>
            </a:r>
            <a:endParaRPr lang="en-US" sz="1367" b="1">
              <a:latin typeface="Nobile"/>
              <a:ea typeface="Nobile"/>
            </a:endParaRPr>
          </a:p>
        </p:txBody>
      </p:sp>
      <p:sp>
        <p:nvSpPr>
          <p:cNvPr id="7" name="Text 4"/>
          <p:cNvSpPr/>
          <p:nvPr/>
        </p:nvSpPr>
        <p:spPr>
          <a:xfrm>
            <a:off x="1417364" y="3016448"/>
            <a:ext cx="3085207"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smtClean="0">
                <a:solidFill>
                  <a:srgbClr val="404155"/>
                </a:solidFill>
                <a:latin typeface="Palatino Linotype" pitchFamily="18" charset="0"/>
                <a:ea typeface="Nobile" pitchFamily="34" charset="-122"/>
                <a:cs typeface="Nobile" pitchFamily="34" charset="-120"/>
              </a:rPr>
              <a:t>Standard deduction for Salaries (Sec. 16(ia)) of Rs. 50,000 will be available in New Tax regime also</a:t>
            </a:r>
            <a:endParaRPr lang="en-US" sz="1000">
              <a:latin typeface="Palatino Linotype" pitchFamily="18" charset="0"/>
            </a:endParaRPr>
          </a:p>
        </p:txBody>
      </p:sp>
      <p:sp>
        <p:nvSpPr>
          <p:cNvPr id="8" name="Shape 5"/>
          <p:cNvSpPr/>
          <p:nvPr/>
        </p:nvSpPr>
        <p:spPr>
          <a:xfrm>
            <a:off x="4641428" y="2572569"/>
            <a:ext cx="3228826" cy="1031751"/>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9" name="Text 6"/>
          <p:cNvSpPr/>
          <p:nvPr/>
        </p:nvSpPr>
        <p:spPr>
          <a:xfrm>
            <a:off x="4745608" y="2663022"/>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r>
              <a:rPr lang="en-IN" sz="1367" b="1" smtClean="0">
                <a:solidFill>
                  <a:srgbClr val="404155"/>
                </a:solidFill>
                <a:latin typeface="Nobile"/>
                <a:ea typeface="Nobile"/>
              </a:rPr>
              <a:t>Family Pension</a:t>
            </a:r>
            <a:endParaRPr lang="en-US" sz="1367" b="1" smtClean="0">
              <a:latin typeface="Nobile"/>
              <a:ea typeface="Nobile"/>
            </a:endParaRPr>
          </a:p>
        </p:txBody>
      </p:sp>
      <p:sp>
        <p:nvSpPr>
          <p:cNvPr id="10" name="Text 7"/>
          <p:cNvSpPr/>
          <p:nvPr/>
        </p:nvSpPr>
        <p:spPr>
          <a:xfrm>
            <a:off x="4785047" y="3016448"/>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smtClean="0">
                <a:solidFill>
                  <a:srgbClr val="404155"/>
                </a:solidFill>
                <a:latin typeface="Nobile" pitchFamily="34" charset="0"/>
                <a:ea typeface="Nobile" pitchFamily="34" charset="-122"/>
                <a:cs typeface="Nobile" pitchFamily="34" charset="-120"/>
              </a:rPr>
              <a:t>.</a:t>
            </a:r>
            <a:endParaRPr lang="en-US" sz="1094"/>
          </a:p>
        </p:txBody>
      </p:sp>
      <p:sp>
        <p:nvSpPr>
          <p:cNvPr id="11" name="Shape 8"/>
          <p:cNvSpPr/>
          <p:nvPr/>
        </p:nvSpPr>
        <p:spPr>
          <a:xfrm>
            <a:off x="3009677" y="3787849"/>
            <a:ext cx="3228826" cy="1253877"/>
          </a:xfrm>
          <a:prstGeom prst="roundRect">
            <a:avLst>
              <a:gd name="adj" fmla="val 4984"/>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1417365" y="4187056"/>
            <a:ext cx="2941588"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18" name="Text 4"/>
          <p:cNvSpPr/>
          <p:nvPr/>
        </p:nvSpPr>
        <p:spPr>
          <a:xfrm>
            <a:off x="4745610" y="3016448"/>
            <a:ext cx="3085207"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smtClean="0">
                <a:solidFill>
                  <a:srgbClr val="404155"/>
                </a:solidFill>
                <a:latin typeface="Palatino Linotype" pitchFamily="18" charset="0"/>
                <a:ea typeface="Nobile" pitchFamily="34" charset="-122"/>
                <a:cs typeface="Nobile" pitchFamily="34" charset="-120"/>
              </a:rPr>
              <a:t>Deduction u/s 57(iia)against family pension will be given in New Tax regime also</a:t>
            </a:r>
            <a:endParaRPr lang="en-US" sz="1000">
              <a:latin typeface="Palatino Linotype" pitchFamily="18" charset="0"/>
            </a:endParaRPr>
          </a:p>
        </p:txBody>
      </p:sp>
      <p:sp>
        <p:nvSpPr>
          <p:cNvPr id="19" name="Text 3"/>
          <p:cNvSpPr/>
          <p:nvPr/>
        </p:nvSpPr>
        <p:spPr>
          <a:xfrm>
            <a:off x="3241831" y="3970065"/>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Nobile"/>
                <a:ea typeface="Nobile"/>
                <a:cs typeface="Corben" pitchFamily="34" charset="-120"/>
              </a:rPr>
              <a:t>Chapter VI A Deduction</a:t>
            </a:r>
            <a:endParaRPr lang="en-US" sz="1367" b="1">
              <a:latin typeface="Nobile"/>
              <a:ea typeface="Nobile"/>
            </a:endParaRPr>
          </a:p>
        </p:txBody>
      </p:sp>
      <p:sp>
        <p:nvSpPr>
          <p:cNvPr id="20" name="Text 4"/>
          <p:cNvSpPr/>
          <p:nvPr/>
        </p:nvSpPr>
        <p:spPr>
          <a:xfrm>
            <a:off x="3153296" y="4312831"/>
            <a:ext cx="3085207"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00" smtClean="0">
                <a:solidFill>
                  <a:srgbClr val="404155"/>
                </a:solidFill>
                <a:latin typeface="Palatino Linotype" pitchFamily="18" charset="0"/>
                <a:ea typeface="Nobile" pitchFamily="34" charset="-122"/>
                <a:cs typeface="Nobile" pitchFamily="34" charset="-120"/>
              </a:rPr>
              <a:t>Schedule 80GGC, 80U, 80DD : New schedules added to provide additional details</a:t>
            </a:r>
            <a:endParaRPr lang="en-US" sz="1000">
              <a:latin typeface="Palatino Linotype" pitchFamily="18" charset="0"/>
            </a:endParaRPr>
          </a:p>
        </p:txBody>
      </p:sp>
    </p:spTree>
  </p:cSld>
  <p:clrMapOvr>
    <a:masterClrMapping/>
  </p:clrMapOvr>
  <p:transition/>
  <p:timing/>
</p:sld>
</file>

<file path=ppt/slides/slide1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6" y="1480690"/>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smtClean="0">
                <a:solidFill>
                  <a:srgbClr val="002060"/>
                </a:solidFill>
                <a:latin typeface="Corben" pitchFamily="34" charset="0"/>
                <a:ea typeface="Corben" pitchFamily="34" charset="-122"/>
                <a:cs typeface="Corben" pitchFamily="34" charset="-120"/>
              </a:rPr>
              <a:t>Filing of Form 10-IA</a:t>
            </a:r>
            <a:endParaRPr lang="en-US" sz="2734">
              <a:solidFill>
                <a:srgbClr val="002060"/>
              </a:solidFill>
            </a:endParaRPr>
          </a:p>
        </p:txBody>
      </p:sp>
      <p:sp>
        <p:nvSpPr>
          <p:cNvPr id="5" name="Text 2"/>
          <p:cNvSpPr/>
          <p:nvPr/>
        </p:nvSpPr>
        <p:spPr>
          <a:xfrm>
            <a:off x="1273746" y="2445488"/>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0070C0"/>
                </a:solidFill>
                <a:latin typeface="Corben"/>
                <a:ea typeface="Corben"/>
                <a:cs typeface="Corben" pitchFamily="34" charset="-120"/>
              </a:rPr>
              <a:t>Applicability</a:t>
            </a:r>
            <a:endParaRPr lang="en-US" sz="1367" b="1">
              <a:solidFill>
                <a:srgbClr val="0070C0"/>
              </a:solidFill>
              <a:latin typeface="Corben"/>
              <a:ea typeface="Corben"/>
            </a:endParaRPr>
          </a:p>
        </p:txBody>
      </p:sp>
      <p:sp>
        <p:nvSpPr>
          <p:cNvPr id="6" name="Text 3"/>
          <p:cNvSpPr/>
          <p:nvPr/>
        </p:nvSpPr>
        <p:spPr>
          <a:xfrm>
            <a:off x="2971915" y="3708104"/>
            <a:ext cx="585521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ct val="150000"/>
              </a:lnSpc>
            </a:pPr>
            <a:r>
              <a:rPr lang="en-US" sz="1000" b="1" smtClean="0">
                <a:latin typeface="Palatino Linotype" pitchFamily="18" charset="0"/>
              </a:rPr>
              <a:t>Deduction in respect of maintenance including medical treatment of a dependant who is a person with disability . Normal deduction : Rs. 75,000 ; Severe Disability : Rs. 1,25,000. Dependent person can be spouse, children, parents, brothers and sisters of Resident Individual. </a:t>
            </a:r>
            <a:endParaRPr lang="en-US" sz="1094">
              <a:latin typeface="Palatino Linotype" pitchFamily="18" charset="0"/>
            </a:endParaRPr>
          </a:p>
        </p:txBody>
      </p:sp>
      <p:sp>
        <p:nvSpPr>
          <p:cNvPr id="7" name="Text 4"/>
          <p:cNvSpPr/>
          <p:nvPr/>
        </p:nvSpPr>
        <p:spPr>
          <a:xfrm>
            <a:off x="3589958" y="2445488"/>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0070C0"/>
                </a:solidFill>
                <a:latin typeface="Corben" pitchFamily="34" charset="0"/>
                <a:ea typeface="Nobile"/>
                <a:cs typeface="Corben" pitchFamily="34" charset="-120"/>
              </a:rPr>
              <a:t>When to file</a:t>
            </a:r>
            <a:endParaRPr lang="en-US" sz="1367" b="1">
              <a:solidFill>
                <a:srgbClr val="0070C0"/>
              </a:solidFill>
              <a:ea typeface="Nobile"/>
            </a:endParaRPr>
          </a:p>
        </p:txBody>
      </p:sp>
      <p:sp>
        <p:nvSpPr>
          <p:cNvPr id="8" name="Text 5"/>
          <p:cNvSpPr/>
          <p:nvPr/>
        </p:nvSpPr>
        <p:spPr>
          <a:xfrm>
            <a:off x="3589958" y="2713322"/>
            <a:ext cx="1972717" cy="133275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smtClean="0">
                <a:solidFill>
                  <a:srgbClr val="404155"/>
                </a:solidFill>
                <a:latin typeface="Palatino Linotype" pitchFamily="18" charset="0"/>
                <a:ea typeface="Nobile" pitchFamily="34" charset="-122"/>
                <a:cs typeface="Nobile" pitchFamily="34" charset="-120"/>
              </a:rPr>
              <a:t>Before filing the IT Return</a:t>
            </a:r>
            <a:endParaRPr lang="en-US" sz="1094">
              <a:latin typeface="Palatino Linotype" pitchFamily="18" charset="0"/>
            </a:endParaRPr>
          </a:p>
        </p:txBody>
      </p:sp>
      <p:sp>
        <p:nvSpPr>
          <p:cNvPr id="10" name="Text 7"/>
          <p:cNvSpPr/>
          <p:nvPr/>
        </p:nvSpPr>
        <p:spPr>
          <a:xfrm>
            <a:off x="5906171" y="2713322"/>
            <a:ext cx="1972717" cy="133275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smtClean="0">
                <a:solidFill>
                  <a:srgbClr val="404155"/>
                </a:solidFill>
                <a:latin typeface="Palatino Linotype" pitchFamily="18" charset="0"/>
                <a:ea typeface="Nobile" pitchFamily="34" charset="-122"/>
                <a:cs typeface="Nobile" pitchFamily="34" charset="-120"/>
              </a:rPr>
              <a:t>Non-availability of deduction</a:t>
            </a:r>
            <a:endParaRPr lang="en-US" sz="1094">
              <a:latin typeface="Palatino Linotype" pitchFamily="18" charset="0"/>
            </a:endParaRPr>
          </a:p>
        </p:txBody>
      </p:sp>
      <p:sp>
        <p:nvSpPr>
          <p:cNvPr id="11" name="TextBox 10"/>
          <p:cNvSpPr txBox="1"/>
          <p:nvPr/>
        </p:nvSpPr>
        <p:spPr>
          <a:xfrm>
            <a:off x="1273746" y="3815246"/>
            <a:ext cx="1587838" cy="23083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1125" b="1" smtClean="0">
                <a:latin typeface="Palatino Linotype" pitchFamily="18" charset="0"/>
              </a:rPr>
              <a:t>Section 80DD</a:t>
            </a:r>
            <a:endParaRPr lang="en-US" b="1">
              <a:latin typeface="Palatino Linotype" pitchFamily="18" charset="0"/>
            </a:endParaRPr>
          </a:p>
        </p:txBody>
      </p:sp>
      <p:sp>
        <p:nvSpPr>
          <p:cNvPr id="12" name="Text 3"/>
          <p:cNvSpPr/>
          <p:nvPr/>
        </p:nvSpPr>
        <p:spPr>
          <a:xfrm>
            <a:off x="1273746" y="2713322"/>
            <a:ext cx="1972717"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smtClean="0">
                <a:solidFill>
                  <a:srgbClr val="404155"/>
                </a:solidFill>
                <a:latin typeface="Palatino Linotype" pitchFamily="18" charset="0"/>
                <a:ea typeface="Nobile" pitchFamily="34" charset="-122"/>
                <a:cs typeface="Nobile" pitchFamily="34" charset="-120"/>
              </a:rPr>
              <a:t>In case the taxpayer is claiming any deduction u/s 80DD or 80U</a:t>
            </a:r>
            <a:endParaRPr lang="en-US" sz="1094">
              <a:latin typeface="Palatino Linotype" pitchFamily="18" charset="0"/>
            </a:endParaRPr>
          </a:p>
        </p:txBody>
      </p:sp>
      <p:sp>
        <p:nvSpPr>
          <p:cNvPr id="13" name="TextBox 12"/>
          <p:cNvSpPr txBox="1"/>
          <p:nvPr/>
        </p:nvSpPr>
        <p:spPr>
          <a:xfrm>
            <a:off x="1273746" y="4818735"/>
            <a:ext cx="1587838" cy="23083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IN" sz="1125" b="1" smtClean="0">
                <a:latin typeface="Palatino Linotype" pitchFamily="18" charset="0"/>
              </a:rPr>
              <a:t>Section 80U</a:t>
            </a:r>
            <a:endParaRPr lang="en-US" b="1">
              <a:latin typeface="Palatino Linotype" pitchFamily="18" charset="0"/>
            </a:endParaRPr>
          </a:p>
        </p:txBody>
      </p:sp>
      <p:sp>
        <p:nvSpPr>
          <p:cNvPr id="14" name="Text 3"/>
          <p:cNvSpPr/>
          <p:nvPr/>
        </p:nvSpPr>
        <p:spPr>
          <a:xfrm>
            <a:off x="2978560" y="4718198"/>
            <a:ext cx="585521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ct val="150000"/>
              </a:lnSpc>
            </a:pPr>
            <a:r>
              <a:rPr lang="en-US" sz="1000" b="1" smtClean="0">
                <a:latin typeface="Palatino Linotype" pitchFamily="18" charset="0"/>
              </a:rPr>
              <a:t>Deduction in case of a Resident Individual with disability. Normal deduction : Rs. 75,000 ; Severe Disability : Rs. 1,25,000 . (Disability : Autism, Cerebral palsy etc.) </a:t>
            </a:r>
            <a:endParaRPr lang="en-US" sz="1094">
              <a:latin typeface="Palatino Linotype" pitchFamily="18" charset="0"/>
            </a:endParaRPr>
          </a:p>
        </p:txBody>
      </p:sp>
      <p:sp>
        <p:nvSpPr>
          <p:cNvPr id="15" name="Text 4"/>
          <p:cNvSpPr/>
          <p:nvPr/>
        </p:nvSpPr>
        <p:spPr>
          <a:xfrm>
            <a:off x="5906170" y="2445488"/>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r>
              <a:rPr lang="en-US" sz="1367" b="1" smtClean="0">
                <a:solidFill>
                  <a:srgbClr val="0070C0"/>
                </a:solidFill>
                <a:latin typeface="Corben" pitchFamily="34" charset="0"/>
                <a:ea typeface="Nobile"/>
                <a:cs typeface="Corben" pitchFamily="34" charset="-120"/>
              </a:rPr>
              <a:t>Consequences</a:t>
            </a:r>
            <a:endParaRPr lang="en-US" sz="1367" b="1">
              <a:solidFill>
                <a:srgbClr val="0070C0"/>
              </a:solidFill>
              <a:latin typeface="Corben" pitchFamily="34" charset="0"/>
              <a:ea typeface="Nobile"/>
              <a:cs typeface="Corben" pitchFamily="34" charset="-120"/>
            </a:endParaRPr>
          </a:p>
        </p:txBody>
      </p:sp>
    </p:spTree>
  </p:cSld>
  <p:clrMapOvr>
    <a:masterClrMapping/>
  </p:clrMapOvr>
  <p:transition/>
  <p:timing/>
</p:sld>
</file>

<file path=ppt/slides/slide1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63896"/>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273745" y="1747093"/>
            <a:ext cx="3916272" cy="61865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1B1B27"/>
                </a:solidFill>
                <a:latin typeface="Corben" pitchFamily="34" charset="0"/>
                <a:ea typeface="Corben" pitchFamily="34" charset="-122"/>
                <a:cs typeface="Corben" pitchFamily="34" charset="-120"/>
              </a:rPr>
              <a:t>STRUCTURE OF ITR 3</a:t>
            </a:r>
            <a:endParaRPr lang="en-US" sz="2734" b="1"/>
          </a:p>
        </p:txBody>
      </p:sp>
      <p:sp>
        <p:nvSpPr>
          <p:cNvPr id="5" name="Shape 2"/>
          <p:cNvSpPr/>
          <p:nvPr/>
        </p:nvSpPr>
        <p:spPr>
          <a:xfrm>
            <a:off x="1273746"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302731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7" name="Text 4"/>
          <p:cNvSpPr/>
          <p:nvPr/>
        </p:nvSpPr>
        <p:spPr>
          <a:xfrm>
            <a:off x="1725067" y="3048967"/>
            <a:ext cx="1654969"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IN" sz="1367" b="1" smtClean="0">
                <a:solidFill>
                  <a:srgbClr val="404155"/>
                </a:solidFill>
                <a:latin typeface="Corben" pitchFamily="34" charset="0"/>
                <a:ea typeface="Corben" pitchFamily="34" charset="-122"/>
              </a:rPr>
              <a:t>PART </a:t>
            </a:r>
            <a:endParaRPr lang="en-US" sz="1367" b="1"/>
          </a:p>
        </p:txBody>
      </p:sp>
      <p:sp>
        <p:nvSpPr>
          <p:cNvPr id="8" name="Text 5"/>
          <p:cNvSpPr/>
          <p:nvPr/>
        </p:nvSpPr>
        <p:spPr>
          <a:xfrm>
            <a:off x="1725067" y="3349228"/>
            <a:ext cx="16549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US" sz="1094" b="1" smtClean="0">
                <a:solidFill>
                  <a:srgbClr val="404155"/>
                </a:solidFill>
                <a:latin typeface="Nobile" pitchFamily="34" charset="0"/>
                <a:ea typeface="Nobile" pitchFamily="34" charset="-122"/>
                <a:cs typeface="Nobile" pitchFamily="34" charset="-120"/>
              </a:rPr>
              <a:t>Two Parts to ITR 3</a:t>
            </a:r>
          </a:p>
          <a:p>
            <a:pPr marL="0" indent="0">
              <a:lnSpc>
                <a:spcPts val="1749"/>
              </a:lnSpc>
              <a:buFont typeface="Arial" pitchFamily="34" charset="0"/>
              <a:buChar char="•"/>
            </a:pPr>
            <a:r>
              <a:rPr lang="en-US" sz="1094" b="1" smtClean="0">
                <a:solidFill>
                  <a:srgbClr val="404155"/>
                </a:solidFill>
                <a:latin typeface="Nobile" pitchFamily="34" charset="0"/>
                <a:ea typeface="Nobile" pitchFamily="34" charset="-122"/>
                <a:cs typeface="Nobile" pitchFamily="34" charset="-120"/>
              </a:rPr>
              <a:t> PART A</a:t>
            </a:r>
          </a:p>
          <a:p>
            <a:pPr marL="0" indent="0">
              <a:lnSpc>
                <a:spcPts val="1749"/>
              </a:lnSpc>
              <a:buFont typeface="Arial" pitchFamily="34" charset="0"/>
              <a:buChar char="•"/>
            </a:pPr>
            <a:r>
              <a:rPr lang="en-US" sz="1094" b="1" smtClean="0">
                <a:solidFill>
                  <a:srgbClr val="404155"/>
                </a:solidFill>
                <a:latin typeface="Nobile" pitchFamily="34" charset="0"/>
                <a:ea typeface="Nobile" pitchFamily="34" charset="-122"/>
                <a:cs typeface="Nobile" pitchFamily="34" charset="-120"/>
              </a:rPr>
              <a:t> PART B</a:t>
            </a:r>
            <a:r>
              <a:rPr lang="en-US" sz="1094" smtClean="0">
                <a:solidFill>
                  <a:srgbClr val="404155"/>
                </a:solidFill>
                <a:latin typeface="Nobile" pitchFamily="34" charset="0"/>
                <a:ea typeface="Nobile" pitchFamily="34" charset="-122"/>
                <a:cs typeface="Nobile" pitchFamily="34" charset="-120"/>
              </a:rPr>
              <a:t> </a:t>
            </a:r>
            <a:endParaRPr lang="en-US" sz="1094"/>
          </a:p>
        </p:txBody>
      </p:sp>
      <p:sp>
        <p:nvSpPr>
          <p:cNvPr id="9" name="Shape 6"/>
          <p:cNvSpPr/>
          <p:nvPr/>
        </p:nvSpPr>
        <p:spPr>
          <a:xfrm>
            <a:off x="3518893"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3620765" y="302731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1" name="Text 8"/>
          <p:cNvSpPr/>
          <p:nvPr/>
        </p:nvSpPr>
        <p:spPr>
          <a:xfrm>
            <a:off x="3970214" y="3048967"/>
            <a:ext cx="1654969" cy="433983"/>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Corben" pitchFamily="34" charset="0"/>
                <a:ea typeface="Corben" pitchFamily="34" charset="-122"/>
              </a:rPr>
              <a:t>SCHEDULE</a:t>
            </a:r>
            <a:endParaRPr lang="en-US" sz="1367" b="1"/>
          </a:p>
        </p:txBody>
      </p:sp>
      <p:sp>
        <p:nvSpPr>
          <p:cNvPr id="12" name="Text 9"/>
          <p:cNvSpPr/>
          <p:nvPr/>
        </p:nvSpPr>
        <p:spPr>
          <a:xfrm>
            <a:off x="3970214" y="3369165"/>
            <a:ext cx="1654969" cy="888504"/>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94" b="1" smtClean="0">
                <a:solidFill>
                  <a:srgbClr val="404155"/>
                </a:solidFill>
                <a:latin typeface="Nobile" pitchFamily="34" charset="0"/>
                <a:ea typeface="Nobile" pitchFamily="34" charset="-122"/>
              </a:rPr>
              <a:t>Schedules are given to provide further details</a:t>
            </a:r>
            <a:endParaRPr lang="en-US" sz="1094" b="1"/>
          </a:p>
        </p:txBody>
      </p:sp>
    </p:spTree>
  </p:cSld>
  <p:clrMapOvr>
    <a:masterClrMapping/>
  </p:clrMapOvr>
  <p:transition/>
  <p:timing/>
</p:sld>
</file>

<file path=ppt/slides/slide1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220287" y="1597744"/>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3 STRUCTURE – PART A</a:t>
            </a:r>
            <a:endParaRPr lang="en-US" sz="2750" b="1">
              <a:solidFill>
                <a:srgbClr val="002060"/>
              </a:solidFill>
            </a:endParaRPr>
          </a:p>
        </p:txBody>
      </p:sp>
      <p:sp>
        <p:nvSpPr>
          <p:cNvPr id="5" name="Shape 2"/>
          <p:cNvSpPr/>
          <p:nvPr/>
        </p:nvSpPr>
        <p:spPr>
          <a:xfrm>
            <a:off x="797442" y="3671744"/>
            <a:ext cx="7582343" cy="35209"/>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2731964"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2808536" y="3517552"/>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2</a:t>
            </a:r>
            <a:endParaRPr lang="en-US" sz="1640"/>
          </a:p>
        </p:txBody>
      </p:sp>
      <p:sp>
        <p:nvSpPr>
          <p:cNvPr id="12" name="Shape 9"/>
          <p:cNvSpPr/>
          <p:nvPr/>
        </p:nvSpPr>
        <p:spPr>
          <a:xfrm>
            <a:off x="4415805"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7678" y="3543597"/>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3</a:t>
            </a:r>
            <a:endParaRPr lang="en-US" sz="1640"/>
          </a:p>
        </p:txBody>
      </p:sp>
      <p:sp>
        <p:nvSpPr>
          <p:cNvPr id="14" name="Text 11"/>
          <p:cNvSpPr/>
          <p:nvPr/>
        </p:nvSpPr>
        <p:spPr>
          <a:xfrm>
            <a:off x="260344"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-A</a:t>
            </a:r>
            <a:endParaRPr lang="en-US" sz="1367" b="1">
              <a:latin typeface="Palatino Linotype" pitchFamily="18" charset="0"/>
            </a:endParaRPr>
          </a:p>
        </p:txBody>
      </p:sp>
      <p:sp>
        <p:nvSpPr>
          <p:cNvPr id="17" name="Shape 14"/>
          <p:cNvSpPr/>
          <p:nvPr/>
        </p:nvSpPr>
        <p:spPr>
          <a:xfrm>
            <a:off x="6099646"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6197352" y="3543597"/>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4</a:t>
            </a:r>
            <a:endParaRPr lang="en-US" sz="1640"/>
          </a:p>
        </p:txBody>
      </p:sp>
      <p:sp>
        <p:nvSpPr>
          <p:cNvPr id="22" name="Shape 4"/>
          <p:cNvSpPr/>
          <p:nvPr/>
        </p:nvSpPr>
        <p:spPr>
          <a:xfrm>
            <a:off x="1219355" y="354527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1282086" y="3573470"/>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28" name="Shape 8"/>
          <p:cNvSpPr/>
          <p:nvPr/>
        </p:nvSpPr>
        <p:spPr>
          <a:xfrm>
            <a:off x="4557874" y="3824509"/>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9" name="Shape 8"/>
          <p:cNvSpPr/>
          <p:nvPr/>
        </p:nvSpPr>
        <p:spPr>
          <a:xfrm>
            <a:off x="1354121"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2881638"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2" name="Shape 8"/>
          <p:cNvSpPr/>
          <p:nvPr/>
        </p:nvSpPr>
        <p:spPr>
          <a:xfrm>
            <a:off x="6237225" y="3255635"/>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1973795" y="2604661"/>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Nature of</a:t>
            </a:r>
            <a:endParaRPr lang="en-US" sz="1367" b="1">
              <a:latin typeface="Palatino Linotype" pitchFamily="18" charset="0"/>
            </a:endParaRPr>
          </a:p>
        </p:txBody>
      </p:sp>
      <p:sp>
        <p:nvSpPr>
          <p:cNvPr id="34" name="Text 11"/>
          <p:cNvSpPr/>
          <p:nvPr/>
        </p:nvSpPr>
        <p:spPr>
          <a:xfrm>
            <a:off x="3564706"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367" b="1" smtClean="0">
                <a:solidFill>
                  <a:srgbClr val="404155"/>
                </a:solidFill>
                <a:latin typeface="Palatino Linotype" pitchFamily="18" charset="0"/>
                <a:ea typeface="Corben" pitchFamily="34" charset="-122"/>
              </a:rPr>
              <a:t>PART A - BS</a:t>
            </a:r>
            <a:endParaRPr lang="en-US" sz="1367" b="1">
              <a:latin typeface="Palatino Linotype" pitchFamily="18" charset="0"/>
            </a:endParaRPr>
          </a:p>
        </p:txBody>
      </p:sp>
      <p:sp>
        <p:nvSpPr>
          <p:cNvPr id="37" name="Text 11"/>
          <p:cNvSpPr/>
          <p:nvPr/>
        </p:nvSpPr>
        <p:spPr>
          <a:xfrm>
            <a:off x="487955" y="433710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General</a:t>
            </a:r>
            <a:endParaRPr lang="en-US" sz="1000">
              <a:latin typeface="Palatino Linotype" pitchFamily="18" charset="0"/>
            </a:endParaRPr>
          </a:p>
        </p:txBody>
      </p:sp>
      <p:sp>
        <p:nvSpPr>
          <p:cNvPr id="39" name="Text 11"/>
          <p:cNvSpPr/>
          <p:nvPr/>
        </p:nvSpPr>
        <p:spPr>
          <a:xfrm>
            <a:off x="2129372" y="2821652"/>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Business &amp; Profession</a:t>
            </a:r>
            <a:endParaRPr lang="en-US" sz="1367">
              <a:latin typeface="Palatino Linotype" pitchFamily="18" charset="0"/>
            </a:endParaRPr>
          </a:p>
        </p:txBody>
      </p:sp>
      <p:sp>
        <p:nvSpPr>
          <p:cNvPr id="40" name="Text 11"/>
          <p:cNvSpPr/>
          <p:nvPr/>
        </p:nvSpPr>
        <p:spPr>
          <a:xfrm>
            <a:off x="3720282" y="431929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Balance Sheet</a:t>
            </a:r>
          </a:p>
          <a:p>
            <a:pPr marL="0" indent="0" algn="ctr">
              <a:lnSpc>
                <a:spcPts val="1709"/>
              </a:lnSpc>
              <a:buNone/>
            </a:pPr>
            <a:r>
              <a:rPr lang="en-IN" sz="1000" smtClean="0">
                <a:solidFill>
                  <a:srgbClr val="404155"/>
                </a:solidFill>
                <a:latin typeface="Palatino Linotype" pitchFamily="18" charset="0"/>
                <a:ea typeface="Corben" pitchFamily="34" charset="-122"/>
              </a:rPr>
              <a:t>Particulars</a:t>
            </a:r>
            <a:endParaRPr lang="en-US" sz="1000">
              <a:latin typeface="Palatino Linotype" pitchFamily="18" charset="0"/>
            </a:endParaRPr>
          </a:p>
        </p:txBody>
      </p:sp>
      <p:sp>
        <p:nvSpPr>
          <p:cNvPr id="42" name="Text 11"/>
          <p:cNvSpPr/>
          <p:nvPr/>
        </p:nvSpPr>
        <p:spPr>
          <a:xfrm>
            <a:off x="5292588" y="2765122"/>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A -</a:t>
            </a:r>
            <a:endParaRPr lang="en-US" sz="1367" b="1">
              <a:latin typeface="Palatino Linotype" pitchFamily="18" charset="0"/>
            </a:endParaRPr>
          </a:p>
        </p:txBody>
      </p:sp>
      <p:sp>
        <p:nvSpPr>
          <p:cNvPr id="45" name="Text 11"/>
          <p:cNvSpPr/>
          <p:nvPr/>
        </p:nvSpPr>
        <p:spPr>
          <a:xfrm>
            <a:off x="5545945" y="2982114"/>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Manufacturing Account</a:t>
            </a:r>
            <a:endParaRPr lang="en-US" sz="1000">
              <a:latin typeface="Palatino Linotype" pitchFamily="18" charset="0"/>
            </a:endParaRPr>
          </a:p>
        </p:txBody>
      </p:sp>
      <p:sp>
        <p:nvSpPr>
          <p:cNvPr id="26" name="Shape 9"/>
          <p:cNvSpPr/>
          <p:nvPr/>
        </p:nvSpPr>
        <p:spPr>
          <a:xfrm>
            <a:off x="7492304" y="352130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0" name="Text 15"/>
          <p:cNvSpPr/>
          <p:nvPr/>
        </p:nvSpPr>
        <p:spPr>
          <a:xfrm>
            <a:off x="7588106" y="3537626"/>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solidFill>
                  <a:srgbClr val="404155"/>
                </a:solidFill>
                <a:latin typeface="Corben" pitchFamily="34" charset="0"/>
                <a:ea typeface="Corben" pitchFamily="34" charset="-122"/>
              </a:rPr>
              <a:t>5</a:t>
            </a:r>
            <a:endParaRPr lang="en-US" sz="1640"/>
          </a:p>
        </p:txBody>
      </p:sp>
      <p:sp>
        <p:nvSpPr>
          <p:cNvPr id="35" name="Shape 8"/>
          <p:cNvSpPr/>
          <p:nvPr/>
        </p:nvSpPr>
        <p:spPr>
          <a:xfrm>
            <a:off x="7632633" y="3833771"/>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6" name="Text 11"/>
          <p:cNvSpPr/>
          <p:nvPr/>
        </p:nvSpPr>
        <p:spPr>
          <a:xfrm>
            <a:off x="6783028"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A</a:t>
            </a:r>
            <a:endParaRPr lang="en-US" sz="1367" b="1">
              <a:latin typeface="Palatino Linotype" pitchFamily="18" charset="0"/>
            </a:endParaRPr>
          </a:p>
        </p:txBody>
      </p:sp>
      <p:sp>
        <p:nvSpPr>
          <p:cNvPr id="38" name="Text 11"/>
          <p:cNvSpPr/>
          <p:nvPr/>
        </p:nvSpPr>
        <p:spPr>
          <a:xfrm>
            <a:off x="6938603" y="431929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Trading Account</a:t>
            </a:r>
            <a:endParaRPr lang="en-US" sz="1000">
              <a:latin typeface="Palatino Linotype" pitchFamily="18" charset="0"/>
            </a:endParaRPr>
          </a:p>
        </p:txBody>
      </p:sp>
    </p:spTree>
  </p:cSld>
  <p:clrMapOvr>
    <a:masterClrMapping/>
  </p:clrMapOvr>
  <p:transition/>
  <p:timing/>
</p:sld>
</file>

<file path=ppt/slides/slide1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2220287" y="1597744"/>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3 STRUCTURE – PART A</a:t>
            </a:r>
            <a:endParaRPr lang="en-US" sz="2750" b="1">
              <a:solidFill>
                <a:srgbClr val="002060"/>
              </a:solidFill>
            </a:endParaRPr>
          </a:p>
        </p:txBody>
      </p:sp>
      <p:sp>
        <p:nvSpPr>
          <p:cNvPr id="5" name="Shape 2"/>
          <p:cNvSpPr/>
          <p:nvPr/>
        </p:nvSpPr>
        <p:spPr>
          <a:xfrm flipV="1">
            <a:off x="1614821" y="3702110"/>
            <a:ext cx="4977326" cy="28574"/>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3719758" y="354408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3768203" y="3569716"/>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7</a:t>
            </a:r>
            <a:endParaRPr lang="en-US" sz="1640"/>
          </a:p>
        </p:txBody>
      </p:sp>
      <p:sp>
        <p:nvSpPr>
          <p:cNvPr id="12" name="Shape 9"/>
          <p:cNvSpPr/>
          <p:nvPr/>
        </p:nvSpPr>
        <p:spPr>
          <a:xfrm>
            <a:off x="5451958" y="3517552"/>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5553867" y="3545272"/>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8</a:t>
            </a:r>
            <a:endParaRPr lang="en-US" sz="1640"/>
          </a:p>
        </p:txBody>
      </p:sp>
      <p:sp>
        <p:nvSpPr>
          <p:cNvPr id="14" name="Text 11"/>
          <p:cNvSpPr/>
          <p:nvPr/>
        </p:nvSpPr>
        <p:spPr>
          <a:xfrm>
            <a:off x="1198544"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-A</a:t>
            </a:r>
            <a:endParaRPr lang="en-US" sz="1367" b="1">
              <a:latin typeface="Palatino Linotype" pitchFamily="18" charset="0"/>
            </a:endParaRPr>
          </a:p>
        </p:txBody>
      </p:sp>
      <p:sp>
        <p:nvSpPr>
          <p:cNvPr id="22" name="Shape 4"/>
          <p:cNvSpPr/>
          <p:nvPr/>
        </p:nvSpPr>
        <p:spPr>
          <a:xfrm>
            <a:off x="2064054" y="3543597"/>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2126786" y="3545272"/>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6</a:t>
            </a:r>
            <a:endParaRPr lang="en-US" sz="1640"/>
          </a:p>
        </p:txBody>
      </p:sp>
      <p:sp>
        <p:nvSpPr>
          <p:cNvPr id="28" name="Shape 8"/>
          <p:cNvSpPr/>
          <p:nvPr/>
        </p:nvSpPr>
        <p:spPr>
          <a:xfrm>
            <a:off x="5593903" y="3830468"/>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9" name="Shape 8"/>
          <p:cNvSpPr/>
          <p:nvPr/>
        </p:nvSpPr>
        <p:spPr>
          <a:xfrm>
            <a:off x="2191712"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3875991" y="328121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2933462" y="2717721"/>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A - OI</a:t>
            </a:r>
            <a:endParaRPr lang="en-US" sz="1367" b="1">
              <a:latin typeface="Palatino Linotype" pitchFamily="18" charset="0"/>
            </a:endParaRPr>
          </a:p>
        </p:txBody>
      </p:sp>
      <p:sp>
        <p:nvSpPr>
          <p:cNvPr id="34" name="Text 11"/>
          <p:cNvSpPr/>
          <p:nvPr/>
        </p:nvSpPr>
        <p:spPr>
          <a:xfrm>
            <a:off x="4640770"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367" b="1" smtClean="0">
                <a:solidFill>
                  <a:srgbClr val="404155"/>
                </a:solidFill>
                <a:latin typeface="Palatino Linotype" pitchFamily="18" charset="0"/>
                <a:ea typeface="Corben" pitchFamily="34" charset="-122"/>
              </a:rPr>
              <a:t>PART A - QD</a:t>
            </a:r>
            <a:endParaRPr lang="en-US" sz="1367" b="1">
              <a:latin typeface="Palatino Linotype" pitchFamily="18" charset="0"/>
            </a:endParaRPr>
          </a:p>
        </p:txBody>
      </p:sp>
      <p:sp>
        <p:nvSpPr>
          <p:cNvPr id="37" name="Text 11"/>
          <p:cNvSpPr/>
          <p:nvPr/>
        </p:nvSpPr>
        <p:spPr>
          <a:xfrm>
            <a:off x="1260619" y="433710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P&amp;L</a:t>
            </a:r>
            <a:endParaRPr lang="en-US" sz="1000">
              <a:latin typeface="Palatino Linotype" pitchFamily="18" charset="0"/>
            </a:endParaRPr>
          </a:p>
        </p:txBody>
      </p:sp>
      <p:sp>
        <p:nvSpPr>
          <p:cNvPr id="39" name="Text 11"/>
          <p:cNvSpPr/>
          <p:nvPr/>
        </p:nvSpPr>
        <p:spPr>
          <a:xfrm>
            <a:off x="3038399" y="2934713"/>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Other Information</a:t>
            </a:r>
            <a:endParaRPr lang="en-US" sz="1367">
              <a:latin typeface="Palatino Linotype" pitchFamily="18" charset="0"/>
            </a:endParaRPr>
          </a:p>
        </p:txBody>
      </p:sp>
      <p:sp>
        <p:nvSpPr>
          <p:cNvPr id="40" name="Text 11"/>
          <p:cNvSpPr/>
          <p:nvPr/>
        </p:nvSpPr>
        <p:spPr>
          <a:xfrm>
            <a:off x="4859815" y="431929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Quantitative Details</a:t>
            </a:r>
            <a:endParaRPr lang="en-US" sz="1000">
              <a:latin typeface="Palatino Linotype" pitchFamily="18" charset="0"/>
            </a:endParaRPr>
          </a:p>
        </p:txBody>
      </p:sp>
    </p:spTree>
  </p:cSld>
  <p:clrMapOvr>
    <a:masterClrMapping/>
  </p:clrMapOvr>
  <p:transition/>
  <p:timing/>
</p:sld>
</file>

<file path=ppt/slides/slide1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802847" y="1488558"/>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3 STRUCTURE – PART B</a:t>
            </a:r>
            <a:endParaRPr lang="en-US" sz="2750" b="1">
              <a:solidFill>
                <a:srgbClr val="002060"/>
              </a:solidFill>
            </a:endParaRPr>
          </a:p>
        </p:txBody>
      </p:sp>
      <p:sp>
        <p:nvSpPr>
          <p:cNvPr id="5" name="Shape 2"/>
          <p:cNvSpPr/>
          <p:nvPr/>
        </p:nvSpPr>
        <p:spPr>
          <a:xfrm flipV="1">
            <a:off x="1972528" y="3659243"/>
            <a:ext cx="3004418" cy="28574"/>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3719758" y="354408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3768203" y="3569716"/>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2</a:t>
            </a:r>
            <a:endParaRPr lang="en-US" sz="1640"/>
          </a:p>
        </p:txBody>
      </p:sp>
      <p:sp>
        <p:nvSpPr>
          <p:cNvPr id="14" name="Text 11"/>
          <p:cNvSpPr/>
          <p:nvPr/>
        </p:nvSpPr>
        <p:spPr>
          <a:xfrm>
            <a:off x="1650153"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B - TI</a:t>
            </a:r>
            <a:endParaRPr lang="en-US" sz="1367" b="1">
              <a:latin typeface="Palatino Linotype" pitchFamily="18" charset="0"/>
            </a:endParaRPr>
          </a:p>
        </p:txBody>
      </p:sp>
      <p:sp>
        <p:nvSpPr>
          <p:cNvPr id="22" name="Shape 4"/>
          <p:cNvSpPr/>
          <p:nvPr/>
        </p:nvSpPr>
        <p:spPr>
          <a:xfrm>
            <a:off x="2540050" y="356971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2606969" y="3569716"/>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1</a:t>
            </a:r>
            <a:endParaRPr lang="en-US" sz="1640"/>
          </a:p>
        </p:txBody>
      </p:sp>
      <p:sp>
        <p:nvSpPr>
          <p:cNvPr id="29" name="Shape 8"/>
          <p:cNvSpPr/>
          <p:nvPr/>
        </p:nvSpPr>
        <p:spPr>
          <a:xfrm>
            <a:off x="2671895"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3875991" y="328121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2933462" y="2500730"/>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B - TTI</a:t>
            </a:r>
            <a:endParaRPr lang="en-US" sz="1367" b="1">
              <a:latin typeface="Palatino Linotype" pitchFamily="18" charset="0"/>
            </a:endParaRPr>
          </a:p>
        </p:txBody>
      </p:sp>
      <p:sp>
        <p:nvSpPr>
          <p:cNvPr id="37" name="Text 11"/>
          <p:cNvSpPr/>
          <p:nvPr/>
        </p:nvSpPr>
        <p:spPr>
          <a:xfrm>
            <a:off x="1805729" y="433710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Computation of</a:t>
            </a:r>
          </a:p>
          <a:p>
            <a:pPr marL="0" indent="0" algn="ctr">
              <a:lnSpc>
                <a:spcPts val="1709"/>
              </a:lnSpc>
              <a:buNone/>
            </a:pPr>
            <a:r>
              <a:rPr lang="en-IN" sz="1000" smtClean="0">
                <a:solidFill>
                  <a:srgbClr val="404155"/>
                </a:solidFill>
                <a:latin typeface="Palatino Linotype" pitchFamily="18" charset="0"/>
                <a:ea typeface="Corben" pitchFamily="34" charset="-122"/>
              </a:rPr>
              <a:t>Total Income</a:t>
            </a:r>
            <a:endParaRPr lang="en-US" sz="1000">
              <a:latin typeface="Palatino Linotype" pitchFamily="18" charset="0"/>
            </a:endParaRPr>
          </a:p>
        </p:txBody>
      </p:sp>
      <p:sp>
        <p:nvSpPr>
          <p:cNvPr id="39" name="Text 11"/>
          <p:cNvSpPr/>
          <p:nvPr/>
        </p:nvSpPr>
        <p:spPr>
          <a:xfrm>
            <a:off x="3038399" y="2765122"/>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Computation of Tax Liability on </a:t>
            </a:r>
          </a:p>
          <a:p>
            <a:pPr marL="0" indent="0" algn="ctr">
              <a:lnSpc>
                <a:spcPts val="1709"/>
              </a:lnSpc>
              <a:buNone/>
            </a:pPr>
            <a:r>
              <a:rPr lang="en-IN" sz="1000" smtClean="0">
                <a:solidFill>
                  <a:srgbClr val="404155"/>
                </a:solidFill>
                <a:latin typeface="Palatino Linotype" pitchFamily="18" charset="0"/>
                <a:ea typeface="Corben" pitchFamily="34" charset="-122"/>
              </a:rPr>
              <a:t>Total Income</a:t>
            </a:r>
            <a:endParaRPr lang="en-US" sz="1367">
              <a:latin typeface="Palatino Linotype" pitchFamily="18" charset="0"/>
            </a:endParaRPr>
          </a:p>
        </p:txBody>
      </p:sp>
    </p:spTree>
  </p:cSld>
  <p:clrMapOvr>
    <a:masterClrMapping/>
  </p:clrMapOvr>
  <p:transition/>
  <p:timing/>
</p:sld>
</file>

<file path=ppt/slides/slide1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52850" y="1162936"/>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Gelasio" pitchFamily="34" charset="0"/>
                <a:ea typeface="Gelasio" pitchFamily="34" charset="-122"/>
                <a:cs typeface="Gelasio" pitchFamily="34" charset="-120"/>
              </a:rPr>
              <a:t>PART A – GENERAL INFORMATION</a:t>
            </a:r>
            <a:endParaRPr lang="en-US" sz="2734" b="1">
              <a:solidFill>
                <a:srgbClr val="002060"/>
              </a:solidFill>
            </a:endParaRPr>
          </a:p>
        </p:txBody>
      </p:sp>
      <p:sp>
        <p:nvSpPr>
          <p:cNvPr id="5" name="Shape 2"/>
          <p:cNvSpPr/>
          <p:nvPr/>
        </p:nvSpPr>
        <p:spPr>
          <a:xfrm flipH="1">
            <a:off x="4585914" y="1827470"/>
            <a:ext cx="32839" cy="3765788"/>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3943684" y="2286000"/>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4429682" y="213263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4547800" y="2171505"/>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1</a:t>
            </a:r>
            <a:endParaRPr lang="en-US" sz="1640"/>
          </a:p>
        </p:txBody>
      </p:sp>
      <p:sp>
        <p:nvSpPr>
          <p:cNvPr id="9" name="Text 6"/>
          <p:cNvSpPr/>
          <p:nvPr/>
        </p:nvSpPr>
        <p:spPr>
          <a:xfrm>
            <a:off x="1956197" y="2177504"/>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Personal Information</a:t>
            </a:r>
            <a:endParaRPr lang="en-US" sz="1367" b="1">
              <a:latin typeface="Nobile"/>
            </a:endParaRPr>
          </a:p>
        </p:txBody>
      </p:sp>
      <p:sp>
        <p:nvSpPr>
          <p:cNvPr id="10" name="Text 7"/>
          <p:cNvSpPr/>
          <p:nvPr/>
        </p:nvSpPr>
        <p:spPr>
          <a:xfrm>
            <a:off x="1409215" y="2433116"/>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.Personal Information like Name, Address, DOB, Aadhaar No., E-mail, Due date etc. </a:t>
            </a:r>
            <a:endParaRPr lang="en-US" sz="1094"/>
          </a:p>
        </p:txBody>
      </p:sp>
      <p:sp>
        <p:nvSpPr>
          <p:cNvPr id="11" name="Shape 8"/>
          <p:cNvSpPr/>
          <p:nvPr/>
        </p:nvSpPr>
        <p:spPr>
          <a:xfrm>
            <a:off x="4728233" y="3355442"/>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2" name="Shape 9"/>
          <p:cNvSpPr/>
          <p:nvPr/>
        </p:nvSpPr>
        <p:spPr>
          <a:xfrm>
            <a:off x="4415767" y="3213125"/>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3771" y="3239170"/>
            <a:ext cx="11638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2</a:t>
            </a:r>
            <a:endParaRPr lang="en-US" sz="1640"/>
          </a:p>
        </p:txBody>
      </p:sp>
      <p:sp>
        <p:nvSpPr>
          <p:cNvPr id="14" name="Text 11"/>
          <p:cNvSpPr/>
          <p:nvPr/>
        </p:nvSpPr>
        <p:spPr>
          <a:xfrm>
            <a:off x="5335786" y="3243485"/>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l">
              <a:lnSpc>
                <a:spcPts val="1709"/>
              </a:lnSpc>
              <a:buNone/>
            </a:pPr>
            <a:r>
              <a:rPr lang="en-US" sz="1367" b="1" smtClean="0">
                <a:solidFill>
                  <a:srgbClr val="272525"/>
                </a:solidFill>
                <a:latin typeface="Nobile"/>
                <a:ea typeface="Gelasio" pitchFamily="34" charset="-122"/>
                <a:cs typeface="Gelasio" pitchFamily="34" charset="-120"/>
              </a:rPr>
              <a:t>Filing Status</a:t>
            </a:r>
            <a:endParaRPr lang="en-US" sz="1367" b="1">
              <a:latin typeface="Nobile"/>
            </a:endParaRPr>
          </a:p>
        </p:txBody>
      </p:sp>
      <p:sp>
        <p:nvSpPr>
          <p:cNvPr id="15" name="Text 12"/>
          <p:cNvSpPr/>
          <p:nvPr/>
        </p:nvSpPr>
        <p:spPr>
          <a:xfrm>
            <a:off x="5335787" y="3543746"/>
            <a:ext cx="2534469" cy="888504"/>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l">
              <a:lnSpc>
                <a:spcPts val="1749"/>
              </a:lnSpc>
              <a:buNone/>
            </a:pPr>
            <a:r>
              <a:rPr lang="en-IN" sz="1094" smtClean="0">
                <a:solidFill>
                  <a:srgbClr val="272525"/>
                </a:solidFill>
                <a:latin typeface="Lato" pitchFamily="34" charset="0"/>
                <a:ea typeface="Lato" pitchFamily="34" charset="-122"/>
              </a:rPr>
              <a:t>Return filing section, Residential Status, Shareholding in Unlisted equity shares etc.</a:t>
            </a:r>
            <a:endParaRPr lang="en-US" sz="1094"/>
          </a:p>
        </p:txBody>
      </p:sp>
      <p:sp>
        <p:nvSpPr>
          <p:cNvPr id="16" name="Shape 13"/>
          <p:cNvSpPr/>
          <p:nvPr/>
        </p:nvSpPr>
        <p:spPr>
          <a:xfrm>
            <a:off x="3929769" y="4488619"/>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Shape 14"/>
          <p:cNvSpPr/>
          <p:nvPr/>
        </p:nvSpPr>
        <p:spPr>
          <a:xfrm>
            <a:off x="4415767" y="434630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514515" y="4372347"/>
            <a:ext cx="11497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3</a:t>
            </a:r>
            <a:endParaRPr lang="en-US" sz="1640"/>
          </a:p>
        </p:txBody>
      </p:sp>
      <p:sp>
        <p:nvSpPr>
          <p:cNvPr id="19" name="Text 16"/>
          <p:cNvSpPr/>
          <p:nvPr/>
        </p:nvSpPr>
        <p:spPr>
          <a:xfrm>
            <a:off x="2072283" y="4376663"/>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Gelasio" pitchFamily="34" charset="0"/>
                <a:ea typeface="Gelasio" pitchFamily="34" charset="-122"/>
                <a:cs typeface="Gelasio" pitchFamily="34" charset="-120"/>
              </a:rPr>
              <a:t>Auditor Information</a:t>
            </a:r>
            <a:endParaRPr lang="en-US" sz="1367" b="1"/>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Details of Auditor, Date of Audit Report, Membership No. of Auditor etc.</a:t>
            </a:r>
            <a:endParaRPr lang="en-US" sz="1094"/>
          </a:p>
        </p:txBody>
      </p:sp>
    </p:spTree>
  </p:cSld>
  <p:clrMapOvr>
    <a:masterClrMapping/>
  </p:clrMapOvr>
  <p:transition/>
  <p:timing/>
</p:sld>
</file>

<file path=ppt/slides/slide1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306295" y="2139802"/>
            <a:ext cx="5694860" cy="3394473"/>
          </a:xfrm>
        </p:spPr>
        <p:txBody>
          <a:bodyPr>
            <a:normAutofit lnSpcReduction="10000"/>
          </a:bodyPr>
          <a:lstStyle/>
          <a:p>
            <a:pPr>
              <a:lnSpc>
                <a:spcPct val="150000"/>
              </a:lnSpc>
              <a:buFont typeface="Wingdings" pitchFamily="2" charset="2"/>
              <a:buChar char="Ø"/>
            </a:pPr>
            <a:r>
              <a:rPr lang="en-US" sz="1250" smtClean="0">
                <a:latin typeface="Palatino Linotype" pitchFamily="18" charset="0"/>
              </a:rPr>
              <a:t> A new column has been inserted in ITR Forms seeking information on the deadline for submitting the income tax return. The taxpayer is required to select the applicable due date for filing the return from the provided dropdown options, namely, July 31</a:t>
            </a:r>
            <a:r>
              <a:rPr lang="en-US" sz="1250" baseline="30000" smtClean="0">
                <a:latin typeface="Palatino Linotype" pitchFamily="18" charset="0"/>
              </a:rPr>
              <a:t>st</a:t>
            </a:r>
            <a:r>
              <a:rPr lang="en-US" sz="1250" smtClean="0">
                <a:latin typeface="Palatino Linotype" pitchFamily="18" charset="0"/>
              </a:rPr>
              <a:t>, October 31</a:t>
            </a:r>
            <a:r>
              <a:rPr lang="en-US" sz="1250" baseline="30000" smtClean="0">
                <a:latin typeface="Palatino Linotype" pitchFamily="18" charset="0"/>
              </a:rPr>
              <a:t>st</a:t>
            </a:r>
            <a:r>
              <a:rPr lang="en-US" sz="1250" smtClean="0">
                <a:latin typeface="Palatino Linotype" pitchFamily="18" charset="0"/>
              </a:rPr>
              <a:t> or November 30</a:t>
            </a:r>
            <a:r>
              <a:rPr lang="en-US" sz="1250" baseline="30000" smtClean="0">
                <a:latin typeface="Palatino Linotype" pitchFamily="18" charset="0"/>
              </a:rPr>
              <a:t>th</a:t>
            </a:r>
          </a:p>
          <a:p>
            <a:pPr>
              <a:lnSpc>
                <a:spcPct val="150000"/>
              </a:lnSpc>
              <a:buNone/>
            </a:pPr>
            <a:endParaRPr lang="en-US" sz="1250" baseline="30000" smtClean="0">
              <a:latin typeface="Palatino Linotype" pitchFamily="18" charset="0"/>
            </a:endParaRPr>
          </a:p>
          <a:p>
            <a:pPr>
              <a:lnSpc>
                <a:spcPct val="150000"/>
              </a:lnSpc>
              <a:buFont typeface="Wingdings" pitchFamily="2" charset="2"/>
              <a:buChar char="Ø"/>
            </a:pPr>
            <a:r>
              <a:rPr lang="en-US" sz="1250" smtClean="0">
                <a:latin typeface="Palatino Linotype" pitchFamily="18" charset="0"/>
              </a:rPr>
              <a:t>Have you exercised the option u/s 115BAC(6) of Opting out of new tax regime? (default is “No”). Options available are No / Yes, within the due date/    Yes, but beyond the due date ( If option other than ‘No’ is selected, please furnish date of filing and Acknowledgement number of Form 10-IEA) </a:t>
            </a:r>
          </a:p>
          <a:p>
            <a:pPr>
              <a:lnSpc>
                <a:spcPct val="150000"/>
              </a:lnSpc>
              <a:buNone/>
            </a:pPr>
            <a:r>
              <a:rPr lang="en-US" sz="1250" smtClean="0">
                <a:latin typeface="Palatino Linotype" pitchFamily="18" charset="0"/>
              </a:rPr>
              <a:t>	Note -For Opting out, option should be exercised on or before the due date for filing return u/s 139(1) </a:t>
            </a:r>
          </a:p>
          <a:p>
            <a:pPr>
              <a:buNone/>
            </a:pPr>
            <a:endParaRPr lang="en-IN" sz="1125"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A(19)(ai) of PART A</a:t>
            </a:r>
            <a:endParaRPr lang="en-US" sz="1500" b="1">
              <a:solidFill>
                <a:srgbClr val="002060"/>
              </a:solidFill>
              <a:latin typeface="Palatino Linotype" pitchFamily="18" charset="0"/>
            </a:endParaRPr>
          </a:p>
        </p:txBody>
      </p:sp>
      <p:sp>
        <p:nvSpPr>
          <p:cNvPr id="5" name="TextBox 4"/>
          <p:cNvSpPr txBox="1"/>
          <p:nvPr/>
        </p:nvSpPr>
        <p:spPr>
          <a:xfrm>
            <a:off x="330506" y="3555262"/>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latin typeface="Palatino Linotype" pitchFamily="18" charset="0"/>
              </a:rPr>
              <a:t>Clause No. A(19)(b) of PART A</a:t>
            </a:r>
            <a:endParaRPr lang="en-US" sz="1500" b="1">
              <a:latin typeface="Palatino Linotype" pitchFamily="18" charset="0"/>
            </a:endParaRPr>
          </a:p>
        </p:txBody>
      </p:sp>
    </p:spTree>
  </p:cSld>
  <p:clrMapOvr>
    <a:masterClrMapping/>
  </p:clrMapOvr>
  <p:transition/>
  <p:timing/>
</p:sld>
</file>

<file path=ppt/slides/slide1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39802"/>
            <a:ext cx="5798098" cy="3394473"/>
          </a:xfrm>
        </p:spPr>
        <p:txBody>
          <a:bodyPr>
            <a:normAutofit/>
          </a:bodyPr>
          <a:lstStyle/>
          <a:p>
            <a:pPr algn="just">
              <a:lnSpc>
                <a:spcPct val="150000"/>
              </a:lnSpc>
              <a:buFont typeface="Wingdings" pitchFamily="2" charset="2"/>
              <a:buChar char="Ø"/>
            </a:pPr>
            <a:r>
              <a:rPr lang="en-US" sz="1250" smtClean="0">
                <a:latin typeface="Palatino Linotype" pitchFamily="18" charset="0"/>
              </a:rPr>
              <a:t> </a:t>
            </a:r>
            <a:r>
              <a:rPr lang="en-US" sz="1250" b="1" smtClean="0">
                <a:latin typeface="Palatino Linotype" pitchFamily="18" charset="0"/>
              </a:rPr>
              <a:t>Details of Legal Entity Identifier (LEI)</a:t>
            </a:r>
          </a:p>
          <a:p>
            <a:pPr algn="just">
              <a:lnSpc>
                <a:spcPct val="150000"/>
              </a:lnSpc>
              <a:buNone/>
            </a:pPr>
            <a:endParaRPr lang="en-IN" sz="1250" baseline="30000" smtClean="0">
              <a:latin typeface="Palatino Linotype" pitchFamily="18" charset="0"/>
            </a:endParaRPr>
          </a:p>
          <a:p>
            <a:pPr algn="just"/>
            <a:r>
              <a:rPr lang="en-US" sz="1250" smtClean="0">
                <a:latin typeface="Palatino Linotype" pitchFamily="18" charset="0"/>
              </a:rPr>
              <a:t>The Legal Entity Identifier (LEI) is a 20-character alpha-numeric code used to uniquely identify parties in financial transactions worldwide. It has been implemented to improve the quality and accuracy of financial data reporting systems for better risk management.</a:t>
            </a:r>
          </a:p>
          <a:p>
            <a:pPr algn="just">
              <a:buNone/>
            </a:pPr>
            <a:endParaRPr lang="en-US" sz="1250" smtClean="0">
              <a:latin typeface="Palatino Linotype" pitchFamily="18" charset="0"/>
            </a:endParaRPr>
          </a:p>
          <a:p>
            <a:pPr algn="just"/>
            <a:r>
              <a:rPr lang="en-US" sz="1250" smtClean="0">
                <a:latin typeface="Palatino Linotype" pitchFamily="18" charset="0"/>
              </a:rPr>
              <a:t>As per the RBI Regulations, all single payment transactions of </a:t>
            </a:r>
            <a:r>
              <a:rPr lang="en-US" sz="1250" b="1" smtClean="0">
                <a:solidFill>
                  <a:srgbClr val="C00000"/>
                </a:solidFill>
                <a:latin typeface="Palatino Linotype" pitchFamily="18" charset="0"/>
              </a:rPr>
              <a:t>INR 50 crores</a:t>
            </a:r>
            <a:r>
              <a:rPr lang="en-US" sz="1250" smtClean="0">
                <a:latin typeface="Palatino Linotype" pitchFamily="18" charset="0"/>
              </a:rPr>
              <a:t> and above undertaken by entities (non-individuals) should include remitter and beneficiary LEI information. </a:t>
            </a:r>
          </a:p>
          <a:p>
            <a:pPr algn="just"/>
            <a:endParaRPr lang="en-US" sz="1250" smtClean="0">
              <a:latin typeface="Palatino Linotype" pitchFamily="18" charset="0"/>
            </a:endParaRPr>
          </a:p>
          <a:p>
            <a:pPr algn="just"/>
            <a:r>
              <a:rPr lang="en-US" sz="1250" smtClean="0">
                <a:latin typeface="Palatino Linotype" pitchFamily="18" charset="0"/>
              </a:rPr>
              <a:t>In order to be in line with the RBI regulations, the new ITR Forms have incorporated a column for furnishing details of the LEI number. </a:t>
            </a:r>
            <a:r>
              <a:rPr lang="en-US" sz="1250" b="1" smtClean="0">
                <a:solidFill>
                  <a:srgbClr val="C00000"/>
                </a:solidFill>
                <a:latin typeface="Palatino Linotype" pitchFamily="18" charset="0"/>
              </a:rPr>
              <a:t>Such taxpayer is required to furnish the LEI details if he is seeking a refund of INR 50 crores or more</a:t>
            </a: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A(19)(q) of PART A</a:t>
            </a:r>
            <a:endParaRPr lang="en-US" sz="1500" b="1">
              <a:solidFill>
                <a:srgbClr val="002060"/>
              </a:solidFill>
              <a:latin typeface="Palatino Linotype" pitchFamily="18" charset="0"/>
            </a:endParaRPr>
          </a:p>
        </p:txBody>
      </p:sp>
    </p:spTree>
  </p:cSld>
  <p:clrMapOvr>
    <a:masterClrMapping/>
  </p:clrMapOvr>
  <p:transition/>
  <p:timing/>
</p:sld>
</file>

<file path=ppt/slides/slide1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lnSpcReduction="10000"/>
          </a:bodyPr>
          <a:lstStyle/>
          <a:p>
            <a:pPr algn="just">
              <a:lnSpc>
                <a:spcPct val="150000"/>
              </a:lnSpc>
              <a:buFont typeface="Wingdings" pitchFamily="2" charset="2"/>
              <a:buChar char="Ø"/>
            </a:pPr>
            <a:r>
              <a:rPr lang="en-US" sz="1250" b="1" smtClean="0">
                <a:solidFill>
                  <a:srgbClr val="002060"/>
                </a:solidFill>
                <a:latin typeface="Palatino Linotype" pitchFamily="18" charset="0"/>
              </a:rPr>
              <a:t>Furnishing Acknowledgement No. of Audit Report and UDIN</a:t>
            </a:r>
          </a:p>
          <a:p>
            <a:pPr algn="just">
              <a:lnSpc>
                <a:spcPct val="150000"/>
              </a:lnSpc>
              <a:buNone/>
            </a:pPr>
            <a:endParaRPr lang="en-IN" sz="1250" baseline="30000" smtClean="0">
              <a:latin typeface="Palatino Linotype" pitchFamily="18" charset="0"/>
            </a:endParaRPr>
          </a:p>
          <a:p>
            <a:pPr algn="just">
              <a:lnSpc>
                <a:spcPct val="150000"/>
              </a:lnSpc>
              <a:buNone/>
            </a:pPr>
            <a:r>
              <a:rPr lang="en-US" sz="1250" smtClean="0"/>
              <a:t>	</a:t>
            </a:r>
            <a:r>
              <a:rPr lang="en-US" sz="1250" smtClean="0">
                <a:latin typeface="Palatino Linotype" pitchFamily="18" charset="0"/>
              </a:rPr>
              <a:t>Information about audits conducted under Section 44AB, including audit under Section 92E, assessee are required to furnish the acknowledgment number of the audit report and the UDIN</a:t>
            </a:r>
            <a:endParaRPr lang="en-US" sz="1250" baseline="30000" smtClean="0">
              <a:latin typeface="Palatino Linotype" pitchFamily="18" charset="0"/>
            </a:endParaRPr>
          </a:p>
          <a:p>
            <a:pPr algn="just">
              <a:buNone/>
            </a:pPr>
            <a:endParaRPr lang="en-IN" sz="1125" b="1" smtClean="0">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smtClean="0">
                <a:solidFill>
                  <a:srgbClr val="002060"/>
                </a:solidFill>
                <a:latin typeface="Palatino Linotype" pitchFamily="18" charset="0"/>
              </a:rPr>
              <a:t>Additional information pertains to the circumstances under which an assessee is obligated to undergo an audit, such as:</a:t>
            </a:r>
          </a:p>
          <a:p>
            <a:pPr lvl="1">
              <a:lnSpc>
                <a:spcPct val="150000"/>
              </a:lnSpc>
              <a:buFont typeface="Arial" pitchFamily="34" charset="0"/>
              <a:buChar char="•"/>
            </a:pPr>
            <a:r>
              <a:rPr lang="en-US" sz="1125" smtClean="0">
                <a:latin typeface="Palatino Linotype" pitchFamily="18" charset="0"/>
              </a:rPr>
              <a:t>Sales, turnover or gross receipts exceed the limits specified under Section 44AB;</a:t>
            </a:r>
          </a:p>
          <a:p>
            <a:pPr lvl="1">
              <a:lnSpc>
                <a:spcPct val="150000"/>
              </a:lnSpc>
              <a:buFont typeface="Arial" pitchFamily="34" charset="0"/>
              <a:buChar char="•"/>
            </a:pPr>
            <a:r>
              <a:rPr lang="en-US" sz="1125" smtClean="0">
                <a:latin typeface="Palatino Linotype" pitchFamily="18" charset="0"/>
              </a:rPr>
              <a:t>Assessee falling under Section 44AD/44ADA/44AE/44BB but not offering income on presumptive basis;</a:t>
            </a:r>
          </a:p>
          <a:p>
            <a:pPr lvl="1">
              <a:lnSpc>
                <a:spcPct val="150000"/>
              </a:lnSpc>
              <a:buFont typeface="Arial" pitchFamily="34" charset="0"/>
              <a:buChar char="•"/>
            </a:pPr>
            <a:r>
              <a:rPr lang="en-US" sz="1125" smtClean="0">
                <a:latin typeface="Palatino Linotype" pitchFamily="18" charset="0"/>
              </a:rPr>
              <a:t>Others</a:t>
            </a: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7" y="2223014"/>
            <a:ext cx="2872552"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8 &amp; 9 in Audit Information under PART A</a:t>
            </a:r>
            <a:endParaRPr lang="en-US" sz="1500" b="1">
              <a:solidFill>
                <a:srgbClr val="002060"/>
              </a:solidFill>
              <a:latin typeface="Palatino Linotype" pitchFamily="18" charset="0"/>
            </a:endParaRPr>
          </a:p>
        </p:txBody>
      </p:sp>
      <p:sp>
        <p:nvSpPr>
          <p:cNvPr id="5" name="TextBox 4"/>
          <p:cNvSpPr txBox="1"/>
          <p:nvPr/>
        </p:nvSpPr>
        <p:spPr>
          <a:xfrm>
            <a:off x="330507" y="3767910"/>
            <a:ext cx="2792807" cy="750206"/>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(bi) , (bii) &amp; (biii) Audit Information under PART A</a:t>
            </a:r>
            <a:endParaRPr lang="en-US" sz="1500" b="1">
              <a:solidFill>
                <a:srgbClr val="002060"/>
              </a:solidFill>
              <a:latin typeface="Palatino Linotype" pitchFamily="18" charset="0"/>
            </a:endParaRPr>
          </a:p>
        </p:txBody>
      </p:sp>
    </p:spTree>
  </p:cSld>
  <p:clrMapOvr>
    <a:masterClrMapping/>
  </p:clrMapOvr>
  <p:transition/>
  <p:timing/>
</p:sld>
</file>

<file path=ppt/slides/slide1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fontScale="90000"/>
          </a:bodyPr>
          <a:lstStyle/>
          <a:p>
            <a:r>
              <a:rPr lang="en-IN" b="1" u="sng" smtClean="0">
                <a:solidFill>
                  <a:srgbClr val="002060"/>
                </a:solidFill>
                <a:latin typeface="Nobile"/>
                <a:ea typeface="Nobile"/>
              </a:rPr>
              <a:t>Changes in ITR 3 – PART A – OI</a:t>
            </a:r>
            <a:br>
              <a:rPr lang="en-IN" b="1" u="sng" smtClean="0">
                <a:solidFill>
                  <a:srgbClr val="002060"/>
                </a:solidFill>
                <a:latin typeface="Nobile"/>
                <a:ea typeface="Nobile"/>
              </a:rPr>
            </a:br>
            <a:r>
              <a:rPr lang="en-IN" b="1" u="sng" smtClean="0">
                <a:solidFill>
                  <a:srgbClr val="002060"/>
                </a:solidFill>
                <a:latin typeface="Nobile"/>
                <a:ea typeface="Nobile"/>
              </a:rPr>
              <a:t>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9" y="2139802"/>
            <a:ext cx="5681773" cy="3394473"/>
          </a:xfrm>
        </p:spPr>
        <p:txBody>
          <a:bodyPr>
            <a:normAutofit/>
          </a:bodyPr>
          <a:lstStyle/>
          <a:p>
            <a:pPr algn="just">
              <a:lnSpc>
                <a:spcPct val="150000"/>
              </a:lnSpc>
              <a:buFont typeface="Wingdings" pitchFamily="2" charset="2"/>
              <a:buChar char="Ø"/>
            </a:pPr>
            <a:r>
              <a:rPr lang="en-US" sz="1250" b="1" smtClean="0">
                <a:latin typeface="Palatino Linotype" pitchFamily="18" charset="0"/>
              </a:rPr>
              <a:t>Amount payable to Micro or Small enterprises beyond specified date</a:t>
            </a:r>
          </a:p>
          <a:p>
            <a:pPr algn="just">
              <a:lnSpc>
                <a:spcPct val="150000"/>
              </a:lnSpc>
              <a:buFont typeface="Wingdings" pitchFamily="2" charset="2"/>
              <a:buChar char="Ø"/>
            </a:pPr>
            <a:endParaRPr lang="en-US" sz="1250" b="1" smtClean="0">
              <a:latin typeface="Palatino Linotype" pitchFamily="18" charset="0"/>
            </a:endParaRPr>
          </a:p>
          <a:p>
            <a:pPr algn="just"/>
            <a:r>
              <a:rPr lang="en-US" sz="1250" smtClean="0">
                <a:latin typeface="Palatino Linotype" pitchFamily="18" charset="0"/>
              </a:rPr>
              <a:t>Finance Act 2023 has inserted a new clause (h) in Section 43B to provide that any sum payable to a </a:t>
            </a:r>
            <a:r>
              <a:rPr lang="en-US" sz="1250" b="1" smtClean="0">
                <a:solidFill>
                  <a:srgbClr val="FF0000"/>
                </a:solidFill>
                <a:latin typeface="Palatino Linotype" pitchFamily="18" charset="0"/>
              </a:rPr>
              <a:t>micro or small </a:t>
            </a:r>
            <a:r>
              <a:rPr lang="en-US" sz="1250" smtClean="0">
                <a:latin typeface="Palatino Linotype" pitchFamily="18" charset="0"/>
              </a:rPr>
              <a:t>enterprise beyond the time limit specified in Section 15 of the Micro, Small and Medium Enterprises Development Act 2006 (MSME Act) shall not be allowed as a deduction.</a:t>
            </a:r>
          </a:p>
          <a:p>
            <a:pPr algn="just">
              <a:buNone/>
            </a:pPr>
            <a:endParaRPr lang="en-US" sz="1250" smtClean="0">
              <a:latin typeface="Palatino Linotype" pitchFamily="18" charset="0"/>
            </a:endParaRPr>
          </a:p>
          <a:p>
            <a:pPr algn="just"/>
            <a:r>
              <a:rPr lang="en-US" sz="1250" smtClean="0">
                <a:latin typeface="Palatino Linotype" pitchFamily="18" charset="0"/>
              </a:rPr>
              <a:t>Accordingly, a new column is inserted under Part A-OI (Other Information) to disclose the sum payable to Micro or small enterprises beyond the specified time limit per the MSMED Act</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None/>
            </a:pPr>
            <a:endParaRPr lang="en-IN" sz="1250" baseline="30000" smtClean="0">
              <a:latin typeface="Palatino Linotype" pitchFamily="18" charset="0"/>
            </a:endParaRP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11(h) of PART A of Other Information</a:t>
            </a:r>
            <a:endParaRPr lang="en-US" sz="1500" b="1">
              <a:solidFill>
                <a:srgbClr val="002060"/>
              </a:solidFill>
              <a:latin typeface="Palatino Linotype" pitchFamily="18" charset="0"/>
            </a:endParaRPr>
          </a:p>
        </p:txBody>
      </p:sp>
    </p:spTree>
  </p:cSld>
  <p:clrMapOvr>
    <a:masterClrMapping/>
  </p:clrMapOvr>
  <p:transition/>
  <p:timing/>
</p:sld>
</file>

<file path=ppt/slides/slide1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fontScale="90000"/>
          </a:bodyPr>
          <a:lstStyle/>
          <a:p>
            <a:r>
              <a:rPr lang="en-IN" b="1" u="sng" smtClean="0">
                <a:solidFill>
                  <a:srgbClr val="002060"/>
                </a:solidFill>
                <a:latin typeface="Nobile"/>
                <a:ea typeface="Nobile"/>
              </a:rPr>
              <a:t>Changes in ITR 3 – PART A – OI</a:t>
            </a:r>
            <a:br>
              <a:rPr lang="en-IN" b="1" u="sng" smtClean="0">
                <a:solidFill>
                  <a:srgbClr val="002060"/>
                </a:solidFill>
                <a:latin typeface="Nobile"/>
                <a:ea typeface="Nobile"/>
              </a:rPr>
            </a:br>
            <a:r>
              <a:rPr lang="en-IN" b="1" u="sng" smtClean="0">
                <a:solidFill>
                  <a:srgbClr val="002060"/>
                </a:solidFill>
                <a:latin typeface="Nobile"/>
                <a:ea typeface="Nobile"/>
              </a:rPr>
              <a:t>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9" y="2139802"/>
            <a:ext cx="5681773" cy="3394473"/>
          </a:xfrm>
        </p:spPr>
        <p:txBody>
          <a:bodyPr>
            <a:normAutofit fontScale="92500" lnSpcReduction="10000"/>
          </a:bodyPr>
          <a:lstStyle/>
          <a:p>
            <a:pPr algn="just">
              <a:lnSpc>
                <a:spcPct val="150000"/>
              </a:lnSpc>
              <a:buFont typeface="Wingdings" pitchFamily="2" charset="2"/>
              <a:buChar char="Ø"/>
            </a:pPr>
            <a:r>
              <a:rPr lang="en-US" sz="1250" b="1" smtClean="0">
                <a:latin typeface="Palatino Linotype" pitchFamily="18" charset="0"/>
              </a:rPr>
              <a:t>Amount payable to Micro or Small enterprises beyond specified date</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Font typeface="Wingdings" pitchFamily="2" charset="2"/>
              <a:buChar char="Ø"/>
            </a:pPr>
            <a:r>
              <a:rPr lang="en-US" sz="1250" b="1" smtClean="0">
                <a:latin typeface="Palatino Linotype" pitchFamily="18" charset="0"/>
              </a:rPr>
              <a:t>Time limit u/s 15 of </a:t>
            </a:r>
            <a:r>
              <a:rPr lang="en-US" sz="1250" smtClean="0">
                <a:latin typeface="Palatino Linotype" pitchFamily="18" charset="0"/>
              </a:rPr>
              <a:t>Section 15 of the Micro, Small and Medium Enterprises Development Act 2006 (MSME Act)</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None/>
            </a:pPr>
            <a:endParaRPr lang="en-IN" sz="1250" baseline="30000" smtClean="0">
              <a:latin typeface="Palatino Linotype" pitchFamily="18" charset="0"/>
            </a:endParaRP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None/>
            </a:pPr>
            <a:endParaRPr lang="en-IN" sz="1125" smtClean="0">
              <a:latin typeface="Palatino Linotype" pitchFamily="18" charset="0"/>
              <a:ea typeface="Cambria" pitchFamily="18" charset="0"/>
              <a:cs typeface="Times New Roman" pitchFamily="18" charset="0"/>
            </a:endParaRPr>
          </a:p>
          <a:p>
            <a:pPr lvl="1" algn="just">
              <a:lnSpc>
                <a:spcPct val="150000"/>
              </a:lnSpc>
              <a:buNone/>
            </a:pPr>
            <a:endParaRPr lang="en-IN" sz="1125" smtClean="0">
              <a:latin typeface="Palatino Linotype" pitchFamily="18" charset="0"/>
              <a:ea typeface="Cambria" pitchFamily="18" charset="0"/>
              <a:cs typeface="Times New Roman" pitchFamily="18" charset="0"/>
            </a:endParaRPr>
          </a:p>
          <a:p>
            <a:pPr lvl="1" algn="just">
              <a:lnSpc>
                <a:spcPct val="150000"/>
              </a:lnSpc>
              <a:buNone/>
            </a:pPr>
            <a:r>
              <a:rPr lang="en-IN" sz="1125" b="1" smtClean="0">
                <a:latin typeface="Palatino Linotype" pitchFamily="18" charset="0"/>
                <a:ea typeface="Cambria" pitchFamily="18" charset="0"/>
                <a:cs typeface="Times New Roman" pitchFamily="18" charset="0"/>
              </a:rPr>
              <a:t>      Note:- In case of reporting u/s 43B(h), cross check with Balance Sheet particulars about Micro or Small enterprises dues</a:t>
            </a: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11(h) of PART A of Other Information</a:t>
            </a:r>
            <a:endParaRPr lang="en-US" sz="1500" b="1">
              <a:solidFill>
                <a:srgbClr val="002060"/>
              </a:solidFill>
              <a:latin typeface="Palatino Linotype" pitchFamily="18" charset="0"/>
            </a:endParaRPr>
          </a:p>
        </p:txBody>
      </p:sp>
      <p:graphicFrame>
        <p:nvGraphicFramePr>
          <p:cNvPr id="6" name="Table 5"/>
          <p:cNvGraphicFramePr>
            <a:graphicFrameLocks noGrp="1"/>
          </p:cNvGraphicFramePr>
          <p:nvPr/>
        </p:nvGraphicFramePr>
        <p:xfrm>
          <a:off x="3796709" y="3608424"/>
          <a:ext cx="4111256" cy="1290955"/>
        </p:xfrm>
        <a:graphic>
          <a:graphicData uri="http://schemas.openxmlformats.org/drawingml/2006/table">
            <a:tbl>
              <a:tblPr firstRow="1" bandRow="1">
                <a:tableStyleId>{7DF18680-E054-41AD-8BC1-D1AEF772440D}</a:tableStyleId>
              </a:tblPr>
              <a:tblGrid>
                <a:gridCol w="1871774"/>
                <a:gridCol w="2239482"/>
              </a:tblGrid>
              <a:tr h="231775">
                <a:tc>
                  <a:txBody>
                    <a:bodyPr vert="horz" wrap="square"/>
                    <a:lstStyle/>
                    <a:p>
                      <a:pPr algn="l"/>
                      <a:endParaRPr lang="en-US" sz="1600" b="1">
                        <a:latin typeface="Palatino Linotype" pitchFamily="18" charset="0"/>
                      </a:endParaRPr>
                    </a:p>
                  </a:txBody>
                  <a:tcPr marL="57150" marR="57150" marT="28575" marB="28575"/>
                </a:tc>
                <a:tc>
                  <a:txBody>
                    <a:bodyPr vert="horz" wrap="square"/>
                    <a:lstStyle/>
                    <a:p>
                      <a:pPr algn="l"/>
                      <a:endParaRPr lang="en-US" sz="1600" b="1">
                        <a:latin typeface="Palatino Linotype" pitchFamily="18" charset="0"/>
                      </a:endParaRPr>
                    </a:p>
                  </a:txBody>
                  <a:tcPr marL="57150" marR="57150" marT="28575" marB="28575"/>
                </a:tc>
              </a:tr>
              <a:tr h="231775">
                <a:tc>
                  <a:txBody>
                    <a:bodyPr vert="horz" wrap="square"/>
                    <a:lstStyle/>
                    <a:p>
                      <a:pPr marL="0" marR="0" lvl="1" indent="0" algn="l" defTabSz="571500" rtl="0" eaLnBrk="1" fontAlgn="auto" latinLnBrk="0" hangingPunct="1">
                        <a:lnSpc>
                          <a:spcPct val="100000"/>
                        </a:lnSpc>
                        <a:spcBef>
                          <a:spcPct val="0"/>
                        </a:spcBef>
                        <a:spcAft>
                          <a:spcPct val="0"/>
                        </a:spcAft>
                        <a:buClrTx/>
                        <a:buSzTx/>
                        <a:buFontTx/>
                        <a:buNone/>
                        <a:defRPr/>
                      </a:pPr>
                      <a:r>
                        <a:rPr lang="en-US" sz="1000" b="1" smtClean="0">
                          <a:latin typeface="Palatino Linotype" pitchFamily="18" charset="0"/>
                        </a:rPr>
                        <a:t>In case of written agreement between buyer and seller of goods or provider of service </a:t>
                      </a:r>
                    </a:p>
                    <a:p>
                      <a:pPr algn="l"/>
                      <a:endParaRPr lang="en-US" sz="1600" b="1">
                        <a:latin typeface="Palatino Linotype" pitchFamily="18" charset="0"/>
                      </a:endParaRPr>
                    </a:p>
                  </a:txBody>
                  <a:tcPr marL="57150" marR="57150" marT="28575" marB="28575"/>
                </a:tc>
                <a:tc>
                  <a:txBody>
                    <a:bodyPr vert="horz" wrap="square"/>
                    <a:lstStyle/>
                    <a:p>
                      <a:pPr algn="l"/>
                      <a:r>
                        <a:rPr lang="en-US" sz="1000" b="1" smtClean="0">
                          <a:latin typeface="Palatino Linotype" pitchFamily="18" charset="0"/>
                        </a:rPr>
                        <a:t>Payment should be made within maximum of 45 days or date as per agreement whichever</a:t>
                      </a:r>
                      <a:r>
                        <a:rPr lang="en-US" sz="1000" b="1" baseline="0" smtClean="0">
                          <a:latin typeface="Palatino Linotype" pitchFamily="18" charset="0"/>
                        </a:rPr>
                        <a:t> is earlier</a:t>
                      </a:r>
                      <a:endParaRPr lang="en-US" sz="1600" b="1">
                        <a:latin typeface="Palatino Linotype" pitchFamily="18" charset="0"/>
                      </a:endParaRPr>
                    </a:p>
                  </a:txBody>
                  <a:tcPr marL="57150" marR="57150" marT="28575" marB="28575"/>
                </a:tc>
              </a:tr>
              <a:tr h="231775">
                <a:tc>
                  <a:txBody>
                    <a:bodyPr vert="horz" wrap="square"/>
                    <a:lstStyle/>
                    <a:p>
                      <a:pPr algn="l"/>
                      <a:r>
                        <a:rPr lang="en-US" sz="1000" b="1" smtClean="0">
                          <a:latin typeface="Palatino Linotype" pitchFamily="18" charset="0"/>
                        </a:rPr>
                        <a:t>In case of no agreement</a:t>
                      </a:r>
                      <a:endParaRPr lang="en-US" sz="1600" b="1">
                        <a:latin typeface="Palatino Linotype" pitchFamily="18" charset="0"/>
                      </a:endParaRPr>
                    </a:p>
                  </a:txBody>
                  <a:tcPr marL="57150" marR="57150" marT="28575" marB="28575"/>
                </a:tc>
                <a:tc>
                  <a:txBody>
                    <a:bodyPr vert="horz" wrap="square"/>
                    <a:lstStyle/>
                    <a:p>
                      <a:pPr algn="l"/>
                      <a:r>
                        <a:rPr lang="en-US" sz="1000" b="1" smtClean="0">
                          <a:latin typeface="Palatino Linotype" pitchFamily="18" charset="0"/>
                        </a:rPr>
                        <a:t>15 days </a:t>
                      </a:r>
                      <a:endParaRPr lang="en-US" sz="1600" b="1">
                        <a:latin typeface="Palatino Linotype" pitchFamily="18" charset="0"/>
                      </a:endParaRPr>
                    </a:p>
                  </a:txBody>
                  <a:tcPr marL="57150" marR="57150" marT="28575" marB="28575"/>
                </a:tc>
              </a:tr>
            </a:tbl>
          </a:graphicData>
        </a:graphic>
      </p:graphicFrame>
    </p:spTree>
  </p:cSld>
  <p:clrMapOvr>
    <a:masterClrMapping/>
  </p:clrMapOvr>
  <p:transition/>
  <p:timing/>
</p:sld>
</file>

<file path=ppt/slides/slide1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32914" y="857250"/>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3" y="1408814"/>
          <a:ext cx="6335179" cy="4418774"/>
        </p:xfrm>
        <a:graphic>
          <a:graphicData uri="http://schemas.openxmlformats.org/drawingml/2006/table">
            <a:tbl>
              <a:tblPr firstRow="1" bandRow="1">
                <a:tableStyleId>{7DF18680-E054-41AD-8BC1-D1AEF772440D}</a:tableStyleId>
              </a:tblPr>
              <a:tblGrid>
                <a:gridCol w="1616744"/>
                <a:gridCol w="2284786"/>
                <a:gridCol w="2433649"/>
              </a:tblGrid>
              <a:tr h="198381">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86936">
                <a:tc>
                  <a:txBody>
                    <a:bodyPr vert="horz" wrap="square"/>
                    <a:lstStyle/>
                    <a:p>
                      <a:pPr fontAlgn="base"/>
                      <a:r>
                        <a:rPr lang="en-US" sz="1000" b="1">
                          <a:latin typeface="Palatino Linotype" pitchFamily="18" charset="0"/>
                        </a:rPr>
                        <a:t>Schedule S</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Salaries</a:t>
                      </a:r>
                    </a:p>
                  </a:txBody>
                  <a:tcPr marL="57150" marR="57150" marT="28575" marB="28575" anchor="ctr"/>
                </a:tc>
                <a:tc>
                  <a:txBody>
                    <a:bodyPr vert="horz" wrap="square"/>
                    <a:lstStyle/>
                    <a:p>
                      <a:pPr fontAlgn="base"/>
                      <a:r>
                        <a:rPr lang="en-US" sz="1000" b="0">
                          <a:latin typeface="Palatino Linotype" pitchFamily="18" charset="0"/>
                        </a:rPr>
                        <a:t>Details income received as salary, including allowances, perquisites, and other benefits.</a:t>
                      </a:r>
                    </a:p>
                  </a:txBody>
                  <a:tcPr marL="57150" marR="57150" marT="28575" marB="28575" anchor="ctr"/>
                </a:tc>
              </a:tr>
              <a:tr h="631212">
                <a:tc>
                  <a:txBody>
                    <a:bodyPr vert="horz" wrap="square"/>
                    <a:lstStyle/>
                    <a:p>
                      <a:pPr fontAlgn="base"/>
                      <a:r>
                        <a:rPr lang="en-US" sz="1000" b="1">
                          <a:latin typeface="Palatino Linotype" pitchFamily="18" charset="0"/>
                        </a:rPr>
                        <a:t>Schedule HP</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Income from House Property</a:t>
                      </a:r>
                    </a:p>
                  </a:txBody>
                  <a:tcPr marL="57150" marR="57150" marT="28575" marB="28575" anchor="ctr"/>
                </a:tc>
                <a:tc>
                  <a:txBody>
                    <a:bodyPr vert="horz" wrap="square"/>
                    <a:lstStyle/>
                    <a:p>
                      <a:pPr fontAlgn="base"/>
                      <a:r>
                        <a:rPr lang="en-US" sz="1000" b="0">
                          <a:latin typeface="Palatino Linotype" pitchFamily="18" charset="0"/>
                        </a:rPr>
                        <a:t>Reports income from house property, calculating net income after deducting permissible expenses like property taxes and interest on home loans.</a:t>
                      </a:r>
                    </a:p>
                  </a:txBody>
                  <a:tcPr marL="57150" marR="57150" marT="28575" marB="28575" anchor="ctr"/>
                </a:tc>
              </a:tr>
              <a:tr h="631212">
                <a:tc>
                  <a:txBody>
                    <a:bodyPr vert="horz" wrap="square"/>
                    <a:lstStyle/>
                    <a:p>
                      <a:pPr fontAlgn="base"/>
                      <a:r>
                        <a:rPr lang="en-US" sz="1000" b="1">
                          <a:latin typeface="Palatino Linotype" pitchFamily="18" charset="0"/>
                        </a:rPr>
                        <a:t>Schedule BP</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Profit and Gains of Business or Profession</a:t>
                      </a:r>
                    </a:p>
                  </a:txBody>
                  <a:tcPr marL="57150" marR="57150" marT="28575" marB="28575" anchor="ctr"/>
                </a:tc>
                <a:tc>
                  <a:txBody>
                    <a:bodyPr vert="horz" wrap="square"/>
                    <a:lstStyle/>
                    <a:p>
                      <a:pPr fontAlgn="base"/>
                      <a:r>
                        <a:rPr lang="en-US" sz="1000" b="0">
                          <a:latin typeface="Palatino Linotype" pitchFamily="18" charset="0"/>
                        </a:rPr>
                        <a:t>For reporting income from any business or profession, including presumptive income under sections 44AD, 44ADA, and 44AE.</a:t>
                      </a:r>
                    </a:p>
                  </a:txBody>
                  <a:tcPr marL="57150" marR="57150" marT="28575" marB="28575" anchor="ctr"/>
                </a:tc>
              </a:tr>
              <a:tr h="342658">
                <a:tc>
                  <a:txBody>
                    <a:bodyPr vert="horz" wrap="square"/>
                    <a:lstStyle/>
                    <a:p>
                      <a:pPr fontAlgn="base"/>
                      <a:r>
                        <a:rPr lang="en-US" sz="1000" b="1">
                          <a:latin typeface="Palatino Linotype" pitchFamily="18" charset="0"/>
                        </a:rPr>
                        <a:t>Schedule DPM</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Depreciation on Plant and Machinery</a:t>
                      </a:r>
                    </a:p>
                  </a:txBody>
                  <a:tcPr marL="57150" marR="57150" marT="28575" marB="28575" anchor="ctr"/>
                </a:tc>
                <a:tc>
                  <a:txBody>
                    <a:bodyPr vert="horz" wrap="square"/>
                    <a:lstStyle/>
                    <a:p>
                      <a:pPr fontAlgn="base"/>
                      <a:r>
                        <a:rPr lang="en-US" sz="1000" b="0">
                          <a:latin typeface="Palatino Linotype" pitchFamily="18" charset="0"/>
                        </a:rPr>
                        <a:t>Calculates depreciation on plant and machinery under the Income-tax Act.</a:t>
                      </a:r>
                    </a:p>
                  </a:txBody>
                  <a:tcPr marL="57150" marR="57150" marT="28575" marB="28575" anchor="ctr"/>
                </a:tc>
              </a:tr>
              <a:tr h="486936">
                <a:tc>
                  <a:txBody>
                    <a:bodyPr vert="horz" wrap="square"/>
                    <a:lstStyle/>
                    <a:p>
                      <a:pPr fontAlgn="base"/>
                      <a:r>
                        <a:rPr lang="en-US" sz="1000" b="1">
                          <a:latin typeface="Palatino Linotype" pitchFamily="18" charset="0"/>
                        </a:rPr>
                        <a:t>Schedule DOA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Depreciation on Other Assets</a:t>
                      </a:r>
                    </a:p>
                  </a:txBody>
                  <a:tcPr marL="57150" marR="57150" marT="28575" marB="28575" anchor="ctr"/>
                </a:tc>
                <a:tc>
                  <a:txBody>
                    <a:bodyPr vert="horz" wrap="square"/>
                    <a:lstStyle/>
                    <a:p>
                      <a:pPr fontAlgn="base"/>
                      <a:r>
                        <a:rPr lang="en-US" sz="1000" b="0">
                          <a:latin typeface="Palatino Linotype" pitchFamily="18" charset="0"/>
                        </a:rPr>
                        <a:t>Depreciation calculation for assets other than plant and machinery, such as buildings, furniture, etc.</a:t>
                      </a:r>
                    </a:p>
                  </a:txBody>
                  <a:tcPr marL="57150" marR="57150" marT="28575" marB="28575" anchor="ctr"/>
                </a:tc>
              </a:tr>
              <a:tr h="455300">
                <a:tc>
                  <a:txBody>
                    <a:bodyPr vert="horz" wrap="square"/>
                    <a:lstStyle/>
                    <a:p>
                      <a:pPr fontAlgn="base"/>
                      <a:r>
                        <a:rPr lang="en-US" sz="1000" b="1" smtClean="0">
                          <a:latin typeface="Palatino Linotype" pitchFamily="18" charset="0"/>
                        </a:rPr>
                        <a:t>Schedule DEP</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Summary of Depreciation on assets</a:t>
                      </a:r>
                      <a:endParaRPr lang="en-US" sz="1600" b="1">
                        <a:latin typeface="Palatino Linotype" pitchFamily="18" charset="0"/>
                      </a:endParaRPr>
                    </a:p>
                  </a:txBody>
                  <a:tcPr marL="57150" marR="57150" marT="28575" marB="28575" anchor="ctr"/>
                </a:tc>
                <a:tc>
                  <a:txBody>
                    <a:bodyPr vert="horz" wrap="square"/>
                    <a:lstStyle/>
                    <a:p>
                      <a:pPr fontAlgn="base"/>
                      <a:r>
                        <a:rPr lang="en-US" sz="1000" b="0" smtClean="0">
                          <a:latin typeface="Palatino Linotype" pitchFamily="18" charset="0"/>
                        </a:rPr>
                        <a:t>Summary</a:t>
                      </a:r>
                      <a:r>
                        <a:rPr lang="en-US" sz="1000" b="0" baseline="0" smtClean="0">
                          <a:latin typeface="Palatino Linotype" pitchFamily="18" charset="0"/>
                        </a:rPr>
                        <a:t> of Schedule DPM + DOA</a:t>
                      </a:r>
                      <a:endParaRPr lang="en-US" sz="1600" b="0">
                        <a:latin typeface="Palatino Linotype" pitchFamily="18" charset="0"/>
                      </a:endParaRPr>
                    </a:p>
                  </a:txBody>
                  <a:tcPr marL="57150" marR="57150" marT="28575" marB="28575" anchor="ctr"/>
                </a:tc>
              </a:tr>
              <a:tr h="486936">
                <a:tc>
                  <a:txBody>
                    <a:bodyPr vert="horz" wrap="square"/>
                    <a:lstStyle/>
                    <a:p>
                      <a:pPr fontAlgn="base"/>
                      <a:r>
                        <a:rPr lang="en-US" sz="1000" b="1">
                          <a:latin typeface="Palatino Linotype" pitchFamily="18" charset="0"/>
                        </a:rPr>
                        <a:t>Schedule DCG</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Deemed Capital Gains on Sale of Depreciable Assets</a:t>
                      </a:r>
                    </a:p>
                  </a:txBody>
                  <a:tcPr marL="57150" marR="57150" marT="28575" marB="28575" anchor="ctr"/>
                </a:tc>
                <a:tc>
                  <a:txBody>
                    <a:bodyPr vert="horz" wrap="square"/>
                    <a:lstStyle/>
                    <a:p>
                      <a:pPr fontAlgn="base"/>
                      <a:r>
                        <a:rPr lang="en-US" sz="1000" b="0">
                          <a:latin typeface="Palatino Linotype" pitchFamily="18" charset="0"/>
                        </a:rPr>
                        <a:t>Calculates capital gains arising from the sale of depreciable assets, where gains are deemed as short-term.</a:t>
                      </a:r>
                    </a:p>
                  </a:txBody>
                  <a:tcPr marL="57150" marR="57150" marT="28575" marB="28575" anchor="ctr"/>
                </a:tc>
              </a:tr>
              <a:tr h="486936">
                <a:tc>
                  <a:txBody>
                    <a:bodyPr vert="horz" wrap="square"/>
                    <a:lstStyle/>
                    <a:p>
                      <a:pPr fontAlgn="base"/>
                      <a:r>
                        <a:rPr lang="en-US" sz="1000" b="1">
                          <a:latin typeface="Palatino Linotype" pitchFamily="18" charset="0"/>
                        </a:rPr>
                        <a:t>Schedule ESR</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 under Section 35 (Expenditure on Scientific Research)</a:t>
                      </a:r>
                    </a:p>
                  </a:txBody>
                  <a:tcPr marL="57150" marR="57150" marT="28575" marB="28575" anchor="ctr"/>
                </a:tc>
                <a:tc>
                  <a:txBody>
                    <a:bodyPr vert="horz" wrap="square"/>
                    <a:lstStyle/>
                    <a:p>
                      <a:pPr fontAlgn="base"/>
                      <a:r>
                        <a:rPr lang="en-US" sz="1000" b="0">
                          <a:latin typeface="Palatino Linotype" pitchFamily="18" charset="0"/>
                        </a:rPr>
                        <a:t>Details deductions claimed for expenditure on scientific research related to the business.</a:t>
                      </a:r>
                    </a:p>
                  </a:txBody>
                  <a:tcPr marL="57150" marR="57150" marT="28575" marB="28575" anchor="ctr"/>
                </a:tc>
              </a:tr>
            </a:tbl>
          </a:graphicData>
        </a:graphic>
      </p:graphicFrame>
    </p:spTree>
  </p:cSld>
  <p:clrMapOvr>
    <a:masterClrMapping/>
  </p:clrMapOvr>
  <p:transition/>
  <p:timing/>
</p:sld>
</file>

<file path=ppt/slides/slide1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19943" y="954892"/>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180709" y="1442040"/>
          <a:ext cx="7351919" cy="4515841"/>
        </p:xfrm>
        <a:graphic>
          <a:graphicData uri="http://schemas.openxmlformats.org/drawingml/2006/table">
            <a:tbl>
              <a:tblPr firstRow="1" bandRow="1">
                <a:tableStyleId>{7DF18680-E054-41AD-8BC1-D1AEF772440D}</a:tableStyleId>
              </a:tblPr>
              <a:tblGrid>
                <a:gridCol w="1876217"/>
                <a:gridCol w="2651474"/>
                <a:gridCol w="2824228"/>
              </a:tblGrid>
              <a:tr h="201814">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95362">
                <a:tc>
                  <a:txBody>
                    <a:bodyPr vert="horz" wrap="square"/>
                    <a:lstStyle/>
                    <a:p>
                      <a:pPr fontAlgn="base"/>
                      <a:r>
                        <a:rPr lang="en-US" sz="1000" b="1">
                          <a:solidFill>
                            <a:srgbClr val="FF0000"/>
                          </a:solidFill>
                          <a:latin typeface="Palatino Linotype" pitchFamily="18" charset="0"/>
                        </a:rPr>
                        <a:t>Schedule </a:t>
                      </a:r>
                      <a:r>
                        <a:rPr lang="en-US" sz="1000" b="1" smtClean="0">
                          <a:solidFill>
                            <a:srgbClr val="FF0000"/>
                          </a:solidFill>
                          <a:latin typeface="Palatino Linotype" pitchFamily="18" charset="0"/>
                        </a:rPr>
                        <a:t>CG</a:t>
                      </a:r>
                      <a:endParaRPr lang="en-US" sz="1600" b="1">
                        <a:solidFill>
                          <a:srgbClr val="FF0000"/>
                        </a:solidFill>
                        <a:latin typeface="Palatino Linotype" pitchFamily="18" charset="0"/>
                      </a:endParaRPr>
                    </a:p>
                  </a:txBody>
                  <a:tcPr marL="57150" marR="57150" marT="28575" marB="28575" anchor="ctr"/>
                </a:tc>
                <a:tc>
                  <a:txBody>
                    <a:bodyPr vert="horz" wrap="square"/>
                    <a:lstStyle/>
                    <a:p>
                      <a:pPr fontAlgn="base"/>
                      <a:r>
                        <a:rPr lang="en-US" sz="1000" b="1">
                          <a:solidFill>
                            <a:srgbClr val="FF0000"/>
                          </a:solidFill>
                          <a:latin typeface="Palatino Linotype" pitchFamily="18" charset="0"/>
                        </a:rPr>
                        <a:t>Capital Gains</a:t>
                      </a:r>
                    </a:p>
                  </a:txBody>
                  <a:tcPr marL="57150" marR="57150" marT="28575" marB="28575" anchor="ctr"/>
                </a:tc>
                <a:tc>
                  <a:txBody>
                    <a:bodyPr vert="horz" wrap="square"/>
                    <a:lstStyle/>
                    <a:p>
                      <a:pPr fontAlgn="base"/>
                      <a:r>
                        <a:rPr lang="en-US" sz="1000">
                          <a:latin typeface="Palatino Linotype" pitchFamily="18" charset="0"/>
                        </a:rPr>
                        <a:t>Details capital gains (or losses) arising from the transfer of capital assets, categorized into short-term and long-term.</a:t>
                      </a:r>
                    </a:p>
                  </a:txBody>
                  <a:tcPr marL="57150" marR="57150" marT="28575" marB="28575" anchor="ctr"/>
                </a:tc>
              </a:tr>
              <a:tr h="495362">
                <a:tc>
                  <a:txBody>
                    <a:bodyPr vert="horz" wrap="square"/>
                    <a:lstStyle/>
                    <a:p>
                      <a:pPr fontAlgn="base"/>
                      <a:r>
                        <a:rPr lang="en-US" sz="1000" b="1" smtClean="0">
                          <a:solidFill>
                            <a:schemeClr val="tx1"/>
                          </a:solidFill>
                          <a:latin typeface="Palatino Linotype" pitchFamily="18" charset="0"/>
                        </a:rPr>
                        <a:t>Schedule 112A</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Sale</a:t>
                      </a:r>
                      <a:r>
                        <a:rPr lang="en-US" sz="1000" b="1" baseline="0" smtClean="0">
                          <a:solidFill>
                            <a:schemeClr val="tx1"/>
                          </a:solidFill>
                          <a:latin typeface="Palatino Linotype" pitchFamily="18" charset="0"/>
                        </a:rPr>
                        <a:t> of Equity share in a company or unit of equity oriented fund</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Details of sale of equity share in a company or unit of equity oriented fund</a:t>
                      </a:r>
                      <a:r>
                        <a:rPr lang="en-US" sz="1000" baseline="0" smtClean="0">
                          <a:latin typeface="Palatino Linotype" pitchFamily="18" charset="0"/>
                        </a:rPr>
                        <a:t> or unit of business trust on which STT is paid </a:t>
                      </a:r>
                      <a:endParaRPr lang="en-US" sz="1600">
                        <a:latin typeface="Palatino Linotype" pitchFamily="18" charset="0"/>
                      </a:endParaRPr>
                    </a:p>
                  </a:txBody>
                  <a:tcPr marL="57150" marR="57150" marT="28575" marB="28575" anchor="ctr"/>
                </a:tc>
              </a:tr>
              <a:tr h="348589">
                <a:tc>
                  <a:txBody>
                    <a:bodyPr vert="horz" wrap="square"/>
                    <a:lstStyle/>
                    <a:p>
                      <a:pPr fontAlgn="base"/>
                      <a:r>
                        <a:rPr lang="en-US" sz="1000" b="1" smtClean="0">
                          <a:solidFill>
                            <a:schemeClr val="tx1"/>
                          </a:solidFill>
                          <a:latin typeface="Palatino Linotype" pitchFamily="18" charset="0"/>
                        </a:rPr>
                        <a:t>Schedule 115AD(1)(b)(iii)</a:t>
                      </a:r>
                      <a:r>
                        <a:rPr lang="en-US" sz="1000" b="1" baseline="0" smtClean="0">
                          <a:solidFill>
                            <a:schemeClr val="tx1"/>
                          </a:solidFill>
                          <a:latin typeface="Palatino Linotype" pitchFamily="18" charset="0"/>
                        </a:rPr>
                        <a:t> Proviso</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Sale</a:t>
                      </a:r>
                      <a:r>
                        <a:rPr lang="en-US" sz="1000" b="1" baseline="0" smtClean="0">
                          <a:solidFill>
                            <a:schemeClr val="tx1"/>
                          </a:solidFill>
                          <a:latin typeface="Palatino Linotype" pitchFamily="18" charset="0"/>
                        </a:rPr>
                        <a:t> of Equity share in a company or unit of equity oriented fund</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0" smtClean="0">
                          <a:solidFill>
                            <a:schemeClr val="tx1"/>
                          </a:solidFill>
                          <a:latin typeface="Palatino Linotype" pitchFamily="18" charset="0"/>
                        </a:rPr>
                        <a:t>Details of sale</a:t>
                      </a:r>
                      <a:r>
                        <a:rPr lang="en-US" sz="1000" b="0" baseline="0" smtClean="0">
                          <a:solidFill>
                            <a:schemeClr val="tx1"/>
                          </a:solidFill>
                          <a:latin typeface="Palatino Linotype" pitchFamily="18" charset="0"/>
                        </a:rPr>
                        <a:t> of Equity share in a company or unit of equity oriented fund</a:t>
                      </a:r>
                      <a:endParaRPr lang="en-US" sz="1600">
                        <a:latin typeface="Palatino Linotype" pitchFamily="18" charset="0"/>
                      </a:endParaRPr>
                    </a:p>
                  </a:txBody>
                  <a:tcPr marL="57150" marR="57150" marT="28575" marB="28575" anchor="ctr"/>
                </a:tc>
              </a:tr>
              <a:tr h="495362">
                <a:tc>
                  <a:txBody>
                    <a:bodyPr vert="horz" wrap="square"/>
                    <a:lstStyle/>
                    <a:p>
                      <a:pPr fontAlgn="base"/>
                      <a:r>
                        <a:rPr lang="en-US" sz="1000" b="1" smtClean="0">
                          <a:solidFill>
                            <a:schemeClr val="tx1"/>
                          </a:solidFill>
                          <a:latin typeface="Palatino Linotype" pitchFamily="18" charset="0"/>
                        </a:rPr>
                        <a:t>Schedule VDA</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Income from transfer of Virtual Digital</a:t>
                      </a:r>
                      <a:r>
                        <a:rPr lang="en-US" sz="1000" b="1" baseline="0" smtClean="0">
                          <a:solidFill>
                            <a:schemeClr val="tx1"/>
                          </a:solidFill>
                          <a:latin typeface="Palatino Linotype" pitchFamily="18" charset="0"/>
                        </a:rPr>
                        <a:t> Assets</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Schedule for income from Virtual Digital</a:t>
                      </a:r>
                      <a:r>
                        <a:rPr lang="en-US" sz="1000" baseline="0" smtClean="0">
                          <a:latin typeface="Palatino Linotype" pitchFamily="18" charset="0"/>
                        </a:rPr>
                        <a:t> Assets</a:t>
                      </a:r>
                      <a:endParaRPr lang="en-US" sz="1600">
                        <a:latin typeface="Palatino Linotype" pitchFamily="18" charset="0"/>
                      </a:endParaRPr>
                    </a:p>
                  </a:txBody>
                  <a:tcPr marL="57150" marR="57150" marT="28575" marB="28575" anchor="ctr"/>
                </a:tc>
              </a:tr>
              <a:tr h="495362">
                <a:tc>
                  <a:txBody>
                    <a:bodyPr vert="horz" wrap="square"/>
                    <a:lstStyle/>
                    <a:p>
                      <a:pPr fontAlgn="base"/>
                      <a:r>
                        <a:rPr lang="en-US" sz="1000" b="1">
                          <a:solidFill>
                            <a:srgbClr val="FF0000"/>
                          </a:solidFill>
                          <a:latin typeface="Palatino Linotype" pitchFamily="18" charset="0"/>
                        </a:rPr>
                        <a:t>Schedule OS</a:t>
                      </a:r>
                    </a:p>
                  </a:txBody>
                  <a:tcPr marL="57150" marR="57150" marT="28575" marB="28575" anchor="ctr"/>
                </a:tc>
                <a:tc>
                  <a:txBody>
                    <a:bodyPr vert="horz" wrap="square"/>
                    <a:lstStyle/>
                    <a:p>
                      <a:pPr fontAlgn="base"/>
                      <a:r>
                        <a:rPr lang="en-US" sz="1000" b="1">
                          <a:solidFill>
                            <a:srgbClr val="FF0000"/>
                          </a:solidFill>
                          <a:latin typeface="Palatino Linotype" pitchFamily="18" charset="0"/>
                        </a:rPr>
                        <a:t>Income from Other Sources</a:t>
                      </a:r>
                    </a:p>
                  </a:txBody>
                  <a:tcPr marL="57150" marR="57150" marT="28575" marB="28575" anchor="ctr"/>
                </a:tc>
                <a:tc>
                  <a:txBody>
                    <a:bodyPr vert="horz" wrap="square"/>
                    <a:lstStyle/>
                    <a:p>
                      <a:pPr fontAlgn="base"/>
                      <a:r>
                        <a:rPr lang="en-US" sz="1000">
                          <a:latin typeface="Palatino Linotype" pitchFamily="18" charset="0"/>
                        </a:rPr>
                        <a:t>Reports income from other sources not covered under any other heads like dividends, interest, winnings from lotteries, etc.</a:t>
                      </a:r>
                    </a:p>
                  </a:txBody>
                  <a:tcPr marL="57150" marR="57150" marT="28575" marB="28575" anchor="ctr"/>
                </a:tc>
              </a:tr>
              <a:tr h="348589">
                <a:tc>
                  <a:txBody>
                    <a:bodyPr vert="horz" wrap="square"/>
                    <a:lstStyle/>
                    <a:p>
                      <a:pPr fontAlgn="base"/>
                      <a:r>
                        <a:rPr lang="en-US" sz="1000" b="1">
                          <a:latin typeface="Palatino Linotype" pitchFamily="18" charset="0"/>
                        </a:rPr>
                        <a:t>Schedule CYLA</a:t>
                      </a:r>
                    </a:p>
                  </a:txBody>
                  <a:tcPr marL="57150" marR="57150" marT="28575" marB="28575" anchor="ctr"/>
                </a:tc>
                <a:tc>
                  <a:txBody>
                    <a:bodyPr vert="horz" wrap="square"/>
                    <a:lstStyle/>
                    <a:p>
                      <a:pPr fontAlgn="base"/>
                      <a:r>
                        <a:rPr lang="en-US" sz="1000" b="1">
                          <a:latin typeface="Palatino Linotype" pitchFamily="18" charset="0"/>
                        </a:rPr>
                        <a:t>Set off of Current Year Losses</a:t>
                      </a:r>
                    </a:p>
                  </a:txBody>
                  <a:tcPr marL="57150" marR="57150" marT="28575" marB="28575" anchor="ctr"/>
                </a:tc>
                <a:tc>
                  <a:txBody>
                    <a:bodyPr vert="horz" wrap="square"/>
                    <a:lstStyle/>
                    <a:p>
                      <a:pPr fontAlgn="base"/>
                      <a:r>
                        <a:rPr lang="en-US" sz="1000">
                          <a:latin typeface="Palatino Linotype" pitchFamily="18" charset="0"/>
                        </a:rPr>
                        <a:t>Provides details on how current year losses are set off against income from other heads.</a:t>
                      </a:r>
                    </a:p>
                  </a:txBody>
                  <a:tcPr marL="57150" marR="57150" marT="28575" marB="28575" anchor="ctr"/>
                </a:tc>
              </a:tr>
              <a:tr h="366689">
                <a:tc>
                  <a:txBody>
                    <a:bodyPr vert="horz" wrap="square"/>
                    <a:lstStyle/>
                    <a:p>
                      <a:pPr fontAlgn="base"/>
                      <a:r>
                        <a:rPr lang="en-US" sz="1000" b="1">
                          <a:latin typeface="Palatino Linotype" pitchFamily="18" charset="0"/>
                        </a:rPr>
                        <a:t>Schedule BFLA</a:t>
                      </a:r>
                    </a:p>
                  </a:txBody>
                  <a:tcPr marL="57150" marR="57150" marT="28575" marB="28575" anchor="ctr"/>
                </a:tc>
                <a:tc>
                  <a:txBody>
                    <a:bodyPr vert="horz" wrap="square"/>
                    <a:lstStyle/>
                    <a:p>
                      <a:pPr fontAlgn="base"/>
                      <a:r>
                        <a:rPr lang="en-US" sz="1000" b="1">
                          <a:latin typeface="Palatino Linotype" pitchFamily="18" charset="0"/>
                        </a:rPr>
                        <a:t>Details of Income after Set off of Brought Forward Losses from earlier years</a:t>
                      </a:r>
                    </a:p>
                  </a:txBody>
                  <a:tcPr marL="57150" marR="57150" marT="28575" marB="28575" anchor="ctr"/>
                </a:tc>
                <a:tc>
                  <a:txBody>
                    <a:bodyPr vert="horz" wrap="square"/>
                    <a:lstStyle/>
                    <a:p>
                      <a:pPr fontAlgn="base"/>
                      <a:r>
                        <a:rPr lang="en-US" sz="1000">
                          <a:latin typeface="Palatino Linotype" pitchFamily="18" charset="0"/>
                        </a:rPr>
                        <a:t>Details how losses from previous years are adjusted against the current year's income.</a:t>
                      </a:r>
                    </a:p>
                  </a:txBody>
                  <a:tcPr marL="57150" marR="57150" marT="28575" marB="28575" anchor="ctr"/>
                </a:tc>
              </a:tr>
              <a:tr h="348589">
                <a:tc>
                  <a:txBody>
                    <a:bodyPr vert="horz" wrap="square"/>
                    <a:lstStyle/>
                    <a:p>
                      <a:pPr fontAlgn="base"/>
                      <a:r>
                        <a:rPr lang="en-US" sz="1000" b="1">
                          <a:latin typeface="Palatino Linotype" pitchFamily="18" charset="0"/>
                        </a:rPr>
                        <a:t>Schedule CFL</a:t>
                      </a:r>
                    </a:p>
                  </a:txBody>
                  <a:tcPr marL="57150" marR="57150" marT="28575" marB="28575" anchor="ctr"/>
                </a:tc>
                <a:tc>
                  <a:txBody>
                    <a:bodyPr vert="horz" wrap="square"/>
                    <a:lstStyle/>
                    <a:p>
                      <a:pPr fontAlgn="base"/>
                      <a:r>
                        <a:rPr lang="en-US" sz="1000" b="1">
                          <a:latin typeface="Palatino Linotype" pitchFamily="18" charset="0"/>
                        </a:rPr>
                        <a:t>Carry Forward of Losses</a:t>
                      </a:r>
                    </a:p>
                  </a:txBody>
                  <a:tcPr marL="57150" marR="57150" marT="28575" marB="28575" anchor="ctr"/>
                </a:tc>
                <a:tc>
                  <a:txBody>
                    <a:bodyPr vert="horz" wrap="square"/>
                    <a:lstStyle/>
                    <a:p>
                      <a:pPr fontAlgn="base"/>
                      <a:r>
                        <a:rPr lang="en-US" sz="1000">
                          <a:latin typeface="Palatino Linotype" pitchFamily="18" charset="0"/>
                        </a:rPr>
                        <a:t>Lists losses to be carried forward to future years for set-off.</a:t>
                      </a:r>
                    </a:p>
                  </a:txBody>
                  <a:tcPr marL="57150" marR="57150" marT="28575" marB="28575" anchor="ctr"/>
                </a:tc>
              </a:tr>
              <a:tr h="348589">
                <a:tc>
                  <a:txBody>
                    <a:bodyPr vert="horz" wrap="square"/>
                    <a:lstStyle/>
                    <a:p>
                      <a:pPr fontAlgn="base"/>
                      <a:r>
                        <a:rPr lang="en-US" sz="1000" b="1">
                          <a:latin typeface="Palatino Linotype" pitchFamily="18" charset="0"/>
                        </a:rPr>
                        <a:t>Schedule UD</a:t>
                      </a:r>
                    </a:p>
                  </a:txBody>
                  <a:tcPr marL="57150" marR="57150" marT="28575" marB="28575" anchor="ctr"/>
                </a:tc>
                <a:tc>
                  <a:txBody>
                    <a:bodyPr vert="horz" wrap="square"/>
                    <a:lstStyle/>
                    <a:p>
                      <a:pPr fontAlgn="base"/>
                      <a:r>
                        <a:rPr lang="en-US" sz="1000" b="1">
                          <a:latin typeface="Palatino Linotype" pitchFamily="18" charset="0"/>
                        </a:rPr>
                        <a:t>Unabsorbed Depreciation</a:t>
                      </a:r>
                    </a:p>
                  </a:txBody>
                  <a:tcPr marL="57150" marR="57150" marT="28575" marB="28575" anchor="ctr"/>
                </a:tc>
                <a:tc>
                  <a:txBody>
                    <a:bodyPr vert="horz" wrap="square"/>
                    <a:lstStyle/>
                    <a:p>
                      <a:pPr fontAlgn="base"/>
                      <a:r>
                        <a:rPr lang="en-US" sz="1000">
                          <a:latin typeface="Palatino Linotype" pitchFamily="18" charset="0"/>
                        </a:rPr>
                        <a:t>Details any depreciation not yet absorbed or utilized that can be carried forward.</a:t>
                      </a:r>
                    </a:p>
                  </a:txBody>
                  <a:tcPr marL="57150" marR="57150" marT="28575" marB="28575" anchor="ctr"/>
                </a:tc>
              </a:tr>
              <a:tr h="348589">
                <a:tc>
                  <a:txBody>
                    <a:bodyPr vert="horz" wrap="square"/>
                    <a:lstStyle/>
                    <a:p>
                      <a:pPr fontAlgn="base"/>
                      <a:r>
                        <a:rPr lang="en-US" sz="1000" b="1">
                          <a:latin typeface="Palatino Linotype" pitchFamily="18" charset="0"/>
                        </a:rPr>
                        <a:t>Schedule ICDS</a:t>
                      </a:r>
                    </a:p>
                  </a:txBody>
                  <a:tcPr marL="57150" marR="57150" marT="28575" marB="28575" anchor="ctr"/>
                </a:tc>
                <a:tc>
                  <a:txBody>
                    <a:bodyPr vert="horz" wrap="square"/>
                    <a:lstStyle/>
                    <a:p>
                      <a:pPr fontAlgn="base"/>
                      <a:r>
                        <a:rPr lang="en-US" sz="1000" b="1">
                          <a:latin typeface="Palatino Linotype" pitchFamily="18" charset="0"/>
                        </a:rPr>
                        <a:t>Effect of Income Computation Disclosure Standards on Profit</a:t>
                      </a:r>
                    </a:p>
                  </a:txBody>
                  <a:tcPr marL="57150" marR="57150" marT="28575" marB="28575" anchor="ctr"/>
                </a:tc>
                <a:tc>
                  <a:txBody>
                    <a:bodyPr vert="horz" wrap="square"/>
                    <a:lstStyle/>
                    <a:p>
                      <a:pPr fontAlgn="base"/>
                      <a:r>
                        <a:rPr lang="en-US" sz="1000">
                          <a:latin typeface="Palatino Linotype" pitchFamily="18" charset="0"/>
                        </a:rPr>
                        <a:t>Shows the impact of mandated ICDS on the profits of the business.</a:t>
                      </a:r>
                    </a:p>
                  </a:txBody>
                  <a:tcPr marL="57150" marR="57150" marT="28575" marB="28575" anchor="ctr"/>
                </a:tc>
              </a:tr>
            </a:tbl>
          </a:graphicData>
        </a:graphic>
      </p:graphicFrame>
    </p:spTree>
  </p:cSld>
  <p:clrMapOvr>
    <a:masterClrMapping/>
  </p:clrMapOvr>
  <p:transition/>
  <p:timing/>
</p:sld>
</file>

<file path=ppt/slides/slide1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360134" y="91041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247161" y="1448686"/>
          <a:ext cx="7391792" cy="4000072"/>
        </p:xfrm>
        <a:graphic>
          <a:graphicData uri="http://schemas.openxmlformats.org/drawingml/2006/table">
            <a:tbl>
              <a:tblPr firstRow="1" bandRow="1">
                <a:tableStyleId>{7DF18680-E054-41AD-8BC1-D1AEF772440D}</a:tableStyleId>
              </a:tblPr>
              <a:tblGrid>
                <a:gridCol w="1886392"/>
                <a:gridCol w="2665854"/>
                <a:gridCol w="2839546"/>
              </a:tblGrid>
              <a:tr h="204141">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56534">
                <a:tc>
                  <a:txBody>
                    <a:bodyPr vert="horz" wrap="square"/>
                    <a:lstStyle/>
                    <a:p>
                      <a:pPr fontAlgn="base"/>
                      <a:r>
                        <a:rPr lang="en-US" sz="1000" b="1">
                          <a:latin typeface="Palatino Linotype" pitchFamily="18" charset="0"/>
                        </a:rPr>
                        <a:t>Schedule 10AA</a:t>
                      </a:r>
                    </a:p>
                  </a:txBody>
                  <a:tcPr marL="57150" marR="57150" marT="28575" marB="28575" anchor="ctr"/>
                </a:tc>
                <a:tc>
                  <a:txBody>
                    <a:bodyPr vert="horz" wrap="square"/>
                    <a:lstStyle/>
                    <a:p>
                      <a:pPr fontAlgn="base"/>
                      <a:r>
                        <a:rPr lang="en-US" sz="1000" b="1">
                          <a:latin typeface="Palatino Linotype" pitchFamily="18" charset="0"/>
                        </a:rPr>
                        <a:t>Deductions under Section 10AA</a:t>
                      </a:r>
                    </a:p>
                  </a:txBody>
                  <a:tcPr marL="57150" marR="57150" marT="28575" marB="28575" anchor="ctr"/>
                </a:tc>
                <a:tc>
                  <a:txBody>
                    <a:bodyPr vert="horz" wrap="square"/>
                    <a:lstStyle/>
                    <a:p>
                      <a:pPr fontAlgn="base"/>
                      <a:r>
                        <a:rPr lang="en-US" sz="1000">
                          <a:latin typeface="Palatino Linotype" pitchFamily="18" charset="0"/>
                        </a:rPr>
                        <a:t>Details deductions claimed under Section 10AA for units in Special Economic Zones (SEZs).</a:t>
                      </a:r>
                    </a:p>
                  </a:txBody>
                  <a:tcPr marL="57150" marR="57150" marT="28575" marB="28575" anchor="ctr"/>
                </a:tc>
              </a:tr>
              <a:tr h="501074">
                <a:tc>
                  <a:txBody>
                    <a:bodyPr vert="horz" wrap="square"/>
                    <a:lstStyle/>
                    <a:p>
                      <a:pPr fontAlgn="base"/>
                      <a:r>
                        <a:rPr lang="en-US" sz="1000" b="1">
                          <a:latin typeface="Palatino Linotype" pitchFamily="18" charset="0"/>
                        </a:rPr>
                        <a:t>Schedule 80G</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Deductions under Section 80G</a:t>
                      </a:r>
                    </a:p>
                  </a:txBody>
                  <a:tcPr marL="57150" marR="57150" marT="28575" marB="28575" anchor="ctr"/>
                </a:tc>
                <a:tc>
                  <a:txBody>
                    <a:bodyPr vert="horz" wrap="square"/>
                    <a:lstStyle/>
                    <a:p>
                      <a:pPr fontAlgn="base"/>
                      <a:r>
                        <a:rPr lang="en-US" sz="1000">
                          <a:latin typeface="Palatino Linotype" pitchFamily="18" charset="0"/>
                        </a:rPr>
                        <a:t>Details of donations eligible for deduction under this section, specifying various eligible entities.</a:t>
                      </a:r>
                    </a:p>
                  </a:txBody>
                  <a:tcPr marL="57150" marR="57150" marT="28575" marB="28575" anchor="ctr"/>
                </a:tc>
              </a:tr>
              <a:tr h="352608">
                <a:tc>
                  <a:txBody>
                    <a:bodyPr vert="horz" wrap="square"/>
                    <a:lstStyle/>
                    <a:p>
                      <a:pPr fontAlgn="base"/>
                      <a:r>
                        <a:rPr lang="en-US" sz="1000" b="1">
                          <a:latin typeface="Palatino Linotype" pitchFamily="18" charset="0"/>
                        </a:rPr>
                        <a:t>Schedule 80GGA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Deductions under Section 80GGA for Donations</a:t>
                      </a:r>
                    </a:p>
                  </a:txBody>
                  <a:tcPr marL="57150" marR="57150" marT="28575" marB="28575" anchor="ctr"/>
                </a:tc>
                <a:tc>
                  <a:txBody>
                    <a:bodyPr vert="horz" wrap="square"/>
                    <a:lstStyle/>
                    <a:p>
                      <a:pPr fontAlgn="base"/>
                      <a:r>
                        <a:rPr lang="en-US" sz="1000">
                          <a:latin typeface="Palatino Linotype" pitchFamily="18" charset="0"/>
                        </a:rPr>
                        <a:t>Details deductions for donations towards scientific research or rural development.</a:t>
                      </a:r>
                    </a:p>
                  </a:txBody>
                  <a:tcPr marL="57150" marR="57150" marT="28575" marB="28575" anchor="ctr"/>
                </a:tc>
              </a:tr>
              <a:tr h="352608">
                <a:tc>
                  <a:txBody>
                    <a:bodyPr vert="horz" wrap="square"/>
                    <a:lstStyle/>
                    <a:p>
                      <a:pPr fontAlgn="base"/>
                      <a:r>
                        <a:rPr lang="en-US" sz="1000" b="1">
                          <a:solidFill>
                            <a:srgbClr val="FF0000"/>
                          </a:solidFill>
                          <a:latin typeface="Palatino Linotype" pitchFamily="18" charset="0"/>
                        </a:rPr>
                        <a:t>Schedule 80GGC</a:t>
                      </a:r>
                      <a:endParaRPr lang="en-US" sz="1600">
                        <a:solidFill>
                          <a:srgbClr val="FF0000"/>
                        </a:solidFill>
                        <a:latin typeface="Palatino Linotype" pitchFamily="18" charset="0"/>
                      </a:endParaRPr>
                    </a:p>
                  </a:txBody>
                  <a:tcPr marL="57150" marR="57150" marT="28575" marB="28575" anchor="ctr"/>
                </a:tc>
                <a:tc>
                  <a:txBody>
                    <a:bodyPr vert="horz" wrap="square"/>
                    <a:lstStyle/>
                    <a:p>
                      <a:pPr fontAlgn="base"/>
                      <a:r>
                        <a:rPr lang="en-US" sz="1000" b="1">
                          <a:solidFill>
                            <a:srgbClr val="FF0000"/>
                          </a:solidFill>
                          <a:latin typeface="Palatino Linotype" pitchFamily="18" charset="0"/>
                        </a:rPr>
                        <a:t>Deductions under Section 80GGC for Donations to Political Parties</a:t>
                      </a:r>
                    </a:p>
                  </a:txBody>
                  <a:tcPr marL="57150" marR="57150" marT="28575" marB="28575" anchor="ctr"/>
                </a:tc>
                <a:tc>
                  <a:txBody>
                    <a:bodyPr vert="horz" wrap="square"/>
                    <a:lstStyle/>
                    <a:p>
                      <a:pPr fontAlgn="base"/>
                      <a:r>
                        <a:rPr lang="en-US" sz="1000">
                          <a:latin typeface="Palatino Linotype" pitchFamily="18" charset="0"/>
                        </a:rPr>
                        <a:t>Details deductions for donations made to political parties.</a:t>
                      </a:r>
                    </a:p>
                  </a:txBody>
                  <a:tcPr marL="57150" marR="57150" marT="28575" marB="28575" anchor="ctr"/>
                </a:tc>
              </a:tr>
              <a:tr h="501074">
                <a:tc>
                  <a:txBody>
                    <a:bodyPr vert="horz" wrap="square"/>
                    <a:lstStyle/>
                    <a:p>
                      <a:pPr fontAlgn="base"/>
                      <a:r>
                        <a:rPr lang="en-US" sz="1000" b="1">
                          <a:solidFill>
                            <a:srgbClr val="FF0000"/>
                          </a:solidFill>
                          <a:latin typeface="Palatino Linotype" pitchFamily="18" charset="0"/>
                        </a:rPr>
                        <a:t>Schedule </a:t>
                      </a:r>
                      <a:r>
                        <a:rPr lang="en-US" sz="1000" b="1" smtClean="0">
                          <a:solidFill>
                            <a:srgbClr val="FF0000"/>
                          </a:solidFill>
                          <a:latin typeface="Palatino Linotype" pitchFamily="18" charset="0"/>
                        </a:rPr>
                        <a:t>80DD</a:t>
                      </a:r>
                      <a:endParaRPr lang="en-US" sz="1600">
                        <a:solidFill>
                          <a:srgbClr val="FF0000"/>
                        </a:solidFill>
                        <a:latin typeface="Palatino Linotype" pitchFamily="18" charset="0"/>
                      </a:endParaRPr>
                    </a:p>
                  </a:txBody>
                  <a:tcPr marL="57150" marR="57150" marT="28575" marB="28575" anchor="ctr"/>
                </a:tc>
                <a:tc>
                  <a:txBody>
                    <a:bodyPr vert="horz" wrap="square"/>
                    <a:lstStyle/>
                    <a:p>
                      <a:pPr fontAlgn="base"/>
                      <a:r>
                        <a:rPr lang="en-US" sz="1000" b="1">
                          <a:solidFill>
                            <a:srgbClr val="FF0000"/>
                          </a:solidFill>
                          <a:latin typeface="Palatino Linotype" pitchFamily="18" charset="0"/>
                        </a:rPr>
                        <a:t>Deduction for Medical Treatment</a:t>
                      </a:r>
                    </a:p>
                  </a:txBody>
                  <a:tcPr marL="57150" marR="57150" marT="28575" marB="28575" anchor="ctr"/>
                </a:tc>
                <a:tc>
                  <a:txBody>
                    <a:bodyPr vert="horz" wrap="square"/>
                    <a:lstStyle/>
                    <a:p>
                      <a:pPr fontAlgn="base"/>
                      <a:r>
                        <a:rPr lang="en-US" sz="1000">
                          <a:latin typeface="Palatino Linotype" pitchFamily="18" charset="0"/>
                        </a:rPr>
                        <a:t>Offers deductions for medical treatment of specified diseases, for self or dependents.</a:t>
                      </a:r>
                    </a:p>
                  </a:txBody>
                  <a:tcPr marL="57150" marR="57150" marT="28575" marB="28575" anchor="ctr"/>
                </a:tc>
              </a:tr>
              <a:tr h="501074">
                <a:tc>
                  <a:txBody>
                    <a:bodyPr vert="horz" wrap="square"/>
                    <a:lstStyle/>
                    <a:p>
                      <a:pPr fontAlgn="base"/>
                      <a:r>
                        <a:rPr lang="en-US" sz="1000" b="1">
                          <a:solidFill>
                            <a:srgbClr val="FF0000"/>
                          </a:solidFill>
                          <a:latin typeface="Palatino Linotype" pitchFamily="18" charset="0"/>
                        </a:rPr>
                        <a:t>Schedule 80U</a:t>
                      </a:r>
                      <a:endParaRPr lang="en-US" sz="1600">
                        <a:solidFill>
                          <a:srgbClr val="FF0000"/>
                        </a:solidFill>
                        <a:latin typeface="Palatino Linotype" pitchFamily="18" charset="0"/>
                      </a:endParaRPr>
                    </a:p>
                  </a:txBody>
                  <a:tcPr marL="57150" marR="57150" marT="28575" marB="28575" anchor="ctr"/>
                </a:tc>
                <a:tc>
                  <a:txBody>
                    <a:bodyPr vert="horz" wrap="square"/>
                    <a:lstStyle/>
                    <a:p>
                      <a:pPr fontAlgn="base"/>
                      <a:r>
                        <a:rPr lang="en-US" sz="1000" b="1">
                          <a:solidFill>
                            <a:srgbClr val="FF0000"/>
                          </a:solidFill>
                          <a:latin typeface="Palatino Linotype" pitchFamily="18" charset="0"/>
                        </a:rPr>
                        <a:t>Deduction in respect of Disability</a:t>
                      </a:r>
                    </a:p>
                  </a:txBody>
                  <a:tcPr marL="57150" marR="57150" marT="28575" marB="28575" anchor="ctr"/>
                </a:tc>
                <a:tc>
                  <a:txBody>
                    <a:bodyPr vert="horz" wrap="square"/>
                    <a:lstStyle/>
                    <a:p>
                      <a:pPr fontAlgn="base"/>
                      <a:r>
                        <a:rPr lang="en-US" sz="1000">
                          <a:latin typeface="Palatino Linotype" pitchFamily="18" charset="0"/>
                        </a:rPr>
                        <a:t>Provides deductions for disabled individuals, based on the severity of the disability.</a:t>
                      </a:r>
                    </a:p>
                  </a:txBody>
                  <a:tcPr marL="57150" marR="57150" marT="28575" marB="28575" anchor="ctr"/>
                </a:tc>
              </a:tr>
              <a:tr h="501074">
                <a:tc>
                  <a:txBody>
                    <a:bodyPr vert="horz" wrap="square"/>
                    <a:lstStyle/>
                    <a:p>
                      <a:pPr fontAlgn="base"/>
                      <a:r>
                        <a:rPr lang="en-US" sz="1000" b="1">
                          <a:latin typeface="Palatino Linotype" pitchFamily="18" charset="0"/>
                        </a:rPr>
                        <a:t>Schedule RA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 under Section 35AD</a:t>
                      </a:r>
                    </a:p>
                  </a:txBody>
                  <a:tcPr marL="57150" marR="57150" marT="28575" marB="28575" anchor="ctr"/>
                </a:tc>
                <a:tc>
                  <a:txBody>
                    <a:bodyPr vert="horz" wrap="square"/>
                    <a:lstStyle/>
                    <a:p>
                      <a:pPr fontAlgn="base"/>
                      <a:r>
                        <a:rPr lang="en-US" sz="1000">
                          <a:latin typeface="Palatino Linotype" pitchFamily="18" charset="0"/>
                        </a:rPr>
                        <a:t>Details deductions under Section 35AD for specified businesses like cold chain facilities, affordable housing projects, etc.</a:t>
                      </a:r>
                    </a:p>
                  </a:txBody>
                  <a:tcPr marL="57150" marR="57150" marT="28575" marB="28575" anchor="ctr"/>
                </a:tc>
              </a:tr>
              <a:tr h="501074">
                <a:tc>
                  <a:txBody>
                    <a:bodyPr vert="horz" wrap="square"/>
                    <a:lstStyle/>
                    <a:p>
                      <a:pPr fontAlgn="base"/>
                      <a:r>
                        <a:rPr lang="en-US" sz="1000" b="1">
                          <a:latin typeface="Palatino Linotype" pitchFamily="18" charset="0"/>
                        </a:rPr>
                        <a:t>Schedule 80IA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Deductions under Section 80IA</a:t>
                      </a:r>
                    </a:p>
                  </a:txBody>
                  <a:tcPr marL="57150" marR="57150" marT="28575" marB="28575" anchor="ctr"/>
                </a:tc>
                <a:tc>
                  <a:txBody>
                    <a:bodyPr vert="horz" wrap="square"/>
                    <a:lstStyle/>
                    <a:p>
                      <a:pPr fontAlgn="base"/>
                      <a:r>
                        <a:rPr lang="en-US" sz="1000">
                          <a:latin typeface="Palatino Linotype" pitchFamily="18" charset="0"/>
                        </a:rPr>
                        <a:t>Details deductions available for profits and gains from industrial infrastructure undertakings.</a:t>
                      </a:r>
                    </a:p>
                  </a:txBody>
                  <a:tcPr marL="57150" marR="57150" marT="28575" marB="28575" anchor="ctr"/>
                </a:tc>
              </a:tr>
            </a:tbl>
          </a:graphicData>
        </a:graphic>
      </p:graphicFrame>
    </p:spTree>
  </p:cSld>
  <p:clrMapOvr>
    <a:masterClrMapping/>
  </p:clrMapOvr>
  <p:transition/>
  <p:timing/>
</p:sld>
</file>

<file path=ppt/slides/slide1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32911" y="936994"/>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400004" y="1402169"/>
          <a:ext cx="7132624" cy="4530908"/>
        </p:xfrm>
        <a:graphic>
          <a:graphicData uri="http://schemas.openxmlformats.org/drawingml/2006/table">
            <a:tbl>
              <a:tblPr firstRow="1" bandRow="1">
                <a:tableStyleId>{7DF18680-E054-41AD-8BC1-D1AEF772440D}</a:tableStyleId>
              </a:tblPr>
              <a:tblGrid>
                <a:gridCol w="1820252"/>
                <a:gridCol w="2572384"/>
                <a:gridCol w="2739987"/>
              </a:tblGrid>
              <a:tr h="195916">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80886">
                <a:tc>
                  <a:txBody>
                    <a:bodyPr vert="horz" wrap="square"/>
                    <a:lstStyle/>
                    <a:p>
                      <a:pPr fontAlgn="base"/>
                      <a:r>
                        <a:rPr lang="en-US" sz="1000" b="1">
                          <a:latin typeface="Palatino Linotype" pitchFamily="18" charset="0"/>
                        </a:rPr>
                        <a:t>Schedule 80IB</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Deductions under Section 80IB</a:t>
                      </a:r>
                    </a:p>
                  </a:txBody>
                  <a:tcPr marL="57150" marR="57150" marT="28575" marB="28575" anchor="ctr"/>
                </a:tc>
                <a:tc>
                  <a:txBody>
                    <a:bodyPr vert="horz" wrap="square"/>
                    <a:lstStyle/>
                    <a:p>
                      <a:pPr fontAlgn="base"/>
                      <a:r>
                        <a:rPr lang="en-US" sz="1000">
                          <a:latin typeface="Palatino Linotype" pitchFamily="18" charset="0"/>
                        </a:rPr>
                        <a:t>Lists deductions for certain businesses such as industrial units in North-Eastern States, etc.</a:t>
                      </a:r>
                    </a:p>
                  </a:txBody>
                  <a:tcPr marL="57150" marR="57150" marT="28575" marB="28575" anchor="ctr"/>
                </a:tc>
              </a:tr>
              <a:tr h="413557">
                <a:tc>
                  <a:txBody>
                    <a:bodyPr vert="horz" wrap="square"/>
                    <a:lstStyle/>
                    <a:p>
                      <a:pPr fontAlgn="base"/>
                      <a:r>
                        <a:rPr lang="en-US" sz="1000" b="1">
                          <a:latin typeface="Palatino Linotype" pitchFamily="18" charset="0"/>
                        </a:rPr>
                        <a:t>Schedule 80IC/80-IE</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Deductions under Section 80IC/80-IE</a:t>
                      </a:r>
                    </a:p>
                  </a:txBody>
                  <a:tcPr marL="57150" marR="57150" marT="28575" marB="28575" anchor="ctr"/>
                </a:tc>
                <a:tc>
                  <a:txBody>
                    <a:bodyPr vert="horz" wrap="square"/>
                    <a:lstStyle/>
                    <a:p>
                      <a:pPr fontAlgn="base"/>
                      <a:r>
                        <a:rPr lang="en-US" sz="1000">
                          <a:latin typeface="Palatino Linotype" pitchFamily="18" charset="0"/>
                        </a:rPr>
                        <a:t>Provides deductions for businesses in special category states under Sections 80IC and deductions for certain undertakings in North-Eastern states under 80-IE.</a:t>
                      </a:r>
                    </a:p>
                  </a:txBody>
                  <a:tcPr marL="57150" marR="57150" marT="28575" marB="28575" anchor="ctr"/>
                </a:tc>
              </a:tr>
              <a:tr h="411441">
                <a:tc>
                  <a:txBody>
                    <a:bodyPr vert="horz" wrap="square"/>
                    <a:lstStyle/>
                    <a:p>
                      <a:pPr fontAlgn="base"/>
                      <a:r>
                        <a:rPr lang="en-US" sz="1000" b="1">
                          <a:latin typeface="Palatino Linotype" pitchFamily="18" charset="0"/>
                        </a:rPr>
                        <a:t>Schedule VIA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Chapter VI-A Deductions</a:t>
                      </a:r>
                    </a:p>
                  </a:txBody>
                  <a:tcPr marL="57150" marR="57150" marT="28575" marB="28575" anchor="ctr"/>
                </a:tc>
                <a:tc>
                  <a:txBody>
                    <a:bodyPr vert="horz" wrap="square"/>
                    <a:lstStyle/>
                    <a:p>
                      <a:pPr fontAlgn="base"/>
                      <a:r>
                        <a:rPr lang="en-US" sz="1000">
                          <a:latin typeface="Palatino Linotype" pitchFamily="18" charset="0"/>
                        </a:rPr>
                        <a:t>Consolidates all deductions under Chapter VI-A, covering various sections from 80C to 80U.</a:t>
                      </a:r>
                    </a:p>
                  </a:txBody>
                  <a:tcPr marL="57150" marR="57150" marT="28575" marB="28575" anchor="ctr"/>
                </a:tc>
              </a:tr>
              <a:tr h="536093">
                <a:tc>
                  <a:txBody>
                    <a:bodyPr vert="horz" wrap="square"/>
                    <a:lstStyle/>
                    <a:p>
                      <a:pPr fontAlgn="base"/>
                      <a:r>
                        <a:rPr lang="en-US" sz="1000" b="1">
                          <a:latin typeface="Palatino Linotype" pitchFamily="18" charset="0"/>
                        </a:rPr>
                        <a:t>Schedule </a:t>
                      </a:r>
                      <a:r>
                        <a:rPr lang="en-US" sz="1000" b="1" smtClean="0">
                          <a:latin typeface="Palatino Linotype" pitchFamily="18" charset="0"/>
                        </a:rPr>
                        <a:t>AMT</a:t>
                      </a:r>
                      <a:endParaRPr lang="en-US" sz="1600">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Computation</a:t>
                      </a:r>
                      <a:r>
                        <a:rPr lang="en-US" sz="1000" b="1" baseline="0" smtClean="0">
                          <a:latin typeface="Palatino Linotype" pitchFamily="18" charset="0"/>
                        </a:rPr>
                        <a:t> of Alternate Minimum Tax</a:t>
                      </a:r>
                      <a:endParaRPr lang="en-US" sz="1600" b="1">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Form 29C to be filed</a:t>
                      </a:r>
                      <a:endParaRPr lang="en-US" sz="1600">
                        <a:latin typeface="Palatino Linotype" pitchFamily="18" charset="0"/>
                      </a:endParaRPr>
                    </a:p>
                  </a:txBody>
                  <a:tcPr marL="57150" marR="57150" marT="28575" marB="28575" anchor="ctr"/>
                </a:tc>
              </a:tr>
              <a:tr h="480886">
                <a:tc>
                  <a:txBody>
                    <a:bodyPr vert="horz" wrap="square"/>
                    <a:lstStyle/>
                    <a:p>
                      <a:pPr fontAlgn="base"/>
                      <a:r>
                        <a:rPr lang="en-US" sz="1000" b="1" smtClean="0">
                          <a:latin typeface="Palatino Linotype" pitchFamily="18" charset="0"/>
                        </a:rPr>
                        <a:t>Schedule AMTC</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Computation</a:t>
                      </a:r>
                      <a:r>
                        <a:rPr lang="en-US" sz="1000" b="1" baseline="0" smtClean="0">
                          <a:latin typeface="Palatino Linotype" pitchFamily="18" charset="0"/>
                        </a:rPr>
                        <a:t> tax credit u/s 115JD</a:t>
                      </a:r>
                      <a:endParaRPr lang="en-US" sz="1600" b="1">
                        <a:latin typeface="Palatino Linotype" pitchFamily="18" charset="0"/>
                      </a:endParaRPr>
                    </a:p>
                  </a:txBody>
                  <a:tcPr marL="57150" marR="57150" marT="28575" marB="28575" anchor="ctr"/>
                </a:tc>
                <a:tc>
                  <a:txBody>
                    <a:bodyPr vert="horz" wrap="square"/>
                    <a:lstStyle/>
                    <a:p>
                      <a:pPr fontAlgn="base"/>
                      <a:endParaRPr lang="en-US" sz="1600">
                        <a:latin typeface="Palatino Linotype" pitchFamily="18" charset="0"/>
                      </a:endParaRPr>
                    </a:p>
                  </a:txBody>
                  <a:tcPr marL="57150" marR="57150" marT="28575" marB="28575" anchor="ctr"/>
                </a:tc>
              </a:tr>
              <a:tr h="480886">
                <a:tc>
                  <a:txBody>
                    <a:bodyPr vert="horz" wrap="square"/>
                    <a:lstStyle/>
                    <a:p>
                      <a:pPr fontAlgn="base"/>
                      <a:r>
                        <a:rPr lang="en-US" sz="1000" b="1">
                          <a:latin typeface="Palatino Linotype" pitchFamily="18" charset="0"/>
                        </a:rPr>
                        <a:t>Schedule SPI</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Income of Specified Persons (minor, spouse, etc.)</a:t>
                      </a:r>
                    </a:p>
                  </a:txBody>
                  <a:tcPr marL="57150" marR="57150" marT="28575" marB="28575" anchor="ctr"/>
                </a:tc>
                <a:tc>
                  <a:txBody>
                    <a:bodyPr vert="horz" wrap="square"/>
                    <a:lstStyle/>
                    <a:p>
                      <a:pPr fontAlgn="base"/>
                      <a:r>
                        <a:rPr lang="en-US" sz="1000">
                          <a:latin typeface="Palatino Linotype" pitchFamily="18" charset="0"/>
                        </a:rPr>
                        <a:t>Includes income of specified persons like a minor child, which is clubbable in the hands of the assessee.</a:t>
                      </a:r>
                    </a:p>
                  </a:txBody>
                  <a:tcPr marL="57150" marR="57150" marT="28575" marB="28575" anchor="ctr"/>
                </a:tc>
              </a:tr>
              <a:tr h="480886">
                <a:tc>
                  <a:txBody>
                    <a:bodyPr vert="horz" wrap="square"/>
                    <a:lstStyle/>
                    <a:p>
                      <a:pPr fontAlgn="base"/>
                      <a:r>
                        <a:rPr lang="en-US" sz="1000" b="1">
                          <a:latin typeface="Palatino Linotype" pitchFamily="18" charset="0"/>
                        </a:rPr>
                        <a:t>Schedule SI</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Income Chargeable to Tax at Special Rates</a:t>
                      </a:r>
                    </a:p>
                  </a:txBody>
                  <a:tcPr marL="57150" marR="57150" marT="28575" marB="28575" anchor="ctr"/>
                </a:tc>
                <a:tc>
                  <a:txBody>
                    <a:bodyPr vert="horz" wrap="square"/>
                    <a:lstStyle/>
                    <a:p>
                      <a:pPr fontAlgn="base"/>
                      <a:r>
                        <a:rPr lang="en-US" sz="1000">
                          <a:latin typeface="Palatino Linotype" pitchFamily="18" charset="0"/>
                        </a:rPr>
                        <a:t>Details incomes that are taxable </a:t>
                      </a:r>
                      <a:r>
                        <a:rPr lang="en-US" sz="1000" smtClean="0">
                          <a:latin typeface="Palatino Linotype" pitchFamily="18" charset="0"/>
                        </a:rPr>
                        <a:t>at</a:t>
                      </a:r>
                      <a:r>
                        <a:rPr lang="en-US" sz="1000" baseline="0" smtClean="0">
                          <a:latin typeface="Palatino Linotype" pitchFamily="18" charset="0"/>
                        </a:rPr>
                        <a:t> special rates</a:t>
                      </a:r>
                      <a:endParaRPr lang="en-US" sz="1600">
                        <a:latin typeface="Palatino Linotype" pitchFamily="18" charset="0"/>
                      </a:endParaRPr>
                    </a:p>
                  </a:txBody>
                  <a:tcPr marL="57150" marR="57150" marT="28575" marB="28575" anchor="ctr"/>
                </a:tc>
              </a:tr>
              <a:tr h="658628">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IF</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Information regarding partnership</a:t>
                      </a:r>
                      <a:r>
                        <a:rPr lang="en-US" sz="1000" b="1" kern="1200" baseline="0" smtClean="0">
                          <a:solidFill>
                            <a:schemeClr val="dk1"/>
                          </a:solidFill>
                          <a:latin typeface="Palatino Linotype" pitchFamily="18" charset="0"/>
                          <a:ea typeface="+mn-ea"/>
                          <a:cs typeface="+mn-cs"/>
                        </a:rPr>
                        <a:t> firms in which you are partner</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Details</a:t>
                      </a:r>
                      <a:r>
                        <a:rPr lang="en-US" sz="1000" kern="1200" baseline="0" smtClean="0">
                          <a:solidFill>
                            <a:schemeClr val="dk1"/>
                          </a:solidFill>
                          <a:latin typeface="Palatino Linotype" pitchFamily="18" charset="0"/>
                          <a:ea typeface="+mn-ea"/>
                          <a:cs typeface="+mn-cs"/>
                        </a:rPr>
                        <a:t> to be provided</a:t>
                      </a:r>
                      <a:endParaRPr lang="en-US" sz="1600" kern="1200">
                        <a:solidFill>
                          <a:schemeClr val="dk1"/>
                        </a:solidFill>
                        <a:latin typeface="Palatino Linotype" pitchFamily="18" charset="0"/>
                        <a:ea typeface="+mn-ea"/>
                        <a:cs typeface="+mn-cs"/>
                      </a:endParaRPr>
                    </a:p>
                  </a:txBody>
                  <a:tcPr marL="57150" marR="57150" marT="28575" marB="28575" anchor="ctr"/>
                </a:tc>
              </a:tr>
            </a:tbl>
          </a:graphicData>
        </a:graphic>
      </p:graphicFrame>
    </p:spTree>
  </p:cSld>
  <p:clrMapOvr>
    <a:masterClrMapping/>
  </p:clrMapOvr>
  <p:transition/>
  <p:timing/>
</p:sld>
</file>

<file path=ppt/slides/slide1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32911" y="936994"/>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1" y="1461977"/>
          <a:ext cx="6713966" cy="4378508"/>
        </p:xfrm>
        <a:graphic>
          <a:graphicData uri="http://schemas.openxmlformats.org/drawingml/2006/table">
            <a:tbl>
              <a:tblPr firstRow="1" bandRow="1">
                <a:tableStyleId>{7DF18680-E054-41AD-8BC1-D1AEF772440D}</a:tableStyleId>
              </a:tblPr>
              <a:tblGrid>
                <a:gridCol w="1713411"/>
                <a:gridCol w="2421396"/>
                <a:gridCol w="2579160"/>
              </a:tblGrid>
              <a:tr h="195916">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11441">
                <a:tc>
                  <a:txBody>
                    <a:bodyPr vert="horz" wrap="square"/>
                    <a:lstStyle/>
                    <a:p>
                      <a:pPr fontAlgn="base"/>
                      <a:r>
                        <a:rPr lang="en-US" sz="1000" b="1">
                          <a:latin typeface="Palatino Linotype" pitchFamily="18" charset="0"/>
                        </a:rPr>
                        <a:t>Schedule EI</a:t>
                      </a:r>
                    </a:p>
                  </a:txBody>
                  <a:tcPr marL="57150" marR="57150" marT="28575" marB="28575" anchor="ctr"/>
                </a:tc>
                <a:tc>
                  <a:txBody>
                    <a:bodyPr vert="horz" wrap="square"/>
                    <a:lstStyle/>
                    <a:p>
                      <a:pPr fontAlgn="base"/>
                      <a:r>
                        <a:rPr lang="en-US" sz="1000" b="1">
                          <a:latin typeface="Palatino Linotype" pitchFamily="18" charset="0"/>
                        </a:rPr>
                        <a:t>Exempt Income</a:t>
                      </a:r>
                    </a:p>
                  </a:txBody>
                  <a:tcPr marL="57150" marR="57150" marT="28575" marB="28575" anchor="ctr"/>
                </a:tc>
                <a:tc>
                  <a:txBody>
                    <a:bodyPr vert="horz" wrap="square"/>
                    <a:lstStyle/>
                    <a:p>
                      <a:pPr fontAlgn="base"/>
                      <a:r>
                        <a:rPr lang="en-US" sz="1000">
                          <a:latin typeface="Palatino Linotype" pitchFamily="18" charset="0"/>
                        </a:rPr>
                        <a:t>Reports income that is exempt from tax, such as agricultural income, interest from PPF, etc.</a:t>
                      </a:r>
                    </a:p>
                  </a:txBody>
                  <a:tcPr marL="57150" marR="57150" marT="28575" marB="28575" anchor="ctr"/>
                </a:tc>
              </a:tr>
              <a:tr h="536093">
                <a:tc>
                  <a:txBody>
                    <a:bodyPr vert="horz" wrap="square"/>
                    <a:lstStyle/>
                    <a:p>
                      <a:pPr fontAlgn="base"/>
                      <a:r>
                        <a:rPr lang="en-US" sz="1000" b="1">
                          <a:latin typeface="Palatino Linotype" pitchFamily="18" charset="0"/>
                        </a:rPr>
                        <a:t>Schedule PTI</a:t>
                      </a:r>
                    </a:p>
                  </a:txBody>
                  <a:tcPr marL="57150" marR="57150" marT="28575" marB="28575" anchor="ctr"/>
                </a:tc>
                <a:tc>
                  <a:txBody>
                    <a:bodyPr vert="horz" wrap="square"/>
                    <a:lstStyle/>
                    <a:p>
                      <a:pPr fontAlgn="base"/>
                      <a:r>
                        <a:rPr lang="en-US" sz="1000" b="1">
                          <a:latin typeface="Palatino Linotype" pitchFamily="18" charset="0"/>
                        </a:rPr>
                        <a:t>Pass Through Income</a:t>
                      </a:r>
                    </a:p>
                  </a:txBody>
                  <a:tcPr marL="57150" marR="57150" marT="28575" marB="28575" anchor="ctr"/>
                </a:tc>
                <a:tc>
                  <a:txBody>
                    <a:bodyPr vert="horz" wrap="square"/>
                    <a:lstStyle/>
                    <a:p>
                      <a:pPr fontAlgn="base"/>
                      <a:r>
                        <a:rPr lang="en-US" sz="1000">
                          <a:latin typeface="Palatino Linotype" pitchFamily="18" charset="0"/>
                        </a:rPr>
                        <a:t>Reports income from business trusts or investment funds that are to be passed through to the investor.</a:t>
                      </a:r>
                    </a:p>
                  </a:txBody>
                  <a:tcPr marL="57150" marR="57150" marT="28575" marB="28575" anchor="ctr"/>
                </a:tc>
              </a:tr>
              <a:tr h="480886">
                <a:tc>
                  <a:txBody>
                    <a:bodyPr vert="horz" wrap="square"/>
                    <a:lstStyle/>
                    <a:p>
                      <a:pPr fontAlgn="base"/>
                      <a:r>
                        <a:rPr lang="en-US" sz="1000" b="1" smtClean="0">
                          <a:latin typeface="Palatino Linotype" pitchFamily="18" charset="0"/>
                        </a:rPr>
                        <a:t>Schedule TPSA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Details of tax</a:t>
                      </a:r>
                      <a:r>
                        <a:rPr lang="en-US" sz="1000" b="1" baseline="0" smtClean="0">
                          <a:latin typeface="Palatino Linotype" pitchFamily="18" charset="0"/>
                        </a:rPr>
                        <a:t> on secondary adjustments </a:t>
                      </a:r>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smtClean="0">
                          <a:latin typeface="Palatino Linotype" pitchFamily="18" charset="0"/>
                        </a:rPr>
                        <a:t>Details of tax</a:t>
                      </a:r>
                      <a:r>
                        <a:rPr lang="en-US" sz="1000" baseline="0" smtClean="0">
                          <a:latin typeface="Palatino Linotype" pitchFamily="18" charset="0"/>
                        </a:rPr>
                        <a:t> on secondary adjustments </a:t>
                      </a:r>
                      <a:endParaRPr lang="en-US" sz="1600" smtClean="0">
                        <a:latin typeface="Palatino Linotype" pitchFamily="18" charset="0"/>
                      </a:endParaRPr>
                    </a:p>
                  </a:txBody>
                  <a:tcPr marL="57150" marR="57150" marT="28575" marB="28575" anchor="ctr"/>
                </a:tc>
              </a:tr>
              <a:tr h="480886">
                <a:tc>
                  <a:txBody>
                    <a:bodyPr vert="horz" wrap="square"/>
                    <a:lstStyle/>
                    <a:p>
                      <a:pPr fontAlgn="base"/>
                      <a:r>
                        <a:rPr lang="en-US" sz="1000" b="1">
                          <a:latin typeface="Palatino Linotype" pitchFamily="18" charset="0"/>
                        </a:rPr>
                        <a:t>Schedule FSI</a:t>
                      </a:r>
                    </a:p>
                  </a:txBody>
                  <a:tcPr marL="57150" marR="57150" marT="28575" marB="28575" anchor="ctr"/>
                </a:tc>
                <a:tc>
                  <a:txBody>
                    <a:bodyPr vert="horz" wrap="square"/>
                    <a:lstStyle/>
                    <a:p>
                      <a:pPr fontAlgn="base"/>
                      <a:r>
                        <a:rPr lang="en-US" sz="1000" b="1">
                          <a:latin typeface="Palatino Linotype" pitchFamily="18" charset="0"/>
                        </a:rPr>
                        <a:t>Income from Outside India</a:t>
                      </a:r>
                    </a:p>
                  </a:txBody>
                  <a:tcPr marL="57150" marR="57150" marT="28575" marB="28575" anchor="ctr"/>
                </a:tc>
                <a:tc>
                  <a:txBody>
                    <a:bodyPr vert="horz" wrap="square"/>
                    <a:lstStyle/>
                    <a:p>
                      <a:pPr fontAlgn="base"/>
                      <a:r>
                        <a:rPr lang="en-US" sz="1000">
                          <a:latin typeface="Palatino Linotype" pitchFamily="18" charset="0"/>
                        </a:rPr>
                        <a:t>Details foreign income and the taxes paid on such income, which may qualify for relief or deduction in India.</a:t>
                      </a:r>
                    </a:p>
                  </a:txBody>
                  <a:tcPr marL="57150" marR="57150" marT="28575" marB="28575" anchor="ctr"/>
                </a:tc>
              </a:tr>
              <a:tr h="480886">
                <a:tc>
                  <a:txBody>
                    <a:bodyPr vert="horz" wrap="square"/>
                    <a:lstStyle/>
                    <a:p>
                      <a:pPr fontAlgn="base"/>
                      <a:r>
                        <a:rPr lang="en-US" sz="1000" b="1">
                          <a:latin typeface="Palatino Linotype" pitchFamily="18" charset="0"/>
                        </a:rPr>
                        <a:t>Schedule TR</a:t>
                      </a:r>
                    </a:p>
                  </a:txBody>
                  <a:tcPr marL="57150" marR="57150" marT="28575" marB="28575" anchor="ctr"/>
                </a:tc>
                <a:tc>
                  <a:txBody>
                    <a:bodyPr vert="horz" wrap="square"/>
                    <a:lstStyle/>
                    <a:p>
                      <a:pPr fontAlgn="base"/>
                      <a:r>
                        <a:rPr lang="en-US" sz="1000" b="1">
                          <a:latin typeface="Palatino Linotype" pitchFamily="18" charset="0"/>
                        </a:rPr>
                        <a:t>Tax Relief</a:t>
                      </a:r>
                    </a:p>
                  </a:txBody>
                  <a:tcPr marL="57150" marR="57150" marT="28575" marB="28575" anchor="ctr"/>
                </a:tc>
                <a:tc>
                  <a:txBody>
                    <a:bodyPr vert="horz" wrap="square"/>
                    <a:lstStyle/>
                    <a:p>
                      <a:pPr fontAlgn="base"/>
                      <a:r>
                        <a:rPr lang="en-US" sz="1000">
                          <a:latin typeface="Palatino Linotype" pitchFamily="18" charset="0"/>
                        </a:rPr>
                        <a:t>Provides details of taxes paid in foreign countries, used to claim relief under section 90/90A/91.</a:t>
                      </a:r>
                    </a:p>
                  </a:txBody>
                  <a:tcPr marL="57150" marR="57150" marT="28575" marB="28575" anchor="ctr"/>
                </a:tc>
              </a:tr>
              <a:tr h="658628">
                <a:tc>
                  <a:txBody>
                    <a:bodyPr vert="horz" wrap="square"/>
                    <a:lstStyle/>
                    <a:p>
                      <a:pPr fontAlgn="base"/>
                      <a:r>
                        <a:rPr lang="en-US" sz="1000" b="1">
                          <a:latin typeface="Palatino Linotype" pitchFamily="18" charset="0"/>
                        </a:rPr>
                        <a:t>Schedule FA</a:t>
                      </a:r>
                    </a:p>
                  </a:txBody>
                  <a:tcPr marL="57150" marR="57150" marT="28575" marB="28575" anchor="ctr"/>
                </a:tc>
                <a:tc>
                  <a:txBody>
                    <a:bodyPr vert="horz" wrap="square"/>
                    <a:lstStyle/>
                    <a:p>
                      <a:pPr fontAlgn="base"/>
                      <a:r>
                        <a:rPr lang="en-US" sz="1000" b="1">
                          <a:latin typeface="Palatino Linotype" pitchFamily="18" charset="0"/>
                        </a:rPr>
                        <a:t>Details of Foreign Assets and Income from any source outside India</a:t>
                      </a:r>
                    </a:p>
                  </a:txBody>
                  <a:tcPr marL="57150" marR="57150" marT="28575" marB="28575" anchor="ctr"/>
                </a:tc>
                <a:tc>
                  <a:txBody>
                    <a:bodyPr vert="horz" wrap="square"/>
                    <a:lstStyle/>
                    <a:p>
                      <a:pPr fontAlgn="base"/>
                      <a:r>
                        <a:rPr lang="en-US" sz="1000">
                          <a:latin typeface="Palatino Linotype" pitchFamily="18" charset="0"/>
                        </a:rPr>
                        <a:t>Details foreign assets held and income from any source outside India.</a:t>
                      </a:r>
                    </a:p>
                  </a:txBody>
                  <a:tcPr marL="57150" marR="57150" marT="28575" marB="28575" anchor="ctr"/>
                </a:tc>
              </a:tr>
              <a:tr h="480886">
                <a:tc>
                  <a:txBody>
                    <a:bodyPr vert="horz" wrap="square"/>
                    <a:lstStyle/>
                    <a:p>
                      <a:pPr fontAlgn="base"/>
                      <a:r>
                        <a:rPr lang="en-US" sz="1000" b="1" smtClean="0">
                          <a:latin typeface="Palatino Linotype" pitchFamily="18" charset="0"/>
                        </a:rPr>
                        <a:t>Schedule 5A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Information regarding apportionment of income between spouses </a:t>
                      </a:r>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smtClean="0">
                          <a:latin typeface="Palatino Linotype" pitchFamily="18" charset="0"/>
                        </a:rPr>
                        <a:t>Information regarding apportionment of income between spouses as</a:t>
                      </a:r>
                      <a:r>
                        <a:rPr lang="en-US" sz="1000" baseline="0" smtClean="0">
                          <a:latin typeface="Palatino Linotype" pitchFamily="18" charset="0"/>
                        </a:rPr>
                        <a:t> per Portuguese Civil Code</a:t>
                      </a:r>
                      <a:endParaRPr lang="en-US" sz="1600" smtClean="0">
                        <a:latin typeface="Palatino Linotype" pitchFamily="18" charset="0"/>
                      </a:endParaRPr>
                    </a:p>
                  </a:txBody>
                  <a:tcPr marL="57150" marR="57150" marT="28575" marB="28575" anchor="ctr"/>
                </a:tc>
              </a:tr>
              <a:tr h="480886">
                <a:tc>
                  <a:txBody>
                    <a:bodyPr vert="horz" wrap="square"/>
                    <a:lstStyle/>
                    <a:p>
                      <a:pPr fontAlgn="base"/>
                      <a:r>
                        <a:rPr lang="en-US" sz="1000" b="1">
                          <a:latin typeface="Palatino Linotype" pitchFamily="18" charset="0"/>
                        </a:rPr>
                        <a:t>Schedule SH</a:t>
                      </a:r>
                    </a:p>
                  </a:txBody>
                  <a:tcPr marL="57150" marR="57150" marT="28575" marB="28575" anchor="ctr"/>
                </a:tc>
                <a:tc>
                  <a:txBody>
                    <a:bodyPr vert="horz" wrap="square"/>
                    <a:lstStyle/>
                    <a:p>
                      <a:pPr fontAlgn="base"/>
                      <a:r>
                        <a:rPr lang="en-US" sz="1000" b="1">
                          <a:latin typeface="Palatino Linotype" pitchFamily="18" charset="0"/>
                        </a:rPr>
                        <a:t>Details of Shareholding in Unlisted Companies</a:t>
                      </a:r>
                    </a:p>
                  </a:txBody>
                  <a:tcPr marL="57150" marR="57150" marT="28575" marB="28575" anchor="ctr"/>
                </a:tc>
                <a:tc>
                  <a:txBody>
                    <a:bodyPr vert="horz" wrap="square"/>
                    <a:lstStyle/>
                    <a:p>
                      <a:pPr fontAlgn="base"/>
                      <a:r>
                        <a:rPr lang="en-US" sz="1000">
                          <a:latin typeface="Palatino Linotype" pitchFamily="18" charset="0"/>
                        </a:rPr>
                        <a:t>Reports details of shares held in unlisted companies at any time during the previous year.</a:t>
                      </a:r>
                    </a:p>
                  </a:txBody>
                  <a:tcPr marL="57150" marR="57150" marT="28575" marB="28575" anchor="ctr"/>
                </a:tc>
              </a:tr>
            </a:tbl>
          </a:graphicData>
        </a:graphic>
      </p:graphicFrame>
    </p:spTree>
  </p:cSld>
  <p:clrMapOvr>
    <a:masterClrMapping/>
  </p:clrMapOvr>
  <p:transition/>
  <p:timing/>
</p:sld>
</file>

<file path=ppt/slides/slide1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32911" y="936994"/>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- 3</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413294" y="1594884"/>
          <a:ext cx="6866810" cy="1564201"/>
        </p:xfrm>
        <a:graphic>
          <a:graphicData uri="http://schemas.openxmlformats.org/drawingml/2006/table">
            <a:tbl>
              <a:tblPr firstRow="1" bandRow="1">
                <a:tableStyleId>{7DF18680-E054-41AD-8BC1-D1AEF772440D}</a:tableStyleId>
              </a:tblPr>
              <a:tblGrid>
                <a:gridCol w="1752416"/>
                <a:gridCol w="2476519"/>
                <a:gridCol w="2637874"/>
              </a:tblGrid>
              <a:tr h="179326">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11524">
                <a:tc>
                  <a:txBody>
                    <a:bodyPr vert="horz" wrap="square"/>
                    <a:lstStyle/>
                    <a:p>
                      <a:pPr fontAlgn="base"/>
                      <a:r>
                        <a:rPr lang="en-US" sz="1000" b="1">
                          <a:latin typeface="Palatino Linotype" pitchFamily="18" charset="0"/>
                        </a:rPr>
                        <a:t>Schedule AL</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Asset and Liability at the year-end if total income exceeds </a:t>
                      </a:r>
                      <a:r>
                        <a:rPr lang="en-US" sz="1000" b="1" smtClean="0">
                          <a:latin typeface="Palatino Linotype" pitchFamily="18" charset="0"/>
                        </a:rPr>
                        <a:t>Rs.</a:t>
                      </a:r>
                      <a:r>
                        <a:rPr lang="en-US" sz="1000" b="1" baseline="0" smtClean="0">
                          <a:latin typeface="Palatino Linotype" pitchFamily="18" charset="0"/>
                        </a:rPr>
                        <a:t> 50 Lakhs</a:t>
                      </a:r>
                      <a:endParaRPr lang="en-US" sz="1600" b="1">
                        <a:latin typeface="Palatino Linotype" pitchFamily="18" charset="0"/>
                      </a:endParaRPr>
                    </a:p>
                  </a:txBody>
                  <a:tcPr marL="57150" marR="57150" marT="28575" marB="28575" anchor="ctr"/>
                </a:tc>
                <a:tc>
                  <a:txBody>
                    <a:bodyPr vert="horz" wrap="square"/>
                    <a:lstStyle/>
                    <a:p>
                      <a:pPr fontAlgn="base"/>
                      <a:r>
                        <a:rPr lang="en-US" sz="1000">
                          <a:latin typeface="Palatino Linotype" pitchFamily="18" charset="0"/>
                        </a:rPr>
                        <a:t>Details assets and liabilities of the taxpayer </a:t>
                      </a:r>
                    </a:p>
                  </a:txBody>
                  <a:tcPr marL="57150" marR="57150" marT="28575" marB="28575" anchor="ctr"/>
                </a:tc>
              </a:tr>
              <a:tr h="411524">
                <a:tc>
                  <a:txBody>
                    <a:bodyPr vert="horz" wrap="square"/>
                    <a:lstStyle/>
                    <a:p>
                      <a:pPr fontAlgn="base"/>
                      <a:r>
                        <a:rPr lang="en-US" sz="1000" b="1" smtClean="0">
                          <a:latin typeface="Palatino Linotype" pitchFamily="18" charset="0"/>
                        </a:rPr>
                        <a:t>Schedule GST</a:t>
                      </a:r>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Information regarding</a:t>
                      </a:r>
                      <a:r>
                        <a:rPr lang="en-US" sz="1000" b="1" kern="1200" baseline="0" smtClean="0">
                          <a:solidFill>
                            <a:schemeClr val="dk1"/>
                          </a:solidFill>
                          <a:latin typeface="Palatino Linotype" pitchFamily="18" charset="0"/>
                          <a:ea typeface="+mn-ea"/>
                          <a:cs typeface="+mn-cs"/>
                        </a:rPr>
                        <a:t> Turnover or Gross Receipt reported for GST</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kern="1200" smtClean="0">
                          <a:solidFill>
                            <a:schemeClr val="dk1"/>
                          </a:solidFill>
                          <a:latin typeface="Palatino Linotype" pitchFamily="18" charset="0"/>
                          <a:ea typeface="+mn-ea"/>
                          <a:cs typeface="+mn-cs"/>
                        </a:rPr>
                        <a:t>Turnover</a:t>
                      </a:r>
                      <a:r>
                        <a:rPr lang="en-US" sz="1000" kern="1200" baseline="0" smtClean="0">
                          <a:solidFill>
                            <a:schemeClr val="dk1"/>
                          </a:solidFill>
                          <a:latin typeface="Palatino Linotype" pitchFamily="18" charset="0"/>
                          <a:ea typeface="+mn-ea"/>
                          <a:cs typeface="+mn-cs"/>
                        </a:rPr>
                        <a:t> information to be filled GSTIN wise separately</a:t>
                      </a:r>
                      <a:endParaRPr lang="en-US" sz="1600" kern="1200" smtClean="0">
                        <a:solidFill>
                          <a:schemeClr val="dk1"/>
                        </a:solidFill>
                        <a:latin typeface="Palatino Linotype" pitchFamily="18" charset="0"/>
                        <a:ea typeface="+mn-ea"/>
                        <a:cs typeface="+mn-cs"/>
                      </a:endParaRPr>
                    </a:p>
                  </a:txBody>
                  <a:tcPr marL="57150" marR="57150" marT="28575" marB="28575" anchor="ctr"/>
                </a:tc>
              </a:tr>
              <a:tr h="440162">
                <a:tc>
                  <a:txBody>
                    <a:bodyPr vert="horz" wrap="square"/>
                    <a:lstStyle/>
                    <a:p>
                      <a:pPr fontAlgn="base"/>
                      <a:r>
                        <a:rPr lang="en-US" sz="1000" b="1">
                          <a:latin typeface="Palatino Linotype" pitchFamily="18" charset="0"/>
                        </a:rPr>
                        <a:t>Schedule T</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Tax deferred on ESOP</a:t>
                      </a:r>
                    </a:p>
                  </a:txBody>
                  <a:tcPr marL="57150" marR="57150" marT="28575" marB="28575" anchor="ctr"/>
                </a:tc>
                <a:tc>
                  <a:txBody>
                    <a:bodyPr vert="horz" wrap="square"/>
                    <a:lstStyle/>
                    <a:p>
                      <a:pPr fontAlgn="base"/>
                      <a:r>
                        <a:rPr lang="en-US" sz="1000">
                          <a:latin typeface="Palatino Linotype" pitchFamily="18" charset="0"/>
                        </a:rPr>
                        <a:t>Details tax deferred on ESOPs as per the special provisions related to certain employees.</a:t>
                      </a:r>
                    </a:p>
                  </a:txBody>
                  <a:tcPr marL="57150" marR="57150" marT="28575" marB="28575" anchor="ctr"/>
                </a:tc>
              </a:tr>
            </a:tbl>
          </a:graphicData>
        </a:graphic>
      </p:graphicFrame>
    </p:spTree>
  </p:cSld>
  <p:clrMapOvr>
    <a:masterClrMapping/>
  </p:clrMapOvr>
  <p:transition/>
  <p:timing/>
</p:sld>
</file>

<file path=ppt/slides/slide1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a:bodyPr>
          <a:lstStyle/>
          <a:p>
            <a:pPr>
              <a:lnSpc>
                <a:spcPct val="150000"/>
              </a:lnSpc>
              <a:buFont typeface="Wingdings" pitchFamily="2" charset="2"/>
              <a:buChar char="Ø"/>
            </a:pPr>
            <a:r>
              <a:rPr lang="en-US" sz="1250" smtClean="0">
                <a:latin typeface="Palatino Linotype" pitchFamily="18" charset="0"/>
              </a:rPr>
              <a:t>Schedule-CG has been modified to gather more information pertaining to sums deposited in the Capital Gains Accounts scheme (CGAS). The revised schedule now requires the inclusion of the following additional details towards CGAS:</a:t>
            </a:r>
          </a:p>
          <a:p>
            <a:pPr>
              <a:lnSpc>
                <a:spcPct val="150000"/>
              </a:lnSpc>
              <a:buNone/>
            </a:pPr>
            <a:endParaRPr lang="en-US" sz="1250" smtClean="0">
              <a:latin typeface="Palatino Linotype" pitchFamily="18" charset="0"/>
            </a:endParaRPr>
          </a:p>
          <a:p>
            <a:pPr lvl="1">
              <a:lnSpc>
                <a:spcPct val="150000"/>
              </a:lnSpc>
              <a:buFont typeface="Wingdings" pitchFamily="2" charset="2"/>
              <a:buChar char="v"/>
            </a:pPr>
            <a:r>
              <a:rPr lang="en-US" sz="1250" smtClean="0">
                <a:latin typeface="Palatino Linotype" pitchFamily="18" charset="0"/>
              </a:rPr>
              <a:t>Date of deposit</a:t>
            </a:r>
          </a:p>
          <a:p>
            <a:pPr lvl="1">
              <a:lnSpc>
                <a:spcPct val="150000"/>
              </a:lnSpc>
              <a:buFont typeface="Wingdings" pitchFamily="2" charset="2"/>
              <a:buChar char="v"/>
            </a:pPr>
            <a:r>
              <a:rPr lang="en-US" sz="1250" smtClean="0">
                <a:latin typeface="Palatino Linotype" pitchFamily="18" charset="0"/>
              </a:rPr>
              <a:t>Account number</a:t>
            </a:r>
          </a:p>
          <a:p>
            <a:pPr lvl="1">
              <a:lnSpc>
                <a:spcPct val="150000"/>
              </a:lnSpc>
              <a:buFont typeface="Wingdings" pitchFamily="2" charset="2"/>
              <a:buChar char="v"/>
            </a:pPr>
            <a:r>
              <a:rPr lang="en-US" sz="1250" smtClean="0">
                <a:latin typeface="Palatino Linotype" pitchFamily="18" charset="0"/>
              </a:rPr>
              <a:t>IFS code</a:t>
            </a:r>
          </a:p>
          <a:p>
            <a:pPr algn="just">
              <a:lnSpc>
                <a:spcPct val="150000"/>
              </a:lnSpc>
              <a:buNone/>
            </a:pPr>
            <a:endParaRPr lang="en-IN" sz="150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2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63478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Information about deduction claimed against CG</a:t>
            </a:r>
          </a:p>
          <a:p>
            <a:r>
              <a:rPr lang="en-IN" sz="1250" b="1" smtClean="0">
                <a:solidFill>
                  <a:srgbClr val="002060"/>
                </a:solidFill>
                <a:latin typeface="Palatino Linotype" pitchFamily="18" charset="0"/>
              </a:rPr>
              <a:t>(Schedule CG)</a:t>
            </a:r>
            <a:endParaRPr lang="en-US" sz="1250" b="1">
              <a:solidFill>
                <a:srgbClr val="002060"/>
              </a:solidFill>
              <a:latin typeface="Palatino Linotype" pitchFamily="18" charset="0"/>
            </a:endParaRPr>
          </a:p>
        </p:txBody>
      </p:sp>
    </p:spTree>
  </p:cSld>
  <p:clrMapOvr>
    <a:masterClrMapping/>
  </p:clrMapOvr>
  <p:transition/>
  <p:timing/>
</p:sld>
</file>

<file path=ppt/slides/slide1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698011" y="2110548"/>
            <a:ext cx="6153593" cy="3394473"/>
          </a:xfrm>
        </p:spPr>
        <p:txBody>
          <a:bodyPr>
            <a:normAutofit/>
          </a:bodyPr>
          <a:lstStyle/>
          <a:p>
            <a:pPr lvl="1" algn="just">
              <a:lnSpc>
                <a:spcPct val="150000"/>
              </a:lnSpc>
              <a:buFont typeface="Wingdings" pitchFamily="2" charset="2"/>
              <a:buChar char="Ø"/>
            </a:pPr>
            <a:r>
              <a:rPr lang="en-US" sz="1250" b="1" smtClean="0">
                <a:latin typeface="Palatino Linotype" pitchFamily="18" charset="0"/>
              </a:rPr>
              <a:t>Disclosure of Winnings from online games chargeable u/s 115BBJ</a:t>
            </a:r>
          </a:p>
          <a:p>
            <a:pPr lvl="1" algn="just">
              <a:lnSpc>
                <a:spcPct val="150000"/>
              </a:lnSpc>
              <a:buNone/>
            </a:pPr>
            <a:r>
              <a:rPr lang="en-US" sz="1250" smtClean="0">
                <a:latin typeface="Palatino Linotype" pitchFamily="18" charset="0"/>
              </a:rPr>
              <a:t>	The Finance Act 2023 has inserted a new Section 115BBJ to tax winnings from online games, w.e.f. Assessment year 2024-25. A corresponding Section 194BA has also been inserted with effect from 01-04-2023 for the deduction of tax from the net winnings from online games. Thus, all winnings from online games on or after 1-4-2023 shall be taxable under Section 115BBJ and subject to TDS under Section 194BA</a:t>
            </a:r>
          </a:p>
          <a:p>
            <a:pPr lvl="1" algn="just">
              <a:lnSpc>
                <a:spcPct val="150000"/>
              </a:lnSpc>
              <a:buNone/>
            </a:pPr>
            <a:endParaRPr lang="en-US" sz="1250" smtClean="0">
              <a:latin typeface="Palatino Linotype" pitchFamily="18" charset="0"/>
            </a:endParaRPr>
          </a:p>
          <a:p>
            <a:pPr lvl="1" algn="just">
              <a:lnSpc>
                <a:spcPct val="150000"/>
              </a:lnSpc>
              <a:buNone/>
            </a:pPr>
            <a:r>
              <a:rPr lang="en-US" sz="1250" smtClean="0">
                <a:latin typeface="Palatino Linotype" pitchFamily="18" charset="0"/>
              </a:rPr>
              <a:t>	To report such income in ITR form, Schedule OS has been amended to disclose income by way of winning from online games chargeable under Section 115BBJ.</a:t>
            </a:r>
            <a:endParaRPr lang="en-US" sz="1250" b="1" smtClean="0">
              <a:latin typeface="Palatino Linotype" pitchFamily="18" charset="0"/>
            </a:endParaRPr>
          </a:p>
          <a:p>
            <a:pPr lvl="2" algn="just">
              <a:lnSpc>
                <a:spcPct val="150000"/>
              </a:lnSpc>
              <a:buNone/>
            </a:pPr>
            <a:endParaRPr lang="en-US" sz="1000" b="1" smtClean="0">
              <a:latin typeface="Palatino Linotype"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Clause 10(2) in Schedule OS</a:t>
            </a:r>
            <a:endParaRPr lang="en-US" sz="1250" b="1">
              <a:solidFill>
                <a:srgbClr val="002060"/>
              </a:solidFill>
              <a:latin typeface="Palatino Linotype" pitchFamily="18" charset="0"/>
            </a:endParaRPr>
          </a:p>
        </p:txBody>
      </p:sp>
    </p:spTree>
  </p:cSld>
  <p:clrMapOvr>
    <a:masterClrMapping/>
  </p:clrMapOvr>
  <p:transition/>
  <p:timing/>
</p:sld>
</file>

<file path=ppt/slides/slide1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698011" y="2110548"/>
            <a:ext cx="6153593" cy="3394473"/>
          </a:xfrm>
        </p:spPr>
        <p:txBody>
          <a:bodyPr>
            <a:normAutofit/>
          </a:bodyPr>
          <a:lstStyle/>
          <a:p>
            <a:pPr lvl="1" algn="just">
              <a:lnSpc>
                <a:spcPct val="150000"/>
              </a:lnSpc>
              <a:buFont typeface="Wingdings" pitchFamily="2" charset="2"/>
              <a:buChar char="Ø"/>
            </a:pPr>
            <a:r>
              <a:rPr lang="en-US" sz="1250" b="1" smtClean="0">
                <a:latin typeface="Palatino Linotype" pitchFamily="18" charset="0"/>
              </a:rPr>
              <a:t>Dividend from a unit in IFSC</a:t>
            </a:r>
          </a:p>
          <a:p>
            <a:pPr lvl="1" algn="just">
              <a:lnSpc>
                <a:spcPct val="150000"/>
              </a:lnSpc>
              <a:buFont typeface="Wingdings" pitchFamily="2" charset="2"/>
              <a:buChar char="Ø"/>
            </a:pPr>
            <a:endParaRPr lang="en-US" sz="1250" b="1" smtClean="0">
              <a:latin typeface="Palatino Linotype" pitchFamily="18" charset="0"/>
            </a:endParaRPr>
          </a:p>
          <a:p>
            <a:pPr>
              <a:buFont typeface="Wingdings" pitchFamily="2" charset="2"/>
              <a:buChar char="Ø"/>
            </a:pPr>
            <a:r>
              <a:rPr lang="en-US" sz="1250" smtClean="0">
                <a:latin typeface="Palatino Linotype" pitchFamily="18" charset="0"/>
              </a:rPr>
              <a:t>Finance Act, 2023 has amended the provisions of Section 115A by inserting a proviso to Section 115A(1)(a)(A) to provide that the dividend income received from a unit in an IFSC, as referred to in Section 80LA(1A) shall be taxed at a reduced tax rate of 10% instead of 20%.</a:t>
            </a:r>
          </a:p>
          <a:p>
            <a:pPr>
              <a:buFont typeface="Wingdings" pitchFamily="2" charset="2"/>
              <a:buChar char="Ø"/>
            </a:pPr>
            <a:endParaRPr lang="en-US" sz="1250" smtClean="0">
              <a:latin typeface="Palatino Linotype" pitchFamily="18" charset="0"/>
            </a:endParaRPr>
          </a:p>
          <a:p>
            <a:pPr>
              <a:buFont typeface="Wingdings" pitchFamily="2" charset="2"/>
              <a:buChar char="Ø"/>
            </a:pPr>
            <a:r>
              <a:rPr lang="en-US" sz="1250" smtClean="0">
                <a:latin typeface="Palatino Linotype" pitchFamily="18" charset="0"/>
              </a:rPr>
              <a:t>‘Schedule OS’ has been amended in new ITR forms to incorporate such change</a:t>
            </a:r>
          </a:p>
          <a:p>
            <a:pPr lvl="1" algn="just">
              <a:lnSpc>
                <a:spcPct val="150000"/>
              </a:lnSpc>
              <a:buNone/>
            </a:pPr>
            <a:endParaRPr lang="en-US" sz="1250" smtClean="0">
              <a:latin typeface="Palatino Linotype" pitchFamily="18" charset="0"/>
            </a:endParaRPr>
          </a:p>
          <a:p>
            <a:pPr lvl="2" algn="just">
              <a:lnSpc>
                <a:spcPct val="150000"/>
              </a:lnSpc>
              <a:buNone/>
            </a:pPr>
            <a:endParaRPr lang="en-US" sz="1000" b="1" smtClean="0">
              <a:latin typeface="Palatino Linotype"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Clause 2d(ia) in Schedule OS</a:t>
            </a:r>
            <a:endParaRPr lang="en-US" sz="1250" b="1">
              <a:solidFill>
                <a:srgbClr val="002060"/>
              </a:solidFill>
              <a:latin typeface="Palatino Linotype" pitchFamily="18" charset="0"/>
            </a:endParaRPr>
          </a:p>
        </p:txBody>
      </p:sp>
    </p:spTree>
  </p:cSld>
  <p:clrMapOvr>
    <a:masterClrMapping/>
  </p:clrMapOvr>
  <p:transition/>
  <p:timing/>
</p:sld>
</file>

<file path=ppt/slides/slide1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599" y="1827471"/>
            <a:ext cx="5748227" cy="3205731"/>
          </a:xfrm>
        </p:spPr>
        <p:txBody>
          <a:bodyPr>
            <a:noAutofit/>
          </a:bodyPr>
          <a:lstStyle/>
          <a:p>
            <a:pPr>
              <a:lnSpc>
                <a:spcPct val="150000"/>
              </a:lnSpc>
              <a:buFont typeface="Wingdings" pitchFamily="2" charset="2"/>
              <a:buChar char="Ø"/>
            </a:pPr>
            <a:r>
              <a:rPr lang="en-US" sz="1250" b="1" smtClean="0">
                <a:latin typeface="Palatino Linotype" pitchFamily="18" charset="0"/>
              </a:rPr>
              <a:t>Schedule 80GGC seeks details of contributions made to political parties</a:t>
            </a:r>
          </a:p>
          <a:p>
            <a:pPr>
              <a:lnSpc>
                <a:spcPct val="150000"/>
              </a:lnSpc>
              <a:buNone/>
            </a:pPr>
            <a:r>
              <a:rPr lang="en-US" sz="1250" smtClean="0">
                <a:latin typeface="Palatino Linotype" pitchFamily="18" charset="0"/>
              </a:rPr>
              <a:t>	Section 80GGC allows for a deduction for contributions to a political party or electoral trust. The new ITR forms include a new Schedule 80GGC, which requires the furnishing of the following details:</a:t>
            </a:r>
          </a:p>
          <a:p>
            <a:pPr>
              <a:lnSpc>
                <a:spcPct val="150000"/>
              </a:lnSpc>
            </a:pPr>
            <a:endParaRPr lang="en-US" sz="1250" smtClean="0">
              <a:latin typeface="Palatino Linotype" pitchFamily="18" charset="0"/>
            </a:endParaRPr>
          </a:p>
          <a:p>
            <a:pPr lvl="1">
              <a:lnSpc>
                <a:spcPct val="150000"/>
              </a:lnSpc>
            </a:pPr>
            <a:r>
              <a:rPr lang="en-US" sz="1250" smtClean="0">
                <a:latin typeface="Palatino Linotype" pitchFamily="18" charset="0"/>
              </a:rPr>
              <a:t>Date of Contribution</a:t>
            </a:r>
          </a:p>
          <a:p>
            <a:pPr lvl="1">
              <a:lnSpc>
                <a:spcPct val="150000"/>
              </a:lnSpc>
            </a:pPr>
            <a:r>
              <a:rPr lang="en-US" sz="1250" smtClean="0">
                <a:latin typeface="Palatino Linotype" pitchFamily="18" charset="0"/>
              </a:rPr>
              <a:t>Contribution Amount (with a breakdown of contributions made in cash and other modes)</a:t>
            </a:r>
          </a:p>
          <a:p>
            <a:pPr lvl="1">
              <a:lnSpc>
                <a:spcPct val="150000"/>
              </a:lnSpc>
            </a:pPr>
            <a:r>
              <a:rPr lang="en-US" sz="1250" smtClean="0">
                <a:latin typeface="Palatino Linotype" pitchFamily="18" charset="0"/>
              </a:rPr>
              <a:t>Eligible Contribution Amount</a:t>
            </a:r>
          </a:p>
          <a:p>
            <a:pPr lvl="1">
              <a:lnSpc>
                <a:spcPct val="150000"/>
              </a:lnSpc>
            </a:pPr>
            <a:r>
              <a:rPr lang="en-US" sz="1250" smtClean="0">
                <a:latin typeface="Palatino Linotype" pitchFamily="18" charset="0"/>
              </a:rPr>
              <a:t>Transaction Reference Number for UPI transfer or Cheque Number/IMPS/NEFT/RTGS</a:t>
            </a:r>
          </a:p>
          <a:p>
            <a:pPr lvl="1">
              <a:lnSpc>
                <a:spcPct val="150000"/>
              </a:lnSpc>
            </a:pPr>
            <a:r>
              <a:rPr lang="en-US" sz="1250" smtClean="0">
                <a:latin typeface="Palatino Linotype" pitchFamily="18" charset="0"/>
              </a:rPr>
              <a:t>IFS Code of the Bank</a:t>
            </a:r>
          </a:p>
          <a:p>
            <a:pPr lvl="2" algn="just">
              <a:lnSpc>
                <a:spcPct val="150000"/>
              </a:lnSpc>
              <a:buNone/>
            </a:pPr>
            <a:endParaRPr lang="en-US" sz="1250" b="1" smtClean="0">
              <a:latin typeface="Palatino Linotype" pitchFamily="18" charset="0"/>
            </a:endParaRPr>
          </a:p>
          <a:p>
            <a:pPr lvl="1"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1920479"/>
            <a:ext cx="2593446"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Schedule 80GGC</a:t>
            </a:r>
            <a:endParaRPr lang="en-US" sz="1250" b="1">
              <a:solidFill>
                <a:srgbClr val="002060"/>
              </a:solidFill>
              <a:latin typeface="Palatino Linotype" pitchFamily="18" charset="0"/>
            </a:endParaRPr>
          </a:p>
        </p:txBody>
      </p:sp>
    </p:spTree>
  </p:cSld>
  <p:clrMapOvr>
    <a:masterClrMapping/>
  </p:clrMapOvr>
  <p:transition/>
  <p:timing/>
</p:sld>
</file>

<file path=ppt/slides/slide16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599" y="2110548"/>
            <a:ext cx="5944295" cy="3394473"/>
          </a:xfrm>
        </p:spPr>
        <p:txBody>
          <a:bodyPr>
            <a:noAutofit/>
          </a:bodyPr>
          <a:lstStyle/>
          <a:p>
            <a:pPr>
              <a:lnSpc>
                <a:spcPct val="150000"/>
              </a:lnSpc>
              <a:buFont typeface="Wingdings" pitchFamily="2" charset="2"/>
              <a:buChar char="Ø"/>
            </a:pPr>
            <a:r>
              <a:rPr lang="en-US" sz="1250" b="1" smtClean="0">
                <a:latin typeface="Palatino Linotype" pitchFamily="18" charset="0"/>
              </a:rPr>
              <a:t>Schedule 80U seeks details of deduction for person with disability</a:t>
            </a:r>
          </a:p>
          <a:p>
            <a:pPr>
              <a:buNone/>
            </a:pPr>
            <a:r>
              <a:rPr lang="en-US" sz="1250" smtClean="0">
                <a:latin typeface="Palatino Linotype" pitchFamily="18" charset="0"/>
              </a:rPr>
              <a:t>	In the new ITR-3, a new ‘Schedule 80U’ has been added, seeking details of deduction in case of a person with a disability.</a:t>
            </a:r>
          </a:p>
          <a:p>
            <a:pPr>
              <a:buNone/>
            </a:pPr>
            <a:endParaRPr lang="en-US" sz="1250" smtClean="0">
              <a:latin typeface="Palatino Linotype" pitchFamily="18" charset="0"/>
            </a:endParaRPr>
          </a:p>
          <a:p>
            <a:pPr>
              <a:buNone/>
            </a:pPr>
            <a:r>
              <a:rPr lang="en-US" sz="1250" smtClean="0">
                <a:latin typeface="Palatino Linotype" pitchFamily="18" charset="0"/>
              </a:rPr>
              <a:t>	The ‘Schedule 80U’ seeks the following details:</a:t>
            </a:r>
          </a:p>
          <a:p>
            <a:pPr>
              <a:buNone/>
            </a:pPr>
            <a:endParaRPr lang="en-US" sz="1250" smtClean="0">
              <a:latin typeface="Palatino Linotype" pitchFamily="18" charset="0"/>
            </a:endParaRPr>
          </a:p>
          <a:p>
            <a:pPr>
              <a:buFont typeface="Wingdings" pitchFamily="2" charset="2"/>
              <a:buChar char="§"/>
            </a:pPr>
            <a:r>
              <a:rPr lang="en-US" sz="1250" smtClean="0">
                <a:latin typeface="Palatino Linotype" pitchFamily="18" charset="0"/>
              </a:rPr>
              <a:t>Nature of disability</a:t>
            </a:r>
          </a:p>
          <a:p>
            <a:pPr>
              <a:buFont typeface="Wingdings" pitchFamily="2" charset="2"/>
              <a:buChar char="§"/>
            </a:pPr>
            <a:r>
              <a:rPr lang="en-US" sz="1250" smtClean="0">
                <a:latin typeface="Palatino Linotype" pitchFamily="18" charset="0"/>
              </a:rPr>
              <a:t>Date of filing Form 10-IA</a:t>
            </a:r>
          </a:p>
          <a:p>
            <a:pPr>
              <a:buFont typeface="Wingdings" pitchFamily="2" charset="2"/>
              <a:buChar char="§"/>
            </a:pPr>
            <a:r>
              <a:rPr lang="en-US" sz="1250" smtClean="0">
                <a:latin typeface="Palatino Linotype" pitchFamily="18" charset="0"/>
              </a:rPr>
              <a:t>Acknowledgment number of the Form 10-IA</a:t>
            </a:r>
          </a:p>
          <a:p>
            <a:pPr>
              <a:buFont typeface="Wingdings" pitchFamily="2" charset="2"/>
              <a:buChar char="§"/>
            </a:pPr>
            <a:r>
              <a:rPr lang="en-US" sz="1250" smtClean="0">
                <a:latin typeface="Palatino Linotype" pitchFamily="18" charset="0"/>
              </a:rPr>
              <a:t>UDID number (If available)</a:t>
            </a:r>
          </a:p>
          <a:p>
            <a:pPr>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Schedule 80 U</a:t>
            </a:r>
            <a:endParaRPr lang="en-US" sz="1250" b="1">
              <a:solidFill>
                <a:srgbClr val="002060"/>
              </a:solidFill>
              <a:latin typeface="Palatino Linotype" pitchFamily="18" charset="0"/>
            </a:endParaRPr>
          </a:p>
        </p:txBody>
      </p:sp>
    </p:spTree>
  </p:cSld>
  <p:clrMapOvr>
    <a:masterClrMapping/>
  </p:clrMapOvr>
  <p:transition/>
  <p:timing/>
</p:sld>
</file>

<file path=ppt/slides/slide16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600" y="2110548"/>
            <a:ext cx="5382733" cy="3394473"/>
          </a:xfrm>
        </p:spPr>
        <p:txBody>
          <a:bodyPr>
            <a:noAutofit/>
          </a:bodyPr>
          <a:lstStyle/>
          <a:p>
            <a:pPr algn="just">
              <a:lnSpc>
                <a:spcPct val="150000"/>
              </a:lnSpc>
              <a:buFont typeface="Wingdings" pitchFamily="2" charset="2"/>
              <a:buChar char="Ø"/>
            </a:pPr>
            <a:r>
              <a:rPr lang="en-US" sz="1250" b="1" smtClean="0">
                <a:latin typeface="Palatino Linotype" pitchFamily="18" charset="0"/>
              </a:rPr>
              <a:t>Reporting of all banks held at any time</a:t>
            </a:r>
          </a:p>
          <a:p>
            <a:pPr algn="just">
              <a:lnSpc>
                <a:spcPct val="150000"/>
              </a:lnSpc>
              <a:buNone/>
            </a:pPr>
            <a:endParaRPr lang="en-US" sz="1250" b="1" smtClean="0">
              <a:latin typeface="Palatino Linotype" pitchFamily="18" charset="0"/>
            </a:endParaRPr>
          </a:p>
          <a:p>
            <a:pPr algn="just">
              <a:lnSpc>
                <a:spcPct val="150000"/>
              </a:lnSpc>
            </a:pPr>
            <a:r>
              <a:rPr lang="en-US" sz="1250" smtClean="0">
                <a:latin typeface="Palatino Linotype" pitchFamily="18" charset="0"/>
              </a:rPr>
              <a:t> The ITR forms require information about the taxpayer’s bank accounts, including the selection of the specific account for receiving income tax refunds.</a:t>
            </a:r>
          </a:p>
          <a:p>
            <a:pPr algn="just">
              <a:lnSpc>
                <a:spcPct val="150000"/>
              </a:lnSpc>
              <a:buNone/>
            </a:pPr>
            <a:endParaRPr lang="en-US" sz="1250" smtClean="0">
              <a:latin typeface="Palatino Linotype" pitchFamily="18" charset="0"/>
            </a:endParaRPr>
          </a:p>
          <a:p>
            <a:pPr algn="just">
              <a:lnSpc>
                <a:spcPct val="150000"/>
              </a:lnSpc>
            </a:pPr>
            <a:r>
              <a:rPr lang="en-US" sz="1250" smtClean="0">
                <a:latin typeface="Palatino Linotype" pitchFamily="18" charset="0"/>
              </a:rPr>
              <a:t>In the new ITR forms, it is obligatory for the taxpayer to disclose all the bank accounts they have ever held, with the exception of dormant accounts.</a:t>
            </a:r>
          </a:p>
          <a:p>
            <a:pPr algn="just">
              <a:lnSpc>
                <a:spcPct val="150000"/>
              </a:lnSpc>
              <a:buNone/>
            </a:pPr>
            <a:endParaRPr lang="en-US" sz="1250" smtClean="0">
              <a:latin typeface="Palatino Linotype"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380795"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Bank Account</a:t>
            </a:r>
            <a:endParaRPr lang="en-US" sz="1250" b="1">
              <a:solidFill>
                <a:srgbClr val="002060"/>
              </a:solidFill>
              <a:latin typeface="Palatino Linotype" pitchFamily="18" charset="0"/>
            </a:endParaRPr>
          </a:p>
        </p:txBody>
      </p:sp>
    </p:spTree>
  </p:cSld>
  <p:clrMapOvr>
    <a:masterClrMapping/>
  </p:clrMapOvr>
  <p:transition/>
  <p:timing/>
</p:sld>
</file>

<file path=ppt/slides/slide16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599" y="2013541"/>
            <a:ext cx="5602029" cy="3394473"/>
          </a:xfrm>
        </p:spPr>
        <p:txBody>
          <a:bodyPr>
            <a:noAutofit/>
          </a:bodyPr>
          <a:lstStyle/>
          <a:p>
            <a:pPr>
              <a:buFont typeface="Wingdings" pitchFamily="2" charset="2"/>
              <a:buChar char="Ø"/>
            </a:pPr>
            <a:r>
              <a:rPr lang="en-US" sz="1250" b="1" smtClean="0">
                <a:latin typeface="Palatino Linotype" pitchFamily="18" charset="0"/>
              </a:rPr>
              <a:t>Adjustment of unabsorbed depreciation (pertaining to additional depreciation) from WDV of the block of assets as on 01-04-2023</a:t>
            </a:r>
          </a:p>
          <a:p>
            <a:pPr algn="just">
              <a:lnSpc>
                <a:spcPct val="150000"/>
              </a:lnSpc>
              <a:buNone/>
            </a:pPr>
            <a:endParaRPr lang="en-US" sz="1250" b="1" smtClean="0">
              <a:latin typeface="Palatino Linotype" pitchFamily="18" charset="0"/>
            </a:endParaRPr>
          </a:p>
          <a:p>
            <a:pPr algn="just">
              <a:lnSpc>
                <a:spcPct val="150000"/>
              </a:lnSpc>
            </a:pPr>
            <a:r>
              <a:rPr lang="en-US" sz="1250" smtClean="0">
                <a:latin typeface="Palatino Linotype" pitchFamily="18" charset="0"/>
              </a:rPr>
              <a:t>Section 115BAC introduced by Finance Act 2020 offers lower tax rates for individuals and HUFs from AY 2021-22.</a:t>
            </a:r>
          </a:p>
          <a:p>
            <a:pPr algn="just">
              <a:lnSpc>
                <a:spcPct val="150000"/>
              </a:lnSpc>
            </a:pPr>
            <a:r>
              <a:rPr lang="en-US" sz="1250" smtClean="0">
                <a:latin typeface="Palatino Linotype" pitchFamily="18" charset="0"/>
              </a:rPr>
              <a:t>Finance Act 2023 extends this regime to AOP, BOI, and AJP, making it the default tax regime but requires forfeiting exemptions and deductions.</a:t>
            </a:r>
          </a:p>
          <a:p>
            <a:pPr algn="just">
              <a:lnSpc>
                <a:spcPct val="150000"/>
              </a:lnSpc>
            </a:pPr>
            <a:r>
              <a:rPr lang="en-US" sz="1250" smtClean="0">
                <a:latin typeface="Palatino Linotype" pitchFamily="18" charset="0"/>
              </a:rPr>
              <a:t>Assessees opting for Section 115BAC can't set off unabsorbed depreciation attributable to additional depreciation.</a:t>
            </a:r>
          </a:p>
          <a:p>
            <a:pPr algn="just">
              <a:lnSpc>
                <a:spcPct val="150000"/>
              </a:lnSpc>
            </a:pPr>
            <a:r>
              <a:rPr lang="en-US" sz="1250" smtClean="0">
                <a:latin typeface="Palatino Linotype" pitchFamily="18" charset="0"/>
              </a:rPr>
              <a:t>Rule amendments require adjustment of unabsorbed depreciation to the written down value of assets as of 01-04-2023, affecting Schedule DPM in new ITR Forms</a:t>
            </a:r>
          </a:p>
          <a:p>
            <a:pPr algn="just">
              <a:lnSpc>
                <a:spcPct val="150000"/>
              </a:lnSpc>
              <a:buNone/>
            </a:pPr>
            <a:endParaRPr lang="en-US" sz="1250" smtClean="0">
              <a:latin typeface="Palatino Linotype"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317216" y="2097980"/>
            <a:ext cx="2380795"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Unabsorbed Depreciation</a:t>
            </a:r>
            <a:endParaRPr lang="en-US" sz="1250" b="1">
              <a:solidFill>
                <a:srgbClr val="002060"/>
              </a:solidFill>
              <a:latin typeface="Palatino Linotype" pitchFamily="18" charset="0"/>
            </a:endParaRPr>
          </a:p>
        </p:txBody>
      </p:sp>
    </p:spTree>
  </p:cSld>
  <p:clrMapOvr>
    <a:masterClrMapping/>
  </p:clrMapOvr>
  <p:transition/>
  <p:timing/>
</p:sld>
</file>

<file path=ppt/slides/slide17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3 – Technical </a:t>
            </a:r>
            <a:endParaRPr lang="en-US" b="1" u="sng">
              <a:solidFill>
                <a:srgbClr val="002060"/>
              </a:solidFill>
              <a:latin typeface="Nobile"/>
              <a:ea typeface="Nobile"/>
            </a:endParaRPr>
          </a:p>
        </p:txBody>
      </p:sp>
      <p:sp>
        <p:nvSpPr>
          <p:cNvPr id="22" name="Content Placeholder 21"/>
          <p:cNvSpPr>
            <a:spLocks noGrp="1"/>
          </p:cNvSpPr>
          <p:nvPr>
            <p:ph idx="1"/>
          </p:nvPr>
        </p:nvSpPr>
        <p:spPr>
          <a:xfrm>
            <a:off x="2930600" y="2110548"/>
            <a:ext cx="5382733" cy="3394473"/>
          </a:xfrm>
        </p:spPr>
        <p:txBody>
          <a:bodyPr>
            <a:noAutofit/>
          </a:bodyPr>
          <a:lstStyle/>
          <a:p>
            <a:r>
              <a:rPr lang="en-US" sz="1250" b="1" smtClean="0">
                <a:latin typeface="Palatino Linotype" pitchFamily="18" charset="0"/>
              </a:rPr>
              <a:t>Individuals/HUFs liable for audit can verify ITR using EVC</a:t>
            </a:r>
          </a:p>
          <a:p>
            <a:pPr algn="just">
              <a:lnSpc>
                <a:spcPct val="150000"/>
              </a:lnSpc>
              <a:buNone/>
            </a:pPr>
            <a:endParaRPr lang="en-US" sz="1250" b="1" smtClean="0">
              <a:latin typeface="Palatino Linotype" pitchFamily="18" charset="0"/>
            </a:endParaRPr>
          </a:p>
          <a:p>
            <a:pPr algn="just">
              <a:lnSpc>
                <a:spcPct val="150000"/>
              </a:lnSpc>
            </a:pPr>
            <a:r>
              <a:rPr lang="en-US" sz="1250" smtClean="0">
                <a:latin typeface="Palatino Linotype" pitchFamily="18" charset="0"/>
              </a:rPr>
              <a:t> Rule 12 has been amended to allow individuals and HUF who are liable to tax audits under Section 44AB to verify the return of income through an electronic verification code. Earlier, they could verify the returns only through digital signature</a:t>
            </a:r>
          </a:p>
          <a:p>
            <a:pPr algn="just">
              <a:lnSpc>
                <a:spcPct val="150000"/>
              </a:lnSpc>
              <a:buNone/>
            </a:pPr>
            <a:endParaRPr lang="en-US" sz="1250" smtClean="0">
              <a:latin typeface="Palatino Linotype" pitchFamily="18" charset="0"/>
            </a:endParaRPr>
          </a:p>
          <a:p>
            <a:pPr algn="just">
              <a:lnSpc>
                <a:spcPct val="150000"/>
              </a:lnSpc>
              <a:buNone/>
            </a:pPr>
            <a:endParaRPr lang="en-US" sz="1250" smtClean="0">
              <a:latin typeface="Palatino Linotype"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a:p>
            <a:pPr algn="just">
              <a:lnSpc>
                <a:spcPct val="150000"/>
              </a:lnSpc>
              <a:buNone/>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380795"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Rule 12 Amendment</a:t>
            </a:r>
            <a:endParaRPr lang="en-US" sz="1250" b="1">
              <a:solidFill>
                <a:srgbClr val="002060"/>
              </a:solidFill>
              <a:latin typeface="Palatino Linotype" pitchFamily="18" charset="0"/>
            </a:endParaRPr>
          </a:p>
        </p:txBody>
      </p:sp>
    </p:spTree>
  </p:cSld>
  <p:clrMapOvr>
    <a:masterClrMapping/>
  </p:clrMapOvr>
  <p:transition/>
  <p:timing/>
</p:sld>
</file>

<file path=ppt/slides/slide17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4" name="Text 1"/>
          <p:cNvSpPr/>
          <p:nvPr/>
        </p:nvSpPr>
        <p:spPr>
          <a:xfrm>
            <a:off x="1273746" y="1860872"/>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IN" sz="3375">
                <a:solidFill>
                  <a:srgbClr val="002060"/>
                </a:solidFill>
                <a:latin typeface="Corben" pitchFamily="34" charset="0"/>
                <a:ea typeface="Corben" pitchFamily="34" charset="-122"/>
              </a:rPr>
              <a:t>ITR 5 - APPLICABILITY</a:t>
            </a:r>
            <a:endParaRPr lang="en-US" sz="3375">
              <a:solidFill>
                <a:srgbClr val="002060"/>
              </a:solidFill>
            </a:endParaRPr>
          </a:p>
        </p:txBody>
      </p:sp>
      <p:sp>
        <p:nvSpPr>
          <p:cNvPr id="5" name="Shape 2"/>
          <p:cNvSpPr/>
          <p:nvPr/>
        </p:nvSpPr>
        <p:spPr>
          <a:xfrm>
            <a:off x="1273746" y="2572569"/>
            <a:ext cx="3228826" cy="2058739"/>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417364" y="2799457"/>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endParaRPr lang="en-US" sz="1367" b="1"/>
          </a:p>
        </p:txBody>
      </p:sp>
      <p:sp>
        <p:nvSpPr>
          <p:cNvPr id="8" name="Shape 5"/>
          <p:cNvSpPr/>
          <p:nvPr/>
        </p:nvSpPr>
        <p:spPr>
          <a:xfrm>
            <a:off x="4646190" y="2589262"/>
            <a:ext cx="3228826" cy="2042046"/>
          </a:xfrm>
          <a:prstGeom prst="roundRect">
            <a:avLst>
              <a:gd name="adj" fmla="val 6057"/>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endParaRPr lang="en-IN" sz="1750">
              <a:latin typeface="Corben" pitchFamily="34" charset="0"/>
              <a:ea typeface="Corben" pitchFamily="34" charset="-122"/>
            </a:endParaRPr>
          </a:p>
          <a:p>
            <a:r>
              <a:rPr lang="en-IN" sz="1750">
                <a:latin typeface="Palatino Linotype" pitchFamily="18" charset="0"/>
                <a:ea typeface="Corben" pitchFamily="34" charset="-122"/>
              </a:rPr>
              <a:t>Clause (g) of Rule 12 talks about entities who are required to file ITR 7</a:t>
            </a:r>
            <a:endParaRPr lang="en-IN">
              <a:latin typeface="Palatino Linotype" pitchFamily="18" charset="0"/>
            </a:endParaRPr>
          </a:p>
        </p:txBody>
      </p:sp>
      <p:sp>
        <p:nvSpPr>
          <p:cNvPr id="13" name="Text 10"/>
          <p:cNvSpPr/>
          <p:nvPr/>
        </p:nvSpPr>
        <p:spPr>
          <a:xfrm>
            <a:off x="1417365" y="4187056"/>
            <a:ext cx="2941588"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16" name="Text 13"/>
          <p:cNvSpPr/>
          <p:nvPr/>
        </p:nvSpPr>
        <p:spPr>
          <a:xfrm>
            <a:off x="4785047" y="4187056"/>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20" name="TextBox 19"/>
          <p:cNvSpPr txBox="1"/>
          <p:nvPr/>
        </p:nvSpPr>
        <p:spPr>
          <a:xfrm>
            <a:off x="1417364" y="2717625"/>
            <a:ext cx="3009678" cy="2011007"/>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09"/>
              </a:lnSpc>
            </a:pPr>
            <a:r>
              <a:rPr lang="en-IN" sz="1750" b="1">
                <a:solidFill>
                  <a:srgbClr val="404155"/>
                </a:solidFill>
                <a:latin typeface="Palatino Linotype" pitchFamily="18" charset="0"/>
                <a:ea typeface="Corben" pitchFamily="34" charset="-122"/>
              </a:rPr>
              <a:t>What </a:t>
            </a:r>
            <a:r>
              <a:rPr lang="en-IN" sz="1750" b="1">
                <a:solidFill>
                  <a:srgbClr val="FF0000"/>
                </a:solidFill>
                <a:latin typeface="Palatino Linotype" pitchFamily="18" charset="0"/>
                <a:ea typeface="Corben" pitchFamily="34" charset="-122"/>
              </a:rPr>
              <a:t>Rule 12 </a:t>
            </a:r>
            <a:r>
              <a:rPr lang="en-IN" sz="1750" b="1">
                <a:latin typeface="Palatino Linotype" pitchFamily="18" charset="0"/>
                <a:ea typeface="Corben" pitchFamily="34" charset="-122"/>
              </a:rPr>
              <a:t>Says : </a:t>
            </a:r>
            <a:r>
              <a:rPr lang="en-IN" sz="1750">
                <a:latin typeface="Palatino Linotype" pitchFamily="18" charset="0"/>
                <a:ea typeface="Corben" pitchFamily="34" charset="-122"/>
              </a:rPr>
              <a:t>“</a:t>
            </a:r>
            <a:r>
              <a:rPr lang="en-US" sz="1750">
                <a:latin typeface="Palatino Linotype" pitchFamily="18" charset="0"/>
                <a:ea typeface="Corben" pitchFamily="34" charset="-122"/>
              </a:rPr>
              <a:t>in the case of a person not being an individual or a Hindu undivided family or a company or a person to which clause (g) applies, be in Form No. ITR-5 and be verified in the manner indicated therein”</a:t>
            </a:r>
            <a:endParaRPr lang="en-US">
              <a:latin typeface="Palatino Linotype" pitchFamily="18" charset="0"/>
            </a:endParaRPr>
          </a:p>
        </p:txBody>
      </p:sp>
    </p:spTree>
    <p:extLst>
      <p:ext uri="{BB962C8B-B14F-4D97-AF65-F5344CB8AC3E}">
        <p14:creationId xmlns:p14="http://schemas.microsoft.com/office/powerpoint/2010/main" xmlns="" val="592630096"/>
      </p:ext>
    </p:extLst>
  </p:cSld>
  <p:clrMapOvr>
    <a:masterClrMapping/>
  </p:clrMapOvr>
  <p:transition/>
  <p:timing/>
</p:sld>
</file>

<file path=ppt/slides/slide17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4" name="Text 1"/>
          <p:cNvSpPr/>
          <p:nvPr/>
        </p:nvSpPr>
        <p:spPr>
          <a:xfrm>
            <a:off x="887090" y="1313185"/>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IN" sz="3375">
                <a:solidFill>
                  <a:srgbClr val="002060"/>
                </a:solidFill>
                <a:latin typeface="Corben" pitchFamily="34" charset="0"/>
                <a:ea typeface="Corben" pitchFamily="34" charset="-122"/>
              </a:rPr>
              <a:t>ITR 5 – APPLICABILITY</a:t>
            </a:r>
          </a:p>
          <a:p>
            <a:pPr marL="0" indent="0">
              <a:lnSpc>
                <a:spcPts val="3418"/>
              </a:lnSpc>
              <a:buNone/>
            </a:pPr>
            <a:endParaRPr lang="en-IN" sz="3375">
              <a:solidFill>
                <a:srgbClr val="002060"/>
              </a:solidFill>
              <a:latin typeface="Corben" pitchFamily="34" charset="0"/>
              <a:ea typeface="Corben" pitchFamily="34" charset="-122"/>
            </a:endParaRPr>
          </a:p>
          <a:p>
            <a:pPr marL="214312" indent="-214312">
              <a:lnSpc>
                <a:spcPts val="3418"/>
              </a:lnSpc>
              <a:buFont typeface="Wingdings" pitchFamily="2" charset="2"/>
              <a:buChar char="q"/>
            </a:pPr>
            <a:r>
              <a:rPr lang="en-US" sz="1500">
                <a:solidFill>
                  <a:srgbClr val="314259"/>
                </a:solidFill>
                <a:latin typeface="Palatino Linotype" pitchFamily="18" charset="0"/>
              </a:rPr>
              <a:t>Partnership Firm</a:t>
            </a:r>
          </a:p>
          <a:p>
            <a:pPr marL="214312" indent="-214312">
              <a:lnSpc>
                <a:spcPts val="3418"/>
              </a:lnSpc>
              <a:buFont typeface="Wingdings" pitchFamily="2" charset="2"/>
              <a:buChar char="q"/>
            </a:pPr>
            <a:r>
              <a:rPr lang="en-US" sz="1500" b="0" i="0">
                <a:solidFill>
                  <a:srgbClr val="314259"/>
                </a:solidFill>
                <a:effectLst/>
                <a:latin typeface="Palatino Linotype" pitchFamily="18" charset="0"/>
              </a:rPr>
              <a:t>Limited Liability Partnership</a:t>
            </a:r>
          </a:p>
          <a:p>
            <a:pPr marL="214312" indent="-214312">
              <a:lnSpc>
                <a:spcPts val="3418"/>
              </a:lnSpc>
              <a:buFont typeface="Wingdings" pitchFamily="2" charset="2"/>
              <a:buChar char="q"/>
            </a:pPr>
            <a:r>
              <a:rPr lang="en-US" sz="1500" b="0" i="0">
                <a:solidFill>
                  <a:srgbClr val="314259"/>
                </a:solidFill>
                <a:effectLst/>
                <a:latin typeface="Palatino Linotype" pitchFamily="18" charset="0"/>
              </a:rPr>
              <a:t>Local Authority</a:t>
            </a:r>
          </a:p>
          <a:p>
            <a:pPr marL="214312" indent="-214312">
              <a:lnSpc>
                <a:spcPts val="3418"/>
              </a:lnSpc>
              <a:buFont typeface="Wingdings" pitchFamily="2" charset="2"/>
              <a:buChar char="q"/>
            </a:pPr>
            <a:r>
              <a:rPr lang="en-US" sz="1500">
                <a:solidFill>
                  <a:srgbClr val="314259"/>
                </a:solidFill>
                <a:latin typeface="Palatino Linotype" pitchFamily="18" charset="0"/>
              </a:rPr>
              <a:t>Cooperative Bank</a:t>
            </a:r>
          </a:p>
          <a:p>
            <a:pPr marL="214312" indent="-214312">
              <a:lnSpc>
                <a:spcPts val="3418"/>
              </a:lnSpc>
              <a:buFont typeface="Wingdings" pitchFamily="2" charset="2"/>
              <a:buChar char="q"/>
            </a:pPr>
            <a:r>
              <a:rPr lang="en-US" sz="1500" b="0" i="0">
                <a:solidFill>
                  <a:srgbClr val="314259"/>
                </a:solidFill>
                <a:effectLst/>
                <a:latin typeface="Palatino Linotype" pitchFamily="18" charset="0"/>
              </a:rPr>
              <a:t>Society</a:t>
            </a:r>
          </a:p>
          <a:p>
            <a:pPr marL="214312" indent="-214312">
              <a:lnSpc>
                <a:spcPts val="3418"/>
              </a:lnSpc>
              <a:buFont typeface="Wingdings" pitchFamily="2" charset="2"/>
              <a:buChar char="q"/>
            </a:pPr>
            <a:r>
              <a:rPr lang="en-US" sz="1500">
                <a:solidFill>
                  <a:srgbClr val="314259"/>
                </a:solidFill>
                <a:latin typeface="Palatino Linotype" pitchFamily="18" charset="0"/>
              </a:rPr>
              <a:t>Rural Development Bank</a:t>
            </a:r>
          </a:p>
          <a:p>
            <a:pPr marL="214312" indent="-214312">
              <a:lnSpc>
                <a:spcPts val="3418"/>
              </a:lnSpc>
              <a:buFont typeface="Wingdings" pitchFamily="2" charset="2"/>
              <a:buChar char="q"/>
            </a:pPr>
            <a:r>
              <a:rPr lang="en-US" sz="1500" b="0" i="0">
                <a:solidFill>
                  <a:srgbClr val="314259"/>
                </a:solidFill>
                <a:effectLst/>
                <a:latin typeface="Palatino Linotype" pitchFamily="18" charset="0"/>
              </a:rPr>
              <a:t>Estate of deceased (AJP)</a:t>
            </a:r>
          </a:p>
          <a:p>
            <a:pPr marL="214312" indent="-214312">
              <a:lnSpc>
                <a:spcPts val="3418"/>
              </a:lnSpc>
              <a:buFont typeface="Wingdings" pitchFamily="2" charset="2"/>
              <a:buChar char="q"/>
            </a:pPr>
            <a:endParaRPr lang="en-US" sz="1500" b="0" i="0">
              <a:solidFill>
                <a:srgbClr val="314259"/>
              </a:solidFill>
              <a:effectLst/>
              <a:latin typeface="Gilroy"/>
            </a:endParaRPr>
          </a:p>
        </p:txBody>
      </p:sp>
      <p:sp>
        <p:nvSpPr>
          <p:cNvPr id="6" name="Text 3"/>
          <p:cNvSpPr/>
          <p:nvPr/>
        </p:nvSpPr>
        <p:spPr>
          <a:xfrm>
            <a:off x="1417364" y="2799457"/>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endParaRPr lang="en-US" sz="1367" b="1"/>
          </a:p>
        </p:txBody>
      </p:sp>
      <p:sp>
        <p:nvSpPr>
          <p:cNvPr id="13" name="Text 10"/>
          <p:cNvSpPr/>
          <p:nvPr/>
        </p:nvSpPr>
        <p:spPr>
          <a:xfrm>
            <a:off x="1417365" y="4187056"/>
            <a:ext cx="2941588"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
        <p:nvSpPr>
          <p:cNvPr id="16" name="Text 13"/>
          <p:cNvSpPr/>
          <p:nvPr/>
        </p:nvSpPr>
        <p:spPr>
          <a:xfrm>
            <a:off x="4785047" y="4187056"/>
            <a:ext cx="2941588"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094"/>
          </a:p>
        </p:txBody>
      </p:sp>
    </p:spTree>
    <p:extLst>
      <p:ext uri="{BB962C8B-B14F-4D97-AF65-F5344CB8AC3E}">
        <p14:creationId xmlns:p14="http://schemas.microsoft.com/office/powerpoint/2010/main" xmlns="" val="1765343904"/>
      </p:ext>
    </p:extLst>
  </p:cSld>
  <p:clrMapOvr>
    <a:masterClrMapping/>
  </p:clrMapOvr>
  <p:transition/>
  <p:timing/>
</p:sld>
</file>

<file path=ppt/slides/slide17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a:solidFill>
                  <a:srgbClr val="002060"/>
                </a:solidFill>
                <a:latin typeface="Nobile"/>
                <a:ea typeface="Nobile"/>
              </a:rPr>
              <a:t>Changes in ITR 5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fontScale="92500" lnSpcReduction="10000"/>
          </a:bodyPr>
          <a:lstStyle/>
          <a:p>
            <a:pPr algn="just">
              <a:lnSpc>
                <a:spcPct val="150000"/>
              </a:lnSpc>
              <a:buFont typeface="Wingdings" pitchFamily="2" charset="2"/>
              <a:buChar char="Ø"/>
            </a:pPr>
            <a:r>
              <a:rPr lang="en-US" sz="1250" b="1">
                <a:solidFill>
                  <a:srgbClr val="002060"/>
                </a:solidFill>
                <a:latin typeface="Palatino Linotype" pitchFamily="18" charset="0"/>
              </a:rPr>
              <a:t>A new column has been inserted in ITR Forms seeking information on the deadline for submitting the income tax return. The taxpayer is required to select the applicable due date for filing the return from the provided dropdown options, namely, July 31st, October 31st or November 30th</a:t>
            </a:r>
            <a:endParaRPr lang="en-IN" sz="1250" baseline="30000">
              <a:latin typeface="Palatino Linotype" pitchFamily="18" charset="0"/>
            </a:endParaRPr>
          </a:p>
          <a:p>
            <a:pPr algn="just">
              <a:lnSpc>
                <a:spcPct val="150000"/>
              </a:lnSpc>
              <a:buNone/>
            </a:pPr>
            <a:r>
              <a:rPr lang="en-US" sz="1250"/>
              <a:t>	</a:t>
            </a:r>
            <a:endParaRPr lang="en-IN" sz="1125" b="1">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Do you wish to exercise the option u/s 115BAC(6) of Opting out of new tax regime? (default is “No”)</a:t>
            </a:r>
          </a:p>
          <a:p>
            <a:pPr marL="285750" lvl="1" indent="0" algn="just">
              <a:lnSpc>
                <a:spcPct val="150000"/>
              </a:lnSpc>
              <a:buNone/>
            </a:pPr>
            <a:endParaRPr lang="en-IN" sz="1125"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New ITR Forms have incorporated a column for furnishing details of the LEI number. Such taxpayer is required to furnish the LEI details if he is seeking a refund of INR 50 crores or more.</a:t>
            </a:r>
          </a:p>
          <a:p>
            <a:pPr marL="0" indent="0" algn="just">
              <a:lnSpc>
                <a:spcPct val="150000"/>
              </a:lnSpc>
              <a:buNone/>
            </a:pP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a:latin typeface="Palatino Linotype" pitchFamily="18" charset="0"/>
              <a:ea typeface="Cambria" pitchFamily="18" charset="0"/>
              <a:cs typeface="Times New Roman" pitchFamily="18" charset="0"/>
            </a:endParaRPr>
          </a:p>
        </p:txBody>
      </p:sp>
      <p:sp>
        <p:nvSpPr>
          <p:cNvPr id="11" name="TextBox 10"/>
          <p:cNvSpPr txBox="1"/>
          <p:nvPr/>
        </p:nvSpPr>
        <p:spPr>
          <a:xfrm>
            <a:off x="330507"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Due date</a:t>
            </a:r>
            <a:endParaRPr lang="en-US" sz="1500" b="1">
              <a:solidFill>
                <a:srgbClr val="002060"/>
              </a:solidFill>
              <a:latin typeface="Palatino Linotype" pitchFamily="18" charset="0"/>
            </a:endParaRPr>
          </a:p>
        </p:txBody>
      </p:sp>
      <p:sp>
        <p:nvSpPr>
          <p:cNvPr id="5" name="TextBox 4"/>
          <p:cNvSpPr txBox="1"/>
          <p:nvPr/>
        </p:nvSpPr>
        <p:spPr>
          <a:xfrm>
            <a:off x="330507" y="3575477"/>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New Scheme</a:t>
            </a:r>
            <a:endParaRPr lang="en-US" sz="1500" b="1">
              <a:solidFill>
                <a:srgbClr val="002060"/>
              </a:solidFill>
              <a:latin typeface="Palatino Linotype" pitchFamily="18" charset="0"/>
            </a:endParaRPr>
          </a:p>
        </p:txBody>
      </p:sp>
      <p:sp>
        <p:nvSpPr>
          <p:cNvPr id="2" name="TextBox 1">
            <a:extLst>
              <a:ext uri="{FF2B5EF4-FFF2-40B4-BE49-F238E27FC236}">
                <a16:creationId xmlns:a16="http://schemas.microsoft.com/office/drawing/2014/main" xmlns="" id="{1B8CE1F7-9D98-6847-8D64-D3B3812F392A}"/>
              </a:ext>
            </a:extLst>
          </p:cNvPr>
          <p:cNvSpPr txBox="1"/>
          <p:nvPr/>
        </p:nvSpPr>
        <p:spPr>
          <a:xfrm>
            <a:off x="370379" y="4815472"/>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Introduction of LEI Code</a:t>
            </a:r>
            <a:endParaRPr lang="en-US" sz="1500" b="1">
              <a:solidFill>
                <a:srgbClr val="002060"/>
              </a:solidFill>
              <a:latin typeface="Palatino Linotype" pitchFamily="18" charset="0"/>
            </a:endParaRPr>
          </a:p>
        </p:txBody>
      </p:sp>
    </p:spTree>
    <p:extLst>
      <p:ext uri="{BB962C8B-B14F-4D97-AF65-F5344CB8AC3E}">
        <p14:creationId xmlns:p14="http://schemas.microsoft.com/office/powerpoint/2010/main" xmlns="" val="4196606684"/>
      </p:ext>
    </p:extLst>
  </p:cSld>
  <p:clrMapOvr>
    <a:masterClrMapping/>
  </p:clrMapOvr>
  <p:transition/>
  <p:timing/>
</p:sld>
</file>

<file path=ppt/slides/slide17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a:solidFill>
                  <a:srgbClr val="002060"/>
                </a:solidFill>
                <a:latin typeface="Nobile"/>
                <a:ea typeface="Nobile"/>
              </a:rPr>
              <a:t>Changes in ITR 5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fontScale="92500" lnSpcReduction="10000"/>
          </a:bodyPr>
          <a:lstStyle/>
          <a:p>
            <a:pPr algn="just">
              <a:lnSpc>
                <a:spcPct val="150000"/>
              </a:lnSpc>
              <a:buFont typeface="Wingdings" pitchFamily="2" charset="2"/>
              <a:buChar char="Ø"/>
            </a:pPr>
            <a:r>
              <a:rPr lang="en-US" sz="1250" b="1">
                <a:solidFill>
                  <a:srgbClr val="002060"/>
                </a:solidFill>
                <a:latin typeface="Palatino Linotype" pitchFamily="18" charset="0"/>
              </a:rPr>
              <a:t>New ITR-3 seeks additional details from the assessee subject to audit under Section 44AB. The additional information pertains to the circumstances under which the company is obligated to undergo an audit, such as gross receipts exceed the limits specified under Section 44AB, Assessee falling under Section 44AD/44ADA/44AE/44BB but not offering income on presumptive basis</a:t>
            </a:r>
            <a:r>
              <a:rPr lang="en-US" sz="1250"/>
              <a:t>	</a:t>
            </a:r>
            <a:endParaRPr lang="en-IN" sz="1125" b="1">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When providing information about audits conducted under Section 44AB, including audit under Section 92E, companies are required to furnish the acknowledgment number of the audit report and the UDIN.</a:t>
            </a:r>
            <a:endParaRPr lang="en-IN" sz="1125"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CBDT has amended ITR forms to include a new column of “receipts in cash” for disclosing cash turnover or cash gross receipts under the Schedule BP.</a:t>
            </a: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a:latin typeface="Palatino Linotype" pitchFamily="18" charset="0"/>
              <a:ea typeface="Cambria" pitchFamily="18" charset="0"/>
              <a:cs typeface="Times New Roman" pitchFamily="18" charset="0"/>
            </a:endParaRPr>
          </a:p>
        </p:txBody>
      </p:sp>
      <p:sp>
        <p:nvSpPr>
          <p:cNvPr id="11" name="TextBox 10"/>
          <p:cNvSpPr txBox="1"/>
          <p:nvPr/>
        </p:nvSpPr>
        <p:spPr>
          <a:xfrm>
            <a:off x="330507" y="2479752"/>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Reason for Tax Audit</a:t>
            </a:r>
            <a:endParaRPr lang="en-US" sz="1500" b="1">
              <a:solidFill>
                <a:srgbClr val="002060"/>
              </a:solidFill>
              <a:latin typeface="Palatino Linotype" pitchFamily="18" charset="0"/>
            </a:endParaRPr>
          </a:p>
        </p:txBody>
      </p:sp>
      <p:sp>
        <p:nvSpPr>
          <p:cNvPr id="5" name="TextBox 4"/>
          <p:cNvSpPr txBox="1"/>
          <p:nvPr/>
        </p:nvSpPr>
        <p:spPr>
          <a:xfrm>
            <a:off x="330507" y="3797634"/>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Audit</a:t>
            </a:r>
            <a:endParaRPr lang="en-US" sz="1500" b="1">
              <a:solidFill>
                <a:srgbClr val="002060"/>
              </a:solidFill>
              <a:latin typeface="Palatino Linotype" pitchFamily="18" charset="0"/>
            </a:endParaRPr>
          </a:p>
        </p:txBody>
      </p:sp>
      <p:sp>
        <p:nvSpPr>
          <p:cNvPr id="2" name="TextBox 1">
            <a:extLst>
              <a:ext uri="{FF2B5EF4-FFF2-40B4-BE49-F238E27FC236}">
                <a16:creationId xmlns:a16="http://schemas.microsoft.com/office/drawing/2014/main" xmlns="" id="{1B8CE1F7-9D98-6847-8D64-D3B3812F392A}"/>
              </a:ext>
            </a:extLst>
          </p:cNvPr>
          <p:cNvSpPr txBox="1"/>
          <p:nvPr/>
        </p:nvSpPr>
        <p:spPr>
          <a:xfrm>
            <a:off x="370379" y="4959742"/>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Receipt in Cash</a:t>
            </a:r>
            <a:endParaRPr lang="en-US" sz="1500" b="1">
              <a:solidFill>
                <a:srgbClr val="002060"/>
              </a:solidFill>
              <a:latin typeface="Palatino Linotype" pitchFamily="18" charset="0"/>
            </a:endParaRPr>
          </a:p>
        </p:txBody>
      </p:sp>
    </p:spTree>
    <p:extLst>
      <p:ext uri="{BB962C8B-B14F-4D97-AF65-F5344CB8AC3E}">
        <p14:creationId xmlns:p14="http://schemas.microsoft.com/office/powerpoint/2010/main" xmlns="" val="2893556829"/>
      </p:ext>
    </p:extLst>
  </p:cSld>
  <p:clrMapOvr>
    <a:masterClrMapping/>
  </p:clrMapOvr>
  <p:transition/>
  <p:timing/>
</p:sld>
</file>

<file path=ppt/slides/slide17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a:solidFill>
                  <a:srgbClr val="002060"/>
                </a:solidFill>
                <a:latin typeface="Nobile"/>
                <a:ea typeface="Nobile"/>
              </a:rPr>
              <a:t>Changes in ITR 5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1769944"/>
            <a:ext cx="5798098" cy="4024828"/>
          </a:xfrm>
        </p:spPr>
        <p:txBody>
          <a:bodyPr>
            <a:normAutofit fontScale="92500" lnSpcReduction="20000"/>
          </a:bodyPr>
          <a:lstStyle/>
          <a:p>
            <a:pPr algn="just">
              <a:lnSpc>
                <a:spcPct val="150000"/>
              </a:lnSpc>
              <a:buFont typeface="Wingdings" pitchFamily="2" charset="2"/>
              <a:buChar char="Ø"/>
            </a:pPr>
            <a:r>
              <a:rPr lang="en-US" sz="1250" b="1">
                <a:solidFill>
                  <a:srgbClr val="002060"/>
                </a:solidFill>
                <a:latin typeface="Palatino Linotype" pitchFamily="18" charset="0"/>
              </a:rPr>
              <a:t>New ITR-5 has a new Schedule seeking details with respect to the deductions claimed by organisations under Section 80-IAC. This includes the following: 1. Date of incorporation of the startup, 2. Nature of business, 3. Certificate number as obtained from Inter-Ministerial Board of Certification, 4. First AY in which deduction was claimed, 5. Amount of deduction claimed for current AY. In the previous ITR Forms, only the information about the amount eligible for deduction under Section 80-IAC was sought.</a:t>
            </a:r>
            <a:endParaRPr lang="en-IN" sz="1125" b="1">
              <a:solidFill>
                <a:srgbClr val="002060"/>
              </a:solidFill>
              <a:latin typeface="Palatino Linotype" pitchFamily="18" charset="0"/>
              <a:ea typeface="Cambria" pitchFamily="18" charset="0"/>
              <a:cs typeface="Times New Roman" pitchFamily="18" charset="0"/>
            </a:endParaRPr>
          </a:p>
          <a:p>
            <a:pPr marL="0" indent="0" algn="just">
              <a:lnSpc>
                <a:spcPct val="150000"/>
              </a:lnSpc>
              <a:buNone/>
            </a:pP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If an institution approved under Section 10(23C) or registered under Section 12AB, gets converted into a form that is not eligible for registration under Section 12AB or approval under Section 10(23C), it will be ineligible to file its income tax return in ITR-7. Therefore, a new Schedule 115TD has been inserted in the ITR form for the reporting of tax payable on accreted income. This schedule requires various details such as the computation of accreted income (FMV of total assets as reduced by the total liability), tax payable on accreted income and details of challans for deposit of tax on accreted income.</a:t>
            </a:r>
            <a:endParaRPr lang="en-IN" b="1">
              <a:latin typeface="Palatino Linotype" pitchFamily="18" charset="0"/>
              <a:ea typeface="Cambria" pitchFamily="18" charset="0"/>
              <a:cs typeface="Times New Roman" pitchFamily="18" charset="0"/>
            </a:endParaRPr>
          </a:p>
        </p:txBody>
      </p:sp>
      <p:sp>
        <p:nvSpPr>
          <p:cNvPr id="11" name="TextBox 10"/>
          <p:cNvSpPr txBox="1"/>
          <p:nvPr/>
        </p:nvSpPr>
        <p:spPr>
          <a:xfrm>
            <a:off x="310570" y="278419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500" b="1">
                <a:solidFill>
                  <a:srgbClr val="002060"/>
                </a:solidFill>
                <a:latin typeface="Palatino Linotype" pitchFamily="18" charset="0"/>
              </a:rPr>
              <a:t>New Details of Startup</a:t>
            </a:r>
          </a:p>
        </p:txBody>
      </p:sp>
      <p:sp>
        <p:nvSpPr>
          <p:cNvPr id="2" name="TextBox 1">
            <a:extLst>
              <a:ext uri="{FF2B5EF4-FFF2-40B4-BE49-F238E27FC236}">
                <a16:creationId xmlns:a16="http://schemas.microsoft.com/office/drawing/2014/main" xmlns="" id="{1B8CE1F7-9D98-6847-8D64-D3B3812F392A}"/>
              </a:ext>
            </a:extLst>
          </p:cNvPr>
          <p:cNvSpPr txBox="1"/>
          <p:nvPr/>
        </p:nvSpPr>
        <p:spPr>
          <a:xfrm>
            <a:off x="400283" y="4352115"/>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Schedule 115 TD</a:t>
            </a:r>
            <a:endParaRPr lang="en-US" sz="1500" b="1">
              <a:solidFill>
                <a:srgbClr val="002060"/>
              </a:solidFill>
              <a:latin typeface="Palatino Linotype" pitchFamily="18" charset="0"/>
            </a:endParaRPr>
          </a:p>
        </p:txBody>
      </p:sp>
    </p:spTree>
    <p:extLst>
      <p:ext uri="{BB962C8B-B14F-4D97-AF65-F5344CB8AC3E}">
        <p14:creationId xmlns:p14="http://schemas.microsoft.com/office/powerpoint/2010/main" xmlns="" val="3918334065"/>
      </p:ext>
    </p:extLst>
  </p:cSld>
  <p:clrMapOvr>
    <a:masterClrMapping/>
  </p:clrMapOvr>
  <p:transition/>
  <p:timing/>
</p:sld>
</file>

<file path=ppt/slides/slide17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a:solidFill>
                  <a:srgbClr val="002060"/>
                </a:solidFill>
                <a:latin typeface="Nobile"/>
                <a:ea typeface="Nobile"/>
              </a:rPr>
              <a:t>Changes in ITR 5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fontScale="92500" lnSpcReduction="10000"/>
          </a:bodyPr>
          <a:lstStyle/>
          <a:p>
            <a:pPr algn="just">
              <a:lnSpc>
                <a:spcPct val="150000"/>
              </a:lnSpc>
              <a:buFont typeface="Wingdings" pitchFamily="2" charset="2"/>
              <a:buChar char="Ø"/>
            </a:pPr>
            <a:r>
              <a:rPr lang="en-US" sz="1250" b="1">
                <a:solidFill>
                  <a:srgbClr val="002060"/>
                </a:solidFill>
                <a:latin typeface="Palatino Linotype" pitchFamily="18" charset="0"/>
              </a:rPr>
              <a:t>The new ITR forms include a new Schedule 80GGC, which requires the furnishing of the following details: 1. Date of Contribution, 2. Contribution Amount (with a breakdown of contributions made in cash and other modes), 3. Eligible Contribution Amount, 4. Transaction Reference Number for UPI transfer or Cheque Number/IMPS/NEFT/RTGS &amp; 5. IFS Code of the Bank</a:t>
            </a:r>
            <a:endParaRPr lang="en-IN" sz="1125" b="1">
              <a:latin typeface="Palatino Linotype" pitchFamily="18" charset="0"/>
              <a:ea typeface="Cambria" pitchFamily="18" charset="0"/>
              <a:cs typeface="Times New Roman" pitchFamily="18" charset="0"/>
            </a:endParaRPr>
          </a:p>
          <a:p>
            <a:pPr marL="0" indent="0" algn="just">
              <a:lnSpc>
                <a:spcPct val="150000"/>
              </a:lnSpc>
              <a:buNone/>
            </a:pPr>
            <a:r>
              <a:rPr lang="en-US" sz="1250"/>
              <a:t>	</a:t>
            </a:r>
            <a:endParaRPr lang="en-IN" sz="1125" b="1">
              <a:solidFill>
                <a:srgbClr val="002060"/>
              </a:solidFill>
              <a:latin typeface="Palatino Linotype" pitchFamily="18" charset="0"/>
              <a:ea typeface="Cambria" pitchFamily="18" charset="0"/>
              <a:cs typeface="Times New Roman" pitchFamily="18" charset="0"/>
            </a:endParaRPr>
          </a:p>
          <a:p>
            <a:pPr marL="0" indent="0" algn="just">
              <a:lnSpc>
                <a:spcPct val="150000"/>
              </a:lnSpc>
              <a:buNone/>
            </a:pPr>
            <a:endParaRPr lang="en-IN" sz="1250" b="1">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In the new ITR Forms, Schedule DPM, which deals with depreciation on Plant and Machinery, has been amended. It provides that the WDV of the block as on 01-4-2023 shall be increased by the amount of unabsorbed depreciation (pertaining to additional depreciation), which was not allowed to be adjusted on account of opting for Section 115BAC.</a:t>
            </a:r>
          </a:p>
          <a:p>
            <a:pPr algn="just">
              <a:lnSpc>
                <a:spcPct val="150000"/>
              </a:lnSpc>
              <a:buFont typeface="Wingdings" pitchFamily="2" charset="2"/>
              <a:buChar char="Ø"/>
            </a:pPr>
            <a:endParaRPr lang="en-US" sz="1250" b="1">
              <a:solidFill>
                <a:srgbClr val="002060"/>
              </a:solidFill>
              <a:highlight>
                <a:srgbClr val="FFFF00"/>
              </a:highlight>
              <a:latin typeface="Palatino Linotype" pitchFamily="18" charset="0"/>
            </a:endParaRPr>
          </a:p>
          <a:p>
            <a:pPr algn="just">
              <a:lnSpc>
                <a:spcPct val="150000"/>
              </a:lnSpc>
              <a:buFont typeface="Wingdings" pitchFamily="2" charset="2"/>
              <a:buChar char="Ø"/>
            </a:pPr>
            <a:endParaRPr lang="en-IN" b="1">
              <a:latin typeface="Palatino Linotype" pitchFamily="18" charset="0"/>
              <a:ea typeface="Cambria" pitchFamily="18" charset="0"/>
              <a:cs typeface="Times New Roman" pitchFamily="18" charset="0"/>
            </a:endParaRPr>
          </a:p>
        </p:txBody>
      </p:sp>
      <p:sp>
        <p:nvSpPr>
          <p:cNvPr id="11" name="TextBox 10"/>
          <p:cNvSpPr txBox="1"/>
          <p:nvPr/>
        </p:nvSpPr>
        <p:spPr>
          <a:xfrm>
            <a:off x="330507" y="2479752"/>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Political Party Contribution</a:t>
            </a:r>
            <a:endParaRPr lang="en-US" sz="1500" b="1">
              <a:solidFill>
                <a:srgbClr val="002060"/>
              </a:solidFill>
              <a:latin typeface="Palatino Linotype" pitchFamily="18" charset="0"/>
            </a:endParaRPr>
          </a:p>
        </p:txBody>
      </p:sp>
      <p:sp>
        <p:nvSpPr>
          <p:cNvPr id="7" name="TextBox 6">
            <a:extLst>
              <a:ext uri="{FF2B5EF4-FFF2-40B4-BE49-F238E27FC236}">
                <a16:creationId xmlns:a16="http://schemas.microsoft.com/office/drawing/2014/main" xmlns="" id="{1B8CE1F7-9D98-6847-8D64-D3B3812F392A}"/>
              </a:ext>
            </a:extLst>
          </p:cNvPr>
          <p:cNvSpPr txBox="1"/>
          <p:nvPr/>
        </p:nvSpPr>
        <p:spPr>
          <a:xfrm>
            <a:off x="330507" y="4191731"/>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Unabsorbed Depreciation</a:t>
            </a:r>
            <a:endParaRPr lang="en-US" sz="1500" b="1">
              <a:solidFill>
                <a:srgbClr val="002060"/>
              </a:solidFill>
              <a:latin typeface="Palatino Linotype" pitchFamily="18" charset="0"/>
            </a:endParaRPr>
          </a:p>
        </p:txBody>
      </p:sp>
    </p:spTree>
    <p:extLst>
      <p:ext uri="{BB962C8B-B14F-4D97-AF65-F5344CB8AC3E}">
        <p14:creationId xmlns:p14="http://schemas.microsoft.com/office/powerpoint/2010/main" xmlns="" val="1447865013"/>
      </p:ext>
    </p:extLst>
  </p:cSld>
  <p:clrMapOvr>
    <a:masterClrMapping/>
  </p:clrMapOvr>
  <p:transition/>
  <p:timing/>
</p:sld>
</file>

<file path=ppt/slides/slide17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a:solidFill>
                  <a:srgbClr val="002060"/>
                </a:solidFill>
                <a:latin typeface="Nobile"/>
                <a:ea typeface="Nobile"/>
              </a:rPr>
              <a:t>Changes in ITR 5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1684645"/>
            <a:ext cx="5798098" cy="4110125"/>
          </a:xfrm>
        </p:spPr>
        <p:txBody>
          <a:bodyPr>
            <a:normAutofit fontScale="85000" lnSpcReduction="10000"/>
          </a:bodyPr>
          <a:lstStyle/>
          <a:p>
            <a:pPr algn="just">
              <a:lnSpc>
                <a:spcPct val="150000"/>
              </a:lnSpc>
              <a:buFont typeface="Wingdings" pitchFamily="2" charset="2"/>
              <a:buChar char="Ø"/>
            </a:pPr>
            <a:r>
              <a:rPr lang="en-US" sz="1250" b="1">
                <a:solidFill>
                  <a:srgbClr val="002060"/>
                </a:solidFill>
                <a:latin typeface="Palatino Linotype" pitchFamily="18" charset="0"/>
              </a:rPr>
              <a:t>The new ITR-5 mandates that an assessee should furnish information regarding its recognition status as a Micro, Small, and Medium Enterprise (MSME). It is also required to provide the registration number allotted as per the Micro, Small and Medium Enterprises Development Act, 2006.</a:t>
            </a:r>
          </a:p>
          <a:p>
            <a:pPr marL="0" indent="0" algn="just">
              <a:lnSpc>
                <a:spcPct val="150000"/>
              </a:lnSpc>
              <a:buNone/>
            </a:pPr>
            <a:r>
              <a:rPr lang="en-US" sz="1250"/>
              <a:t>	</a:t>
            </a:r>
            <a:endParaRPr lang="en-IN" sz="1125" b="1">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a:solidFill>
                  <a:srgbClr val="002060"/>
                </a:solidFill>
                <a:latin typeface="Palatino Linotype" pitchFamily="18" charset="0"/>
              </a:rPr>
              <a:t>A new tax scheme has been introduced by the Finance Act 2023 for the resident co-operative societies engaged in the manufacturing or production of an article or thing. If a co-operative society opts for this scheme, then income will be taxable at a concessional rate if certain conditions are fulfilled. In order to avail the benefit of Section 115BAE, the co-operative society is required to furnish Form No. 10-IFA on or before the due date specified under Section 139(1) in the first return of income for any previous year relevant to the assessment year commencing on or after 1st day of April 2024.To align the changes brought by the Finance Act of 2023, a new field has been inserted seeking details on whether the assessee is a manufacturing co-operative society opting for taxation under Section 115BAE. Further, date of filing Form 10-IFA and its acknowledgement number is required to be furnished.</a:t>
            </a:r>
            <a:endParaRPr lang="en-IN" sz="1250" b="1">
              <a:latin typeface="Palatino Linotype" pitchFamily="18" charset="0"/>
              <a:ea typeface="Cambria" pitchFamily="18" charset="0"/>
              <a:cs typeface="Times New Roman" pitchFamily="18" charset="0"/>
            </a:endParaRPr>
          </a:p>
          <a:p>
            <a:pPr marL="0" indent="0" algn="just">
              <a:lnSpc>
                <a:spcPct val="150000"/>
              </a:lnSpc>
              <a:buNone/>
            </a:pPr>
            <a:endParaRPr lang="en-US" sz="1250" b="1">
              <a:solidFill>
                <a:srgbClr val="002060"/>
              </a:solidFill>
              <a:highlight>
                <a:srgbClr val="FFFF00"/>
              </a:highlight>
              <a:latin typeface="Palatino Linotype" pitchFamily="18" charset="0"/>
            </a:endParaRPr>
          </a:p>
          <a:p>
            <a:pPr algn="just">
              <a:lnSpc>
                <a:spcPct val="150000"/>
              </a:lnSpc>
              <a:buFont typeface="Wingdings" pitchFamily="2" charset="2"/>
              <a:buChar char="Ø"/>
            </a:pPr>
            <a:endParaRPr lang="en-IN" b="1">
              <a:latin typeface="Palatino Linotype" pitchFamily="18" charset="0"/>
              <a:ea typeface="Cambria" pitchFamily="18" charset="0"/>
              <a:cs typeface="Times New Roman" pitchFamily="18" charset="0"/>
            </a:endParaRPr>
          </a:p>
        </p:txBody>
      </p:sp>
      <p:sp>
        <p:nvSpPr>
          <p:cNvPr id="11" name="TextBox 10"/>
          <p:cNvSpPr txBox="1"/>
          <p:nvPr/>
        </p:nvSpPr>
        <p:spPr>
          <a:xfrm>
            <a:off x="246596" y="2087379"/>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MSME Details</a:t>
            </a:r>
            <a:endParaRPr lang="en-US" sz="1500" b="1">
              <a:solidFill>
                <a:srgbClr val="002060"/>
              </a:solidFill>
              <a:latin typeface="Palatino Linotype" pitchFamily="18" charset="0"/>
            </a:endParaRPr>
          </a:p>
        </p:txBody>
      </p:sp>
      <p:sp>
        <p:nvSpPr>
          <p:cNvPr id="2" name="TextBox 1">
            <a:extLst>
              <a:ext uri="{FF2B5EF4-FFF2-40B4-BE49-F238E27FC236}">
                <a16:creationId xmlns="" xmlns:a16="http://schemas.microsoft.com/office/drawing/2014/main" id="{1B8CE1F7-9D98-6847-8D64-D3B3812F392A}"/>
              </a:ext>
            </a:extLst>
          </p:cNvPr>
          <p:cNvSpPr txBox="1"/>
          <p:nvPr/>
        </p:nvSpPr>
        <p:spPr>
          <a:xfrm>
            <a:off x="242431" y="4089708"/>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a:solidFill>
                  <a:srgbClr val="002060"/>
                </a:solidFill>
                <a:latin typeface="Palatino Linotype" pitchFamily="18" charset="0"/>
              </a:rPr>
              <a:t>Section 115BAE</a:t>
            </a:r>
            <a:endParaRPr lang="en-US" sz="1500" b="1">
              <a:solidFill>
                <a:srgbClr val="002060"/>
              </a:solidFill>
              <a:latin typeface="Palatino Linotype" pitchFamily="18" charset="0"/>
            </a:endParaRPr>
          </a:p>
        </p:txBody>
      </p:sp>
    </p:spTree>
    <p:extLst>
      <p:ext uri="{BB962C8B-B14F-4D97-AF65-F5344CB8AC3E}">
        <p14:creationId xmlns="" xmlns:p14="http://schemas.microsoft.com/office/powerpoint/2010/main" val="725663368"/>
      </p:ext>
    </p:extLst>
  </p:cSld>
  <p:clrMapOvr>
    <a:masterClrMapping/>
  </p:clrMapOvr>
  <p:transition/>
  <p:timing/>
</p:sld>
</file>

<file path=ppt/slides/slide17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169565" y="1340941"/>
            <a:ext cx="3784327" cy="519757"/>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smtClean="0">
                <a:solidFill>
                  <a:srgbClr val="002060"/>
                </a:solidFill>
                <a:latin typeface="Corben" pitchFamily="34" charset="0"/>
                <a:ea typeface="Corben" pitchFamily="34" charset="-122"/>
                <a:cs typeface="Corben" pitchFamily="34" charset="-120"/>
              </a:rPr>
              <a:t>ITR 6 - APPLICABILITY</a:t>
            </a:r>
            <a:endParaRPr lang="en-US" sz="2734">
              <a:solidFill>
                <a:srgbClr val="002060"/>
              </a:solidFill>
            </a:endParaRPr>
          </a:p>
        </p:txBody>
      </p:sp>
      <p:sp>
        <p:nvSpPr>
          <p:cNvPr id="5" name="Shape 2"/>
          <p:cNvSpPr/>
          <p:nvPr/>
        </p:nvSpPr>
        <p:spPr>
          <a:xfrm>
            <a:off x="1304516" y="2609031"/>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426889" y="2609031"/>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8" name="Text 5"/>
          <p:cNvSpPr/>
          <p:nvPr/>
        </p:nvSpPr>
        <p:spPr>
          <a:xfrm>
            <a:off x="1705130" y="2536142"/>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latin typeface="Nobile"/>
                <a:ea typeface="Nobile"/>
              </a:rPr>
              <a:t>Applicability</a:t>
            </a:r>
            <a:endParaRPr lang="en-US" sz="1000" b="1">
              <a:latin typeface="Nobile"/>
              <a:ea typeface="Nobile"/>
            </a:endParaRPr>
          </a:p>
        </p:txBody>
      </p:sp>
      <p:sp>
        <p:nvSpPr>
          <p:cNvPr id="9" name="Shape 6"/>
          <p:cNvSpPr/>
          <p:nvPr/>
        </p:nvSpPr>
        <p:spPr>
          <a:xfrm>
            <a:off x="4672199" y="2609031"/>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4777943" y="2635113"/>
            <a:ext cx="10864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2</a:t>
            </a:r>
            <a:endParaRPr lang="en-US" sz="1640"/>
          </a:p>
        </p:txBody>
      </p:sp>
      <p:sp>
        <p:nvSpPr>
          <p:cNvPr id="12" name="Text 9"/>
          <p:cNvSpPr/>
          <p:nvPr/>
        </p:nvSpPr>
        <p:spPr>
          <a:xfrm>
            <a:off x="5092750" y="2536142"/>
            <a:ext cx="2777505"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r>
              <a:rPr lang="en-IN" sz="1000" b="1" smtClean="0">
                <a:solidFill>
                  <a:srgbClr val="404155"/>
                </a:solidFill>
                <a:latin typeface="Nobile" pitchFamily="34" charset="0"/>
                <a:ea typeface="Nobile" pitchFamily="34" charset="-122"/>
              </a:rPr>
              <a:t>Filing Requirement</a:t>
            </a:r>
            <a:endParaRPr lang="en-US" sz="1000" b="1"/>
          </a:p>
        </p:txBody>
      </p:sp>
      <p:sp>
        <p:nvSpPr>
          <p:cNvPr id="13" name="Shape 10"/>
          <p:cNvSpPr/>
          <p:nvPr/>
        </p:nvSpPr>
        <p:spPr>
          <a:xfrm>
            <a:off x="1273746"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451" y="4099842"/>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3</a:t>
            </a:r>
            <a:endParaRPr lang="en-US" sz="1640"/>
          </a:p>
        </p:txBody>
      </p:sp>
      <p:sp>
        <p:nvSpPr>
          <p:cNvPr id="16" name="Text 13"/>
          <p:cNvSpPr/>
          <p:nvPr/>
        </p:nvSpPr>
        <p:spPr>
          <a:xfrm>
            <a:off x="1705130" y="401398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US" sz="1000" b="1" smtClean="0">
                <a:latin typeface="Nobile"/>
                <a:ea typeface="Nobile"/>
              </a:rPr>
              <a:t>Digital Compliance</a:t>
            </a:r>
            <a:endParaRPr lang="en-US" sz="1000" b="1">
              <a:solidFill>
                <a:srgbClr val="002060"/>
              </a:solidFill>
              <a:latin typeface="Nobile"/>
              <a:ea typeface="Nobile"/>
            </a:endParaRPr>
          </a:p>
        </p:txBody>
      </p:sp>
      <p:sp>
        <p:nvSpPr>
          <p:cNvPr id="17" name="Shape 14"/>
          <p:cNvSpPr/>
          <p:nvPr/>
        </p:nvSpPr>
        <p:spPr>
          <a:xfrm>
            <a:off x="4641428" y="407379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744715" y="4099842"/>
            <a:ext cx="10589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4</a:t>
            </a:r>
            <a:endParaRPr lang="en-US" sz="1640"/>
          </a:p>
        </p:txBody>
      </p:sp>
      <p:sp>
        <p:nvSpPr>
          <p:cNvPr id="22" name="TextBox 21"/>
          <p:cNvSpPr txBox="1"/>
          <p:nvPr/>
        </p:nvSpPr>
        <p:spPr>
          <a:xfrm>
            <a:off x="1169565" y="2102376"/>
            <a:ext cx="6293162" cy="23083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125" b="1" smtClean="0">
                <a:solidFill>
                  <a:srgbClr val="FF0000"/>
                </a:solidFill>
                <a:latin typeface="Palatino Linotype" pitchFamily="18" charset="0"/>
              </a:rPr>
              <a:t>For Companies other than claiming exemption u/s 11</a:t>
            </a:r>
            <a:endParaRPr lang="en-US" b="1">
              <a:solidFill>
                <a:srgbClr val="FF0000"/>
              </a:solidFill>
              <a:latin typeface="Palatino Linotype" pitchFamily="18" charset="0"/>
            </a:endParaRPr>
          </a:p>
        </p:txBody>
      </p:sp>
      <p:sp>
        <p:nvSpPr>
          <p:cNvPr id="19" name="TextBox 18"/>
          <p:cNvSpPr txBox="1"/>
          <p:nvPr/>
        </p:nvSpPr>
        <p:spPr>
          <a:xfrm>
            <a:off x="1705130" y="2869332"/>
            <a:ext cx="2757568" cy="365484"/>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000" b="1" smtClean="0">
                <a:latin typeface="Palatino Linotype" pitchFamily="18" charset="0"/>
              </a:rPr>
              <a:t>ITR-6 is exclusively for companies that do not claim exemption under Section 11. </a:t>
            </a:r>
            <a:endParaRPr lang="en-US" sz="1000" b="1">
              <a:latin typeface="Palatino Linotype" pitchFamily="18" charset="0"/>
            </a:endParaRPr>
          </a:p>
        </p:txBody>
      </p:sp>
      <p:sp>
        <p:nvSpPr>
          <p:cNvPr id="21" name="TextBox 20"/>
          <p:cNvSpPr txBox="1"/>
          <p:nvPr/>
        </p:nvSpPr>
        <p:spPr>
          <a:xfrm>
            <a:off x="5092750" y="2869332"/>
            <a:ext cx="2757568" cy="519373"/>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000" b="1" smtClean="0">
                <a:latin typeface="Palatino Linotype" pitchFamily="18" charset="0"/>
              </a:rPr>
              <a:t>Comprehensive disclosure of earnings, taxes, and liabilities, detailing the company's financial particulars</a:t>
            </a:r>
          </a:p>
        </p:txBody>
      </p:sp>
      <p:sp>
        <p:nvSpPr>
          <p:cNvPr id="26" name="TextBox 25"/>
          <p:cNvSpPr txBox="1"/>
          <p:nvPr/>
        </p:nvSpPr>
        <p:spPr>
          <a:xfrm>
            <a:off x="1720632" y="4379617"/>
            <a:ext cx="2757568" cy="365484"/>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000" b="1" smtClean="0">
                <a:latin typeface="Palatino Linotype" pitchFamily="18" charset="0"/>
              </a:rPr>
              <a:t>Electronic filing of return by authorised person</a:t>
            </a:r>
            <a:endParaRPr lang="en-US" sz="1000" b="1">
              <a:latin typeface="Palatino Linotype" pitchFamily="18" charset="0"/>
            </a:endParaRPr>
          </a:p>
        </p:txBody>
      </p:sp>
      <p:sp>
        <p:nvSpPr>
          <p:cNvPr id="27" name="Text 13"/>
          <p:cNvSpPr/>
          <p:nvPr/>
        </p:nvSpPr>
        <p:spPr>
          <a:xfrm>
            <a:off x="5092750" y="4073798"/>
            <a:ext cx="2777505" cy="444252"/>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r>
              <a:rPr lang="en-IN" sz="1000" b="1" smtClean="0">
                <a:solidFill>
                  <a:srgbClr val="002060"/>
                </a:solidFill>
                <a:latin typeface="Nobile"/>
                <a:ea typeface="Nobile"/>
              </a:rPr>
              <a:t>Annual updates</a:t>
            </a:r>
            <a:endParaRPr lang="en-US" sz="1000" b="1">
              <a:solidFill>
                <a:srgbClr val="002060"/>
              </a:solidFill>
              <a:latin typeface="Nobile"/>
              <a:ea typeface="Nobile"/>
            </a:endParaRPr>
          </a:p>
        </p:txBody>
      </p:sp>
      <p:sp>
        <p:nvSpPr>
          <p:cNvPr id="28" name="TextBox 27"/>
          <p:cNvSpPr txBox="1"/>
          <p:nvPr/>
        </p:nvSpPr>
        <p:spPr>
          <a:xfrm>
            <a:off x="5092750" y="4379617"/>
            <a:ext cx="2757568" cy="365484"/>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US" sz="1000" b="1" smtClean="0">
                <a:latin typeface="Palatino Linotype" pitchFamily="18" charset="0"/>
              </a:rPr>
              <a:t>Form subject to frequent updates to comply with regulatory requirements</a:t>
            </a:r>
            <a:endParaRPr lang="en-US" sz="1000" b="1">
              <a:latin typeface="Palatino Linotype" pitchFamily="18" charset="0"/>
            </a:endParaRPr>
          </a:p>
        </p:txBody>
      </p:sp>
    </p:spTree>
  </p:cSld>
  <p:clrMapOvr>
    <a:masterClrMapping/>
  </p:clrMapOvr>
  <p:transition/>
  <p:timing/>
</p:sld>
</file>

<file path=ppt/slides/slide17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2547491" y="106325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Gelasio" pitchFamily="34" charset="0"/>
                <a:ea typeface="Gelasio" pitchFamily="34" charset="-122"/>
                <a:cs typeface="Gelasio" pitchFamily="34" charset="-120"/>
              </a:rPr>
              <a:t>ITR 6 – DEEP DIVE</a:t>
            </a:r>
            <a:endParaRPr lang="en-US" sz="2734" b="1">
              <a:solidFill>
                <a:srgbClr val="002060"/>
              </a:solidFill>
            </a:endParaRPr>
          </a:p>
        </p:txBody>
      </p:sp>
      <p:sp>
        <p:nvSpPr>
          <p:cNvPr id="5" name="Shape 2"/>
          <p:cNvSpPr/>
          <p:nvPr/>
        </p:nvSpPr>
        <p:spPr>
          <a:xfrm flipH="1">
            <a:off x="4590179" y="1827470"/>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3943684" y="2286000"/>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4429682" y="213263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4547800" y="2171505"/>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1</a:t>
            </a:r>
            <a:endParaRPr lang="en-US" sz="1640"/>
          </a:p>
        </p:txBody>
      </p:sp>
      <p:sp>
        <p:nvSpPr>
          <p:cNvPr id="9" name="Text 6"/>
          <p:cNvSpPr/>
          <p:nvPr/>
        </p:nvSpPr>
        <p:spPr>
          <a:xfrm>
            <a:off x="1956197" y="2177504"/>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PARTS</a:t>
            </a:r>
            <a:endParaRPr lang="en-US" sz="1367" b="1">
              <a:latin typeface="Nobile"/>
            </a:endParaRPr>
          </a:p>
        </p:txBody>
      </p:sp>
      <p:sp>
        <p:nvSpPr>
          <p:cNvPr id="10" name="Text 7"/>
          <p:cNvSpPr/>
          <p:nvPr/>
        </p:nvSpPr>
        <p:spPr>
          <a:xfrm>
            <a:off x="1409215" y="2433116"/>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  PART A – 12 Sections</a:t>
            </a:r>
          </a:p>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PART B – 2 Sections</a:t>
            </a:r>
            <a:endParaRPr lang="en-US" sz="1094" b="1" smtClean="0">
              <a:solidFill>
                <a:srgbClr val="272525"/>
              </a:solidFill>
              <a:latin typeface="Palatino Linotype" pitchFamily="18" charset="0"/>
              <a:ea typeface="Lato" pitchFamily="34" charset="-122"/>
              <a:cs typeface="Lato" pitchFamily="34" charset="-120"/>
            </a:endParaRPr>
          </a:p>
          <a:p>
            <a:pPr marL="0" indent="0" algn="r">
              <a:lnSpc>
                <a:spcPts val="1749"/>
              </a:lnSpc>
              <a:buNone/>
            </a:pPr>
            <a:endParaRPr lang="en-US" sz="1094"/>
          </a:p>
        </p:txBody>
      </p:sp>
      <p:sp>
        <p:nvSpPr>
          <p:cNvPr id="11" name="Shape 8"/>
          <p:cNvSpPr/>
          <p:nvPr/>
        </p:nvSpPr>
        <p:spPr>
          <a:xfrm>
            <a:off x="4728233" y="3355442"/>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2" name="Shape 9"/>
          <p:cNvSpPr/>
          <p:nvPr/>
        </p:nvSpPr>
        <p:spPr>
          <a:xfrm>
            <a:off x="4415767" y="3213125"/>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3771" y="3239170"/>
            <a:ext cx="11638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2</a:t>
            </a:r>
            <a:endParaRPr lang="en-US" sz="1640"/>
          </a:p>
        </p:txBody>
      </p:sp>
      <p:sp>
        <p:nvSpPr>
          <p:cNvPr id="14" name="Text 11"/>
          <p:cNvSpPr/>
          <p:nvPr/>
        </p:nvSpPr>
        <p:spPr>
          <a:xfrm>
            <a:off x="5335786" y="3243485"/>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l">
              <a:lnSpc>
                <a:spcPts val="1709"/>
              </a:lnSpc>
              <a:buNone/>
            </a:pPr>
            <a:r>
              <a:rPr lang="en-US" sz="1367" b="1" smtClean="0">
                <a:solidFill>
                  <a:srgbClr val="272525"/>
                </a:solidFill>
                <a:latin typeface="Nobile"/>
                <a:ea typeface="Gelasio" pitchFamily="34" charset="-122"/>
                <a:cs typeface="Gelasio" pitchFamily="34" charset="-120"/>
              </a:rPr>
              <a:t>SCHEDULES</a:t>
            </a:r>
            <a:endParaRPr lang="en-US" sz="1367" b="1">
              <a:latin typeface="Nobile"/>
            </a:endParaRPr>
          </a:p>
        </p:txBody>
      </p:sp>
      <p:sp>
        <p:nvSpPr>
          <p:cNvPr id="15" name="Text 12"/>
          <p:cNvSpPr/>
          <p:nvPr/>
        </p:nvSpPr>
        <p:spPr>
          <a:xfrm>
            <a:off x="5335787" y="3543746"/>
            <a:ext cx="2534469" cy="888504"/>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l">
              <a:lnSpc>
                <a:spcPts val="1749"/>
              </a:lnSpc>
              <a:buNone/>
            </a:pPr>
            <a:r>
              <a:rPr lang="en-IN" sz="1094" b="1" smtClean="0">
                <a:solidFill>
                  <a:srgbClr val="272525"/>
                </a:solidFill>
                <a:latin typeface="Palatino Linotype" pitchFamily="18" charset="0"/>
                <a:ea typeface="Lato" pitchFamily="34" charset="-122"/>
              </a:rPr>
              <a:t>46 SCHEDULES</a:t>
            </a:r>
            <a:endParaRPr lang="en-US" sz="1094" b="1">
              <a:latin typeface="Palatino Linotype" pitchFamily="18" charset="0"/>
            </a:endParaRPr>
          </a:p>
        </p:txBody>
      </p:sp>
      <p:sp>
        <p:nvSpPr>
          <p:cNvPr id="16" name="Shape 13"/>
          <p:cNvSpPr/>
          <p:nvPr/>
        </p:nvSpPr>
        <p:spPr>
          <a:xfrm>
            <a:off x="3929769" y="4488619"/>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Shape 14"/>
          <p:cNvSpPr/>
          <p:nvPr/>
        </p:nvSpPr>
        <p:spPr>
          <a:xfrm>
            <a:off x="4415767" y="434630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514515" y="4372347"/>
            <a:ext cx="11497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3</a:t>
            </a:r>
            <a:endParaRPr lang="en-US" sz="1640"/>
          </a:p>
        </p:txBody>
      </p:sp>
      <p:sp>
        <p:nvSpPr>
          <p:cNvPr id="19" name="Text 16"/>
          <p:cNvSpPr/>
          <p:nvPr/>
        </p:nvSpPr>
        <p:spPr>
          <a:xfrm>
            <a:off x="2072283" y="4376663"/>
            <a:ext cx="1735931"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Gelasio" pitchFamily="34" charset="0"/>
                <a:ea typeface="Gelasio" pitchFamily="34" charset="-122"/>
                <a:cs typeface="Gelasio" pitchFamily="34" charset="-120"/>
              </a:rPr>
              <a:t>VERIFICATION</a:t>
            </a:r>
            <a:endParaRPr lang="en-US" sz="1367" b="1"/>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a:t>
            </a:r>
            <a:endParaRPr lang="en-US" sz="1094"/>
          </a:p>
        </p:txBody>
      </p:sp>
    </p:spTree>
  </p:cSld>
  <p:clrMapOvr>
    <a:masterClrMapping/>
  </p:clrMapOvr>
  <p:transition/>
  <p:timing/>
</p:sld>
</file>

<file path=ppt/slides/slide18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2547491" y="106325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Gelasio" pitchFamily="34" charset="0"/>
                <a:ea typeface="Gelasio" pitchFamily="34" charset="-122"/>
                <a:cs typeface="Gelasio" pitchFamily="34" charset="-120"/>
              </a:rPr>
              <a:t>PART A – DEEP DIVE</a:t>
            </a:r>
            <a:endParaRPr lang="en-US" sz="2734" b="1">
              <a:solidFill>
                <a:srgbClr val="002060"/>
              </a:solidFill>
            </a:endParaRPr>
          </a:p>
        </p:txBody>
      </p:sp>
      <p:sp>
        <p:nvSpPr>
          <p:cNvPr id="5" name="Shape 2"/>
          <p:cNvSpPr/>
          <p:nvPr/>
        </p:nvSpPr>
        <p:spPr>
          <a:xfrm flipH="1">
            <a:off x="6829426" y="1744844"/>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1023759" y="225824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9" name="Text 6"/>
          <p:cNvSpPr/>
          <p:nvPr/>
        </p:nvSpPr>
        <p:spPr>
          <a:xfrm>
            <a:off x="-926009" y="2149748"/>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10" name="Text 7"/>
          <p:cNvSpPr/>
          <p:nvPr/>
        </p:nvSpPr>
        <p:spPr>
          <a:xfrm>
            <a:off x="-1716036" y="2366739"/>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General </a:t>
            </a:r>
          </a:p>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Info.</a:t>
            </a:r>
            <a:endParaRPr lang="en-US" sz="1094" b="1" smtClean="0">
              <a:solidFill>
                <a:srgbClr val="272525"/>
              </a:solidFill>
              <a:latin typeface="Palatino Linotype" pitchFamily="18" charset="0"/>
              <a:ea typeface="Lato" pitchFamily="34" charset="-122"/>
              <a:cs typeface="Lato" pitchFamily="34" charset="-120"/>
            </a:endParaRPr>
          </a:p>
          <a:p>
            <a:pPr marL="0" indent="0" algn="r">
              <a:lnSpc>
                <a:spcPts val="1749"/>
              </a:lnSpc>
              <a:buNone/>
            </a:pPr>
            <a:endParaRPr lang="en-US" sz="1094"/>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a:t>
            </a:r>
            <a:endParaRPr lang="en-US" sz="1094"/>
          </a:p>
        </p:txBody>
      </p:sp>
      <p:sp>
        <p:nvSpPr>
          <p:cNvPr id="21" name="Shape 2"/>
          <p:cNvSpPr/>
          <p:nvPr/>
        </p:nvSpPr>
        <p:spPr>
          <a:xfrm flipH="1">
            <a:off x="1665989" y="1861116"/>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2" name="Shape 4"/>
          <p:cNvSpPr/>
          <p:nvPr/>
        </p:nvSpPr>
        <p:spPr>
          <a:xfrm>
            <a:off x="6673193" y="2067521"/>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3" name="Shape 9"/>
          <p:cNvSpPr/>
          <p:nvPr/>
        </p:nvSpPr>
        <p:spPr>
          <a:xfrm>
            <a:off x="6659279" y="314801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Shape 14"/>
          <p:cNvSpPr/>
          <p:nvPr/>
        </p:nvSpPr>
        <p:spPr>
          <a:xfrm>
            <a:off x="6659279" y="4281190"/>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5" name="Shape 4"/>
          <p:cNvSpPr/>
          <p:nvPr/>
        </p:nvSpPr>
        <p:spPr>
          <a:xfrm>
            <a:off x="1523672" y="2106514"/>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6" name="Shape 9"/>
          <p:cNvSpPr/>
          <p:nvPr/>
        </p:nvSpPr>
        <p:spPr>
          <a:xfrm>
            <a:off x="1509757" y="3187006"/>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7" name="Shape 14"/>
          <p:cNvSpPr/>
          <p:nvPr/>
        </p:nvSpPr>
        <p:spPr>
          <a:xfrm>
            <a:off x="1509757" y="432018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8" name="Text 5"/>
          <p:cNvSpPr/>
          <p:nvPr/>
        </p:nvSpPr>
        <p:spPr>
          <a:xfrm>
            <a:off x="1649804" y="2119684"/>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1</a:t>
            </a:r>
            <a:endParaRPr lang="en-US" sz="1640"/>
          </a:p>
        </p:txBody>
      </p:sp>
      <p:sp>
        <p:nvSpPr>
          <p:cNvPr id="29" name="Text 5"/>
          <p:cNvSpPr/>
          <p:nvPr/>
        </p:nvSpPr>
        <p:spPr>
          <a:xfrm>
            <a:off x="1621230" y="322529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2</a:t>
            </a:r>
            <a:endParaRPr lang="en-US" sz="1640"/>
          </a:p>
        </p:txBody>
      </p:sp>
      <p:sp>
        <p:nvSpPr>
          <p:cNvPr id="30" name="Text 5"/>
          <p:cNvSpPr/>
          <p:nvPr/>
        </p:nvSpPr>
        <p:spPr>
          <a:xfrm>
            <a:off x="1621230" y="4358468"/>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3</a:t>
            </a:r>
            <a:endParaRPr lang="en-US" sz="1640"/>
          </a:p>
        </p:txBody>
      </p:sp>
      <p:sp>
        <p:nvSpPr>
          <p:cNvPr id="31" name="Text 5"/>
          <p:cNvSpPr/>
          <p:nvPr/>
        </p:nvSpPr>
        <p:spPr>
          <a:xfrm>
            <a:off x="6786657" y="207993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4</a:t>
            </a:r>
            <a:endParaRPr lang="en-US" sz="1640"/>
          </a:p>
        </p:txBody>
      </p:sp>
      <p:sp>
        <p:nvSpPr>
          <p:cNvPr id="32" name="Text 5"/>
          <p:cNvSpPr/>
          <p:nvPr/>
        </p:nvSpPr>
        <p:spPr>
          <a:xfrm>
            <a:off x="6792388" y="3187006"/>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5</a:t>
            </a:r>
            <a:endParaRPr lang="en-US" sz="1640"/>
          </a:p>
        </p:txBody>
      </p:sp>
      <p:sp>
        <p:nvSpPr>
          <p:cNvPr id="34" name="Text 5"/>
          <p:cNvSpPr/>
          <p:nvPr/>
        </p:nvSpPr>
        <p:spPr>
          <a:xfrm>
            <a:off x="6798118" y="4320183"/>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6</a:t>
            </a:r>
            <a:endParaRPr lang="en-US" sz="1640"/>
          </a:p>
        </p:txBody>
      </p:sp>
      <p:sp>
        <p:nvSpPr>
          <p:cNvPr id="35" name="Shape 8"/>
          <p:cNvSpPr/>
          <p:nvPr/>
        </p:nvSpPr>
        <p:spPr>
          <a:xfrm>
            <a:off x="6985657" y="327671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6" name="Shape 3"/>
          <p:cNvSpPr/>
          <p:nvPr/>
        </p:nvSpPr>
        <p:spPr>
          <a:xfrm>
            <a:off x="6173281" y="217750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8" name="Shape 8"/>
          <p:cNvSpPr/>
          <p:nvPr/>
        </p:nvSpPr>
        <p:spPr>
          <a:xfrm>
            <a:off x="1822221" y="334156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9" name="Text 6"/>
          <p:cNvSpPr/>
          <p:nvPr/>
        </p:nvSpPr>
        <p:spPr>
          <a:xfrm>
            <a:off x="1273746" y="3225291"/>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0" name="Text 7"/>
          <p:cNvSpPr/>
          <p:nvPr/>
        </p:nvSpPr>
        <p:spPr>
          <a:xfrm>
            <a:off x="1509757" y="3447307"/>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BS </a:t>
            </a:r>
          </a:p>
          <a:p>
            <a:pPr marL="0" indent="0" algn="ctr">
              <a:lnSpc>
                <a:spcPts val="1749"/>
              </a:lnSpc>
              <a:buNone/>
            </a:pPr>
            <a:r>
              <a:rPr lang="en-IN" sz="1094" b="1" smtClean="0">
                <a:solidFill>
                  <a:srgbClr val="272525"/>
                </a:solidFill>
                <a:latin typeface="Palatino Linotype" pitchFamily="18" charset="0"/>
                <a:ea typeface="Lato" pitchFamily="34" charset="-122"/>
              </a:rPr>
              <a:t>Particulars</a:t>
            </a:r>
            <a:endParaRPr lang="en-US" sz="1094"/>
          </a:p>
        </p:txBody>
      </p:sp>
      <p:sp>
        <p:nvSpPr>
          <p:cNvPr id="41" name="Shape 13"/>
          <p:cNvSpPr/>
          <p:nvPr/>
        </p:nvSpPr>
        <p:spPr>
          <a:xfrm>
            <a:off x="1023759" y="4452852"/>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2" name="Text 6"/>
          <p:cNvSpPr/>
          <p:nvPr/>
        </p:nvSpPr>
        <p:spPr>
          <a:xfrm>
            <a:off x="-926009" y="4320183"/>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3" name="Text 7"/>
          <p:cNvSpPr/>
          <p:nvPr/>
        </p:nvSpPr>
        <p:spPr>
          <a:xfrm>
            <a:off x="-795145" y="4557937"/>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BS </a:t>
            </a:r>
          </a:p>
          <a:p>
            <a:pPr marL="0" indent="0" algn="ctr">
              <a:lnSpc>
                <a:spcPts val="1749"/>
              </a:lnSpc>
              <a:buNone/>
            </a:pPr>
            <a:r>
              <a:rPr lang="en-IN" sz="1094" b="1" err="1" smtClean="0">
                <a:solidFill>
                  <a:srgbClr val="272525"/>
                </a:solidFill>
                <a:latin typeface="Palatino Linotype" pitchFamily="18" charset="0"/>
                <a:ea typeface="Lato" pitchFamily="34" charset="-122"/>
              </a:rPr>
              <a:t>Ind AS</a:t>
            </a:r>
            <a:endParaRPr lang="en-US" sz="1094"/>
          </a:p>
        </p:txBody>
      </p:sp>
      <p:sp>
        <p:nvSpPr>
          <p:cNvPr id="45" name="Text 6"/>
          <p:cNvSpPr/>
          <p:nvPr/>
        </p:nvSpPr>
        <p:spPr>
          <a:xfrm>
            <a:off x="4321263" y="2096765"/>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6" name="Text 7"/>
          <p:cNvSpPr/>
          <p:nvPr/>
        </p:nvSpPr>
        <p:spPr>
          <a:xfrm>
            <a:off x="3909068" y="2366739"/>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IN" sz="1094" b="1" smtClean="0">
                <a:solidFill>
                  <a:srgbClr val="272525"/>
                </a:solidFill>
                <a:latin typeface="Palatino Linotype" pitchFamily="18" charset="0"/>
                <a:ea typeface="Lato" pitchFamily="34" charset="-122"/>
                <a:cs typeface="Lato" pitchFamily="34" charset="-120"/>
              </a:rPr>
              <a:t> Manufacturing</a:t>
            </a:r>
          </a:p>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Account</a:t>
            </a:r>
            <a:endParaRPr lang="en-US" sz="1094" b="1" smtClean="0">
              <a:solidFill>
                <a:srgbClr val="272525"/>
              </a:solidFill>
              <a:latin typeface="Palatino Linotype" pitchFamily="18" charset="0"/>
              <a:ea typeface="Lato" pitchFamily="34" charset="-122"/>
              <a:cs typeface="Lato" pitchFamily="34" charset="-120"/>
            </a:endParaRPr>
          </a:p>
          <a:p>
            <a:pPr marL="0" indent="0" algn="r">
              <a:lnSpc>
                <a:spcPts val="1749"/>
              </a:lnSpc>
              <a:buNone/>
            </a:pPr>
            <a:endParaRPr lang="en-US" sz="1094"/>
          </a:p>
        </p:txBody>
      </p:sp>
      <p:sp>
        <p:nvSpPr>
          <p:cNvPr id="47" name="Text 6"/>
          <p:cNvSpPr/>
          <p:nvPr/>
        </p:nvSpPr>
        <p:spPr>
          <a:xfrm>
            <a:off x="6443536" y="3195974"/>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8" name="Text 7"/>
          <p:cNvSpPr/>
          <p:nvPr/>
        </p:nvSpPr>
        <p:spPr>
          <a:xfrm>
            <a:off x="6659279" y="341296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Trading</a:t>
            </a:r>
          </a:p>
          <a:p>
            <a:pPr marL="0" indent="0" algn="ctr">
              <a:lnSpc>
                <a:spcPts val="1749"/>
              </a:lnSpc>
              <a:buNone/>
            </a:pPr>
            <a:r>
              <a:rPr lang="en-IN" sz="1094" b="1" smtClean="0">
                <a:solidFill>
                  <a:srgbClr val="272525"/>
                </a:solidFill>
                <a:latin typeface="Palatino Linotype" pitchFamily="18" charset="0"/>
                <a:ea typeface="Lato" pitchFamily="34" charset="-122"/>
              </a:rPr>
              <a:t>Account</a:t>
            </a:r>
            <a:endParaRPr lang="en-US" sz="1094"/>
          </a:p>
        </p:txBody>
      </p:sp>
      <p:sp>
        <p:nvSpPr>
          <p:cNvPr id="49" name="Shape 13"/>
          <p:cNvSpPr/>
          <p:nvPr/>
        </p:nvSpPr>
        <p:spPr>
          <a:xfrm>
            <a:off x="6187196" y="4425096"/>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0" name="Text 6"/>
          <p:cNvSpPr/>
          <p:nvPr/>
        </p:nvSpPr>
        <p:spPr>
          <a:xfrm>
            <a:off x="4321263" y="4306604"/>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51" name="Text 7"/>
          <p:cNvSpPr/>
          <p:nvPr/>
        </p:nvSpPr>
        <p:spPr>
          <a:xfrm>
            <a:off x="4534577" y="4582509"/>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P&amp;L Account</a:t>
            </a:r>
            <a:endParaRPr lang="en-US" sz="1094"/>
          </a:p>
        </p:txBody>
      </p:sp>
    </p:spTree>
  </p:cSld>
  <p:clrMapOvr>
    <a:masterClrMapping/>
  </p:clrMapOvr>
  <p:transition/>
  <p:timing/>
</p:sld>
</file>

<file path=ppt/slides/slide18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2547491" y="106325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Gelasio" pitchFamily="34" charset="0"/>
                <a:ea typeface="Gelasio" pitchFamily="34" charset="-122"/>
                <a:cs typeface="Gelasio" pitchFamily="34" charset="-120"/>
              </a:rPr>
              <a:t>PART A – DEEP DIVE</a:t>
            </a:r>
            <a:endParaRPr lang="en-US" sz="2734" b="1">
              <a:solidFill>
                <a:srgbClr val="002060"/>
              </a:solidFill>
            </a:endParaRPr>
          </a:p>
        </p:txBody>
      </p:sp>
      <p:sp>
        <p:nvSpPr>
          <p:cNvPr id="5" name="Shape 2"/>
          <p:cNvSpPr/>
          <p:nvPr/>
        </p:nvSpPr>
        <p:spPr>
          <a:xfrm flipH="1">
            <a:off x="6829426" y="1744844"/>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1679436" y="2205260"/>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9" name="Text 6"/>
          <p:cNvSpPr/>
          <p:nvPr/>
        </p:nvSpPr>
        <p:spPr>
          <a:xfrm>
            <a:off x="-186029" y="2149748"/>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10" name="Text 7"/>
          <p:cNvSpPr/>
          <p:nvPr/>
        </p:nvSpPr>
        <p:spPr>
          <a:xfrm>
            <a:off x="-562820" y="237998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Manufacturing A/c</a:t>
            </a:r>
          </a:p>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Ind AS</a:t>
            </a:r>
            <a:endParaRPr lang="en-US" sz="1094" b="1" smtClean="0">
              <a:solidFill>
                <a:srgbClr val="272525"/>
              </a:solidFill>
              <a:latin typeface="Palatino Linotype" pitchFamily="18" charset="0"/>
              <a:ea typeface="Lato" pitchFamily="34" charset="-122"/>
              <a:cs typeface="Lato" pitchFamily="34" charset="-120"/>
            </a:endParaRPr>
          </a:p>
          <a:p>
            <a:pPr marL="0" indent="0" algn="ctr">
              <a:lnSpc>
                <a:spcPts val="1749"/>
              </a:lnSpc>
              <a:buNone/>
            </a:pPr>
            <a:endParaRPr lang="en-US" sz="1094"/>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a:t>
            </a:r>
            <a:endParaRPr lang="en-US" sz="1094"/>
          </a:p>
        </p:txBody>
      </p:sp>
      <p:sp>
        <p:nvSpPr>
          <p:cNvPr id="21" name="Shape 2"/>
          <p:cNvSpPr/>
          <p:nvPr/>
        </p:nvSpPr>
        <p:spPr>
          <a:xfrm flipH="1">
            <a:off x="2308219" y="1861116"/>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2" name="Shape 4"/>
          <p:cNvSpPr/>
          <p:nvPr/>
        </p:nvSpPr>
        <p:spPr>
          <a:xfrm>
            <a:off x="6673193" y="2067521"/>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3" name="Shape 9"/>
          <p:cNvSpPr/>
          <p:nvPr/>
        </p:nvSpPr>
        <p:spPr>
          <a:xfrm>
            <a:off x="6659279" y="314801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Shape 14"/>
          <p:cNvSpPr/>
          <p:nvPr/>
        </p:nvSpPr>
        <p:spPr>
          <a:xfrm>
            <a:off x="6659279" y="4281190"/>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Text 5"/>
          <p:cNvSpPr/>
          <p:nvPr/>
        </p:nvSpPr>
        <p:spPr>
          <a:xfrm>
            <a:off x="6786657" y="207993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10</a:t>
            </a:r>
            <a:endParaRPr lang="en-US" sz="1640"/>
          </a:p>
        </p:txBody>
      </p:sp>
      <p:sp>
        <p:nvSpPr>
          <p:cNvPr id="32" name="Text 5"/>
          <p:cNvSpPr/>
          <p:nvPr/>
        </p:nvSpPr>
        <p:spPr>
          <a:xfrm>
            <a:off x="6778940" y="3139940"/>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11</a:t>
            </a:r>
            <a:endParaRPr lang="en-US" sz="1640"/>
          </a:p>
        </p:txBody>
      </p:sp>
      <p:sp>
        <p:nvSpPr>
          <p:cNvPr id="34" name="Text 5"/>
          <p:cNvSpPr/>
          <p:nvPr/>
        </p:nvSpPr>
        <p:spPr>
          <a:xfrm>
            <a:off x="6739906" y="4306604"/>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12</a:t>
            </a:r>
            <a:endParaRPr lang="en-US" sz="1640"/>
          </a:p>
        </p:txBody>
      </p:sp>
      <p:sp>
        <p:nvSpPr>
          <p:cNvPr id="35" name="Shape 8"/>
          <p:cNvSpPr/>
          <p:nvPr/>
        </p:nvSpPr>
        <p:spPr>
          <a:xfrm>
            <a:off x="6985657" y="327671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6" name="Shape 3"/>
          <p:cNvSpPr/>
          <p:nvPr/>
        </p:nvSpPr>
        <p:spPr>
          <a:xfrm>
            <a:off x="6173281" y="217750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8" name="Shape 8"/>
          <p:cNvSpPr/>
          <p:nvPr/>
        </p:nvSpPr>
        <p:spPr>
          <a:xfrm>
            <a:off x="2471642" y="3262836"/>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9" name="Text 6"/>
          <p:cNvSpPr/>
          <p:nvPr/>
        </p:nvSpPr>
        <p:spPr>
          <a:xfrm>
            <a:off x="1822222" y="3148012"/>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0" name="Text 7"/>
          <p:cNvSpPr/>
          <p:nvPr/>
        </p:nvSpPr>
        <p:spPr>
          <a:xfrm>
            <a:off x="2000109" y="345627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Trading A/c</a:t>
            </a:r>
          </a:p>
          <a:p>
            <a:pPr marL="0" indent="0" algn="ctr">
              <a:lnSpc>
                <a:spcPts val="1749"/>
              </a:lnSpc>
              <a:buNone/>
            </a:pPr>
            <a:r>
              <a:rPr lang="en-IN" sz="1094" b="1" err="1" smtClean="0">
                <a:solidFill>
                  <a:srgbClr val="272525"/>
                </a:solidFill>
                <a:latin typeface="Palatino Linotype" pitchFamily="18" charset="0"/>
                <a:ea typeface="Lato" pitchFamily="34" charset="-122"/>
              </a:rPr>
              <a:t>Ind AS</a:t>
            </a:r>
            <a:endParaRPr lang="en-US" sz="1094"/>
          </a:p>
        </p:txBody>
      </p:sp>
      <p:sp>
        <p:nvSpPr>
          <p:cNvPr id="41" name="Shape 13"/>
          <p:cNvSpPr/>
          <p:nvPr/>
        </p:nvSpPr>
        <p:spPr>
          <a:xfrm>
            <a:off x="1665989" y="4397339"/>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2" name="Text 6"/>
          <p:cNvSpPr/>
          <p:nvPr/>
        </p:nvSpPr>
        <p:spPr>
          <a:xfrm>
            <a:off x="-300721" y="4340945"/>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a:t>
            </a:r>
          </a:p>
          <a:p>
            <a:pPr marL="0" indent="0" algn="r">
              <a:lnSpc>
                <a:spcPts val="1709"/>
              </a:lnSpc>
              <a:buNone/>
            </a:pPr>
            <a:endParaRPr lang="en-US" sz="1367" b="1">
              <a:latin typeface="Nobile"/>
            </a:endParaRPr>
          </a:p>
        </p:txBody>
      </p:sp>
      <p:sp>
        <p:nvSpPr>
          <p:cNvPr id="43" name="Text 7"/>
          <p:cNvSpPr/>
          <p:nvPr/>
        </p:nvSpPr>
        <p:spPr>
          <a:xfrm>
            <a:off x="-62827" y="456690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P&amp;L Account</a:t>
            </a:r>
            <a:endParaRPr lang="en-US" sz="1094"/>
          </a:p>
        </p:txBody>
      </p:sp>
      <p:sp>
        <p:nvSpPr>
          <p:cNvPr id="45" name="Text 6"/>
          <p:cNvSpPr/>
          <p:nvPr/>
        </p:nvSpPr>
        <p:spPr>
          <a:xfrm>
            <a:off x="4321263" y="2096765"/>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 - OI</a:t>
            </a:r>
          </a:p>
          <a:p>
            <a:pPr marL="0" indent="0" algn="r">
              <a:lnSpc>
                <a:spcPts val="1709"/>
              </a:lnSpc>
              <a:buNone/>
            </a:pPr>
            <a:endParaRPr lang="en-US" sz="1367" b="1">
              <a:latin typeface="Nobile"/>
            </a:endParaRPr>
          </a:p>
        </p:txBody>
      </p:sp>
      <p:sp>
        <p:nvSpPr>
          <p:cNvPr id="46" name="Text 7"/>
          <p:cNvSpPr/>
          <p:nvPr/>
        </p:nvSpPr>
        <p:spPr>
          <a:xfrm>
            <a:off x="3909068" y="2366739"/>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Other Info.</a:t>
            </a:r>
            <a:endParaRPr lang="en-US" sz="1094" b="1" smtClean="0">
              <a:solidFill>
                <a:srgbClr val="272525"/>
              </a:solidFill>
              <a:latin typeface="Palatino Linotype" pitchFamily="18" charset="0"/>
              <a:ea typeface="Lato" pitchFamily="34" charset="-122"/>
              <a:cs typeface="Lato" pitchFamily="34" charset="-120"/>
            </a:endParaRPr>
          </a:p>
          <a:p>
            <a:pPr marL="0" indent="0" algn="r">
              <a:lnSpc>
                <a:spcPts val="1749"/>
              </a:lnSpc>
              <a:buNone/>
            </a:pPr>
            <a:endParaRPr lang="en-US" sz="1094"/>
          </a:p>
        </p:txBody>
      </p:sp>
      <p:sp>
        <p:nvSpPr>
          <p:cNvPr id="47" name="Text 6"/>
          <p:cNvSpPr/>
          <p:nvPr/>
        </p:nvSpPr>
        <p:spPr>
          <a:xfrm>
            <a:off x="6739906" y="3182096"/>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 - QD</a:t>
            </a:r>
          </a:p>
          <a:p>
            <a:pPr marL="0" indent="0" algn="r">
              <a:lnSpc>
                <a:spcPts val="1709"/>
              </a:lnSpc>
              <a:buNone/>
            </a:pPr>
            <a:endParaRPr lang="en-US" sz="1367" b="1">
              <a:latin typeface="Nobile"/>
            </a:endParaRPr>
          </a:p>
        </p:txBody>
      </p:sp>
      <p:sp>
        <p:nvSpPr>
          <p:cNvPr id="48" name="Text 7"/>
          <p:cNvSpPr/>
          <p:nvPr/>
        </p:nvSpPr>
        <p:spPr>
          <a:xfrm>
            <a:off x="6659279" y="341296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endParaRPr lang="en-US" sz="1094"/>
          </a:p>
        </p:txBody>
      </p:sp>
      <p:sp>
        <p:nvSpPr>
          <p:cNvPr id="49" name="Shape 13"/>
          <p:cNvSpPr/>
          <p:nvPr/>
        </p:nvSpPr>
        <p:spPr>
          <a:xfrm>
            <a:off x="6187196" y="4425096"/>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0" name="Text 6"/>
          <p:cNvSpPr/>
          <p:nvPr/>
        </p:nvSpPr>
        <p:spPr>
          <a:xfrm>
            <a:off x="4321263" y="4306604"/>
            <a:ext cx="1852018"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09"/>
              </a:lnSpc>
              <a:buNone/>
            </a:pPr>
            <a:r>
              <a:rPr lang="en-US" sz="1367" b="1" smtClean="0">
                <a:solidFill>
                  <a:srgbClr val="272525"/>
                </a:solidFill>
                <a:latin typeface="Nobile"/>
                <a:ea typeface="Gelasio" pitchFamily="34" charset="-122"/>
                <a:cs typeface="Gelasio" pitchFamily="34" charset="-120"/>
              </a:rPr>
              <a:t>PART A - OL</a:t>
            </a:r>
          </a:p>
          <a:p>
            <a:pPr marL="0" indent="0" algn="r">
              <a:lnSpc>
                <a:spcPts val="1709"/>
              </a:lnSpc>
              <a:buNone/>
            </a:pPr>
            <a:endParaRPr lang="en-US" sz="1367" b="1">
              <a:latin typeface="Nobile"/>
            </a:endParaRPr>
          </a:p>
        </p:txBody>
      </p:sp>
      <p:sp>
        <p:nvSpPr>
          <p:cNvPr id="51" name="Text 7"/>
          <p:cNvSpPr/>
          <p:nvPr/>
        </p:nvSpPr>
        <p:spPr>
          <a:xfrm>
            <a:off x="4244470" y="4541491"/>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R&amp;P A/c of Company</a:t>
            </a:r>
          </a:p>
          <a:p>
            <a:pPr marL="0" indent="0" algn="ctr">
              <a:lnSpc>
                <a:spcPts val="1749"/>
              </a:lnSpc>
              <a:buNone/>
            </a:pPr>
            <a:r>
              <a:rPr lang="en-IN" sz="1094" b="1" smtClean="0">
                <a:solidFill>
                  <a:srgbClr val="272525"/>
                </a:solidFill>
                <a:latin typeface="Palatino Linotype" pitchFamily="18" charset="0"/>
                <a:ea typeface="Lato" pitchFamily="34" charset="-122"/>
              </a:rPr>
              <a:t>Under liquidation</a:t>
            </a:r>
            <a:endParaRPr lang="en-US" sz="1094"/>
          </a:p>
        </p:txBody>
      </p:sp>
      <p:sp>
        <p:nvSpPr>
          <p:cNvPr id="44" name="Shape 4"/>
          <p:cNvSpPr/>
          <p:nvPr/>
        </p:nvSpPr>
        <p:spPr>
          <a:xfrm>
            <a:off x="2165901" y="2054350"/>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2" name="Shape 9"/>
          <p:cNvSpPr/>
          <p:nvPr/>
        </p:nvSpPr>
        <p:spPr>
          <a:xfrm>
            <a:off x="2151987" y="313484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3" name="Shape 14"/>
          <p:cNvSpPr/>
          <p:nvPr/>
        </p:nvSpPr>
        <p:spPr>
          <a:xfrm>
            <a:off x="2151987" y="4268019"/>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4" name="Text 5"/>
          <p:cNvSpPr/>
          <p:nvPr/>
        </p:nvSpPr>
        <p:spPr>
          <a:xfrm>
            <a:off x="2292034" y="4281190"/>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9</a:t>
            </a:r>
            <a:endParaRPr lang="en-US" sz="1640"/>
          </a:p>
        </p:txBody>
      </p:sp>
      <p:sp>
        <p:nvSpPr>
          <p:cNvPr id="55" name="Text 5"/>
          <p:cNvSpPr/>
          <p:nvPr/>
        </p:nvSpPr>
        <p:spPr>
          <a:xfrm>
            <a:off x="2263460" y="2054350"/>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7</a:t>
            </a:r>
            <a:endParaRPr lang="en-US" sz="1640"/>
          </a:p>
        </p:txBody>
      </p:sp>
      <p:sp>
        <p:nvSpPr>
          <p:cNvPr id="56" name="Text 5"/>
          <p:cNvSpPr/>
          <p:nvPr/>
        </p:nvSpPr>
        <p:spPr>
          <a:xfrm>
            <a:off x="2263460" y="316044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8</a:t>
            </a:r>
            <a:endParaRPr lang="en-US" sz="1640"/>
          </a:p>
        </p:txBody>
      </p:sp>
      <p:sp>
        <p:nvSpPr>
          <p:cNvPr id="57" name="Text 7"/>
          <p:cNvSpPr/>
          <p:nvPr/>
        </p:nvSpPr>
        <p:spPr>
          <a:xfrm>
            <a:off x="6673193" y="3447307"/>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rPr>
              <a:t>Quantitative</a:t>
            </a:r>
          </a:p>
          <a:p>
            <a:pPr marL="0" indent="0" algn="ctr">
              <a:lnSpc>
                <a:spcPts val="1749"/>
              </a:lnSpc>
              <a:buNone/>
            </a:pPr>
            <a:r>
              <a:rPr lang="en-IN" sz="1094" b="1" smtClean="0">
                <a:solidFill>
                  <a:srgbClr val="272525"/>
                </a:solidFill>
                <a:latin typeface="Palatino Linotype" pitchFamily="18" charset="0"/>
                <a:ea typeface="Lato" pitchFamily="34" charset="-122"/>
              </a:rPr>
              <a:t>Details</a:t>
            </a:r>
            <a:endParaRPr lang="en-US" sz="1094"/>
          </a:p>
        </p:txBody>
      </p:sp>
    </p:spTree>
  </p:cSld>
  <p:clrMapOvr>
    <a:masterClrMapping/>
  </p:clrMapOvr>
  <p:transition/>
  <p:timing/>
</p:sld>
</file>

<file path=ppt/slides/slide18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2547491" y="106325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b="1" smtClean="0">
                <a:solidFill>
                  <a:srgbClr val="002060"/>
                </a:solidFill>
                <a:latin typeface="Gelasio" pitchFamily="34" charset="0"/>
                <a:ea typeface="Gelasio" pitchFamily="34" charset="-122"/>
                <a:cs typeface="Gelasio" pitchFamily="34" charset="-120"/>
              </a:rPr>
              <a:t>PART A – General</a:t>
            </a:r>
            <a:endParaRPr lang="en-US" sz="2734" b="1">
              <a:solidFill>
                <a:srgbClr val="002060"/>
              </a:solidFill>
            </a:endParaRPr>
          </a:p>
        </p:txBody>
      </p:sp>
      <p:sp>
        <p:nvSpPr>
          <p:cNvPr id="5" name="Shape 2"/>
          <p:cNvSpPr/>
          <p:nvPr/>
        </p:nvSpPr>
        <p:spPr>
          <a:xfrm flipH="1">
            <a:off x="6829426" y="1744844"/>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1023759" y="225824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0" name="Text 7"/>
          <p:cNvSpPr/>
          <p:nvPr/>
        </p:nvSpPr>
        <p:spPr>
          <a:xfrm>
            <a:off x="-1716036" y="2079931"/>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  </a:t>
            </a:r>
            <a:r>
              <a:rPr lang="en-IN" sz="1094" b="1" smtClean="0">
                <a:solidFill>
                  <a:srgbClr val="272525"/>
                </a:solidFill>
                <a:latin typeface="Palatino Linotype" pitchFamily="18" charset="0"/>
                <a:ea typeface="Lato" pitchFamily="34" charset="-122"/>
                <a:cs typeface="Lato" pitchFamily="34" charset="-120"/>
              </a:rPr>
              <a:t>Personal </a:t>
            </a:r>
          </a:p>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                                                  Info.</a:t>
            </a:r>
            <a:endParaRPr lang="en-US" sz="1094" b="1" smtClean="0">
              <a:solidFill>
                <a:srgbClr val="272525"/>
              </a:solidFill>
              <a:latin typeface="Palatino Linotype" pitchFamily="18" charset="0"/>
              <a:ea typeface="Lato" pitchFamily="34" charset="-122"/>
              <a:cs typeface="Lato" pitchFamily="34" charset="-120"/>
            </a:endParaRPr>
          </a:p>
          <a:p>
            <a:pPr marL="0" indent="0" algn="r">
              <a:lnSpc>
                <a:spcPts val="1749"/>
              </a:lnSpc>
              <a:buNone/>
            </a:pPr>
            <a:endParaRPr lang="en-US" sz="1094"/>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a:t>
            </a:r>
            <a:endParaRPr lang="en-US" sz="1094"/>
          </a:p>
        </p:txBody>
      </p:sp>
      <p:sp>
        <p:nvSpPr>
          <p:cNvPr id="21" name="Shape 2"/>
          <p:cNvSpPr/>
          <p:nvPr/>
        </p:nvSpPr>
        <p:spPr>
          <a:xfrm flipH="1">
            <a:off x="1665989" y="1861116"/>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2" name="Shape 4"/>
          <p:cNvSpPr/>
          <p:nvPr/>
        </p:nvSpPr>
        <p:spPr>
          <a:xfrm>
            <a:off x="6673193" y="2067521"/>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3" name="Shape 9"/>
          <p:cNvSpPr/>
          <p:nvPr/>
        </p:nvSpPr>
        <p:spPr>
          <a:xfrm>
            <a:off x="6659279" y="314801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Shape 14"/>
          <p:cNvSpPr/>
          <p:nvPr/>
        </p:nvSpPr>
        <p:spPr>
          <a:xfrm>
            <a:off x="6659279" y="4281190"/>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5" name="Shape 4"/>
          <p:cNvSpPr/>
          <p:nvPr/>
        </p:nvSpPr>
        <p:spPr>
          <a:xfrm>
            <a:off x="1523672" y="2106514"/>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6" name="Shape 9"/>
          <p:cNvSpPr/>
          <p:nvPr/>
        </p:nvSpPr>
        <p:spPr>
          <a:xfrm>
            <a:off x="1509757" y="3187006"/>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7" name="Shape 14"/>
          <p:cNvSpPr/>
          <p:nvPr/>
        </p:nvSpPr>
        <p:spPr>
          <a:xfrm>
            <a:off x="1509757" y="4320183"/>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8" name="Text 5"/>
          <p:cNvSpPr/>
          <p:nvPr/>
        </p:nvSpPr>
        <p:spPr>
          <a:xfrm>
            <a:off x="1649804" y="2119684"/>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cs typeface="Gelasio" pitchFamily="34" charset="-120"/>
              </a:rPr>
              <a:t>1</a:t>
            </a:r>
            <a:endParaRPr lang="en-US" sz="1640"/>
          </a:p>
        </p:txBody>
      </p:sp>
      <p:sp>
        <p:nvSpPr>
          <p:cNvPr id="29" name="Text 5"/>
          <p:cNvSpPr/>
          <p:nvPr/>
        </p:nvSpPr>
        <p:spPr>
          <a:xfrm>
            <a:off x="1621230" y="322529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2</a:t>
            </a:r>
            <a:endParaRPr lang="en-US" sz="1640"/>
          </a:p>
        </p:txBody>
      </p:sp>
      <p:sp>
        <p:nvSpPr>
          <p:cNvPr id="30" name="Text 5"/>
          <p:cNvSpPr/>
          <p:nvPr/>
        </p:nvSpPr>
        <p:spPr>
          <a:xfrm>
            <a:off x="1621230" y="4358468"/>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3</a:t>
            </a:r>
            <a:endParaRPr lang="en-US" sz="1640"/>
          </a:p>
        </p:txBody>
      </p:sp>
      <p:sp>
        <p:nvSpPr>
          <p:cNvPr id="31" name="Text 5"/>
          <p:cNvSpPr/>
          <p:nvPr/>
        </p:nvSpPr>
        <p:spPr>
          <a:xfrm>
            <a:off x="6786657" y="2079931"/>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4</a:t>
            </a:r>
            <a:endParaRPr lang="en-US" sz="1640"/>
          </a:p>
        </p:txBody>
      </p:sp>
      <p:sp>
        <p:nvSpPr>
          <p:cNvPr id="32" name="Text 5"/>
          <p:cNvSpPr/>
          <p:nvPr/>
        </p:nvSpPr>
        <p:spPr>
          <a:xfrm>
            <a:off x="6792388" y="3187006"/>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5</a:t>
            </a:r>
            <a:endParaRPr lang="en-US" sz="1640"/>
          </a:p>
        </p:txBody>
      </p:sp>
      <p:sp>
        <p:nvSpPr>
          <p:cNvPr id="34" name="Text 5"/>
          <p:cNvSpPr/>
          <p:nvPr/>
        </p:nvSpPr>
        <p:spPr>
          <a:xfrm>
            <a:off x="6798118" y="4320183"/>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272525"/>
                </a:solidFill>
                <a:latin typeface="Gelasio" pitchFamily="34" charset="0"/>
                <a:ea typeface="Gelasio" pitchFamily="34" charset="-122"/>
              </a:rPr>
              <a:t>6</a:t>
            </a:r>
            <a:endParaRPr lang="en-US" sz="1640"/>
          </a:p>
        </p:txBody>
      </p:sp>
      <p:sp>
        <p:nvSpPr>
          <p:cNvPr id="35" name="Shape 8"/>
          <p:cNvSpPr/>
          <p:nvPr/>
        </p:nvSpPr>
        <p:spPr>
          <a:xfrm>
            <a:off x="6985657" y="327671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6" name="Shape 3"/>
          <p:cNvSpPr/>
          <p:nvPr/>
        </p:nvSpPr>
        <p:spPr>
          <a:xfrm>
            <a:off x="6173281" y="217750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8" name="Shape 8"/>
          <p:cNvSpPr/>
          <p:nvPr/>
        </p:nvSpPr>
        <p:spPr>
          <a:xfrm>
            <a:off x="1822221" y="3341564"/>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0" name="Text 7"/>
          <p:cNvSpPr/>
          <p:nvPr/>
        </p:nvSpPr>
        <p:spPr>
          <a:xfrm>
            <a:off x="1280257" y="3148013"/>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b="1" smtClean="0">
                <a:solidFill>
                  <a:srgbClr val="FF0000"/>
                </a:solidFill>
                <a:latin typeface="Palatino Linotype" pitchFamily="18" charset="0"/>
                <a:ea typeface="Lato" pitchFamily="34" charset="-122"/>
                <a:cs typeface="Lato" pitchFamily="34" charset="-120"/>
              </a:rPr>
              <a:t>Filing</a:t>
            </a:r>
          </a:p>
          <a:p>
            <a:pPr marL="0" indent="0" algn="ctr">
              <a:lnSpc>
                <a:spcPts val="1749"/>
              </a:lnSpc>
              <a:buNone/>
            </a:pPr>
            <a:r>
              <a:rPr lang="en-US" sz="1094" b="1" smtClean="0">
                <a:solidFill>
                  <a:srgbClr val="FF0000"/>
                </a:solidFill>
                <a:latin typeface="Palatino Linotype" pitchFamily="18" charset="0"/>
                <a:ea typeface="Lato" pitchFamily="34" charset="-122"/>
              </a:rPr>
              <a:t>Status</a:t>
            </a:r>
            <a:endParaRPr lang="en-US" sz="1094">
              <a:solidFill>
                <a:srgbClr val="FF0000"/>
              </a:solidFill>
            </a:endParaRPr>
          </a:p>
        </p:txBody>
      </p:sp>
      <p:sp>
        <p:nvSpPr>
          <p:cNvPr id="41" name="Shape 13"/>
          <p:cNvSpPr/>
          <p:nvPr/>
        </p:nvSpPr>
        <p:spPr>
          <a:xfrm>
            <a:off x="1023759" y="4452852"/>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3" name="Text 7"/>
          <p:cNvSpPr/>
          <p:nvPr/>
        </p:nvSpPr>
        <p:spPr>
          <a:xfrm>
            <a:off x="-795145" y="4358468"/>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US" sz="1094" b="1" smtClean="0">
                <a:solidFill>
                  <a:srgbClr val="FF0000"/>
                </a:solidFill>
                <a:latin typeface="Palatino Linotype" pitchFamily="18" charset="0"/>
                <a:ea typeface="Lato" pitchFamily="34" charset="-122"/>
                <a:cs typeface="Lato" pitchFamily="34" charset="-120"/>
              </a:rPr>
              <a:t>Auditor</a:t>
            </a:r>
            <a:endParaRPr lang="en-IN" sz="1094" b="1" smtClean="0">
              <a:solidFill>
                <a:srgbClr val="FF0000"/>
              </a:solidFill>
              <a:latin typeface="Palatino Linotype" pitchFamily="18" charset="0"/>
              <a:ea typeface="Lato" pitchFamily="34" charset="-122"/>
              <a:cs typeface="Lato" pitchFamily="34" charset="-120"/>
            </a:endParaRPr>
          </a:p>
          <a:p>
            <a:pPr marL="0" indent="0" algn="ctr">
              <a:lnSpc>
                <a:spcPts val="1749"/>
              </a:lnSpc>
              <a:buNone/>
            </a:pPr>
            <a:r>
              <a:rPr lang="en-IN" sz="1094" b="1" smtClean="0">
                <a:solidFill>
                  <a:srgbClr val="FF0000"/>
                </a:solidFill>
                <a:latin typeface="Palatino Linotype" pitchFamily="18" charset="0"/>
                <a:ea typeface="Lato" pitchFamily="34" charset="-122"/>
              </a:rPr>
              <a:t>Info.</a:t>
            </a:r>
            <a:endParaRPr lang="en-US" sz="1094">
              <a:solidFill>
                <a:srgbClr val="FF0000"/>
              </a:solidFill>
            </a:endParaRPr>
          </a:p>
        </p:txBody>
      </p:sp>
      <p:sp>
        <p:nvSpPr>
          <p:cNvPr id="46" name="Text 7"/>
          <p:cNvSpPr/>
          <p:nvPr/>
        </p:nvSpPr>
        <p:spPr>
          <a:xfrm>
            <a:off x="3638812" y="2037383"/>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Holding</a:t>
            </a:r>
          </a:p>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Status</a:t>
            </a:r>
          </a:p>
          <a:p>
            <a:pPr marL="0" indent="0" algn="r">
              <a:lnSpc>
                <a:spcPts val="1749"/>
              </a:lnSpc>
              <a:buNone/>
            </a:pPr>
            <a:endParaRPr lang="en-US" sz="1094"/>
          </a:p>
        </p:txBody>
      </p:sp>
      <p:sp>
        <p:nvSpPr>
          <p:cNvPr id="48" name="Text 7"/>
          <p:cNvSpPr/>
          <p:nvPr/>
        </p:nvSpPr>
        <p:spPr>
          <a:xfrm>
            <a:off x="6609530" y="3049120"/>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Business</a:t>
            </a:r>
          </a:p>
          <a:p>
            <a:pPr marL="0" indent="0" algn="ctr">
              <a:lnSpc>
                <a:spcPts val="1749"/>
              </a:lnSpc>
              <a:buNone/>
            </a:pPr>
            <a:r>
              <a:rPr lang="en-IN" sz="1094" b="1" smtClean="0">
                <a:solidFill>
                  <a:srgbClr val="272525"/>
                </a:solidFill>
                <a:latin typeface="Palatino Linotype" pitchFamily="18" charset="0"/>
                <a:ea typeface="Lato" pitchFamily="34" charset="-122"/>
              </a:rPr>
              <a:t>organisation</a:t>
            </a:r>
            <a:endParaRPr lang="en-US" sz="1094"/>
          </a:p>
        </p:txBody>
      </p:sp>
      <p:sp>
        <p:nvSpPr>
          <p:cNvPr id="49" name="Shape 13"/>
          <p:cNvSpPr/>
          <p:nvPr/>
        </p:nvSpPr>
        <p:spPr>
          <a:xfrm>
            <a:off x="6187196" y="4425096"/>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51" name="Text 7"/>
          <p:cNvSpPr/>
          <p:nvPr/>
        </p:nvSpPr>
        <p:spPr>
          <a:xfrm>
            <a:off x="4451189" y="4258643"/>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49"/>
              </a:lnSpc>
              <a:buNone/>
            </a:pPr>
            <a:r>
              <a:rPr lang="en-IN" sz="1094" b="1" smtClean="0">
                <a:solidFill>
                  <a:srgbClr val="272525"/>
                </a:solidFill>
                <a:latin typeface="Palatino Linotype" pitchFamily="18" charset="0"/>
                <a:ea typeface="Lato" pitchFamily="34" charset="-122"/>
                <a:cs typeface="Lato" pitchFamily="34" charset="-120"/>
              </a:rPr>
              <a:t>Key persons</a:t>
            </a:r>
            <a:endParaRPr lang="en-US" sz="1094"/>
          </a:p>
        </p:txBody>
      </p:sp>
    </p:spTree>
  </p:cSld>
  <p:clrMapOvr>
    <a:masterClrMapping/>
  </p:clrMapOvr>
  <p:transition/>
  <p:timing/>
</p:sld>
</file>

<file path=ppt/slides/slide18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2547491" y="106325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endParaRPr lang="en-US" sz="2734" b="1">
              <a:solidFill>
                <a:srgbClr val="002060"/>
              </a:solidFill>
            </a:endParaRPr>
          </a:p>
        </p:txBody>
      </p:sp>
      <p:sp>
        <p:nvSpPr>
          <p:cNvPr id="5" name="Shape 2"/>
          <p:cNvSpPr/>
          <p:nvPr/>
        </p:nvSpPr>
        <p:spPr>
          <a:xfrm flipH="1">
            <a:off x="4590179" y="1827470"/>
            <a:ext cx="28574" cy="3276707"/>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Shape 3"/>
          <p:cNvSpPr/>
          <p:nvPr/>
        </p:nvSpPr>
        <p:spPr>
          <a:xfrm>
            <a:off x="3943684" y="2286000"/>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4429682" y="213263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4547800" y="2171505"/>
            <a:ext cx="8952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rPr>
              <a:t>7</a:t>
            </a:r>
            <a:endParaRPr lang="en-US" sz="1640"/>
          </a:p>
        </p:txBody>
      </p:sp>
      <p:sp>
        <p:nvSpPr>
          <p:cNvPr id="10" name="Text 7"/>
          <p:cNvSpPr/>
          <p:nvPr/>
        </p:nvSpPr>
        <p:spPr>
          <a:xfrm>
            <a:off x="1409215" y="2102495"/>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  Shareholder</a:t>
            </a:r>
          </a:p>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Info.</a:t>
            </a:r>
          </a:p>
          <a:p>
            <a:pPr marL="0" indent="0" algn="r">
              <a:lnSpc>
                <a:spcPts val="1749"/>
              </a:lnSpc>
              <a:buNone/>
            </a:pPr>
            <a:endParaRPr lang="en-US" sz="1094"/>
          </a:p>
        </p:txBody>
      </p:sp>
      <p:sp>
        <p:nvSpPr>
          <p:cNvPr id="11" name="Shape 8"/>
          <p:cNvSpPr/>
          <p:nvPr/>
        </p:nvSpPr>
        <p:spPr>
          <a:xfrm>
            <a:off x="4728233" y="3355442"/>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2" name="Shape 9"/>
          <p:cNvSpPr/>
          <p:nvPr/>
        </p:nvSpPr>
        <p:spPr>
          <a:xfrm>
            <a:off x="4415767" y="3213125"/>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3" name="Text 10"/>
          <p:cNvSpPr/>
          <p:nvPr/>
        </p:nvSpPr>
        <p:spPr>
          <a:xfrm>
            <a:off x="4513771" y="3239170"/>
            <a:ext cx="116384"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smtClean="0"/>
              <a:t>8</a:t>
            </a:r>
            <a:endParaRPr lang="en-US" sz="1640"/>
          </a:p>
        </p:txBody>
      </p:sp>
      <p:sp>
        <p:nvSpPr>
          <p:cNvPr id="15" name="Text 12"/>
          <p:cNvSpPr/>
          <p:nvPr/>
        </p:nvSpPr>
        <p:spPr>
          <a:xfrm>
            <a:off x="5335787" y="3213125"/>
            <a:ext cx="2534469" cy="888504"/>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l">
              <a:lnSpc>
                <a:spcPts val="1749"/>
              </a:lnSpc>
              <a:buNone/>
            </a:pPr>
            <a:r>
              <a:rPr lang="en-IN" sz="1094" b="1" smtClean="0">
                <a:solidFill>
                  <a:srgbClr val="272525"/>
                </a:solidFill>
                <a:latin typeface="Palatino Linotype" pitchFamily="18" charset="0"/>
                <a:ea typeface="Lato" pitchFamily="34" charset="-122"/>
              </a:rPr>
              <a:t>Ownership</a:t>
            </a:r>
          </a:p>
          <a:p>
            <a:pPr marL="0" indent="0" algn="l">
              <a:lnSpc>
                <a:spcPts val="1749"/>
              </a:lnSpc>
              <a:buNone/>
            </a:pPr>
            <a:r>
              <a:rPr lang="en-IN" sz="1094" b="1" smtClean="0">
                <a:solidFill>
                  <a:srgbClr val="272525"/>
                </a:solidFill>
                <a:latin typeface="Palatino Linotype" pitchFamily="18" charset="0"/>
                <a:ea typeface="Lato" pitchFamily="34" charset="-122"/>
              </a:rPr>
              <a:t>Info.</a:t>
            </a:r>
            <a:endParaRPr lang="en-US" sz="1094" b="1">
              <a:latin typeface="Palatino Linotype" pitchFamily="18" charset="0"/>
            </a:endParaRPr>
          </a:p>
        </p:txBody>
      </p:sp>
      <p:sp>
        <p:nvSpPr>
          <p:cNvPr id="16" name="Shape 13"/>
          <p:cNvSpPr/>
          <p:nvPr/>
        </p:nvSpPr>
        <p:spPr>
          <a:xfrm>
            <a:off x="3929769" y="4488619"/>
            <a:ext cx="485998" cy="27756"/>
          </a:xfrm>
          <a:prstGeom prst="roundRect">
            <a:avLst>
              <a:gd name="adj" fmla="val 225151"/>
            </a:avLst>
          </a:prstGeom>
          <a:solidFill>
            <a:srgbClr val="CECEC9"/>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7" name="Shape 14"/>
          <p:cNvSpPr/>
          <p:nvPr/>
        </p:nvSpPr>
        <p:spPr>
          <a:xfrm>
            <a:off x="4415767" y="4346302"/>
            <a:ext cx="312464" cy="312464"/>
          </a:xfrm>
          <a:prstGeom prst="roundRect">
            <a:avLst>
              <a:gd name="adj" fmla="val 20000"/>
            </a:avLst>
          </a:prstGeom>
          <a:solidFill>
            <a:srgbClr val="E8E8E3"/>
          </a:solidFill>
          <a:ln w="7620">
            <a:solidFill>
              <a:srgbClr val="CECEC9"/>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8" name="Text 15"/>
          <p:cNvSpPr/>
          <p:nvPr/>
        </p:nvSpPr>
        <p:spPr>
          <a:xfrm>
            <a:off x="4514515" y="4372347"/>
            <a:ext cx="114970"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272525"/>
                </a:solidFill>
                <a:latin typeface="Gelasio" pitchFamily="34" charset="0"/>
                <a:ea typeface="Gelasio" pitchFamily="34" charset="-122"/>
              </a:rPr>
              <a:t>9</a:t>
            </a:r>
            <a:endParaRPr lang="en-US" sz="1640"/>
          </a:p>
        </p:txBody>
      </p:sp>
      <p:sp>
        <p:nvSpPr>
          <p:cNvPr id="20" name="Text 17"/>
          <p:cNvSpPr/>
          <p:nvPr/>
        </p:nvSpPr>
        <p:spPr>
          <a:xfrm>
            <a:off x="1273746" y="4676924"/>
            <a:ext cx="2534469" cy="666378"/>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smtClean="0">
                <a:solidFill>
                  <a:srgbClr val="272525"/>
                </a:solidFill>
                <a:latin typeface="Lato" pitchFamily="34" charset="0"/>
                <a:ea typeface="Lato" pitchFamily="34" charset="-122"/>
                <a:cs typeface="Lato" pitchFamily="34" charset="-120"/>
              </a:rPr>
              <a:t>.</a:t>
            </a:r>
            <a:endParaRPr lang="en-US" sz="1094"/>
          </a:p>
        </p:txBody>
      </p:sp>
      <p:sp>
        <p:nvSpPr>
          <p:cNvPr id="21" name="Text 7"/>
          <p:cNvSpPr/>
          <p:nvPr/>
        </p:nvSpPr>
        <p:spPr>
          <a:xfrm>
            <a:off x="1409215" y="4346302"/>
            <a:ext cx="25344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r">
              <a:lnSpc>
                <a:spcPts val="1749"/>
              </a:lnSpc>
              <a:buNone/>
            </a:pPr>
            <a:r>
              <a:rPr lang="en-US" sz="1094" b="1" smtClean="0">
                <a:solidFill>
                  <a:srgbClr val="272525"/>
                </a:solidFill>
                <a:latin typeface="Palatino Linotype" pitchFamily="18" charset="0"/>
                <a:ea typeface="Lato" pitchFamily="34" charset="-122"/>
                <a:cs typeface="Lato" pitchFamily="34" charset="-120"/>
              </a:rPr>
              <a:t>Nature of Company</a:t>
            </a:r>
          </a:p>
          <a:p>
            <a:pPr marL="0" indent="0" algn="ctr">
              <a:lnSpc>
                <a:spcPts val="1749"/>
              </a:lnSpc>
              <a:buNone/>
            </a:pPr>
            <a:r>
              <a:rPr lang="en-US" sz="1094" b="1" smtClean="0">
                <a:solidFill>
                  <a:srgbClr val="272525"/>
                </a:solidFill>
                <a:latin typeface="Palatino Linotype" pitchFamily="18" charset="0"/>
                <a:ea typeface="Lato" pitchFamily="34" charset="-122"/>
                <a:cs typeface="Lato" pitchFamily="34" charset="-120"/>
              </a:rPr>
              <a:t>                                            &amp; Business</a:t>
            </a:r>
          </a:p>
          <a:p>
            <a:pPr marL="0" indent="0" algn="r">
              <a:lnSpc>
                <a:spcPts val="1749"/>
              </a:lnSpc>
              <a:buNone/>
            </a:pPr>
            <a:endParaRPr lang="en-US" sz="1094"/>
          </a:p>
        </p:txBody>
      </p:sp>
    </p:spTree>
  </p:cSld>
  <p:clrMapOvr>
    <a:masterClrMapping/>
  </p:clrMapOvr>
  <p:transition/>
  <p:timing/>
</p:sld>
</file>

<file path=ppt/slides/slide18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6 – PART A – Filing Status</a:t>
            </a:r>
            <a:endParaRPr lang="en-US" b="1" u="sng">
              <a:solidFill>
                <a:srgbClr val="002060"/>
              </a:solidFill>
              <a:latin typeface="Nobile"/>
              <a:ea typeface="Nobile"/>
            </a:endParaRPr>
          </a:p>
        </p:txBody>
      </p:sp>
      <p:sp>
        <p:nvSpPr>
          <p:cNvPr id="22" name="Content Placeholder 21"/>
          <p:cNvSpPr>
            <a:spLocks noGrp="1"/>
          </p:cNvSpPr>
          <p:nvPr>
            <p:ph idx="1"/>
          </p:nvPr>
        </p:nvSpPr>
        <p:spPr>
          <a:xfrm>
            <a:off x="3306295" y="2139802"/>
            <a:ext cx="5694860" cy="3394473"/>
          </a:xfrm>
        </p:spPr>
        <p:txBody>
          <a:bodyPr>
            <a:normAutofit/>
          </a:bodyPr>
          <a:lstStyle/>
          <a:p>
            <a:pPr>
              <a:lnSpc>
                <a:spcPct val="150000"/>
              </a:lnSpc>
              <a:buFont typeface="Wingdings" pitchFamily="2" charset="2"/>
              <a:buChar char="Ø"/>
            </a:pPr>
            <a:r>
              <a:rPr lang="en-US" sz="1250" smtClean="0">
                <a:latin typeface="Palatino Linotype" pitchFamily="18" charset="0"/>
              </a:rPr>
              <a:t> A new column has been inserted in ITR Forms seeking information on the deadline for submitting the income tax return. The taxpayer is required to select the applicable due date for filing the return from the provided dropdown options, namely,  October 31</a:t>
            </a:r>
            <a:r>
              <a:rPr lang="en-US" sz="1250" baseline="30000" smtClean="0">
                <a:latin typeface="Palatino Linotype" pitchFamily="18" charset="0"/>
              </a:rPr>
              <a:t>st</a:t>
            </a:r>
            <a:r>
              <a:rPr lang="en-US" sz="1250" smtClean="0">
                <a:latin typeface="Palatino Linotype" pitchFamily="18" charset="0"/>
              </a:rPr>
              <a:t> or November 30</a:t>
            </a:r>
            <a:r>
              <a:rPr lang="en-US" sz="1250" baseline="30000" smtClean="0">
                <a:latin typeface="Palatino Linotype" pitchFamily="18" charset="0"/>
              </a:rPr>
              <a:t>th</a:t>
            </a:r>
          </a:p>
          <a:p>
            <a:pPr>
              <a:lnSpc>
                <a:spcPct val="150000"/>
              </a:lnSpc>
              <a:buNone/>
            </a:pPr>
            <a:endParaRPr lang="en-US" sz="1250" baseline="30000" smtClean="0">
              <a:latin typeface="Palatino Linotype" pitchFamily="18" charset="0"/>
            </a:endParaRPr>
          </a:p>
          <a:p>
            <a:pPr>
              <a:buNone/>
            </a:pPr>
            <a:endParaRPr lang="en-IN" sz="1125"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A(19)(ai) of PART A</a:t>
            </a:r>
            <a:endParaRPr lang="en-US" sz="1500" b="1">
              <a:solidFill>
                <a:srgbClr val="002060"/>
              </a:solidFill>
              <a:latin typeface="Palatino Linotype" pitchFamily="18" charset="0"/>
            </a:endParaRPr>
          </a:p>
        </p:txBody>
      </p:sp>
    </p:spTree>
  </p:cSld>
  <p:clrMapOvr>
    <a:masterClrMapping/>
  </p:clrMapOvr>
  <p:transition/>
  <p:timing/>
</p:sld>
</file>

<file path=ppt/slides/slide18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152843" y="1063229"/>
            <a:ext cx="8848313" cy="857250"/>
          </a:xfrm>
        </p:spPr>
        <p:txBody>
          <a:bodyPr>
            <a:normAutofit/>
          </a:bodyPr>
          <a:lstStyle/>
          <a:p>
            <a:r>
              <a:rPr lang="en-IN" sz="2375" b="1" u="sng" smtClean="0">
                <a:solidFill>
                  <a:srgbClr val="002060"/>
                </a:solidFill>
                <a:latin typeface="Nobile"/>
                <a:ea typeface="Nobile"/>
              </a:rPr>
              <a:t>Changes in ITR 6 – Part A – Filing Status New Fields added </a:t>
            </a:r>
            <a:endParaRPr lang="en-US" sz="2375" b="1" u="sng">
              <a:solidFill>
                <a:srgbClr val="002060"/>
              </a:solidFill>
              <a:latin typeface="Nobile"/>
              <a:ea typeface="Nobile"/>
            </a:endParaRPr>
          </a:p>
        </p:txBody>
      </p:sp>
      <p:sp>
        <p:nvSpPr>
          <p:cNvPr id="22" name="Content Placeholder 21"/>
          <p:cNvSpPr>
            <a:spLocks noGrp="1"/>
          </p:cNvSpPr>
          <p:nvPr>
            <p:ph idx="1"/>
          </p:nvPr>
        </p:nvSpPr>
        <p:spPr>
          <a:xfrm>
            <a:off x="3203058" y="2139802"/>
            <a:ext cx="5798098" cy="3394473"/>
          </a:xfrm>
        </p:spPr>
        <p:txBody>
          <a:bodyPr>
            <a:normAutofit/>
          </a:bodyPr>
          <a:lstStyle/>
          <a:p>
            <a:pPr algn="just">
              <a:lnSpc>
                <a:spcPct val="150000"/>
              </a:lnSpc>
              <a:buFont typeface="Wingdings" pitchFamily="2" charset="2"/>
              <a:buChar char="Ø"/>
            </a:pPr>
            <a:r>
              <a:rPr lang="en-US" sz="1250" smtClean="0">
                <a:latin typeface="Palatino Linotype" pitchFamily="18" charset="0"/>
              </a:rPr>
              <a:t> </a:t>
            </a:r>
            <a:r>
              <a:rPr lang="en-US" sz="1250" b="1" smtClean="0">
                <a:latin typeface="Palatino Linotype" pitchFamily="18" charset="0"/>
              </a:rPr>
              <a:t>Details of Legal Entity Identifier (LEI)</a:t>
            </a:r>
          </a:p>
          <a:p>
            <a:pPr algn="just">
              <a:lnSpc>
                <a:spcPct val="150000"/>
              </a:lnSpc>
              <a:buNone/>
            </a:pPr>
            <a:endParaRPr lang="en-IN" sz="1250" baseline="30000" smtClean="0">
              <a:latin typeface="Palatino Linotype" pitchFamily="18" charset="0"/>
            </a:endParaRPr>
          </a:p>
          <a:p>
            <a:pPr algn="just"/>
            <a:r>
              <a:rPr lang="en-US" sz="1250" smtClean="0">
                <a:latin typeface="Palatino Linotype" pitchFamily="18" charset="0"/>
              </a:rPr>
              <a:t>The Legal Entity Identifier (LEI) is a 20-character alpha-numeric code used to uniquely identify parties in financial transactions worldwide. It has been implemented to improve the quality and accuracy of financial data reporting systems for better risk management.</a:t>
            </a:r>
          </a:p>
          <a:p>
            <a:pPr algn="just">
              <a:buNone/>
            </a:pPr>
            <a:endParaRPr lang="en-US" sz="1250" smtClean="0">
              <a:latin typeface="Palatino Linotype" pitchFamily="18" charset="0"/>
            </a:endParaRPr>
          </a:p>
          <a:p>
            <a:pPr algn="just"/>
            <a:r>
              <a:rPr lang="en-US" sz="1250" smtClean="0">
                <a:latin typeface="Palatino Linotype" pitchFamily="18" charset="0"/>
              </a:rPr>
              <a:t>As per the RBI Regulations, all single payment transactions of </a:t>
            </a:r>
            <a:r>
              <a:rPr lang="en-US" sz="1250" b="1" smtClean="0">
                <a:solidFill>
                  <a:srgbClr val="C00000"/>
                </a:solidFill>
                <a:latin typeface="Palatino Linotype" pitchFamily="18" charset="0"/>
              </a:rPr>
              <a:t>INR 50 crores</a:t>
            </a:r>
            <a:r>
              <a:rPr lang="en-US" sz="1250" smtClean="0">
                <a:latin typeface="Palatino Linotype" pitchFamily="18" charset="0"/>
              </a:rPr>
              <a:t> and above undertaken by entities (non-individuals) should include remitter and beneficiary LEI information. </a:t>
            </a:r>
          </a:p>
          <a:p>
            <a:pPr algn="just"/>
            <a:endParaRPr lang="en-US" sz="1250" smtClean="0">
              <a:latin typeface="Palatino Linotype" pitchFamily="18" charset="0"/>
            </a:endParaRPr>
          </a:p>
          <a:p>
            <a:pPr algn="just"/>
            <a:r>
              <a:rPr lang="en-US" sz="1250" smtClean="0">
                <a:latin typeface="Palatino Linotype" pitchFamily="18" charset="0"/>
              </a:rPr>
              <a:t>In order to be in line with the RBI regulations, the new ITR Forms have incorporated a column for furnishing details of the LEI number. </a:t>
            </a:r>
            <a:r>
              <a:rPr lang="en-US" sz="1250" b="1" smtClean="0">
                <a:solidFill>
                  <a:srgbClr val="C00000"/>
                </a:solidFill>
                <a:latin typeface="Palatino Linotype" pitchFamily="18" charset="0"/>
              </a:rPr>
              <a:t>Such taxpayer is required to furnish the LEI details if he is seeking a refund of INR 50 crores or more</a:t>
            </a: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A(19)(r) of PART A</a:t>
            </a:r>
            <a:endParaRPr lang="en-US" sz="1500" b="1">
              <a:solidFill>
                <a:srgbClr val="002060"/>
              </a:solidFill>
              <a:latin typeface="Palatino Linotype" pitchFamily="18" charset="0"/>
            </a:endParaRPr>
          </a:p>
        </p:txBody>
      </p:sp>
    </p:spTree>
  </p:cSld>
  <p:clrMapOvr>
    <a:masterClrMapping/>
  </p:clrMapOvr>
  <p:transition/>
  <p:timing/>
</p:sld>
</file>

<file path=ppt/slides/slide18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sz="2250" b="1" u="sng" smtClean="0">
                <a:solidFill>
                  <a:srgbClr val="002060"/>
                </a:solidFill>
                <a:latin typeface="Nobile"/>
                <a:ea typeface="Nobile"/>
              </a:rPr>
              <a:t>Changes in ITR 6 – Part A – Filing Status New Fields added </a:t>
            </a:r>
            <a:endParaRPr lang="en-US" sz="2250" b="1" u="sng">
              <a:solidFill>
                <a:srgbClr val="002060"/>
              </a:solidFill>
              <a:latin typeface="Nobile"/>
              <a:ea typeface="Nobile"/>
            </a:endParaRPr>
          </a:p>
        </p:txBody>
      </p:sp>
      <p:sp>
        <p:nvSpPr>
          <p:cNvPr id="22" name="Content Placeholder 21"/>
          <p:cNvSpPr>
            <a:spLocks noGrp="1"/>
          </p:cNvSpPr>
          <p:nvPr>
            <p:ph idx="1"/>
          </p:nvPr>
        </p:nvSpPr>
        <p:spPr>
          <a:xfrm>
            <a:off x="3203058" y="2139802"/>
            <a:ext cx="5798098" cy="3394473"/>
          </a:xfrm>
        </p:spPr>
        <p:txBody>
          <a:bodyPr>
            <a:normAutofit/>
          </a:bodyPr>
          <a:lstStyle/>
          <a:p>
            <a:pPr algn="just">
              <a:lnSpc>
                <a:spcPct val="150000"/>
              </a:lnSpc>
              <a:buFont typeface="Wingdings" pitchFamily="2" charset="2"/>
              <a:buChar char="Ø"/>
            </a:pPr>
            <a:r>
              <a:rPr lang="en-US" sz="1250" b="1" smtClean="0">
                <a:latin typeface="Palatino Linotype" pitchFamily="18" charset="0"/>
              </a:rPr>
              <a:t>Assessee recognized as MSME</a:t>
            </a:r>
          </a:p>
          <a:p>
            <a:pPr algn="just">
              <a:lnSpc>
                <a:spcPct val="150000"/>
              </a:lnSpc>
              <a:buNone/>
            </a:pPr>
            <a:endParaRPr lang="en-IN" sz="1250" baseline="30000" smtClean="0">
              <a:latin typeface="Palatino Linotype" pitchFamily="18" charset="0"/>
            </a:endParaRPr>
          </a:p>
          <a:p>
            <a:pPr algn="just"/>
            <a:r>
              <a:rPr lang="en-US" sz="1250" smtClean="0">
                <a:latin typeface="Palatino Linotype" pitchFamily="18" charset="0"/>
              </a:rPr>
              <a:t>The  assessee should furnish information regarding its recognition status as a Micro, Small, and Medium Enterprise (MSME). It is also required to provide the registration number allotted as per the Micro, Small and Medium Enterprises Development Act, 2006</a:t>
            </a: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A(19)(s) of PART A</a:t>
            </a:r>
            <a:endParaRPr lang="en-US" sz="1500" b="1">
              <a:solidFill>
                <a:srgbClr val="002060"/>
              </a:solidFill>
              <a:latin typeface="Palatino Linotype" pitchFamily="18" charset="0"/>
            </a:endParaRPr>
          </a:p>
        </p:txBody>
      </p:sp>
    </p:spTree>
  </p:cSld>
  <p:clrMapOvr>
    <a:masterClrMapping/>
  </p:clrMapOvr>
  <p:transition/>
  <p:timing/>
</p:sld>
</file>

<file path=ppt/slides/slide18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09398" cy="724370"/>
          </a:xfrm>
        </p:spPr>
        <p:txBody>
          <a:bodyPr>
            <a:normAutofit/>
          </a:bodyPr>
          <a:lstStyle/>
          <a:p>
            <a:r>
              <a:rPr lang="en-IN" sz="2250" b="1" u="sng" smtClean="0">
                <a:solidFill>
                  <a:srgbClr val="002060"/>
                </a:solidFill>
                <a:latin typeface="Nobile"/>
                <a:ea typeface="Nobile"/>
              </a:rPr>
              <a:t>Changes in ITR 6 – PART A - Audit Info. - New Fields added </a:t>
            </a:r>
            <a:endParaRPr lang="en-US" sz="2250" b="1" u="sng">
              <a:solidFill>
                <a:srgbClr val="002060"/>
              </a:solidFill>
              <a:latin typeface="Nobile"/>
              <a:ea typeface="Nobile"/>
            </a:endParaRPr>
          </a:p>
        </p:txBody>
      </p:sp>
      <p:sp>
        <p:nvSpPr>
          <p:cNvPr id="22" name="Content Placeholder 21"/>
          <p:cNvSpPr>
            <a:spLocks noGrp="1"/>
          </p:cNvSpPr>
          <p:nvPr>
            <p:ph idx="1"/>
          </p:nvPr>
        </p:nvSpPr>
        <p:spPr>
          <a:xfrm>
            <a:off x="3322674" y="2110548"/>
            <a:ext cx="5798098" cy="3394473"/>
          </a:xfrm>
        </p:spPr>
        <p:txBody>
          <a:bodyPr>
            <a:normAutofit lnSpcReduction="10000"/>
          </a:bodyPr>
          <a:lstStyle/>
          <a:p>
            <a:pPr algn="just">
              <a:lnSpc>
                <a:spcPct val="150000"/>
              </a:lnSpc>
              <a:buFont typeface="Wingdings" pitchFamily="2" charset="2"/>
              <a:buChar char="Ø"/>
            </a:pPr>
            <a:r>
              <a:rPr lang="en-US" sz="1250" b="1" smtClean="0">
                <a:solidFill>
                  <a:srgbClr val="002060"/>
                </a:solidFill>
                <a:latin typeface="Palatino Linotype" pitchFamily="18" charset="0"/>
              </a:rPr>
              <a:t>Furnishing Acknowledgement No. of Audit Report and UDIN</a:t>
            </a:r>
          </a:p>
          <a:p>
            <a:pPr algn="just">
              <a:lnSpc>
                <a:spcPct val="150000"/>
              </a:lnSpc>
              <a:buNone/>
            </a:pPr>
            <a:endParaRPr lang="en-IN" sz="1250" baseline="30000" smtClean="0">
              <a:latin typeface="Palatino Linotype" pitchFamily="18" charset="0"/>
            </a:endParaRPr>
          </a:p>
          <a:p>
            <a:pPr algn="just">
              <a:lnSpc>
                <a:spcPct val="150000"/>
              </a:lnSpc>
              <a:buNone/>
            </a:pPr>
            <a:r>
              <a:rPr lang="en-US" sz="1250" smtClean="0"/>
              <a:t>	</a:t>
            </a:r>
            <a:r>
              <a:rPr lang="en-US" sz="1250" smtClean="0">
                <a:latin typeface="Palatino Linotype" pitchFamily="18" charset="0"/>
              </a:rPr>
              <a:t>Information about audits conducted under Section 44AB, including audit under Section 92E, assessee are required to furnish the acknowledgment number of the audit report and the UDIN</a:t>
            </a:r>
            <a:endParaRPr lang="en-US" sz="1250" baseline="30000" smtClean="0">
              <a:latin typeface="Palatino Linotype" pitchFamily="18" charset="0"/>
            </a:endParaRPr>
          </a:p>
          <a:p>
            <a:pPr algn="just">
              <a:buNone/>
            </a:pPr>
            <a:endParaRPr lang="en-IN" sz="1125" b="1" smtClean="0">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smtClean="0">
                <a:solidFill>
                  <a:srgbClr val="002060"/>
                </a:solidFill>
                <a:latin typeface="Palatino Linotype" pitchFamily="18" charset="0"/>
              </a:rPr>
              <a:t>Additional information pertains to the circumstances under which an assessee is obligated to undergo an audit, such as:</a:t>
            </a:r>
          </a:p>
          <a:p>
            <a:pPr lvl="1">
              <a:lnSpc>
                <a:spcPct val="150000"/>
              </a:lnSpc>
              <a:buFont typeface="Arial" pitchFamily="34" charset="0"/>
              <a:buChar char="•"/>
            </a:pPr>
            <a:r>
              <a:rPr lang="en-US" sz="1125" smtClean="0">
                <a:latin typeface="Palatino Linotype" pitchFamily="18" charset="0"/>
              </a:rPr>
              <a:t>Sales, turnover or gross receipts exceed the limits specified under Section 44AB;</a:t>
            </a:r>
          </a:p>
          <a:p>
            <a:pPr lvl="1">
              <a:lnSpc>
                <a:spcPct val="150000"/>
              </a:lnSpc>
              <a:buFont typeface="Arial" pitchFamily="34" charset="0"/>
              <a:buChar char="•"/>
            </a:pPr>
            <a:r>
              <a:rPr lang="en-US" sz="1125" smtClean="0">
                <a:latin typeface="Palatino Linotype" pitchFamily="18" charset="0"/>
              </a:rPr>
              <a:t>Assessee falling under Section 44AD/44ADA/44AE/44BB but not offering income on presumptive basis;</a:t>
            </a:r>
          </a:p>
          <a:p>
            <a:pPr lvl="1">
              <a:lnSpc>
                <a:spcPct val="150000"/>
              </a:lnSpc>
              <a:buFont typeface="Arial" pitchFamily="34" charset="0"/>
              <a:buChar char="•"/>
            </a:pPr>
            <a:r>
              <a:rPr lang="en-US" sz="1125" smtClean="0">
                <a:latin typeface="Palatino Linotype" pitchFamily="18" charset="0"/>
              </a:rPr>
              <a:t>Others</a:t>
            </a: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7" y="2223014"/>
            <a:ext cx="2992167"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C(8) &amp; C(9) in Audit Information under PART A</a:t>
            </a:r>
            <a:endParaRPr lang="en-US" sz="1500" b="1">
              <a:solidFill>
                <a:srgbClr val="002060"/>
              </a:solidFill>
              <a:latin typeface="Palatino Linotype" pitchFamily="18" charset="0"/>
            </a:endParaRPr>
          </a:p>
        </p:txBody>
      </p:sp>
      <p:sp>
        <p:nvSpPr>
          <p:cNvPr id="5" name="TextBox 4"/>
          <p:cNvSpPr txBox="1"/>
          <p:nvPr/>
        </p:nvSpPr>
        <p:spPr>
          <a:xfrm>
            <a:off x="330507" y="3767910"/>
            <a:ext cx="2792807" cy="750206"/>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(bi) , (bii) &amp; (biii) Audit Information under PART A</a:t>
            </a:r>
            <a:endParaRPr lang="en-US" sz="1500" b="1">
              <a:solidFill>
                <a:srgbClr val="002060"/>
              </a:solidFill>
              <a:latin typeface="Palatino Linotype" pitchFamily="18" charset="0"/>
            </a:endParaRPr>
          </a:p>
        </p:txBody>
      </p:sp>
    </p:spTree>
  </p:cSld>
  <p:clrMapOvr>
    <a:masterClrMapping/>
  </p:clrMapOvr>
  <p:transition/>
  <p:timing/>
</p:sld>
</file>

<file path=ppt/slides/slide18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fontScale="90000"/>
          </a:bodyPr>
          <a:lstStyle/>
          <a:p>
            <a:r>
              <a:rPr lang="en-IN" b="1" u="sng" smtClean="0">
                <a:solidFill>
                  <a:srgbClr val="002060"/>
                </a:solidFill>
                <a:latin typeface="Nobile"/>
                <a:ea typeface="Nobile"/>
              </a:rPr>
              <a:t>Changes in ITR 6 – PART A – OI</a:t>
            </a:r>
            <a:br>
              <a:rPr lang="en-IN" b="1" u="sng" smtClean="0">
                <a:solidFill>
                  <a:srgbClr val="002060"/>
                </a:solidFill>
                <a:latin typeface="Nobile"/>
                <a:ea typeface="Nobile"/>
              </a:rPr>
            </a:br>
            <a:r>
              <a:rPr lang="en-IN" b="1" u="sng" smtClean="0">
                <a:solidFill>
                  <a:srgbClr val="002060"/>
                </a:solidFill>
                <a:latin typeface="Nobile"/>
                <a:ea typeface="Nobile"/>
              </a:rPr>
              <a:t>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9" y="2139802"/>
            <a:ext cx="5681773" cy="3394473"/>
          </a:xfrm>
        </p:spPr>
        <p:txBody>
          <a:bodyPr>
            <a:normAutofit/>
          </a:bodyPr>
          <a:lstStyle/>
          <a:p>
            <a:pPr algn="just">
              <a:lnSpc>
                <a:spcPct val="150000"/>
              </a:lnSpc>
              <a:buFont typeface="Wingdings" pitchFamily="2" charset="2"/>
              <a:buChar char="Ø"/>
            </a:pPr>
            <a:r>
              <a:rPr lang="en-US" sz="1250" b="1" smtClean="0">
                <a:latin typeface="Palatino Linotype" pitchFamily="18" charset="0"/>
              </a:rPr>
              <a:t>Amount payable to Micro or Small enterprises beyond specified date</a:t>
            </a:r>
          </a:p>
          <a:p>
            <a:pPr algn="just">
              <a:lnSpc>
                <a:spcPct val="150000"/>
              </a:lnSpc>
              <a:buFont typeface="Wingdings" pitchFamily="2" charset="2"/>
              <a:buChar char="Ø"/>
            </a:pPr>
            <a:endParaRPr lang="en-US" sz="1250" b="1" smtClean="0">
              <a:latin typeface="Palatino Linotype" pitchFamily="18" charset="0"/>
            </a:endParaRPr>
          </a:p>
          <a:p>
            <a:pPr algn="just"/>
            <a:r>
              <a:rPr lang="en-US" sz="1250" smtClean="0">
                <a:latin typeface="Palatino Linotype" pitchFamily="18" charset="0"/>
              </a:rPr>
              <a:t>Finance Act 2023 has inserted a new clause (h) in Section 43B to provide that any sum payable to a </a:t>
            </a:r>
            <a:r>
              <a:rPr lang="en-US" sz="1250" b="1" smtClean="0">
                <a:solidFill>
                  <a:srgbClr val="FF0000"/>
                </a:solidFill>
                <a:latin typeface="Palatino Linotype" pitchFamily="18" charset="0"/>
              </a:rPr>
              <a:t>micro or small </a:t>
            </a:r>
            <a:r>
              <a:rPr lang="en-US" sz="1250" smtClean="0">
                <a:latin typeface="Palatino Linotype" pitchFamily="18" charset="0"/>
              </a:rPr>
              <a:t>enterprise beyond the time limit specified in Section 15 of the Micro, Small and Medium Enterprises Development Act 2006 (MSME Act) shall not be allowed as a deduction.</a:t>
            </a:r>
          </a:p>
          <a:p>
            <a:pPr algn="just">
              <a:buNone/>
            </a:pPr>
            <a:endParaRPr lang="en-US" sz="1250" smtClean="0">
              <a:latin typeface="Palatino Linotype" pitchFamily="18" charset="0"/>
            </a:endParaRPr>
          </a:p>
          <a:p>
            <a:pPr algn="just"/>
            <a:r>
              <a:rPr lang="en-US" sz="1250" smtClean="0">
                <a:latin typeface="Palatino Linotype" pitchFamily="18" charset="0"/>
              </a:rPr>
              <a:t>Accordingly, a new column is inserted under Part A-OI (Other Information) to disclose the sum payable to Micro or small enterprises beyond the specified time limit per the MSMED Act</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None/>
            </a:pPr>
            <a:endParaRPr lang="en-IN" sz="1250" baseline="30000" smtClean="0">
              <a:latin typeface="Palatino Linotype" pitchFamily="18" charset="0"/>
            </a:endParaRP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11(h) of PART A of Other Information</a:t>
            </a:r>
            <a:endParaRPr lang="en-US" sz="1500" b="1">
              <a:solidFill>
                <a:srgbClr val="002060"/>
              </a:solidFill>
              <a:latin typeface="Palatino Linotype" pitchFamily="18" charset="0"/>
            </a:endParaRPr>
          </a:p>
        </p:txBody>
      </p:sp>
    </p:spTree>
  </p:cSld>
  <p:clrMapOvr>
    <a:masterClrMapping/>
  </p:clrMapOvr>
  <p:transition/>
  <p:timing/>
</p:sld>
</file>

<file path=ppt/slides/slide18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fontScale="90000"/>
          </a:bodyPr>
          <a:lstStyle/>
          <a:p>
            <a:r>
              <a:rPr lang="en-IN" b="1" u="sng" smtClean="0">
                <a:solidFill>
                  <a:srgbClr val="002060"/>
                </a:solidFill>
                <a:latin typeface="Nobile"/>
                <a:ea typeface="Nobile"/>
              </a:rPr>
              <a:t>Changes in ITR 6 – PART A – OI</a:t>
            </a:r>
            <a:br>
              <a:rPr lang="en-IN" b="1" u="sng" smtClean="0">
                <a:solidFill>
                  <a:srgbClr val="002060"/>
                </a:solidFill>
                <a:latin typeface="Nobile"/>
                <a:ea typeface="Nobile"/>
              </a:rPr>
            </a:br>
            <a:r>
              <a:rPr lang="en-IN" b="1" u="sng" smtClean="0">
                <a:solidFill>
                  <a:srgbClr val="002060"/>
                </a:solidFill>
                <a:latin typeface="Nobile"/>
                <a:ea typeface="Nobile"/>
              </a:rPr>
              <a:t>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9" y="2139802"/>
            <a:ext cx="5681773" cy="3394473"/>
          </a:xfrm>
        </p:spPr>
        <p:txBody>
          <a:bodyPr>
            <a:normAutofit fontScale="92500" lnSpcReduction="10000"/>
          </a:bodyPr>
          <a:lstStyle/>
          <a:p>
            <a:pPr algn="just">
              <a:lnSpc>
                <a:spcPct val="150000"/>
              </a:lnSpc>
              <a:buFont typeface="Wingdings" pitchFamily="2" charset="2"/>
              <a:buChar char="Ø"/>
            </a:pPr>
            <a:r>
              <a:rPr lang="en-US" sz="1250" b="1" smtClean="0">
                <a:latin typeface="Palatino Linotype" pitchFamily="18" charset="0"/>
              </a:rPr>
              <a:t>Amount payable to Micro or Small enterprises beyond specified date</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Font typeface="Wingdings" pitchFamily="2" charset="2"/>
              <a:buChar char="Ø"/>
            </a:pPr>
            <a:r>
              <a:rPr lang="en-US" sz="1250" b="1" smtClean="0">
                <a:latin typeface="Palatino Linotype" pitchFamily="18" charset="0"/>
              </a:rPr>
              <a:t>Time limit u/s 15 of </a:t>
            </a:r>
            <a:r>
              <a:rPr lang="en-US" sz="1250" smtClean="0">
                <a:latin typeface="Palatino Linotype" pitchFamily="18" charset="0"/>
              </a:rPr>
              <a:t>Section 15 of the Micro, Small and Medium Enterprises Development Act 2006 (MSME Act)</a:t>
            </a:r>
          </a:p>
          <a:p>
            <a:pPr algn="just">
              <a:lnSpc>
                <a:spcPct val="150000"/>
              </a:lnSpc>
              <a:buFont typeface="Wingdings" pitchFamily="2" charset="2"/>
              <a:buChar char="Ø"/>
            </a:pPr>
            <a:endParaRPr lang="en-US" sz="1250" b="1" smtClean="0">
              <a:latin typeface="Palatino Linotype" pitchFamily="18" charset="0"/>
            </a:endParaRPr>
          </a:p>
          <a:p>
            <a:pPr algn="just">
              <a:lnSpc>
                <a:spcPct val="150000"/>
              </a:lnSpc>
              <a:buNone/>
            </a:pPr>
            <a:endParaRPr lang="en-IN" sz="1250" baseline="30000" smtClean="0">
              <a:latin typeface="Palatino Linotype" pitchFamily="18" charset="0"/>
            </a:endParaRPr>
          </a:p>
          <a:p>
            <a:pPr algn="just">
              <a:lnSpc>
                <a:spcPct val="150000"/>
              </a:lnSpc>
              <a:buNone/>
            </a:pPr>
            <a:endParaRPr lang="en-US" sz="1250" baseline="30000" smtClean="0">
              <a:latin typeface="Palatino Linotype" pitchFamily="18" charset="0"/>
            </a:endParaRPr>
          </a:p>
          <a:p>
            <a:pPr algn="just">
              <a:buNone/>
            </a:pPr>
            <a:endParaRPr lang="en-IN" sz="1125"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None/>
            </a:pPr>
            <a:endParaRPr lang="en-IN" sz="1125" smtClean="0">
              <a:latin typeface="Palatino Linotype" pitchFamily="18" charset="0"/>
              <a:ea typeface="Cambria" pitchFamily="18" charset="0"/>
              <a:cs typeface="Times New Roman" pitchFamily="18" charset="0"/>
            </a:endParaRPr>
          </a:p>
          <a:p>
            <a:pPr lvl="1" algn="just">
              <a:lnSpc>
                <a:spcPct val="150000"/>
              </a:lnSpc>
              <a:buNone/>
            </a:pPr>
            <a:endParaRPr lang="en-IN" sz="1125" smtClean="0">
              <a:latin typeface="Palatino Linotype" pitchFamily="18" charset="0"/>
              <a:ea typeface="Cambria" pitchFamily="18" charset="0"/>
              <a:cs typeface="Times New Roman" pitchFamily="18" charset="0"/>
            </a:endParaRPr>
          </a:p>
          <a:p>
            <a:pPr lvl="1" algn="just">
              <a:lnSpc>
                <a:spcPct val="150000"/>
              </a:lnSpc>
              <a:buNone/>
            </a:pPr>
            <a:r>
              <a:rPr lang="en-IN" sz="1125" b="1" smtClean="0">
                <a:latin typeface="Palatino Linotype" pitchFamily="18" charset="0"/>
                <a:ea typeface="Cambria" pitchFamily="18" charset="0"/>
                <a:cs typeface="Times New Roman" pitchFamily="18" charset="0"/>
              </a:rPr>
              <a:t>      Note:- In case of reporting u/s 43B(h), cross check with Balance Sheet particulars about Micro or Small enterprises dues</a:t>
            </a: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6" y="2223014"/>
            <a:ext cx="2872552"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Clause No. 11(h) of PART A of Other Information</a:t>
            </a:r>
            <a:endParaRPr lang="en-US" sz="1500" b="1">
              <a:solidFill>
                <a:srgbClr val="002060"/>
              </a:solidFill>
              <a:latin typeface="Palatino Linotype" pitchFamily="18" charset="0"/>
            </a:endParaRPr>
          </a:p>
        </p:txBody>
      </p:sp>
      <p:graphicFrame>
        <p:nvGraphicFramePr>
          <p:cNvPr id="6" name="Table 5"/>
          <p:cNvGraphicFramePr>
            <a:graphicFrameLocks noGrp="1"/>
          </p:cNvGraphicFramePr>
          <p:nvPr/>
        </p:nvGraphicFramePr>
        <p:xfrm>
          <a:off x="3796709" y="3608424"/>
          <a:ext cx="4111256" cy="1290955"/>
        </p:xfrm>
        <a:graphic>
          <a:graphicData uri="http://schemas.openxmlformats.org/drawingml/2006/table">
            <a:tbl>
              <a:tblPr firstRow="1" bandRow="1">
                <a:tableStyleId>{7DF18680-E054-41AD-8BC1-D1AEF772440D}</a:tableStyleId>
              </a:tblPr>
              <a:tblGrid>
                <a:gridCol w="1871774"/>
                <a:gridCol w="2239482"/>
              </a:tblGrid>
              <a:tr h="231775">
                <a:tc>
                  <a:txBody>
                    <a:bodyPr vert="horz" wrap="square"/>
                    <a:lstStyle/>
                    <a:p>
                      <a:pPr algn="l"/>
                      <a:endParaRPr lang="en-US" sz="1600" b="1">
                        <a:latin typeface="Palatino Linotype" pitchFamily="18" charset="0"/>
                      </a:endParaRPr>
                    </a:p>
                  </a:txBody>
                  <a:tcPr marL="57150" marR="57150" marT="28575" marB="28575"/>
                </a:tc>
                <a:tc>
                  <a:txBody>
                    <a:bodyPr vert="horz" wrap="square"/>
                    <a:lstStyle/>
                    <a:p>
                      <a:pPr algn="l"/>
                      <a:endParaRPr lang="en-US" sz="1600" b="1">
                        <a:latin typeface="Palatino Linotype" pitchFamily="18" charset="0"/>
                      </a:endParaRPr>
                    </a:p>
                  </a:txBody>
                  <a:tcPr marL="57150" marR="57150" marT="28575" marB="28575"/>
                </a:tc>
              </a:tr>
              <a:tr h="231775">
                <a:tc>
                  <a:txBody>
                    <a:bodyPr vert="horz" wrap="square"/>
                    <a:lstStyle/>
                    <a:p>
                      <a:pPr marL="0" marR="0" lvl="1" indent="0" algn="l" defTabSz="571500" rtl="0" eaLnBrk="1" fontAlgn="auto" latinLnBrk="0" hangingPunct="1">
                        <a:lnSpc>
                          <a:spcPct val="100000"/>
                        </a:lnSpc>
                        <a:spcBef>
                          <a:spcPct val="0"/>
                        </a:spcBef>
                        <a:spcAft>
                          <a:spcPct val="0"/>
                        </a:spcAft>
                        <a:buClrTx/>
                        <a:buSzTx/>
                        <a:buFontTx/>
                        <a:buNone/>
                        <a:defRPr/>
                      </a:pPr>
                      <a:r>
                        <a:rPr lang="en-US" sz="1000" b="1" smtClean="0">
                          <a:latin typeface="Palatino Linotype" pitchFamily="18" charset="0"/>
                        </a:rPr>
                        <a:t>In case of written agreement between buyer and seller of goods or provider of service </a:t>
                      </a:r>
                    </a:p>
                    <a:p>
                      <a:pPr algn="l"/>
                      <a:endParaRPr lang="en-US" sz="1600" b="1">
                        <a:latin typeface="Palatino Linotype" pitchFamily="18" charset="0"/>
                      </a:endParaRPr>
                    </a:p>
                  </a:txBody>
                  <a:tcPr marL="57150" marR="57150" marT="28575" marB="28575"/>
                </a:tc>
                <a:tc>
                  <a:txBody>
                    <a:bodyPr vert="horz" wrap="square"/>
                    <a:lstStyle/>
                    <a:p>
                      <a:pPr algn="l"/>
                      <a:r>
                        <a:rPr lang="en-US" sz="1000" b="1" smtClean="0">
                          <a:latin typeface="Palatino Linotype" pitchFamily="18" charset="0"/>
                        </a:rPr>
                        <a:t>Payment should be made within maximum of 45 days or date as per agreement whichever</a:t>
                      </a:r>
                      <a:r>
                        <a:rPr lang="en-US" sz="1000" b="1" baseline="0" smtClean="0">
                          <a:latin typeface="Palatino Linotype" pitchFamily="18" charset="0"/>
                        </a:rPr>
                        <a:t> is earlier</a:t>
                      </a:r>
                      <a:endParaRPr lang="en-US" sz="1600" b="1">
                        <a:latin typeface="Palatino Linotype" pitchFamily="18" charset="0"/>
                      </a:endParaRPr>
                    </a:p>
                  </a:txBody>
                  <a:tcPr marL="57150" marR="57150" marT="28575" marB="28575"/>
                </a:tc>
              </a:tr>
              <a:tr h="231775">
                <a:tc>
                  <a:txBody>
                    <a:bodyPr vert="horz" wrap="square"/>
                    <a:lstStyle/>
                    <a:p>
                      <a:pPr algn="l"/>
                      <a:r>
                        <a:rPr lang="en-US" sz="1000" b="1" smtClean="0">
                          <a:latin typeface="Palatino Linotype" pitchFamily="18" charset="0"/>
                        </a:rPr>
                        <a:t>In case of no agreement</a:t>
                      </a:r>
                      <a:endParaRPr lang="en-US" sz="1600" b="1">
                        <a:latin typeface="Palatino Linotype" pitchFamily="18" charset="0"/>
                      </a:endParaRPr>
                    </a:p>
                  </a:txBody>
                  <a:tcPr marL="57150" marR="57150" marT="28575" marB="28575"/>
                </a:tc>
                <a:tc>
                  <a:txBody>
                    <a:bodyPr vert="horz" wrap="square"/>
                    <a:lstStyle/>
                    <a:p>
                      <a:pPr algn="l"/>
                      <a:r>
                        <a:rPr lang="en-US" sz="1000" b="1" smtClean="0">
                          <a:latin typeface="Palatino Linotype" pitchFamily="18" charset="0"/>
                        </a:rPr>
                        <a:t>15 days </a:t>
                      </a:r>
                      <a:endParaRPr lang="en-US" sz="1600" b="1">
                        <a:latin typeface="Palatino Linotype" pitchFamily="18" charset="0"/>
                      </a:endParaRPr>
                    </a:p>
                  </a:txBody>
                  <a:tcPr marL="57150" marR="57150" marT="28575" marB="28575"/>
                </a:tc>
              </a:tr>
            </a:tbl>
          </a:graphicData>
        </a:graphic>
      </p:graphicFrame>
    </p:spTree>
  </p:cSld>
  <p:clrMapOvr>
    <a:masterClrMapping/>
  </p:clrMapOvr>
  <p:transition/>
  <p:timing/>
</p:sld>
</file>

<file path=ppt/slides/slide19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ITR 6 – PART A GEN : Important field</a:t>
            </a:r>
            <a:endParaRPr lang="en-US" b="1" u="sng">
              <a:solidFill>
                <a:srgbClr val="002060"/>
              </a:solidFill>
              <a:latin typeface="Nobile"/>
              <a:ea typeface="Nobile"/>
            </a:endParaRPr>
          </a:p>
        </p:txBody>
      </p:sp>
      <p:sp>
        <p:nvSpPr>
          <p:cNvPr id="22" name="Content Placeholder 21"/>
          <p:cNvSpPr>
            <a:spLocks noGrp="1"/>
          </p:cNvSpPr>
          <p:nvPr>
            <p:ph idx="1"/>
          </p:nvPr>
        </p:nvSpPr>
        <p:spPr>
          <a:xfrm>
            <a:off x="3322674" y="2110548"/>
            <a:ext cx="5798098" cy="3394473"/>
          </a:xfrm>
        </p:spPr>
        <p:txBody>
          <a:bodyPr>
            <a:normAutofit/>
          </a:bodyPr>
          <a:lstStyle/>
          <a:p>
            <a:pPr algn="just">
              <a:lnSpc>
                <a:spcPct val="150000"/>
              </a:lnSpc>
              <a:buFont typeface="Wingdings" pitchFamily="2" charset="2"/>
              <a:buChar char="Ø"/>
            </a:pPr>
            <a:r>
              <a:rPr lang="en-US" sz="1250" b="1" smtClean="0">
                <a:solidFill>
                  <a:srgbClr val="002060"/>
                </a:solidFill>
                <a:latin typeface="Palatino Linotype" pitchFamily="18" charset="0"/>
              </a:rPr>
              <a:t>Concessional scheme of taxation for companies</a:t>
            </a:r>
          </a:p>
          <a:p>
            <a:pPr algn="just">
              <a:lnSpc>
                <a:spcPct val="150000"/>
              </a:lnSpc>
              <a:buNone/>
            </a:pPr>
            <a:endParaRPr lang="en-IN" sz="1250" baseline="30000" smtClean="0">
              <a:latin typeface="Palatino Linotype" pitchFamily="18" charset="0"/>
            </a:endParaRPr>
          </a:p>
          <a:p>
            <a:pPr algn="just">
              <a:lnSpc>
                <a:spcPct val="150000"/>
              </a:lnSpc>
              <a:buNone/>
            </a:pPr>
            <a:r>
              <a:rPr lang="en-US" sz="1250" smtClean="0"/>
              <a:t>	</a:t>
            </a:r>
            <a:r>
              <a:rPr lang="en-US" sz="1250" smtClean="0">
                <a:latin typeface="Palatino Linotype" pitchFamily="18" charset="0"/>
              </a:rPr>
              <a:t> Form 10-IB /10-IC/ 10-ID has to be filed. Provide the date of filing of relevant form (10-IB/10-IC/10-ID) &amp; acknowledgment number</a:t>
            </a:r>
            <a:endParaRPr lang="en-US" sz="1250" baseline="30000" smtClean="0">
              <a:latin typeface="Palatino Linotype" pitchFamily="18" charset="0"/>
            </a:endParaRPr>
          </a:p>
          <a:p>
            <a:pPr algn="just">
              <a:buNone/>
            </a:pPr>
            <a:endParaRPr lang="en-IN" sz="1125" b="1" smtClean="0">
              <a:solidFill>
                <a:srgbClr val="002060"/>
              </a:solidFill>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r>
              <a:rPr lang="en-US" sz="1250" b="1" smtClean="0">
                <a:solidFill>
                  <a:srgbClr val="002060"/>
                </a:solidFill>
                <a:latin typeface="Palatino Linotype" pitchFamily="18" charset="0"/>
              </a:rPr>
              <a:t>Additional information to be provided w.r.t Startup companies</a:t>
            </a:r>
          </a:p>
          <a:p>
            <a:pPr lvl="1">
              <a:lnSpc>
                <a:spcPct val="150000"/>
              </a:lnSpc>
              <a:buFont typeface="Arial" pitchFamily="34" charset="0"/>
              <a:buChar char="•"/>
            </a:pPr>
            <a:r>
              <a:rPr lang="en-US" sz="1125" smtClean="0">
                <a:latin typeface="Palatino Linotype" pitchFamily="18" charset="0"/>
              </a:rPr>
              <a:t>DPIIT Recognition No.</a:t>
            </a:r>
          </a:p>
          <a:p>
            <a:pPr lvl="1">
              <a:lnSpc>
                <a:spcPct val="150000"/>
              </a:lnSpc>
              <a:buFont typeface="Arial" pitchFamily="34" charset="0"/>
              <a:buChar char="•"/>
            </a:pPr>
            <a:r>
              <a:rPr lang="en-US" sz="1125" smtClean="0">
                <a:latin typeface="Palatino Linotype" pitchFamily="18" charset="0"/>
              </a:rPr>
              <a:t>Form 2 filing date, if filed</a:t>
            </a:r>
          </a:p>
          <a:p>
            <a:pPr lvl="1">
              <a:lnSpc>
                <a:spcPct val="150000"/>
              </a:lnSpc>
              <a:buFont typeface="Arial" pitchFamily="34" charset="0"/>
              <a:buChar char="•"/>
            </a:pPr>
            <a:r>
              <a:rPr lang="en-US" sz="1125" smtClean="0">
                <a:latin typeface="Palatino Linotype" pitchFamily="18" charset="0"/>
              </a:rPr>
              <a:t>Certificate No. from Inter Ministerial Board for Certification</a:t>
            </a:r>
          </a:p>
          <a:p>
            <a:pPr algn="just">
              <a:lnSpc>
                <a:spcPct val="150000"/>
              </a:lnSpc>
              <a:buFont typeface="Wingdings" pitchFamily="2" charset="2"/>
              <a:buChar char="Ø"/>
            </a:pPr>
            <a:endParaRPr lang="en-IN" sz="125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125"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b="1" smtClean="0">
              <a:latin typeface="Palatino Linotype" pitchFamily="18" charset="0"/>
              <a:ea typeface="Cambria" pitchFamily="18" charset="0"/>
              <a:cs typeface="Times New Roman" pitchFamily="18" charset="0"/>
            </a:endParaRPr>
          </a:p>
        </p:txBody>
      </p:sp>
      <p:sp>
        <p:nvSpPr>
          <p:cNvPr id="11" name="TextBox 10"/>
          <p:cNvSpPr txBox="1"/>
          <p:nvPr/>
        </p:nvSpPr>
        <p:spPr>
          <a:xfrm>
            <a:off x="330507" y="2223014"/>
            <a:ext cx="2992167" cy="519373"/>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Opting for concessional tax u/s 115 BA / 115BAA/115BAB</a:t>
            </a:r>
            <a:endParaRPr lang="en-US" sz="1500" b="1">
              <a:solidFill>
                <a:srgbClr val="002060"/>
              </a:solidFill>
              <a:latin typeface="Palatino Linotype" pitchFamily="18" charset="0"/>
            </a:endParaRPr>
          </a:p>
        </p:txBody>
      </p:sp>
      <p:sp>
        <p:nvSpPr>
          <p:cNvPr id="5" name="TextBox 4"/>
          <p:cNvSpPr txBox="1"/>
          <p:nvPr/>
        </p:nvSpPr>
        <p:spPr>
          <a:xfrm>
            <a:off x="330507" y="3767910"/>
            <a:ext cx="2792807" cy="288541"/>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500" b="1" smtClean="0">
                <a:solidFill>
                  <a:srgbClr val="002060"/>
                </a:solidFill>
                <a:latin typeface="Palatino Linotype" pitchFamily="18" charset="0"/>
              </a:rPr>
              <a:t>Start up Company</a:t>
            </a:r>
            <a:endParaRPr lang="en-US" sz="1500" b="1">
              <a:solidFill>
                <a:srgbClr val="002060"/>
              </a:solidFill>
              <a:latin typeface="Palatino Linotype" pitchFamily="18" charset="0"/>
            </a:endParaRPr>
          </a:p>
        </p:txBody>
      </p:sp>
    </p:spTree>
  </p:cSld>
  <p:clrMapOvr>
    <a:masterClrMapping/>
  </p:clrMapOvr>
  <p:transition/>
  <p:timing/>
</p:sld>
</file>

<file path=ppt/slides/slide19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532914" y="1069901"/>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4" y="1641247"/>
          <a:ext cx="6596509" cy="4118501"/>
        </p:xfrm>
        <a:graphic>
          <a:graphicData uri="http://schemas.openxmlformats.org/drawingml/2006/table">
            <a:tbl>
              <a:tblPr firstRow="1" bandRow="1">
                <a:tableStyleId>{7DF18680-E054-41AD-8BC1-D1AEF772440D}</a:tableStyleId>
              </a:tblPr>
              <a:tblGrid>
                <a:gridCol w="1683435"/>
                <a:gridCol w="2379035"/>
                <a:gridCol w="2534039"/>
              </a:tblGrid>
              <a:tr h="230540">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706946">
                <a:tc>
                  <a:txBody>
                    <a:bodyPr vert="horz" wrap="square"/>
                    <a:lstStyle/>
                    <a:p>
                      <a:pPr fontAlgn="base"/>
                      <a:r>
                        <a:rPr lang="en-US" sz="1000" b="1">
                          <a:latin typeface="Palatino Linotype" pitchFamily="18" charset="0"/>
                        </a:rPr>
                        <a:t>Schedule HP</a:t>
                      </a:r>
                      <a:endParaRPr lang="en-US" sz="1600">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Details of Income </a:t>
                      </a:r>
                      <a:r>
                        <a:rPr lang="en-US" sz="1000" b="1">
                          <a:latin typeface="Palatino Linotype" pitchFamily="18" charset="0"/>
                        </a:rPr>
                        <a:t>from House Property</a:t>
                      </a:r>
                    </a:p>
                  </a:txBody>
                  <a:tcPr marL="57150" marR="57150" marT="28575" marB="28575" anchor="ctr"/>
                </a:tc>
                <a:tc>
                  <a:txBody>
                    <a:bodyPr vert="horz" wrap="square"/>
                    <a:lstStyle/>
                    <a:p>
                      <a:pPr fontAlgn="base"/>
                      <a:r>
                        <a:rPr lang="en-US" sz="1000" b="0">
                          <a:latin typeface="Palatino Linotype" pitchFamily="18" charset="0"/>
                        </a:rPr>
                        <a:t>Reports income from house property, calculating net income after deducting permissible expenses like property taxes and interest on home loans.</a:t>
                      </a:r>
                    </a:p>
                  </a:txBody>
                  <a:tcPr marL="57150" marR="57150" marT="28575" marB="28575" anchor="ctr"/>
                </a:tc>
              </a:tr>
              <a:tr h="545359">
                <a:tc>
                  <a:txBody>
                    <a:bodyPr vert="horz" wrap="square"/>
                    <a:lstStyle/>
                    <a:p>
                      <a:pPr fontAlgn="base"/>
                      <a:r>
                        <a:rPr lang="en-US" sz="1000" b="1">
                          <a:latin typeface="Palatino Linotype" pitchFamily="18" charset="0"/>
                        </a:rPr>
                        <a:t>Schedule BP</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Profit and Gains of Business or Profession</a:t>
                      </a:r>
                    </a:p>
                  </a:txBody>
                  <a:tcPr marL="57150" marR="57150" marT="28575" marB="28575" anchor="ctr"/>
                </a:tc>
                <a:tc>
                  <a:txBody>
                    <a:bodyPr vert="horz" wrap="square"/>
                    <a:lstStyle/>
                    <a:p>
                      <a:pPr fontAlgn="base"/>
                      <a:r>
                        <a:rPr lang="en-US" sz="1000" b="0" smtClean="0">
                          <a:latin typeface="Palatino Linotype" pitchFamily="18" charset="0"/>
                        </a:rPr>
                        <a:t>Computation</a:t>
                      </a:r>
                      <a:r>
                        <a:rPr lang="en-US" sz="1000" b="0" baseline="0" smtClean="0">
                          <a:latin typeface="Palatino Linotype" pitchFamily="18" charset="0"/>
                        </a:rPr>
                        <a:t> of income from PGBP</a:t>
                      </a:r>
                      <a:endParaRPr lang="en-US" sz="1600" b="0">
                        <a:latin typeface="Palatino Linotype" pitchFamily="18" charset="0"/>
                      </a:endParaRPr>
                    </a:p>
                  </a:txBody>
                  <a:tcPr marL="57150" marR="57150" marT="28575" marB="28575" anchor="ctr"/>
                </a:tc>
              </a:tr>
              <a:tr h="383771">
                <a:tc>
                  <a:txBody>
                    <a:bodyPr vert="horz" wrap="square"/>
                    <a:lstStyle/>
                    <a:p>
                      <a:pPr fontAlgn="base"/>
                      <a:r>
                        <a:rPr lang="en-US" sz="1000" b="1">
                          <a:latin typeface="Palatino Linotype" pitchFamily="18" charset="0"/>
                        </a:rPr>
                        <a:t>Schedule DPM</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Depreciation on Plant and Machinery</a:t>
                      </a:r>
                    </a:p>
                  </a:txBody>
                  <a:tcPr marL="57150" marR="57150" marT="28575" marB="28575" anchor="ctr"/>
                </a:tc>
                <a:tc>
                  <a:txBody>
                    <a:bodyPr vert="horz" wrap="square"/>
                    <a:lstStyle/>
                    <a:p>
                      <a:pPr fontAlgn="base"/>
                      <a:r>
                        <a:rPr lang="en-US" sz="1000" b="0">
                          <a:latin typeface="Palatino Linotype" pitchFamily="18" charset="0"/>
                        </a:rPr>
                        <a:t>Calculates depreciation on plant and machinery under the Income-tax Act.</a:t>
                      </a:r>
                    </a:p>
                  </a:txBody>
                  <a:tcPr marL="57150" marR="57150" marT="28575" marB="28575" anchor="ctr"/>
                </a:tc>
              </a:tr>
              <a:tr h="545359">
                <a:tc>
                  <a:txBody>
                    <a:bodyPr vert="horz" wrap="square"/>
                    <a:lstStyle/>
                    <a:p>
                      <a:pPr fontAlgn="base"/>
                      <a:r>
                        <a:rPr lang="en-US" sz="1000" b="1">
                          <a:latin typeface="Palatino Linotype" pitchFamily="18" charset="0"/>
                        </a:rPr>
                        <a:t>Schedule DOA</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Depreciation on Other Assets</a:t>
                      </a:r>
                    </a:p>
                  </a:txBody>
                  <a:tcPr marL="57150" marR="57150" marT="28575" marB="28575" anchor="ctr"/>
                </a:tc>
                <a:tc>
                  <a:txBody>
                    <a:bodyPr vert="horz" wrap="square"/>
                    <a:lstStyle/>
                    <a:p>
                      <a:pPr fontAlgn="base"/>
                      <a:r>
                        <a:rPr lang="en-US" sz="1000" b="0">
                          <a:latin typeface="Palatino Linotype" pitchFamily="18" charset="0"/>
                        </a:rPr>
                        <a:t>Depreciation calculation for assets other than plant and machinery, such as buildings, furniture, etc.</a:t>
                      </a:r>
                    </a:p>
                  </a:txBody>
                  <a:tcPr marL="57150" marR="57150" marT="28575" marB="28575" anchor="ctr"/>
                </a:tc>
              </a:tr>
              <a:tr h="545359">
                <a:tc>
                  <a:txBody>
                    <a:bodyPr vert="horz" wrap="square"/>
                    <a:lstStyle/>
                    <a:p>
                      <a:pPr fontAlgn="base"/>
                      <a:r>
                        <a:rPr lang="en-US" sz="1000" b="1" smtClean="0">
                          <a:latin typeface="Palatino Linotype" pitchFamily="18" charset="0"/>
                        </a:rPr>
                        <a:t>Schedule DEP</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Summary of Depreciation on assets</a:t>
                      </a:r>
                      <a:endParaRPr lang="en-US" sz="1600" b="1">
                        <a:latin typeface="Palatino Linotype" pitchFamily="18" charset="0"/>
                      </a:endParaRPr>
                    </a:p>
                  </a:txBody>
                  <a:tcPr marL="57150" marR="57150" marT="28575" marB="28575" anchor="ctr"/>
                </a:tc>
                <a:tc>
                  <a:txBody>
                    <a:bodyPr vert="horz" wrap="square"/>
                    <a:lstStyle/>
                    <a:p>
                      <a:pPr fontAlgn="base"/>
                      <a:r>
                        <a:rPr lang="en-US" sz="1000" b="0" smtClean="0">
                          <a:latin typeface="Palatino Linotype" pitchFamily="18" charset="0"/>
                        </a:rPr>
                        <a:t>Total of DPM + DOA</a:t>
                      </a:r>
                      <a:endParaRPr lang="en-US" sz="1600" b="0">
                        <a:latin typeface="Palatino Linotype" pitchFamily="18" charset="0"/>
                      </a:endParaRPr>
                    </a:p>
                  </a:txBody>
                  <a:tcPr marL="57150" marR="57150" marT="28575" marB="28575" anchor="ctr"/>
                </a:tc>
              </a:tr>
              <a:tr h="545359">
                <a:tc>
                  <a:txBody>
                    <a:bodyPr vert="horz" wrap="square"/>
                    <a:lstStyle/>
                    <a:p>
                      <a:pPr fontAlgn="base"/>
                      <a:r>
                        <a:rPr lang="en-US" sz="1000" b="1">
                          <a:latin typeface="Palatino Linotype" pitchFamily="18" charset="0"/>
                        </a:rPr>
                        <a:t>Schedule DCG</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Deemed Capital Gains on Sale of Depreciable Assets</a:t>
                      </a:r>
                    </a:p>
                  </a:txBody>
                  <a:tcPr marL="57150" marR="57150" marT="28575" marB="28575" anchor="ctr"/>
                </a:tc>
                <a:tc>
                  <a:txBody>
                    <a:bodyPr vert="horz" wrap="square"/>
                    <a:lstStyle/>
                    <a:p>
                      <a:pPr fontAlgn="base"/>
                      <a:r>
                        <a:rPr lang="en-US" sz="1000" b="0">
                          <a:latin typeface="Palatino Linotype" pitchFamily="18" charset="0"/>
                        </a:rPr>
                        <a:t>Calculates capital gains arising from the sale of depreciable assets, where gains are deemed as short-term.</a:t>
                      </a:r>
                    </a:p>
                  </a:txBody>
                  <a:tcPr marL="57150" marR="57150" marT="28575" marB="28575" anchor="ctr"/>
                </a:tc>
              </a:tr>
              <a:tr h="545359">
                <a:tc>
                  <a:txBody>
                    <a:bodyPr vert="horz" wrap="square"/>
                    <a:lstStyle/>
                    <a:p>
                      <a:pPr fontAlgn="base"/>
                      <a:r>
                        <a:rPr lang="en-US" sz="1000" b="1">
                          <a:latin typeface="Palatino Linotype" pitchFamily="18" charset="0"/>
                        </a:rPr>
                        <a:t>Schedule ESR</a:t>
                      </a:r>
                      <a:endParaRPr lang="en-US" sz="1600">
                        <a:latin typeface="Palatino Linotype" pitchFamily="18" charset="0"/>
                      </a:endParaRPr>
                    </a:p>
                  </a:txBody>
                  <a:tcPr marL="57150" marR="57150" marT="28575" marB="28575" anchor="ctr"/>
                </a:tc>
                <a:tc>
                  <a:txBody>
                    <a:bodyPr vert="horz" wrap="square"/>
                    <a:lstStyle/>
                    <a:p>
                      <a:pPr fontAlgn="base"/>
                      <a:r>
                        <a:rPr lang="en-US" sz="1000" b="1">
                          <a:latin typeface="Palatino Linotype" pitchFamily="18" charset="0"/>
                        </a:rPr>
                        <a:t>Deduction under Section 35 (Expenditure on Scientific Research)</a:t>
                      </a:r>
                    </a:p>
                  </a:txBody>
                  <a:tcPr marL="57150" marR="57150" marT="28575" marB="28575" anchor="ctr"/>
                </a:tc>
                <a:tc>
                  <a:txBody>
                    <a:bodyPr vert="horz" wrap="square"/>
                    <a:lstStyle/>
                    <a:p>
                      <a:pPr fontAlgn="base"/>
                      <a:r>
                        <a:rPr lang="en-US" sz="1000" b="0">
                          <a:latin typeface="Palatino Linotype" pitchFamily="18" charset="0"/>
                        </a:rPr>
                        <a:t>Details deductions claimed for expenditure on scientific research related to the business.</a:t>
                      </a:r>
                    </a:p>
                  </a:txBody>
                  <a:tcPr marL="57150" marR="57150" marT="28575" marB="28575" anchor="ctr"/>
                </a:tc>
              </a:tr>
            </a:tbl>
          </a:graphicData>
        </a:graphic>
      </p:graphicFrame>
    </p:spTree>
  </p:cSld>
  <p:clrMapOvr>
    <a:masterClrMapping/>
  </p:clrMapOvr>
  <p:transition/>
  <p:timing/>
</p:sld>
</file>

<file path=ppt/slides/slide19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39879" y="95028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4" y="1448686"/>
          <a:ext cx="6596509" cy="4115829"/>
        </p:xfrm>
        <a:graphic>
          <a:graphicData uri="http://schemas.openxmlformats.org/drawingml/2006/table">
            <a:tbl>
              <a:tblPr firstRow="1" bandRow="1">
                <a:tableStyleId>{7DF18680-E054-41AD-8BC1-D1AEF772440D}</a:tableStyleId>
              </a:tblPr>
              <a:tblGrid>
                <a:gridCol w="1683435"/>
                <a:gridCol w="2379035"/>
                <a:gridCol w="2534039"/>
              </a:tblGrid>
              <a:tr h="180673">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27395">
                <a:tc>
                  <a:txBody>
                    <a:bodyPr vert="horz" wrap="square"/>
                    <a:lstStyle/>
                    <a:p>
                      <a:pPr fontAlgn="base"/>
                      <a:r>
                        <a:rPr lang="en-US" sz="1000" b="1">
                          <a:solidFill>
                            <a:srgbClr val="FF0000"/>
                          </a:solidFill>
                          <a:latin typeface="Palatino Linotype" pitchFamily="18" charset="0"/>
                        </a:rPr>
                        <a:t>Schedule CG</a:t>
                      </a:r>
                    </a:p>
                  </a:txBody>
                  <a:tcPr marL="57150" marR="57150" marT="28575" marB="28575" anchor="ctr"/>
                </a:tc>
                <a:tc>
                  <a:txBody>
                    <a:bodyPr vert="horz" wrap="square"/>
                    <a:lstStyle/>
                    <a:p>
                      <a:pPr fontAlgn="base"/>
                      <a:r>
                        <a:rPr lang="en-US" sz="1000" b="1">
                          <a:solidFill>
                            <a:srgbClr val="FF0000"/>
                          </a:solidFill>
                          <a:latin typeface="Palatino Linotype" pitchFamily="18" charset="0"/>
                        </a:rPr>
                        <a:t>Capital Gains</a:t>
                      </a:r>
                    </a:p>
                  </a:txBody>
                  <a:tcPr marL="57150" marR="57150" marT="28575" marB="28575" anchor="ctr"/>
                </a:tc>
                <a:tc>
                  <a:txBody>
                    <a:bodyPr vert="horz" wrap="square"/>
                    <a:lstStyle/>
                    <a:p>
                      <a:pPr fontAlgn="base"/>
                      <a:r>
                        <a:rPr lang="en-US" sz="1000">
                          <a:latin typeface="Palatino Linotype" pitchFamily="18" charset="0"/>
                        </a:rPr>
                        <a:t>Details capital gains (or losses) arising from the transfer of capital assets, categorized into short-term and long-term.</a:t>
                      </a:r>
                    </a:p>
                  </a:txBody>
                  <a:tcPr marL="57150" marR="57150" marT="28575" marB="28575" anchor="ctr"/>
                </a:tc>
              </a:tr>
              <a:tr h="522529">
                <a:tc>
                  <a:txBody>
                    <a:bodyPr vert="horz" wrap="square"/>
                    <a:lstStyle/>
                    <a:p>
                      <a:pPr fontAlgn="base"/>
                      <a:r>
                        <a:rPr lang="en-US" sz="1000" b="1" smtClean="0">
                          <a:solidFill>
                            <a:schemeClr val="tx1"/>
                          </a:solidFill>
                          <a:latin typeface="Palatino Linotype" pitchFamily="18" charset="0"/>
                        </a:rPr>
                        <a:t>Schedule</a:t>
                      </a:r>
                      <a:r>
                        <a:rPr lang="en-US" sz="1000" b="1" baseline="0" smtClean="0">
                          <a:solidFill>
                            <a:schemeClr val="tx1"/>
                          </a:solidFill>
                          <a:latin typeface="Palatino Linotype" pitchFamily="18" charset="0"/>
                        </a:rPr>
                        <a:t> 112A</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Sale</a:t>
                      </a:r>
                      <a:r>
                        <a:rPr lang="en-US" sz="1000" b="1" baseline="0" smtClean="0">
                          <a:solidFill>
                            <a:schemeClr val="tx1"/>
                          </a:solidFill>
                          <a:latin typeface="Palatino Linotype" pitchFamily="18" charset="0"/>
                        </a:rPr>
                        <a:t> of Equity share in a company or unit of equity oriented fund</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Details of sale of equity share in a company or unit of equity oriented fund</a:t>
                      </a:r>
                      <a:r>
                        <a:rPr lang="en-US" sz="1000" baseline="0" smtClean="0">
                          <a:latin typeface="Palatino Linotype" pitchFamily="18" charset="0"/>
                        </a:rPr>
                        <a:t> or unit of business trust on which STT is paid </a:t>
                      </a:r>
                      <a:endParaRPr lang="en-US" sz="1600">
                        <a:latin typeface="Palatino Linotype" pitchFamily="18" charset="0"/>
                      </a:endParaRPr>
                    </a:p>
                  </a:txBody>
                  <a:tcPr marL="57150" marR="57150" marT="28575" marB="28575" anchor="ctr"/>
                </a:tc>
              </a:tr>
              <a:tr h="554031">
                <a:tc>
                  <a:txBody>
                    <a:bodyPr vert="horz" wrap="square"/>
                    <a:lstStyle/>
                    <a:p>
                      <a:pPr fontAlgn="base"/>
                      <a:r>
                        <a:rPr lang="en-US" sz="1000" b="1">
                          <a:latin typeface="Palatino Linotype" pitchFamily="18" charset="0"/>
                        </a:rPr>
                        <a:t>Schedule </a:t>
                      </a:r>
                      <a:r>
                        <a:rPr lang="en-US" sz="1000" b="1" smtClean="0">
                          <a:latin typeface="Palatino Linotype" pitchFamily="18" charset="0"/>
                        </a:rPr>
                        <a:t>115AD(1)(b)(iii) - Proviso</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Sale</a:t>
                      </a:r>
                      <a:r>
                        <a:rPr lang="en-US" sz="1000" b="1" baseline="0" smtClean="0">
                          <a:solidFill>
                            <a:schemeClr val="tx1"/>
                          </a:solidFill>
                          <a:latin typeface="Palatino Linotype" pitchFamily="18" charset="0"/>
                        </a:rPr>
                        <a:t> of Equity share in a company or unit of equity oriented fund</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a:latin typeface="Palatino Linotype" pitchFamily="18" charset="0"/>
                        </a:rPr>
                        <a:t>Provides details on how current year losses are set off against income from other heads.</a:t>
                      </a:r>
                    </a:p>
                  </a:txBody>
                  <a:tcPr marL="57150" marR="57150" marT="28575" marB="28575" anchor="ctr"/>
                </a:tc>
              </a:tr>
              <a:tr h="427395">
                <a:tc>
                  <a:txBody>
                    <a:bodyPr vert="horz" wrap="square"/>
                    <a:lstStyle/>
                    <a:p>
                      <a:pPr fontAlgn="base"/>
                      <a:r>
                        <a:rPr lang="en-US" sz="1000" b="1" smtClean="0">
                          <a:latin typeface="Palatino Linotype" pitchFamily="18" charset="0"/>
                        </a:rPr>
                        <a:t>Schedule VDA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Income from transfer of Virtual Digital</a:t>
                      </a:r>
                      <a:r>
                        <a:rPr lang="en-US" sz="1000" b="1" baseline="0" smtClean="0">
                          <a:latin typeface="Palatino Linotype" pitchFamily="18" charset="0"/>
                        </a:rPr>
                        <a:t> Assets</a:t>
                      </a:r>
                      <a:endParaRPr lang="en-US" sz="1600" b="1">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Details of all transactions to be filled in</a:t>
                      </a:r>
                      <a:endParaRPr lang="en-US" sz="1600">
                        <a:latin typeface="Palatino Linotype" pitchFamily="18" charset="0"/>
                      </a:endParaRPr>
                    </a:p>
                  </a:txBody>
                  <a:tcPr marL="57150" marR="57150" marT="28575" marB="28575" anchor="ctr"/>
                </a:tc>
              </a:tr>
              <a:tr h="427395">
                <a:tc>
                  <a:txBody>
                    <a:bodyPr vert="horz" wrap="square"/>
                    <a:lstStyle/>
                    <a:p>
                      <a:pPr fontAlgn="base"/>
                      <a:r>
                        <a:rPr lang="en-US" sz="1000" b="1">
                          <a:solidFill>
                            <a:srgbClr val="FF0000"/>
                          </a:solidFill>
                          <a:latin typeface="Palatino Linotype" pitchFamily="18" charset="0"/>
                        </a:rPr>
                        <a:t>Schedule OS</a:t>
                      </a:r>
                    </a:p>
                  </a:txBody>
                  <a:tcPr marL="57150" marR="57150" marT="28575" marB="28575" anchor="ctr"/>
                </a:tc>
                <a:tc>
                  <a:txBody>
                    <a:bodyPr vert="horz" wrap="square"/>
                    <a:lstStyle/>
                    <a:p>
                      <a:pPr fontAlgn="base"/>
                      <a:r>
                        <a:rPr lang="en-US" sz="1000" b="1">
                          <a:solidFill>
                            <a:srgbClr val="FF0000"/>
                          </a:solidFill>
                          <a:latin typeface="Palatino Linotype" pitchFamily="18" charset="0"/>
                        </a:rPr>
                        <a:t>Income from Other Sources</a:t>
                      </a:r>
                    </a:p>
                  </a:txBody>
                  <a:tcPr marL="57150" marR="57150" marT="28575" marB="28575" anchor="ctr"/>
                </a:tc>
                <a:tc>
                  <a:txBody>
                    <a:bodyPr vert="horz" wrap="square"/>
                    <a:lstStyle/>
                    <a:p>
                      <a:pPr fontAlgn="base"/>
                      <a:r>
                        <a:rPr lang="en-US" sz="1000">
                          <a:latin typeface="Palatino Linotype" pitchFamily="18" charset="0"/>
                        </a:rPr>
                        <a:t>Reports income from other sources not covered under any other heads like dividends, interest, winnings from lotteries, etc.</a:t>
                      </a:r>
                    </a:p>
                  </a:txBody>
                  <a:tcPr marL="57150" marR="57150" marT="28575" marB="28575" anchor="ctr"/>
                </a:tc>
              </a:tr>
              <a:tr h="427395">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CYLA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Details of Income after set off of CY losses</a:t>
                      </a:r>
                      <a:endParaRPr lang="en-US" sz="1600" b="1">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Details of CY set off to be provided</a:t>
                      </a:r>
                      <a:endParaRPr lang="en-US" sz="1600">
                        <a:latin typeface="Palatino Linotype" pitchFamily="18" charset="0"/>
                      </a:endParaRPr>
                    </a:p>
                  </a:txBody>
                  <a:tcPr marL="57150" marR="57150" marT="28575" marB="28575" anchor="ctr"/>
                </a:tc>
              </a:tr>
              <a:tr h="427395">
                <a:tc>
                  <a:txBody>
                    <a:bodyPr vert="horz" wrap="square"/>
                    <a:lstStyle/>
                    <a:p>
                      <a:pPr fontAlgn="base"/>
                      <a:r>
                        <a:rPr lang="en-US" sz="1000" b="1" smtClean="0">
                          <a:latin typeface="Palatino Linotype" pitchFamily="18" charset="0"/>
                        </a:rPr>
                        <a:t>Schedule BFLA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Details of Income after Set off of Brought Forward Losses from earlier years</a:t>
                      </a:r>
                      <a:endParaRPr lang="en-US" sz="1600" b="1">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Details how losses from previous years are adjusted against the current year's income.</a:t>
                      </a:r>
                      <a:endParaRPr lang="en-US" sz="1600">
                        <a:latin typeface="Palatino Linotype" pitchFamily="18" charset="0"/>
                      </a:endParaRPr>
                    </a:p>
                  </a:txBody>
                  <a:tcPr marL="57150" marR="57150" marT="28575" marB="28575" anchor="ctr"/>
                </a:tc>
              </a:tr>
              <a:tr h="427395">
                <a:tc>
                  <a:txBody>
                    <a:bodyPr vert="horz" wrap="square"/>
                    <a:lstStyle/>
                    <a:p>
                      <a:pPr fontAlgn="base"/>
                      <a:r>
                        <a:rPr lang="en-US" sz="1000" b="1" smtClean="0">
                          <a:latin typeface="Palatino Linotype" pitchFamily="18" charset="0"/>
                        </a:rPr>
                        <a:t>Schedule CFL</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Carry Forward of Losses</a:t>
                      </a:r>
                      <a:endParaRPr lang="en-US" sz="1600" b="1">
                        <a:latin typeface="Palatino Linotype" pitchFamily="18" charset="0"/>
                      </a:endParaRPr>
                    </a:p>
                  </a:txBody>
                  <a:tcPr marL="57150" marR="57150" marT="28575" marB="28575" anchor="ctr"/>
                </a:tc>
                <a:tc>
                  <a:txBody>
                    <a:bodyPr vert="horz" wrap="square"/>
                    <a:lstStyle/>
                    <a:p>
                      <a:pPr fontAlgn="base"/>
                      <a:r>
                        <a:rPr lang="en-US" sz="1000" smtClean="0">
                          <a:latin typeface="Palatino Linotype" pitchFamily="18" charset="0"/>
                        </a:rPr>
                        <a:t>Lists losses to be carried forward to future years for set-off.</a:t>
                      </a:r>
                      <a:endParaRPr lang="en-US" sz="1600">
                        <a:latin typeface="Palatino Linotype" pitchFamily="18" charset="0"/>
                      </a:endParaRPr>
                    </a:p>
                  </a:txBody>
                  <a:tcPr marL="57150" marR="57150" marT="28575" marB="28575" anchor="ctr"/>
                </a:tc>
              </a:tr>
            </a:tbl>
          </a:graphicData>
        </a:graphic>
      </p:graphicFrame>
    </p:spTree>
  </p:cSld>
  <p:clrMapOvr>
    <a:masterClrMapping/>
  </p:clrMapOvr>
  <p:transition/>
  <p:timing/>
</p:sld>
</file>

<file path=ppt/slides/slide19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39879" y="95028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4" y="1448686"/>
          <a:ext cx="6596509" cy="4303869"/>
        </p:xfrm>
        <a:graphic>
          <a:graphicData uri="http://schemas.openxmlformats.org/drawingml/2006/table">
            <a:tbl>
              <a:tblPr firstRow="1" bandRow="1">
                <a:tableStyleId>{7DF18680-E054-41AD-8BC1-D1AEF772440D}</a:tableStyleId>
              </a:tblPr>
              <a:tblGrid>
                <a:gridCol w="1683435"/>
                <a:gridCol w="2379035"/>
                <a:gridCol w="2534039"/>
              </a:tblGrid>
              <a:tr h="180673">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27395">
                <a:tc>
                  <a:txBody>
                    <a:bodyPr vert="horz" wrap="square"/>
                    <a:lstStyle/>
                    <a:p>
                      <a:pPr fontAlgn="base"/>
                      <a:r>
                        <a:rPr lang="en-US" sz="1000" b="1">
                          <a:solidFill>
                            <a:schemeClr val="tx1"/>
                          </a:solidFill>
                          <a:latin typeface="Palatino Linotype" pitchFamily="18" charset="0"/>
                        </a:rPr>
                        <a:t>Schedule </a:t>
                      </a:r>
                      <a:r>
                        <a:rPr lang="en-US" sz="1000" b="1" smtClean="0">
                          <a:solidFill>
                            <a:schemeClr val="tx1"/>
                          </a:solidFill>
                          <a:latin typeface="Palatino Linotype" pitchFamily="18" charset="0"/>
                        </a:rPr>
                        <a:t>UD</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Unabsorbed depreciation and allowance under section 35(4)</a:t>
                      </a:r>
                      <a:endParaRPr lang="en-US" sz="1600" b="1">
                        <a:solidFill>
                          <a:srgbClr val="FF0000"/>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a:solidFill>
                            <a:schemeClr val="dk1"/>
                          </a:solidFill>
                          <a:latin typeface="Palatino Linotype" pitchFamily="18" charset="0"/>
                          <a:ea typeface="+mn-ea"/>
                          <a:cs typeface="+mn-cs"/>
                        </a:rPr>
                        <a:t>Details </a:t>
                      </a:r>
                      <a:r>
                        <a:rPr lang="en-US" sz="1000" kern="1200" smtClean="0">
                          <a:solidFill>
                            <a:schemeClr val="dk1"/>
                          </a:solidFill>
                          <a:latin typeface="Palatino Linotype" pitchFamily="18" charset="0"/>
                          <a:ea typeface="+mn-ea"/>
                          <a:cs typeface="+mn-cs"/>
                        </a:rPr>
                        <a:t> of unabsorbed depreciation and allowance under section 35(4)</a:t>
                      </a:r>
                      <a:endParaRPr lang="en-US" sz="1600" kern="1200">
                        <a:solidFill>
                          <a:schemeClr val="dk1"/>
                        </a:solidFill>
                        <a:latin typeface="Palatino Linotype" pitchFamily="18" charset="0"/>
                        <a:ea typeface="+mn-ea"/>
                        <a:cs typeface="+mn-cs"/>
                      </a:endParaRPr>
                    </a:p>
                  </a:txBody>
                  <a:tcPr marL="57150" marR="57150" marT="28575" marB="28575" anchor="ctr"/>
                </a:tc>
              </a:tr>
              <a:tr h="522529">
                <a:tc>
                  <a:txBody>
                    <a:bodyPr vert="horz" wrap="square"/>
                    <a:lstStyle/>
                    <a:p>
                      <a:pPr fontAlgn="base"/>
                      <a:r>
                        <a:rPr lang="en-US" sz="1000" b="1" smtClean="0">
                          <a:solidFill>
                            <a:schemeClr val="tx1"/>
                          </a:solidFill>
                          <a:latin typeface="Palatino Linotype" pitchFamily="18" charset="0"/>
                        </a:rPr>
                        <a:t>Schedule</a:t>
                      </a:r>
                      <a:r>
                        <a:rPr lang="en-US" sz="1000" b="1" baseline="0" smtClean="0">
                          <a:solidFill>
                            <a:schemeClr val="tx1"/>
                          </a:solidFill>
                          <a:latin typeface="Palatino Linotype" pitchFamily="18" charset="0"/>
                        </a:rPr>
                        <a:t> ICDS</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Effect of Income computation</a:t>
                      </a:r>
                      <a:r>
                        <a:rPr lang="en-US" sz="1000" b="1" baseline="0" smtClean="0">
                          <a:solidFill>
                            <a:schemeClr val="tx1"/>
                          </a:solidFill>
                          <a:latin typeface="Palatino Linotype" pitchFamily="18" charset="0"/>
                        </a:rPr>
                        <a:t> Disclosure standards on profit</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Details of ICDS application and effect on profit (Increase/Decrease)</a:t>
                      </a:r>
                      <a:endParaRPr lang="en-US" sz="1600" kern="1200">
                        <a:solidFill>
                          <a:schemeClr val="dk1"/>
                        </a:solidFill>
                        <a:latin typeface="Palatino Linotype" pitchFamily="18" charset="0"/>
                        <a:ea typeface="+mn-ea"/>
                        <a:cs typeface="+mn-cs"/>
                      </a:endParaRPr>
                    </a:p>
                  </a:txBody>
                  <a:tcPr marL="57150" marR="57150" marT="28575" marB="28575" anchor="ctr"/>
                </a:tc>
              </a:tr>
              <a:tr h="554031">
                <a:tc>
                  <a:txBody>
                    <a:bodyPr vert="horz" wrap="square"/>
                    <a:lstStyle/>
                    <a:p>
                      <a:pPr fontAlgn="base"/>
                      <a:r>
                        <a:rPr lang="en-US" sz="1000" b="1" smtClean="0">
                          <a:latin typeface="Palatino Linotype" pitchFamily="18" charset="0"/>
                        </a:rPr>
                        <a:t>Schedule 10AA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Deduction</a:t>
                      </a:r>
                      <a:r>
                        <a:rPr lang="en-US" sz="1000" b="1" baseline="0" smtClean="0">
                          <a:solidFill>
                            <a:schemeClr val="tx1"/>
                          </a:solidFill>
                          <a:latin typeface="Palatino Linotype" pitchFamily="18" charset="0"/>
                        </a:rPr>
                        <a:t> u/s 10AA</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Deduction details u/s 10AA ( Should match with Item 17 of Form 56F)</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80G</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Details of donations</a:t>
                      </a:r>
                      <a:r>
                        <a:rPr lang="en-US" sz="1000" b="1" baseline="0" smtClean="0">
                          <a:latin typeface="Palatino Linotype" pitchFamily="18" charset="0"/>
                        </a:rPr>
                        <a:t> entitled for deduction u/s 80G</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of Donation to be filled </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80GGA</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Details of donations for scientific research or rural development </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0" kern="1200" smtClean="0">
                          <a:solidFill>
                            <a:schemeClr val="dk1"/>
                          </a:solidFill>
                          <a:latin typeface="Palatino Linotype" pitchFamily="18" charset="0"/>
                          <a:ea typeface="+mn-ea"/>
                          <a:cs typeface="+mn-cs"/>
                        </a:rPr>
                        <a:t>Details of donations for scientific research or rural development </a:t>
                      </a:r>
                      <a:endParaRPr lang="en-US" sz="1600" kern="1200">
                        <a:solidFill>
                          <a:schemeClr val="dk1"/>
                        </a:solidFill>
                        <a:latin typeface="Palatino Linotype" pitchFamily="18" charset="0"/>
                        <a:ea typeface="+mn-ea"/>
                        <a:cs typeface="+mn-cs"/>
                      </a:endParaRPr>
                    </a:p>
                  </a:txBody>
                  <a:tcPr marL="57150" marR="57150" marT="28575" marB="28575" anchor="ctr"/>
                </a:tc>
              </a:tr>
              <a:tr h="361739">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80GGC</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Details of contributions made to political parties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0" kern="1200" smtClean="0">
                          <a:solidFill>
                            <a:schemeClr val="dk1"/>
                          </a:solidFill>
                          <a:latin typeface="Palatino Linotype" pitchFamily="18" charset="0"/>
                          <a:ea typeface="+mn-ea"/>
                          <a:cs typeface="+mn-cs"/>
                        </a:rPr>
                        <a:t>Details of contributions made to political parties</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80IAC </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Deduction in respect of eligible startup</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To be filled in only if answer to A19(q) is Yes</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 80LA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Deduction in respect of offshore banking unit or IFSC</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of deduction in respect of offshore banking unit or IFSC</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RA</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Details of donations to research associations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Deduction under sections 35(1)(ii) or 35(1)(iia) or 35(1)(iii) or 35(2AA)</a:t>
                      </a:r>
                      <a:endParaRPr lang="en-US" sz="1600" kern="1200">
                        <a:solidFill>
                          <a:schemeClr val="dk1"/>
                        </a:solidFill>
                        <a:latin typeface="Palatino Linotype" pitchFamily="18" charset="0"/>
                        <a:ea typeface="+mn-ea"/>
                        <a:cs typeface="+mn-cs"/>
                      </a:endParaRPr>
                    </a:p>
                  </a:txBody>
                  <a:tcPr marL="57150" marR="57150" marT="28575" marB="28575" anchor="ctr"/>
                </a:tc>
              </a:tr>
            </a:tbl>
          </a:graphicData>
        </a:graphic>
      </p:graphicFrame>
    </p:spTree>
  </p:cSld>
  <p:clrMapOvr>
    <a:masterClrMapping/>
  </p:clrMapOvr>
  <p:transition/>
  <p:timing/>
</p:sld>
</file>

<file path=ppt/slides/slide19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39879" y="95028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4" y="1448686"/>
          <a:ext cx="6596509" cy="4456269"/>
        </p:xfrm>
        <a:graphic>
          <a:graphicData uri="http://schemas.openxmlformats.org/drawingml/2006/table">
            <a:tbl>
              <a:tblPr firstRow="1" bandRow="1">
                <a:tableStyleId>{7DF18680-E054-41AD-8BC1-D1AEF772440D}</a:tableStyleId>
              </a:tblPr>
              <a:tblGrid>
                <a:gridCol w="1683435"/>
                <a:gridCol w="2379035"/>
                <a:gridCol w="2534039"/>
              </a:tblGrid>
              <a:tr h="180673">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27395">
                <a:tc>
                  <a:txBody>
                    <a:bodyPr vert="horz" wrap="square"/>
                    <a:lstStyle/>
                    <a:p>
                      <a:pPr fontAlgn="base"/>
                      <a:r>
                        <a:rPr lang="en-US" sz="1000" b="1">
                          <a:solidFill>
                            <a:schemeClr val="tx1"/>
                          </a:solidFill>
                          <a:latin typeface="Palatino Linotype" pitchFamily="18" charset="0"/>
                        </a:rPr>
                        <a:t>Schedule </a:t>
                      </a:r>
                      <a:r>
                        <a:rPr lang="en-US" sz="1000" b="1" smtClean="0">
                          <a:solidFill>
                            <a:schemeClr val="tx1"/>
                          </a:solidFill>
                          <a:latin typeface="Palatino Linotype" pitchFamily="18" charset="0"/>
                        </a:rPr>
                        <a:t>80-IA</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Deduction</a:t>
                      </a:r>
                      <a:r>
                        <a:rPr lang="en-US" sz="1000" b="1" baseline="0" smtClean="0">
                          <a:solidFill>
                            <a:schemeClr val="tx1"/>
                          </a:solidFill>
                          <a:latin typeface="Palatino Linotype" pitchFamily="18" charset="0"/>
                        </a:rPr>
                        <a:t> u/s 80-IA</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To</a:t>
                      </a:r>
                      <a:r>
                        <a:rPr lang="en-US" sz="1000" kern="1200" baseline="0" smtClean="0">
                          <a:solidFill>
                            <a:schemeClr val="dk1"/>
                          </a:solidFill>
                          <a:latin typeface="Palatino Linotype" pitchFamily="18" charset="0"/>
                          <a:ea typeface="+mn-ea"/>
                          <a:cs typeface="+mn-cs"/>
                        </a:rPr>
                        <a:t> match with Sl. No 30 of Form 10CCB of the undertaking</a:t>
                      </a:r>
                      <a:endParaRPr lang="en-US" sz="1600" kern="1200">
                        <a:solidFill>
                          <a:schemeClr val="dk1"/>
                        </a:solidFill>
                        <a:latin typeface="Palatino Linotype" pitchFamily="18" charset="0"/>
                        <a:ea typeface="+mn-ea"/>
                        <a:cs typeface="+mn-cs"/>
                      </a:endParaRPr>
                    </a:p>
                  </a:txBody>
                  <a:tcPr marL="57150" marR="57150" marT="28575" marB="28575" anchor="ctr"/>
                </a:tc>
              </a:tr>
              <a:tr h="522529">
                <a:tc>
                  <a:txBody>
                    <a:bodyPr vert="horz" wrap="square"/>
                    <a:lstStyle/>
                    <a:p>
                      <a:pPr fontAlgn="base"/>
                      <a:r>
                        <a:rPr lang="en-US" sz="1000" b="1" smtClean="0">
                          <a:solidFill>
                            <a:schemeClr val="tx1"/>
                          </a:solidFill>
                          <a:latin typeface="Palatino Linotype" pitchFamily="18" charset="0"/>
                        </a:rPr>
                        <a:t>Schedule</a:t>
                      </a:r>
                      <a:r>
                        <a:rPr lang="en-US" sz="1000" b="1" baseline="0" smtClean="0">
                          <a:solidFill>
                            <a:schemeClr val="tx1"/>
                          </a:solidFill>
                          <a:latin typeface="Palatino Linotype" pitchFamily="18" charset="0"/>
                        </a:rPr>
                        <a:t> 80-IB</a:t>
                      </a:r>
                      <a:endParaRPr lang="en-US" sz="1600" b="1">
                        <a:solidFill>
                          <a:schemeClr val="tx1"/>
                        </a:solidFill>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Deduction u/s 80-IB</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To</a:t>
                      </a:r>
                      <a:r>
                        <a:rPr lang="en-US" sz="1000" kern="1200" baseline="0" smtClean="0">
                          <a:solidFill>
                            <a:schemeClr val="dk1"/>
                          </a:solidFill>
                          <a:latin typeface="Palatino Linotype" pitchFamily="18" charset="0"/>
                          <a:ea typeface="+mn-ea"/>
                          <a:cs typeface="+mn-cs"/>
                        </a:rPr>
                        <a:t> match with Sl. No 30 of Form 10CCB of the undertaking</a:t>
                      </a:r>
                      <a:endParaRPr lang="en-US" sz="1600" kern="1200">
                        <a:solidFill>
                          <a:schemeClr val="dk1"/>
                        </a:solidFill>
                        <a:latin typeface="Palatino Linotype" pitchFamily="18" charset="0"/>
                        <a:ea typeface="+mn-ea"/>
                        <a:cs typeface="+mn-cs"/>
                      </a:endParaRPr>
                    </a:p>
                  </a:txBody>
                  <a:tcPr marL="57150" marR="57150" marT="28575" marB="28575" anchor="ctr"/>
                </a:tc>
              </a:tr>
              <a:tr h="554031">
                <a:tc>
                  <a:txBody>
                    <a:bodyPr vert="horz" wrap="square"/>
                    <a:lstStyle/>
                    <a:p>
                      <a:pPr fontAlgn="base"/>
                      <a:r>
                        <a:rPr lang="en-US" sz="1000" b="1" smtClean="0">
                          <a:latin typeface="Palatino Linotype" pitchFamily="18" charset="0"/>
                        </a:rPr>
                        <a:t>Schedule 80-IC</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solidFill>
                            <a:schemeClr val="tx1"/>
                          </a:solidFill>
                          <a:latin typeface="Palatino Linotype" pitchFamily="18" charset="0"/>
                        </a:rPr>
                        <a:t>Deduction</a:t>
                      </a:r>
                      <a:r>
                        <a:rPr lang="en-US" sz="1000" b="1" baseline="0" smtClean="0">
                          <a:solidFill>
                            <a:schemeClr val="tx1"/>
                          </a:solidFill>
                          <a:latin typeface="Palatino Linotype" pitchFamily="18" charset="0"/>
                        </a:rPr>
                        <a:t> u/s 80-IC</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To</a:t>
                      </a:r>
                      <a:r>
                        <a:rPr lang="en-US" sz="1000" kern="1200" baseline="0" smtClean="0">
                          <a:solidFill>
                            <a:schemeClr val="dk1"/>
                          </a:solidFill>
                          <a:latin typeface="Palatino Linotype" pitchFamily="18" charset="0"/>
                          <a:ea typeface="+mn-ea"/>
                          <a:cs typeface="+mn-cs"/>
                        </a:rPr>
                        <a:t> match with Sl. No 30 of Form 10CCB of the undertaking</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VI-A</a:t>
                      </a:r>
                      <a:endParaRPr lang="en-US" sz="1600" b="1">
                        <a:latin typeface="Palatino Linotype" pitchFamily="18" charset="0"/>
                      </a:endParaRPr>
                    </a:p>
                  </a:txBody>
                  <a:tcPr marL="57150" marR="57150" marT="28575" marB="28575" anchor="ctr"/>
                </a:tc>
                <a:tc>
                  <a:txBody>
                    <a:bodyPr vert="horz" wrap="square"/>
                    <a:lstStyle/>
                    <a:p>
                      <a:pPr fontAlgn="base"/>
                      <a:r>
                        <a:rPr lang="en-US" sz="1000" b="1" smtClean="0">
                          <a:latin typeface="Palatino Linotype" pitchFamily="18" charset="0"/>
                        </a:rPr>
                        <a:t>Deduction under Chapter VI-A</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Summary schedule</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SI</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Income</a:t>
                      </a:r>
                      <a:r>
                        <a:rPr lang="en-US" sz="1000" b="1" kern="1200" baseline="0" smtClean="0">
                          <a:solidFill>
                            <a:schemeClr val="dk1"/>
                          </a:solidFill>
                          <a:latin typeface="Palatino Linotype" pitchFamily="18" charset="0"/>
                          <a:ea typeface="+mn-ea"/>
                          <a:cs typeface="+mn-cs"/>
                        </a:rPr>
                        <a:t> chargeable to tax at special rates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Details</a:t>
                      </a:r>
                      <a:r>
                        <a:rPr lang="en-US" sz="1000" kern="1200" baseline="0" smtClean="0">
                          <a:solidFill>
                            <a:schemeClr val="dk1"/>
                          </a:solidFill>
                          <a:latin typeface="Palatino Linotype" pitchFamily="18" charset="0"/>
                          <a:ea typeface="+mn-ea"/>
                          <a:cs typeface="+mn-cs"/>
                        </a:rPr>
                        <a:t> of Income chargeable at special rates</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IF</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Information regarding investment in unincorporated entities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Details</a:t>
                      </a:r>
                      <a:r>
                        <a:rPr lang="en-US" sz="1000" kern="1200" baseline="0" smtClean="0">
                          <a:solidFill>
                            <a:schemeClr val="dk1"/>
                          </a:solidFill>
                          <a:latin typeface="Palatino Linotype" pitchFamily="18" charset="0"/>
                          <a:ea typeface="+mn-ea"/>
                          <a:cs typeface="+mn-cs"/>
                        </a:rPr>
                        <a:t> of investment to be provided</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EI</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Details</a:t>
                      </a:r>
                      <a:r>
                        <a:rPr lang="en-US" sz="1000" b="1" kern="1200" baseline="0" smtClean="0">
                          <a:solidFill>
                            <a:schemeClr val="dk1"/>
                          </a:solidFill>
                          <a:latin typeface="Palatino Linotype" pitchFamily="18" charset="0"/>
                          <a:ea typeface="+mn-ea"/>
                          <a:cs typeface="+mn-cs"/>
                        </a:rPr>
                        <a:t> of Exempt Income (Income not to be included in Total Income)</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Exempt</a:t>
                      </a:r>
                      <a:r>
                        <a:rPr lang="en-US" sz="1000" kern="1200" baseline="0" smtClean="0">
                          <a:solidFill>
                            <a:schemeClr val="dk1"/>
                          </a:solidFill>
                          <a:latin typeface="Palatino Linotype" pitchFamily="18" charset="0"/>
                          <a:ea typeface="+mn-ea"/>
                          <a:cs typeface="+mn-cs"/>
                        </a:rPr>
                        <a:t> Income schedule</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 PTI</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Pass Through Income details from business trust or investment fund as per section 115UA, 115UB</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for Pass</a:t>
                      </a:r>
                      <a:r>
                        <a:rPr lang="en-US" sz="1000" kern="1200" baseline="0" smtClean="0">
                          <a:solidFill>
                            <a:schemeClr val="dk1"/>
                          </a:solidFill>
                          <a:latin typeface="Palatino Linotype" pitchFamily="18" charset="0"/>
                          <a:ea typeface="+mn-ea"/>
                          <a:cs typeface="+mn-cs"/>
                        </a:rPr>
                        <a:t> through income details</a:t>
                      </a:r>
                      <a:endParaRPr lang="en-US" sz="1600" kern="1200">
                        <a:solidFill>
                          <a:schemeClr val="dk1"/>
                        </a:solidFill>
                        <a:latin typeface="Palatino Linotype" pitchFamily="18" charset="0"/>
                        <a:ea typeface="+mn-ea"/>
                        <a:cs typeface="+mn-cs"/>
                      </a:endParaRPr>
                    </a:p>
                  </a:txBody>
                  <a:tcPr marL="57150" marR="57150" marT="28575" marB="28575" anchor="ctr"/>
                </a:tc>
              </a:tr>
              <a:tr h="427395">
                <a:tc>
                  <a:txBody>
                    <a:bodyPr vert="horz" wrap="square"/>
                    <a:lstStyle/>
                    <a:p>
                      <a:pPr fontAlgn="base"/>
                      <a:r>
                        <a:rPr lang="en-US" sz="1000" b="1" smtClean="0">
                          <a:latin typeface="Palatino Linotype" pitchFamily="18" charset="0"/>
                        </a:rPr>
                        <a:t>Schedule MAT</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Computation of MAT u/s</a:t>
                      </a:r>
                      <a:r>
                        <a:rPr lang="en-US" sz="1000" b="1" kern="1200" baseline="0" smtClean="0">
                          <a:solidFill>
                            <a:schemeClr val="dk1"/>
                          </a:solidFill>
                          <a:latin typeface="Palatino Linotype" pitchFamily="18" charset="0"/>
                          <a:ea typeface="+mn-ea"/>
                          <a:cs typeface="+mn-cs"/>
                        </a:rPr>
                        <a:t> 115JB</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Form 29B to be filed </a:t>
                      </a:r>
                      <a:endParaRPr lang="en-US" sz="1600" kern="1200">
                        <a:solidFill>
                          <a:schemeClr val="dk1"/>
                        </a:solidFill>
                        <a:latin typeface="Palatino Linotype" pitchFamily="18" charset="0"/>
                        <a:ea typeface="+mn-ea"/>
                        <a:cs typeface="+mn-cs"/>
                      </a:endParaRPr>
                    </a:p>
                  </a:txBody>
                  <a:tcPr marL="57150" marR="57150" marT="28575" marB="28575" anchor="ctr"/>
                </a:tc>
              </a:tr>
            </a:tbl>
          </a:graphicData>
        </a:graphic>
      </p:graphicFrame>
    </p:spTree>
  </p:cSld>
  <p:clrMapOvr>
    <a:masterClrMapping/>
  </p:clrMapOvr>
  <p:transition/>
  <p:timing/>
</p:sld>
</file>

<file path=ppt/slides/slide19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39879" y="95028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3" y="1448686"/>
          <a:ext cx="6421568" cy="4836915"/>
        </p:xfrm>
        <a:graphic>
          <a:graphicData uri="http://schemas.openxmlformats.org/drawingml/2006/table">
            <a:tbl>
              <a:tblPr firstRow="1" bandRow="1">
                <a:tableStyleId>{7DF18680-E054-41AD-8BC1-D1AEF772440D}</a:tableStyleId>
              </a:tblPr>
              <a:tblGrid>
                <a:gridCol w="1638790"/>
                <a:gridCol w="2315942"/>
                <a:gridCol w="2466836"/>
              </a:tblGrid>
              <a:tr h="203396">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14844">
                <a:tc>
                  <a:txBody>
                    <a:bodyPr vert="horz" wrap="square"/>
                    <a:lstStyle/>
                    <a:p>
                      <a:pPr fontAlgn="base"/>
                      <a:r>
                        <a:rPr lang="en-US" sz="1000" b="1">
                          <a:solidFill>
                            <a:schemeClr val="tx1"/>
                          </a:solidFill>
                          <a:latin typeface="Palatino Linotype" pitchFamily="18" charset="0"/>
                        </a:rPr>
                        <a:t>Schedule </a:t>
                      </a:r>
                      <a:r>
                        <a:rPr lang="en-US" sz="1000" b="1" smtClean="0">
                          <a:solidFill>
                            <a:schemeClr val="tx1"/>
                          </a:solidFill>
                          <a:latin typeface="Palatino Linotype" pitchFamily="18" charset="0"/>
                        </a:rPr>
                        <a:t>MATC</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Computation of tax credit u/s 115JAA</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to compute MAT credit u/s 115JAA</a:t>
                      </a:r>
                      <a:endParaRPr lang="en-US" sz="1600" kern="1200">
                        <a:solidFill>
                          <a:schemeClr val="dk1"/>
                        </a:solidFill>
                        <a:latin typeface="Palatino Linotype" pitchFamily="18" charset="0"/>
                        <a:ea typeface="+mn-ea"/>
                        <a:cs typeface="+mn-cs"/>
                      </a:endParaRPr>
                    </a:p>
                  </a:txBody>
                  <a:tcPr marL="57150" marR="57150" marT="28575" marB="28575" anchor="ctr"/>
                </a:tc>
              </a:tr>
              <a:tr h="507184">
                <a:tc>
                  <a:txBody>
                    <a:bodyPr vert="horz" wrap="square"/>
                    <a:lstStyle/>
                    <a:p>
                      <a:pPr fontAlgn="base"/>
                      <a:r>
                        <a:rPr lang="en-US" sz="1000" b="1" smtClean="0">
                          <a:solidFill>
                            <a:schemeClr val="tx1"/>
                          </a:solidFill>
                          <a:latin typeface="Palatino Linotype" pitchFamily="18" charset="0"/>
                        </a:rPr>
                        <a:t>Schedule</a:t>
                      </a:r>
                      <a:r>
                        <a:rPr lang="en-US" sz="1000" b="1" baseline="0" smtClean="0">
                          <a:solidFill>
                            <a:schemeClr val="tx1"/>
                          </a:solidFill>
                          <a:latin typeface="Palatino Linotype" pitchFamily="18" charset="0"/>
                        </a:rPr>
                        <a:t> – BBS</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Details of tax on distributed income of a domestic company on buy back of shares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of</a:t>
                      </a:r>
                      <a:r>
                        <a:rPr lang="en-US" sz="1000" kern="1200" baseline="0" smtClean="0">
                          <a:solidFill>
                            <a:schemeClr val="dk1"/>
                          </a:solidFill>
                          <a:latin typeface="Palatino Linotype" pitchFamily="18" charset="0"/>
                          <a:ea typeface="+mn-ea"/>
                          <a:cs typeface="+mn-cs"/>
                        </a:rPr>
                        <a:t> </a:t>
                      </a:r>
                      <a:r>
                        <a:rPr lang="en-US" sz="1000" b="1" kern="1200" smtClean="0">
                          <a:solidFill>
                            <a:schemeClr val="dk1"/>
                          </a:solidFill>
                          <a:latin typeface="Palatino Linotype" pitchFamily="18" charset="0"/>
                          <a:ea typeface="+mn-ea"/>
                          <a:cs typeface="+mn-cs"/>
                        </a:rPr>
                        <a:t>tax </a:t>
                      </a:r>
                      <a:r>
                        <a:rPr lang="en-US" sz="1000" b="0" kern="1200" smtClean="0">
                          <a:solidFill>
                            <a:schemeClr val="dk1"/>
                          </a:solidFill>
                          <a:latin typeface="Palatino Linotype" pitchFamily="18" charset="0"/>
                          <a:ea typeface="+mn-ea"/>
                          <a:cs typeface="+mn-cs"/>
                        </a:rPr>
                        <a:t>on distributed income of a domestic company on buy back of shares </a:t>
                      </a:r>
                      <a:endParaRPr lang="en-US" sz="1600" b="0" kern="1200">
                        <a:solidFill>
                          <a:schemeClr val="dk1"/>
                        </a:solidFill>
                        <a:latin typeface="Palatino Linotype" pitchFamily="18" charset="0"/>
                        <a:ea typeface="+mn-ea"/>
                        <a:cs typeface="+mn-cs"/>
                      </a:endParaRPr>
                    </a:p>
                  </a:txBody>
                  <a:tcPr marL="57150" marR="57150" marT="28575" marB="28575" anchor="ctr"/>
                </a:tc>
              </a:tr>
              <a:tr h="647170">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 TPSA</a:t>
                      </a:r>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Details of Tax on secondary adjustments</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kern="1200" smtClean="0">
                          <a:solidFill>
                            <a:schemeClr val="dk1"/>
                          </a:solidFill>
                          <a:latin typeface="Palatino Linotype" pitchFamily="18" charset="0"/>
                          <a:ea typeface="+mn-ea"/>
                          <a:cs typeface="+mn-cs"/>
                        </a:rPr>
                        <a:t>Details of Tax on secondary adjustments as per section 92CE(2A) as per the schedule provided in e-filing utility</a:t>
                      </a:r>
                    </a:p>
                    <a:p>
                      <a:pPr marL="0" algn="l" defTabSz="571500" rtl="0" eaLnBrk="1" fontAlgn="base" latinLnBrk="0" hangingPunct="1"/>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smtClean="0">
                          <a:latin typeface="Palatino Linotype" pitchFamily="18" charset="0"/>
                        </a:rPr>
                        <a:t>Schedule</a:t>
                      </a:r>
                      <a:r>
                        <a:rPr lang="en-US" sz="1000" b="1" baseline="0" smtClean="0">
                          <a:latin typeface="Palatino Linotype" pitchFamily="18" charset="0"/>
                        </a:rPr>
                        <a:t> 115TD</a:t>
                      </a:r>
                      <a:endParaRPr lang="en-US" sz="1600" b="1" smtClean="0">
                        <a:latin typeface="Palatino Linotype" pitchFamily="18" charset="0"/>
                      </a:endParaRPr>
                    </a:p>
                    <a:p>
                      <a:pPr fontAlgn="base"/>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Accreted income under section 115TD </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Details of</a:t>
                      </a:r>
                      <a:r>
                        <a:rPr lang="en-US" sz="1000" kern="1200" baseline="0" smtClean="0">
                          <a:solidFill>
                            <a:schemeClr val="dk1"/>
                          </a:solidFill>
                          <a:latin typeface="Palatino Linotype" pitchFamily="18" charset="0"/>
                          <a:ea typeface="+mn-ea"/>
                          <a:cs typeface="+mn-cs"/>
                        </a:rPr>
                        <a:t> accreted income u/s 115TD</a:t>
                      </a:r>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a:t>
                      </a:r>
                      <a:r>
                        <a:rPr lang="en-US" sz="1000" b="1" kern="1200" baseline="0" smtClean="0">
                          <a:solidFill>
                            <a:schemeClr val="tx1"/>
                          </a:solidFill>
                          <a:latin typeface="Palatino Linotype" pitchFamily="18" charset="0"/>
                          <a:ea typeface="+mn-ea"/>
                          <a:cs typeface="+mn-cs"/>
                        </a:rPr>
                        <a:t> FSI</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Details of Income from outside India and tax relief</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Available in case of Resident</a:t>
                      </a:r>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 TR</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Summary of tax relief claimed for taxes paid outside India </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kern="1200" smtClean="0">
                          <a:solidFill>
                            <a:schemeClr val="dk1"/>
                          </a:solidFill>
                          <a:latin typeface="Palatino Linotype" pitchFamily="18" charset="0"/>
                          <a:ea typeface="+mn-ea"/>
                          <a:cs typeface="+mn-cs"/>
                        </a:rPr>
                        <a:t>Available in case of Resident</a:t>
                      </a:r>
                    </a:p>
                    <a:p>
                      <a:pPr marL="0" algn="l" defTabSz="571500" rtl="0" eaLnBrk="1" fontAlgn="base" latinLnBrk="0" hangingPunct="1"/>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marL="0" algn="l" defTabSz="571500" rtl="0" eaLnBrk="1" fontAlgn="base" latinLnBrk="0" hangingPunct="1"/>
                      <a:r>
                        <a:rPr lang="en-US" sz="1000" b="1" kern="1200" smtClean="0">
                          <a:solidFill>
                            <a:schemeClr val="tx1"/>
                          </a:solidFill>
                          <a:latin typeface="Palatino Linotype" pitchFamily="18" charset="0"/>
                          <a:ea typeface="+mn-ea"/>
                          <a:cs typeface="+mn-cs"/>
                        </a:rPr>
                        <a:t>Schedule</a:t>
                      </a:r>
                      <a:r>
                        <a:rPr lang="en-US" sz="1000" b="1" kern="1200" baseline="0" smtClean="0">
                          <a:solidFill>
                            <a:schemeClr val="tx1"/>
                          </a:solidFill>
                          <a:latin typeface="Palatino Linotype" pitchFamily="18" charset="0"/>
                          <a:ea typeface="+mn-ea"/>
                          <a:cs typeface="+mn-cs"/>
                        </a:rPr>
                        <a:t> FA</a:t>
                      </a:r>
                      <a:endParaRPr lang="en-US" sz="1600" b="1" kern="1200">
                        <a:solidFill>
                          <a:schemeClr val="tx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Details of Foreign Assets and Income from any source outside India </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0" kern="1200" smtClean="0">
                          <a:solidFill>
                            <a:schemeClr val="dk1"/>
                          </a:solidFill>
                          <a:latin typeface="Palatino Linotype" pitchFamily="18" charset="0"/>
                          <a:ea typeface="+mn-ea"/>
                          <a:cs typeface="+mn-cs"/>
                        </a:rPr>
                        <a:t>Details of Foreign Assets and Income from any source outside India </a:t>
                      </a:r>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fontAlgn="base"/>
                      <a:r>
                        <a:rPr lang="en-US" sz="1000" b="1" smtClean="0">
                          <a:latin typeface="Palatino Linotype" pitchFamily="18" charset="0"/>
                        </a:rPr>
                        <a:t>Schedule</a:t>
                      </a:r>
                      <a:r>
                        <a:rPr lang="en-US" sz="1000" b="1" baseline="0" smtClean="0">
                          <a:latin typeface="Palatino Linotype" pitchFamily="18" charset="0"/>
                        </a:rPr>
                        <a:t> SH-1</a:t>
                      </a:r>
                      <a:endParaRPr lang="en-US" sz="1600" b="1">
                        <a:latin typeface="Palatino Linotype" pitchFamily="18" charset="0"/>
                      </a:endParaRPr>
                    </a:p>
                  </a:txBody>
                  <a:tcPr marL="57150" marR="57150" marT="28575" marB="28575" anchor="ctr"/>
                </a:tc>
                <a:tc>
                  <a:txBody>
                    <a:bodyPr vert="horz" wrap="square"/>
                    <a:lstStyle/>
                    <a:p>
                      <a:pPr marL="0" algn="l" defTabSz="571500" rtl="0" eaLnBrk="1" fontAlgn="base" latinLnBrk="0" hangingPunct="1"/>
                      <a:r>
                        <a:rPr lang="en-US" sz="1000" b="1" kern="1200" smtClean="0">
                          <a:solidFill>
                            <a:schemeClr val="dk1"/>
                          </a:solidFill>
                          <a:latin typeface="Palatino Linotype" pitchFamily="18" charset="0"/>
                          <a:ea typeface="+mn-ea"/>
                          <a:cs typeface="+mn-cs"/>
                        </a:rPr>
                        <a:t>Shareholdin</a:t>
                      </a:r>
                      <a:r>
                        <a:rPr lang="en-US" sz="1000" b="1" kern="1200" baseline="0" smtClean="0">
                          <a:solidFill>
                            <a:schemeClr val="dk1"/>
                          </a:solidFill>
                          <a:latin typeface="Palatino Linotype" pitchFamily="18" charset="0"/>
                          <a:ea typeface="+mn-ea"/>
                          <a:cs typeface="+mn-cs"/>
                        </a:rPr>
                        <a:t>g of unlisted company</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Not Applicable for Startups</a:t>
                      </a:r>
                      <a:endParaRPr lang="en-US" sz="1600" kern="1200">
                        <a:solidFill>
                          <a:schemeClr val="dk1"/>
                        </a:solidFill>
                        <a:latin typeface="Palatino Linotype" pitchFamily="18" charset="0"/>
                        <a:ea typeface="+mn-ea"/>
                        <a:cs typeface="+mn-cs"/>
                      </a:endParaRPr>
                    </a:p>
                  </a:txBody>
                  <a:tcPr marL="57150" marR="57150" marT="28575" marB="28575" anchor="ctr"/>
                </a:tc>
              </a:tr>
              <a:tr h="499245">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smtClean="0">
                          <a:latin typeface="Palatino Linotype" pitchFamily="18" charset="0"/>
                        </a:rPr>
                        <a:t>Schedule</a:t>
                      </a:r>
                      <a:r>
                        <a:rPr lang="en-US" sz="1000" b="1" baseline="0" smtClean="0">
                          <a:latin typeface="Palatino Linotype" pitchFamily="18" charset="0"/>
                        </a:rPr>
                        <a:t> SH-2</a:t>
                      </a:r>
                      <a:endParaRPr lang="en-US" sz="1600" b="1" smtClean="0">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endParaRPr lang="en-US" sz="1600" b="1" kern="1200" smtClean="0">
                        <a:solidFill>
                          <a:schemeClr val="dk1"/>
                        </a:solidFill>
                        <a:latin typeface="Palatino Linotype" pitchFamily="18" charset="0"/>
                        <a:ea typeface="+mn-ea"/>
                        <a:cs typeface="+mn-cs"/>
                      </a:endParaRPr>
                    </a:p>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Shareholdin</a:t>
                      </a:r>
                      <a:r>
                        <a:rPr lang="en-US" sz="1000" b="1" kern="1200" baseline="0" smtClean="0">
                          <a:solidFill>
                            <a:schemeClr val="dk1"/>
                          </a:solidFill>
                          <a:latin typeface="Palatino Linotype" pitchFamily="18" charset="0"/>
                          <a:ea typeface="+mn-ea"/>
                          <a:cs typeface="+mn-cs"/>
                        </a:rPr>
                        <a:t>g of startups</a:t>
                      </a:r>
                      <a:endParaRPr lang="en-US" sz="1600" b="1" kern="1200" smtClean="0">
                        <a:solidFill>
                          <a:schemeClr val="dk1"/>
                        </a:solidFill>
                        <a:latin typeface="Palatino Linotype" pitchFamily="18" charset="0"/>
                        <a:ea typeface="+mn-ea"/>
                        <a:cs typeface="+mn-cs"/>
                      </a:endParaRPr>
                    </a:p>
                    <a:p>
                      <a:pPr marL="0" algn="l" defTabSz="571500" rtl="0" eaLnBrk="1" fontAlgn="base" latinLnBrk="0" hangingPunct="1"/>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Schedule of startup company to be filled</a:t>
                      </a:r>
                      <a:endParaRPr lang="en-US" sz="1600" kern="1200">
                        <a:solidFill>
                          <a:schemeClr val="dk1"/>
                        </a:solidFill>
                        <a:latin typeface="Palatino Linotype" pitchFamily="18" charset="0"/>
                        <a:ea typeface="+mn-ea"/>
                        <a:cs typeface="+mn-cs"/>
                      </a:endParaRPr>
                    </a:p>
                  </a:txBody>
                  <a:tcPr marL="57150" marR="57150" marT="28575" marB="28575" anchor="ctr"/>
                </a:tc>
              </a:tr>
            </a:tbl>
          </a:graphicData>
        </a:graphic>
      </p:graphicFrame>
    </p:spTree>
  </p:cSld>
  <p:clrMapOvr>
    <a:masterClrMapping/>
  </p:clrMapOvr>
  <p:transition/>
  <p:timing/>
</p:sld>
</file>

<file path=ppt/slides/slide19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 1"/>
          <p:cNvSpPr/>
          <p:nvPr/>
        </p:nvSpPr>
        <p:spPr>
          <a:xfrm>
            <a:off x="1439879" y="950285"/>
            <a:ext cx="6596509" cy="867966"/>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3418"/>
              </a:lnSpc>
              <a:buNone/>
            </a:pPr>
            <a:r>
              <a:rPr lang="en-US" sz="2734" b="1" smtClean="0">
                <a:solidFill>
                  <a:srgbClr val="002060"/>
                </a:solidFill>
                <a:latin typeface="Nobile"/>
                <a:ea typeface="Gelasio" pitchFamily="34" charset="-122"/>
                <a:cs typeface="Gelasio" pitchFamily="34" charset="-120"/>
              </a:rPr>
              <a:t>SCHEDULES IN ITR - 6</a:t>
            </a:r>
            <a:endParaRPr lang="en-US" sz="2734" b="1">
              <a:solidFill>
                <a:srgbClr val="002060"/>
              </a:solidFill>
              <a:latin typeface="Nobile"/>
            </a:endParaRPr>
          </a:p>
        </p:txBody>
      </p:sp>
      <p:graphicFrame>
        <p:nvGraphicFramePr>
          <p:cNvPr id="22" name="Table 21"/>
          <p:cNvGraphicFramePr>
            <a:graphicFrameLocks noGrp="1"/>
          </p:cNvGraphicFramePr>
          <p:nvPr/>
        </p:nvGraphicFramePr>
        <p:xfrm>
          <a:off x="1532913" y="1980314"/>
          <a:ext cx="6421568" cy="2323578"/>
        </p:xfrm>
        <a:graphic>
          <a:graphicData uri="http://schemas.openxmlformats.org/drawingml/2006/table">
            <a:tbl>
              <a:tblPr firstRow="1" bandRow="1">
                <a:tableStyleId>{7DF18680-E054-41AD-8BC1-D1AEF772440D}</a:tableStyleId>
              </a:tblPr>
              <a:tblGrid>
                <a:gridCol w="1638790"/>
                <a:gridCol w="2315942"/>
                <a:gridCol w="2466836"/>
              </a:tblGrid>
              <a:tr h="203396">
                <a:tc>
                  <a:txBody>
                    <a:bodyPr vert="horz" wrap="square"/>
                    <a:lstStyle/>
                    <a:p>
                      <a:pPr algn="ctr"/>
                      <a:r>
                        <a:rPr lang="en-IN" sz="1000" smtClean="0">
                          <a:latin typeface="Palatino Linotype" pitchFamily="18" charset="0"/>
                        </a:rPr>
                        <a:t>Schedule </a:t>
                      </a:r>
                      <a:endParaRPr lang="en-US" sz="1600">
                        <a:latin typeface="Palatino Linotype" pitchFamily="18" charset="0"/>
                      </a:endParaRPr>
                    </a:p>
                  </a:txBody>
                  <a:tcPr marL="57150" marR="57150" marT="28575" marB="28575"/>
                </a:tc>
                <a:tc>
                  <a:txBody>
                    <a:bodyPr vert="horz" wrap="square"/>
                    <a:lstStyle/>
                    <a:p>
                      <a:pPr algn="ctr"/>
                      <a:r>
                        <a:rPr lang="en-IN" sz="1000" smtClean="0">
                          <a:latin typeface="Palatino Linotype" pitchFamily="18" charset="0"/>
                        </a:rPr>
                        <a:t>Name</a:t>
                      </a:r>
                      <a:endParaRPr lang="en-US" sz="1600">
                        <a:latin typeface="Palatino Linotype" pitchFamily="18" charset="0"/>
                      </a:endParaRPr>
                    </a:p>
                  </a:txBody>
                  <a:tcPr marL="57150" marR="57150" marT="28575" marB="28575"/>
                </a:tc>
                <a:tc>
                  <a:txBody>
                    <a:bodyPr vert="horz" wrap="square"/>
                    <a:lstStyle/>
                    <a:p>
                      <a:pPr algn="ctr"/>
                      <a:endParaRPr lang="en-US" sz="1600">
                        <a:latin typeface="Palatino Linotype" pitchFamily="18" charset="0"/>
                      </a:endParaRPr>
                    </a:p>
                  </a:txBody>
                  <a:tcPr marL="57150" marR="57150" marT="28575" marB="28575"/>
                </a:tc>
              </a:tr>
              <a:tr h="414844">
                <a:tc>
                  <a:txBody>
                    <a:bodyPr vert="horz" wrap="square"/>
                    <a:lstStyle/>
                    <a:p>
                      <a:pPr fontAlgn="base"/>
                      <a:r>
                        <a:rPr lang="en-US" sz="1000" b="1" smtClean="0">
                          <a:solidFill>
                            <a:schemeClr val="tx1"/>
                          </a:solidFill>
                          <a:latin typeface="Palatino Linotype" pitchFamily="18" charset="0"/>
                        </a:rPr>
                        <a:t>Schedule AL-1</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Assets &amp; Liabilities as at</a:t>
                      </a:r>
                      <a:r>
                        <a:rPr lang="en-US" sz="1000" b="1" kern="1200" baseline="0" smtClean="0">
                          <a:solidFill>
                            <a:schemeClr val="dk1"/>
                          </a:solidFill>
                          <a:latin typeface="Palatino Linotype" pitchFamily="18" charset="0"/>
                          <a:ea typeface="+mn-ea"/>
                          <a:cs typeface="+mn-cs"/>
                        </a:rPr>
                        <a:t> the end of the year</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Not applicable</a:t>
                      </a:r>
                      <a:r>
                        <a:rPr lang="en-US" sz="1000" kern="1200" baseline="0" smtClean="0">
                          <a:solidFill>
                            <a:schemeClr val="dk1"/>
                          </a:solidFill>
                          <a:latin typeface="Palatino Linotype" pitchFamily="18" charset="0"/>
                          <a:ea typeface="+mn-ea"/>
                          <a:cs typeface="+mn-cs"/>
                        </a:rPr>
                        <a:t> for startups</a:t>
                      </a:r>
                      <a:endParaRPr lang="en-US" sz="1600" kern="1200">
                        <a:solidFill>
                          <a:schemeClr val="dk1"/>
                        </a:solidFill>
                        <a:latin typeface="Palatino Linotype" pitchFamily="18" charset="0"/>
                        <a:ea typeface="+mn-ea"/>
                        <a:cs typeface="+mn-cs"/>
                      </a:endParaRPr>
                    </a:p>
                  </a:txBody>
                  <a:tcPr marL="57150" marR="57150" marT="28575" marB="28575" anchor="ctr"/>
                </a:tc>
              </a:tr>
              <a:tr h="507184">
                <a:tc>
                  <a:txBody>
                    <a:bodyPr vert="horz" wrap="square"/>
                    <a:lstStyle/>
                    <a:p>
                      <a:pPr fontAlgn="base"/>
                      <a:r>
                        <a:rPr lang="en-US" sz="1000" b="1" smtClean="0">
                          <a:solidFill>
                            <a:schemeClr val="tx1"/>
                          </a:solidFill>
                          <a:latin typeface="Palatino Linotype" pitchFamily="18" charset="0"/>
                        </a:rPr>
                        <a:t>Schedule AL-2</a:t>
                      </a:r>
                      <a:endParaRPr lang="en-US" sz="1600" b="1">
                        <a:solidFill>
                          <a:schemeClr val="tx1"/>
                        </a:solidFill>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Assets &amp; Liabilities as at</a:t>
                      </a:r>
                      <a:r>
                        <a:rPr lang="en-US" sz="1000" b="1" kern="1200" baseline="0" smtClean="0">
                          <a:solidFill>
                            <a:schemeClr val="dk1"/>
                          </a:solidFill>
                          <a:latin typeface="Palatino Linotype" pitchFamily="18" charset="0"/>
                          <a:ea typeface="+mn-ea"/>
                          <a:cs typeface="+mn-cs"/>
                        </a:rPr>
                        <a:t> the end of the year</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Applicable for startups</a:t>
                      </a:r>
                      <a:endParaRPr lang="en-US" sz="1600" kern="1200">
                        <a:solidFill>
                          <a:schemeClr val="dk1"/>
                        </a:solidFill>
                        <a:latin typeface="Palatino Linotype" pitchFamily="18" charset="0"/>
                        <a:ea typeface="+mn-ea"/>
                        <a:cs typeface="+mn-cs"/>
                      </a:endParaRPr>
                    </a:p>
                  </a:txBody>
                  <a:tcPr marL="57150" marR="57150" marT="28575" marB="28575" anchor="ctr"/>
                </a:tc>
              </a:tr>
              <a:tr h="647170">
                <a:tc>
                  <a:txBody>
                    <a:bodyPr vert="horz" wrap="square"/>
                    <a:lstStyle/>
                    <a:p>
                      <a:pPr fontAlgn="base"/>
                      <a:r>
                        <a:rPr lang="en-US" sz="1000" b="1" smtClean="0">
                          <a:latin typeface="Palatino Linotype" pitchFamily="18" charset="0"/>
                        </a:rPr>
                        <a:t>Schedule GST</a:t>
                      </a:r>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Information regarding</a:t>
                      </a:r>
                      <a:r>
                        <a:rPr lang="en-US" sz="1000" b="1" kern="1200" baseline="0" smtClean="0">
                          <a:solidFill>
                            <a:schemeClr val="dk1"/>
                          </a:solidFill>
                          <a:latin typeface="Palatino Linotype" pitchFamily="18" charset="0"/>
                          <a:ea typeface="+mn-ea"/>
                          <a:cs typeface="+mn-cs"/>
                        </a:rPr>
                        <a:t> Turnover or Gross Receipt reported for GST</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kern="1200" smtClean="0">
                          <a:solidFill>
                            <a:schemeClr val="dk1"/>
                          </a:solidFill>
                          <a:latin typeface="Palatino Linotype" pitchFamily="18" charset="0"/>
                          <a:ea typeface="+mn-ea"/>
                          <a:cs typeface="+mn-cs"/>
                        </a:rPr>
                        <a:t>Turnover</a:t>
                      </a:r>
                      <a:r>
                        <a:rPr lang="en-US" sz="1000" kern="1200" baseline="0" smtClean="0">
                          <a:solidFill>
                            <a:schemeClr val="dk1"/>
                          </a:solidFill>
                          <a:latin typeface="Palatino Linotype" pitchFamily="18" charset="0"/>
                          <a:ea typeface="+mn-ea"/>
                          <a:cs typeface="+mn-cs"/>
                        </a:rPr>
                        <a:t> information to be filled GSTIN wise separately</a:t>
                      </a:r>
                      <a:endParaRPr lang="en-US" sz="1600" kern="1200" smtClean="0">
                        <a:solidFill>
                          <a:schemeClr val="dk1"/>
                        </a:solidFill>
                        <a:latin typeface="Palatino Linotype" pitchFamily="18" charset="0"/>
                        <a:ea typeface="+mn-ea"/>
                        <a:cs typeface="+mn-cs"/>
                      </a:endParaRPr>
                    </a:p>
                    <a:p>
                      <a:pPr marL="0" algn="l" defTabSz="571500" rtl="0" eaLnBrk="1" fontAlgn="base" latinLnBrk="0" hangingPunct="1"/>
                      <a:endParaRPr lang="en-US" sz="1600" kern="1200">
                        <a:solidFill>
                          <a:schemeClr val="dk1"/>
                        </a:solidFill>
                        <a:latin typeface="Palatino Linotype" pitchFamily="18" charset="0"/>
                        <a:ea typeface="+mn-ea"/>
                        <a:cs typeface="+mn-cs"/>
                      </a:endParaRPr>
                    </a:p>
                  </a:txBody>
                  <a:tcPr marL="57150" marR="57150" marT="28575" marB="28575" anchor="ctr"/>
                </a:tc>
              </a:tr>
              <a:tr h="414844">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smtClean="0">
                          <a:latin typeface="Palatino Linotype" pitchFamily="18" charset="0"/>
                        </a:rPr>
                        <a:t>Schedule</a:t>
                      </a:r>
                      <a:r>
                        <a:rPr lang="en-US" sz="1000" b="1" baseline="0" smtClean="0">
                          <a:latin typeface="Palatino Linotype" pitchFamily="18" charset="0"/>
                        </a:rPr>
                        <a:t> FD</a:t>
                      </a:r>
                      <a:endParaRPr lang="en-US" sz="1600" b="1" smtClean="0">
                        <a:latin typeface="Palatino Linotype" pitchFamily="18" charset="0"/>
                      </a:endParaRPr>
                    </a:p>
                    <a:p>
                      <a:pPr fontAlgn="base"/>
                      <a:endParaRPr lang="en-US" sz="1600" b="1">
                        <a:latin typeface="Palatino Linotype" pitchFamily="18" charset="0"/>
                      </a:endParaRPr>
                    </a:p>
                  </a:txBody>
                  <a:tcPr marL="57150" marR="57150" marT="28575" marB="28575" anchor="ctr"/>
                </a:tc>
                <a:tc>
                  <a:txBody>
                    <a:bodyPr vert="horz" wrap="square"/>
                    <a:lstStyle/>
                    <a:p>
                      <a:pPr marL="0" marR="0" indent="0" algn="l" defTabSz="571500" rtl="0" eaLnBrk="1" fontAlgn="base" latinLnBrk="0" hangingPunct="1">
                        <a:lnSpc>
                          <a:spcPct val="100000"/>
                        </a:lnSpc>
                        <a:spcBef>
                          <a:spcPct val="0"/>
                        </a:spcBef>
                        <a:spcAft>
                          <a:spcPct val="0"/>
                        </a:spcAft>
                        <a:buClrTx/>
                        <a:buSzTx/>
                        <a:buFontTx/>
                        <a:buNone/>
                        <a:defRPr/>
                      </a:pPr>
                      <a:r>
                        <a:rPr lang="en-US" sz="1000" b="1" kern="1200" smtClean="0">
                          <a:solidFill>
                            <a:schemeClr val="dk1"/>
                          </a:solidFill>
                          <a:latin typeface="Palatino Linotype" pitchFamily="18" charset="0"/>
                          <a:ea typeface="+mn-ea"/>
                          <a:cs typeface="+mn-cs"/>
                        </a:rPr>
                        <a:t>Breakup of payments or receipts</a:t>
                      </a:r>
                      <a:r>
                        <a:rPr lang="en-US" sz="1000" b="1" kern="1200" baseline="0" smtClean="0">
                          <a:solidFill>
                            <a:schemeClr val="dk1"/>
                          </a:solidFill>
                          <a:latin typeface="Palatino Linotype" pitchFamily="18" charset="0"/>
                          <a:ea typeface="+mn-ea"/>
                          <a:cs typeface="+mn-cs"/>
                        </a:rPr>
                        <a:t> in Foreign currency</a:t>
                      </a:r>
                      <a:endParaRPr lang="en-US" sz="1600" b="1" kern="1200">
                        <a:solidFill>
                          <a:schemeClr val="dk1"/>
                        </a:solidFill>
                        <a:latin typeface="Palatino Linotype" pitchFamily="18" charset="0"/>
                        <a:ea typeface="+mn-ea"/>
                        <a:cs typeface="+mn-cs"/>
                      </a:endParaRPr>
                    </a:p>
                  </a:txBody>
                  <a:tcPr marL="57150" marR="57150" marT="28575" marB="28575" anchor="ctr"/>
                </a:tc>
                <a:tc>
                  <a:txBody>
                    <a:bodyPr vert="horz" wrap="square"/>
                    <a:lstStyle/>
                    <a:p>
                      <a:pPr marL="0" algn="l" defTabSz="571500" rtl="0" eaLnBrk="1" fontAlgn="base" latinLnBrk="0" hangingPunct="1"/>
                      <a:r>
                        <a:rPr lang="en-US" sz="1000" kern="1200" smtClean="0">
                          <a:solidFill>
                            <a:schemeClr val="dk1"/>
                          </a:solidFill>
                          <a:latin typeface="Palatino Linotype" pitchFamily="18" charset="0"/>
                          <a:ea typeface="+mn-ea"/>
                          <a:cs typeface="+mn-cs"/>
                        </a:rPr>
                        <a:t>To</a:t>
                      </a:r>
                      <a:r>
                        <a:rPr lang="en-US" sz="1000" kern="1200" baseline="0" smtClean="0">
                          <a:solidFill>
                            <a:schemeClr val="dk1"/>
                          </a:solidFill>
                          <a:latin typeface="Palatino Linotype" pitchFamily="18" charset="0"/>
                          <a:ea typeface="+mn-ea"/>
                          <a:cs typeface="+mn-cs"/>
                        </a:rPr>
                        <a:t> be filled by assessee not liable for audit u/s 44AB</a:t>
                      </a:r>
                      <a:endParaRPr lang="en-US" sz="1600" kern="1200">
                        <a:solidFill>
                          <a:schemeClr val="dk1"/>
                        </a:solidFill>
                        <a:latin typeface="Palatino Linotype" pitchFamily="18" charset="0"/>
                        <a:ea typeface="+mn-ea"/>
                        <a:cs typeface="+mn-cs"/>
                      </a:endParaRPr>
                    </a:p>
                  </a:txBody>
                  <a:tcPr marL="57150" marR="57150" marT="28575" marB="28575" anchor="ctr"/>
                </a:tc>
              </a:tr>
            </a:tbl>
          </a:graphicData>
        </a:graphic>
      </p:graphicFrame>
    </p:spTree>
  </p:cSld>
  <p:clrMapOvr>
    <a:masterClrMapping/>
  </p:clrMapOvr>
  <p:transition/>
  <p:timing/>
</p:sld>
</file>

<file path=ppt/slides/slide19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6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3203058" y="2110548"/>
            <a:ext cx="5798098" cy="3394473"/>
          </a:xfrm>
        </p:spPr>
        <p:txBody>
          <a:bodyPr>
            <a:normAutofit/>
          </a:bodyPr>
          <a:lstStyle/>
          <a:p>
            <a:pPr>
              <a:lnSpc>
                <a:spcPct val="150000"/>
              </a:lnSpc>
              <a:buFont typeface="Wingdings" pitchFamily="2" charset="2"/>
              <a:buChar char="Ø"/>
            </a:pPr>
            <a:r>
              <a:rPr lang="en-US" sz="1250" smtClean="0">
                <a:latin typeface="Palatino Linotype" pitchFamily="18" charset="0"/>
              </a:rPr>
              <a:t>Schedule-CG has been modified to gather more information pertaining to sums deposited in the Capital Gains Accounts scheme (CGAS). The revised schedule now requires the inclusion of the following additional details towards CGAS:</a:t>
            </a:r>
          </a:p>
          <a:p>
            <a:pPr>
              <a:lnSpc>
                <a:spcPct val="150000"/>
              </a:lnSpc>
              <a:buNone/>
            </a:pPr>
            <a:endParaRPr lang="en-US" sz="1250" smtClean="0">
              <a:latin typeface="Palatino Linotype" pitchFamily="18" charset="0"/>
            </a:endParaRPr>
          </a:p>
          <a:p>
            <a:pPr lvl="1">
              <a:lnSpc>
                <a:spcPct val="150000"/>
              </a:lnSpc>
              <a:buFont typeface="Wingdings" pitchFamily="2" charset="2"/>
              <a:buChar char="v"/>
            </a:pPr>
            <a:r>
              <a:rPr lang="en-US" sz="1250" smtClean="0">
                <a:latin typeface="Palatino Linotype" pitchFamily="18" charset="0"/>
              </a:rPr>
              <a:t>Date of deposit</a:t>
            </a:r>
          </a:p>
          <a:p>
            <a:pPr lvl="1">
              <a:lnSpc>
                <a:spcPct val="150000"/>
              </a:lnSpc>
              <a:buFont typeface="Wingdings" pitchFamily="2" charset="2"/>
              <a:buChar char="v"/>
            </a:pPr>
            <a:r>
              <a:rPr lang="en-US" sz="1250" smtClean="0">
                <a:latin typeface="Palatino Linotype" pitchFamily="18" charset="0"/>
              </a:rPr>
              <a:t>Account number</a:t>
            </a:r>
          </a:p>
          <a:p>
            <a:pPr lvl="1">
              <a:lnSpc>
                <a:spcPct val="150000"/>
              </a:lnSpc>
              <a:buFont typeface="Wingdings" pitchFamily="2" charset="2"/>
              <a:buChar char="v"/>
            </a:pPr>
            <a:r>
              <a:rPr lang="en-US" sz="1250" smtClean="0">
                <a:latin typeface="Palatino Linotype" pitchFamily="18" charset="0"/>
              </a:rPr>
              <a:t>IFS code</a:t>
            </a:r>
          </a:p>
          <a:p>
            <a:pPr algn="just">
              <a:lnSpc>
                <a:spcPct val="150000"/>
              </a:lnSpc>
              <a:buNone/>
            </a:pPr>
            <a:endParaRPr lang="en-IN" sz="1500" smtClean="0">
              <a:latin typeface="Palatino Linotype" pitchFamily="18" charset="0"/>
              <a:ea typeface="Cambria" pitchFamily="18" charset="0"/>
              <a:cs typeface="Times New Roman"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50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2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63478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Information about deduction claimed against CG</a:t>
            </a:r>
          </a:p>
          <a:p>
            <a:r>
              <a:rPr lang="en-IN" sz="1250" b="1" smtClean="0">
                <a:solidFill>
                  <a:srgbClr val="002060"/>
                </a:solidFill>
                <a:latin typeface="Palatino Linotype" pitchFamily="18" charset="0"/>
              </a:rPr>
              <a:t>(Schedule CG)</a:t>
            </a:r>
            <a:endParaRPr lang="en-US" sz="1250" b="1">
              <a:solidFill>
                <a:srgbClr val="002060"/>
              </a:solidFill>
              <a:latin typeface="Palatino Linotype" pitchFamily="18" charset="0"/>
            </a:endParaRPr>
          </a:p>
        </p:txBody>
      </p:sp>
    </p:spTree>
  </p:cSld>
  <p:clrMapOvr>
    <a:masterClrMapping/>
  </p:clrMapOvr>
  <p:transition/>
  <p:timing/>
</p:sld>
</file>

<file path=ppt/slides/slide19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6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698011" y="2110548"/>
            <a:ext cx="6153593" cy="3394473"/>
          </a:xfrm>
        </p:spPr>
        <p:txBody>
          <a:bodyPr>
            <a:normAutofit/>
          </a:bodyPr>
          <a:lstStyle/>
          <a:p>
            <a:pPr lvl="1" algn="just">
              <a:lnSpc>
                <a:spcPct val="150000"/>
              </a:lnSpc>
              <a:buFont typeface="Wingdings" pitchFamily="2" charset="2"/>
              <a:buChar char="Ø"/>
            </a:pPr>
            <a:r>
              <a:rPr lang="en-US" sz="1250" b="1" smtClean="0">
                <a:latin typeface="Palatino Linotype" pitchFamily="18" charset="0"/>
              </a:rPr>
              <a:t>Dividend from a unit in IFSC</a:t>
            </a:r>
          </a:p>
          <a:p>
            <a:pPr lvl="1" algn="just">
              <a:lnSpc>
                <a:spcPct val="150000"/>
              </a:lnSpc>
              <a:buFont typeface="Wingdings" pitchFamily="2" charset="2"/>
              <a:buChar char="Ø"/>
            </a:pPr>
            <a:endParaRPr lang="en-US" sz="1250" b="1" smtClean="0">
              <a:latin typeface="Palatino Linotype" pitchFamily="18" charset="0"/>
            </a:endParaRPr>
          </a:p>
          <a:p>
            <a:pPr>
              <a:buFont typeface="Wingdings" pitchFamily="2" charset="2"/>
              <a:buChar char="Ø"/>
            </a:pPr>
            <a:r>
              <a:rPr lang="en-US" sz="1250" smtClean="0">
                <a:latin typeface="Palatino Linotype" pitchFamily="18" charset="0"/>
              </a:rPr>
              <a:t>Finance Act, 2023 has amended the provisions of Section 115A by inserting a proviso to Section 115A(1)(a)(A) to provide that the dividend income received from a unit in an IFSC, as referred to in Section 80LA(1A) shall be taxed at a reduced tax rate of 10% instead of 20%.</a:t>
            </a:r>
          </a:p>
          <a:p>
            <a:pPr>
              <a:buFont typeface="Wingdings" pitchFamily="2" charset="2"/>
              <a:buChar char="Ø"/>
            </a:pPr>
            <a:endParaRPr lang="en-US" sz="1250" smtClean="0">
              <a:latin typeface="Palatino Linotype" pitchFamily="18" charset="0"/>
            </a:endParaRPr>
          </a:p>
          <a:p>
            <a:pPr>
              <a:buFont typeface="Wingdings" pitchFamily="2" charset="2"/>
              <a:buChar char="Ø"/>
            </a:pPr>
            <a:r>
              <a:rPr lang="en-US" sz="1250" smtClean="0">
                <a:latin typeface="Palatino Linotype" pitchFamily="18" charset="0"/>
              </a:rPr>
              <a:t>‘Schedule OS’ has been amended in new ITR forms to incorporate such change</a:t>
            </a:r>
          </a:p>
          <a:p>
            <a:pPr lvl="1" algn="just">
              <a:lnSpc>
                <a:spcPct val="150000"/>
              </a:lnSpc>
              <a:buNone/>
            </a:pPr>
            <a:endParaRPr lang="en-US" sz="1250" smtClean="0">
              <a:latin typeface="Palatino Linotype" pitchFamily="18" charset="0"/>
            </a:endParaRPr>
          </a:p>
          <a:p>
            <a:pPr lvl="2" algn="just">
              <a:lnSpc>
                <a:spcPct val="150000"/>
              </a:lnSpc>
              <a:buNone/>
            </a:pPr>
            <a:endParaRPr lang="en-US" sz="1000" b="1" smtClean="0">
              <a:latin typeface="Palatino Linotype"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593446"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Clause 2c(ia) in Schedule OS</a:t>
            </a:r>
            <a:endParaRPr lang="en-US" sz="1250" b="1">
              <a:solidFill>
                <a:srgbClr val="002060"/>
              </a:solidFill>
              <a:latin typeface="Palatino Linotype" pitchFamily="18" charset="0"/>
            </a:endParaRPr>
          </a:p>
        </p:txBody>
      </p:sp>
    </p:spTree>
  </p:cSld>
  <p:clrMapOvr>
    <a:masterClrMapping/>
  </p:clrMapOvr>
  <p:transition/>
  <p:timing/>
</p:sld>
</file>

<file path=ppt/slides/slide19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6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698011" y="2110548"/>
            <a:ext cx="6153593" cy="3394473"/>
          </a:xfrm>
        </p:spPr>
        <p:txBody>
          <a:bodyPr>
            <a:normAutofit/>
          </a:bodyPr>
          <a:lstStyle/>
          <a:p>
            <a:pPr algn="just">
              <a:lnSpc>
                <a:spcPct val="150000"/>
              </a:lnSpc>
              <a:buFont typeface="Wingdings" pitchFamily="2" charset="2"/>
              <a:buChar char="Ø"/>
            </a:pPr>
            <a:r>
              <a:rPr lang="en-US" sz="1250" b="1" smtClean="0">
                <a:latin typeface="Palatino Linotype" pitchFamily="18" charset="0"/>
              </a:rPr>
              <a:t>New Schedule 80-IAC added in respect of Eligible startup</a:t>
            </a:r>
          </a:p>
          <a:p>
            <a:pPr lvl="1" algn="just">
              <a:lnSpc>
                <a:spcPct val="150000"/>
              </a:lnSpc>
              <a:buFont typeface="Wingdings" pitchFamily="2" charset="2"/>
              <a:buChar char="Ø"/>
            </a:pPr>
            <a:endParaRPr lang="en-US" sz="1250" b="1" smtClean="0">
              <a:latin typeface="Palatino Linotype" pitchFamily="18" charset="0"/>
            </a:endParaRPr>
          </a:p>
          <a:p>
            <a:pPr algn="just">
              <a:buFont typeface="Wingdings" pitchFamily="2" charset="2"/>
              <a:buChar char="Ø"/>
            </a:pPr>
            <a:r>
              <a:rPr lang="en-US" sz="1250" smtClean="0">
                <a:latin typeface="Palatino Linotype" pitchFamily="18" charset="0"/>
              </a:rPr>
              <a:t>Deduction under Section 80-IAC is available to an eligible startup for </a:t>
            </a:r>
            <a:r>
              <a:rPr lang="en-US" sz="1250" b="1" smtClean="0">
                <a:solidFill>
                  <a:srgbClr val="FF0000"/>
                </a:solidFill>
                <a:latin typeface="Palatino Linotype" pitchFamily="18" charset="0"/>
              </a:rPr>
              <a:t>3 consecutive assessment years out of 10 years</a:t>
            </a:r>
            <a:r>
              <a:rPr lang="en-US" sz="1250" smtClean="0">
                <a:latin typeface="Palatino Linotype" pitchFamily="18" charset="0"/>
              </a:rPr>
              <a:t> at the option of such a startup</a:t>
            </a:r>
          </a:p>
          <a:p>
            <a:pPr algn="just">
              <a:buNone/>
            </a:pPr>
            <a:r>
              <a:rPr lang="en-US" sz="1250" smtClean="0">
                <a:latin typeface="Palatino Linotype" pitchFamily="18" charset="0"/>
              </a:rPr>
              <a:t>	A new Schedule seeking details with respect to the deductions claimed by companies under Section 80-IAC. This includes the following:</a:t>
            </a:r>
          </a:p>
          <a:p>
            <a:pPr lvl="1" algn="just"/>
            <a:r>
              <a:rPr lang="en-US" sz="1250" smtClean="0">
                <a:latin typeface="Palatino Linotype" pitchFamily="18" charset="0"/>
              </a:rPr>
              <a:t>Date of incorporation of the startup</a:t>
            </a:r>
          </a:p>
          <a:p>
            <a:pPr lvl="1" algn="just"/>
            <a:r>
              <a:rPr lang="en-US" sz="1250" smtClean="0">
                <a:latin typeface="Palatino Linotype" pitchFamily="18" charset="0"/>
              </a:rPr>
              <a:t>Nature of business</a:t>
            </a:r>
          </a:p>
          <a:p>
            <a:pPr lvl="1" algn="just"/>
            <a:r>
              <a:rPr lang="en-US" sz="1250" smtClean="0">
                <a:latin typeface="Palatino Linotype" pitchFamily="18" charset="0"/>
              </a:rPr>
              <a:t>Certificate number as obtained from Inter-Ministerial Board of Certification</a:t>
            </a:r>
          </a:p>
          <a:p>
            <a:pPr lvl="1" algn="just"/>
            <a:r>
              <a:rPr lang="en-US" sz="1250" smtClean="0">
                <a:latin typeface="Palatino Linotype" pitchFamily="18" charset="0"/>
              </a:rPr>
              <a:t>First AY in which deduction was claimed</a:t>
            </a:r>
          </a:p>
          <a:p>
            <a:pPr lvl="1" algn="just"/>
            <a:r>
              <a:rPr lang="en-US" sz="1250" smtClean="0">
                <a:latin typeface="Palatino Linotype" pitchFamily="18" charset="0"/>
              </a:rPr>
              <a:t>Amount of deduction claimed for current AY.</a:t>
            </a:r>
          </a:p>
          <a:p>
            <a:pPr lvl="1" algn="just"/>
            <a:r>
              <a:rPr lang="en-US" sz="1250" smtClean="0">
                <a:latin typeface="Palatino Linotype" pitchFamily="18" charset="0"/>
              </a:rPr>
              <a:t>In the previous ITR Forms, only the information about the amount eligible for deduction under Section 80-IAC was sought.</a:t>
            </a:r>
          </a:p>
          <a:p>
            <a:pPr lvl="1" algn="just">
              <a:lnSpc>
                <a:spcPct val="150000"/>
              </a:lnSpc>
              <a:buNone/>
            </a:pPr>
            <a:endParaRPr lang="en-US" sz="1250" smtClean="0">
              <a:latin typeface="Palatino Linotype" pitchFamily="18" charset="0"/>
            </a:endParaRPr>
          </a:p>
          <a:p>
            <a:pPr lvl="2" algn="just">
              <a:lnSpc>
                <a:spcPct val="150000"/>
              </a:lnSpc>
              <a:buNone/>
            </a:pPr>
            <a:endParaRPr lang="en-US" sz="1000" b="1" smtClean="0">
              <a:latin typeface="Palatino Linotype"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473829"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Schedule 80 IAC</a:t>
            </a:r>
            <a:endParaRPr lang="en-US" sz="1250" b="1">
              <a:solidFill>
                <a:srgbClr val="002060"/>
              </a:solidFill>
              <a:latin typeface="Palatino Linotype" pitchFamily="18" charset="0"/>
            </a:endParaRPr>
          </a:p>
        </p:txBody>
      </p:sp>
    </p:spTree>
  </p:cSld>
  <p:clrMapOvr>
    <a:masterClrMapping/>
  </p:clrMapOvr>
  <p:transition/>
  <p:timing/>
</p:sld>
</file>

<file path=ppt/slides/slide20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 name="Title 20"/>
          <p:cNvSpPr>
            <a:spLocks noGrp="1"/>
          </p:cNvSpPr>
          <p:nvPr>
            <p:ph type="title"/>
          </p:nvPr>
        </p:nvSpPr>
        <p:spPr>
          <a:xfrm>
            <a:off x="428596" y="1063229"/>
            <a:ext cx="8572560" cy="857250"/>
          </a:xfrm>
        </p:spPr>
        <p:txBody>
          <a:bodyPr>
            <a:normAutofit/>
          </a:bodyPr>
          <a:lstStyle/>
          <a:p>
            <a:r>
              <a:rPr lang="en-IN" b="1" u="sng" smtClean="0">
                <a:solidFill>
                  <a:srgbClr val="002060"/>
                </a:solidFill>
                <a:latin typeface="Nobile"/>
                <a:ea typeface="Nobile"/>
              </a:rPr>
              <a:t>Changes in ITR 6 – New Fields added </a:t>
            </a:r>
            <a:endParaRPr lang="en-US" b="1" u="sng">
              <a:solidFill>
                <a:srgbClr val="002060"/>
              </a:solidFill>
              <a:latin typeface="Nobile"/>
              <a:ea typeface="Nobile"/>
            </a:endParaRPr>
          </a:p>
        </p:txBody>
      </p:sp>
      <p:sp>
        <p:nvSpPr>
          <p:cNvPr id="22" name="Content Placeholder 21"/>
          <p:cNvSpPr>
            <a:spLocks noGrp="1"/>
          </p:cNvSpPr>
          <p:nvPr>
            <p:ph idx="1"/>
          </p:nvPr>
        </p:nvSpPr>
        <p:spPr>
          <a:xfrm>
            <a:off x="2698011" y="2110548"/>
            <a:ext cx="6153593" cy="3394473"/>
          </a:xfrm>
        </p:spPr>
        <p:txBody>
          <a:bodyPr>
            <a:normAutofit fontScale="92500" lnSpcReduction="20000"/>
          </a:bodyPr>
          <a:lstStyle/>
          <a:p>
            <a:r>
              <a:rPr lang="en-US" sz="1250" b="1" smtClean="0">
                <a:latin typeface="Palatino Linotype" pitchFamily="18" charset="0"/>
              </a:rPr>
              <a:t>80LA Schedule seeking details towards offshore banking unit or IFSC</a:t>
            </a:r>
          </a:p>
          <a:p>
            <a:pPr lvl="1" algn="just">
              <a:lnSpc>
                <a:spcPct val="110000"/>
              </a:lnSpc>
              <a:buFont typeface="Wingdings" pitchFamily="2" charset="2"/>
              <a:buChar char="Ø"/>
            </a:pPr>
            <a:endParaRPr lang="en-US" sz="1250" b="1" smtClean="0">
              <a:latin typeface="Palatino Linotype" pitchFamily="18" charset="0"/>
            </a:endParaRPr>
          </a:p>
          <a:p>
            <a:pPr algn="just">
              <a:lnSpc>
                <a:spcPct val="110000"/>
              </a:lnSpc>
              <a:buFont typeface="Wingdings" pitchFamily="2" charset="2"/>
              <a:buChar char="Ø"/>
            </a:pPr>
            <a:r>
              <a:rPr lang="en-US" sz="1250" smtClean="0">
                <a:latin typeface="Palatino Linotype" pitchFamily="18" charset="0"/>
              </a:rPr>
              <a:t>Section 80LA provides deductions in respect of certain incomes of Offshore Banking Units and the International Financial Services Centre (IFSC). A Schedule Bank, a foreign Bank, or a unit of IFSC is eligible to claim a deduction under this provision. </a:t>
            </a:r>
            <a:r>
              <a:rPr lang="en-US" sz="1250" b="1" smtClean="0">
                <a:solidFill>
                  <a:srgbClr val="FF0000"/>
                </a:solidFill>
                <a:latin typeface="Palatino Linotype" pitchFamily="18" charset="0"/>
              </a:rPr>
              <a:t>In the case of a bank, 100% of the income is deductible for 10 consecutive assessment years. In the case of a unit of an IFSC, 100% of income is deductible for 10 consecutive assessment years out of 15 years</a:t>
            </a:r>
          </a:p>
          <a:p>
            <a:pPr algn="just">
              <a:lnSpc>
                <a:spcPct val="110000"/>
              </a:lnSpc>
              <a:buNone/>
            </a:pPr>
            <a:endParaRPr lang="en-US" sz="1250" smtClean="0">
              <a:latin typeface="Palatino Linotype" pitchFamily="18" charset="0"/>
            </a:endParaRPr>
          </a:p>
          <a:p>
            <a:pPr algn="just">
              <a:lnSpc>
                <a:spcPct val="110000"/>
              </a:lnSpc>
              <a:buFont typeface="Wingdings" pitchFamily="2" charset="2"/>
              <a:buChar char="Ø"/>
            </a:pPr>
            <a:r>
              <a:rPr lang="en-US" sz="1250" smtClean="0">
                <a:latin typeface="Palatino Linotype" pitchFamily="18" charset="0"/>
              </a:rPr>
              <a:t>80 LA schedule added and following information to be provided</a:t>
            </a:r>
          </a:p>
          <a:p>
            <a:pPr lvl="1">
              <a:lnSpc>
                <a:spcPct val="110000"/>
              </a:lnSpc>
            </a:pPr>
            <a:r>
              <a:rPr lang="en-US" sz="1250" smtClean="0">
                <a:latin typeface="Palatino Linotype" pitchFamily="18" charset="0"/>
              </a:rPr>
              <a:t>Type of entity</a:t>
            </a:r>
          </a:p>
          <a:p>
            <a:pPr lvl="1">
              <a:lnSpc>
                <a:spcPct val="110000"/>
              </a:lnSpc>
            </a:pPr>
            <a:r>
              <a:rPr lang="en-US" sz="1250" smtClean="0">
                <a:latin typeface="Palatino Linotype" pitchFamily="18" charset="0"/>
              </a:rPr>
              <a:t>Type of income of the unit</a:t>
            </a:r>
          </a:p>
          <a:p>
            <a:pPr lvl="1">
              <a:lnSpc>
                <a:spcPct val="110000"/>
              </a:lnSpc>
            </a:pPr>
            <a:r>
              <a:rPr lang="en-US" sz="1250" smtClean="0">
                <a:latin typeface="Palatino Linotype" pitchFamily="18" charset="0"/>
              </a:rPr>
              <a:t>Authority granting registration</a:t>
            </a:r>
          </a:p>
          <a:p>
            <a:pPr lvl="1">
              <a:lnSpc>
                <a:spcPct val="110000"/>
              </a:lnSpc>
            </a:pPr>
            <a:r>
              <a:rPr lang="en-US" sz="1250" smtClean="0">
                <a:latin typeface="Palatino Linotype" pitchFamily="18" charset="0"/>
              </a:rPr>
              <a:t>Date of registration</a:t>
            </a:r>
          </a:p>
          <a:p>
            <a:pPr lvl="1">
              <a:lnSpc>
                <a:spcPct val="110000"/>
              </a:lnSpc>
            </a:pPr>
            <a:r>
              <a:rPr lang="en-US" sz="1250" smtClean="0">
                <a:latin typeface="Palatino Linotype" pitchFamily="18" charset="0"/>
              </a:rPr>
              <a:t>Registration number</a:t>
            </a:r>
          </a:p>
          <a:p>
            <a:pPr lvl="1">
              <a:lnSpc>
                <a:spcPct val="110000"/>
              </a:lnSpc>
            </a:pPr>
            <a:r>
              <a:rPr lang="en-US" sz="1250" smtClean="0">
                <a:latin typeface="Palatino Linotype" pitchFamily="18" charset="0"/>
              </a:rPr>
              <a:t>First AY during which deduction is claimed</a:t>
            </a:r>
          </a:p>
          <a:p>
            <a:pPr lvl="1">
              <a:lnSpc>
                <a:spcPct val="110000"/>
              </a:lnSpc>
            </a:pPr>
            <a:r>
              <a:rPr lang="en-US" sz="1250" smtClean="0">
                <a:latin typeface="Palatino Linotype" pitchFamily="18" charset="0"/>
              </a:rPr>
              <a:t>Amount of deduction claimed for current AY</a:t>
            </a:r>
          </a:p>
          <a:p>
            <a:pPr lvl="1" algn="just">
              <a:lnSpc>
                <a:spcPct val="150000"/>
              </a:lnSpc>
              <a:buNone/>
            </a:pPr>
            <a:endParaRPr lang="en-US" sz="1250" smtClean="0">
              <a:latin typeface="Palatino Linotype" pitchFamily="18" charset="0"/>
            </a:endParaRPr>
          </a:p>
          <a:p>
            <a:pPr lvl="2" algn="just">
              <a:lnSpc>
                <a:spcPct val="150000"/>
              </a:lnSpc>
              <a:buNone/>
            </a:pPr>
            <a:endParaRPr lang="en-US" sz="1000" b="1" smtClean="0">
              <a:latin typeface="Palatino Linotype" pitchFamily="18" charset="0"/>
            </a:endParaRPr>
          </a:p>
          <a:p>
            <a:pPr lvl="1"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a:p>
            <a:pPr algn="just">
              <a:lnSpc>
                <a:spcPct val="150000"/>
              </a:lnSpc>
              <a:buFont typeface="Wingdings" pitchFamily="2" charset="2"/>
              <a:buChar char="Ø"/>
            </a:pPr>
            <a:endParaRPr lang="en-IN" sz="1250" b="1" smtClean="0">
              <a:latin typeface="Palatino Linotype" pitchFamily="18" charset="0"/>
              <a:ea typeface="Cambria" pitchFamily="18" charset="0"/>
              <a:cs typeface="Times New Roman" pitchFamily="18" charset="0"/>
            </a:endParaRPr>
          </a:p>
        </p:txBody>
      </p:sp>
      <p:sp>
        <p:nvSpPr>
          <p:cNvPr id="11" name="TextBox 10"/>
          <p:cNvSpPr txBox="1"/>
          <p:nvPr/>
        </p:nvSpPr>
        <p:spPr>
          <a:xfrm>
            <a:off x="224182" y="2223014"/>
            <a:ext cx="2473829" cy="250069"/>
          </a:xfrm>
          <a:prstGeom prst="rect">
            <a:avLst/>
          </a:prstGeom>
          <a:solidFill>
            <a:schemeClr val="accent5">
              <a:lumMod val="20000"/>
              <a:lumOff val="80000"/>
            </a:schemeClr>
          </a:solid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r>
              <a:rPr lang="en-IN" sz="1250" b="1" smtClean="0">
                <a:solidFill>
                  <a:srgbClr val="002060"/>
                </a:solidFill>
                <a:latin typeface="Palatino Linotype" pitchFamily="18" charset="0"/>
              </a:rPr>
              <a:t>Schedule 80 LA</a:t>
            </a:r>
            <a:endParaRPr lang="en-US" sz="1250" b="1">
              <a:solidFill>
                <a:srgbClr val="002060"/>
              </a:solidFill>
              <a:latin typeface="Palatino Linotype" pitchFamily="18" charset="0"/>
            </a:endParaRPr>
          </a:p>
        </p:txBody>
      </p:sp>
    </p:spTree>
  </p:cSld>
  <p:clrMapOvr>
    <a:masterClrMapping/>
  </p:clrMapOvr>
  <p:transition/>
  <p:timing/>
</p:sld>
</file>

<file path=ppt/slides/slide20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3" name="Shape 0"/>
          <p:cNvSpPr/>
          <p:nvPr/>
        </p:nvSpPr>
        <p:spPr>
          <a:xfrm>
            <a:off x="0" y="857250"/>
            <a:ext cx="9144000" cy="5143500"/>
          </a:xfrm>
          <a:prstGeom prst="rect">
            <a:avLst/>
          </a:prstGeom>
          <a:solidFill>
            <a:srgbClr val="F9F9FF">
              <a:alpha val="75000"/>
            </a:srgbClr>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4" name="Text 1"/>
          <p:cNvSpPr/>
          <p:nvPr/>
        </p:nvSpPr>
        <p:spPr>
          <a:xfrm>
            <a:off x="1802847" y="1488558"/>
            <a:ext cx="3833822" cy="655029"/>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50" b="1" smtClean="0">
                <a:solidFill>
                  <a:srgbClr val="002060"/>
                </a:solidFill>
                <a:latin typeface="Corben" pitchFamily="34" charset="0"/>
                <a:ea typeface="Corben" pitchFamily="34" charset="-122"/>
              </a:rPr>
              <a:t>ITR – 6 STRUCTURE – PART B</a:t>
            </a:r>
            <a:endParaRPr lang="en-US" sz="2750" b="1">
              <a:solidFill>
                <a:srgbClr val="002060"/>
              </a:solidFill>
            </a:endParaRPr>
          </a:p>
        </p:txBody>
      </p:sp>
      <p:sp>
        <p:nvSpPr>
          <p:cNvPr id="5" name="Shape 2"/>
          <p:cNvSpPr/>
          <p:nvPr/>
        </p:nvSpPr>
        <p:spPr>
          <a:xfrm flipV="1">
            <a:off x="1972528" y="3659243"/>
            <a:ext cx="3004418" cy="28574"/>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7" name="Shape 4"/>
          <p:cNvSpPr/>
          <p:nvPr/>
        </p:nvSpPr>
        <p:spPr>
          <a:xfrm>
            <a:off x="3719758" y="354408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8" name="Text 5"/>
          <p:cNvSpPr/>
          <p:nvPr/>
        </p:nvSpPr>
        <p:spPr>
          <a:xfrm>
            <a:off x="3768203" y="3569716"/>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solidFill>
                  <a:srgbClr val="404155"/>
                </a:solidFill>
                <a:latin typeface="Corben" pitchFamily="34" charset="0"/>
                <a:ea typeface="Corben" pitchFamily="34" charset="-122"/>
              </a:rPr>
              <a:t>2</a:t>
            </a:r>
            <a:endParaRPr lang="en-US" sz="1640"/>
          </a:p>
        </p:txBody>
      </p:sp>
      <p:sp>
        <p:nvSpPr>
          <p:cNvPr id="14" name="Text 11"/>
          <p:cNvSpPr/>
          <p:nvPr/>
        </p:nvSpPr>
        <p:spPr>
          <a:xfrm>
            <a:off x="1650153" y="4120118"/>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B - TI</a:t>
            </a:r>
            <a:endParaRPr lang="en-US" sz="1367" b="1">
              <a:latin typeface="Palatino Linotype" pitchFamily="18" charset="0"/>
            </a:endParaRPr>
          </a:p>
        </p:txBody>
      </p:sp>
      <p:sp>
        <p:nvSpPr>
          <p:cNvPr id="22" name="Shape 4"/>
          <p:cNvSpPr/>
          <p:nvPr/>
        </p:nvSpPr>
        <p:spPr>
          <a:xfrm>
            <a:off x="2540050" y="3569716"/>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4" name="Text 5"/>
          <p:cNvSpPr/>
          <p:nvPr/>
        </p:nvSpPr>
        <p:spPr>
          <a:xfrm>
            <a:off x="2606969" y="3569716"/>
            <a:ext cx="187003"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IN" sz="1640" smtClean="0"/>
              <a:t>1</a:t>
            </a:r>
            <a:endParaRPr lang="en-US" sz="1640"/>
          </a:p>
        </p:txBody>
      </p:sp>
      <p:sp>
        <p:nvSpPr>
          <p:cNvPr id="29" name="Shape 8"/>
          <p:cNvSpPr/>
          <p:nvPr/>
        </p:nvSpPr>
        <p:spPr>
          <a:xfrm>
            <a:off x="2671895" y="385773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1" name="Shape 8"/>
          <p:cNvSpPr/>
          <p:nvPr/>
        </p:nvSpPr>
        <p:spPr>
          <a:xfrm>
            <a:off x="3875991" y="3281216"/>
            <a:ext cx="28574" cy="262381"/>
          </a:xfrm>
          <a:prstGeom prst="roundRect">
            <a:avLst>
              <a:gd name="adj" fmla="val 225151"/>
            </a:avLst>
          </a:prstGeom>
          <a:solidFill>
            <a:srgbClr val="B8BFDF"/>
          </a:solidFill>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33" name="Text 11"/>
          <p:cNvSpPr/>
          <p:nvPr/>
        </p:nvSpPr>
        <p:spPr>
          <a:xfrm>
            <a:off x="2933462" y="2500730"/>
            <a:ext cx="2043484" cy="21699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367" b="1" smtClean="0">
                <a:solidFill>
                  <a:srgbClr val="404155"/>
                </a:solidFill>
                <a:latin typeface="Palatino Linotype" pitchFamily="18" charset="0"/>
                <a:ea typeface="Corben" pitchFamily="34" charset="-122"/>
                <a:cs typeface="Corben" pitchFamily="34" charset="-120"/>
              </a:rPr>
              <a:t>PART B - TTI</a:t>
            </a:r>
            <a:endParaRPr lang="en-US" sz="1367" b="1">
              <a:latin typeface="Palatino Linotype" pitchFamily="18" charset="0"/>
            </a:endParaRPr>
          </a:p>
        </p:txBody>
      </p:sp>
      <p:sp>
        <p:nvSpPr>
          <p:cNvPr id="37" name="Text 11"/>
          <p:cNvSpPr/>
          <p:nvPr/>
        </p:nvSpPr>
        <p:spPr>
          <a:xfrm>
            <a:off x="1805729" y="4337109"/>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US" sz="1000" smtClean="0">
                <a:solidFill>
                  <a:srgbClr val="404155"/>
                </a:solidFill>
                <a:latin typeface="Palatino Linotype" pitchFamily="18" charset="0"/>
                <a:ea typeface="Corben" pitchFamily="34" charset="-122"/>
                <a:cs typeface="Corben" pitchFamily="34" charset="-120"/>
              </a:rPr>
              <a:t>Computation of</a:t>
            </a:r>
          </a:p>
          <a:p>
            <a:pPr marL="0" indent="0" algn="ctr">
              <a:lnSpc>
                <a:spcPts val="1709"/>
              </a:lnSpc>
              <a:buNone/>
            </a:pPr>
            <a:r>
              <a:rPr lang="en-IN" sz="1000" smtClean="0">
                <a:solidFill>
                  <a:srgbClr val="404155"/>
                </a:solidFill>
                <a:latin typeface="Palatino Linotype" pitchFamily="18" charset="0"/>
                <a:ea typeface="Corben" pitchFamily="34" charset="-122"/>
              </a:rPr>
              <a:t>Total Income</a:t>
            </a:r>
            <a:endParaRPr lang="en-US" sz="1000">
              <a:latin typeface="Palatino Linotype" pitchFamily="18" charset="0"/>
            </a:endParaRPr>
          </a:p>
        </p:txBody>
      </p:sp>
      <p:sp>
        <p:nvSpPr>
          <p:cNvPr id="39" name="Text 11"/>
          <p:cNvSpPr/>
          <p:nvPr/>
        </p:nvSpPr>
        <p:spPr>
          <a:xfrm>
            <a:off x="3038399" y="2765122"/>
            <a:ext cx="1732332" cy="113060"/>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1709"/>
              </a:lnSpc>
              <a:buNone/>
            </a:pPr>
            <a:r>
              <a:rPr lang="en-IN" sz="1000" smtClean="0">
                <a:solidFill>
                  <a:srgbClr val="404155"/>
                </a:solidFill>
                <a:latin typeface="Palatino Linotype" pitchFamily="18" charset="0"/>
                <a:ea typeface="Corben" pitchFamily="34" charset="-122"/>
              </a:rPr>
              <a:t>Computation of Tax Liability on </a:t>
            </a:r>
          </a:p>
          <a:p>
            <a:pPr marL="0" indent="0" algn="ctr">
              <a:lnSpc>
                <a:spcPts val="1709"/>
              </a:lnSpc>
              <a:buNone/>
            </a:pPr>
            <a:r>
              <a:rPr lang="en-IN" sz="1000" smtClean="0">
                <a:solidFill>
                  <a:srgbClr val="404155"/>
                </a:solidFill>
                <a:latin typeface="Palatino Linotype" pitchFamily="18" charset="0"/>
                <a:ea typeface="Corben" pitchFamily="34" charset="-122"/>
              </a:rPr>
              <a:t>Total Income</a:t>
            </a:r>
            <a:endParaRPr lang="en-US" sz="1367">
              <a:latin typeface="Palatino Linotype" pitchFamily="18" charset="0"/>
            </a:endParaRPr>
          </a:p>
        </p:txBody>
      </p:sp>
    </p:spTree>
  </p:cSld>
  <p:clrMapOvr>
    <a:masterClrMapping/>
  </p:clrMapOvr>
  <p:transition/>
  <p:timing/>
</p:sld>
</file>

<file path=ppt/slides/slide20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Image 0" descr="preencoded.png"/>
          <p:cNvPicPr>
            <a:picLocks noChangeAspect="1"/>
          </p:cNvPicPr>
          <p:nvPr/>
        </p:nvPicPr>
        <p:blipFill>
          <a:blip r:embed="rId3"/>
          <a:stretch>
            <a:fillRect/>
          </a:stretch>
        </p:blipFill>
        <p:spPr>
          <a:xfrm>
            <a:off x="0" y="857250"/>
            <a:ext cx="9144000" cy="5143500"/>
          </a:xfrm>
          <a:prstGeom prst="rect">
            <a:avLst/>
          </a:prstGeom>
        </p:spPr>
      </p:pic>
      <p:sp>
        <p:nvSpPr>
          <p:cNvPr id="4" name="Text 1"/>
          <p:cNvSpPr/>
          <p:nvPr/>
        </p:nvSpPr>
        <p:spPr>
          <a:xfrm>
            <a:off x="1273746" y="2181076"/>
            <a:ext cx="3471862"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3418"/>
              </a:lnSpc>
              <a:buNone/>
            </a:pPr>
            <a:r>
              <a:rPr lang="en-US" sz="2734">
                <a:solidFill>
                  <a:srgbClr val="1B1B27"/>
                </a:solidFill>
                <a:latin typeface="Corben" pitchFamily="34" charset="0"/>
                <a:ea typeface="Corben" pitchFamily="34" charset="-122"/>
                <a:cs typeface="Corben" pitchFamily="34" charset="-120"/>
              </a:rPr>
              <a:t>Reference</a:t>
            </a:r>
            <a:endParaRPr lang="en-US" sz="2734"/>
          </a:p>
        </p:txBody>
      </p:sp>
      <p:sp>
        <p:nvSpPr>
          <p:cNvPr id="5" name="Shape 2"/>
          <p:cNvSpPr/>
          <p:nvPr/>
        </p:nvSpPr>
        <p:spPr>
          <a:xfrm>
            <a:off x="1273746" y="300126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6" name="Text 3"/>
          <p:cNvSpPr/>
          <p:nvPr/>
        </p:nvSpPr>
        <p:spPr>
          <a:xfrm>
            <a:off x="1399207" y="3027313"/>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cs typeface="Corben" pitchFamily="34" charset="-120"/>
              </a:rPr>
              <a:t>1</a:t>
            </a:r>
            <a:endParaRPr lang="en-US" sz="1640"/>
          </a:p>
        </p:txBody>
      </p:sp>
      <p:sp>
        <p:nvSpPr>
          <p:cNvPr id="7" name="Text 4"/>
          <p:cNvSpPr/>
          <p:nvPr/>
        </p:nvSpPr>
        <p:spPr>
          <a:xfrm>
            <a:off x="1725067" y="3048967"/>
            <a:ext cx="1654969"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a:solidFill>
                  <a:srgbClr val="404155"/>
                </a:solidFill>
                <a:latin typeface="Corben" pitchFamily="34" charset="0"/>
                <a:ea typeface="Corben" pitchFamily="34" charset="-122"/>
                <a:cs typeface="Corben" pitchFamily="34" charset="-120"/>
              </a:rPr>
              <a:t>ITR Forms released by Income Tax</a:t>
            </a:r>
            <a:endParaRPr lang="en-US" sz="1367" b="1"/>
          </a:p>
        </p:txBody>
      </p:sp>
      <p:sp>
        <p:nvSpPr>
          <p:cNvPr id="8" name="Text 5"/>
          <p:cNvSpPr/>
          <p:nvPr/>
        </p:nvSpPr>
        <p:spPr>
          <a:xfrm>
            <a:off x="1725067" y="3349228"/>
            <a:ext cx="16549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nSpc>
                <a:spcPts val="1749"/>
              </a:lnSpc>
            </a:pPr>
            <a:endParaRPr lang="en-US" sz="1250"/>
          </a:p>
        </p:txBody>
      </p:sp>
      <p:sp>
        <p:nvSpPr>
          <p:cNvPr id="13" name="Shape 10"/>
          <p:cNvSpPr/>
          <p:nvPr/>
        </p:nvSpPr>
        <p:spPr>
          <a:xfrm>
            <a:off x="1273671" y="3670028"/>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14" name="Text 11"/>
          <p:cNvSpPr/>
          <p:nvPr/>
        </p:nvSpPr>
        <p:spPr>
          <a:xfrm>
            <a:off x="1371377" y="3696073"/>
            <a:ext cx="116979"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gn="ctr">
              <a:lnSpc>
                <a:spcPts val="2051"/>
              </a:lnSpc>
              <a:buNone/>
            </a:pPr>
            <a:r>
              <a:rPr lang="en-US" sz="1640">
                <a:solidFill>
                  <a:srgbClr val="404155"/>
                </a:solidFill>
                <a:latin typeface="Corben" pitchFamily="34" charset="0"/>
                <a:ea typeface="Corben" pitchFamily="34" charset="-122"/>
              </a:rPr>
              <a:t>2</a:t>
            </a:r>
            <a:endParaRPr lang="en-US" sz="1640"/>
          </a:p>
        </p:txBody>
      </p:sp>
      <p:sp>
        <p:nvSpPr>
          <p:cNvPr id="15" name="Text 12"/>
          <p:cNvSpPr/>
          <p:nvPr/>
        </p:nvSpPr>
        <p:spPr>
          <a:xfrm>
            <a:off x="1724992" y="3670028"/>
            <a:ext cx="4038973" cy="433983"/>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Corben" pitchFamily="34" charset="0"/>
                <a:ea typeface="Corben" pitchFamily="34" charset="-122"/>
              </a:rPr>
              <a:t>Taxman website</a:t>
            </a:r>
            <a:endParaRPr lang="en-US" sz="1367" b="1"/>
          </a:p>
        </p:txBody>
      </p:sp>
      <p:sp>
        <p:nvSpPr>
          <p:cNvPr id="16" name="Text 13"/>
          <p:cNvSpPr/>
          <p:nvPr/>
        </p:nvSpPr>
        <p:spPr>
          <a:xfrm>
            <a:off x="6215360" y="3383260"/>
            <a:ext cx="1654969" cy="1110630"/>
          </a:xfrm>
          <a:prstGeom prst="rect">
            <a:avLst/>
          </a:prstGeom>
          <a:noFill/>
        </p:spPr>
        <p:txBody>
          <a:bodyPr wrap="squar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49"/>
              </a:lnSpc>
              <a:buNone/>
            </a:pPr>
            <a:endParaRPr lang="en-US" sz="1250"/>
          </a:p>
        </p:txBody>
      </p:sp>
      <p:sp>
        <p:nvSpPr>
          <p:cNvPr id="3" name="Shape 2">
            <a:extLst>
              <a:ext uri="{FF2B5EF4-FFF2-40B4-BE49-F238E27FC236}">
                <a16:creationId xmlns="" xmlns:a16="http://schemas.microsoft.com/office/drawing/2014/main" id="{CB5424F8-52C4-677B-5E6B-8B807452E78D}"/>
              </a:ext>
            </a:extLst>
          </p:cNvPr>
          <p:cNvSpPr/>
          <p:nvPr/>
        </p:nvSpPr>
        <p:spPr>
          <a:xfrm>
            <a:off x="1273746" y="4309215"/>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9" name="Text 3">
            <a:extLst>
              <a:ext uri="{FF2B5EF4-FFF2-40B4-BE49-F238E27FC236}">
                <a16:creationId xmlns="" xmlns:a16="http://schemas.microsoft.com/office/drawing/2014/main" id="{39E1E493-5A00-3F42-9B54-5CBC6AC2DD03}"/>
              </a:ext>
            </a:extLst>
          </p:cNvPr>
          <p:cNvSpPr/>
          <p:nvPr/>
        </p:nvSpPr>
        <p:spPr>
          <a:xfrm>
            <a:off x="1399207" y="4335260"/>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lnSpc>
                <a:spcPts val="2051"/>
              </a:lnSpc>
            </a:pPr>
            <a:r>
              <a:rPr lang="en-US" sz="1640" smtClean="0">
                <a:solidFill>
                  <a:srgbClr val="404155"/>
                </a:solidFill>
                <a:latin typeface="Corben" pitchFamily="34" charset="0"/>
                <a:ea typeface="Corben" pitchFamily="34" charset="-122"/>
              </a:rPr>
              <a:t>3</a:t>
            </a:r>
            <a:endParaRPr lang="en-US" sz="1640"/>
          </a:p>
        </p:txBody>
      </p:sp>
      <p:sp>
        <p:nvSpPr>
          <p:cNvPr id="18" name="Text 4">
            <a:extLst>
              <a:ext uri="{FF2B5EF4-FFF2-40B4-BE49-F238E27FC236}">
                <a16:creationId xmlns="" xmlns:a16="http://schemas.microsoft.com/office/drawing/2014/main" id="{1549C6D4-DC7F-DE90-04FE-B529F624FD72}"/>
              </a:ext>
            </a:extLst>
          </p:cNvPr>
          <p:cNvSpPr/>
          <p:nvPr/>
        </p:nvSpPr>
        <p:spPr>
          <a:xfrm>
            <a:off x="1725067" y="4335260"/>
            <a:ext cx="1654969"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a:solidFill>
                  <a:srgbClr val="404155"/>
                </a:solidFill>
                <a:latin typeface="Corben" pitchFamily="34" charset="0"/>
                <a:ea typeface="Corben" pitchFamily="34" charset="-122"/>
                <a:cs typeface="Corben" pitchFamily="34" charset="-120"/>
              </a:rPr>
              <a:t>Various other websites</a:t>
            </a:r>
            <a:endParaRPr lang="en-US" sz="1367" b="1"/>
          </a:p>
        </p:txBody>
      </p:sp>
      <p:sp>
        <p:nvSpPr>
          <p:cNvPr id="19" name="Shape 2">
            <a:extLst>
              <a:ext uri="{FF2B5EF4-FFF2-40B4-BE49-F238E27FC236}">
                <a16:creationId xmlns="" xmlns:a16="http://schemas.microsoft.com/office/drawing/2014/main" id="{CB5424F8-52C4-677B-5E6B-8B807452E78D}"/>
              </a:ext>
            </a:extLst>
          </p:cNvPr>
          <p:cNvSpPr/>
          <p:nvPr/>
        </p:nvSpPr>
        <p:spPr>
          <a:xfrm>
            <a:off x="1304516" y="4933284"/>
            <a:ext cx="312464" cy="312464"/>
          </a:xfrm>
          <a:prstGeom prst="roundRect">
            <a:avLst>
              <a:gd name="adj" fmla="val 20000"/>
            </a:avLst>
          </a:prstGeom>
          <a:solidFill>
            <a:srgbClr val="D2D9F9"/>
          </a:solidFill>
          <a:ln w="7620">
            <a:solidFill>
              <a:srgbClr val="B8BFDF"/>
            </a:solidFill>
            <a:prstDash val="solid"/>
          </a:ln>
        </p:spPr>
        <p:txBody>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p:txBody>
      </p:sp>
      <p:sp>
        <p:nvSpPr>
          <p:cNvPr id="20" name="Text 3">
            <a:extLst>
              <a:ext uri="{FF2B5EF4-FFF2-40B4-BE49-F238E27FC236}">
                <a16:creationId xmlns="" xmlns:a16="http://schemas.microsoft.com/office/drawing/2014/main" id="{39E1E493-5A00-3F42-9B54-5CBC6AC2DD03}"/>
              </a:ext>
            </a:extLst>
          </p:cNvPr>
          <p:cNvSpPr/>
          <p:nvPr/>
        </p:nvSpPr>
        <p:spPr>
          <a:xfrm>
            <a:off x="1399207" y="4952220"/>
            <a:ext cx="61541" cy="260301"/>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lnSpc>
                <a:spcPts val="2051"/>
              </a:lnSpc>
            </a:pPr>
            <a:r>
              <a:rPr lang="en-US" sz="1640" smtClean="0">
                <a:solidFill>
                  <a:srgbClr val="404155"/>
                </a:solidFill>
                <a:latin typeface="Corben" pitchFamily="34" charset="0"/>
                <a:ea typeface="Corben" pitchFamily="34" charset="-122"/>
              </a:rPr>
              <a:t>4</a:t>
            </a:r>
            <a:endParaRPr lang="en-US" sz="1640"/>
          </a:p>
        </p:txBody>
      </p:sp>
      <p:sp>
        <p:nvSpPr>
          <p:cNvPr id="21" name="Text 4">
            <a:extLst>
              <a:ext uri="{FF2B5EF4-FFF2-40B4-BE49-F238E27FC236}">
                <a16:creationId xmlns="" xmlns:a16="http://schemas.microsoft.com/office/drawing/2014/main" id="{1549C6D4-DC7F-DE90-04FE-B529F624FD72}"/>
              </a:ext>
            </a:extLst>
          </p:cNvPr>
          <p:cNvSpPr/>
          <p:nvPr/>
        </p:nvSpPr>
        <p:spPr>
          <a:xfrm>
            <a:off x="1724992" y="4933284"/>
            <a:ext cx="1654969" cy="433983"/>
          </a:xfrm>
          <a:prstGeom prst="rect">
            <a:avLst/>
          </a:prstGeom>
          <a:noFill/>
        </p:spPr>
        <p:txBody>
          <a:bodyPr wrap="none" rtlCol="0" anchor="t"/>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marL="0" indent="0">
              <a:lnSpc>
                <a:spcPts val="1709"/>
              </a:lnSpc>
              <a:buNone/>
            </a:pPr>
            <a:r>
              <a:rPr lang="en-US" sz="1367" b="1" smtClean="0">
                <a:solidFill>
                  <a:srgbClr val="404155"/>
                </a:solidFill>
                <a:latin typeface="Corben" pitchFamily="34" charset="0"/>
                <a:ea typeface="Corben" pitchFamily="34" charset="-122"/>
                <a:cs typeface="Corben" pitchFamily="34" charset="-120"/>
              </a:rPr>
              <a:t>ICAI Materials</a:t>
            </a:r>
            <a:endParaRPr lang="en-US" sz="1367" b="1"/>
          </a:p>
        </p:txBody>
      </p:sp>
    </p:spTree>
    <p:extLst>
      <p:ext uri="{BB962C8B-B14F-4D97-AF65-F5344CB8AC3E}">
        <p14:creationId xmlns="" xmlns:p14="http://schemas.microsoft.com/office/powerpoint/2010/main" val="2081186580"/>
      </p:ext>
    </p:extLst>
  </p:cSld>
  <p:clrMapOvr>
    <a:masterClrMapping/>
  </p:clrMapOvr>
  <p:transition/>
  <p:timing/>
</p:sld>
</file>

<file path=ppt/slides/slide20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lum/>
          </a:blip>
          <a:stretch>
            <a:fillRect t="-25000" b="-25000"/>
          </a:stretch>
        </a:blipFill>
        <a:effectLst/>
      </p:bgPr>
    </p:bg>
    <p:spTree>
      <p:nvGrpSpPr>
        <p:cNvPr id="1" name=""/>
        <p:cNvGrpSpPr/>
        <p:nvPr/>
      </p:nvGrpSpPr>
      <p:grpSpPr>
        <a:xfrm>
          <a:off x="0" y="0"/>
          <a:ext cx="0" cy="0"/>
        </a:xfrm>
      </p:grpSpPr>
      <p:sp>
        <p:nvSpPr>
          <p:cNvPr id="8" name="TextBox 7"/>
          <p:cNvSpPr txBox="1"/>
          <p:nvPr/>
        </p:nvSpPr>
        <p:spPr>
          <a:xfrm>
            <a:off x="3993854" y="4339413"/>
            <a:ext cx="3907465" cy="2019784"/>
          </a:xfrm>
          <a:prstGeom prst="rect">
            <a:avLst/>
          </a:prstGeom>
          <a:noFill/>
        </p:spPr>
        <p:txBody>
          <a:bodyPr wrap="square" rtlCol="0">
            <a:spAutoFit/>
          </a:bodyPr>
          <a:lstStyle>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a:lstStyle>
          <a:p>
            <a:pPr algn="ctr"/>
            <a:r>
              <a:rPr lang="en-US" sz="1500" b="1" smtClean="0">
                <a:solidFill>
                  <a:srgbClr val="002060"/>
                </a:solidFill>
                <a:latin typeface="Palatino Linotype" pitchFamily="18" charset="0"/>
              </a:rPr>
              <a:t>CA Hari K Narayanan</a:t>
            </a:r>
          </a:p>
          <a:p>
            <a:pPr algn="ctr"/>
            <a:endParaRPr lang="en-US" b="1" smtClean="0">
              <a:solidFill>
                <a:srgbClr val="002060"/>
              </a:solidFill>
            </a:endParaRPr>
          </a:p>
          <a:p>
            <a:pPr algn="ctr"/>
            <a:r>
              <a:rPr lang="en-US" sz="1125" b="1" smtClean="0">
                <a:solidFill>
                  <a:srgbClr val="002060"/>
                </a:solidFill>
                <a:latin typeface="Palatino Linotype" pitchFamily="18" charset="0"/>
              </a:rPr>
              <a:t>Mahadevan &amp; Hari </a:t>
            </a:r>
          </a:p>
          <a:p>
            <a:pPr algn="ctr"/>
            <a:r>
              <a:rPr lang="en-US" sz="1125" b="1" smtClean="0">
                <a:solidFill>
                  <a:srgbClr val="002060"/>
                </a:solidFill>
                <a:latin typeface="Palatino Linotype" pitchFamily="18" charset="0"/>
              </a:rPr>
              <a:t>Chartered Accountants</a:t>
            </a:r>
          </a:p>
          <a:p>
            <a:pPr algn="ctr"/>
            <a:endParaRPr lang="en-IN" b="1" smtClean="0">
              <a:solidFill>
                <a:srgbClr val="002060"/>
              </a:solidFill>
              <a:latin typeface="Palatino Linotype" pitchFamily="18" charset="0"/>
            </a:endParaRPr>
          </a:p>
          <a:p>
            <a:r>
              <a:rPr lang="en-IN" sz="1125" b="1" smtClean="0">
                <a:solidFill>
                  <a:srgbClr val="002060"/>
                </a:solidFill>
                <a:latin typeface="Palatino Linotype" pitchFamily="18" charset="0"/>
              </a:rPr>
              <a:t>	                 Mob: 9633902769</a:t>
            </a:r>
          </a:p>
          <a:p>
            <a:endParaRPr lang="en-IN" b="1" smtClean="0">
              <a:solidFill>
                <a:srgbClr val="002060"/>
              </a:solidFill>
              <a:latin typeface="Palatino Linotype" pitchFamily="18" charset="0"/>
            </a:endParaRPr>
          </a:p>
          <a:p>
            <a:r>
              <a:rPr lang="en-IN" sz="1125" b="1" smtClean="0">
                <a:solidFill>
                  <a:srgbClr val="002060"/>
                </a:solidFill>
                <a:latin typeface="Palatino Linotype" pitchFamily="18" charset="0"/>
              </a:rPr>
              <a:t>	         E-mail: </a:t>
            </a:r>
            <a:r>
              <a:rPr lang="en-IN" sz="1125" b="1" smtClean="0">
                <a:solidFill>
                  <a:srgbClr val="002060"/>
                </a:solidFill>
                <a:latin typeface="Palatino Linotype" pitchFamily="18" charset="0"/>
                <a:hlinkClick r:id="rId2"/>
              </a:rPr>
              <a:t>hnambudiri@gmail.com</a:t>
            </a:r>
            <a:r>
              <a:rPr lang="en-IN" sz="1125" b="1" smtClean="0">
                <a:solidFill>
                  <a:srgbClr val="002060"/>
                </a:solidFill>
                <a:latin typeface="Palatino Linotype" pitchFamily="18" charset="0"/>
              </a:rPr>
              <a:t> </a:t>
            </a:r>
          </a:p>
          <a:p>
            <a:r>
              <a:rPr lang="en-IN" sz="1125" b="1" smtClean="0">
                <a:solidFill>
                  <a:srgbClr val="002060"/>
                </a:solidFill>
                <a:latin typeface="Palatino Linotype" pitchFamily="18" charset="0"/>
              </a:rPr>
              <a:t>	        E-mail: </a:t>
            </a:r>
            <a:r>
              <a:rPr lang="en-IN" sz="1125" b="1" smtClean="0">
                <a:solidFill>
                  <a:srgbClr val="002060"/>
                </a:solidFill>
                <a:latin typeface="Palatino Linotype" pitchFamily="18" charset="0"/>
                <a:hlinkClick r:id="rId3"/>
              </a:rPr>
              <a:t>harimundayur1996@gmail.com</a:t>
            </a:r>
            <a:endParaRPr lang="en-IN" b="1" smtClean="0">
              <a:solidFill>
                <a:srgbClr val="002060"/>
              </a:solidFill>
              <a:latin typeface="Palatino Linotype" pitchFamily="18" charset="0"/>
            </a:endParaRPr>
          </a:p>
          <a:p>
            <a:endParaRPr lang="en-IN" b="1" smtClean="0">
              <a:solidFill>
                <a:srgbClr val="002060"/>
              </a:solidFill>
              <a:latin typeface="Palatino Linotype" pitchFamily="18" charset="0"/>
            </a:endParaRPr>
          </a:p>
          <a:p>
            <a:endParaRPr lang="en-US" b="1">
              <a:solidFill>
                <a:srgbClr val="002060"/>
              </a:solidFill>
              <a:latin typeface="Palatino Linotype" pitchFamily="18" charset="0"/>
            </a:endParaRPr>
          </a:p>
        </p:txBody>
      </p:sp>
    </p:spTree>
  </p:cSld>
  <p:clrMapOvr>
    <a:masterClrMapping/>
  </p:clrMapOvr>
  <p:transition/>
  <p:timing/>
</p:sld>
</file>

<file path=ppt/tags/tag1.xml><?xml version="1.0" encoding="utf-8"?>
<p:tagLst xmlns:p="http://schemas.openxmlformats.org/presentationml/2006/main">
  <p:tag name="AS_NET" val="6.0.29"/>
  <p:tag name="AS_OS" val="Unix 5.4.0.182"/>
  <p:tag name="AS_RELEASE_DATE" val="2023.01.14"/>
  <p:tag name="AS_TITLE" val="Aspose.Slides for .NET5"/>
  <p:tag name="AS_VERSION" val="23.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사용자 지정 1">
      <a:majorFont>
        <a:latin typeface="Calibri"/>
        <a:ea typeface="맑은 고딕"/>
        <a:cs typeface="Arial"/>
      </a:majorFont>
      <a:minorFont>
        <a:latin typeface="Calibri Light"/>
        <a:ea typeface="맑은 고딕"/>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맑은 고딕"/>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맑은 고딕"/>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Override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1340</Paragraphs>
  <Slides>203</Slides>
  <Notes>63</Notes>
  <TotalTime>1</TotalTime>
  <HiddenSlides>0</HiddenSlides>
  <MMClips>0</MMClips>
  <ScaleCrop>0</ScaleCrop>
  <HeadingPairs>
    <vt:vector baseType="variant" size="6">
      <vt:variant>
        <vt:lpstr>Fonts used</vt:lpstr>
      </vt:variant>
      <vt:variant>
        <vt:i4>18</vt:i4>
      </vt:variant>
      <vt:variant>
        <vt:lpstr>Theme</vt:lpstr>
      </vt:variant>
      <vt:variant>
        <vt:i4>1</vt:i4>
      </vt:variant>
      <vt:variant>
        <vt:lpstr>Slide Titles</vt:lpstr>
      </vt:variant>
      <vt:variant>
        <vt:i4>203</vt:i4>
      </vt:variant>
    </vt:vector>
  </HeadingPairs>
  <TitlesOfParts>
    <vt:vector baseType="lpstr" size="222">
      <vt:lpstr>Arial</vt:lpstr>
      <vt:lpstr>Calibri</vt:lpstr>
      <vt:lpstr>맑은 고딕</vt:lpstr>
      <vt:lpstr>Calibri Light</vt:lpstr>
      <vt:lpstr>굴림체</vt:lpstr>
      <vt:lpstr>Nobile</vt:lpstr>
      <vt:lpstr>굴림</vt:lpstr>
      <vt:lpstr>Cambria</vt:lpstr>
      <vt:lpstr>Wingdings</vt:lpstr>
      <vt:lpstr>SegoeUI-Bold</vt:lpstr>
      <vt:lpstr>SegoeUI</vt:lpstr>
      <vt:lpstr>Corben</vt:lpstr>
      <vt:lpstr>Palatino Linotype</vt:lpstr>
      <vt:lpstr>Times New Roman</vt:lpstr>
      <vt:lpstr>Tahoma</vt:lpstr>
      <vt:lpstr>Gelasio</vt:lpstr>
      <vt:lpstr>Lato</vt:lpstr>
      <vt:lpstr>Gilroy</vt:lpstr>
      <vt:lpstr>Office Theme</vt:lpstr>
      <vt:lpstr>ITR FILING ON INCOME FROM HOUSE PROPERTY &amp; SALARY</vt:lpstr>
      <vt:lpstr>PowerPoint Presentation</vt:lpstr>
      <vt:lpstr>ITR FILING ON INCOME FROM HOUSE PROPERTY</vt:lpstr>
      <vt:lpstr>PowerPoint Presentation</vt:lpstr>
      <vt:lpstr>PowerPoint Presentation</vt:lpstr>
      <vt:lpstr>CHARGEABILITY</vt:lpstr>
      <vt:lpstr>INCOME CHARGEABLE</vt:lpstr>
      <vt:lpstr>INCOME NOT CHARGEABLE</vt:lpstr>
      <vt:lpstr>PowerPoint Presentation</vt:lpstr>
      <vt:lpstr>GROSS ANNUAL VALUE</vt:lpstr>
      <vt:lpstr>GROSS ANNUAL VALUE</vt:lpstr>
      <vt:lpstr>GROSS ANNUAL VALUE</vt:lpstr>
      <vt:lpstr>GROSS ANNUAL VALUE</vt:lpstr>
      <vt:lpstr>SELF OCCUPIED VS LET OUT</vt:lpstr>
      <vt:lpstr>PowerPoint Presentation</vt:lpstr>
      <vt:lpstr>DEDUCTION OF INTEREST – S/O PROPERTY</vt:lpstr>
      <vt:lpstr>DEDUCTION OF INTEREST – POINTS TO BE NOTED</vt:lpstr>
      <vt:lpstr>PRE CONSTRUCTION PERIOD INTEREST</vt:lpstr>
      <vt:lpstr>PowerPoint Presentation</vt:lpstr>
      <vt:lpstr>CO-OWNED PROPERTY</vt:lpstr>
      <vt:lpstr>ANALYSIS OF SCENARIOS - INTEREST</vt:lpstr>
      <vt:lpstr>ANALYSIS OF SCENARIOS - INTEREST</vt:lpstr>
      <vt:lpstr>DEEMED OWNERSHIP</vt:lpstr>
      <vt:lpstr>DEEMED OWNERSHIP</vt:lpstr>
      <vt:lpstr>CASES WHERE HOUSE PROPERTY INCOME IS EXEMPT FROM TAX</vt:lpstr>
      <vt:lpstr>SCENARIOS</vt:lpstr>
      <vt:lpstr>SCENARIOS</vt:lpstr>
      <vt:lpstr>SCENARIOS</vt:lpstr>
      <vt:lpstr>SCENARIOS</vt:lpstr>
      <vt:lpstr>SCENARIOS</vt:lpstr>
      <vt:lpstr>PowerPoint Presentation</vt:lpstr>
      <vt:lpstr>PowerPoint Presentation</vt:lpstr>
      <vt:lpstr>ITR FILING ON INCOME FROM SALARY</vt:lpstr>
      <vt:lpstr>PowerPoint Presentation</vt:lpstr>
      <vt:lpstr>CHARGEABILITY</vt:lpstr>
      <vt:lpstr>CHARGEABILITY</vt:lpstr>
      <vt:lpstr>POINTS TO CONSIDER</vt:lpstr>
      <vt:lpstr>SALARY – SECTION 17(1)</vt:lpstr>
      <vt:lpstr>POINTS TO CONSIDER</vt:lpstr>
      <vt:lpstr>POINTS TO CONSIDER</vt:lpstr>
      <vt:lpstr>ALLOWANCES</vt:lpstr>
      <vt:lpstr>FULLY TAXABLE</vt:lpstr>
      <vt:lpstr>FULLY TAXABLE UNDER NEW &amp; PARTLY EXEMPT UNDER OLD</vt:lpstr>
      <vt:lpstr>House Rent Allowance [Section 10(13A)]</vt:lpstr>
      <vt:lpstr>Special Allowances[u/s 10(14)]</vt:lpstr>
      <vt:lpstr>PowerPoint Presentation</vt:lpstr>
      <vt:lpstr>PowerPoint Presentation</vt:lpstr>
      <vt:lpstr>PowerPoint Presentation</vt:lpstr>
      <vt:lpstr>PowerPoint Presentation</vt:lpstr>
      <vt:lpstr>PARTLY EXEMPT UNDER BOTH</vt:lpstr>
      <vt:lpstr>FULLY EXEMPT UNDER OLD</vt:lpstr>
      <vt:lpstr>ANNUITY</vt:lpstr>
      <vt:lpstr>PENSION</vt:lpstr>
      <vt:lpstr>GRATUITY</vt:lpstr>
      <vt:lpstr>GRATUITY</vt:lpstr>
      <vt:lpstr>LEAVE SALARY OR LEAVE ENCASHMENT</vt:lpstr>
      <vt:lpstr>TAX TREATMENT OF PROVIDENT FUND</vt:lpstr>
      <vt:lpstr>PowerPoint Presentation</vt:lpstr>
      <vt:lpstr>PowerPoint Presentation</vt:lpstr>
      <vt:lpstr>PowerPoint Presentation</vt:lpstr>
      <vt:lpstr>PowerPoint Presentation</vt:lpstr>
      <vt:lpstr>VOLUNTARY RETIREMENT RECEIPTS [SECTION 10(10C)]</vt:lpstr>
      <vt:lpstr>RETRENCHMENT COMPENSATION</vt:lpstr>
      <vt:lpstr>PERQUISITES</vt:lpstr>
      <vt:lpstr>TAXABLE PERQUISITES</vt:lpstr>
      <vt:lpstr>TAX FREE PERQUISITES</vt:lpstr>
      <vt:lpstr>TAX FREE PERQUISITES</vt:lpstr>
      <vt:lpstr>TAXABLE PERQUISITES FOR SPECIFIED PERSONS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DEDUCTION FROM SALARY</vt:lpstr>
      <vt:lpstr>ARREARS OF SALARY</vt:lpstr>
      <vt:lpstr>PowerPoint Presentation</vt:lpstr>
      <vt:lpstr>AMENDMENTS – FY 2023-24</vt:lpstr>
      <vt:lpstr>THANK YOU</vt:lpstr>
      <vt:lpstr>PowerPoint Presentation</vt:lpstr>
      <vt:lpstr>PowerPoint Presentation</vt:lpstr>
      <vt:lpstr>PowerPoint Presentation</vt:lpstr>
      <vt:lpstr>How many Tax Returns are filed as on date ?</vt:lpstr>
      <vt:lpstr>PowerPoint Presentation</vt:lpstr>
      <vt:lpstr>Who should file Income Tax Return ?</vt:lpstr>
      <vt:lpstr>PowerPoint Presentation</vt:lpstr>
      <vt:lpstr>Basic Exemption Limit (Individual / HUF /AOP/BOI/ AJP)</vt:lpstr>
      <vt:lpstr>Lets demystify some facts</vt:lpstr>
      <vt:lpstr>Example</vt:lpstr>
      <vt:lpstr>Situations : IT filing Mandatory</vt:lpstr>
      <vt:lpstr>Situations : IT filing Mandatory</vt:lpstr>
      <vt:lpstr>Lets refresh Basics of PGBP</vt:lpstr>
      <vt:lpstr>PowerPoint Presentation</vt:lpstr>
      <vt:lpstr>PowerPoint Presentation</vt:lpstr>
      <vt:lpstr>Business - Defined</vt:lpstr>
      <vt:lpstr>Incomes chargeable under Section 28</vt:lpstr>
      <vt:lpstr>Incomes chargeable under Section 28</vt:lpstr>
      <vt:lpstr>Incomes chargeable under Section 28</vt:lpstr>
      <vt:lpstr>Incomes chargeable under Section 28</vt:lpstr>
      <vt:lpstr>PowerPoint Presentation</vt:lpstr>
      <vt:lpstr>PowerPoint Presentation</vt:lpstr>
      <vt:lpstr>PowerPoint Presentation</vt:lpstr>
      <vt:lpstr>PowerPoint Presentation</vt:lpstr>
      <vt:lpstr>PowerPoint Presentation</vt:lpstr>
      <vt:lpstr>PowerPoint Presentation</vt:lpstr>
      <vt:lpstr>Preliminary Expenses Deduction – Form 3AF</vt:lpstr>
      <vt:lpstr>Section 36 – Other Deductions</vt:lpstr>
      <vt:lpstr>Section 37 – Residuary Expenses</vt:lpstr>
      <vt:lpstr>Section 40 – Inadmissible Deductions</vt:lpstr>
      <vt:lpstr>Section 40 – Inadmissible Deductions</vt:lpstr>
      <vt:lpstr>Section 40 – Inadmissible Deductions</vt:lpstr>
      <vt:lpstr>Section 40 – Inadmissible Deductions</vt:lpstr>
      <vt:lpstr>Section 40 – Inadmissible Deductions</vt:lpstr>
      <vt:lpstr>Section 40 – Inadmissible Deductions</vt:lpstr>
      <vt:lpstr>Section 40 – Inadmissible Deductions</vt:lpstr>
      <vt:lpstr>Section 40 – Inadmissible Deductions</vt:lpstr>
      <vt:lpstr>Section 40 – Inadmissible Deductions</vt:lpstr>
      <vt:lpstr>Section 40A – Expenses or payments not deductible in certain circumstances (Section 40A)</vt:lpstr>
      <vt:lpstr>Section 43B – Certain deduction on payments</vt:lpstr>
      <vt:lpstr>PowerPoint Presentation</vt:lpstr>
      <vt:lpstr>Lets dive into Income Tax Returns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in ITR 4 – New Fields added </vt:lpstr>
      <vt:lpstr>Changes in ITR 4 – New Fields added </vt:lpstr>
      <vt:lpstr>Changes in ITR 4 – New Fields added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in ITR 3 – New Fields added </vt:lpstr>
      <vt:lpstr>Changes in ITR 3 – New Fields added </vt:lpstr>
      <vt:lpstr>Changes in ITR 3 – New Fields added </vt:lpstr>
      <vt:lpstr>Changes in ITR 3 – PART A – OINew Fields added </vt:lpstr>
      <vt:lpstr>Changes in ITR 3 – PART A – OINew Fields added </vt:lpstr>
      <vt:lpstr>PowerPoint Presentation</vt:lpstr>
      <vt:lpstr>PowerPoint Presentation</vt:lpstr>
      <vt:lpstr>PowerPoint Presentation</vt:lpstr>
      <vt:lpstr>PowerPoint Presentation</vt:lpstr>
      <vt:lpstr>PowerPoint Presentation</vt:lpstr>
      <vt:lpstr>PowerPoint Presentation</vt:lpstr>
      <vt:lpstr>Changes in ITR 3 – New Fields added </vt:lpstr>
      <vt:lpstr>Changes in ITR 3 – New Fields added </vt:lpstr>
      <vt:lpstr>Changes in ITR 3 – New Fields added </vt:lpstr>
      <vt:lpstr>Changes in ITR 3 – New Fields added </vt:lpstr>
      <vt:lpstr>Changes in ITR 3 – New Fields added </vt:lpstr>
      <vt:lpstr>Changes in ITR 3 – New Fields added </vt:lpstr>
      <vt:lpstr>Changes in ITR 3 – New Fields added </vt:lpstr>
      <vt:lpstr>Changes in ITR 3 – Technical </vt:lpstr>
      <vt:lpstr>PowerPoint Presentation</vt:lpstr>
      <vt:lpstr>PowerPoint Presentation</vt:lpstr>
      <vt:lpstr>Changes in ITR 5 </vt:lpstr>
      <vt:lpstr>Changes in ITR 5 </vt:lpstr>
      <vt:lpstr>Changes in ITR 5 </vt:lpstr>
      <vt:lpstr>Changes in ITR 5 </vt:lpstr>
      <vt:lpstr>Changes in ITR 5 </vt:lpstr>
      <vt:lpstr>PowerPoint Presentation</vt:lpstr>
      <vt:lpstr>PowerPoint Presentation</vt:lpstr>
      <vt:lpstr>PowerPoint Presentation</vt:lpstr>
      <vt:lpstr>PowerPoint Presentation</vt:lpstr>
      <vt:lpstr>PowerPoint Presentation</vt:lpstr>
      <vt:lpstr>PowerPoint Presentation</vt:lpstr>
      <vt:lpstr>Changes in ITR 6 – PART A – Filing Status</vt:lpstr>
      <vt:lpstr>Changes in ITR 6 – Part A – Filing Status New Fields added </vt:lpstr>
      <vt:lpstr>Changes in ITR 6 – Part A – Filing Status New Fields added </vt:lpstr>
      <vt:lpstr>Changes in ITR 6 – PART A - Audit Info. - New Fields added </vt:lpstr>
      <vt:lpstr>Changes in ITR 6 – PART A – OINew Fields added </vt:lpstr>
      <vt:lpstr>Changes in ITR 6 – PART A – OINew Fields added </vt:lpstr>
      <vt:lpstr>ITR 6 – PART A GEN : Important field</vt:lpstr>
      <vt:lpstr>PowerPoint Presentation</vt:lpstr>
      <vt:lpstr>PowerPoint Presentation</vt:lpstr>
      <vt:lpstr>PowerPoint Presentation</vt:lpstr>
      <vt:lpstr>PowerPoint Presentation</vt:lpstr>
      <vt:lpstr>PowerPoint Presentation</vt:lpstr>
      <vt:lpstr>PowerPoint Presentation</vt:lpstr>
      <vt:lpstr>Changes in ITR 6 – New Fields added </vt:lpstr>
      <vt:lpstr>Changes in ITR 6 – New Fields added </vt:lpstr>
      <vt:lpstr>Changes in ITR 6 – New Fields added </vt:lpstr>
      <vt:lpstr>Changes in ITR 6 – New Fields added </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23.0100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2024-05-29T08:20:03.086</cp:lastPrinted>
  <dcterms:created xsi:type="dcterms:W3CDTF">2024-05-29T08:20:03Z</dcterms:created>
  <dcterms:modified xsi:type="dcterms:W3CDTF">2024-05-29T08:20:09Z</dcterms:modified>
</cp:coreProperties>
</file>