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4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0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21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47"/>
  </p:notesMasterIdLst>
  <p:sldIdLst>
    <p:sldId id="256" r:id="rId2"/>
    <p:sldId id="258" r:id="rId3"/>
    <p:sldId id="307" r:id="rId4"/>
    <p:sldId id="305" r:id="rId5"/>
    <p:sldId id="306" r:id="rId6"/>
    <p:sldId id="262" r:id="rId7"/>
    <p:sldId id="263" r:id="rId8"/>
    <p:sldId id="309" r:id="rId9"/>
    <p:sldId id="310" r:id="rId10"/>
    <p:sldId id="267" r:id="rId11"/>
    <p:sldId id="311" r:id="rId12"/>
    <p:sldId id="266" r:id="rId13"/>
    <p:sldId id="260" r:id="rId14"/>
    <p:sldId id="265" r:id="rId15"/>
    <p:sldId id="268" r:id="rId16"/>
    <p:sldId id="318" r:id="rId17"/>
    <p:sldId id="324" r:id="rId18"/>
    <p:sldId id="313" r:id="rId19"/>
    <p:sldId id="316" r:id="rId20"/>
    <p:sldId id="264" r:id="rId21"/>
    <p:sldId id="314" r:id="rId22"/>
    <p:sldId id="271" r:id="rId23"/>
    <p:sldId id="274" r:id="rId24"/>
    <p:sldId id="273" r:id="rId25"/>
    <p:sldId id="322" r:id="rId26"/>
    <p:sldId id="275" r:id="rId27"/>
    <p:sldId id="317" r:id="rId28"/>
    <p:sldId id="269" r:id="rId29"/>
    <p:sldId id="270" r:id="rId30"/>
    <p:sldId id="319" r:id="rId31"/>
    <p:sldId id="272" r:id="rId32"/>
    <p:sldId id="283" r:id="rId33"/>
    <p:sldId id="321" r:id="rId34"/>
    <p:sldId id="277" r:id="rId35"/>
    <p:sldId id="261" r:id="rId36"/>
    <p:sldId id="278" r:id="rId37"/>
    <p:sldId id="279" r:id="rId38"/>
    <p:sldId id="280" r:id="rId39"/>
    <p:sldId id="281" r:id="rId40"/>
    <p:sldId id="286" r:id="rId41"/>
    <p:sldId id="284" r:id="rId42"/>
    <p:sldId id="285" r:id="rId43"/>
    <p:sldId id="323" r:id="rId44"/>
    <p:sldId id="320" r:id="rId45"/>
    <p:sldId id="304" r:id="rId4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824" autoAdjust="0"/>
    <p:restoredTop sz="94660"/>
  </p:normalViewPr>
  <p:slideViewPr>
    <p:cSldViewPr snapToGrid="0">
      <p:cViewPr varScale="1">
        <p:scale>
          <a:sx n="59" d="100"/>
          <a:sy n="59" d="100"/>
        </p:scale>
        <p:origin x="6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_rels/data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image" Target="../media/image3.jpg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svg"/></Relationships>
</file>

<file path=ppt/diagrams/_rels/drawing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image" Target="../media/image3.jpg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B3D10F-4E0B-4809-8B94-BAD53A0A6E93}" type="doc">
      <dgm:prSet loTypeId="urn:microsoft.com/office/officeart/2024/layout/NumberedTitleCardList#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IN"/>
        </a:p>
      </dgm:t>
    </dgm:pt>
    <dgm:pt modelId="{065476A7-3AF4-4F19-84DA-32FBD9CED513}">
      <dgm:prSet phldrT="[Text]" phldr="0"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algn="ctr"/>
          <a:r>
            <a:rPr lang="en-IN" sz="3600" b="1" dirty="0"/>
            <a:t>CRS  (OECD)</a:t>
          </a:r>
        </a:p>
        <a:p>
          <a:pPr algn="ctr"/>
          <a:r>
            <a:rPr lang="en-US" sz="2000" b="1" dirty="0">
              <a:latin typeface="Calibri" pitchFamily="34" charset="0"/>
              <a:ea typeface="Calibri" pitchFamily="34" charset="-122"/>
              <a:cs typeface="Calibri" pitchFamily="34" charset="-120"/>
            </a:rPr>
            <a:t>OECD automatic exchange of account data. India receives information from 100+ jurisdictions since 2017.</a:t>
          </a:r>
          <a:endParaRPr lang="en-IN" sz="2000" b="1" dirty="0"/>
        </a:p>
      </dgm:t>
    </dgm:pt>
    <dgm:pt modelId="{7C26AA22-83FD-4EF2-BA8F-7849D9E5609A}" type="parTrans" cxnId="{A6D89CCC-216F-4900-A5C5-667DE3918F0A}">
      <dgm:prSet/>
      <dgm:spPr/>
      <dgm:t>
        <a:bodyPr/>
        <a:lstStyle/>
        <a:p>
          <a:endParaRPr lang="en-IN"/>
        </a:p>
      </dgm:t>
    </dgm:pt>
    <dgm:pt modelId="{5B7C8C16-2E4F-4D96-8E26-C9C4E841899D}" type="sibTrans" cxnId="{A6D89CCC-216F-4900-A5C5-667DE3918F0A}">
      <dgm:prSet phldrT="01" phldr="0"/>
      <dgm:spPr/>
      <dgm:t>
        <a:bodyPr/>
        <a:lstStyle/>
        <a:p>
          <a:r>
            <a:t>01</a:t>
          </a:r>
          <a:endParaRPr dirty="0"/>
        </a:p>
      </dgm:t>
    </dgm:pt>
    <dgm:pt modelId="{5E901568-EA52-482D-88BC-254EB8BA5DC0}">
      <dgm:prSet phldrT="[Text]" phldr="0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 algn="ctr"/>
          <a:r>
            <a:rPr lang="en-IN" sz="3600" b="1" dirty="0"/>
            <a:t>FATCA (US</a:t>
          </a:r>
          <a:r>
            <a:rPr lang="en-IN" sz="4000" b="1" dirty="0"/>
            <a:t>)</a:t>
          </a:r>
          <a:endParaRPr lang="en-IN" sz="2100" b="1" dirty="0"/>
        </a:p>
        <a:p>
          <a:pPr algn="ctr"/>
          <a:r>
            <a:rPr lang="en-US" sz="2100" b="1" dirty="0">
              <a:latin typeface="Calibri" pitchFamily="34" charset="0"/>
              <a:ea typeface="Calibri" pitchFamily="34" charset="-122"/>
              <a:cs typeface="Calibri" pitchFamily="34" charset="-120"/>
            </a:rPr>
            <a:t>US–India IGA (2015). The US shares data on accounts held by Indian residents — including RSU / ESOP / brokerage.</a:t>
          </a:r>
          <a:endParaRPr lang="en-IN" sz="2100" b="1" dirty="0"/>
        </a:p>
      </dgm:t>
    </dgm:pt>
    <dgm:pt modelId="{10A0C81B-F5E2-44CB-9842-0352A8B70C8C}" type="parTrans" cxnId="{77CB5FDD-71E2-4EB0-B30D-DEE062B42967}">
      <dgm:prSet/>
      <dgm:spPr/>
      <dgm:t>
        <a:bodyPr/>
        <a:lstStyle/>
        <a:p>
          <a:endParaRPr lang="en-IN"/>
        </a:p>
      </dgm:t>
    </dgm:pt>
    <dgm:pt modelId="{22DAA248-31DF-4A44-96BD-769E0FEC541C}" type="sibTrans" cxnId="{77CB5FDD-71E2-4EB0-B30D-DEE062B42967}">
      <dgm:prSet phldrT="02" phldr="0"/>
      <dgm:spPr/>
      <dgm:t>
        <a:bodyPr/>
        <a:lstStyle/>
        <a:p>
          <a:r>
            <a:t>02</a:t>
          </a:r>
          <a:endParaRPr dirty="0"/>
        </a:p>
      </dgm:t>
    </dgm:pt>
    <dgm:pt modelId="{804AD5A7-BA95-48EA-9E87-79CA59B97F3E}">
      <dgm:prSet phldrT="[Text]" phldr="0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 algn="ctr"/>
          <a:r>
            <a:rPr lang="en-IN" sz="3200" b="1" dirty="0"/>
            <a:t>OECD-VDP</a:t>
          </a:r>
        </a:p>
        <a:p>
          <a:pPr algn="ctr"/>
          <a:r>
            <a:rPr lang="en-US" sz="2100" b="1" dirty="0">
              <a:latin typeface="Calibri" pitchFamily="34" charset="0"/>
              <a:ea typeface="Calibri" pitchFamily="34" charset="-122"/>
              <a:cs typeface="Calibri" pitchFamily="34" charset="-120"/>
            </a:rPr>
            <a:t>Time-bound disclosure windows endorsed by the OECD as the transition tool deployed around CRS go-live.</a:t>
          </a:r>
          <a:endParaRPr lang="en-IN" sz="2100" b="1" dirty="0"/>
        </a:p>
      </dgm:t>
    </dgm:pt>
    <dgm:pt modelId="{D53716C7-D2D5-4F90-9E5F-3A7F733409AB}" type="parTrans" cxnId="{999E9BA8-CBB5-431C-8DCC-5192B6DC2DC8}">
      <dgm:prSet/>
      <dgm:spPr/>
      <dgm:t>
        <a:bodyPr/>
        <a:lstStyle/>
        <a:p>
          <a:endParaRPr lang="en-IN"/>
        </a:p>
      </dgm:t>
    </dgm:pt>
    <dgm:pt modelId="{93FC6700-4169-454A-A202-C8FA83E9667B}" type="sibTrans" cxnId="{999E9BA8-CBB5-431C-8DCC-5192B6DC2DC8}">
      <dgm:prSet phldrT="03" phldr="0"/>
      <dgm:spPr/>
      <dgm:t>
        <a:bodyPr/>
        <a:lstStyle/>
        <a:p>
          <a:r>
            <a:t>03</a:t>
          </a:r>
          <a:endParaRPr dirty="0"/>
        </a:p>
      </dgm:t>
    </dgm:pt>
    <dgm:pt modelId="{0D10E256-C6EE-4082-A4DA-EAD5A62EED07}" type="pres">
      <dgm:prSet presAssocID="{8EB3D10F-4E0B-4809-8B94-BAD53A0A6E93}" presName="Name0" presStyleCnt="0">
        <dgm:presLayoutVars>
          <dgm:dir/>
          <dgm:animLvl val="lvl"/>
          <dgm:resizeHandles val="exact"/>
        </dgm:presLayoutVars>
      </dgm:prSet>
      <dgm:spPr/>
    </dgm:pt>
    <dgm:pt modelId="{F2D232AA-3A3B-478E-84C9-136FFDD888BC}" type="pres">
      <dgm:prSet presAssocID="{065476A7-3AF4-4F19-84DA-32FBD9CED513}" presName="compositeNode" presStyleCnt="0">
        <dgm:presLayoutVars>
          <dgm:bulletEnabled val="1"/>
        </dgm:presLayoutVars>
      </dgm:prSet>
      <dgm:spPr/>
    </dgm:pt>
    <dgm:pt modelId="{C1B83A9D-69EE-44CD-9AD6-DF5FFFDF2A64}" type="pres">
      <dgm:prSet presAssocID="{065476A7-3AF4-4F19-84DA-32FBD9CED513}" presName="bgRect" presStyleLbl="fgAcc1" presStyleIdx="0" presStyleCnt="3" custLinFactNeighborX="-25" custLinFactNeighborY="-13164"/>
      <dgm:spPr/>
    </dgm:pt>
    <dgm:pt modelId="{6E4B2F7A-1BB1-4CCA-94C0-714F8759622A}" type="pres">
      <dgm:prSet presAssocID="{5B7C8C16-2E4F-4D96-8E26-C9C4E841899D}" presName="sibTransNodeRect" presStyleLbl="bgShp" presStyleIdx="0" presStyleCnt="0" custLinFactNeighborX="-25" custLinFactNeighborY="-30763">
        <dgm:presLayoutVars>
          <dgm:chMax val="0"/>
          <dgm:bulletEnabled/>
        </dgm:presLayoutVars>
      </dgm:prSet>
      <dgm:spPr/>
    </dgm:pt>
    <dgm:pt modelId="{AEBA9F71-4462-4841-B2C1-0A1923B2341D}" type="pres">
      <dgm:prSet presAssocID="{065476A7-3AF4-4F19-84DA-32FBD9CED513}" presName="nodeRect" presStyleLbl="parChTrans1D1" presStyleIdx="0" presStyleCnt="0">
        <dgm:presLayoutVars>
          <dgm:bulletEnabled val="1"/>
        </dgm:presLayoutVars>
      </dgm:prSet>
      <dgm:spPr/>
    </dgm:pt>
    <dgm:pt modelId="{34A4D167-3168-4043-A0EB-093712DAEE0E}" type="pres">
      <dgm:prSet presAssocID="{5B7C8C16-2E4F-4D96-8E26-C9C4E841899D}" presName="sibTrans" presStyleCnt="0"/>
      <dgm:spPr/>
    </dgm:pt>
    <dgm:pt modelId="{30248020-EEC7-44E6-AE3B-71C2EE7EB591}" type="pres">
      <dgm:prSet presAssocID="{5E901568-EA52-482D-88BC-254EB8BA5DC0}" presName="compositeNode" presStyleCnt="0">
        <dgm:presLayoutVars>
          <dgm:bulletEnabled val="1"/>
        </dgm:presLayoutVars>
      </dgm:prSet>
      <dgm:spPr/>
    </dgm:pt>
    <dgm:pt modelId="{792D273F-548E-45C9-A396-CC9A7996DC8F}" type="pres">
      <dgm:prSet presAssocID="{5E901568-EA52-482D-88BC-254EB8BA5DC0}" presName="bgRect" presStyleLbl="fgAcc1" presStyleIdx="1" presStyleCnt="3" custLinFactNeighborX="0" custLinFactNeighborY="-13164"/>
      <dgm:spPr/>
    </dgm:pt>
    <dgm:pt modelId="{07255B2F-31CD-478C-A620-687B04E24BF6}" type="pres">
      <dgm:prSet presAssocID="{22DAA248-31DF-4A44-96BD-769E0FEC541C}" presName="sibTransNodeRect" presStyleLbl="bgShp" presStyleIdx="0" presStyleCnt="0" custLinFactNeighborX="0" custLinFactNeighborY="-26470">
        <dgm:presLayoutVars>
          <dgm:chMax val="0"/>
          <dgm:bulletEnabled/>
        </dgm:presLayoutVars>
      </dgm:prSet>
      <dgm:spPr/>
    </dgm:pt>
    <dgm:pt modelId="{C02CB102-3B1D-4FCD-B75D-2464388C1822}" type="pres">
      <dgm:prSet presAssocID="{5E901568-EA52-482D-88BC-254EB8BA5DC0}" presName="nodeRect" presStyleLbl="parChTrans1D1" presStyleIdx="0" presStyleCnt="0">
        <dgm:presLayoutVars>
          <dgm:bulletEnabled val="1"/>
        </dgm:presLayoutVars>
      </dgm:prSet>
      <dgm:spPr/>
    </dgm:pt>
    <dgm:pt modelId="{0A635EB0-4E9F-4973-B761-C5D699744424}" type="pres">
      <dgm:prSet presAssocID="{22DAA248-31DF-4A44-96BD-769E0FEC541C}" presName="sibTrans" presStyleCnt="0"/>
      <dgm:spPr/>
    </dgm:pt>
    <dgm:pt modelId="{DAC7D52E-FA16-46BC-B512-75B81B9E5BEB}" type="pres">
      <dgm:prSet presAssocID="{804AD5A7-BA95-48EA-9E87-79CA59B97F3E}" presName="compositeNode" presStyleCnt="0">
        <dgm:presLayoutVars>
          <dgm:bulletEnabled val="1"/>
        </dgm:presLayoutVars>
      </dgm:prSet>
      <dgm:spPr/>
    </dgm:pt>
    <dgm:pt modelId="{8A312BE0-314D-461E-97D4-31AD88DEEAA8}" type="pres">
      <dgm:prSet presAssocID="{804AD5A7-BA95-48EA-9E87-79CA59B97F3E}" presName="bgRect" presStyleLbl="fgAcc1" presStyleIdx="2" presStyleCnt="3" custLinFactNeighborX="25" custLinFactNeighborY="-10302"/>
      <dgm:spPr/>
    </dgm:pt>
    <dgm:pt modelId="{3A2F9D44-2C86-47C5-BF2D-F79E45C84F10}" type="pres">
      <dgm:prSet presAssocID="{93FC6700-4169-454A-A202-C8FA83E9667B}" presName="sibTransNodeRect" presStyleLbl="bgShp" presStyleIdx="0" presStyleCnt="0" custLinFactNeighborX="25" custLinFactNeighborY="-23609">
        <dgm:presLayoutVars>
          <dgm:chMax val="0"/>
          <dgm:bulletEnabled/>
        </dgm:presLayoutVars>
      </dgm:prSet>
      <dgm:spPr/>
    </dgm:pt>
    <dgm:pt modelId="{AD6A7A77-BDA9-4CBE-8A05-264860CAA8AB}" type="pres">
      <dgm:prSet presAssocID="{804AD5A7-BA95-48EA-9E87-79CA59B97F3E}" presName="nodeRect" presStyleLbl="parChTrans1D1" presStyleIdx="0" presStyleCnt="0">
        <dgm:presLayoutVars>
          <dgm:bulletEnabled val="1"/>
        </dgm:presLayoutVars>
      </dgm:prSet>
      <dgm:spPr/>
    </dgm:pt>
  </dgm:ptLst>
  <dgm:cxnLst>
    <dgm:cxn modelId="{CF109503-2C50-4EA0-92F5-35287536DE03}" type="presOf" srcId="{8EB3D10F-4E0B-4809-8B94-BAD53A0A6E93}" destId="{0D10E256-C6EE-4082-A4DA-EAD5A62EED07}" srcOrd="0" destOrd="0" presId="urn:microsoft.com/office/officeart/2024/layout/NumberedTitleCardList#1"/>
    <dgm:cxn modelId="{52EB2007-B730-4E9E-B6EA-377696C1ED48}" type="presOf" srcId="{804AD5A7-BA95-48EA-9E87-79CA59B97F3E}" destId="{8A312BE0-314D-461E-97D4-31AD88DEEAA8}" srcOrd="0" destOrd="0" presId="urn:microsoft.com/office/officeart/2024/layout/NumberedTitleCardList#1"/>
    <dgm:cxn modelId="{C542FA1C-9DB3-427D-BE49-AF4FAE0C6511}" type="presOf" srcId="{5E901568-EA52-482D-88BC-254EB8BA5DC0}" destId="{792D273F-548E-45C9-A396-CC9A7996DC8F}" srcOrd="0" destOrd="0" presId="urn:microsoft.com/office/officeart/2024/layout/NumberedTitleCardList#1"/>
    <dgm:cxn modelId="{E581DF47-3B89-42A6-B25C-EFC18F4952EC}" type="presOf" srcId="{065476A7-3AF4-4F19-84DA-32FBD9CED513}" destId="{AEBA9F71-4462-4841-B2C1-0A1923B2341D}" srcOrd="1" destOrd="0" presId="urn:microsoft.com/office/officeart/2024/layout/NumberedTitleCardList#1"/>
    <dgm:cxn modelId="{45A7EA7B-56D8-4BAB-904C-207902CE1C9B}" type="presOf" srcId="{065476A7-3AF4-4F19-84DA-32FBD9CED513}" destId="{C1B83A9D-69EE-44CD-9AD6-DF5FFFDF2A64}" srcOrd="0" destOrd="0" presId="urn:microsoft.com/office/officeart/2024/layout/NumberedTitleCardList#1"/>
    <dgm:cxn modelId="{3E0DA899-DEDF-475F-831C-5D64D725A9E2}" type="presOf" srcId="{5E901568-EA52-482D-88BC-254EB8BA5DC0}" destId="{C02CB102-3B1D-4FCD-B75D-2464388C1822}" srcOrd="1" destOrd="0" presId="urn:microsoft.com/office/officeart/2024/layout/NumberedTitleCardList#1"/>
    <dgm:cxn modelId="{999E9BA8-CBB5-431C-8DCC-5192B6DC2DC8}" srcId="{8EB3D10F-4E0B-4809-8B94-BAD53A0A6E93}" destId="{804AD5A7-BA95-48EA-9E87-79CA59B97F3E}" srcOrd="2" destOrd="0" parTransId="{D53716C7-D2D5-4F90-9E5F-3A7F733409AB}" sibTransId="{93FC6700-4169-454A-A202-C8FA83E9667B}"/>
    <dgm:cxn modelId="{EF4159AF-9519-45D8-BE66-40835DBA7990}" type="presOf" srcId="{5B7C8C16-2E4F-4D96-8E26-C9C4E841899D}" destId="{6E4B2F7A-1BB1-4CCA-94C0-714F8759622A}" srcOrd="0" destOrd="0" presId="urn:microsoft.com/office/officeart/2024/layout/NumberedTitleCardList#1"/>
    <dgm:cxn modelId="{A6D89CCC-216F-4900-A5C5-667DE3918F0A}" srcId="{8EB3D10F-4E0B-4809-8B94-BAD53A0A6E93}" destId="{065476A7-3AF4-4F19-84DA-32FBD9CED513}" srcOrd="0" destOrd="0" parTransId="{7C26AA22-83FD-4EF2-BA8F-7849D9E5609A}" sibTransId="{5B7C8C16-2E4F-4D96-8E26-C9C4E841899D}"/>
    <dgm:cxn modelId="{9BAD96D6-8F6E-4635-847E-D790C731C997}" type="presOf" srcId="{804AD5A7-BA95-48EA-9E87-79CA59B97F3E}" destId="{AD6A7A77-BDA9-4CBE-8A05-264860CAA8AB}" srcOrd="1" destOrd="0" presId="urn:microsoft.com/office/officeart/2024/layout/NumberedTitleCardList#1"/>
    <dgm:cxn modelId="{77CB5FDD-71E2-4EB0-B30D-DEE062B42967}" srcId="{8EB3D10F-4E0B-4809-8B94-BAD53A0A6E93}" destId="{5E901568-EA52-482D-88BC-254EB8BA5DC0}" srcOrd="1" destOrd="0" parTransId="{10A0C81B-F5E2-44CB-9842-0352A8B70C8C}" sibTransId="{22DAA248-31DF-4A44-96BD-769E0FEC541C}"/>
    <dgm:cxn modelId="{3DCD15DE-CCF8-4633-9089-6CFD37C49DF7}" type="presOf" srcId="{93FC6700-4169-454A-A202-C8FA83E9667B}" destId="{3A2F9D44-2C86-47C5-BF2D-F79E45C84F10}" srcOrd="0" destOrd="0" presId="urn:microsoft.com/office/officeart/2024/layout/NumberedTitleCardList#1"/>
    <dgm:cxn modelId="{5578F3EC-0121-4177-8B22-8FE75A0D7F8F}" type="presOf" srcId="{22DAA248-31DF-4A44-96BD-769E0FEC541C}" destId="{07255B2F-31CD-478C-A620-687B04E24BF6}" srcOrd="0" destOrd="0" presId="urn:microsoft.com/office/officeart/2024/layout/NumberedTitleCardList#1"/>
    <dgm:cxn modelId="{8CD6D43C-F23F-4341-B326-B59894C8AD34}" type="presParOf" srcId="{0D10E256-C6EE-4082-A4DA-EAD5A62EED07}" destId="{F2D232AA-3A3B-478E-84C9-136FFDD888BC}" srcOrd="0" destOrd="0" presId="urn:microsoft.com/office/officeart/2024/layout/NumberedTitleCardList#1"/>
    <dgm:cxn modelId="{6C6F1D37-7517-435A-A156-9C861BB5A955}" type="presParOf" srcId="{F2D232AA-3A3B-478E-84C9-136FFDD888BC}" destId="{C1B83A9D-69EE-44CD-9AD6-DF5FFFDF2A64}" srcOrd="0" destOrd="0" presId="urn:microsoft.com/office/officeart/2024/layout/NumberedTitleCardList#1"/>
    <dgm:cxn modelId="{F595DD5F-B6CC-4A7D-8F36-937C66F3BE77}" type="presParOf" srcId="{F2D232AA-3A3B-478E-84C9-136FFDD888BC}" destId="{6E4B2F7A-1BB1-4CCA-94C0-714F8759622A}" srcOrd="1" destOrd="0" presId="urn:microsoft.com/office/officeart/2024/layout/NumberedTitleCardList#1"/>
    <dgm:cxn modelId="{73D11CD6-BB63-475B-93AA-F7DEEE8FEB1E}" type="presParOf" srcId="{F2D232AA-3A3B-478E-84C9-136FFDD888BC}" destId="{AEBA9F71-4462-4841-B2C1-0A1923B2341D}" srcOrd="2" destOrd="0" presId="urn:microsoft.com/office/officeart/2024/layout/NumberedTitleCardList#1"/>
    <dgm:cxn modelId="{6DD7F59D-1F09-4702-A87B-5893249F05EE}" type="presParOf" srcId="{0D10E256-C6EE-4082-A4DA-EAD5A62EED07}" destId="{34A4D167-3168-4043-A0EB-093712DAEE0E}" srcOrd="1" destOrd="0" presId="urn:microsoft.com/office/officeart/2024/layout/NumberedTitleCardList#1"/>
    <dgm:cxn modelId="{17DFEDC2-B263-44B3-B3FA-F42AED151E90}" type="presParOf" srcId="{0D10E256-C6EE-4082-A4DA-EAD5A62EED07}" destId="{30248020-EEC7-44E6-AE3B-71C2EE7EB591}" srcOrd="2" destOrd="0" presId="urn:microsoft.com/office/officeart/2024/layout/NumberedTitleCardList#1"/>
    <dgm:cxn modelId="{B9F02298-15B0-4525-B149-24FEAE2B8D0D}" type="presParOf" srcId="{30248020-EEC7-44E6-AE3B-71C2EE7EB591}" destId="{792D273F-548E-45C9-A396-CC9A7996DC8F}" srcOrd="0" destOrd="0" presId="urn:microsoft.com/office/officeart/2024/layout/NumberedTitleCardList#1"/>
    <dgm:cxn modelId="{7FA0F858-5A6C-48C8-90D5-B7D386044EDE}" type="presParOf" srcId="{30248020-EEC7-44E6-AE3B-71C2EE7EB591}" destId="{07255B2F-31CD-478C-A620-687B04E24BF6}" srcOrd="1" destOrd="0" presId="urn:microsoft.com/office/officeart/2024/layout/NumberedTitleCardList#1"/>
    <dgm:cxn modelId="{BF3634DA-1841-497F-AFC0-48342838DA12}" type="presParOf" srcId="{30248020-EEC7-44E6-AE3B-71C2EE7EB591}" destId="{C02CB102-3B1D-4FCD-B75D-2464388C1822}" srcOrd="2" destOrd="0" presId="urn:microsoft.com/office/officeart/2024/layout/NumberedTitleCardList#1"/>
    <dgm:cxn modelId="{A01720F1-B332-4372-9A79-8AAEBF026C29}" type="presParOf" srcId="{0D10E256-C6EE-4082-A4DA-EAD5A62EED07}" destId="{0A635EB0-4E9F-4973-B761-C5D699744424}" srcOrd="3" destOrd="0" presId="urn:microsoft.com/office/officeart/2024/layout/NumberedTitleCardList#1"/>
    <dgm:cxn modelId="{2A04842D-43EF-4928-B745-18FED8126D52}" type="presParOf" srcId="{0D10E256-C6EE-4082-A4DA-EAD5A62EED07}" destId="{DAC7D52E-FA16-46BC-B512-75B81B9E5BEB}" srcOrd="4" destOrd="0" presId="urn:microsoft.com/office/officeart/2024/layout/NumberedTitleCardList#1"/>
    <dgm:cxn modelId="{B94F013C-8D7B-45BD-93A1-BDCF5ED21783}" type="presParOf" srcId="{DAC7D52E-FA16-46BC-B512-75B81B9E5BEB}" destId="{8A312BE0-314D-461E-97D4-31AD88DEEAA8}" srcOrd="0" destOrd="0" presId="urn:microsoft.com/office/officeart/2024/layout/NumberedTitleCardList#1"/>
    <dgm:cxn modelId="{A0B62401-32D9-49B0-B75C-AE660957740E}" type="presParOf" srcId="{DAC7D52E-FA16-46BC-B512-75B81B9E5BEB}" destId="{3A2F9D44-2C86-47C5-BF2D-F79E45C84F10}" srcOrd="1" destOrd="0" presId="urn:microsoft.com/office/officeart/2024/layout/NumberedTitleCardList#1"/>
    <dgm:cxn modelId="{F63FAFF6-CE53-4114-962B-2F569140DFCD}" type="presParOf" srcId="{DAC7D52E-FA16-46BC-B512-75B81B9E5BEB}" destId="{AD6A7A77-BDA9-4CBE-8A05-264860CAA8AB}" srcOrd="2" destOrd="0" presId="urn:microsoft.com/office/officeart/2024/layout/NumberedTitleCar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462EB0-ACFC-40EA-9AA9-1DC023C5E608}" type="doc">
      <dgm:prSet loTypeId="urn:microsoft.com/office/officeart/2005/8/layout/hList6" loCatId="list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3C80004B-ABF9-4DC3-8BEF-98D591CB8B9C}">
      <dgm:prSet phldrT="[Text]" phldr="0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IN" b="1" dirty="0"/>
            <a:t>BMA 2015</a:t>
          </a:r>
        </a:p>
      </dgm:t>
    </dgm:pt>
    <dgm:pt modelId="{44A681F3-DC67-4577-BD6C-95DE71127A12}" type="parTrans" cxnId="{99F4EBD1-4CFB-47EB-9FD7-8BF6FEF94163}">
      <dgm:prSet/>
      <dgm:spPr/>
      <dgm:t>
        <a:bodyPr/>
        <a:lstStyle/>
        <a:p>
          <a:endParaRPr lang="en-IN"/>
        </a:p>
      </dgm:t>
    </dgm:pt>
    <dgm:pt modelId="{8717CD32-ADBB-43CA-A9AC-34AD39A9B30F}" type="sibTrans" cxnId="{99F4EBD1-4CFB-47EB-9FD7-8BF6FEF94163}">
      <dgm:prSet/>
      <dgm:spPr/>
      <dgm:t>
        <a:bodyPr/>
        <a:lstStyle/>
        <a:p>
          <a:endParaRPr lang="en-IN"/>
        </a:p>
      </dgm:t>
    </dgm:pt>
    <dgm:pt modelId="{F306DF9E-93CF-4D0A-9080-778E9A87C5CB}">
      <dgm:prSet phldrT="[Text]" phldr="0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IN" b="1" dirty="0"/>
            <a:t>Very Harsh</a:t>
          </a:r>
        </a:p>
      </dgm:t>
    </dgm:pt>
    <dgm:pt modelId="{E98E7B7C-5593-4EDD-9CA3-A7753ABA67E9}" type="parTrans" cxnId="{0DC6BDC7-C4B7-4ED9-AB25-CAE3B83C1C20}">
      <dgm:prSet/>
      <dgm:spPr/>
      <dgm:t>
        <a:bodyPr/>
        <a:lstStyle/>
        <a:p>
          <a:endParaRPr lang="en-IN"/>
        </a:p>
      </dgm:t>
    </dgm:pt>
    <dgm:pt modelId="{0E50F9E5-78CE-4E1C-A7CF-5DC5DF7F7063}" type="sibTrans" cxnId="{0DC6BDC7-C4B7-4ED9-AB25-CAE3B83C1C20}">
      <dgm:prSet/>
      <dgm:spPr/>
      <dgm:t>
        <a:bodyPr/>
        <a:lstStyle/>
        <a:p>
          <a:endParaRPr lang="en-IN"/>
        </a:p>
      </dgm:t>
    </dgm:pt>
    <dgm:pt modelId="{60E050CF-E329-4CE0-8ECE-A866ADA8C493}">
      <dgm:prSet phldrT="[Text]" phldr="0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IN" b="1" dirty="0"/>
            <a:t>The Fallout</a:t>
          </a:r>
        </a:p>
      </dgm:t>
    </dgm:pt>
    <dgm:pt modelId="{CE80BBC5-2D5C-4FE1-BE7D-CF183C38C036}" type="parTrans" cxnId="{127AD875-3F72-4461-B364-938999E59A08}">
      <dgm:prSet/>
      <dgm:spPr/>
      <dgm:t>
        <a:bodyPr/>
        <a:lstStyle/>
        <a:p>
          <a:endParaRPr lang="en-IN"/>
        </a:p>
      </dgm:t>
    </dgm:pt>
    <dgm:pt modelId="{24D29B3B-7124-4DAE-972C-9D3D936E0016}" type="sibTrans" cxnId="{127AD875-3F72-4461-B364-938999E59A08}">
      <dgm:prSet/>
      <dgm:spPr/>
      <dgm:t>
        <a:bodyPr/>
        <a:lstStyle/>
        <a:p>
          <a:endParaRPr lang="en-IN"/>
        </a:p>
      </dgm:t>
    </dgm:pt>
    <dgm:pt modelId="{0688EDD4-0635-49B3-9281-4C3F616EAEF5}">
      <dgm:prSet phldrT="[Text]" phldr="0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IN" b="1" dirty="0"/>
            <a:t>Technical defaulters and small defaulters treated like wilful defaulters</a:t>
          </a:r>
        </a:p>
      </dgm:t>
    </dgm:pt>
    <dgm:pt modelId="{B3B19A5C-EE21-4190-AFFC-4E45BD1D32BD}" type="parTrans" cxnId="{39A64A19-086E-4CAC-83EA-9C7322A54C34}">
      <dgm:prSet/>
      <dgm:spPr/>
      <dgm:t>
        <a:bodyPr/>
        <a:lstStyle/>
        <a:p>
          <a:endParaRPr lang="en-IN"/>
        </a:p>
      </dgm:t>
    </dgm:pt>
    <dgm:pt modelId="{3C9D5658-461A-4CBD-94A8-7793F61529EB}" type="sibTrans" cxnId="{39A64A19-086E-4CAC-83EA-9C7322A54C34}">
      <dgm:prSet/>
      <dgm:spPr/>
      <dgm:t>
        <a:bodyPr/>
        <a:lstStyle/>
        <a:p>
          <a:endParaRPr lang="en-IN"/>
        </a:p>
      </dgm:t>
    </dgm:pt>
    <dgm:pt modelId="{09CBF182-672A-4A06-8193-762B016CA554}">
      <dgm:prSet phldrT="[Text]" phldr="0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IN" b="1" dirty="0"/>
            <a:t>First Relief</a:t>
          </a:r>
        </a:p>
      </dgm:t>
    </dgm:pt>
    <dgm:pt modelId="{863194A7-F7DE-4C03-B8BD-B562A4051303}" type="parTrans" cxnId="{2FC07D45-98B1-46A4-AE10-22DE53AB34A2}">
      <dgm:prSet/>
      <dgm:spPr/>
      <dgm:t>
        <a:bodyPr/>
        <a:lstStyle/>
        <a:p>
          <a:endParaRPr lang="en-IN"/>
        </a:p>
      </dgm:t>
    </dgm:pt>
    <dgm:pt modelId="{815C01A7-8695-41AE-8C33-319D22B99061}" type="sibTrans" cxnId="{2FC07D45-98B1-46A4-AE10-22DE53AB34A2}">
      <dgm:prSet/>
      <dgm:spPr/>
      <dgm:t>
        <a:bodyPr/>
        <a:lstStyle/>
        <a:p>
          <a:endParaRPr lang="en-IN"/>
        </a:p>
      </dgm:t>
    </dgm:pt>
    <dgm:pt modelId="{B4D0EDD0-16C1-45DD-B6A1-9F0872CC629C}">
      <dgm:prSet phldrT="[Text]" phldr="0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IN" b="1" dirty="0"/>
            <a:t>FA 2024 increased the penalty threshold from 5L to 20 L</a:t>
          </a:r>
        </a:p>
      </dgm:t>
    </dgm:pt>
    <dgm:pt modelId="{23212315-6158-4EDC-AF00-8B6F37B7B260}" type="parTrans" cxnId="{1F69A0BE-39DB-4AF4-92C9-FD2B4ECB1726}">
      <dgm:prSet/>
      <dgm:spPr/>
      <dgm:t>
        <a:bodyPr/>
        <a:lstStyle/>
        <a:p>
          <a:endParaRPr lang="en-IN"/>
        </a:p>
      </dgm:t>
    </dgm:pt>
    <dgm:pt modelId="{20314B8B-247B-4FDE-AFAF-E058F4AB2DC2}" type="sibTrans" cxnId="{1F69A0BE-39DB-4AF4-92C9-FD2B4ECB1726}">
      <dgm:prSet/>
      <dgm:spPr/>
      <dgm:t>
        <a:bodyPr/>
        <a:lstStyle/>
        <a:p>
          <a:endParaRPr lang="en-IN"/>
        </a:p>
      </dgm:t>
    </dgm:pt>
    <dgm:pt modelId="{79216F7D-4C3F-48E6-B66C-C71E194CBDE4}">
      <dgm:prSet phldrT="[Text]" phldr="0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IN" b="1" dirty="0"/>
            <a:t>Widened the covered assets also</a:t>
          </a:r>
        </a:p>
      </dgm:t>
    </dgm:pt>
    <dgm:pt modelId="{216EDAAA-6C59-490E-9060-1B8A816028E4}" type="parTrans" cxnId="{6E22FD3B-98A9-4F77-958F-0515FC08C2B1}">
      <dgm:prSet/>
      <dgm:spPr/>
      <dgm:t>
        <a:bodyPr/>
        <a:lstStyle/>
        <a:p>
          <a:endParaRPr lang="en-IN"/>
        </a:p>
      </dgm:t>
    </dgm:pt>
    <dgm:pt modelId="{EEC3660C-63D1-42BB-A976-CE192EB43844}" type="sibTrans" cxnId="{6E22FD3B-98A9-4F77-958F-0515FC08C2B1}">
      <dgm:prSet/>
      <dgm:spPr/>
      <dgm:t>
        <a:bodyPr/>
        <a:lstStyle/>
        <a:p>
          <a:endParaRPr lang="en-IN"/>
        </a:p>
      </dgm:t>
    </dgm:pt>
    <dgm:pt modelId="{6CE82AFD-7A12-473B-BD78-C5FD8C538680}">
      <dgm:prSet phldrT="[Text]" phldr="0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IN" b="1" dirty="0"/>
            <a:t>120% Tax + Penalty</a:t>
          </a:r>
        </a:p>
      </dgm:t>
    </dgm:pt>
    <dgm:pt modelId="{4B52C93D-72D3-4774-8B79-AF7779247C6F}" type="parTrans" cxnId="{0A024668-7EF0-40AD-9779-6B27748CBDD6}">
      <dgm:prSet/>
      <dgm:spPr/>
      <dgm:t>
        <a:bodyPr/>
        <a:lstStyle/>
        <a:p>
          <a:endParaRPr lang="en-IN"/>
        </a:p>
      </dgm:t>
    </dgm:pt>
    <dgm:pt modelId="{4E19C425-FD89-4C44-A3D1-64539A0B1163}" type="sibTrans" cxnId="{0A024668-7EF0-40AD-9779-6B27748CBDD6}">
      <dgm:prSet/>
      <dgm:spPr/>
      <dgm:t>
        <a:bodyPr/>
        <a:lstStyle/>
        <a:p>
          <a:endParaRPr lang="en-IN"/>
        </a:p>
      </dgm:t>
    </dgm:pt>
    <dgm:pt modelId="{ED14B4B8-E812-464D-BB95-EE78FF2E8BCF}">
      <dgm:prSet phldrT="[Text]" phldr="0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IN" b="1" dirty="0"/>
            <a:t>10L/year penalty for non disclosure</a:t>
          </a:r>
        </a:p>
      </dgm:t>
    </dgm:pt>
    <dgm:pt modelId="{321E26E1-B550-41D2-9E8D-E8B28DFFAFFD}" type="parTrans" cxnId="{BC78996D-B6AA-45FB-ACD9-0220FD8EEBB0}">
      <dgm:prSet/>
      <dgm:spPr/>
      <dgm:t>
        <a:bodyPr/>
        <a:lstStyle/>
        <a:p>
          <a:endParaRPr lang="en-IN"/>
        </a:p>
      </dgm:t>
    </dgm:pt>
    <dgm:pt modelId="{201E0867-017D-4CB4-A5F2-9C3D0DBF23B3}" type="sibTrans" cxnId="{BC78996D-B6AA-45FB-ACD9-0220FD8EEBB0}">
      <dgm:prSet/>
      <dgm:spPr/>
      <dgm:t>
        <a:bodyPr/>
        <a:lstStyle/>
        <a:p>
          <a:endParaRPr lang="en-IN"/>
        </a:p>
      </dgm:t>
    </dgm:pt>
    <dgm:pt modelId="{2E643F3B-C0F6-44EA-856C-C22A5258C448}">
      <dgm:prSet phldrT="[Text]" phldr="0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IN" b="1" dirty="0"/>
            <a:t>Prosecution 3 -10 years</a:t>
          </a:r>
        </a:p>
      </dgm:t>
    </dgm:pt>
    <dgm:pt modelId="{488380C7-9D0D-45A4-A179-2D358B9F65B2}" type="parTrans" cxnId="{466A4961-4740-4D43-82D0-FCBB58EE82D1}">
      <dgm:prSet/>
      <dgm:spPr/>
      <dgm:t>
        <a:bodyPr/>
        <a:lstStyle/>
        <a:p>
          <a:endParaRPr lang="en-IN"/>
        </a:p>
      </dgm:t>
    </dgm:pt>
    <dgm:pt modelId="{BC67CC49-E4D5-4036-9C17-89D9E45EAFC2}" type="sibTrans" cxnId="{466A4961-4740-4D43-82D0-FCBB58EE82D1}">
      <dgm:prSet/>
      <dgm:spPr/>
      <dgm:t>
        <a:bodyPr/>
        <a:lstStyle/>
        <a:p>
          <a:endParaRPr lang="en-IN"/>
        </a:p>
      </dgm:t>
    </dgm:pt>
    <dgm:pt modelId="{0846A58F-E024-444B-9BA1-07D1E9D3AC20}">
      <dgm:prSet phldrT="[Text]" phldr="0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IN" b="1" dirty="0"/>
            <a:t>FAST –DS 2026</a:t>
          </a:r>
        </a:p>
      </dgm:t>
    </dgm:pt>
    <dgm:pt modelId="{E0C15E31-F762-42D7-8332-3188E178EEE7}" type="parTrans" cxnId="{D1D3B5DA-D4A3-4D4A-8C74-E872FD573A9D}">
      <dgm:prSet/>
      <dgm:spPr/>
      <dgm:t>
        <a:bodyPr/>
        <a:lstStyle/>
        <a:p>
          <a:endParaRPr lang="en-IN"/>
        </a:p>
      </dgm:t>
    </dgm:pt>
    <dgm:pt modelId="{05844A88-1909-4072-BB7C-F985847C2FA8}" type="sibTrans" cxnId="{D1D3B5DA-D4A3-4D4A-8C74-E872FD573A9D}">
      <dgm:prSet/>
      <dgm:spPr/>
      <dgm:t>
        <a:bodyPr/>
        <a:lstStyle/>
        <a:p>
          <a:endParaRPr lang="en-IN"/>
        </a:p>
      </dgm:t>
    </dgm:pt>
    <dgm:pt modelId="{516B59B4-A02B-43CA-8EC0-E44F10B03909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IN" b="1" dirty="0"/>
            <a:t>A less rigid, corrective window, </a:t>
          </a:r>
        </a:p>
      </dgm:t>
    </dgm:pt>
    <dgm:pt modelId="{6F729E99-B4E8-4F6F-81F5-22AD1F8F7089}" type="parTrans" cxnId="{2BB1BA6B-505F-4DC6-8296-3D368028E277}">
      <dgm:prSet/>
      <dgm:spPr/>
      <dgm:t>
        <a:bodyPr/>
        <a:lstStyle/>
        <a:p>
          <a:endParaRPr lang="en-IN"/>
        </a:p>
      </dgm:t>
    </dgm:pt>
    <dgm:pt modelId="{C4D62FBA-C47B-46B0-8055-6C2C93AC1BD0}" type="sibTrans" cxnId="{2BB1BA6B-505F-4DC6-8296-3D368028E277}">
      <dgm:prSet/>
      <dgm:spPr/>
      <dgm:t>
        <a:bodyPr/>
        <a:lstStyle/>
        <a:p>
          <a:endParaRPr lang="en-IN"/>
        </a:p>
      </dgm:t>
    </dgm:pt>
    <dgm:pt modelId="{EA43F8F9-A171-483F-B8CC-98B0C49C4B0E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IN" b="1" dirty="0"/>
            <a:t>but for a limited period of about 4.5 months</a:t>
          </a:r>
        </a:p>
      </dgm:t>
    </dgm:pt>
    <dgm:pt modelId="{10D32D4A-BEE3-47DB-BA5F-934A7A1DB2D7}" type="parTrans" cxnId="{79B5A171-EF11-4345-B543-24CF51367067}">
      <dgm:prSet/>
      <dgm:spPr/>
      <dgm:t>
        <a:bodyPr/>
        <a:lstStyle/>
        <a:p>
          <a:endParaRPr lang="en-IN"/>
        </a:p>
      </dgm:t>
    </dgm:pt>
    <dgm:pt modelId="{82CD8BB4-8FB2-4391-BE62-72E196B91CA0}" type="sibTrans" cxnId="{79B5A171-EF11-4345-B543-24CF51367067}">
      <dgm:prSet/>
      <dgm:spPr/>
      <dgm:t>
        <a:bodyPr/>
        <a:lstStyle/>
        <a:p>
          <a:endParaRPr lang="en-IN"/>
        </a:p>
      </dgm:t>
    </dgm:pt>
    <dgm:pt modelId="{3FA3AC77-DBB8-427F-9952-38CF3DCE03F5}" type="pres">
      <dgm:prSet presAssocID="{16462EB0-ACFC-40EA-9AA9-1DC023C5E608}" presName="Name0" presStyleCnt="0">
        <dgm:presLayoutVars>
          <dgm:dir/>
          <dgm:resizeHandles val="exact"/>
        </dgm:presLayoutVars>
      </dgm:prSet>
      <dgm:spPr/>
    </dgm:pt>
    <dgm:pt modelId="{15294A8D-9D1E-4240-BDA8-3BFB7CEAE354}" type="pres">
      <dgm:prSet presAssocID="{3C80004B-ABF9-4DC3-8BEF-98D591CB8B9C}" presName="node" presStyleLbl="node1" presStyleIdx="0" presStyleCnt="4">
        <dgm:presLayoutVars>
          <dgm:bulletEnabled val="1"/>
        </dgm:presLayoutVars>
      </dgm:prSet>
      <dgm:spPr/>
    </dgm:pt>
    <dgm:pt modelId="{1B31E935-EEEC-4DC4-967B-AD2B533BCAFA}" type="pres">
      <dgm:prSet presAssocID="{8717CD32-ADBB-43CA-A9AC-34AD39A9B30F}" presName="sibTrans" presStyleCnt="0"/>
      <dgm:spPr/>
    </dgm:pt>
    <dgm:pt modelId="{E58D6532-DB23-40E5-9F89-825AAAB2D603}" type="pres">
      <dgm:prSet presAssocID="{60E050CF-E329-4CE0-8ECE-A866ADA8C493}" presName="node" presStyleLbl="node1" presStyleIdx="1" presStyleCnt="4" custLinFactNeighborX="-12248" custLinFactNeighborY="0">
        <dgm:presLayoutVars>
          <dgm:bulletEnabled val="1"/>
        </dgm:presLayoutVars>
      </dgm:prSet>
      <dgm:spPr/>
    </dgm:pt>
    <dgm:pt modelId="{CF27518C-0A8E-4FE7-8218-1E0C6323FCCE}" type="pres">
      <dgm:prSet presAssocID="{24D29B3B-7124-4DAE-972C-9D3D936E0016}" presName="sibTrans" presStyleCnt="0"/>
      <dgm:spPr/>
    </dgm:pt>
    <dgm:pt modelId="{7D2DBD19-5CDE-4C30-A4FA-94A2E28E1D1B}" type="pres">
      <dgm:prSet presAssocID="{09CBF182-672A-4A06-8193-762B016CA554}" presName="node" presStyleLbl="node1" presStyleIdx="2" presStyleCnt="4">
        <dgm:presLayoutVars>
          <dgm:bulletEnabled val="1"/>
        </dgm:presLayoutVars>
      </dgm:prSet>
      <dgm:spPr/>
    </dgm:pt>
    <dgm:pt modelId="{6E9056D0-4DB9-4EF5-B086-A5659B3C15C3}" type="pres">
      <dgm:prSet presAssocID="{815C01A7-8695-41AE-8C33-319D22B99061}" presName="sibTrans" presStyleCnt="0"/>
      <dgm:spPr/>
    </dgm:pt>
    <dgm:pt modelId="{41C42B41-EF79-4C61-A9C8-EA4AE681DAEB}" type="pres">
      <dgm:prSet presAssocID="{0846A58F-E024-444B-9BA1-07D1E9D3AC20}" presName="node" presStyleLbl="node1" presStyleIdx="3" presStyleCnt="4">
        <dgm:presLayoutVars>
          <dgm:bulletEnabled val="1"/>
        </dgm:presLayoutVars>
      </dgm:prSet>
      <dgm:spPr/>
    </dgm:pt>
  </dgm:ptLst>
  <dgm:cxnLst>
    <dgm:cxn modelId="{39A64A19-086E-4CAC-83EA-9C7322A54C34}" srcId="{60E050CF-E329-4CE0-8ECE-A866ADA8C493}" destId="{0688EDD4-0635-49B3-9281-4C3F616EAEF5}" srcOrd="0" destOrd="0" parTransId="{B3B19A5C-EE21-4190-AFFC-4E45BD1D32BD}" sibTransId="{3C9D5658-461A-4CBD-94A8-7793F61529EB}"/>
    <dgm:cxn modelId="{524B9A1B-5ABB-4ADB-8AA9-4A3A472922F6}" type="presOf" srcId="{16462EB0-ACFC-40EA-9AA9-1DC023C5E608}" destId="{3FA3AC77-DBB8-427F-9952-38CF3DCE03F5}" srcOrd="0" destOrd="0" presId="urn:microsoft.com/office/officeart/2005/8/layout/hList6"/>
    <dgm:cxn modelId="{6E22FD3B-98A9-4F77-958F-0515FC08C2B1}" srcId="{09CBF182-672A-4A06-8193-762B016CA554}" destId="{79216F7D-4C3F-48E6-B66C-C71E194CBDE4}" srcOrd="1" destOrd="0" parTransId="{216EDAAA-6C59-490E-9060-1B8A816028E4}" sibTransId="{EEC3660C-63D1-42BB-A976-CE192EB43844}"/>
    <dgm:cxn modelId="{F272A63F-2278-4466-84F8-E35A48EF6F48}" type="presOf" srcId="{09CBF182-672A-4A06-8193-762B016CA554}" destId="{7D2DBD19-5CDE-4C30-A4FA-94A2E28E1D1B}" srcOrd="0" destOrd="0" presId="urn:microsoft.com/office/officeart/2005/8/layout/hList6"/>
    <dgm:cxn modelId="{750F025F-0D3D-4163-B128-BD1946671F4F}" type="presOf" srcId="{6CE82AFD-7A12-473B-BD78-C5FD8C538680}" destId="{15294A8D-9D1E-4240-BDA8-3BFB7CEAE354}" srcOrd="0" destOrd="2" presId="urn:microsoft.com/office/officeart/2005/8/layout/hList6"/>
    <dgm:cxn modelId="{466A4961-4740-4D43-82D0-FCBB58EE82D1}" srcId="{3C80004B-ABF9-4DC3-8BEF-98D591CB8B9C}" destId="{2E643F3B-C0F6-44EA-856C-C22A5258C448}" srcOrd="3" destOrd="0" parTransId="{488380C7-9D0D-45A4-A179-2D358B9F65B2}" sibTransId="{BC67CC49-E4D5-4036-9C17-89D9E45EAFC2}"/>
    <dgm:cxn modelId="{2FC07D45-98B1-46A4-AE10-22DE53AB34A2}" srcId="{16462EB0-ACFC-40EA-9AA9-1DC023C5E608}" destId="{09CBF182-672A-4A06-8193-762B016CA554}" srcOrd="2" destOrd="0" parTransId="{863194A7-F7DE-4C03-B8BD-B562A4051303}" sibTransId="{815C01A7-8695-41AE-8C33-319D22B99061}"/>
    <dgm:cxn modelId="{0A024668-7EF0-40AD-9779-6B27748CBDD6}" srcId="{3C80004B-ABF9-4DC3-8BEF-98D591CB8B9C}" destId="{6CE82AFD-7A12-473B-BD78-C5FD8C538680}" srcOrd="1" destOrd="0" parTransId="{4B52C93D-72D3-4774-8B79-AF7779247C6F}" sibTransId="{4E19C425-FD89-4C44-A3D1-64539A0B1163}"/>
    <dgm:cxn modelId="{6BB8C66A-DFA2-444D-9E4A-BF27593DF4F4}" type="presOf" srcId="{2E643F3B-C0F6-44EA-856C-C22A5258C448}" destId="{15294A8D-9D1E-4240-BDA8-3BFB7CEAE354}" srcOrd="0" destOrd="4" presId="urn:microsoft.com/office/officeart/2005/8/layout/hList6"/>
    <dgm:cxn modelId="{2BB1BA6B-505F-4DC6-8296-3D368028E277}" srcId="{0846A58F-E024-444B-9BA1-07D1E9D3AC20}" destId="{516B59B4-A02B-43CA-8EC0-E44F10B03909}" srcOrd="0" destOrd="0" parTransId="{6F729E99-B4E8-4F6F-81F5-22AD1F8F7089}" sibTransId="{C4D62FBA-C47B-46B0-8055-6C2C93AC1BD0}"/>
    <dgm:cxn modelId="{3AC8334D-3271-497D-B505-D8503CA88423}" type="presOf" srcId="{516B59B4-A02B-43CA-8EC0-E44F10B03909}" destId="{41C42B41-EF79-4C61-A9C8-EA4AE681DAEB}" srcOrd="0" destOrd="1" presId="urn:microsoft.com/office/officeart/2005/8/layout/hList6"/>
    <dgm:cxn modelId="{BC78996D-B6AA-45FB-ACD9-0220FD8EEBB0}" srcId="{3C80004B-ABF9-4DC3-8BEF-98D591CB8B9C}" destId="{ED14B4B8-E812-464D-BB95-EE78FF2E8BCF}" srcOrd="2" destOrd="0" parTransId="{321E26E1-B550-41D2-9E8D-E8B28DFFAFFD}" sibTransId="{201E0867-017D-4CB4-A5F2-9C3D0DBF23B3}"/>
    <dgm:cxn modelId="{79B5A171-EF11-4345-B543-24CF51367067}" srcId="{0846A58F-E024-444B-9BA1-07D1E9D3AC20}" destId="{EA43F8F9-A171-483F-B8CC-98B0C49C4B0E}" srcOrd="1" destOrd="0" parTransId="{10D32D4A-BEE3-47DB-BA5F-934A7A1DB2D7}" sibTransId="{82CD8BB4-8FB2-4391-BE62-72E196B91CA0}"/>
    <dgm:cxn modelId="{127AD875-3F72-4461-B364-938999E59A08}" srcId="{16462EB0-ACFC-40EA-9AA9-1DC023C5E608}" destId="{60E050CF-E329-4CE0-8ECE-A866ADA8C493}" srcOrd="1" destOrd="0" parTransId="{CE80BBC5-2D5C-4FE1-BE7D-CF183C38C036}" sibTransId="{24D29B3B-7124-4DAE-972C-9D3D936E0016}"/>
    <dgm:cxn modelId="{EF29B95A-306E-4974-A140-C6885B9B7FE3}" type="presOf" srcId="{79216F7D-4C3F-48E6-B66C-C71E194CBDE4}" destId="{7D2DBD19-5CDE-4C30-A4FA-94A2E28E1D1B}" srcOrd="0" destOrd="2" presId="urn:microsoft.com/office/officeart/2005/8/layout/hList6"/>
    <dgm:cxn modelId="{4A7A448E-BE7D-4652-92F0-B85CAC26F4F8}" type="presOf" srcId="{0688EDD4-0635-49B3-9281-4C3F616EAEF5}" destId="{E58D6532-DB23-40E5-9F89-825AAAB2D603}" srcOrd="0" destOrd="1" presId="urn:microsoft.com/office/officeart/2005/8/layout/hList6"/>
    <dgm:cxn modelId="{A6F6E09B-19D9-41ED-A636-F80B669DF438}" type="presOf" srcId="{B4D0EDD0-16C1-45DD-B6A1-9F0872CC629C}" destId="{7D2DBD19-5CDE-4C30-A4FA-94A2E28E1D1B}" srcOrd="0" destOrd="1" presId="urn:microsoft.com/office/officeart/2005/8/layout/hList6"/>
    <dgm:cxn modelId="{6F2806A5-D1C0-43CB-AA3B-4B4C9F2D7300}" type="presOf" srcId="{0846A58F-E024-444B-9BA1-07D1E9D3AC20}" destId="{41C42B41-EF79-4C61-A9C8-EA4AE681DAEB}" srcOrd="0" destOrd="0" presId="urn:microsoft.com/office/officeart/2005/8/layout/hList6"/>
    <dgm:cxn modelId="{1F69A0BE-39DB-4AF4-92C9-FD2B4ECB1726}" srcId="{09CBF182-672A-4A06-8193-762B016CA554}" destId="{B4D0EDD0-16C1-45DD-B6A1-9F0872CC629C}" srcOrd="0" destOrd="0" parTransId="{23212315-6158-4EDC-AF00-8B6F37B7B260}" sibTransId="{20314B8B-247B-4FDE-AFAF-E058F4AB2DC2}"/>
    <dgm:cxn modelId="{B17DCBC4-2AD2-4ADD-B22A-51AE0E220FA3}" type="presOf" srcId="{60E050CF-E329-4CE0-8ECE-A866ADA8C493}" destId="{E58D6532-DB23-40E5-9F89-825AAAB2D603}" srcOrd="0" destOrd="0" presId="urn:microsoft.com/office/officeart/2005/8/layout/hList6"/>
    <dgm:cxn modelId="{B0E92DC5-38D4-437A-8891-C48E8525EC3D}" type="presOf" srcId="{3C80004B-ABF9-4DC3-8BEF-98D591CB8B9C}" destId="{15294A8D-9D1E-4240-BDA8-3BFB7CEAE354}" srcOrd="0" destOrd="0" presId="urn:microsoft.com/office/officeart/2005/8/layout/hList6"/>
    <dgm:cxn modelId="{0DC6BDC7-C4B7-4ED9-AB25-CAE3B83C1C20}" srcId="{3C80004B-ABF9-4DC3-8BEF-98D591CB8B9C}" destId="{F306DF9E-93CF-4D0A-9080-778E9A87C5CB}" srcOrd="0" destOrd="0" parTransId="{E98E7B7C-5593-4EDD-9CA3-A7753ABA67E9}" sibTransId="{0E50F9E5-78CE-4E1C-A7CF-5DC5DF7F7063}"/>
    <dgm:cxn modelId="{9C54A0C9-85F0-4E4D-911A-3525A7A04F1A}" type="presOf" srcId="{EA43F8F9-A171-483F-B8CC-98B0C49C4B0E}" destId="{41C42B41-EF79-4C61-A9C8-EA4AE681DAEB}" srcOrd="0" destOrd="2" presId="urn:microsoft.com/office/officeart/2005/8/layout/hList6"/>
    <dgm:cxn modelId="{99F4EBD1-4CFB-47EB-9FD7-8BF6FEF94163}" srcId="{16462EB0-ACFC-40EA-9AA9-1DC023C5E608}" destId="{3C80004B-ABF9-4DC3-8BEF-98D591CB8B9C}" srcOrd="0" destOrd="0" parTransId="{44A681F3-DC67-4577-BD6C-95DE71127A12}" sibTransId="{8717CD32-ADBB-43CA-A9AC-34AD39A9B30F}"/>
    <dgm:cxn modelId="{D1D3B5DA-D4A3-4D4A-8C74-E872FD573A9D}" srcId="{16462EB0-ACFC-40EA-9AA9-1DC023C5E608}" destId="{0846A58F-E024-444B-9BA1-07D1E9D3AC20}" srcOrd="3" destOrd="0" parTransId="{E0C15E31-F762-42D7-8332-3188E178EEE7}" sibTransId="{05844A88-1909-4072-BB7C-F985847C2FA8}"/>
    <dgm:cxn modelId="{7459A7F8-3645-47E6-8028-E46D974CBF39}" type="presOf" srcId="{ED14B4B8-E812-464D-BB95-EE78FF2E8BCF}" destId="{15294A8D-9D1E-4240-BDA8-3BFB7CEAE354}" srcOrd="0" destOrd="3" presId="urn:microsoft.com/office/officeart/2005/8/layout/hList6"/>
    <dgm:cxn modelId="{24C4ACF8-7F13-4277-A727-7DFDB06A3F43}" type="presOf" srcId="{F306DF9E-93CF-4D0A-9080-778E9A87C5CB}" destId="{15294A8D-9D1E-4240-BDA8-3BFB7CEAE354}" srcOrd="0" destOrd="1" presId="urn:microsoft.com/office/officeart/2005/8/layout/hList6"/>
    <dgm:cxn modelId="{E5783CAC-8C3B-4FE6-8E1F-99B0B7A2751D}" type="presParOf" srcId="{3FA3AC77-DBB8-427F-9952-38CF3DCE03F5}" destId="{15294A8D-9D1E-4240-BDA8-3BFB7CEAE354}" srcOrd="0" destOrd="0" presId="urn:microsoft.com/office/officeart/2005/8/layout/hList6"/>
    <dgm:cxn modelId="{289CE00E-493B-4BF7-A4F8-1C453D45D29C}" type="presParOf" srcId="{3FA3AC77-DBB8-427F-9952-38CF3DCE03F5}" destId="{1B31E935-EEEC-4DC4-967B-AD2B533BCAFA}" srcOrd="1" destOrd="0" presId="urn:microsoft.com/office/officeart/2005/8/layout/hList6"/>
    <dgm:cxn modelId="{F3191FDB-306B-4220-8C1D-C3C677677598}" type="presParOf" srcId="{3FA3AC77-DBB8-427F-9952-38CF3DCE03F5}" destId="{E58D6532-DB23-40E5-9F89-825AAAB2D603}" srcOrd="2" destOrd="0" presId="urn:microsoft.com/office/officeart/2005/8/layout/hList6"/>
    <dgm:cxn modelId="{907A4790-56E0-45D1-828D-F8410278BA76}" type="presParOf" srcId="{3FA3AC77-DBB8-427F-9952-38CF3DCE03F5}" destId="{CF27518C-0A8E-4FE7-8218-1E0C6323FCCE}" srcOrd="3" destOrd="0" presId="urn:microsoft.com/office/officeart/2005/8/layout/hList6"/>
    <dgm:cxn modelId="{C5D2B651-02E6-4A7F-83FB-1E0AA08D2163}" type="presParOf" srcId="{3FA3AC77-DBB8-427F-9952-38CF3DCE03F5}" destId="{7D2DBD19-5CDE-4C30-A4FA-94A2E28E1D1B}" srcOrd="4" destOrd="0" presId="urn:microsoft.com/office/officeart/2005/8/layout/hList6"/>
    <dgm:cxn modelId="{8133E31C-056C-40C3-8851-F7C4206BC553}" type="presParOf" srcId="{3FA3AC77-DBB8-427F-9952-38CF3DCE03F5}" destId="{6E9056D0-4DB9-4EF5-B086-A5659B3C15C3}" srcOrd="5" destOrd="0" presId="urn:microsoft.com/office/officeart/2005/8/layout/hList6"/>
    <dgm:cxn modelId="{64AD25C4-B5BC-4A21-9B87-C93DD88AD324}" type="presParOf" srcId="{3FA3AC77-DBB8-427F-9952-38CF3DCE03F5}" destId="{41C42B41-EF79-4C61-A9C8-EA4AE681DAEB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B885760-09A2-412E-A3E9-C5C69F62D6B0}" type="doc">
      <dgm:prSet loTypeId="urn:microsoft.com/office/officeart/2005/8/layout/hierarchy3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IN"/>
        </a:p>
      </dgm:t>
    </dgm:pt>
    <dgm:pt modelId="{811AD0E3-FF73-4828-BAF0-35CFF2C0BB6B}">
      <dgm:prSet phldrT="[Text]" phldr="0"/>
      <dgm:spPr/>
      <dgm:t>
        <a:bodyPr/>
        <a:lstStyle/>
        <a:p>
          <a:r>
            <a:rPr lang="en-IN" b="1" dirty="0"/>
            <a:t>Undisclosed Assets Located Outside India</a:t>
          </a:r>
        </a:p>
      </dgm:t>
    </dgm:pt>
    <dgm:pt modelId="{57BE90AF-1098-43EA-ABFD-625B4F001945}" type="parTrans" cxnId="{EA3081E0-5E1A-4AA7-945D-67314752445B}">
      <dgm:prSet/>
      <dgm:spPr/>
      <dgm:t>
        <a:bodyPr/>
        <a:lstStyle/>
        <a:p>
          <a:endParaRPr lang="en-IN"/>
        </a:p>
      </dgm:t>
    </dgm:pt>
    <dgm:pt modelId="{CACF7733-0BA9-4F94-ADDA-5E21056B8912}" type="sibTrans" cxnId="{EA3081E0-5E1A-4AA7-945D-67314752445B}">
      <dgm:prSet/>
      <dgm:spPr/>
      <dgm:t>
        <a:bodyPr/>
        <a:lstStyle/>
        <a:p>
          <a:endParaRPr lang="en-IN"/>
        </a:p>
      </dgm:t>
    </dgm:pt>
    <dgm:pt modelId="{6641B4DB-9CF0-4139-B5CB-4ED412DD1108}">
      <dgm:prSet phldrT="[Text]" phldr="0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 algn="l">
            <a:buFont typeface="Arial" panose="020B0604020202020204" pitchFamily="34" charset="0"/>
            <a:buChar char="•"/>
          </a:pPr>
          <a:r>
            <a:rPr lang="en-IN" sz="1800" b="1" dirty="0"/>
            <a:t>- Assets Located Outside India</a:t>
          </a:r>
        </a:p>
        <a:p>
          <a:pPr algn="l">
            <a:buFont typeface="Arial" panose="020B0604020202020204" pitchFamily="34" charset="0"/>
            <a:buChar char="•"/>
          </a:pPr>
          <a:r>
            <a:rPr lang="en-IN" sz="1800" b="1" dirty="0"/>
            <a:t>- in his own name / as a beneficial owner</a:t>
          </a:r>
        </a:p>
        <a:p>
          <a:pPr algn="l">
            <a:buFont typeface="Arial" panose="020B0604020202020204" pitchFamily="34" charset="0"/>
            <a:buChar char="•"/>
          </a:pPr>
          <a:r>
            <a:rPr lang="en-IN" sz="1800" b="1" dirty="0"/>
            <a:t> - Source of Investment not explained / explanation not satisfactory</a:t>
          </a:r>
        </a:p>
      </dgm:t>
    </dgm:pt>
    <dgm:pt modelId="{25A4401B-088F-4E03-868A-DBD57DD086AF}" type="parTrans" cxnId="{0E8648C6-ACAD-4FFC-980A-926651385384}">
      <dgm:prSet/>
      <dgm:spPr/>
      <dgm:t>
        <a:bodyPr/>
        <a:lstStyle/>
        <a:p>
          <a:endParaRPr lang="en-IN"/>
        </a:p>
      </dgm:t>
    </dgm:pt>
    <dgm:pt modelId="{93F0A42A-68E1-487E-8F2C-EE04C0AB5920}" type="sibTrans" cxnId="{0E8648C6-ACAD-4FFC-980A-926651385384}">
      <dgm:prSet/>
      <dgm:spPr/>
      <dgm:t>
        <a:bodyPr/>
        <a:lstStyle/>
        <a:p>
          <a:endParaRPr lang="en-IN"/>
        </a:p>
      </dgm:t>
    </dgm:pt>
    <dgm:pt modelId="{3692F34B-886E-4DBA-A55B-5C8D01D97CC1}">
      <dgm:prSet phldrT="[Text]" phldr="0"/>
      <dgm:spPr/>
      <dgm:t>
        <a:bodyPr/>
        <a:lstStyle/>
        <a:p>
          <a:r>
            <a:rPr lang="en-IN" b="1" dirty="0"/>
            <a:t>Undisclosed Foreign Income</a:t>
          </a:r>
        </a:p>
      </dgm:t>
    </dgm:pt>
    <dgm:pt modelId="{9B4FDE97-8E56-41D0-9DC8-69EFDBE50328}" type="parTrans" cxnId="{4E4058A9-885A-4534-9813-FF6C6C98247E}">
      <dgm:prSet/>
      <dgm:spPr/>
      <dgm:t>
        <a:bodyPr/>
        <a:lstStyle/>
        <a:p>
          <a:endParaRPr lang="en-IN"/>
        </a:p>
      </dgm:t>
    </dgm:pt>
    <dgm:pt modelId="{001F8851-9B67-4F32-8D46-E04C6C6AE3A2}" type="sibTrans" cxnId="{4E4058A9-885A-4534-9813-FF6C6C98247E}">
      <dgm:prSet/>
      <dgm:spPr/>
      <dgm:t>
        <a:bodyPr/>
        <a:lstStyle/>
        <a:p>
          <a:endParaRPr lang="en-IN"/>
        </a:p>
      </dgm:t>
    </dgm:pt>
    <dgm:pt modelId="{109AAF23-BEF8-4E3E-AEE5-86FF51BDF100}">
      <dgm:prSet phldrT="[Text]" phldr="0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 algn="l"/>
          <a:r>
            <a:rPr lang="en-IN" sz="2400" b="1" dirty="0"/>
            <a:t>- From a source outside India</a:t>
          </a:r>
        </a:p>
        <a:p>
          <a:pPr algn="l"/>
          <a:r>
            <a:rPr lang="en-IN" sz="2400" b="1" dirty="0"/>
            <a:t>- Chargeable to tax in India</a:t>
          </a:r>
        </a:p>
        <a:p>
          <a:pPr algn="l"/>
          <a:r>
            <a:rPr lang="en-IN" sz="2400" b="1" dirty="0"/>
            <a:t>- Not offered to tax in India</a:t>
          </a:r>
        </a:p>
      </dgm:t>
    </dgm:pt>
    <dgm:pt modelId="{5BDBCB83-7F24-48BF-83EA-F7CDBE7D021A}" type="parTrans" cxnId="{35AB436E-65B1-4939-9C63-D6E558520E83}">
      <dgm:prSet/>
      <dgm:spPr/>
      <dgm:t>
        <a:bodyPr/>
        <a:lstStyle/>
        <a:p>
          <a:endParaRPr lang="en-IN"/>
        </a:p>
      </dgm:t>
    </dgm:pt>
    <dgm:pt modelId="{F89682F1-EB0F-4D7F-B734-40529228123F}" type="sibTrans" cxnId="{35AB436E-65B1-4939-9C63-D6E558520E83}">
      <dgm:prSet/>
      <dgm:spPr/>
      <dgm:t>
        <a:bodyPr/>
        <a:lstStyle/>
        <a:p>
          <a:endParaRPr lang="en-IN"/>
        </a:p>
      </dgm:t>
    </dgm:pt>
    <dgm:pt modelId="{43C7331B-7DBC-47E4-A6F2-C8F4E445BE10}">
      <dgm:prSet phldrT="[Text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 algn="l">
            <a:buNone/>
          </a:pPr>
          <a:r>
            <a:rPr lang="en-US" sz="2400" b="1" dirty="0">
              <a:latin typeface="Calibri" pitchFamily="34" charset="0"/>
              <a:ea typeface="Calibri" pitchFamily="34" charset="-122"/>
              <a:cs typeface="Calibri" pitchFamily="34" charset="-120"/>
            </a:rPr>
            <a:t>Dividend, interest, rent, foreign salary not offered to tax in India</a:t>
          </a:r>
          <a:endParaRPr lang="en-IN" sz="2400" b="1" dirty="0"/>
        </a:p>
      </dgm:t>
    </dgm:pt>
    <dgm:pt modelId="{6B5EB653-99B6-425B-BF87-E3062F41ECC9}" type="parTrans" cxnId="{4CC14B02-A13C-4D00-9D30-599B5F962F9B}">
      <dgm:prSet/>
      <dgm:spPr/>
      <dgm:t>
        <a:bodyPr/>
        <a:lstStyle/>
        <a:p>
          <a:endParaRPr lang="en-IN"/>
        </a:p>
      </dgm:t>
    </dgm:pt>
    <dgm:pt modelId="{4716DB14-F365-421B-B3D7-FF9336DF8776}" type="sibTrans" cxnId="{4CC14B02-A13C-4D00-9D30-599B5F962F9B}">
      <dgm:prSet/>
      <dgm:spPr/>
      <dgm:t>
        <a:bodyPr/>
        <a:lstStyle/>
        <a:p>
          <a:endParaRPr lang="en-IN"/>
        </a:p>
      </dgm:t>
    </dgm:pt>
    <dgm:pt modelId="{6894D1CB-18CD-406F-AF11-787FD4FE76B6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 algn="l"/>
          <a:r>
            <a:rPr lang="en-US" sz="1800" b="1" dirty="0">
              <a:latin typeface="Calibri" pitchFamily="34" charset="0"/>
              <a:ea typeface="Calibri" pitchFamily="34" charset="-122"/>
              <a:cs typeface="Calibri" pitchFamily="34" charset="-120"/>
            </a:rPr>
            <a:t>Foreign shares, ESOPs / RSUs, bank accounts, mutual funds, ETFs, bonds, Foreign real estate, trusts, beneficial interest in overseas entities</a:t>
          </a:r>
        </a:p>
        <a:p>
          <a:pPr algn="l"/>
          <a:r>
            <a:rPr lang="en-US" sz="1800" b="1" dirty="0"/>
            <a:t>Not declared in Schedule FA</a:t>
          </a:r>
        </a:p>
      </dgm:t>
    </dgm:pt>
    <dgm:pt modelId="{AD364482-08B3-4FF7-B14B-635A2AEC1460}" type="parTrans" cxnId="{42AF56C0-BA90-431F-B000-8D432EB099B7}">
      <dgm:prSet/>
      <dgm:spPr/>
      <dgm:t>
        <a:bodyPr/>
        <a:lstStyle/>
        <a:p>
          <a:endParaRPr lang="en-IN"/>
        </a:p>
      </dgm:t>
    </dgm:pt>
    <dgm:pt modelId="{3E10480A-89B2-417C-80F9-547A5BBE51FA}" type="sibTrans" cxnId="{42AF56C0-BA90-431F-B000-8D432EB099B7}">
      <dgm:prSet/>
      <dgm:spPr/>
      <dgm:t>
        <a:bodyPr/>
        <a:lstStyle/>
        <a:p>
          <a:endParaRPr lang="en-IN"/>
        </a:p>
      </dgm:t>
    </dgm:pt>
    <dgm:pt modelId="{02273BA4-F142-45D2-BF60-AB5F033B2DF1}" type="pres">
      <dgm:prSet presAssocID="{BB885760-09A2-412E-A3E9-C5C69F62D6B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9AC7B69-D765-4819-8F3E-3CA7DE4D4B3D}" type="pres">
      <dgm:prSet presAssocID="{811AD0E3-FF73-4828-BAF0-35CFF2C0BB6B}" presName="root" presStyleCnt="0"/>
      <dgm:spPr/>
    </dgm:pt>
    <dgm:pt modelId="{C7096B57-0723-4B00-A7B3-AA89954DAE04}" type="pres">
      <dgm:prSet presAssocID="{811AD0E3-FF73-4828-BAF0-35CFF2C0BB6B}" presName="rootComposite" presStyleCnt="0"/>
      <dgm:spPr/>
    </dgm:pt>
    <dgm:pt modelId="{4F653110-9531-478A-9F2A-0AEF2EF8C0A3}" type="pres">
      <dgm:prSet presAssocID="{811AD0E3-FF73-4828-BAF0-35CFF2C0BB6B}" presName="rootText" presStyleLbl="node1" presStyleIdx="0" presStyleCnt="2" custScaleX="195198"/>
      <dgm:spPr/>
    </dgm:pt>
    <dgm:pt modelId="{4DFB34E7-B95A-421C-860D-B154C9013F3B}" type="pres">
      <dgm:prSet presAssocID="{811AD0E3-FF73-4828-BAF0-35CFF2C0BB6B}" presName="rootConnector" presStyleLbl="node1" presStyleIdx="0" presStyleCnt="2"/>
      <dgm:spPr/>
    </dgm:pt>
    <dgm:pt modelId="{65832745-F882-4D36-A6D1-17CE7678EDCF}" type="pres">
      <dgm:prSet presAssocID="{811AD0E3-FF73-4828-BAF0-35CFF2C0BB6B}" presName="childShape" presStyleCnt="0"/>
      <dgm:spPr/>
    </dgm:pt>
    <dgm:pt modelId="{A0E1C219-2803-4113-828E-21FD4A1DD806}" type="pres">
      <dgm:prSet presAssocID="{25A4401B-088F-4E03-868A-DBD57DD086AF}" presName="Name13" presStyleLbl="parChTrans1D2" presStyleIdx="0" presStyleCnt="4"/>
      <dgm:spPr/>
    </dgm:pt>
    <dgm:pt modelId="{FFA34E72-FFEF-4F7E-9DBC-4F390EC9F695}" type="pres">
      <dgm:prSet presAssocID="{6641B4DB-9CF0-4139-B5CB-4ED412DD1108}" presName="childText" presStyleLbl="bgAcc1" presStyleIdx="0" presStyleCnt="4" custScaleX="223929" custScaleY="138545" custLinFactNeighborX="3410">
        <dgm:presLayoutVars>
          <dgm:bulletEnabled val="1"/>
        </dgm:presLayoutVars>
      </dgm:prSet>
      <dgm:spPr/>
    </dgm:pt>
    <dgm:pt modelId="{838F2AF1-6251-487F-8747-E7A4EE71E0E0}" type="pres">
      <dgm:prSet presAssocID="{AD364482-08B3-4FF7-B14B-635A2AEC1460}" presName="Name13" presStyleLbl="parChTrans1D2" presStyleIdx="1" presStyleCnt="4"/>
      <dgm:spPr/>
    </dgm:pt>
    <dgm:pt modelId="{2AF6FBBD-B39C-42C9-8327-7E23BE859939}" type="pres">
      <dgm:prSet presAssocID="{6894D1CB-18CD-406F-AF11-787FD4FE76B6}" presName="childText" presStyleLbl="bgAcc1" presStyleIdx="1" presStyleCnt="4" custScaleX="233229" custScaleY="160892" custLinFactNeighborY="9555">
        <dgm:presLayoutVars>
          <dgm:bulletEnabled val="1"/>
        </dgm:presLayoutVars>
      </dgm:prSet>
      <dgm:spPr/>
    </dgm:pt>
    <dgm:pt modelId="{4C810A43-0BA9-4028-AF20-6C164B13ABBA}" type="pres">
      <dgm:prSet presAssocID="{3692F34B-886E-4DBA-A55B-5C8D01D97CC1}" presName="root" presStyleCnt="0"/>
      <dgm:spPr/>
    </dgm:pt>
    <dgm:pt modelId="{1C124FE8-7B05-4DC0-BB9B-4BA915BD922D}" type="pres">
      <dgm:prSet presAssocID="{3692F34B-886E-4DBA-A55B-5C8D01D97CC1}" presName="rootComposite" presStyleCnt="0"/>
      <dgm:spPr/>
    </dgm:pt>
    <dgm:pt modelId="{411DEB7D-30B9-404C-9940-C915E89862F9}" type="pres">
      <dgm:prSet presAssocID="{3692F34B-886E-4DBA-A55B-5C8D01D97CC1}" presName="rootText" presStyleLbl="node1" presStyleIdx="1" presStyleCnt="2" custScaleX="200991"/>
      <dgm:spPr/>
    </dgm:pt>
    <dgm:pt modelId="{BF12D646-EACE-45E1-928A-51872F062043}" type="pres">
      <dgm:prSet presAssocID="{3692F34B-886E-4DBA-A55B-5C8D01D97CC1}" presName="rootConnector" presStyleLbl="node1" presStyleIdx="1" presStyleCnt="2"/>
      <dgm:spPr/>
    </dgm:pt>
    <dgm:pt modelId="{BA5DB555-83D6-448A-B6BD-8F87F61756A4}" type="pres">
      <dgm:prSet presAssocID="{3692F34B-886E-4DBA-A55B-5C8D01D97CC1}" presName="childShape" presStyleCnt="0"/>
      <dgm:spPr/>
    </dgm:pt>
    <dgm:pt modelId="{6BAD1E58-A107-4837-BB26-8B671F01841F}" type="pres">
      <dgm:prSet presAssocID="{5BDBCB83-7F24-48BF-83EA-F7CDBE7D021A}" presName="Name13" presStyleLbl="parChTrans1D2" presStyleIdx="2" presStyleCnt="4"/>
      <dgm:spPr/>
    </dgm:pt>
    <dgm:pt modelId="{A4B64FEE-AF02-4558-8B6F-EB2DB0E27992}" type="pres">
      <dgm:prSet presAssocID="{109AAF23-BEF8-4E3E-AEE5-86FF51BDF100}" presName="childText" presStyleLbl="bgAcc1" presStyleIdx="2" presStyleCnt="4" custScaleX="257158" custScaleY="144138">
        <dgm:presLayoutVars>
          <dgm:bulletEnabled val="1"/>
        </dgm:presLayoutVars>
      </dgm:prSet>
      <dgm:spPr/>
    </dgm:pt>
    <dgm:pt modelId="{C74885DB-8121-4CD2-8C2C-72CB1EC2815B}" type="pres">
      <dgm:prSet presAssocID="{6B5EB653-99B6-425B-BF87-E3062F41ECC9}" presName="Name13" presStyleLbl="parChTrans1D2" presStyleIdx="3" presStyleCnt="4"/>
      <dgm:spPr/>
    </dgm:pt>
    <dgm:pt modelId="{77611FB9-0813-45D1-B196-9247F8EABE7A}" type="pres">
      <dgm:prSet presAssocID="{43C7331B-7DBC-47E4-A6F2-C8F4E445BE10}" presName="childText" presStyleLbl="bgAcc1" presStyleIdx="3" presStyleCnt="4" custScaleX="256251" custScaleY="155035" custLinFactNeighborX="61" custLinFactNeighborY="10644">
        <dgm:presLayoutVars>
          <dgm:bulletEnabled val="1"/>
        </dgm:presLayoutVars>
      </dgm:prSet>
      <dgm:spPr/>
    </dgm:pt>
  </dgm:ptLst>
  <dgm:cxnLst>
    <dgm:cxn modelId="{3809AE00-4534-4863-BFDB-C5941449613E}" type="presOf" srcId="{5BDBCB83-7F24-48BF-83EA-F7CDBE7D021A}" destId="{6BAD1E58-A107-4837-BB26-8B671F01841F}" srcOrd="0" destOrd="0" presId="urn:microsoft.com/office/officeart/2005/8/layout/hierarchy3"/>
    <dgm:cxn modelId="{4CC14B02-A13C-4D00-9D30-599B5F962F9B}" srcId="{3692F34B-886E-4DBA-A55B-5C8D01D97CC1}" destId="{43C7331B-7DBC-47E4-A6F2-C8F4E445BE10}" srcOrd="1" destOrd="0" parTransId="{6B5EB653-99B6-425B-BF87-E3062F41ECC9}" sibTransId="{4716DB14-F365-421B-B3D7-FF9336DF8776}"/>
    <dgm:cxn modelId="{60815D15-74CC-4925-AF14-6A331F885323}" type="presOf" srcId="{25A4401B-088F-4E03-868A-DBD57DD086AF}" destId="{A0E1C219-2803-4113-828E-21FD4A1DD806}" srcOrd="0" destOrd="0" presId="urn:microsoft.com/office/officeart/2005/8/layout/hierarchy3"/>
    <dgm:cxn modelId="{1050F127-FAC0-47F1-AA3E-85106D9F6C95}" type="presOf" srcId="{3692F34B-886E-4DBA-A55B-5C8D01D97CC1}" destId="{BF12D646-EACE-45E1-928A-51872F062043}" srcOrd="1" destOrd="0" presId="urn:microsoft.com/office/officeart/2005/8/layout/hierarchy3"/>
    <dgm:cxn modelId="{D656BF29-BF0E-46EC-A9CF-E993BB901308}" type="presOf" srcId="{BB885760-09A2-412E-A3E9-C5C69F62D6B0}" destId="{02273BA4-F142-45D2-BF60-AB5F033B2DF1}" srcOrd="0" destOrd="0" presId="urn:microsoft.com/office/officeart/2005/8/layout/hierarchy3"/>
    <dgm:cxn modelId="{839C2967-4953-417E-9B1C-DF9F8AD04A88}" type="presOf" srcId="{43C7331B-7DBC-47E4-A6F2-C8F4E445BE10}" destId="{77611FB9-0813-45D1-B196-9247F8EABE7A}" srcOrd="0" destOrd="0" presId="urn:microsoft.com/office/officeart/2005/8/layout/hierarchy3"/>
    <dgm:cxn modelId="{42DB9A68-03C7-4D4C-85AA-6D6F5FE8FD7D}" type="presOf" srcId="{811AD0E3-FF73-4828-BAF0-35CFF2C0BB6B}" destId="{4DFB34E7-B95A-421C-860D-B154C9013F3B}" srcOrd="1" destOrd="0" presId="urn:microsoft.com/office/officeart/2005/8/layout/hierarchy3"/>
    <dgm:cxn modelId="{AAB1B948-0DDA-4973-A1B6-F6E5A7F78A25}" type="presOf" srcId="{3692F34B-886E-4DBA-A55B-5C8D01D97CC1}" destId="{411DEB7D-30B9-404C-9940-C915E89862F9}" srcOrd="0" destOrd="0" presId="urn:microsoft.com/office/officeart/2005/8/layout/hierarchy3"/>
    <dgm:cxn modelId="{35AB436E-65B1-4939-9C63-D6E558520E83}" srcId="{3692F34B-886E-4DBA-A55B-5C8D01D97CC1}" destId="{109AAF23-BEF8-4E3E-AEE5-86FF51BDF100}" srcOrd="0" destOrd="0" parTransId="{5BDBCB83-7F24-48BF-83EA-F7CDBE7D021A}" sibTransId="{F89682F1-EB0F-4D7F-B734-40529228123F}"/>
    <dgm:cxn modelId="{22BEC54F-F107-49D7-BD0D-23537B8B3ED9}" type="presOf" srcId="{6B5EB653-99B6-425B-BF87-E3062F41ECC9}" destId="{C74885DB-8121-4CD2-8C2C-72CB1EC2815B}" srcOrd="0" destOrd="0" presId="urn:microsoft.com/office/officeart/2005/8/layout/hierarchy3"/>
    <dgm:cxn modelId="{D9034180-0865-411C-A6F3-18B50C71D2EA}" type="presOf" srcId="{109AAF23-BEF8-4E3E-AEE5-86FF51BDF100}" destId="{A4B64FEE-AF02-4558-8B6F-EB2DB0E27992}" srcOrd="0" destOrd="0" presId="urn:microsoft.com/office/officeart/2005/8/layout/hierarchy3"/>
    <dgm:cxn modelId="{356B2F91-45EC-4DB6-A304-C4E1D7B1C236}" type="presOf" srcId="{811AD0E3-FF73-4828-BAF0-35CFF2C0BB6B}" destId="{4F653110-9531-478A-9F2A-0AEF2EF8C0A3}" srcOrd="0" destOrd="0" presId="urn:microsoft.com/office/officeart/2005/8/layout/hierarchy3"/>
    <dgm:cxn modelId="{D46302A1-5718-45A6-B3D3-989DC83780A4}" type="presOf" srcId="{AD364482-08B3-4FF7-B14B-635A2AEC1460}" destId="{838F2AF1-6251-487F-8747-E7A4EE71E0E0}" srcOrd="0" destOrd="0" presId="urn:microsoft.com/office/officeart/2005/8/layout/hierarchy3"/>
    <dgm:cxn modelId="{4E4058A9-885A-4534-9813-FF6C6C98247E}" srcId="{BB885760-09A2-412E-A3E9-C5C69F62D6B0}" destId="{3692F34B-886E-4DBA-A55B-5C8D01D97CC1}" srcOrd="1" destOrd="0" parTransId="{9B4FDE97-8E56-41D0-9DC8-69EFDBE50328}" sibTransId="{001F8851-9B67-4F32-8D46-E04C6C6AE3A2}"/>
    <dgm:cxn modelId="{42AF56C0-BA90-431F-B000-8D432EB099B7}" srcId="{811AD0E3-FF73-4828-BAF0-35CFF2C0BB6B}" destId="{6894D1CB-18CD-406F-AF11-787FD4FE76B6}" srcOrd="1" destOrd="0" parTransId="{AD364482-08B3-4FF7-B14B-635A2AEC1460}" sibTransId="{3E10480A-89B2-417C-80F9-547A5BBE51FA}"/>
    <dgm:cxn modelId="{0E8648C6-ACAD-4FFC-980A-926651385384}" srcId="{811AD0E3-FF73-4828-BAF0-35CFF2C0BB6B}" destId="{6641B4DB-9CF0-4139-B5CB-4ED412DD1108}" srcOrd="0" destOrd="0" parTransId="{25A4401B-088F-4E03-868A-DBD57DD086AF}" sibTransId="{93F0A42A-68E1-487E-8F2C-EE04C0AB5920}"/>
    <dgm:cxn modelId="{EA3081E0-5E1A-4AA7-945D-67314752445B}" srcId="{BB885760-09A2-412E-A3E9-C5C69F62D6B0}" destId="{811AD0E3-FF73-4828-BAF0-35CFF2C0BB6B}" srcOrd="0" destOrd="0" parTransId="{57BE90AF-1098-43EA-ABFD-625B4F001945}" sibTransId="{CACF7733-0BA9-4F94-ADDA-5E21056B8912}"/>
    <dgm:cxn modelId="{813767F0-CAEF-4AC4-A3AF-B5DA70D68B11}" type="presOf" srcId="{6894D1CB-18CD-406F-AF11-787FD4FE76B6}" destId="{2AF6FBBD-B39C-42C9-8327-7E23BE859939}" srcOrd="0" destOrd="0" presId="urn:microsoft.com/office/officeart/2005/8/layout/hierarchy3"/>
    <dgm:cxn modelId="{860DA8FF-AA61-496B-AD50-CBACFDAAFEED}" type="presOf" srcId="{6641B4DB-9CF0-4139-B5CB-4ED412DD1108}" destId="{FFA34E72-FFEF-4F7E-9DBC-4F390EC9F695}" srcOrd="0" destOrd="0" presId="urn:microsoft.com/office/officeart/2005/8/layout/hierarchy3"/>
    <dgm:cxn modelId="{1CD656E3-9F18-4249-8260-26BE3D4C0247}" type="presParOf" srcId="{02273BA4-F142-45D2-BF60-AB5F033B2DF1}" destId="{59AC7B69-D765-4819-8F3E-3CA7DE4D4B3D}" srcOrd="0" destOrd="0" presId="urn:microsoft.com/office/officeart/2005/8/layout/hierarchy3"/>
    <dgm:cxn modelId="{CC60DC4D-1C25-4128-9511-CB969D47E8FE}" type="presParOf" srcId="{59AC7B69-D765-4819-8F3E-3CA7DE4D4B3D}" destId="{C7096B57-0723-4B00-A7B3-AA89954DAE04}" srcOrd="0" destOrd="0" presId="urn:microsoft.com/office/officeart/2005/8/layout/hierarchy3"/>
    <dgm:cxn modelId="{D8464EE6-9FF6-4950-9759-6640D1DFD872}" type="presParOf" srcId="{C7096B57-0723-4B00-A7B3-AA89954DAE04}" destId="{4F653110-9531-478A-9F2A-0AEF2EF8C0A3}" srcOrd="0" destOrd="0" presId="urn:microsoft.com/office/officeart/2005/8/layout/hierarchy3"/>
    <dgm:cxn modelId="{BC15171A-11F7-4FFB-8EA6-5A7E53EE2D18}" type="presParOf" srcId="{C7096B57-0723-4B00-A7B3-AA89954DAE04}" destId="{4DFB34E7-B95A-421C-860D-B154C9013F3B}" srcOrd="1" destOrd="0" presId="urn:microsoft.com/office/officeart/2005/8/layout/hierarchy3"/>
    <dgm:cxn modelId="{D4CDE845-EB21-45C4-B020-85285ACC6E43}" type="presParOf" srcId="{59AC7B69-D765-4819-8F3E-3CA7DE4D4B3D}" destId="{65832745-F882-4D36-A6D1-17CE7678EDCF}" srcOrd="1" destOrd="0" presId="urn:microsoft.com/office/officeart/2005/8/layout/hierarchy3"/>
    <dgm:cxn modelId="{967F3835-05D9-4219-9A9A-1D3FBB46002F}" type="presParOf" srcId="{65832745-F882-4D36-A6D1-17CE7678EDCF}" destId="{A0E1C219-2803-4113-828E-21FD4A1DD806}" srcOrd="0" destOrd="0" presId="urn:microsoft.com/office/officeart/2005/8/layout/hierarchy3"/>
    <dgm:cxn modelId="{3CD370F5-CBCF-40EB-B59F-7BADE85DDD86}" type="presParOf" srcId="{65832745-F882-4D36-A6D1-17CE7678EDCF}" destId="{FFA34E72-FFEF-4F7E-9DBC-4F390EC9F695}" srcOrd="1" destOrd="0" presId="urn:microsoft.com/office/officeart/2005/8/layout/hierarchy3"/>
    <dgm:cxn modelId="{3D39454F-F44F-48B4-BE6C-EE5C0AB4965E}" type="presParOf" srcId="{65832745-F882-4D36-A6D1-17CE7678EDCF}" destId="{838F2AF1-6251-487F-8747-E7A4EE71E0E0}" srcOrd="2" destOrd="0" presId="urn:microsoft.com/office/officeart/2005/8/layout/hierarchy3"/>
    <dgm:cxn modelId="{67CE65E9-C930-4D54-90D0-D0DD84D7EA1B}" type="presParOf" srcId="{65832745-F882-4D36-A6D1-17CE7678EDCF}" destId="{2AF6FBBD-B39C-42C9-8327-7E23BE859939}" srcOrd="3" destOrd="0" presId="urn:microsoft.com/office/officeart/2005/8/layout/hierarchy3"/>
    <dgm:cxn modelId="{4AC7DFC4-B8B1-4CF3-BBA7-BD2588A3C5BD}" type="presParOf" srcId="{02273BA4-F142-45D2-BF60-AB5F033B2DF1}" destId="{4C810A43-0BA9-4028-AF20-6C164B13ABBA}" srcOrd="1" destOrd="0" presId="urn:microsoft.com/office/officeart/2005/8/layout/hierarchy3"/>
    <dgm:cxn modelId="{3F8A566C-09CD-42C0-9932-51DD0A867511}" type="presParOf" srcId="{4C810A43-0BA9-4028-AF20-6C164B13ABBA}" destId="{1C124FE8-7B05-4DC0-BB9B-4BA915BD922D}" srcOrd="0" destOrd="0" presId="urn:microsoft.com/office/officeart/2005/8/layout/hierarchy3"/>
    <dgm:cxn modelId="{5270AD2B-ED95-4D90-A90D-8A3DEFADB80D}" type="presParOf" srcId="{1C124FE8-7B05-4DC0-BB9B-4BA915BD922D}" destId="{411DEB7D-30B9-404C-9940-C915E89862F9}" srcOrd="0" destOrd="0" presId="urn:microsoft.com/office/officeart/2005/8/layout/hierarchy3"/>
    <dgm:cxn modelId="{88403114-5979-4A5D-BCF7-A8F04A96DF14}" type="presParOf" srcId="{1C124FE8-7B05-4DC0-BB9B-4BA915BD922D}" destId="{BF12D646-EACE-45E1-928A-51872F062043}" srcOrd="1" destOrd="0" presId="urn:microsoft.com/office/officeart/2005/8/layout/hierarchy3"/>
    <dgm:cxn modelId="{872A8F6D-74D8-42FC-8D8A-99A9545F826D}" type="presParOf" srcId="{4C810A43-0BA9-4028-AF20-6C164B13ABBA}" destId="{BA5DB555-83D6-448A-B6BD-8F87F61756A4}" srcOrd="1" destOrd="0" presId="urn:microsoft.com/office/officeart/2005/8/layout/hierarchy3"/>
    <dgm:cxn modelId="{F4AF165C-AF59-40D4-A089-DC9970126729}" type="presParOf" srcId="{BA5DB555-83D6-448A-B6BD-8F87F61756A4}" destId="{6BAD1E58-A107-4837-BB26-8B671F01841F}" srcOrd="0" destOrd="0" presId="urn:microsoft.com/office/officeart/2005/8/layout/hierarchy3"/>
    <dgm:cxn modelId="{96D70A03-AC46-4936-AF74-745C39A3B6D0}" type="presParOf" srcId="{BA5DB555-83D6-448A-B6BD-8F87F61756A4}" destId="{A4B64FEE-AF02-4558-8B6F-EB2DB0E27992}" srcOrd="1" destOrd="0" presId="urn:microsoft.com/office/officeart/2005/8/layout/hierarchy3"/>
    <dgm:cxn modelId="{D1A4F555-D1C2-4B3D-B034-4FEE1CC5CB50}" type="presParOf" srcId="{BA5DB555-83D6-448A-B6BD-8F87F61756A4}" destId="{C74885DB-8121-4CD2-8C2C-72CB1EC2815B}" srcOrd="2" destOrd="0" presId="urn:microsoft.com/office/officeart/2005/8/layout/hierarchy3"/>
    <dgm:cxn modelId="{7259C606-4FF2-47DB-8F9A-1B60E210E912}" type="presParOf" srcId="{BA5DB555-83D6-448A-B6BD-8F87F61756A4}" destId="{77611FB9-0813-45D1-B196-9247F8EABE7A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59D7316-4B0B-4E2F-A159-8988205D6447}" type="doc">
      <dgm:prSet loTypeId="urn:microsoft.com/office/officeart/2005/8/layout/list1" loCatId="list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4189C29A-6933-4F56-A395-F26D21CDFE1F}">
      <dgm:prSet phldrT="[Text]" phldr="0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IN" sz="2800" b="1" dirty="0"/>
            <a:t>Typical Examples</a:t>
          </a:r>
        </a:p>
      </dgm:t>
    </dgm:pt>
    <dgm:pt modelId="{729E5D8D-6ADC-4AF3-99A6-8389047C5849}" type="parTrans" cxnId="{8D9F475A-E9AF-435A-A725-A2891B68E906}">
      <dgm:prSet/>
      <dgm:spPr/>
      <dgm:t>
        <a:bodyPr/>
        <a:lstStyle/>
        <a:p>
          <a:endParaRPr lang="en-IN" sz="1800"/>
        </a:p>
      </dgm:t>
    </dgm:pt>
    <dgm:pt modelId="{42628587-B530-475F-AC77-30E47B935D87}" type="sibTrans" cxnId="{8D9F475A-E9AF-435A-A725-A2891B68E906}">
      <dgm:prSet/>
      <dgm:spPr/>
      <dgm:t>
        <a:bodyPr/>
        <a:lstStyle/>
        <a:p>
          <a:endParaRPr lang="en-IN" sz="1800"/>
        </a:p>
      </dgm:t>
    </dgm:pt>
    <dgm:pt modelId="{29381DFB-9FDC-45B0-A7C3-E73DCC1F73FC}">
      <dgm:prSet phldrT="[Text]" phldr="0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IN" sz="2400" b="1" kern="1200" dirty="0">
              <a:solidFill>
                <a:prstClr val="black"/>
              </a:solidFill>
              <a:latin typeface="Corbel" panose="020B0503020204020204"/>
              <a:ea typeface="+mn-ea"/>
              <a:cs typeface="+mn-cs"/>
            </a:rPr>
            <a:t>Tech employees with foreign </a:t>
          </a:r>
          <a:r>
            <a:rPr lang="en-IN" sz="2400" b="1" kern="1200" dirty="0" err="1">
              <a:solidFill>
                <a:prstClr val="black"/>
              </a:solidFill>
              <a:latin typeface="Corbel" panose="020B0503020204020204"/>
              <a:ea typeface="+mn-ea"/>
              <a:cs typeface="+mn-cs"/>
            </a:rPr>
            <a:t>ESOPs</a:t>
          </a:r>
          <a:r>
            <a:rPr lang="en-IN" sz="2400" b="1" kern="1200" dirty="0">
              <a:solidFill>
                <a:prstClr val="black"/>
              </a:solidFill>
              <a:latin typeface="Corbel" panose="020B0503020204020204"/>
              <a:ea typeface="+mn-ea"/>
              <a:cs typeface="+mn-cs"/>
            </a:rPr>
            <a:t> / RSUs not reported in Schedule FA</a:t>
          </a:r>
        </a:p>
      </dgm:t>
    </dgm:pt>
    <dgm:pt modelId="{041D4AEF-85D9-42BC-925C-51B86C19731D}" type="parTrans" cxnId="{FF7A902C-C258-45E8-9A6E-6673CF37CF91}">
      <dgm:prSet/>
      <dgm:spPr/>
      <dgm:t>
        <a:bodyPr/>
        <a:lstStyle/>
        <a:p>
          <a:endParaRPr lang="en-IN" sz="1800"/>
        </a:p>
      </dgm:t>
    </dgm:pt>
    <dgm:pt modelId="{A7E51AF4-3DB9-4006-8372-A2BFBEB16210}" type="sibTrans" cxnId="{FF7A902C-C258-45E8-9A6E-6673CF37CF91}">
      <dgm:prSet/>
      <dgm:spPr/>
      <dgm:t>
        <a:bodyPr/>
        <a:lstStyle/>
        <a:p>
          <a:endParaRPr lang="en-IN" sz="1800"/>
        </a:p>
      </dgm:t>
    </dgm:pt>
    <dgm:pt modelId="{7479BC96-8161-4D82-A083-B75E9603F8C2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IN" sz="2400" b="1" kern="1200" dirty="0">
              <a:solidFill>
                <a:prstClr val="black"/>
              </a:solidFill>
              <a:latin typeface="Corbel" panose="020B0503020204020204"/>
              <a:ea typeface="+mn-ea"/>
              <a:cs typeface="+mn-cs"/>
            </a:rPr>
            <a:t>Former overseas students with dormant / low-balance foreign accounts</a:t>
          </a:r>
        </a:p>
      </dgm:t>
    </dgm:pt>
    <dgm:pt modelId="{99FBBC62-5C98-4BEE-BC42-A3C73DA287A7}" type="parTrans" cxnId="{8C2281CD-38CB-4543-AC0B-7445B386F48B}">
      <dgm:prSet/>
      <dgm:spPr/>
      <dgm:t>
        <a:bodyPr/>
        <a:lstStyle/>
        <a:p>
          <a:endParaRPr lang="en-IN" sz="1800"/>
        </a:p>
      </dgm:t>
    </dgm:pt>
    <dgm:pt modelId="{561FB563-66EC-429C-A8DD-05E712FC0B5E}" type="sibTrans" cxnId="{8C2281CD-38CB-4543-AC0B-7445B386F48B}">
      <dgm:prSet/>
      <dgm:spPr/>
      <dgm:t>
        <a:bodyPr/>
        <a:lstStyle/>
        <a:p>
          <a:endParaRPr lang="en-IN" sz="1800"/>
        </a:p>
      </dgm:t>
    </dgm:pt>
    <dgm:pt modelId="{D83FDADA-6F5B-443A-B8B0-356C68594244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IN" sz="2400" b="1" kern="1200" dirty="0">
              <a:solidFill>
                <a:prstClr val="black"/>
              </a:solidFill>
              <a:latin typeface="Corbel" panose="020B0503020204020204"/>
              <a:ea typeface="+mn-ea"/>
              <a:cs typeface="+mn-cs"/>
            </a:rPr>
            <a:t>Returning </a:t>
          </a:r>
          <a:r>
            <a:rPr lang="en-IN" sz="2400" b="1" kern="1200" dirty="0" err="1">
              <a:solidFill>
                <a:prstClr val="black"/>
              </a:solidFill>
              <a:latin typeface="Corbel" panose="020B0503020204020204"/>
              <a:ea typeface="+mn-ea"/>
              <a:cs typeface="+mn-cs"/>
            </a:rPr>
            <a:t>NRIs</a:t>
          </a:r>
          <a:r>
            <a:rPr lang="en-IN" sz="2400" b="1" kern="1200" dirty="0">
              <a:solidFill>
                <a:prstClr val="black"/>
              </a:solidFill>
              <a:latin typeface="Corbel" panose="020B0503020204020204"/>
              <a:ea typeface="+mn-ea"/>
              <a:cs typeface="+mn-cs"/>
            </a:rPr>
            <a:t> with foreign savings, investments or insurance</a:t>
          </a:r>
        </a:p>
      </dgm:t>
    </dgm:pt>
    <dgm:pt modelId="{C9BA940F-C7C8-4BF6-B2D8-DC0A5503F5DA}" type="parTrans" cxnId="{6A968810-DD54-443F-86F0-775F8FDCE529}">
      <dgm:prSet/>
      <dgm:spPr/>
      <dgm:t>
        <a:bodyPr/>
        <a:lstStyle/>
        <a:p>
          <a:endParaRPr lang="en-IN" sz="1800"/>
        </a:p>
      </dgm:t>
    </dgm:pt>
    <dgm:pt modelId="{7D971B0B-7F95-4DF4-B3A3-406C60A450A3}" type="sibTrans" cxnId="{6A968810-DD54-443F-86F0-775F8FDCE529}">
      <dgm:prSet/>
      <dgm:spPr/>
      <dgm:t>
        <a:bodyPr/>
        <a:lstStyle/>
        <a:p>
          <a:endParaRPr lang="en-IN" sz="1800"/>
        </a:p>
      </dgm:t>
    </dgm:pt>
    <dgm:pt modelId="{1C96714E-CFA9-4B69-888D-7F0FA09F1C66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en-IN" sz="2400" b="1" dirty="0"/>
            <a:t>Persons on overseas deputation holding foreign assets</a:t>
          </a:r>
        </a:p>
      </dgm:t>
    </dgm:pt>
    <dgm:pt modelId="{F0D1851C-49E2-4E4E-A534-4F995FC7B1D8}" type="parTrans" cxnId="{E12771EA-5003-459A-A869-BEFB84C9726A}">
      <dgm:prSet/>
      <dgm:spPr/>
      <dgm:t>
        <a:bodyPr/>
        <a:lstStyle/>
        <a:p>
          <a:endParaRPr lang="en-IN" sz="1800"/>
        </a:p>
      </dgm:t>
    </dgm:pt>
    <dgm:pt modelId="{722DD559-AC5C-4D08-B270-5B0629A2F052}" type="sibTrans" cxnId="{E12771EA-5003-459A-A869-BEFB84C9726A}">
      <dgm:prSet/>
      <dgm:spPr/>
      <dgm:t>
        <a:bodyPr/>
        <a:lstStyle/>
        <a:p>
          <a:endParaRPr lang="en-IN" sz="1800"/>
        </a:p>
      </dgm:t>
    </dgm:pt>
    <dgm:pt modelId="{468CD85A-F570-401A-8AA7-4E6893E9E6BF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IN" sz="2400" b="1" kern="1200" dirty="0">
              <a:solidFill>
                <a:prstClr val="black"/>
              </a:solidFill>
              <a:latin typeface="Corbel" panose="020B0503020204020204"/>
              <a:ea typeface="+mn-ea"/>
              <a:cs typeface="+mn-cs"/>
            </a:rPr>
            <a:t>Persons who acquired assets while non-resident and became resident later</a:t>
          </a:r>
        </a:p>
      </dgm:t>
    </dgm:pt>
    <dgm:pt modelId="{1ED704D2-2831-4148-88C3-A07E3E7B2D04}" type="parTrans" cxnId="{431AF069-60F1-48FD-A352-A8A5A4A0F781}">
      <dgm:prSet/>
      <dgm:spPr/>
      <dgm:t>
        <a:bodyPr/>
        <a:lstStyle/>
        <a:p>
          <a:endParaRPr lang="en-IN" sz="1800"/>
        </a:p>
      </dgm:t>
    </dgm:pt>
    <dgm:pt modelId="{8B128FB6-28BB-4437-8B54-3DCABBBF3093}" type="sibTrans" cxnId="{431AF069-60F1-48FD-A352-A8A5A4A0F781}">
      <dgm:prSet/>
      <dgm:spPr/>
      <dgm:t>
        <a:bodyPr/>
        <a:lstStyle/>
        <a:p>
          <a:endParaRPr lang="en-IN" sz="1800"/>
        </a:p>
      </dgm:t>
    </dgm:pt>
    <dgm:pt modelId="{94141C12-6A9D-4AAB-A911-086EB53A9563}" type="pres">
      <dgm:prSet presAssocID="{459D7316-4B0B-4E2F-A159-8988205D6447}" presName="linear" presStyleCnt="0">
        <dgm:presLayoutVars>
          <dgm:dir/>
          <dgm:animLvl val="lvl"/>
          <dgm:resizeHandles val="exact"/>
        </dgm:presLayoutVars>
      </dgm:prSet>
      <dgm:spPr/>
    </dgm:pt>
    <dgm:pt modelId="{106742B3-3009-4A47-914D-EA0CBF476589}" type="pres">
      <dgm:prSet presAssocID="{4189C29A-6933-4F56-A395-F26D21CDFE1F}" presName="parentLin" presStyleCnt="0"/>
      <dgm:spPr/>
    </dgm:pt>
    <dgm:pt modelId="{04BFAA26-ADEF-4801-9399-13432F20D3DF}" type="pres">
      <dgm:prSet presAssocID="{4189C29A-6933-4F56-A395-F26D21CDFE1F}" presName="parentLeftMargin" presStyleLbl="node1" presStyleIdx="0" presStyleCnt="6"/>
      <dgm:spPr/>
    </dgm:pt>
    <dgm:pt modelId="{433E1214-8813-4FA5-877B-43C495FD85A3}" type="pres">
      <dgm:prSet presAssocID="{4189C29A-6933-4F56-A395-F26D21CDFE1F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86A59CB9-6C06-4C88-BD53-F9A60E2F1046}" type="pres">
      <dgm:prSet presAssocID="{4189C29A-6933-4F56-A395-F26D21CDFE1F}" presName="negativeSpace" presStyleCnt="0"/>
      <dgm:spPr/>
    </dgm:pt>
    <dgm:pt modelId="{B4E59B57-5175-4B65-B77C-C1FE8B8A9114}" type="pres">
      <dgm:prSet presAssocID="{4189C29A-6933-4F56-A395-F26D21CDFE1F}" presName="childText" presStyleLbl="conFgAcc1" presStyleIdx="0" presStyleCnt="6">
        <dgm:presLayoutVars>
          <dgm:bulletEnabled val="1"/>
        </dgm:presLayoutVars>
      </dgm:prSet>
      <dgm:spPr>
        <a:solidFill>
          <a:schemeClr val="accent1">
            <a:lumMod val="20000"/>
            <a:lumOff val="80000"/>
          </a:schemeClr>
        </a:solidFill>
      </dgm:spPr>
    </dgm:pt>
    <dgm:pt modelId="{FB9BA23A-A280-4CD4-A6E2-FAFD31FA83B2}" type="pres">
      <dgm:prSet presAssocID="{42628587-B530-475F-AC77-30E47B935D87}" presName="spaceBetweenRectangles" presStyleCnt="0"/>
      <dgm:spPr/>
    </dgm:pt>
    <dgm:pt modelId="{C4D2EAE0-5030-45DF-90DE-43C6E644D7AD}" type="pres">
      <dgm:prSet presAssocID="{29381DFB-9FDC-45B0-A7C3-E73DCC1F73FC}" presName="parentLin" presStyleCnt="0"/>
      <dgm:spPr/>
    </dgm:pt>
    <dgm:pt modelId="{D47F68EB-E076-4539-84B3-92373F7D90DE}" type="pres">
      <dgm:prSet presAssocID="{29381DFB-9FDC-45B0-A7C3-E73DCC1F73FC}" presName="parentLeftMargin" presStyleLbl="node1" presStyleIdx="0" presStyleCnt="6"/>
      <dgm:spPr/>
    </dgm:pt>
    <dgm:pt modelId="{9EB3A951-D7E9-43FA-A6A2-E2274F5CA7C3}" type="pres">
      <dgm:prSet presAssocID="{29381DFB-9FDC-45B0-A7C3-E73DCC1F73FC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2F7A311A-0D90-4683-8E45-BF7BF3C2DA09}" type="pres">
      <dgm:prSet presAssocID="{29381DFB-9FDC-45B0-A7C3-E73DCC1F73FC}" presName="negativeSpace" presStyleCnt="0"/>
      <dgm:spPr/>
    </dgm:pt>
    <dgm:pt modelId="{6BFADD06-E5B8-45F2-B61D-9177DDFA0414}" type="pres">
      <dgm:prSet presAssocID="{29381DFB-9FDC-45B0-A7C3-E73DCC1F73FC}" presName="childText" presStyleLbl="conFgAcc1" presStyleIdx="1" presStyleCnt="6">
        <dgm:presLayoutVars>
          <dgm:bulletEnabled val="1"/>
        </dgm:presLayoutVars>
      </dgm:prSet>
      <dgm:spPr>
        <a:solidFill>
          <a:schemeClr val="accent1">
            <a:lumMod val="20000"/>
            <a:lumOff val="80000"/>
          </a:schemeClr>
        </a:solidFill>
      </dgm:spPr>
    </dgm:pt>
    <dgm:pt modelId="{F93555F9-AE45-4408-AA99-BC2770AC8C00}" type="pres">
      <dgm:prSet presAssocID="{A7E51AF4-3DB9-4006-8372-A2BFBEB16210}" presName="spaceBetweenRectangles" presStyleCnt="0"/>
      <dgm:spPr/>
    </dgm:pt>
    <dgm:pt modelId="{608206CA-AD65-4EC0-A604-9145E24BC776}" type="pres">
      <dgm:prSet presAssocID="{7479BC96-8161-4D82-A083-B75E9603F8C2}" presName="parentLin" presStyleCnt="0"/>
      <dgm:spPr/>
    </dgm:pt>
    <dgm:pt modelId="{6C05236D-2280-487F-A9F3-174E38794073}" type="pres">
      <dgm:prSet presAssocID="{7479BC96-8161-4D82-A083-B75E9603F8C2}" presName="parentLeftMargin" presStyleLbl="node1" presStyleIdx="1" presStyleCnt="6"/>
      <dgm:spPr/>
    </dgm:pt>
    <dgm:pt modelId="{7DE02D55-159B-4E85-8057-0A038FF5C61B}" type="pres">
      <dgm:prSet presAssocID="{7479BC96-8161-4D82-A083-B75E9603F8C2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297FC6D6-556B-44C5-8038-AC0DA4DF9D94}" type="pres">
      <dgm:prSet presAssocID="{7479BC96-8161-4D82-A083-B75E9603F8C2}" presName="negativeSpace" presStyleCnt="0"/>
      <dgm:spPr/>
    </dgm:pt>
    <dgm:pt modelId="{14C2ECC9-37AC-49B7-87B8-E2FDE42B4C17}" type="pres">
      <dgm:prSet presAssocID="{7479BC96-8161-4D82-A083-B75E9603F8C2}" presName="childText" presStyleLbl="conFgAcc1" presStyleIdx="2" presStyleCnt="6">
        <dgm:presLayoutVars>
          <dgm:bulletEnabled val="1"/>
        </dgm:presLayoutVars>
      </dgm:prSet>
      <dgm:spPr>
        <a:solidFill>
          <a:schemeClr val="accent1">
            <a:lumMod val="20000"/>
            <a:lumOff val="80000"/>
          </a:schemeClr>
        </a:solidFill>
      </dgm:spPr>
    </dgm:pt>
    <dgm:pt modelId="{BC36409C-3F4B-483D-B2AD-C9FCA39966F5}" type="pres">
      <dgm:prSet presAssocID="{561FB563-66EC-429C-A8DD-05E712FC0B5E}" presName="spaceBetweenRectangles" presStyleCnt="0"/>
      <dgm:spPr/>
    </dgm:pt>
    <dgm:pt modelId="{3A73790D-F58F-4960-AF80-9BEB2FB112B1}" type="pres">
      <dgm:prSet presAssocID="{D83FDADA-6F5B-443A-B8B0-356C68594244}" presName="parentLin" presStyleCnt="0"/>
      <dgm:spPr/>
    </dgm:pt>
    <dgm:pt modelId="{A5637D2D-2AC6-4122-9633-8D9755E56DEE}" type="pres">
      <dgm:prSet presAssocID="{D83FDADA-6F5B-443A-B8B0-356C68594244}" presName="parentLeftMargin" presStyleLbl="node1" presStyleIdx="2" presStyleCnt="6"/>
      <dgm:spPr/>
    </dgm:pt>
    <dgm:pt modelId="{2EAC8DE3-0799-4B8B-AD22-475149FCB2C1}" type="pres">
      <dgm:prSet presAssocID="{D83FDADA-6F5B-443A-B8B0-356C68594244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B9262BDC-0A91-4C2B-ACEE-7DB94AC79BAD}" type="pres">
      <dgm:prSet presAssocID="{D83FDADA-6F5B-443A-B8B0-356C68594244}" presName="negativeSpace" presStyleCnt="0"/>
      <dgm:spPr/>
    </dgm:pt>
    <dgm:pt modelId="{6121F189-E27D-4D2D-B477-5032B12607CB}" type="pres">
      <dgm:prSet presAssocID="{D83FDADA-6F5B-443A-B8B0-356C68594244}" presName="childText" presStyleLbl="conFgAcc1" presStyleIdx="3" presStyleCnt="6">
        <dgm:presLayoutVars>
          <dgm:bulletEnabled val="1"/>
        </dgm:presLayoutVars>
      </dgm:prSet>
      <dgm:spPr>
        <a:solidFill>
          <a:schemeClr val="accent1">
            <a:lumMod val="20000"/>
            <a:lumOff val="80000"/>
          </a:schemeClr>
        </a:solidFill>
      </dgm:spPr>
    </dgm:pt>
    <dgm:pt modelId="{4D27B0D1-EE29-457F-A771-2B6ED1CF931E}" type="pres">
      <dgm:prSet presAssocID="{7D971B0B-7F95-4DF4-B3A3-406C60A450A3}" presName="spaceBetweenRectangles" presStyleCnt="0"/>
      <dgm:spPr/>
    </dgm:pt>
    <dgm:pt modelId="{F28433DD-71EB-4848-AB6C-C750E58B86B6}" type="pres">
      <dgm:prSet presAssocID="{1C96714E-CFA9-4B69-888D-7F0FA09F1C66}" presName="parentLin" presStyleCnt="0"/>
      <dgm:spPr/>
    </dgm:pt>
    <dgm:pt modelId="{672D354F-5BAA-470E-9D1D-40E4069C083D}" type="pres">
      <dgm:prSet presAssocID="{1C96714E-CFA9-4B69-888D-7F0FA09F1C66}" presName="parentLeftMargin" presStyleLbl="node1" presStyleIdx="3" presStyleCnt="6"/>
      <dgm:spPr/>
    </dgm:pt>
    <dgm:pt modelId="{B170D6DC-A4CA-4034-9A84-4E7074ABDAB7}" type="pres">
      <dgm:prSet presAssocID="{1C96714E-CFA9-4B69-888D-7F0FA09F1C66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B4ABA413-06E2-43E4-9D0B-F5D167283ADA}" type="pres">
      <dgm:prSet presAssocID="{1C96714E-CFA9-4B69-888D-7F0FA09F1C66}" presName="negativeSpace" presStyleCnt="0"/>
      <dgm:spPr/>
    </dgm:pt>
    <dgm:pt modelId="{D8650C1A-1AEB-49AC-8568-B31E15F1F95B}" type="pres">
      <dgm:prSet presAssocID="{1C96714E-CFA9-4B69-888D-7F0FA09F1C66}" presName="childText" presStyleLbl="conFgAcc1" presStyleIdx="4" presStyleCnt="6">
        <dgm:presLayoutVars>
          <dgm:bulletEnabled val="1"/>
        </dgm:presLayoutVars>
      </dgm:prSet>
      <dgm:spPr>
        <a:solidFill>
          <a:schemeClr val="accent1">
            <a:lumMod val="20000"/>
            <a:lumOff val="80000"/>
          </a:schemeClr>
        </a:solidFill>
      </dgm:spPr>
    </dgm:pt>
    <dgm:pt modelId="{71E697D9-48E3-436E-95A5-32788D563E65}" type="pres">
      <dgm:prSet presAssocID="{722DD559-AC5C-4D08-B270-5B0629A2F052}" presName="spaceBetweenRectangles" presStyleCnt="0"/>
      <dgm:spPr/>
    </dgm:pt>
    <dgm:pt modelId="{31A3EE77-C203-4832-8CFB-86EE8A147EE9}" type="pres">
      <dgm:prSet presAssocID="{468CD85A-F570-401A-8AA7-4E6893E9E6BF}" presName="parentLin" presStyleCnt="0"/>
      <dgm:spPr/>
    </dgm:pt>
    <dgm:pt modelId="{F8EA1B56-D5A5-4F56-8247-D6B5BA9EA974}" type="pres">
      <dgm:prSet presAssocID="{468CD85A-F570-401A-8AA7-4E6893E9E6BF}" presName="parentLeftMargin" presStyleLbl="node1" presStyleIdx="4" presStyleCnt="6"/>
      <dgm:spPr/>
    </dgm:pt>
    <dgm:pt modelId="{307C4B4F-FA30-42C3-8C20-1F7B24EDD5B2}" type="pres">
      <dgm:prSet presAssocID="{468CD85A-F570-401A-8AA7-4E6893E9E6BF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159E8598-A5B3-4E09-9FE3-AA50FF81D7ED}" type="pres">
      <dgm:prSet presAssocID="{468CD85A-F570-401A-8AA7-4E6893E9E6BF}" presName="negativeSpace" presStyleCnt="0"/>
      <dgm:spPr/>
    </dgm:pt>
    <dgm:pt modelId="{6CD3CB69-5515-4759-85F4-115DA11FD88A}" type="pres">
      <dgm:prSet presAssocID="{468CD85A-F570-401A-8AA7-4E6893E9E6BF}" presName="childText" presStyleLbl="conFgAcc1" presStyleIdx="5" presStyleCnt="6">
        <dgm:presLayoutVars>
          <dgm:bulletEnabled val="1"/>
        </dgm:presLayoutVars>
      </dgm:prSet>
      <dgm:spPr>
        <a:solidFill>
          <a:schemeClr val="accent1">
            <a:lumMod val="20000"/>
            <a:lumOff val="80000"/>
          </a:schemeClr>
        </a:solidFill>
      </dgm:spPr>
    </dgm:pt>
  </dgm:ptLst>
  <dgm:cxnLst>
    <dgm:cxn modelId="{4716A603-1768-4C7B-834B-36442BC49269}" type="presOf" srcId="{468CD85A-F570-401A-8AA7-4E6893E9E6BF}" destId="{F8EA1B56-D5A5-4F56-8247-D6B5BA9EA974}" srcOrd="0" destOrd="0" presId="urn:microsoft.com/office/officeart/2005/8/layout/list1"/>
    <dgm:cxn modelId="{6A968810-DD54-443F-86F0-775F8FDCE529}" srcId="{459D7316-4B0B-4E2F-A159-8988205D6447}" destId="{D83FDADA-6F5B-443A-B8B0-356C68594244}" srcOrd="3" destOrd="0" parTransId="{C9BA940F-C7C8-4BF6-B2D8-DC0A5503F5DA}" sibTransId="{7D971B0B-7F95-4DF4-B3A3-406C60A450A3}"/>
    <dgm:cxn modelId="{9439D218-5314-4CBD-B106-D8E279293449}" type="presOf" srcId="{1C96714E-CFA9-4B69-888D-7F0FA09F1C66}" destId="{672D354F-5BAA-470E-9D1D-40E4069C083D}" srcOrd="0" destOrd="0" presId="urn:microsoft.com/office/officeart/2005/8/layout/list1"/>
    <dgm:cxn modelId="{FF7A902C-C258-45E8-9A6E-6673CF37CF91}" srcId="{459D7316-4B0B-4E2F-A159-8988205D6447}" destId="{29381DFB-9FDC-45B0-A7C3-E73DCC1F73FC}" srcOrd="1" destOrd="0" parTransId="{041D4AEF-85D9-42BC-925C-51B86C19731D}" sibTransId="{A7E51AF4-3DB9-4006-8372-A2BFBEB16210}"/>
    <dgm:cxn modelId="{9DB77D34-FEFE-4044-9D9F-C6E29C694873}" type="presOf" srcId="{459D7316-4B0B-4E2F-A159-8988205D6447}" destId="{94141C12-6A9D-4AAB-A911-086EB53A9563}" srcOrd="0" destOrd="0" presId="urn:microsoft.com/office/officeart/2005/8/layout/list1"/>
    <dgm:cxn modelId="{431AF069-60F1-48FD-A352-A8A5A4A0F781}" srcId="{459D7316-4B0B-4E2F-A159-8988205D6447}" destId="{468CD85A-F570-401A-8AA7-4E6893E9E6BF}" srcOrd="5" destOrd="0" parTransId="{1ED704D2-2831-4148-88C3-A07E3E7B2D04}" sibTransId="{8B128FB6-28BB-4437-8B54-3DCABBBF3093}"/>
    <dgm:cxn modelId="{2BABC86B-9013-4493-9249-6B13EE0EAC12}" type="presOf" srcId="{D83FDADA-6F5B-443A-B8B0-356C68594244}" destId="{2EAC8DE3-0799-4B8B-AD22-475149FCB2C1}" srcOrd="1" destOrd="0" presId="urn:microsoft.com/office/officeart/2005/8/layout/list1"/>
    <dgm:cxn modelId="{8D9F475A-E9AF-435A-A725-A2891B68E906}" srcId="{459D7316-4B0B-4E2F-A159-8988205D6447}" destId="{4189C29A-6933-4F56-A395-F26D21CDFE1F}" srcOrd="0" destOrd="0" parTransId="{729E5D8D-6ADC-4AF3-99A6-8389047C5849}" sibTransId="{42628587-B530-475F-AC77-30E47B935D87}"/>
    <dgm:cxn modelId="{34E20E7D-5C23-453B-8864-60D89F33B928}" type="presOf" srcId="{1C96714E-CFA9-4B69-888D-7F0FA09F1C66}" destId="{B170D6DC-A4CA-4034-9A84-4E7074ABDAB7}" srcOrd="1" destOrd="0" presId="urn:microsoft.com/office/officeart/2005/8/layout/list1"/>
    <dgm:cxn modelId="{86294D99-043B-45B0-BD22-DCD05C459F40}" type="presOf" srcId="{4189C29A-6933-4F56-A395-F26D21CDFE1F}" destId="{433E1214-8813-4FA5-877B-43C495FD85A3}" srcOrd="1" destOrd="0" presId="urn:microsoft.com/office/officeart/2005/8/layout/list1"/>
    <dgm:cxn modelId="{DE928D9C-7248-425A-8010-A649D15F61EF}" type="presOf" srcId="{29381DFB-9FDC-45B0-A7C3-E73DCC1F73FC}" destId="{D47F68EB-E076-4539-84B3-92373F7D90DE}" srcOrd="0" destOrd="0" presId="urn:microsoft.com/office/officeart/2005/8/layout/list1"/>
    <dgm:cxn modelId="{3C58A1BA-761A-4F99-B558-D402099719D2}" type="presOf" srcId="{7479BC96-8161-4D82-A083-B75E9603F8C2}" destId="{6C05236D-2280-487F-A9F3-174E38794073}" srcOrd="0" destOrd="0" presId="urn:microsoft.com/office/officeart/2005/8/layout/list1"/>
    <dgm:cxn modelId="{9DD447BC-0166-4A74-A1BA-941260C9CEA8}" type="presOf" srcId="{29381DFB-9FDC-45B0-A7C3-E73DCC1F73FC}" destId="{9EB3A951-D7E9-43FA-A6A2-E2274F5CA7C3}" srcOrd="1" destOrd="0" presId="urn:microsoft.com/office/officeart/2005/8/layout/list1"/>
    <dgm:cxn modelId="{8C2281CD-38CB-4543-AC0B-7445B386F48B}" srcId="{459D7316-4B0B-4E2F-A159-8988205D6447}" destId="{7479BC96-8161-4D82-A083-B75E9603F8C2}" srcOrd="2" destOrd="0" parTransId="{99FBBC62-5C98-4BEE-BC42-A3C73DA287A7}" sibTransId="{561FB563-66EC-429C-A8DD-05E712FC0B5E}"/>
    <dgm:cxn modelId="{E3F81DD0-1090-48E3-B8F3-443274636B81}" type="presOf" srcId="{D83FDADA-6F5B-443A-B8B0-356C68594244}" destId="{A5637D2D-2AC6-4122-9633-8D9755E56DEE}" srcOrd="0" destOrd="0" presId="urn:microsoft.com/office/officeart/2005/8/layout/list1"/>
    <dgm:cxn modelId="{8E161DDB-D4E7-4FC6-82C2-0F85DB56B051}" type="presOf" srcId="{7479BC96-8161-4D82-A083-B75E9603F8C2}" destId="{7DE02D55-159B-4E85-8057-0A038FF5C61B}" srcOrd="1" destOrd="0" presId="urn:microsoft.com/office/officeart/2005/8/layout/list1"/>
    <dgm:cxn modelId="{109E34E5-B86D-4E85-93C4-A93A3209805C}" type="presOf" srcId="{468CD85A-F570-401A-8AA7-4E6893E9E6BF}" destId="{307C4B4F-FA30-42C3-8C20-1F7B24EDD5B2}" srcOrd="1" destOrd="0" presId="urn:microsoft.com/office/officeart/2005/8/layout/list1"/>
    <dgm:cxn modelId="{E12771EA-5003-459A-A869-BEFB84C9726A}" srcId="{459D7316-4B0B-4E2F-A159-8988205D6447}" destId="{1C96714E-CFA9-4B69-888D-7F0FA09F1C66}" srcOrd="4" destOrd="0" parTransId="{F0D1851C-49E2-4E4E-A534-4F995FC7B1D8}" sibTransId="{722DD559-AC5C-4D08-B270-5B0629A2F052}"/>
    <dgm:cxn modelId="{4ABD8AF3-E191-4B70-B67F-F07B1DE18262}" type="presOf" srcId="{4189C29A-6933-4F56-A395-F26D21CDFE1F}" destId="{04BFAA26-ADEF-4801-9399-13432F20D3DF}" srcOrd="0" destOrd="0" presId="urn:microsoft.com/office/officeart/2005/8/layout/list1"/>
    <dgm:cxn modelId="{8EB638C4-2E19-4937-A43B-A201B6FFFD6E}" type="presParOf" srcId="{94141C12-6A9D-4AAB-A911-086EB53A9563}" destId="{106742B3-3009-4A47-914D-EA0CBF476589}" srcOrd="0" destOrd="0" presId="urn:microsoft.com/office/officeart/2005/8/layout/list1"/>
    <dgm:cxn modelId="{386DA480-3E13-4005-9A8C-9E50FD4527CE}" type="presParOf" srcId="{106742B3-3009-4A47-914D-EA0CBF476589}" destId="{04BFAA26-ADEF-4801-9399-13432F20D3DF}" srcOrd="0" destOrd="0" presId="urn:microsoft.com/office/officeart/2005/8/layout/list1"/>
    <dgm:cxn modelId="{B9160605-6223-4E52-BD79-7A7F11DFCB44}" type="presParOf" srcId="{106742B3-3009-4A47-914D-EA0CBF476589}" destId="{433E1214-8813-4FA5-877B-43C495FD85A3}" srcOrd="1" destOrd="0" presId="urn:microsoft.com/office/officeart/2005/8/layout/list1"/>
    <dgm:cxn modelId="{9BD6C247-5A22-4C3D-853C-1D63DA8C7F4C}" type="presParOf" srcId="{94141C12-6A9D-4AAB-A911-086EB53A9563}" destId="{86A59CB9-6C06-4C88-BD53-F9A60E2F1046}" srcOrd="1" destOrd="0" presId="urn:microsoft.com/office/officeart/2005/8/layout/list1"/>
    <dgm:cxn modelId="{9F40CAC2-90E0-46D7-AE65-BE0652652686}" type="presParOf" srcId="{94141C12-6A9D-4AAB-A911-086EB53A9563}" destId="{B4E59B57-5175-4B65-B77C-C1FE8B8A9114}" srcOrd="2" destOrd="0" presId="urn:microsoft.com/office/officeart/2005/8/layout/list1"/>
    <dgm:cxn modelId="{8B98A0A7-5432-480F-BC2B-A68759205C64}" type="presParOf" srcId="{94141C12-6A9D-4AAB-A911-086EB53A9563}" destId="{FB9BA23A-A280-4CD4-A6E2-FAFD31FA83B2}" srcOrd="3" destOrd="0" presId="urn:microsoft.com/office/officeart/2005/8/layout/list1"/>
    <dgm:cxn modelId="{705B8A74-8225-4C1A-AC3E-CA81D5C9D559}" type="presParOf" srcId="{94141C12-6A9D-4AAB-A911-086EB53A9563}" destId="{C4D2EAE0-5030-45DF-90DE-43C6E644D7AD}" srcOrd="4" destOrd="0" presId="urn:microsoft.com/office/officeart/2005/8/layout/list1"/>
    <dgm:cxn modelId="{64ECC015-76A4-4993-9774-E99DB8A28B1C}" type="presParOf" srcId="{C4D2EAE0-5030-45DF-90DE-43C6E644D7AD}" destId="{D47F68EB-E076-4539-84B3-92373F7D90DE}" srcOrd="0" destOrd="0" presId="urn:microsoft.com/office/officeart/2005/8/layout/list1"/>
    <dgm:cxn modelId="{FB727000-BD18-4261-89E1-DC3F539BC7C0}" type="presParOf" srcId="{C4D2EAE0-5030-45DF-90DE-43C6E644D7AD}" destId="{9EB3A951-D7E9-43FA-A6A2-E2274F5CA7C3}" srcOrd="1" destOrd="0" presId="urn:microsoft.com/office/officeart/2005/8/layout/list1"/>
    <dgm:cxn modelId="{BD645626-CDC1-4B1D-AC7B-EA92B9DDFA9A}" type="presParOf" srcId="{94141C12-6A9D-4AAB-A911-086EB53A9563}" destId="{2F7A311A-0D90-4683-8E45-BF7BF3C2DA09}" srcOrd="5" destOrd="0" presId="urn:microsoft.com/office/officeart/2005/8/layout/list1"/>
    <dgm:cxn modelId="{E4748127-5662-41AF-9369-4F0903FFF0A6}" type="presParOf" srcId="{94141C12-6A9D-4AAB-A911-086EB53A9563}" destId="{6BFADD06-E5B8-45F2-B61D-9177DDFA0414}" srcOrd="6" destOrd="0" presId="urn:microsoft.com/office/officeart/2005/8/layout/list1"/>
    <dgm:cxn modelId="{4BECDB45-E782-4C3C-BC56-824548B7C67E}" type="presParOf" srcId="{94141C12-6A9D-4AAB-A911-086EB53A9563}" destId="{F93555F9-AE45-4408-AA99-BC2770AC8C00}" srcOrd="7" destOrd="0" presId="urn:microsoft.com/office/officeart/2005/8/layout/list1"/>
    <dgm:cxn modelId="{CCD7F9D9-5753-4621-9C7E-4E23205D0BA9}" type="presParOf" srcId="{94141C12-6A9D-4AAB-A911-086EB53A9563}" destId="{608206CA-AD65-4EC0-A604-9145E24BC776}" srcOrd="8" destOrd="0" presId="urn:microsoft.com/office/officeart/2005/8/layout/list1"/>
    <dgm:cxn modelId="{B5EB4D38-BC88-49E4-BB80-2AC7AA71DBD6}" type="presParOf" srcId="{608206CA-AD65-4EC0-A604-9145E24BC776}" destId="{6C05236D-2280-487F-A9F3-174E38794073}" srcOrd="0" destOrd="0" presId="urn:microsoft.com/office/officeart/2005/8/layout/list1"/>
    <dgm:cxn modelId="{C42E4C51-1FB3-4336-8A73-52D8F302CB5F}" type="presParOf" srcId="{608206CA-AD65-4EC0-A604-9145E24BC776}" destId="{7DE02D55-159B-4E85-8057-0A038FF5C61B}" srcOrd="1" destOrd="0" presId="urn:microsoft.com/office/officeart/2005/8/layout/list1"/>
    <dgm:cxn modelId="{C597E047-D973-4A89-9926-2CD62EC42ADB}" type="presParOf" srcId="{94141C12-6A9D-4AAB-A911-086EB53A9563}" destId="{297FC6D6-556B-44C5-8038-AC0DA4DF9D94}" srcOrd="9" destOrd="0" presId="urn:microsoft.com/office/officeart/2005/8/layout/list1"/>
    <dgm:cxn modelId="{58631DB6-0C97-4434-A54F-6574E9F6F51F}" type="presParOf" srcId="{94141C12-6A9D-4AAB-A911-086EB53A9563}" destId="{14C2ECC9-37AC-49B7-87B8-E2FDE42B4C17}" srcOrd="10" destOrd="0" presId="urn:microsoft.com/office/officeart/2005/8/layout/list1"/>
    <dgm:cxn modelId="{FA262343-7231-4074-A3CD-6DD498D6A865}" type="presParOf" srcId="{94141C12-6A9D-4AAB-A911-086EB53A9563}" destId="{BC36409C-3F4B-483D-B2AD-C9FCA39966F5}" srcOrd="11" destOrd="0" presId="urn:microsoft.com/office/officeart/2005/8/layout/list1"/>
    <dgm:cxn modelId="{F342B835-FD5A-4D52-86CF-865160529316}" type="presParOf" srcId="{94141C12-6A9D-4AAB-A911-086EB53A9563}" destId="{3A73790D-F58F-4960-AF80-9BEB2FB112B1}" srcOrd="12" destOrd="0" presId="urn:microsoft.com/office/officeart/2005/8/layout/list1"/>
    <dgm:cxn modelId="{A2B70494-5166-41D6-A054-55709A011151}" type="presParOf" srcId="{3A73790D-F58F-4960-AF80-9BEB2FB112B1}" destId="{A5637D2D-2AC6-4122-9633-8D9755E56DEE}" srcOrd="0" destOrd="0" presId="urn:microsoft.com/office/officeart/2005/8/layout/list1"/>
    <dgm:cxn modelId="{71348FCB-B061-4A42-A4E0-C992C411F69B}" type="presParOf" srcId="{3A73790D-F58F-4960-AF80-9BEB2FB112B1}" destId="{2EAC8DE3-0799-4B8B-AD22-475149FCB2C1}" srcOrd="1" destOrd="0" presId="urn:microsoft.com/office/officeart/2005/8/layout/list1"/>
    <dgm:cxn modelId="{5E573EE4-422F-4FCC-A71B-1D34FC0BDB20}" type="presParOf" srcId="{94141C12-6A9D-4AAB-A911-086EB53A9563}" destId="{B9262BDC-0A91-4C2B-ACEE-7DB94AC79BAD}" srcOrd="13" destOrd="0" presId="urn:microsoft.com/office/officeart/2005/8/layout/list1"/>
    <dgm:cxn modelId="{0BE8A959-3090-4F41-B616-3F2248CFCBF4}" type="presParOf" srcId="{94141C12-6A9D-4AAB-A911-086EB53A9563}" destId="{6121F189-E27D-4D2D-B477-5032B12607CB}" srcOrd="14" destOrd="0" presId="urn:microsoft.com/office/officeart/2005/8/layout/list1"/>
    <dgm:cxn modelId="{8A1288EA-DA45-4539-BEEC-20F5C67A73A6}" type="presParOf" srcId="{94141C12-6A9D-4AAB-A911-086EB53A9563}" destId="{4D27B0D1-EE29-457F-A771-2B6ED1CF931E}" srcOrd="15" destOrd="0" presId="urn:microsoft.com/office/officeart/2005/8/layout/list1"/>
    <dgm:cxn modelId="{3AF7EACD-164F-4F04-8DE1-757769BCC2C7}" type="presParOf" srcId="{94141C12-6A9D-4AAB-A911-086EB53A9563}" destId="{F28433DD-71EB-4848-AB6C-C750E58B86B6}" srcOrd="16" destOrd="0" presId="urn:microsoft.com/office/officeart/2005/8/layout/list1"/>
    <dgm:cxn modelId="{35DE885C-2043-48D8-9EC3-09293994EED8}" type="presParOf" srcId="{F28433DD-71EB-4848-AB6C-C750E58B86B6}" destId="{672D354F-5BAA-470E-9D1D-40E4069C083D}" srcOrd="0" destOrd="0" presId="urn:microsoft.com/office/officeart/2005/8/layout/list1"/>
    <dgm:cxn modelId="{95D2BB54-4046-4BBE-85AE-16C2D4C494B2}" type="presParOf" srcId="{F28433DD-71EB-4848-AB6C-C750E58B86B6}" destId="{B170D6DC-A4CA-4034-9A84-4E7074ABDAB7}" srcOrd="1" destOrd="0" presId="urn:microsoft.com/office/officeart/2005/8/layout/list1"/>
    <dgm:cxn modelId="{84B42EE3-3F9F-4080-8718-B27494632471}" type="presParOf" srcId="{94141C12-6A9D-4AAB-A911-086EB53A9563}" destId="{B4ABA413-06E2-43E4-9D0B-F5D167283ADA}" srcOrd="17" destOrd="0" presId="urn:microsoft.com/office/officeart/2005/8/layout/list1"/>
    <dgm:cxn modelId="{252FD06F-2DEA-4A85-8CC5-D05877963139}" type="presParOf" srcId="{94141C12-6A9D-4AAB-A911-086EB53A9563}" destId="{D8650C1A-1AEB-49AC-8568-B31E15F1F95B}" srcOrd="18" destOrd="0" presId="urn:microsoft.com/office/officeart/2005/8/layout/list1"/>
    <dgm:cxn modelId="{B21B04FB-4B22-49F5-8257-F8346F397623}" type="presParOf" srcId="{94141C12-6A9D-4AAB-A911-086EB53A9563}" destId="{71E697D9-48E3-436E-95A5-32788D563E65}" srcOrd="19" destOrd="0" presId="urn:microsoft.com/office/officeart/2005/8/layout/list1"/>
    <dgm:cxn modelId="{4EF4CC2F-CB90-498A-A06C-3C3F18AD89AF}" type="presParOf" srcId="{94141C12-6A9D-4AAB-A911-086EB53A9563}" destId="{31A3EE77-C203-4832-8CFB-86EE8A147EE9}" srcOrd="20" destOrd="0" presId="urn:microsoft.com/office/officeart/2005/8/layout/list1"/>
    <dgm:cxn modelId="{F4267E82-804D-4220-B951-5A20A68776D3}" type="presParOf" srcId="{31A3EE77-C203-4832-8CFB-86EE8A147EE9}" destId="{F8EA1B56-D5A5-4F56-8247-D6B5BA9EA974}" srcOrd="0" destOrd="0" presId="urn:microsoft.com/office/officeart/2005/8/layout/list1"/>
    <dgm:cxn modelId="{72DD52CF-AD04-4524-851E-BB8FF53D133A}" type="presParOf" srcId="{31A3EE77-C203-4832-8CFB-86EE8A147EE9}" destId="{307C4B4F-FA30-42C3-8C20-1F7B24EDD5B2}" srcOrd="1" destOrd="0" presId="urn:microsoft.com/office/officeart/2005/8/layout/list1"/>
    <dgm:cxn modelId="{DB24DD3C-1408-472C-84BE-B472376AD8EE}" type="presParOf" srcId="{94141C12-6A9D-4AAB-A911-086EB53A9563}" destId="{159E8598-A5B3-4E09-9FE3-AA50FF81D7ED}" srcOrd="21" destOrd="0" presId="urn:microsoft.com/office/officeart/2005/8/layout/list1"/>
    <dgm:cxn modelId="{FCF4427E-0426-438E-B222-1CC6E7758904}" type="presParOf" srcId="{94141C12-6A9D-4AAB-A911-086EB53A9563}" destId="{6CD3CB69-5515-4759-85F4-115DA11FD88A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A5ACA25-C301-423E-87D1-0BF63127DBF7}" type="doc">
      <dgm:prSet loTypeId="urn:microsoft.com/office/officeart/2005/8/layout/bProcess3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IN"/>
        </a:p>
      </dgm:t>
    </dgm:pt>
    <dgm:pt modelId="{13743D92-E3B3-43B9-B941-428CFE238731}">
      <dgm:prSet phldrT="[Text]" phldr="0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2000" b="1" u="sng" kern="1200" cap="none" dirty="0">
              <a:ln w="3175" cmpd="sng">
                <a:noFill/>
              </a:ln>
              <a:solidFill>
                <a:srgbClr val="1F3864"/>
              </a:solidFill>
              <a:effectLst/>
              <a:latin typeface="Cambria" pitchFamily="34" charset="0"/>
              <a:ea typeface="Cambria" pitchFamily="34" charset="-122"/>
              <a:cs typeface="Cambria" pitchFamily="34" charset="-120"/>
            </a:rPr>
            <a:t>Valuation</a:t>
          </a:r>
          <a:endParaRPr lang="en-IN" sz="2800" b="1" u="sng" kern="1200" cap="none" dirty="0">
            <a:ln w="3175" cmpd="sng">
              <a:noFill/>
            </a:ln>
            <a:solidFill>
              <a:srgbClr val="1F3864"/>
            </a:solidFill>
            <a:effectLst/>
            <a:latin typeface="Cambria" pitchFamily="34" charset="0"/>
            <a:ea typeface="Cambria" pitchFamily="34" charset="-122"/>
            <a:cs typeface="Cambria" pitchFamily="34" charset="-120"/>
          </a:endParaRPr>
        </a:p>
        <a:p>
          <a:r>
            <a:rPr lang="en-US" sz="2400" b="1" kern="1200" dirty="0">
              <a:solidFill>
                <a:srgbClr val="212121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Rule 3 FMV; valuer only for open-market heads</a:t>
          </a:r>
          <a:endParaRPr lang="en-IN" sz="2400" b="1" kern="1200" dirty="0">
            <a:solidFill>
              <a:srgbClr val="212121">
                <a:hueOff val="0"/>
                <a:satOff val="0"/>
                <a:lumOff val="0"/>
                <a:alphaOff val="0"/>
              </a:srgbClr>
            </a:solidFill>
            <a:latin typeface="Calibri" pitchFamily="34" charset="0"/>
            <a:ea typeface="Calibri" pitchFamily="34" charset="-122"/>
            <a:cs typeface="Calibri" pitchFamily="34" charset="-120"/>
          </a:endParaRPr>
        </a:p>
      </dgm:t>
    </dgm:pt>
    <dgm:pt modelId="{FB21DFF8-8499-4439-8C40-C3D184B0989E}" type="parTrans" cxnId="{37D7BE0F-7466-4D3F-88D5-026BB8FC7614}">
      <dgm:prSet/>
      <dgm:spPr/>
      <dgm:t>
        <a:bodyPr/>
        <a:lstStyle/>
        <a:p>
          <a:endParaRPr lang="en-IN"/>
        </a:p>
      </dgm:t>
    </dgm:pt>
    <dgm:pt modelId="{21D8902B-C0BD-4197-8785-27160E0FEAD5}" type="sibTrans" cxnId="{37D7BE0F-7466-4D3F-88D5-026BB8FC7614}">
      <dgm:prSet phldrT="1" phldr="0"/>
      <dgm:spPr/>
      <dgm:t>
        <a:bodyPr/>
        <a:lstStyle/>
        <a:p>
          <a:r>
            <a:t>1</a:t>
          </a:r>
          <a:endParaRPr dirty="0"/>
        </a:p>
      </dgm:t>
    </dgm:pt>
    <dgm:pt modelId="{A0E34954-37F7-4FD8-83C8-A7A97A2C637D}">
      <dgm:prSet phldrT="[Text]" phldr="0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u="sng" kern="1200" cap="none" dirty="0">
              <a:ln w="3175" cmpd="sng">
                <a:noFill/>
              </a:ln>
              <a:solidFill>
                <a:srgbClr val="FF0000"/>
              </a:solidFill>
              <a:effectLst/>
              <a:latin typeface="Cambria" pitchFamily="34" charset="0"/>
              <a:ea typeface="Cambria" pitchFamily="34" charset="-122"/>
              <a:cs typeface="Cambria" pitchFamily="34" charset="-120"/>
            </a:rPr>
            <a:t>Form 1 Declaration</a:t>
          </a:r>
          <a:endParaRPr lang="en-IN" sz="2000" b="1" u="sng" kern="1200" cap="none" dirty="0">
            <a:ln w="3175" cmpd="sng">
              <a:noFill/>
            </a:ln>
            <a:solidFill>
              <a:srgbClr val="FF0000"/>
            </a:solidFill>
            <a:effectLst/>
            <a:latin typeface="Cambria" pitchFamily="34" charset="0"/>
            <a:ea typeface="Cambria" pitchFamily="34" charset="-122"/>
            <a:cs typeface="Cambria" pitchFamily="34" charset="-120"/>
          </a:endParaRPr>
        </a:p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File on or before 31.12.26</a:t>
          </a:r>
          <a:endParaRPr lang="en-IN" sz="2400" b="1" kern="1200" dirty="0"/>
        </a:p>
      </dgm:t>
    </dgm:pt>
    <dgm:pt modelId="{83B8C87F-7A3A-4BE2-9466-6928CA595268}" type="parTrans" cxnId="{1F025189-6CFA-4B95-B73E-D8856C619BA9}">
      <dgm:prSet/>
      <dgm:spPr/>
      <dgm:t>
        <a:bodyPr/>
        <a:lstStyle/>
        <a:p>
          <a:endParaRPr lang="en-IN"/>
        </a:p>
      </dgm:t>
    </dgm:pt>
    <dgm:pt modelId="{D91EC8A0-A7C7-46D0-87F7-FC6596273A01}" type="sibTrans" cxnId="{1F025189-6CFA-4B95-B73E-D8856C619BA9}">
      <dgm:prSet phldrT="2" phldr="0"/>
      <dgm:spPr/>
      <dgm:t>
        <a:bodyPr/>
        <a:lstStyle/>
        <a:p>
          <a:r>
            <a:rPr dirty="0"/>
            <a:t>2</a:t>
          </a:r>
        </a:p>
      </dgm:t>
    </dgm:pt>
    <dgm:pt modelId="{0EBCB4E7-ECE2-4B72-B95B-3E76F9FDEDDB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u="sng" kern="1200" cap="none" dirty="0">
              <a:ln w="3175" cmpd="sng">
                <a:noFill/>
              </a:ln>
              <a:solidFill>
                <a:srgbClr val="FF0000"/>
              </a:solidFill>
              <a:effectLst/>
              <a:latin typeface="Cambria" pitchFamily="34" charset="0"/>
              <a:ea typeface="Cambria" pitchFamily="34" charset="-122"/>
              <a:cs typeface="Cambria" pitchFamily="34" charset="-120"/>
            </a:rPr>
            <a:t>Form 2 Order </a:t>
          </a:r>
        </a:p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212121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within 1 month from the end of the month of declaration</a:t>
          </a:r>
          <a:endParaRPr lang="en-IN" sz="2400" b="1" kern="1200" dirty="0">
            <a:solidFill>
              <a:srgbClr val="FF0000"/>
            </a:solidFill>
            <a:latin typeface="Calibri" pitchFamily="34" charset="0"/>
            <a:ea typeface="Calibri" pitchFamily="34" charset="-122"/>
            <a:cs typeface="Calibri" pitchFamily="34" charset="-120"/>
          </a:endParaRPr>
        </a:p>
      </dgm:t>
    </dgm:pt>
    <dgm:pt modelId="{F6BEC4E8-F400-4AE8-BCAD-3313B3904F1F}" type="parTrans" cxnId="{8D6A1F6A-C381-44A8-8CAB-A23BCD1BEECE}">
      <dgm:prSet/>
      <dgm:spPr/>
      <dgm:t>
        <a:bodyPr/>
        <a:lstStyle/>
        <a:p>
          <a:endParaRPr lang="en-IN"/>
        </a:p>
      </dgm:t>
    </dgm:pt>
    <dgm:pt modelId="{B5B08196-A533-4CCA-A5A8-9365797CC76D}" type="sibTrans" cxnId="{8D6A1F6A-C381-44A8-8CAB-A23BCD1BEECE}">
      <dgm:prSet phldrT="3" phldr="0"/>
      <dgm:spPr/>
      <dgm:t>
        <a:bodyPr/>
        <a:lstStyle/>
        <a:p>
          <a:r>
            <a:t>3</a:t>
          </a:r>
        </a:p>
      </dgm:t>
    </dgm:pt>
    <dgm:pt modelId="{92CB2446-A99A-482B-A6E1-5CCEDCCC5FAE}">
      <dgm:prSet phldrT="[Tex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u="sng" kern="1200" cap="none" dirty="0">
              <a:ln w="3175" cmpd="sng">
                <a:noFill/>
              </a:ln>
              <a:solidFill>
                <a:srgbClr val="1F3864"/>
              </a:solidFill>
              <a:effectLst/>
              <a:latin typeface="Cambria" pitchFamily="34" charset="0"/>
              <a:ea typeface="Cambria" pitchFamily="34" charset="-122"/>
              <a:cs typeface="Cambria" pitchFamily="34" charset="-120"/>
            </a:rPr>
            <a:t>Payment</a:t>
          </a:r>
          <a:endParaRPr lang="en-US" sz="2400" b="1" u="sng" kern="1200" cap="none" dirty="0">
            <a:ln w="3175" cmpd="sng">
              <a:noFill/>
            </a:ln>
            <a:solidFill>
              <a:srgbClr val="1F3864"/>
            </a:solidFill>
            <a:effectLst/>
            <a:latin typeface="Cambria" pitchFamily="34" charset="0"/>
            <a:ea typeface="Cambria" pitchFamily="34" charset="-122"/>
            <a:cs typeface="Cambria" pitchFamily="34" charset="-120"/>
          </a:endParaRPr>
        </a:p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212121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Within 2 months; Further 2 months with 1% p.m.  interest</a:t>
          </a:r>
          <a:endParaRPr lang="en-IN" sz="2400" b="1" kern="1200" dirty="0">
            <a:solidFill>
              <a:srgbClr val="212121">
                <a:hueOff val="0"/>
                <a:satOff val="0"/>
                <a:lumOff val="0"/>
                <a:alphaOff val="0"/>
              </a:srgbClr>
            </a:solidFill>
            <a:latin typeface="Calibri" pitchFamily="34" charset="0"/>
            <a:ea typeface="Calibri" pitchFamily="34" charset="-122"/>
            <a:cs typeface="Calibri" pitchFamily="34" charset="-120"/>
          </a:endParaRPr>
        </a:p>
      </dgm:t>
    </dgm:pt>
    <dgm:pt modelId="{83955E80-D1DE-4A7E-A4BE-0E6B7525C12B}" type="parTrans" cxnId="{35DF0000-2AE2-4DE2-83D4-03A8884F492D}">
      <dgm:prSet/>
      <dgm:spPr/>
      <dgm:t>
        <a:bodyPr/>
        <a:lstStyle/>
        <a:p>
          <a:endParaRPr lang="en-IN"/>
        </a:p>
      </dgm:t>
    </dgm:pt>
    <dgm:pt modelId="{05BEE738-CEE5-4138-B78F-136820825801}" type="sibTrans" cxnId="{35DF0000-2AE2-4DE2-83D4-03A8884F492D}">
      <dgm:prSet phldrT="4" phldr="0"/>
      <dgm:spPr/>
      <dgm:t>
        <a:bodyPr/>
        <a:lstStyle/>
        <a:p>
          <a:r>
            <a:rPr lang="en-IN" dirty="0"/>
            <a:t>4</a:t>
          </a:r>
        </a:p>
      </dgm:t>
    </dgm:pt>
    <dgm:pt modelId="{69214BC7-C99B-4914-9AA5-AC2F79F4D97A}">
      <dgm:prSet phldrT="[Tex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u="sng" kern="1200" cap="none" dirty="0">
              <a:ln w="3175" cmpd="sng">
                <a:noFill/>
              </a:ln>
              <a:solidFill>
                <a:srgbClr val="FF0000"/>
              </a:solidFill>
              <a:effectLst/>
              <a:latin typeface="Cambria" pitchFamily="34" charset="0"/>
              <a:ea typeface="Cambria" pitchFamily="34" charset="-122"/>
              <a:cs typeface="Cambria" pitchFamily="34" charset="-120"/>
            </a:rPr>
            <a:t>Form 4 - Certificate</a:t>
          </a:r>
        </a:p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212121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Within 1 month - Immunity from penalty &amp; prosecution</a:t>
          </a:r>
          <a:endParaRPr lang="en-IN" sz="2400" b="1" kern="1200" dirty="0">
            <a:solidFill>
              <a:srgbClr val="212121">
                <a:hueOff val="0"/>
                <a:satOff val="0"/>
                <a:lumOff val="0"/>
                <a:alphaOff val="0"/>
              </a:srgbClr>
            </a:solidFill>
            <a:latin typeface="Calibri" pitchFamily="34" charset="0"/>
            <a:ea typeface="Calibri" pitchFamily="34" charset="-122"/>
            <a:cs typeface="Calibri" pitchFamily="34" charset="-120"/>
          </a:endParaRPr>
        </a:p>
      </dgm:t>
    </dgm:pt>
    <dgm:pt modelId="{42C1FA4D-80E9-42DE-A31E-EF1BBE22CF34}" type="parTrans" cxnId="{801962EF-4EF3-44BF-B2E5-A1153890B13E}">
      <dgm:prSet/>
      <dgm:spPr/>
      <dgm:t>
        <a:bodyPr/>
        <a:lstStyle/>
        <a:p>
          <a:endParaRPr lang="en-IN"/>
        </a:p>
      </dgm:t>
    </dgm:pt>
    <dgm:pt modelId="{7795BD45-66FF-411E-9698-285029620380}" type="sibTrans" cxnId="{801962EF-4EF3-44BF-B2E5-A1153890B13E}">
      <dgm:prSet phldrT="6" phldr="0"/>
      <dgm:spPr/>
      <dgm:t>
        <a:bodyPr/>
        <a:lstStyle/>
        <a:p>
          <a:endParaRPr lang="en-IN"/>
        </a:p>
      </dgm:t>
    </dgm:pt>
    <dgm:pt modelId="{5C13E668-1BF6-46B3-833B-62CF284B25CC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b="1" u="sng" kern="1200" dirty="0">
              <a:solidFill>
                <a:srgbClr val="FF0000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Form 3 </a:t>
          </a:r>
          <a:r>
            <a:rPr lang="en-US" sz="2200" b="1" u="sng" kern="1200" cap="none" dirty="0">
              <a:ln w="3175" cmpd="sng">
                <a:noFill/>
              </a:ln>
              <a:solidFill>
                <a:srgbClr val="FF0000"/>
              </a:solidFill>
              <a:effectLst/>
              <a:latin typeface="Cambria" pitchFamily="34" charset="0"/>
              <a:ea typeface="Cambria" pitchFamily="34" charset="-122"/>
              <a:cs typeface="Cambria" pitchFamily="34" charset="-120"/>
            </a:rPr>
            <a:t>Intimation</a:t>
          </a:r>
        </a:p>
        <a:p>
          <a:pPr marL="0"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b="1" kern="1200" dirty="0">
              <a:solidFill>
                <a:srgbClr val="212121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Intimate the payment within the extended period</a:t>
          </a:r>
          <a:endParaRPr lang="en-IN" sz="2200" b="1" kern="1200" dirty="0">
            <a:solidFill>
              <a:srgbClr val="FF0000"/>
            </a:solidFill>
            <a:latin typeface="Calibri" pitchFamily="34" charset="0"/>
            <a:ea typeface="Calibri" pitchFamily="34" charset="-122"/>
            <a:cs typeface="Calibri" pitchFamily="34" charset="-120"/>
          </a:endParaRPr>
        </a:p>
      </dgm:t>
    </dgm:pt>
    <dgm:pt modelId="{BD4AF427-B96C-401D-BF3E-5087A53A5EF7}" type="parTrans" cxnId="{A6C30775-8EEA-40BF-80B5-7256171B960B}">
      <dgm:prSet/>
      <dgm:spPr/>
      <dgm:t>
        <a:bodyPr/>
        <a:lstStyle/>
        <a:p>
          <a:endParaRPr lang="en-IN"/>
        </a:p>
      </dgm:t>
    </dgm:pt>
    <dgm:pt modelId="{D69F2491-CB66-4209-BA93-17424D33380A}" type="sibTrans" cxnId="{A6C30775-8EEA-40BF-80B5-7256171B960B}">
      <dgm:prSet phldrT="5" phldr="0"/>
      <dgm:spPr/>
      <dgm:t>
        <a:bodyPr/>
        <a:lstStyle/>
        <a:p>
          <a:r>
            <a:rPr lang="en-IN"/>
            <a:t>5</a:t>
          </a:r>
        </a:p>
      </dgm:t>
    </dgm:pt>
    <dgm:pt modelId="{FDA79003-FD1B-4B02-B420-8ABF6225D3D1}" type="pres">
      <dgm:prSet presAssocID="{EA5ACA25-C301-423E-87D1-0BF63127DBF7}" presName="Name0" presStyleCnt="0">
        <dgm:presLayoutVars>
          <dgm:dir/>
          <dgm:resizeHandles val="exact"/>
        </dgm:presLayoutVars>
      </dgm:prSet>
      <dgm:spPr/>
    </dgm:pt>
    <dgm:pt modelId="{281AD961-243B-4337-8FAA-E55E98DF117D}" type="pres">
      <dgm:prSet presAssocID="{13743D92-E3B3-43B9-B941-428CFE238731}" presName="node" presStyleLbl="node1" presStyleIdx="0" presStyleCnt="6">
        <dgm:presLayoutVars>
          <dgm:bulletEnabled val="1"/>
        </dgm:presLayoutVars>
      </dgm:prSet>
      <dgm:spPr/>
    </dgm:pt>
    <dgm:pt modelId="{22859EC0-72BC-43C7-9100-9E09B25133F2}" type="pres">
      <dgm:prSet presAssocID="{21D8902B-C0BD-4197-8785-27160E0FEAD5}" presName="sibTrans" presStyleLbl="sibTrans1D1" presStyleIdx="0" presStyleCnt="5"/>
      <dgm:spPr/>
    </dgm:pt>
    <dgm:pt modelId="{18DC8296-6547-45D0-BD4B-44E457B31301}" type="pres">
      <dgm:prSet presAssocID="{21D8902B-C0BD-4197-8785-27160E0FEAD5}" presName="connectorText" presStyleLbl="sibTrans1D1" presStyleIdx="0" presStyleCnt="5"/>
      <dgm:spPr/>
    </dgm:pt>
    <dgm:pt modelId="{2AD267CD-5F26-44DA-91BF-86E3C1251CDA}" type="pres">
      <dgm:prSet presAssocID="{A0E34954-37F7-4FD8-83C8-A7A97A2C637D}" presName="node" presStyleLbl="node1" presStyleIdx="1" presStyleCnt="6">
        <dgm:presLayoutVars>
          <dgm:bulletEnabled val="1"/>
        </dgm:presLayoutVars>
      </dgm:prSet>
      <dgm:spPr/>
    </dgm:pt>
    <dgm:pt modelId="{93F7EFFE-5F5A-4F5A-9E6A-F4E33422F94C}" type="pres">
      <dgm:prSet presAssocID="{D91EC8A0-A7C7-46D0-87F7-FC6596273A01}" presName="sibTrans" presStyleLbl="sibTrans1D1" presStyleIdx="1" presStyleCnt="5"/>
      <dgm:spPr/>
    </dgm:pt>
    <dgm:pt modelId="{7F004110-8679-425C-B835-F43A98B1E538}" type="pres">
      <dgm:prSet presAssocID="{D91EC8A0-A7C7-46D0-87F7-FC6596273A01}" presName="connectorText" presStyleLbl="sibTrans1D1" presStyleIdx="1" presStyleCnt="5"/>
      <dgm:spPr/>
    </dgm:pt>
    <dgm:pt modelId="{DFF9A5D1-699D-4A5B-890E-E74AE82B983B}" type="pres">
      <dgm:prSet presAssocID="{0EBCB4E7-ECE2-4B72-B95B-3E76F9FDEDDB}" presName="node" presStyleLbl="node1" presStyleIdx="2" presStyleCnt="6">
        <dgm:presLayoutVars>
          <dgm:bulletEnabled val="1"/>
        </dgm:presLayoutVars>
      </dgm:prSet>
      <dgm:spPr/>
    </dgm:pt>
    <dgm:pt modelId="{B6F8417F-A7B6-4D66-AAFF-5ED13C4E5378}" type="pres">
      <dgm:prSet presAssocID="{B5B08196-A533-4CCA-A5A8-9365797CC76D}" presName="sibTrans" presStyleLbl="sibTrans1D1" presStyleIdx="2" presStyleCnt="5"/>
      <dgm:spPr/>
    </dgm:pt>
    <dgm:pt modelId="{8E71DB4B-4AC9-44BF-B879-57DFB4134B23}" type="pres">
      <dgm:prSet presAssocID="{B5B08196-A533-4CCA-A5A8-9365797CC76D}" presName="connectorText" presStyleLbl="sibTrans1D1" presStyleIdx="2" presStyleCnt="5"/>
      <dgm:spPr/>
    </dgm:pt>
    <dgm:pt modelId="{DA8A1847-3FED-4A41-A5D3-4E87B4693EAC}" type="pres">
      <dgm:prSet presAssocID="{92CB2446-A99A-482B-A6E1-5CCEDCCC5FAE}" presName="node" presStyleLbl="node1" presStyleIdx="3" presStyleCnt="6">
        <dgm:presLayoutVars>
          <dgm:bulletEnabled val="1"/>
        </dgm:presLayoutVars>
      </dgm:prSet>
      <dgm:spPr/>
    </dgm:pt>
    <dgm:pt modelId="{BF2AEA8E-23F7-4C87-800F-C4CDE61A0C84}" type="pres">
      <dgm:prSet presAssocID="{05BEE738-CEE5-4138-B78F-136820825801}" presName="sibTrans" presStyleLbl="sibTrans1D1" presStyleIdx="3" presStyleCnt="5"/>
      <dgm:spPr/>
    </dgm:pt>
    <dgm:pt modelId="{F99AF8DC-B8DB-403F-BF8E-0968D250F449}" type="pres">
      <dgm:prSet presAssocID="{05BEE738-CEE5-4138-B78F-136820825801}" presName="connectorText" presStyleLbl="sibTrans1D1" presStyleIdx="3" presStyleCnt="5"/>
      <dgm:spPr/>
    </dgm:pt>
    <dgm:pt modelId="{479442D6-1C6D-43D9-B1ED-7F03DB7134C2}" type="pres">
      <dgm:prSet presAssocID="{5C13E668-1BF6-46B3-833B-62CF284B25CC}" presName="node" presStyleLbl="node1" presStyleIdx="4" presStyleCnt="6" custLinFactNeighborX="1130" custLinFactNeighborY="-478">
        <dgm:presLayoutVars>
          <dgm:bulletEnabled val="1"/>
        </dgm:presLayoutVars>
      </dgm:prSet>
      <dgm:spPr/>
    </dgm:pt>
    <dgm:pt modelId="{7D4C5467-7BEF-44B4-9C18-8B77FE4EF926}" type="pres">
      <dgm:prSet presAssocID="{D69F2491-CB66-4209-BA93-17424D33380A}" presName="sibTrans" presStyleLbl="sibTrans1D1" presStyleIdx="4" presStyleCnt="5"/>
      <dgm:spPr/>
    </dgm:pt>
    <dgm:pt modelId="{725DB701-AEB8-47F0-8357-F8710127A26B}" type="pres">
      <dgm:prSet presAssocID="{D69F2491-CB66-4209-BA93-17424D33380A}" presName="connectorText" presStyleLbl="sibTrans1D1" presStyleIdx="4" presStyleCnt="5"/>
      <dgm:spPr/>
    </dgm:pt>
    <dgm:pt modelId="{2BA34713-40F1-44C2-9102-385CF9D927BE}" type="pres">
      <dgm:prSet presAssocID="{69214BC7-C99B-4914-9AA5-AC2F79F4D97A}" presName="node" presStyleLbl="node1" presStyleIdx="5" presStyleCnt="6">
        <dgm:presLayoutVars>
          <dgm:bulletEnabled val="1"/>
        </dgm:presLayoutVars>
      </dgm:prSet>
      <dgm:spPr/>
    </dgm:pt>
  </dgm:ptLst>
  <dgm:cxnLst>
    <dgm:cxn modelId="{35DF0000-2AE2-4DE2-83D4-03A8884F492D}" srcId="{EA5ACA25-C301-423E-87D1-0BF63127DBF7}" destId="{92CB2446-A99A-482B-A6E1-5CCEDCCC5FAE}" srcOrd="3" destOrd="0" parTransId="{83955E80-D1DE-4A7E-A4BE-0E6B7525C12B}" sibTransId="{05BEE738-CEE5-4138-B78F-136820825801}"/>
    <dgm:cxn modelId="{74DC1904-DADE-440D-B237-25827F7D4810}" type="presOf" srcId="{A0E34954-37F7-4FD8-83C8-A7A97A2C637D}" destId="{2AD267CD-5F26-44DA-91BF-86E3C1251CDA}" srcOrd="0" destOrd="0" presId="urn:microsoft.com/office/officeart/2005/8/layout/bProcess3"/>
    <dgm:cxn modelId="{1B128808-330A-4058-87F0-C2B08CA10A1B}" type="presOf" srcId="{D91EC8A0-A7C7-46D0-87F7-FC6596273A01}" destId="{7F004110-8679-425C-B835-F43A98B1E538}" srcOrd="1" destOrd="0" presId="urn:microsoft.com/office/officeart/2005/8/layout/bProcess3"/>
    <dgm:cxn modelId="{37D7BE0F-7466-4D3F-88D5-026BB8FC7614}" srcId="{EA5ACA25-C301-423E-87D1-0BF63127DBF7}" destId="{13743D92-E3B3-43B9-B941-428CFE238731}" srcOrd="0" destOrd="0" parTransId="{FB21DFF8-8499-4439-8C40-C3D184B0989E}" sibTransId="{21D8902B-C0BD-4197-8785-27160E0FEAD5}"/>
    <dgm:cxn modelId="{82CCF30F-39A0-4769-8804-A90AEBB797D8}" type="presOf" srcId="{D69F2491-CB66-4209-BA93-17424D33380A}" destId="{7D4C5467-7BEF-44B4-9C18-8B77FE4EF926}" srcOrd="0" destOrd="0" presId="urn:microsoft.com/office/officeart/2005/8/layout/bProcess3"/>
    <dgm:cxn modelId="{74E28017-DD29-497D-A26A-41277C2965C5}" type="presOf" srcId="{13743D92-E3B3-43B9-B941-428CFE238731}" destId="{281AD961-243B-4337-8FAA-E55E98DF117D}" srcOrd="0" destOrd="0" presId="urn:microsoft.com/office/officeart/2005/8/layout/bProcess3"/>
    <dgm:cxn modelId="{1012B768-987E-436D-9052-8F19873DF87C}" type="presOf" srcId="{D91EC8A0-A7C7-46D0-87F7-FC6596273A01}" destId="{93F7EFFE-5F5A-4F5A-9E6A-F4E33422F94C}" srcOrd="0" destOrd="0" presId="urn:microsoft.com/office/officeart/2005/8/layout/bProcess3"/>
    <dgm:cxn modelId="{8D6A1F6A-C381-44A8-8CAB-A23BCD1BEECE}" srcId="{EA5ACA25-C301-423E-87D1-0BF63127DBF7}" destId="{0EBCB4E7-ECE2-4B72-B95B-3E76F9FDEDDB}" srcOrd="2" destOrd="0" parTransId="{F6BEC4E8-F400-4AE8-BCAD-3313B3904F1F}" sibTransId="{B5B08196-A533-4CCA-A5A8-9365797CC76D}"/>
    <dgm:cxn modelId="{9DF79572-8BB4-4DF6-B501-654176B25FD4}" type="presOf" srcId="{B5B08196-A533-4CCA-A5A8-9365797CC76D}" destId="{8E71DB4B-4AC9-44BF-B879-57DFB4134B23}" srcOrd="1" destOrd="0" presId="urn:microsoft.com/office/officeart/2005/8/layout/bProcess3"/>
    <dgm:cxn modelId="{A0DAE372-AFFB-4283-90AA-2EF67B1197D5}" type="presOf" srcId="{EA5ACA25-C301-423E-87D1-0BF63127DBF7}" destId="{FDA79003-FD1B-4B02-B420-8ABF6225D3D1}" srcOrd="0" destOrd="0" presId="urn:microsoft.com/office/officeart/2005/8/layout/bProcess3"/>
    <dgm:cxn modelId="{A6C30775-8EEA-40BF-80B5-7256171B960B}" srcId="{EA5ACA25-C301-423E-87D1-0BF63127DBF7}" destId="{5C13E668-1BF6-46B3-833B-62CF284B25CC}" srcOrd="4" destOrd="0" parTransId="{BD4AF427-B96C-401D-BF3E-5087A53A5EF7}" sibTransId="{D69F2491-CB66-4209-BA93-17424D33380A}"/>
    <dgm:cxn modelId="{6B1E627D-55D6-44FF-B733-51A4A5FAB350}" type="presOf" srcId="{05BEE738-CEE5-4138-B78F-136820825801}" destId="{F99AF8DC-B8DB-403F-BF8E-0968D250F449}" srcOrd="1" destOrd="0" presId="urn:microsoft.com/office/officeart/2005/8/layout/bProcess3"/>
    <dgm:cxn modelId="{925E0886-2542-43F8-856F-39F160CDD1C6}" type="presOf" srcId="{21D8902B-C0BD-4197-8785-27160E0FEAD5}" destId="{22859EC0-72BC-43C7-9100-9E09B25133F2}" srcOrd="0" destOrd="0" presId="urn:microsoft.com/office/officeart/2005/8/layout/bProcess3"/>
    <dgm:cxn modelId="{0BC4C286-6172-42F1-880C-2E606886E39E}" type="presOf" srcId="{0EBCB4E7-ECE2-4B72-B95B-3E76F9FDEDDB}" destId="{DFF9A5D1-699D-4A5B-890E-E74AE82B983B}" srcOrd="0" destOrd="0" presId="urn:microsoft.com/office/officeart/2005/8/layout/bProcess3"/>
    <dgm:cxn modelId="{1F025189-6CFA-4B95-B73E-D8856C619BA9}" srcId="{EA5ACA25-C301-423E-87D1-0BF63127DBF7}" destId="{A0E34954-37F7-4FD8-83C8-A7A97A2C637D}" srcOrd="1" destOrd="0" parTransId="{83B8C87F-7A3A-4BE2-9466-6928CA595268}" sibTransId="{D91EC8A0-A7C7-46D0-87F7-FC6596273A01}"/>
    <dgm:cxn modelId="{BBA9428B-8076-4207-AE76-F9D53EC36E85}" type="presOf" srcId="{69214BC7-C99B-4914-9AA5-AC2F79F4D97A}" destId="{2BA34713-40F1-44C2-9102-385CF9D927BE}" srcOrd="0" destOrd="0" presId="urn:microsoft.com/office/officeart/2005/8/layout/bProcess3"/>
    <dgm:cxn modelId="{323945A5-C06F-4BC5-8805-1CC1BB82B1E0}" type="presOf" srcId="{B5B08196-A533-4CCA-A5A8-9365797CC76D}" destId="{B6F8417F-A7B6-4D66-AAFF-5ED13C4E5378}" srcOrd="0" destOrd="0" presId="urn:microsoft.com/office/officeart/2005/8/layout/bProcess3"/>
    <dgm:cxn modelId="{D3531AAA-C077-4B84-8C64-33080EB440F5}" type="presOf" srcId="{05BEE738-CEE5-4138-B78F-136820825801}" destId="{BF2AEA8E-23F7-4C87-800F-C4CDE61A0C84}" srcOrd="0" destOrd="0" presId="urn:microsoft.com/office/officeart/2005/8/layout/bProcess3"/>
    <dgm:cxn modelId="{E548C0B1-1A10-4ACC-905B-75A9BAFDBCC8}" type="presOf" srcId="{D69F2491-CB66-4209-BA93-17424D33380A}" destId="{725DB701-AEB8-47F0-8357-F8710127A26B}" srcOrd="1" destOrd="0" presId="urn:microsoft.com/office/officeart/2005/8/layout/bProcess3"/>
    <dgm:cxn modelId="{59EDA8DF-5ED2-42FB-BC3F-1AA53BEE1481}" type="presOf" srcId="{21D8902B-C0BD-4197-8785-27160E0FEAD5}" destId="{18DC8296-6547-45D0-BD4B-44E457B31301}" srcOrd="1" destOrd="0" presId="urn:microsoft.com/office/officeart/2005/8/layout/bProcess3"/>
    <dgm:cxn modelId="{66A77EE9-CCCD-4678-9AB4-56B647DDCD3E}" type="presOf" srcId="{92CB2446-A99A-482B-A6E1-5CCEDCCC5FAE}" destId="{DA8A1847-3FED-4A41-A5D3-4E87B4693EAC}" srcOrd="0" destOrd="0" presId="urn:microsoft.com/office/officeart/2005/8/layout/bProcess3"/>
    <dgm:cxn modelId="{801962EF-4EF3-44BF-B2E5-A1153890B13E}" srcId="{EA5ACA25-C301-423E-87D1-0BF63127DBF7}" destId="{69214BC7-C99B-4914-9AA5-AC2F79F4D97A}" srcOrd="5" destOrd="0" parTransId="{42C1FA4D-80E9-42DE-A31E-EF1BBE22CF34}" sibTransId="{7795BD45-66FF-411E-9698-285029620380}"/>
    <dgm:cxn modelId="{341039FF-0D78-416F-8E83-0D8B54ECB61E}" type="presOf" srcId="{5C13E668-1BF6-46B3-833B-62CF284B25CC}" destId="{479442D6-1C6D-43D9-B1ED-7F03DB7134C2}" srcOrd="0" destOrd="0" presId="urn:microsoft.com/office/officeart/2005/8/layout/bProcess3"/>
    <dgm:cxn modelId="{CBCEB979-9690-4C4F-AB64-B3405DC8B2BA}" type="presParOf" srcId="{FDA79003-FD1B-4B02-B420-8ABF6225D3D1}" destId="{281AD961-243B-4337-8FAA-E55E98DF117D}" srcOrd="0" destOrd="0" presId="urn:microsoft.com/office/officeart/2005/8/layout/bProcess3"/>
    <dgm:cxn modelId="{D09C051F-5054-4B7E-827E-A13FE46ADC8B}" type="presParOf" srcId="{FDA79003-FD1B-4B02-B420-8ABF6225D3D1}" destId="{22859EC0-72BC-43C7-9100-9E09B25133F2}" srcOrd="1" destOrd="0" presId="urn:microsoft.com/office/officeart/2005/8/layout/bProcess3"/>
    <dgm:cxn modelId="{09159912-D79C-43C4-BB8A-ED2F385F09B4}" type="presParOf" srcId="{22859EC0-72BC-43C7-9100-9E09B25133F2}" destId="{18DC8296-6547-45D0-BD4B-44E457B31301}" srcOrd="0" destOrd="0" presId="urn:microsoft.com/office/officeart/2005/8/layout/bProcess3"/>
    <dgm:cxn modelId="{0483C6E3-1A9D-4094-8829-F8E2A44333B1}" type="presParOf" srcId="{FDA79003-FD1B-4B02-B420-8ABF6225D3D1}" destId="{2AD267CD-5F26-44DA-91BF-86E3C1251CDA}" srcOrd="2" destOrd="0" presId="urn:microsoft.com/office/officeart/2005/8/layout/bProcess3"/>
    <dgm:cxn modelId="{D8D0D453-51D5-4BD9-953D-1083F605E6B4}" type="presParOf" srcId="{FDA79003-FD1B-4B02-B420-8ABF6225D3D1}" destId="{93F7EFFE-5F5A-4F5A-9E6A-F4E33422F94C}" srcOrd="3" destOrd="0" presId="urn:microsoft.com/office/officeart/2005/8/layout/bProcess3"/>
    <dgm:cxn modelId="{3AB01724-5F6E-40E4-95E2-E854A83C0AE2}" type="presParOf" srcId="{93F7EFFE-5F5A-4F5A-9E6A-F4E33422F94C}" destId="{7F004110-8679-425C-B835-F43A98B1E538}" srcOrd="0" destOrd="0" presId="urn:microsoft.com/office/officeart/2005/8/layout/bProcess3"/>
    <dgm:cxn modelId="{81E10225-727D-4331-840A-E0EAA246BBE4}" type="presParOf" srcId="{FDA79003-FD1B-4B02-B420-8ABF6225D3D1}" destId="{DFF9A5D1-699D-4A5B-890E-E74AE82B983B}" srcOrd="4" destOrd="0" presId="urn:microsoft.com/office/officeart/2005/8/layout/bProcess3"/>
    <dgm:cxn modelId="{7CD66DF0-2586-46BB-B7E0-ED476FDA8C5A}" type="presParOf" srcId="{FDA79003-FD1B-4B02-B420-8ABF6225D3D1}" destId="{B6F8417F-A7B6-4D66-AAFF-5ED13C4E5378}" srcOrd="5" destOrd="0" presId="urn:microsoft.com/office/officeart/2005/8/layout/bProcess3"/>
    <dgm:cxn modelId="{BBCC1846-C82E-4988-BAA8-38822FA50CEA}" type="presParOf" srcId="{B6F8417F-A7B6-4D66-AAFF-5ED13C4E5378}" destId="{8E71DB4B-4AC9-44BF-B879-57DFB4134B23}" srcOrd="0" destOrd="0" presId="urn:microsoft.com/office/officeart/2005/8/layout/bProcess3"/>
    <dgm:cxn modelId="{572822F8-F4A9-448B-A137-60DD922A17CF}" type="presParOf" srcId="{FDA79003-FD1B-4B02-B420-8ABF6225D3D1}" destId="{DA8A1847-3FED-4A41-A5D3-4E87B4693EAC}" srcOrd="6" destOrd="0" presId="urn:microsoft.com/office/officeart/2005/8/layout/bProcess3"/>
    <dgm:cxn modelId="{AC935245-4027-4CFD-95B2-F593A3114EC8}" type="presParOf" srcId="{FDA79003-FD1B-4B02-B420-8ABF6225D3D1}" destId="{BF2AEA8E-23F7-4C87-800F-C4CDE61A0C84}" srcOrd="7" destOrd="0" presId="urn:microsoft.com/office/officeart/2005/8/layout/bProcess3"/>
    <dgm:cxn modelId="{EF1C333A-5667-4659-9EB3-D6618E97F368}" type="presParOf" srcId="{BF2AEA8E-23F7-4C87-800F-C4CDE61A0C84}" destId="{F99AF8DC-B8DB-403F-BF8E-0968D250F449}" srcOrd="0" destOrd="0" presId="urn:microsoft.com/office/officeart/2005/8/layout/bProcess3"/>
    <dgm:cxn modelId="{3854A0D7-96A9-4C96-8160-8A68542CE62B}" type="presParOf" srcId="{FDA79003-FD1B-4B02-B420-8ABF6225D3D1}" destId="{479442D6-1C6D-43D9-B1ED-7F03DB7134C2}" srcOrd="8" destOrd="0" presId="urn:microsoft.com/office/officeart/2005/8/layout/bProcess3"/>
    <dgm:cxn modelId="{E30E1EA1-9D63-4FF6-BA28-6DF873C6CBAB}" type="presParOf" srcId="{FDA79003-FD1B-4B02-B420-8ABF6225D3D1}" destId="{7D4C5467-7BEF-44B4-9C18-8B77FE4EF926}" srcOrd="9" destOrd="0" presId="urn:microsoft.com/office/officeart/2005/8/layout/bProcess3"/>
    <dgm:cxn modelId="{8B5AED71-8A5C-4AF3-AF29-12B23A0E608B}" type="presParOf" srcId="{7D4C5467-7BEF-44B4-9C18-8B77FE4EF926}" destId="{725DB701-AEB8-47F0-8357-F8710127A26B}" srcOrd="0" destOrd="0" presId="urn:microsoft.com/office/officeart/2005/8/layout/bProcess3"/>
    <dgm:cxn modelId="{F99AF523-4360-46FD-85E4-395117E38485}" type="presParOf" srcId="{FDA79003-FD1B-4B02-B420-8ABF6225D3D1}" destId="{2BA34713-40F1-44C2-9102-385CF9D927BE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E41C512-0160-4EE4-B84E-8540D3CC0DEF}" type="doc">
      <dgm:prSet loTypeId="urn:microsoft.com/office/officeart/2008/layout/PictureStrips" loCatId="list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n-IN"/>
        </a:p>
      </dgm:t>
    </dgm:pt>
    <dgm:pt modelId="{6EDF2E12-A1AB-45D7-AAF3-41DD6FD52E31}">
      <dgm:prSet phldrT="[Text]"/>
      <dgm:spPr>
        <a:solidFill>
          <a:schemeClr val="accent1">
            <a:lumMod val="60000"/>
            <a:lumOff val="40000"/>
            <a:alpha val="40000"/>
          </a:schemeClr>
        </a:solidFill>
      </dgm:spPr>
      <dgm:t>
        <a:bodyPr/>
        <a:lstStyle/>
        <a:p>
          <a:pPr>
            <a:buNone/>
          </a:pPr>
          <a:r>
            <a:rPr lang="en-US" b="1" dirty="0">
              <a:latin typeface="Calibri" pitchFamily="34" charset="0"/>
              <a:ea typeface="Calibri" pitchFamily="34" charset="-122"/>
              <a:cs typeface="Calibri" pitchFamily="34" charset="-120"/>
            </a:rPr>
            <a:t>Tainted money / proceeds of crime → </a:t>
          </a:r>
          <a:r>
            <a:rPr lang="en-US" b="1" dirty="0">
              <a:solidFill>
                <a:srgbClr val="FF0000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OUT</a:t>
          </a:r>
          <a:r>
            <a:rPr lang="en-US" b="1" dirty="0">
              <a:latin typeface="Calibri" pitchFamily="34" charset="0"/>
              <a:ea typeface="Calibri" pitchFamily="34" charset="-122"/>
              <a:cs typeface="Calibri" pitchFamily="34" charset="-120"/>
            </a:rPr>
            <a:t> (PMLA)</a:t>
          </a:r>
          <a:endParaRPr lang="en-IN" b="1" dirty="0"/>
        </a:p>
      </dgm:t>
    </dgm:pt>
    <dgm:pt modelId="{37214100-F3BC-42DC-BF7B-8F99F2905A05}" type="sibTrans" cxnId="{446B6149-2BE4-4BCA-B152-D2E59BF56828}">
      <dgm:prSet/>
      <dgm:spPr/>
      <dgm:t>
        <a:bodyPr/>
        <a:lstStyle/>
        <a:p>
          <a:endParaRPr lang="en-IN"/>
        </a:p>
      </dgm:t>
    </dgm:pt>
    <dgm:pt modelId="{D1466E7E-5D69-4130-97ED-77A58E509BD3}" type="parTrans" cxnId="{446B6149-2BE4-4BCA-B152-D2E59BF56828}">
      <dgm:prSet/>
      <dgm:spPr/>
      <dgm:t>
        <a:bodyPr/>
        <a:lstStyle/>
        <a:p>
          <a:endParaRPr lang="en-IN"/>
        </a:p>
      </dgm:t>
    </dgm:pt>
    <dgm:pt modelId="{C4C598F8-3FB8-4AD7-A177-DB0FF49FB2C1}">
      <dgm:prSet phldrT="[Text]"/>
      <dgm:spPr>
        <a:solidFill>
          <a:schemeClr val="accent1">
            <a:lumMod val="60000"/>
            <a:lumOff val="40000"/>
            <a:alpha val="40000"/>
          </a:schemeClr>
        </a:solidFill>
      </dgm:spPr>
      <dgm:t>
        <a:bodyPr/>
        <a:lstStyle/>
        <a:p>
          <a:pPr>
            <a:buNone/>
          </a:pPr>
          <a:r>
            <a:rPr lang="en-US" b="1" dirty="0">
              <a:latin typeface="Calibri" pitchFamily="34" charset="0"/>
              <a:ea typeface="Calibri" pitchFamily="34" charset="-122"/>
              <a:cs typeface="Calibri" pitchFamily="34" charset="-120"/>
            </a:rPr>
            <a:t>Assessment already completed under BMA → </a:t>
          </a:r>
          <a:r>
            <a:rPr lang="en-US" b="1" dirty="0">
              <a:solidFill>
                <a:srgbClr val="FF0000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OUT</a:t>
          </a:r>
          <a:r>
            <a:rPr lang="en-US" b="1" dirty="0">
              <a:latin typeface="Calibri" pitchFamily="34" charset="0"/>
              <a:ea typeface="Calibri" pitchFamily="34" charset="-122"/>
              <a:cs typeface="Calibri" pitchFamily="34" charset="-120"/>
            </a:rPr>
            <a:t> </a:t>
          </a:r>
          <a:endParaRPr lang="en-IN" b="1" dirty="0"/>
        </a:p>
      </dgm:t>
    </dgm:pt>
    <dgm:pt modelId="{1AAC0848-3513-41E7-AEDC-384A738033FE}" type="parTrans" cxnId="{983C5E02-42EF-486E-91E6-6B2A3FA6BF06}">
      <dgm:prSet/>
      <dgm:spPr/>
      <dgm:t>
        <a:bodyPr/>
        <a:lstStyle/>
        <a:p>
          <a:endParaRPr lang="en-IN"/>
        </a:p>
      </dgm:t>
    </dgm:pt>
    <dgm:pt modelId="{3722A08A-9EB8-4C45-9F5D-87FC38C45D73}" type="sibTrans" cxnId="{983C5E02-42EF-486E-91E6-6B2A3FA6BF06}">
      <dgm:prSet/>
      <dgm:spPr/>
      <dgm:t>
        <a:bodyPr/>
        <a:lstStyle/>
        <a:p>
          <a:endParaRPr lang="en-IN"/>
        </a:p>
      </dgm:t>
    </dgm:pt>
    <dgm:pt modelId="{22664F3B-EF96-44B0-B38F-853DCB9BA7B8}">
      <dgm:prSet/>
      <dgm:spPr>
        <a:solidFill>
          <a:schemeClr val="accent1">
            <a:lumMod val="60000"/>
            <a:lumOff val="40000"/>
            <a:alpha val="40000"/>
          </a:schemeClr>
        </a:solidFill>
      </dgm:spPr>
      <dgm:t>
        <a:bodyPr/>
        <a:lstStyle/>
        <a:p>
          <a:r>
            <a:rPr lang="en-US" b="1" dirty="0">
              <a:latin typeface="Calibri" pitchFamily="34" charset="0"/>
              <a:ea typeface="Calibri" pitchFamily="34" charset="-122"/>
              <a:cs typeface="Calibri" pitchFamily="34" charset="-120"/>
            </a:rPr>
            <a:t>Pending proceedings → s.141 (assessment route) → AO should </a:t>
          </a:r>
          <a:r>
            <a:rPr lang="en-US" b="1" dirty="0">
              <a:solidFill>
                <a:srgbClr val="FF0000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exclude the declaration amount</a:t>
          </a:r>
          <a:endParaRPr lang="en-US" b="1" dirty="0">
            <a:solidFill>
              <a:srgbClr val="FF0000"/>
            </a:solidFill>
          </a:endParaRPr>
        </a:p>
      </dgm:t>
    </dgm:pt>
    <dgm:pt modelId="{063F430F-4AF6-4F05-A87C-CD8034528447}" type="parTrans" cxnId="{6D55EE50-B241-4B59-B683-33BB40672073}">
      <dgm:prSet/>
      <dgm:spPr/>
      <dgm:t>
        <a:bodyPr/>
        <a:lstStyle/>
        <a:p>
          <a:endParaRPr lang="en-IN"/>
        </a:p>
      </dgm:t>
    </dgm:pt>
    <dgm:pt modelId="{46E8B5B6-8A87-48E3-ADDF-32A567724F45}" type="sibTrans" cxnId="{6D55EE50-B241-4B59-B683-33BB40672073}">
      <dgm:prSet/>
      <dgm:spPr/>
      <dgm:t>
        <a:bodyPr/>
        <a:lstStyle/>
        <a:p>
          <a:endParaRPr lang="en-IN"/>
        </a:p>
      </dgm:t>
    </dgm:pt>
    <dgm:pt modelId="{24A0D752-4A1A-4128-8AB0-D88C3AF51288}">
      <dgm:prSet/>
      <dgm:spPr>
        <a:solidFill>
          <a:schemeClr val="accent1">
            <a:lumMod val="60000"/>
            <a:lumOff val="40000"/>
            <a:alpha val="40000"/>
          </a:schemeClr>
        </a:solidFill>
      </dgm:spPr>
      <dgm:t>
        <a:bodyPr/>
        <a:lstStyle/>
        <a:p>
          <a:r>
            <a:rPr lang="en-US" b="1" dirty="0">
              <a:latin typeface="Calibri" pitchFamily="34" charset="0"/>
              <a:ea typeface="Calibri" pitchFamily="34" charset="-122"/>
              <a:cs typeface="Calibri" pitchFamily="34" charset="-120"/>
            </a:rPr>
            <a:t>Threshold is a dead-end (₹1 </a:t>
          </a:r>
          <a:r>
            <a:rPr lang="en-US" b="1" dirty="0" err="1">
              <a:latin typeface="Calibri" pitchFamily="34" charset="0"/>
              <a:ea typeface="Calibri" pitchFamily="34" charset="-122"/>
              <a:cs typeface="Calibri" pitchFamily="34" charset="-120"/>
            </a:rPr>
            <a:t>cr</a:t>
          </a:r>
          <a:r>
            <a:rPr lang="en-US" b="1" dirty="0">
              <a:latin typeface="Calibri" pitchFamily="34" charset="0"/>
              <a:ea typeface="Calibri" pitchFamily="34" charset="-122"/>
              <a:cs typeface="Calibri" pitchFamily="34" charset="-120"/>
            </a:rPr>
            <a:t> / ₹5 </a:t>
          </a:r>
          <a:r>
            <a:rPr lang="en-US" b="1" dirty="0" err="1">
              <a:latin typeface="Calibri" pitchFamily="34" charset="0"/>
              <a:ea typeface="Calibri" pitchFamily="34" charset="-122"/>
              <a:cs typeface="Calibri" pitchFamily="34" charset="-120"/>
            </a:rPr>
            <a:t>cr</a:t>
          </a:r>
          <a:r>
            <a:rPr lang="en-US" b="1" dirty="0">
              <a:latin typeface="Calibri" pitchFamily="34" charset="0"/>
              <a:ea typeface="Calibri" pitchFamily="34" charset="-122"/>
              <a:cs typeface="Calibri" pitchFamily="34" charset="-120"/>
            </a:rPr>
            <a:t>) → </a:t>
          </a:r>
          <a:r>
            <a:rPr lang="en-US" b="1" dirty="0">
              <a:solidFill>
                <a:srgbClr val="FF0000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OUT</a:t>
          </a:r>
        </a:p>
        <a:p>
          <a:r>
            <a:rPr lang="en-US" b="1" dirty="0">
              <a:latin typeface="Calibri" pitchFamily="34" charset="0"/>
              <a:ea typeface="Calibri" pitchFamily="34" charset="-122"/>
              <a:cs typeface="Calibri" pitchFamily="34" charset="-120"/>
            </a:rPr>
            <a:t>exceed = ineligible</a:t>
          </a:r>
          <a:endParaRPr lang="en-US" b="1" dirty="0"/>
        </a:p>
      </dgm:t>
    </dgm:pt>
    <dgm:pt modelId="{A047C69C-E764-45EF-A499-9CEB95F0A147}" type="sibTrans" cxnId="{6AC53D81-2026-4CFB-BDCD-1E073C373F3A}">
      <dgm:prSet/>
      <dgm:spPr/>
      <dgm:t>
        <a:bodyPr/>
        <a:lstStyle/>
        <a:p>
          <a:endParaRPr lang="en-IN"/>
        </a:p>
      </dgm:t>
    </dgm:pt>
    <dgm:pt modelId="{A209132C-7880-4430-9B3A-01CCBEE1609F}" type="parTrans" cxnId="{6AC53D81-2026-4CFB-BDCD-1E073C373F3A}">
      <dgm:prSet/>
      <dgm:spPr/>
      <dgm:t>
        <a:bodyPr/>
        <a:lstStyle/>
        <a:p>
          <a:endParaRPr lang="en-IN"/>
        </a:p>
      </dgm:t>
    </dgm:pt>
    <dgm:pt modelId="{FB778F9B-1778-4B1F-B6DE-101BEF91F724}">
      <dgm:prSet phldrT="[Text]" phldr="0"/>
      <dgm:spPr>
        <a:solidFill>
          <a:schemeClr val="accent1">
            <a:lumMod val="60000"/>
            <a:lumOff val="40000"/>
            <a:alpha val="40000"/>
          </a:schemeClr>
        </a:solidFill>
      </dgm:spPr>
      <dgm:t>
        <a:bodyPr/>
        <a:lstStyle/>
        <a:p>
          <a:r>
            <a:rPr lang="en-IN" b="1" dirty="0"/>
            <a:t>Declared asset/income under IT Act </a:t>
          </a:r>
          <a:r>
            <a:rPr lang="en-IN" b="1" dirty="0">
              <a:solidFill>
                <a:srgbClr val="FF0000"/>
              </a:solidFill>
            </a:rPr>
            <a:t>not included </a:t>
          </a:r>
          <a:r>
            <a:rPr lang="en-IN" b="1" dirty="0"/>
            <a:t>under BM Act and Vice Versa</a:t>
          </a:r>
        </a:p>
      </dgm:t>
    </dgm:pt>
    <dgm:pt modelId="{BD408ED7-2C97-4F83-A634-7DE46E5D6CC3}" type="parTrans" cxnId="{252F1D3A-4B1B-4E5C-B000-5F62BEBED731}">
      <dgm:prSet/>
      <dgm:spPr/>
      <dgm:t>
        <a:bodyPr/>
        <a:lstStyle/>
        <a:p>
          <a:endParaRPr lang="en-IN"/>
        </a:p>
      </dgm:t>
    </dgm:pt>
    <dgm:pt modelId="{0C494E62-115E-4F3D-A8E9-7FC334869E02}" type="sibTrans" cxnId="{252F1D3A-4B1B-4E5C-B000-5F62BEBED731}">
      <dgm:prSet/>
      <dgm:spPr/>
      <dgm:t>
        <a:bodyPr/>
        <a:lstStyle/>
        <a:p>
          <a:endParaRPr lang="en-IN"/>
        </a:p>
      </dgm:t>
    </dgm:pt>
    <dgm:pt modelId="{BF5943E6-D20B-4BA8-8F0D-AC3A974D10CF}">
      <dgm:prSet phldrT="[Text]" phldr="0"/>
      <dgm:spPr>
        <a:solidFill>
          <a:schemeClr val="accent1">
            <a:lumMod val="60000"/>
            <a:lumOff val="40000"/>
            <a:alpha val="40000"/>
          </a:schemeClr>
        </a:solidFill>
      </dgm:spPr>
      <dgm:t>
        <a:bodyPr/>
        <a:lstStyle/>
        <a:p>
          <a:r>
            <a:rPr lang="en-IN" b="1" dirty="0"/>
            <a:t>AO’s Valuation – Declared value &gt;20% - </a:t>
          </a:r>
          <a:r>
            <a:rPr lang="en-IN" b="1" dirty="0">
              <a:solidFill>
                <a:srgbClr val="FF0000"/>
              </a:solidFill>
            </a:rPr>
            <a:t>OUT</a:t>
          </a:r>
        </a:p>
      </dgm:t>
    </dgm:pt>
    <dgm:pt modelId="{4BD6C5F9-A71B-4500-8D76-4035CF97152B}" type="parTrans" cxnId="{20255678-73B0-496E-B818-5009C81B40BD}">
      <dgm:prSet/>
      <dgm:spPr/>
      <dgm:t>
        <a:bodyPr/>
        <a:lstStyle/>
        <a:p>
          <a:endParaRPr lang="en-IN"/>
        </a:p>
      </dgm:t>
    </dgm:pt>
    <dgm:pt modelId="{DC8BAA06-5AFE-4801-86FE-FAFB260F6507}" type="sibTrans" cxnId="{20255678-73B0-496E-B818-5009C81B40BD}">
      <dgm:prSet/>
      <dgm:spPr/>
      <dgm:t>
        <a:bodyPr/>
        <a:lstStyle/>
        <a:p>
          <a:endParaRPr lang="en-IN"/>
        </a:p>
      </dgm:t>
    </dgm:pt>
    <dgm:pt modelId="{B27B8B5D-7108-4D6F-B6B4-C0DE3BEF3CF9}">
      <dgm:prSet phldrT="[Text]" phldr="0"/>
      <dgm:spPr>
        <a:solidFill>
          <a:schemeClr val="accent1">
            <a:lumMod val="60000"/>
            <a:lumOff val="40000"/>
            <a:alpha val="40000"/>
          </a:schemeClr>
        </a:solidFill>
      </dgm:spPr>
      <dgm:t>
        <a:bodyPr/>
        <a:lstStyle/>
        <a:p>
          <a:r>
            <a:rPr lang="en-IN" b="1" dirty="0"/>
            <a:t>Payment not made within 4 months </a:t>
          </a:r>
          <a:r>
            <a:rPr lang="en-US" b="1" dirty="0">
              <a:latin typeface="Calibri" pitchFamily="34" charset="0"/>
              <a:ea typeface="Calibri" pitchFamily="34" charset="-122"/>
              <a:cs typeface="Calibri" pitchFamily="34" charset="-120"/>
            </a:rPr>
            <a:t>→ </a:t>
          </a:r>
          <a:r>
            <a:rPr lang="en-IN" b="1" dirty="0">
              <a:solidFill>
                <a:srgbClr val="FF0000"/>
              </a:solidFill>
            </a:rPr>
            <a:t>OUT</a:t>
          </a:r>
        </a:p>
      </dgm:t>
    </dgm:pt>
    <dgm:pt modelId="{2462DD2A-4AFC-450A-8A3D-E3D79DB8AC9D}" type="parTrans" cxnId="{9836CE41-BB14-4624-98F1-F10E364E48B4}">
      <dgm:prSet/>
      <dgm:spPr/>
      <dgm:t>
        <a:bodyPr/>
        <a:lstStyle/>
        <a:p>
          <a:endParaRPr lang="en-IN"/>
        </a:p>
      </dgm:t>
    </dgm:pt>
    <dgm:pt modelId="{98F0F9F4-121B-4981-BD2D-5405C1C3CCDD}" type="sibTrans" cxnId="{9836CE41-BB14-4624-98F1-F10E364E48B4}">
      <dgm:prSet/>
      <dgm:spPr/>
      <dgm:t>
        <a:bodyPr/>
        <a:lstStyle/>
        <a:p>
          <a:endParaRPr lang="en-IN"/>
        </a:p>
      </dgm:t>
    </dgm:pt>
    <dgm:pt modelId="{1FDB5688-9928-4F6C-B6B9-2863E85D1AAE}">
      <dgm:prSet phldrT="[Text]" phldr="0"/>
      <dgm:spPr>
        <a:solidFill>
          <a:schemeClr val="accent1">
            <a:lumMod val="60000"/>
            <a:lumOff val="40000"/>
            <a:alpha val="40000"/>
          </a:schemeClr>
        </a:solidFill>
      </dgm:spPr>
      <dgm:t>
        <a:bodyPr/>
        <a:lstStyle/>
        <a:p>
          <a:r>
            <a:rPr lang="en-IN" b="1" dirty="0"/>
            <a:t>Declaration filed after 31/12/26 </a:t>
          </a:r>
          <a:r>
            <a:rPr lang="en-US" b="1" dirty="0">
              <a:latin typeface="Calibri" pitchFamily="34" charset="0"/>
              <a:ea typeface="Calibri" pitchFamily="34" charset="-122"/>
              <a:cs typeface="Calibri" pitchFamily="34" charset="-120"/>
            </a:rPr>
            <a:t>→ </a:t>
          </a:r>
          <a:r>
            <a:rPr lang="en-US" b="1" dirty="0">
              <a:solidFill>
                <a:srgbClr val="FF0000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OUT</a:t>
          </a:r>
          <a:endParaRPr lang="en-IN" b="1" dirty="0">
            <a:solidFill>
              <a:srgbClr val="FF0000"/>
            </a:solidFill>
          </a:endParaRPr>
        </a:p>
      </dgm:t>
    </dgm:pt>
    <dgm:pt modelId="{AA09A0A9-51C0-4AD6-A9ED-625F07A271B3}" type="parTrans" cxnId="{8EDFBE3F-4D0B-4370-86E8-E74E4DFB6813}">
      <dgm:prSet/>
      <dgm:spPr/>
      <dgm:t>
        <a:bodyPr/>
        <a:lstStyle/>
        <a:p>
          <a:endParaRPr lang="en-IN"/>
        </a:p>
      </dgm:t>
    </dgm:pt>
    <dgm:pt modelId="{06FC1322-D9E1-451E-87BA-A36B1F69EDF9}" type="sibTrans" cxnId="{8EDFBE3F-4D0B-4370-86E8-E74E4DFB6813}">
      <dgm:prSet/>
      <dgm:spPr/>
      <dgm:t>
        <a:bodyPr/>
        <a:lstStyle/>
        <a:p>
          <a:endParaRPr lang="en-IN"/>
        </a:p>
      </dgm:t>
    </dgm:pt>
    <dgm:pt modelId="{3F6A97D2-B75F-4FA7-A0C8-7E01FD7FA47E}" type="pres">
      <dgm:prSet presAssocID="{4E41C512-0160-4EE4-B84E-8540D3CC0DEF}" presName="Name0" presStyleCnt="0">
        <dgm:presLayoutVars>
          <dgm:dir/>
          <dgm:resizeHandles val="exact"/>
        </dgm:presLayoutVars>
      </dgm:prSet>
      <dgm:spPr/>
    </dgm:pt>
    <dgm:pt modelId="{0EB52751-10BD-4A3A-B5D5-EF5A8967EE0B}" type="pres">
      <dgm:prSet presAssocID="{6EDF2E12-A1AB-45D7-AAF3-41DD6FD52E31}" presName="composite" presStyleCnt="0"/>
      <dgm:spPr/>
    </dgm:pt>
    <dgm:pt modelId="{4C2E025E-2740-45A3-974B-E28C2CB28E60}" type="pres">
      <dgm:prSet presAssocID="{6EDF2E12-A1AB-45D7-AAF3-41DD6FD52E31}" presName="rect1" presStyleLbl="trAlignAcc1" presStyleIdx="0" presStyleCnt="8">
        <dgm:presLayoutVars>
          <dgm:bulletEnabled val="1"/>
        </dgm:presLayoutVars>
      </dgm:prSet>
      <dgm:spPr/>
    </dgm:pt>
    <dgm:pt modelId="{FA90D1E7-7293-4651-9A76-7916358A5637}" type="pres">
      <dgm:prSet presAssocID="{6EDF2E12-A1AB-45D7-AAF3-41DD6FD52E31}" presName="rect2" presStyleLbl="fgImgPlace1" presStyleIdx="0" presStyleCnt="8" custLinFactNeighborX="1105" custLinFactNeighborY="5037"/>
      <dgm:spPr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</dgm:spPr>
    </dgm:pt>
    <dgm:pt modelId="{3703AF20-6FE7-4305-9F37-FB88F4684040}" type="pres">
      <dgm:prSet presAssocID="{37214100-F3BC-42DC-BF7B-8F99F2905A05}" presName="sibTrans" presStyleCnt="0"/>
      <dgm:spPr/>
    </dgm:pt>
    <dgm:pt modelId="{6BA2B93F-EC7F-427A-A8F9-C7672346466E}" type="pres">
      <dgm:prSet presAssocID="{C4C598F8-3FB8-4AD7-A177-DB0FF49FB2C1}" presName="composite" presStyleCnt="0"/>
      <dgm:spPr/>
    </dgm:pt>
    <dgm:pt modelId="{D5E6EEAF-E912-4399-9AC5-BF375D7502CE}" type="pres">
      <dgm:prSet presAssocID="{C4C598F8-3FB8-4AD7-A177-DB0FF49FB2C1}" presName="rect1" presStyleLbl="trAlignAcc1" presStyleIdx="1" presStyleCnt="8">
        <dgm:presLayoutVars>
          <dgm:bulletEnabled val="1"/>
        </dgm:presLayoutVars>
      </dgm:prSet>
      <dgm:spPr/>
    </dgm:pt>
    <dgm:pt modelId="{191CD9A5-84BB-4D8E-B656-58F5A2DFA470}" type="pres">
      <dgm:prSet presAssocID="{C4C598F8-3FB8-4AD7-A177-DB0FF49FB2C1}" presName="rect2" presStyleLbl="fgImgPlace1" presStyleIdx="1" presStyleCnt="8" custLinFactNeighborX="3592" custLinFactNeighborY="-100"/>
      <dgm:spPr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</dgm:spPr>
    </dgm:pt>
    <dgm:pt modelId="{0D136AD3-143B-4E32-824D-F5580BB84DBC}" type="pres">
      <dgm:prSet presAssocID="{3722A08A-9EB8-4C45-9F5D-87FC38C45D73}" presName="sibTrans" presStyleCnt="0"/>
      <dgm:spPr/>
    </dgm:pt>
    <dgm:pt modelId="{F0638EF9-7202-4B6D-B37C-9E44E72C1007}" type="pres">
      <dgm:prSet presAssocID="{24A0D752-4A1A-4128-8AB0-D88C3AF51288}" presName="composite" presStyleCnt="0"/>
      <dgm:spPr/>
    </dgm:pt>
    <dgm:pt modelId="{B17B1631-6225-4045-AFB7-3BCE05A07203}" type="pres">
      <dgm:prSet presAssocID="{24A0D752-4A1A-4128-8AB0-D88C3AF51288}" presName="rect1" presStyleLbl="trAlignAcc1" presStyleIdx="2" presStyleCnt="8">
        <dgm:presLayoutVars>
          <dgm:bulletEnabled val="1"/>
        </dgm:presLayoutVars>
      </dgm:prSet>
      <dgm:spPr/>
    </dgm:pt>
    <dgm:pt modelId="{3E4F77B5-C398-4E06-9478-079D92194304}" type="pres">
      <dgm:prSet presAssocID="{24A0D752-4A1A-4128-8AB0-D88C3AF51288}" presName="rect2" presStyleLbl="fgImgPlace1" presStyleIdx="2" presStyleCnt="8"/>
      <dgm:spPr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</dgm:spPr>
    </dgm:pt>
    <dgm:pt modelId="{144C772C-B51F-4F40-A2E7-74B2C6ABBB69}" type="pres">
      <dgm:prSet presAssocID="{A047C69C-E764-45EF-A499-9CEB95F0A147}" presName="sibTrans" presStyleCnt="0"/>
      <dgm:spPr/>
    </dgm:pt>
    <dgm:pt modelId="{A8C0E842-8A0D-4610-9D90-AAC8FAC7007F}" type="pres">
      <dgm:prSet presAssocID="{22664F3B-EF96-44B0-B38F-853DCB9BA7B8}" presName="composite" presStyleCnt="0"/>
      <dgm:spPr/>
    </dgm:pt>
    <dgm:pt modelId="{ABC1A65E-8AE2-4448-865E-9B2890501B32}" type="pres">
      <dgm:prSet presAssocID="{22664F3B-EF96-44B0-B38F-853DCB9BA7B8}" presName="rect1" presStyleLbl="trAlignAcc1" presStyleIdx="3" presStyleCnt="8">
        <dgm:presLayoutVars>
          <dgm:bulletEnabled val="1"/>
        </dgm:presLayoutVars>
      </dgm:prSet>
      <dgm:spPr/>
    </dgm:pt>
    <dgm:pt modelId="{70634C10-65D0-4C38-8B54-1B22FAF96A6E}" type="pres">
      <dgm:prSet presAssocID="{22664F3B-EF96-44B0-B38F-853DCB9BA7B8}" presName="rect2" presStyleLbl="fgImgPlace1" presStyleIdx="3" presStyleCnt="8"/>
      <dgm:spPr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</dgm:spPr>
    </dgm:pt>
    <dgm:pt modelId="{91594F5A-E5AB-4FEC-B632-6877ECB83AD5}" type="pres">
      <dgm:prSet presAssocID="{46E8B5B6-8A87-48E3-ADDF-32A567724F45}" presName="sibTrans" presStyleCnt="0"/>
      <dgm:spPr/>
    </dgm:pt>
    <dgm:pt modelId="{6AE4C7DF-2314-490E-8223-8E54F219483F}" type="pres">
      <dgm:prSet presAssocID="{FB778F9B-1778-4B1F-B6DE-101BEF91F724}" presName="composite" presStyleCnt="0"/>
      <dgm:spPr/>
    </dgm:pt>
    <dgm:pt modelId="{609306E3-EB92-43B1-8F44-41FD0A4F8490}" type="pres">
      <dgm:prSet presAssocID="{FB778F9B-1778-4B1F-B6DE-101BEF91F724}" presName="rect1" presStyleLbl="trAlignAcc1" presStyleIdx="4" presStyleCnt="8">
        <dgm:presLayoutVars>
          <dgm:bulletEnabled val="1"/>
        </dgm:presLayoutVars>
      </dgm:prSet>
      <dgm:spPr/>
    </dgm:pt>
    <dgm:pt modelId="{70623D31-D1A0-4E0C-A684-ECD7B2D64222}" type="pres">
      <dgm:prSet presAssocID="{FB778F9B-1778-4B1F-B6DE-101BEF91F724}" presName="rect2" presStyleLbl="fgImgPlace1" presStyleIdx="4" presStyleCnt="8"/>
      <dgm:spPr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</dgm:spPr>
    </dgm:pt>
    <dgm:pt modelId="{39251BAA-229D-4D5B-A461-92A86FCDF0A3}" type="pres">
      <dgm:prSet presAssocID="{0C494E62-115E-4F3D-A8E9-7FC334869E02}" presName="sibTrans" presStyleCnt="0"/>
      <dgm:spPr/>
    </dgm:pt>
    <dgm:pt modelId="{EDCCB14E-E9F8-4366-B861-D2FDD3423BD6}" type="pres">
      <dgm:prSet presAssocID="{BF5943E6-D20B-4BA8-8F0D-AC3A974D10CF}" presName="composite" presStyleCnt="0"/>
      <dgm:spPr/>
    </dgm:pt>
    <dgm:pt modelId="{0B82EC3E-A355-4F99-B493-44B93FA37AD6}" type="pres">
      <dgm:prSet presAssocID="{BF5943E6-D20B-4BA8-8F0D-AC3A974D10CF}" presName="rect1" presStyleLbl="trAlignAcc1" presStyleIdx="5" presStyleCnt="8">
        <dgm:presLayoutVars>
          <dgm:bulletEnabled val="1"/>
        </dgm:presLayoutVars>
      </dgm:prSet>
      <dgm:spPr/>
    </dgm:pt>
    <dgm:pt modelId="{708CA2E3-5EE9-49A3-906F-D4D183743B0D}" type="pres">
      <dgm:prSet presAssocID="{BF5943E6-D20B-4BA8-8F0D-AC3A974D10CF}" presName="rect2" presStyleLbl="fgImgPlace1" presStyleIdx="5" presStyleCnt="8"/>
      <dgm:spPr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</dgm:spPr>
    </dgm:pt>
    <dgm:pt modelId="{8BF7DCBC-CE1D-4F17-980E-68FB92FCBB9E}" type="pres">
      <dgm:prSet presAssocID="{DC8BAA06-5AFE-4801-86FE-FAFB260F6507}" presName="sibTrans" presStyleCnt="0"/>
      <dgm:spPr/>
    </dgm:pt>
    <dgm:pt modelId="{6A117D24-A233-46A0-816A-5B1176C58759}" type="pres">
      <dgm:prSet presAssocID="{B27B8B5D-7108-4D6F-B6B4-C0DE3BEF3CF9}" presName="composite" presStyleCnt="0"/>
      <dgm:spPr/>
    </dgm:pt>
    <dgm:pt modelId="{895877E2-D10B-4F38-ACE7-65231FD3B0A4}" type="pres">
      <dgm:prSet presAssocID="{B27B8B5D-7108-4D6F-B6B4-C0DE3BEF3CF9}" presName="rect1" presStyleLbl="trAlignAcc1" presStyleIdx="6" presStyleCnt="8">
        <dgm:presLayoutVars>
          <dgm:bulletEnabled val="1"/>
        </dgm:presLayoutVars>
      </dgm:prSet>
      <dgm:spPr/>
    </dgm:pt>
    <dgm:pt modelId="{B1C5AAE7-E690-43BD-AB45-D14C8B7D8C4C}" type="pres">
      <dgm:prSet presAssocID="{B27B8B5D-7108-4D6F-B6B4-C0DE3BEF3CF9}" presName="rect2" presStyleLbl="fgImgPlace1" presStyleIdx="6" presStyleCnt="8"/>
      <dgm:spPr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</dgm:spPr>
    </dgm:pt>
    <dgm:pt modelId="{DC6291BA-8B78-4623-B28F-2B46AAA57276}" type="pres">
      <dgm:prSet presAssocID="{98F0F9F4-121B-4981-BD2D-5405C1C3CCDD}" presName="sibTrans" presStyleCnt="0"/>
      <dgm:spPr/>
    </dgm:pt>
    <dgm:pt modelId="{A9A99474-E15D-4E44-9234-916946C3E8A2}" type="pres">
      <dgm:prSet presAssocID="{1FDB5688-9928-4F6C-B6B9-2863E85D1AAE}" presName="composite" presStyleCnt="0"/>
      <dgm:spPr/>
    </dgm:pt>
    <dgm:pt modelId="{8D01561B-5B7C-482B-84AA-252037DE8018}" type="pres">
      <dgm:prSet presAssocID="{1FDB5688-9928-4F6C-B6B9-2863E85D1AAE}" presName="rect1" presStyleLbl="trAlignAcc1" presStyleIdx="7" presStyleCnt="8">
        <dgm:presLayoutVars>
          <dgm:bulletEnabled val="1"/>
        </dgm:presLayoutVars>
      </dgm:prSet>
      <dgm:spPr/>
    </dgm:pt>
    <dgm:pt modelId="{F099DE56-6458-46A6-936C-5423AE92644F}" type="pres">
      <dgm:prSet presAssocID="{1FDB5688-9928-4F6C-B6B9-2863E85D1AAE}" presName="rect2" presStyleLbl="fgImgPlace1" presStyleIdx="7" presStyleCnt="8"/>
      <dgm:spPr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</dgm:spPr>
    </dgm:pt>
  </dgm:ptLst>
  <dgm:cxnLst>
    <dgm:cxn modelId="{983C5E02-42EF-486E-91E6-6B2A3FA6BF06}" srcId="{4E41C512-0160-4EE4-B84E-8540D3CC0DEF}" destId="{C4C598F8-3FB8-4AD7-A177-DB0FF49FB2C1}" srcOrd="1" destOrd="0" parTransId="{1AAC0848-3513-41E7-AEDC-384A738033FE}" sibTransId="{3722A08A-9EB8-4C45-9F5D-87FC38C45D73}"/>
    <dgm:cxn modelId="{8C33DA0A-25A1-4CD1-BB14-951ADBCA6748}" type="presOf" srcId="{1FDB5688-9928-4F6C-B6B9-2863E85D1AAE}" destId="{8D01561B-5B7C-482B-84AA-252037DE8018}" srcOrd="0" destOrd="0" presId="urn:microsoft.com/office/officeart/2008/layout/PictureStrips"/>
    <dgm:cxn modelId="{252F1D3A-4B1B-4E5C-B000-5F62BEBED731}" srcId="{4E41C512-0160-4EE4-B84E-8540D3CC0DEF}" destId="{FB778F9B-1778-4B1F-B6DE-101BEF91F724}" srcOrd="4" destOrd="0" parTransId="{BD408ED7-2C97-4F83-A634-7DE46E5D6CC3}" sibTransId="{0C494E62-115E-4F3D-A8E9-7FC334869E02}"/>
    <dgm:cxn modelId="{8EDFBE3F-4D0B-4370-86E8-E74E4DFB6813}" srcId="{4E41C512-0160-4EE4-B84E-8540D3CC0DEF}" destId="{1FDB5688-9928-4F6C-B6B9-2863E85D1AAE}" srcOrd="7" destOrd="0" parTransId="{AA09A0A9-51C0-4AD6-A9ED-625F07A271B3}" sibTransId="{06FC1322-D9E1-451E-87BA-A36B1F69EDF9}"/>
    <dgm:cxn modelId="{9836CE41-BB14-4624-98F1-F10E364E48B4}" srcId="{4E41C512-0160-4EE4-B84E-8540D3CC0DEF}" destId="{B27B8B5D-7108-4D6F-B6B4-C0DE3BEF3CF9}" srcOrd="6" destOrd="0" parTransId="{2462DD2A-4AFC-450A-8A3D-E3D79DB8AC9D}" sibTransId="{98F0F9F4-121B-4981-BD2D-5405C1C3CCDD}"/>
    <dgm:cxn modelId="{7AB3B763-D09D-4811-BC18-7B4309973184}" type="presOf" srcId="{24A0D752-4A1A-4128-8AB0-D88C3AF51288}" destId="{B17B1631-6225-4045-AFB7-3BCE05A07203}" srcOrd="0" destOrd="0" presId="urn:microsoft.com/office/officeart/2008/layout/PictureStrips"/>
    <dgm:cxn modelId="{446B6149-2BE4-4BCA-B152-D2E59BF56828}" srcId="{4E41C512-0160-4EE4-B84E-8540D3CC0DEF}" destId="{6EDF2E12-A1AB-45D7-AAF3-41DD6FD52E31}" srcOrd="0" destOrd="0" parTransId="{D1466E7E-5D69-4130-97ED-77A58E509BD3}" sibTransId="{37214100-F3BC-42DC-BF7B-8F99F2905A05}"/>
    <dgm:cxn modelId="{6D55EE50-B241-4B59-B683-33BB40672073}" srcId="{4E41C512-0160-4EE4-B84E-8540D3CC0DEF}" destId="{22664F3B-EF96-44B0-B38F-853DCB9BA7B8}" srcOrd="3" destOrd="0" parTransId="{063F430F-4AF6-4F05-A87C-CD8034528447}" sibTransId="{46E8B5B6-8A87-48E3-ADDF-32A567724F45}"/>
    <dgm:cxn modelId="{2A7C9772-41C8-46FB-B87B-E0D44DAEDFAE}" type="presOf" srcId="{B27B8B5D-7108-4D6F-B6B4-C0DE3BEF3CF9}" destId="{895877E2-D10B-4F38-ACE7-65231FD3B0A4}" srcOrd="0" destOrd="0" presId="urn:microsoft.com/office/officeart/2008/layout/PictureStrips"/>
    <dgm:cxn modelId="{20255678-73B0-496E-B818-5009C81B40BD}" srcId="{4E41C512-0160-4EE4-B84E-8540D3CC0DEF}" destId="{BF5943E6-D20B-4BA8-8F0D-AC3A974D10CF}" srcOrd="5" destOrd="0" parTransId="{4BD6C5F9-A71B-4500-8D76-4035CF97152B}" sibTransId="{DC8BAA06-5AFE-4801-86FE-FAFB260F6507}"/>
    <dgm:cxn modelId="{6AC53D81-2026-4CFB-BDCD-1E073C373F3A}" srcId="{4E41C512-0160-4EE4-B84E-8540D3CC0DEF}" destId="{24A0D752-4A1A-4128-8AB0-D88C3AF51288}" srcOrd="2" destOrd="0" parTransId="{A209132C-7880-4430-9B3A-01CCBEE1609F}" sibTransId="{A047C69C-E764-45EF-A499-9CEB95F0A147}"/>
    <dgm:cxn modelId="{0F4844A4-E301-4C4C-9F55-81D62031A337}" type="presOf" srcId="{FB778F9B-1778-4B1F-B6DE-101BEF91F724}" destId="{609306E3-EB92-43B1-8F44-41FD0A4F8490}" srcOrd="0" destOrd="0" presId="urn:microsoft.com/office/officeart/2008/layout/PictureStrips"/>
    <dgm:cxn modelId="{D68B3DB2-2531-48AE-9827-45B6317ED4B0}" type="presOf" srcId="{6EDF2E12-A1AB-45D7-AAF3-41DD6FD52E31}" destId="{4C2E025E-2740-45A3-974B-E28C2CB28E60}" srcOrd="0" destOrd="0" presId="urn:microsoft.com/office/officeart/2008/layout/PictureStrips"/>
    <dgm:cxn modelId="{9833D5B4-E029-4399-A5DF-FDEB73A0E56C}" type="presOf" srcId="{22664F3B-EF96-44B0-B38F-853DCB9BA7B8}" destId="{ABC1A65E-8AE2-4448-865E-9B2890501B32}" srcOrd="0" destOrd="0" presId="urn:microsoft.com/office/officeart/2008/layout/PictureStrips"/>
    <dgm:cxn modelId="{5FBC65B6-195D-474C-B43F-3F3A90BDF553}" type="presOf" srcId="{4E41C512-0160-4EE4-B84E-8540D3CC0DEF}" destId="{3F6A97D2-B75F-4FA7-A0C8-7E01FD7FA47E}" srcOrd="0" destOrd="0" presId="urn:microsoft.com/office/officeart/2008/layout/PictureStrips"/>
    <dgm:cxn modelId="{193397BE-F6A0-4A08-9E45-4B6E23299F9D}" type="presOf" srcId="{C4C598F8-3FB8-4AD7-A177-DB0FF49FB2C1}" destId="{D5E6EEAF-E912-4399-9AC5-BF375D7502CE}" srcOrd="0" destOrd="0" presId="urn:microsoft.com/office/officeart/2008/layout/PictureStrips"/>
    <dgm:cxn modelId="{E90AA5C2-E5F8-4971-A969-A1DA713C042C}" type="presOf" srcId="{BF5943E6-D20B-4BA8-8F0D-AC3A974D10CF}" destId="{0B82EC3E-A355-4F99-B493-44B93FA37AD6}" srcOrd="0" destOrd="0" presId="urn:microsoft.com/office/officeart/2008/layout/PictureStrips"/>
    <dgm:cxn modelId="{69490313-1E5C-4A62-B702-FC80A7FA0B5B}" type="presParOf" srcId="{3F6A97D2-B75F-4FA7-A0C8-7E01FD7FA47E}" destId="{0EB52751-10BD-4A3A-B5D5-EF5A8967EE0B}" srcOrd="0" destOrd="0" presId="urn:microsoft.com/office/officeart/2008/layout/PictureStrips"/>
    <dgm:cxn modelId="{D8343DA3-F0E8-44A0-8283-8E56B45CF006}" type="presParOf" srcId="{0EB52751-10BD-4A3A-B5D5-EF5A8967EE0B}" destId="{4C2E025E-2740-45A3-974B-E28C2CB28E60}" srcOrd="0" destOrd="0" presId="urn:microsoft.com/office/officeart/2008/layout/PictureStrips"/>
    <dgm:cxn modelId="{4271A43D-F062-475D-8C8B-FE115C768AF7}" type="presParOf" srcId="{0EB52751-10BD-4A3A-B5D5-EF5A8967EE0B}" destId="{FA90D1E7-7293-4651-9A76-7916358A5637}" srcOrd="1" destOrd="0" presId="urn:microsoft.com/office/officeart/2008/layout/PictureStrips"/>
    <dgm:cxn modelId="{AA81A504-3726-47EB-ABA5-CF3527A8166A}" type="presParOf" srcId="{3F6A97D2-B75F-4FA7-A0C8-7E01FD7FA47E}" destId="{3703AF20-6FE7-4305-9F37-FB88F4684040}" srcOrd="1" destOrd="0" presId="urn:microsoft.com/office/officeart/2008/layout/PictureStrips"/>
    <dgm:cxn modelId="{02D6B7AA-6EB5-41DA-8F3D-C4E45D44B6F8}" type="presParOf" srcId="{3F6A97D2-B75F-4FA7-A0C8-7E01FD7FA47E}" destId="{6BA2B93F-EC7F-427A-A8F9-C7672346466E}" srcOrd="2" destOrd="0" presId="urn:microsoft.com/office/officeart/2008/layout/PictureStrips"/>
    <dgm:cxn modelId="{C23EAB64-BC5A-4BDA-8EA7-3F1AA126B9C9}" type="presParOf" srcId="{6BA2B93F-EC7F-427A-A8F9-C7672346466E}" destId="{D5E6EEAF-E912-4399-9AC5-BF375D7502CE}" srcOrd="0" destOrd="0" presId="urn:microsoft.com/office/officeart/2008/layout/PictureStrips"/>
    <dgm:cxn modelId="{007BFB08-1C87-4D13-96CA-A06FCF86C966}" type="presParOf" srcId="{6BA2B93F-EC7F-427A-A8F9-C7672346466E}" destId="{191CD9A5-84BB-4D8E-B656-58F5A2DFA470}" srcOrd="1" destOrd="0" presId="urn:microsoft.com/office/officeart/2008/layout/PictureStrips"/>
    <dgm:cxn modelId="{73119AFF-FB74-45AF-B613-D53233BCBD5E}" type="presParOf" srcId="{3F6A97D2-B75F-4FA7-A0C8-7E01FD7FA47E}" destId="{0D136AD3-143B-4E32-824D-F5580BB84DBC}" srcOrd="3" destOrd="0" presId="urn:microsoft.com/office/officeart/2008/layout/PictureStrips"/>
    <dgm:cxn modelId="{80460444-CAE4-4401-A036-A136EE774479}" type="presParOf" srcId="{3F6A97D2-B75F-4FA7-A0C8-7E01FD7FA47E}" destId="{F0638EF9-7202-4B6D-B37C-9E44E72C1007}" srcOrd="4" destOrd="0" presId="urn:microsoft.com/office/officeart/2008/layout/PictureStrips"/>
    <dgm:cxn modelId="{538A25F1-1692-461A-B459-D3AFCC2CF223}" type="presParOf" srcId="{F0638EF9-7202-4B6D-B37C-9E44E72C1007}" destId="{B17B1631-6225-4045-AFB7-3BCE05A07203}" srcOrd="0" destOrd="0" presId="urn:microsoft.com/office/officeart/2008/layout/PictureStrips"/>
    <dgm:cxn modelId="{592674F2-EBB4-4ABF-AE39-051752CAF45D}" type="presParOf" srcId="{F0638EF9-7202-4B6D-B37C-9E44E72C1007}" destId="{3E4F77B5-C398-4E06-9478-079D92194304}" srcOrd="1" destOrd="0" presId="urn:microsoft.com/office/officeart/2008/layout/PictureStrips"/>
    <dgm:cxn modelId="{8535630B-B84B-479D-ACFF-2CD787DC66F2}" type="presParOf" srcId="{3F6A97D2-B75F-4FA7-A0C8-7E01FD7FA47E}" destId="{144C772C-B51F-4F40-A2E7-74B2C6ABBB69}" srcOrd="5" destOrd="0" presId="urn:microsoft.com/office/officeart/2008/layout/PictureStrips"/>
    <dgm:cxn modelId="{04AEFC17-A73A-4824-9A75-3DB733370765}" type="presParOf" srcId="{3F6A97D2-B75F-4FA7-A0C8-7E01FD7FA47E}" destId="{A8C0E842-8A0D-4610-9D90-AAC8FAC7007F}" srcOrd="6" destOrd="0" presId="urn:microsoft.com/office/officeart/2008/layout/PictureStrips"/>
    <dgm:cxn modelId="{C5701FD2-5158-4E07-9D11-6A7CF6431C8C}" type="presParOf" srcId="{A8C0E842-8A0D-4610-9D90-AAC8FAC7007F}" destId="{ABC1A65E-8AE2-4448-865E-9B2890501B32}" srcOrd="0" destOrd="0" presId="urn:microsoft.com/office/officeart/2008/layout/PictureStrips"/>
    <dgm:cxn modelId="{A2DAF38D-E776-478C-814F-C4D31589FAD3}" type="presParOf" srcId="{A8C0E842-8A0D-4610-9D90-AAC8FAC7007F}" destId="{70634C10-65D0-4C38-8B54-1B22FAF96A6E}" srcOrd="1" destOrd="0" presId="urn:microsoft.com/office/officeart/2008/layout/PictureStrips"/>
    <dgm:cxn modelId="{C2FED71E-DFF6-482B-B75A-1F7BC53D984C}" type="presParOf" srcId="{3F6A97D2-B75F-4FA7-A0C8-7E01FD7FA47E}" destId="{91594F5A-E5AB-4FEC-B632-6877ECB83AD5}" srcOrd="7" destOrd="0" presId="urn:microsoft.com/office/officeart/2008/layout/PictureStrips"/>
    <dgm:cxn modelId="{CC91C818-6037-45D3-AFFF-41BC41DDF761}" type="presParOf" srcId="{3F6A97D2-B75F-4FA7-A0C8-7E01FD7FA47E}" destId="{6AE4C7DF-2314-490E-8223-8E54F219483F}" srcOrd="8" destOrd="0" presId="urn:microsoft.com/office/officeart/2008/layout/PictureStrips"/>
    <dgm:cxn modelId="{739AF8AA-F8DC-4CD0-8D29-492F7447B77A}" type="presParOf" srcId="{6AE4C7DF-2314-490E-8223-8E54F219483F}" destId="{609306E3-EB92-43B1-8F44-41FD0A4F8490}" srcOrd="0" destOrd="0" presId="urn:microsoft.com/office/officeart/2008/layout/PictureStrips"/>
    <dgm:cxn modelId="{4D1A1DC8-E1F2-46D9-A49D-EE59B08C2407}" type="presParOf" srcId="{6AE4C7DF-2314-490E-8223-8E54F219483F}" destId="{70623D31-D1A0-4E0C-A684-ECD7B2D64222}" srcOrd="1" destOrd="0" presId="urn:microsoft.com/office/officeart/2008/layout/PictureStrips"/>
    <dgm:cxn modelId="{E6C0AA8C-41E2-4F1D-8BA7-D1242E3255C2}" type="presParOf" srcId="{3F6A97D2-B75F-4FA7-A0C8-7E01FD7FA47E}" destId="{39251BAA-229D-4D5B-A461-92A86FCDF0A3}" srcOrd="9" destOrd="0" presId="urn:microsoft.com/office/officeart/2008/layout/PictureStrips"/>
    <dgm:cxn modelId="{AA75D6D2-7265-490C-BE11-39697CFA667C}" type="presParOf" srcId="{3F6A97D2-B75F-4FA7-A0C8-7E01FD7FA47E}" destId="{EDCCB14E-E9F8-4366-B861-D2FDD3423BD6}" srcOrd="10" destOrd="0" presId="urn:microsoft.com/office/officeart/2008/layout/PictureStrips"/>
    <dgm:cxn modelId="{017A67D2-0123-4E9F-937C-8343EC836B03}" type="presParOf" srcId="{EDCCB14E-E9F8-4366-B861-D2FDD3423BD6}" destId="{0B82EC3E-A355-4F99-B493-44B93FA37AD6}" srcOrd="0" destOrd="0" presId="urn:microsoft.com/office/officeart/2008/layout/PictureStrips"/>
    <dgm:cxn modelId="{61EBECEB-DC76-49AF-BC4D-4177321C32CE}" type="presParOf" srcId="{EDCCB14E-E9F8-4366-B861-D2FDD3423BD6}" destId="{708CA2E3-5EE9-49A3-906F-D4D183743B0D}" srcOrd="1" destOrd="0" presId="urn:microsoft.com/office/officeart/2008/layout/PictureStrips"/>
    <dgm:cxn modelId="{A8DC813A-D96B-414F-9C94-F77CB5555C6E}" type="presParOf" srcId="{3F6A97D2-B75F-4FA7-A0C8-7E01FD7FA47E}" destId="{8BF7DCBC-CE1D-4F17-980E-68FB92FCBB9E}" srcOrd="11" destOrd="0" presId="urn:microsoft.com/office/officeart/2008/layout/PictureStrips"/>
    <dgm:cxn modelId="{EAEE0B5D-8938-4C06-ABF7-6FAE7E7A33FD}" type="presParOf" srcId="{3F6A97D2-B75F-4FA7-A0C8-7E01FD7FA47E}" destId="{6A117D24-A233-46A0-816A-5B1176C58759}" srcOrd="12" destOrd="0" presId="urn:microsoft.com/office/officeart/2008/layout/PictureStrips"/>
    <dgm:cxn modelId="{2803062D-F524-4E75-B57C-7540B2916862}" type="presParOf" srcId="{6A117D24-A233-46A0-816A-5B1176C58759}" destId="{895877E2-D10B-4F38-ACE7-65231FD3B0A4}" srcOrd="0" destOrd="0" presId="urn:microsoft.com/office/officeart/2008/layout/PictureStrips"/>
    <dgm:cxn modelId="{78B6A63F-E0A9-40ED-969B-D592C1D26ADF}" type="presParOf" srcId="{6A117D24-A233-46A0-816A-5B1176C58759}" destId="{B1C5AAE7-E690-43BD-AB45-D14C8B7D8C4C}" srcOrd="1" destOrd="0" presId="urn:microsoft.com/office/officeart/2008/layout/PictureStrips"/>
    <dgm:cxn modelId="{706DCAED-A89C-441A-86DD-B1E4CDEF5C6B}" type="presParOf" srcId="{3F6A97D2-B75F-4FA7-A0C8-7E01FD7FA47E}" destId="{DC6291BA-8B78-4623-B28F-2B46AAA57276}" srcOrd="13" destOrd="0" presId="urn:microsoft.com/office/officeart/2008/layout/PictureStrips"/>
    <dgm:cxn modelId="{817657E7-AF74-4B69-AC39-91FC6E629283}" type="presParOf" srcId="{3F6A97D2-B75F-4FA7-A0C8-7E01FD7FA47E}" destId="{A9A99474-E15D-4E44-9234-916946C3E8A2}" srcOrd="14" destOrd="0" presId="urn:microsoft.com/office/officeart/2008/layout/PictureStrips"/>
    <dgm:cxn modelId="{6E21563A-3467-4EB9-8D32-4C36FA9DEF14}" type="presParOf" srcId="{A9A99474-E15D-4E44-9234-916946C3E8A2}" destId="{8D01561B-5B7C-482B-84AA-252037DE8018}" srcOrd="0" destOrd="0" presId="urn:microsoft.com/office/officeart/2008/layout/PictureStrips"/>
    <dgm:cxn modelId="{3E76AA22-FC91-4C92-833C-137850D33FC2}" type="presParOf" srcId="{A9A99474-E15D-4E44-9234-916946C3E8A2}" destId="{F099DE56-6458-46A6-936C-5423AE92644F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32739B2-1475-4D86-ACE3-D05273C1B8C6}" type="doc">
      <dgm:prSet loTypeId="urn:microsoft.com/office/officeart/2005/8/layout/default" loCatId="list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A37CEF71-D511-4E95-8E91-E7618BF53AD5}">
      <dgm:prSet phldrT="[Tex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algn="ctr">
            <a:buNone/>
          </a:pPr>
          <a:r>
            <a:rPr lang="en-US" sz="3200" b="1" u="sng" spc="100" dirty="0">
              <a:latin typeface="Calibri" pitchFamily="34" charset="0"/>
              <a:ea typeface="Calibri" pitchFamily="34" charset="-122"/>
              <a:cs typeface="Calibri" pitchFamily="34" charset="-120"/>
            </a:rPr>
            <a:t>BMA — on the CORPUS</a:t>
          </a:r>
        </a:p>
        <a:p>
          <a:pPr algn="ctr">
            <a:buNone/>
          </a:pPr>
          <a:r>
            <a:rPr lang="en-US" sz="3200" b="0" dirty="0">
              <a:latin typeface="Calibri" pitchFamily="34" charset="0"/>
              <a:ea typeface="Calibri" pitchFamily="34" charset="-122"/>
              <a:cs typeface="Calibri" pitchFamily="34" charset="-120"/>
            </a:rPr>
            <a:t>30% + 90% = 120%</a:t>
          </a:r>
          <a:endParaRPr lang="en-US" sz="3200" b="0" dirty="0"/>
        </a:p>
        <a:p>
          <a:pPr algn="ctr">
            <a:buSzPct val="100000"/>
            <a:buChar char="•"/>
          </a:pPr>
          <a:r>
            <a:rPr lang="en-US" sz="3200" b="0" dirty="0">
              <a:latin typeface="Calibri" pitchFamily="34" charset="0"/>
              <a:ea typeface="Calibri" pitchFamily="34" charset="-122"/>
              <a:cs typeface="Calibri" pitchFamily="34" charset="-120"/>
            </a:rPr>
            <a:t>FMV in the year it surfaces</a:t>
          </a:r>
          <a:endParaRPr lang="en-US" sz="3200" b="0" dirty="0"/>
        </a:p>
        <a:p>
          <a:pPr algn="ctr">
            <a:buSzPct val="100000"/>
            <a:buChar char="•"/>
          </a:pPr>
          <a:r>
            <a:rPr lang="en-US" sz="3200" b="0" dirty="0">
              <a:latin typeface="Calibri" pitchFamily="34" charset="0"/>
              <a:ea typeface="Calibri" pitchFamily="34" charset="-122"/>
              <a:cs typeface="Calibri" pitchFamily="34" charset="-120"/>
            </a:rPr>
            <a:t>No limitation period</a:t>
          </a:r>
          <a:endParaRPr lang="en-IN" sz="3200" b="0" dirty="0"/>
        </a:p>
      </dgm:t>
    </dgm:pt>
    <dgm:pt modelId="{7F7D2468-20B0-45A2-8C67-4C46C4783056}" type="parTrans" cxnId="{25C95DD5-9C61-4568-9850-D08A5F4ECB51}">
      <dgm:prSet/>
      <dgm:spPr/>
      <dgm:t>
        <a:bodyPr/>
        <a:lstStyle/>
        <a:p>
          <a:endParaRPr lang="en-IN"/>
        </a:p>
      </dgm:t>
    </dgm:pt>
    <dgm:pt modelId="{AA259EC4-10EC-4B95-918B-C062F13A3F06}" type="sibTrans" cxnId="{25C95DD5-9C61-4568-9850-D08A5F4ECB51}">
      <dgm:prSet/>
      <dgm:spPr/>
      <dgm:t>
        <a:bodyPr/>
        <a:lstStyle/>
        <a:p>
          <a:endParaRPr lang="en-IN"/>
        </a:p>
      </dgm:t>
    </dgm:pt>
    <dgm:pt modelId="{7218F852-F3CB-41E5-9B37-DEA91F8016F4}">
      <dgm:prSet phldrT="[Tex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>
            <a:buNone/>
          </a:pPr>
          <a:r>
            <a:rPr lang="en-US" sz="2600" b="1" u="sng" kern="1200" spc="100" dirty="0">
              <a:latin typeface="Calibri" pitchFamily="34" charset="0"/>
              <a:ea typeface="Calibri" pitchFamily="34" charset="-122"/>
              <a:cs typeface="Calibri" pitchFamily="34" charset="-120"/>
            </a:rPr>
            <a:t>IT ACT — on the INCOME</a:t>
          </a:r>
        </a:p>
        <a:p>
          <a:pPr>
            <a:buNone/>
          </a:pPr>
          <a:r>
            <a:rPr lang="en-US" sz="2600" b="1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Income is taxed for open years</a:t>
          </a:r>
        </a:p>
        <a:p>
          <a:pPr>
            <a:buSzPct val="100000"/>
            <a:buChar char="•"/>
          </a:pPr>
          <a:r>
            <a:rPr lang="en-US" sz="2600" b="1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Reassessed up to 5 yrs 3 months if asset/income ≥ ₹50L</a:t>
          </a:r>
        </a:p>
        <a:p>
          <a:pPr>
            <a:buSzPct val="100000"/>
            <a:buChar char="•"/>
          </a:pPr>
          <a:r>
            <a:rPr lang="en-US" sz="2600" b="1" kern="1200" dirty="0">
              <a:solidFill>
                <a:srgbClr val="FF0000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But Dept will assess this also under BMA</a:t>
          </a:r>
        </a:p>
        <a:p>
          <a:pPr>
            <a:buSzPct val="100000"/>
            <a:buChar char="•"/>
          </a:pPr>
          <a:r>
            <a:rPr lang="en-US" sz="2600" b="1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s.4(3): same sum not taxed twic</a:t>
          </a:r>
          <a:r>
            <a:rPr lang="en-US" sz="2600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e</a:t>
          </a:r>
          <a:endParaRPr lang="en-IN" sz="2600" kern="1200" dirty="0">
            <a:latin typeface="Calibri" pitchFamily="34" charset="0"/>
            <a:ea typeface="Calibri" pitchFamily="34" charset="-122"/>
            <a:cs typeface="Calibri" pitchFamily="34" charset="-120"/>
          </a:endParaRPr>
        </a:p>
      </dgm:t>
    </dgm:pt>
    <dgm:pt modelId="{FA2F9600-B693-40A6-84D0-648522AEAE45}" type="parTrans" cxnId="{DB81DE8E-A27D-4BCA-B48E-302C46C054EA}">
      <dgm:prSet/>
      <dgm:spPr/>
      <dgm:t>
        <a:bodyPr/>
        <a:lstStyle/>
        <a:p>
          <a:endParaRPr lang="en-IN"/>
        </a:p>
      </dgm:t>
    </dgm:pt>
    <dgm:pt modelId="{B614962D-783B-42B8-9094-FA10FD5D6041}" type="sibTrans" cxnId="{DB81DE8E-A27D-4BCA-B48E-302C46C054EA}">
      <dgm:prSet/>
      <dgm:spPr/>
      <dgm:t>
        <a:bodyPr/>
        <a:lstStyle/>
        <a:p>
          <a:endParaRPr lang="en-IN"/>
        </a:p>
      </dgm:t>
    </dgm:pt>
    <dgm:pt modelId="{8D852BBF-1F52-4605-8465-387AA5015F84}" type="pres">
      <dgm:prSet presAssocID="{232739B2-1475-4D86-ACE3-D05273C1B8C6}" presName="diagram" presStyleCnt="0">
        <dgm:presLayoutVars>
          <dgm:dir/>
          <dgm:resizeHandles val="exact"/>
        </dgm:presLayoutVars>
      </dgm:prSet>
      <dgm:spPr/>
    </dgm:pt>
    <dgm:pt modelId="{0C60207E-B183-481B-B6F8-8D6F841003D0}" type="pres">
      <dgm:prSet presAssocID="{A37CEF71-D511-4E95-8E91-E7618BF53AD5}" presName="node" presStyleLbl="node1" presStyleIdx="0" presStyleCnt="2" custScaleY="118473">
        <dgm:presLayoutVars>
          <dgm:bulletEnabled val="1"/>
        </dgm:presLayoutVars>
      </dgm:prSet>
      <dgm:spPr/>
    </dgm:pt>
    <dgm:pt modelId="{E673E3CD-7CBF-4E52-8CBE-B323086FFFC8}" type="pres">
      <dgm:prSet presAssocID="{AA259EC4-10EC-4B95-918B-C062F13A3F06}" presName="sibTrans" presStyleCnt="0"/>
      <dgm:spPr/>
    </dgm:pt>
    <dgm:pt modelId="{8C4E01DF-597C-4208-80A5-C66A6E32D4A6}" type="pres">
      <dgm:prSet presAssocID="{7218F852-F3CB-41E5-9B37-DEA91F8016F4}" presName="node" presStyleLbl="node1" presStyleIdx="1" presStyleCnt="2" custScaleY="115749">
        <dgm:presLayoutVars>
          <dgm:bulletEnabled val="1"/>
        </dgm:presLayoutVars>
      </dgm:prSet>
      <dgm:spPr/>
    </dgm:pt>
  </dgm:ptLst>
  <dgm:cxnLst>
    <dgm:cxn modelId="{71C12932-1710-4CEF-8533-C818B5E6C4F8}" type="presOf" srcId="{A37CEF71-D511-4E95-8E91-E7618BF53AD5}" destId="{0C60207E-B183-481B-B6F8-8D6F841003D0}" srcOrd="0" destOrd="0" presId="urn:microsoft.com/office/officeart/2005/8/layout/default"/>
    <dgm:cxn modelId="{40D4D155-1923-4D9C-8DA0-C08BDB52690F}" type="presOf" srcId="{7218F852-F3CB-41E5-9B37-DEA91F8016F4}" destId="{8C4E01DF-597C-4208-80A5-C66A6E32D4A6}" srcOrd="0" destOrd="0" presId="urn:microsoft.com/office/officeart/2005/8/layout/default"/>
    <dgm:cxn modelId="{DB81DE8E-A27D-4BCA-B48E-302C46C054EA}" srcId="{232739B2-1475-4D86-ACE3-D05273C1B8C6}" destId="{7218F852-F3CB-41E5-9B37-DEA91F8016F4}" srcOrd="1" destOrd="0" parTransId="{FA2F9600-B693-40A6-84D0-648522AEAE45}" sibTransId="{B614962D-783B-42B8-9094-FA10FD5D6041}"/>
    <dgm:cxn modelId="{25C95DD5-9C61-4568-9850-D08A5F4ECB51}" srcId="{232739B2-1475-4D86-ACE3-D05273C1B8C6}" destId="{A37CEF71-D511-4E95-8E91-E7618BF53AD5}" srcOrd="0" destOrd="0" parTransId="{7F7D2468-20B0-45A2-8C67-4C46C4783056}" sibTransId="{AA259EC4-10EC-4B95-918B-C062F13A3F06}"/>
    <dgm:cxn modelId="{1BD291E2-BFA2-4F4D-9589-B222A4DDB83A}" type="presOf" srcId="{232739B2-1475-4D86-ACE3-D05273C1B8C6}" destId="{8D852BBF-1F52-4605-8465-387AA5015F84}" srcOrd="0" destOrd="0" presId="urn:microsoft.com/office/officeart/2005/8/layout/default"/>
    <dgm:cxn modelId="{4CA47179-8D57-4E03-996A-C93C1F10DEDD}" type="presParOf" srcId="{8D852BBF-1F52-4605-8465-387AA5015F84}" destId="{0C60207E-B183-481B-B6F8-8D6F841003D0}" srcOrd="0" destOrd="0" presId="urn:microsoft.com/office/officeart/2005/8/layout/default"/>
    <dgm:cxn modelId="{0112527E-015D-46B5-8965-96F75DD48491}" type="presParOf" srcId="{8D852BBF-1F52-4605-8465-387AA5015F84}" destId="{E673E3CD-7CBF-4E52-8CBE-B323086FFFC8}" srcOrd="1" destOrd="0" presId="urn:microsoft.com/office/officeart/2005/8/layout/default"/>
    <dgm:cxn modelId="{6A66FDDD-B2EE-4497-8765-DA4CB09C5A23}" type="presParOf" srcId="{8D852BBF-1F52-4605-8465-387AA5015F84}" destId="{8C4E01DF-597C-4208-80A5-C66A6E32D4A6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C89B24A-A7BC-4572-AFCD-EC3200934AC1}" type="doc">
      <dgm:prSet loTypeId="urn:microsoft.com/office/officeart/2005/8/layout/list1" loCatId="list" qsTypeId="urn:microsoft.com/office/officeart/2005/8/quickstyle/3d4" qsCatId="3D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FBB67356-824A-4C72-BF04-41DBBE8C43B2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>
            <a:buNone/>
          </a:pPr>
          <a:r>
            <a:rPr lang="en-US" sz="2800" b="1" dirty="0">
              <a:latin typeface="Calibri" pitchFamily="34" charset="0"/>
              <a:ea typeface="Calibri" pitchFamily="34" charset="-122"/>
              <a:cs typeface="Calibri" pitchFamily="34" charset="-120"/>
            </a:rPr>
            <a:t>Exceed ₹1 </a:t>
          </a:r>
          <a:r>
            <a:rPr lang="en-US" sz="2800" b="1" dirty="0" err="1">
              <a:latin typeface="Calibri" pitchFamily="34" charset="0"/>
              <a:ea typeface="Calibri" pitchFamily="34" charset="-122"/>
              <a:cs typeface="Calibri" pitchFamily="34" charset="-120"/>
            </a:rPr>
            <a:t>cr</a:t>
          </a:r>
          <a:r>
            <a:rPr lang="en-US" sz="2800" b="1" dirty="0">
              <a:latin typeface="Calibri" pitchFamily="34" charset="0"/>
              <a:ea typeface="Calibri" pitchFamily="34" charset="-122"/>
              <a:cs typeface="Calibri" pitchFamily="34" charset="-120"/>
            </a:rPr>
            <a:t> (Cat A) / ₹5 </a:t>
          </a:r>
          <a:r>
            <a:rPr lang="en-US" sz="2800" b="1" dirty="0" err="1">
              <a:latin typeface="Calibri" pitchFamily="34" charset="0"/>
              <a:ea typeface="Calibri" pitchFamily="34" charset="-122"/>
              <a:cs typeface="Calibri" pitchFamily="34" charset="-120"/>
            </a:rPr>
            <a:t>cr</a:t>
          </a:r>
          <a:r>
            <a:rPr lang="en-US" sz="2800" b="1" dirty="0">
              <a:latin typeface="Calibri" pitchFamily="34" charset="0"/>
              <a:ea typeface="Calibri" pitchFamily="34" charset="-122"/>
              <a:cs typeface="Calibri" pitchFamily="34" charset="-120"/>
            </a:rPr>
            <a:t> (Cat B)  →  </a:t>
          </a:r>
          <a:r>
            <a:rPr lang="en-US" sz="2800" dirty="0">
              <a:latin typeface="Calibri" pitchFamily="34" charset="0"/>
              <a:ea typeface="Calibri" pitchFamily="34" charset="-122"/>
              <a:cs typeface="Calibri" pitchFamily="34" charset="-120"/>
            </a:rPr>
            <a:t>ineligible -  no immunity, no finality</a:t>
          </a:r>
          <a:endParaRPr lang="en-IN" sz="2800" dirty="0"/>
        </a:p>
      </dgm:t>
    </dgm:pt>
    <dgm:pt modelId="{8DA7270A-3CEE-4096-A795-F11382FCA489}" type="parTrans" cxnId="{7CE4A3D0-4F5E-46D1-AF53-F682F77954A4}">
      <dgm:prSet/>
      <dgm:spPr/>
      <dgm:t>
        <a:bodyPr/>
        <a:lstStyle/>
        <a:p>
          <a:endParaRPr lang="en-IN"/>
        </a:p>
      </dgm:t>
    </dgm:pt>
    <dgm:pt modelId="{27454132-3E27-41E6-A150-ED6E588CFE65}" type="sibTrans" cxnId="{7CE4A3D0-4F5E-46D1-AF53-F682F77954A4}">
      <dgm:prSet/>
      <dgm:spPr/>
      <dgm:t>
        <a:bodyPr/>
        <a:lstStyle/>
        <a:p>
          <a:endParaRPr lang="en-IN"/>
        </a:p>
      </dgm:t>
    </dgm:pt>
    <dgm:pt modelId="{96264982-51CF-4A30-9A2B-6DFEE92C8024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sz="2800" b="1" dirty="0">
              <a:latin typeface="Calibri" pitchFamily="34" charset="0"/>
              <a:ea typeface="Calibri" pitchFamily="34" charset="-122"/>
              <a:cs typeface="Calibri" pitchFamily="34" charset="-120"/>
            </a:rPr>
            <a:t>Full BMA: 30% + 90% = 120% of value</a:t>
          </a:r>
          <a:endParaRPr lang="en-IN" sz="2800" b="1" dirty="0"/>
        </a:p>
      </dgm:t>
    </dgm:pt>
    <dgm:pt modelId="{F7E91C0D-8506-477F-A01A-A2396FBF4FBE}" type="parTrans" cxnId="{ABF55E45-ECFA-48AB-92A8-E5D1DAE6AEB7}">
      <dgm:prSet/>
      <dgm:spPr/>
      <dgm:t>
        <a:bodyPr/>
        <a:lstStyle/>
        <a:p>
          <a:endParaRPr lang="en-IN"/>
        </a:p>
      </dgm:t>
    </dgm:pt>
    <dgm:pt modelId="{6BA225B8-63A9-4880-AB32-1F09C2C0BE59}" type="sibTrans" cxnId="{ABF55E45-ECFA-48AB-92A8-E5D1DAE6AEB7}">
      <dgm:prSet/>
      <dgm:spPr/>
      <dgm:t>
        <a:bodyPr/>
        <a:lstStyle/>
        <a:p>
          <a:endParaRPr lang="en-IN"/>
        </a:p>
      </dgm:t>
    </dgm:pt>
    <dgm:pt modelId="{CCBC604F-04AB-4070-9AE5-C1A141497E8B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>
            <a:buNone/>
          </a:pPr>
          <a:r>
            <a:rPr lang="en-US" sz="2800" dirty="0">
              <a:latin typeface="Calibri" pitchFamily="34" charset="0"/>
              <a:ea typeface="Calibri" pitchFamily="34" charset="-122"/>
              <a:cs typeface="Calibri" pitchFamily="34" charset="-120"/>
            </a:rPr>
            <a:t>Prosecution (ss. 49–51)</a:t>
          </a:r>
          <a:endParaRPr lang="en-IN" sz="2800" dirty="0"/>
        </a:p>
      </dgm:t>
    </dgm:pt>
    <dgm:pt modelId="{2A4DCE8B-8FD6-460F-A685-BC3DA4907B29}" type="parTrans" cxnId="{5DA7AB3E-4295-4D66-B13C-E9165FC1783E}">
      <dgm:prSet/>
      <dgm:spPr/>
      <dgm:t>
        <a:bodyPr/>
        <a:lstStyle/>
        <a:p>
          <a:endParaRPr lang="en-IN"/>
        </a:p>
      </dgm:t>
    </dgm:pt>
    <dgm:pt modelId="{436AE92B-AAFA-48D2-9297-9CD24B5594CA}" type="sibTrans" cxnId="{5DA7AB3E-4295-4D66-B13C-E9165FC1783E}">
      <dgm:prSet/>
      <dgm:spPr/>
      <dgm:t>
        <a:bodyPr/>
        <a:lstStyle/>
        <a:p>
          <a:endParaRPr lang="en-IN"/>
        </a:p>
      </dgm:t>
    </dgm:pt>
    <dgm:pt modelId="{19C691C9-D616-4665-A2BD-3072BB63432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sz="2800" dirty="0">
              <a:latin typeface="Calibri" pitchFamily="34" charset="0"/>
              <a:ea typeface="Calibri" pitchFamily="34" charset="-122"/>
              <a:cs typeface="Calibri" pitchFamily="34" charset="-120"/>
            </a:rPr>
            <a:t>₹10 lakh per year (ss. 42/43)</a:t>
          </a:r>
          <a:endParaRPr lang="en-US" sz="2800" dirty="0"/>
        </a:p>
      </dgm:t>
    </dgm:pt>
    <dgm:pt modelId="{1DA24100-3AAF-47A9-B78B-600029BE9CF8}" type="parTrans" cxnId="{2C387BA1-902A-4FC6-8F8D-2E14006C7868}">
      <dgm:prSet/>
      <dgm:spPr/>
      <dgm:t>
        <a:bodyPr/>
        <a:lstStyle/>
        <a:p>
          <a:endParaRPr lang="en-IN"/>
        </a:p>
      </dgm:t>
    </dgm:pt>
    <dgm:pt modelId="{302CC834-E20F-4952-9786-8552F19736FB}" type="sibTrans" cxnId="{2C387BA1-902A-4FC6-8F8D-2E14006C7868}">
      <dgm:prSet/>
      <dgm:spPr/>
      <dgm:t>
        <a:bodyPr/>
        <a:lstStyle/>
        <a:p>
          <a:endParaRPr lang="en-IN"/>
        </a:p>
      </dgm:t>
    </dgm:pt>
    <dgm:pt modelId="{3B9B80AC-97C0-42EA-B76F-ACEDD8419029}" type="pres">
      <dgm:prSet presAssocID="{2C89B24A-A7BC-4572-AFCD-EC3200934AC1}" presName="linear" presStyleCnt="0">
        <dgm:presLayoutVars>
          <dgm:dir/>
          <dgm:animLvl val="lvl"/>
          <dgm:resizeHandles val="exact"/>
        </dgm:presLayoutVars>
      </dgm:prSet>
      <dgm:spPr/>
    </dgm:pt>
    <dgm:pt modelId="{C0BFB0BF-766F-4428-AB3A-51130B136BD3}" type="pres">
      <dgm:prSet presAssocID="{FBB67356-824A-4C72-BF04-41DBBE8C43B2}" presName="parentLin" presStyleCnt="0"/>
      <dgm:spPr/>
    </dgm:pt>
    <dgm:pt modelId="{B5005C33-1BA9-4A8E-BD35-26CA67F45D21}" type="pres">
      <dgm:prSet presAssocID="{FBB67356-824A-4C72-BF04-41DBBE8C43B2}" presName="parentLeftMargin" presStyleLbl="node1" presStyleIdx="0" presStyleCnt="4"/>
      <dgm:spPr/>
    </dgm:pt>
    <dgm:pt modelId="{240991E8-2734-486F-8E68-5A953D197DB5}" type="pres">
      <dgm:prSet presAssocID="{FBB67356-824A-4C72-BF04-41DBBE8C43B2}" presName="parentText" presStyleLbl="node1" presStyleIdx="0" presStyleCnt="4" custScaleX="136776" custScaleY="133100" custLinFactNeighborX="10865" custLinFactNeighborY="15295">
        <dgm:presLayoutVars>
          <dgm:chMax val="0"/>
          <dgm:bulletEnabled val="1"/>
        </dgm:presLayoutVars>
      </dgm:prSet>
      <dgm:spPr/>
    </dgm:pt>
    <dgm:pt modelId="{10A4406A-6C15-489F-B8A9-7743A105DD28}" type="pres">
      <dgm:prSet presAssocID="{FBB67356-824A-4C72-BF04-41DBBE8C43B2}" presName="negativeSpace" presStyleCnt="0"/>
      <dgm:spPr/>
    </dgm:pt>
    <dgm:pt modelId="{5DC30CFC-BCDB-45E4-BF74-BD5836E54D58}" type="pres">
      <dgm:prSet presAssocID="{FBB67356-824A-4C72-BF04-41DBBE8C43B2}" presName="childText" presStyleLbl="conFgAcc1" presStyleIdx="0" presStyleCnt="4">
        <dgm:presLayoutVars>
          <dgm:bulletEnabled val="1"/>
        </dgm:presLayoutVars>
      </dgm:prSet>
      <dgm:spPr/>
    </dgm:pt>
    <dgm:pt modelId="{49D6B191-6785-49A6-8D3A-4313B87F1888}" type="pres">
      <dgm:prSet presAssocID="{27454132-3E27-41E6-A150-ED6E588CFE65}" presName="spaceBetweenRectangles" presStyleCnt="0"/>
      <dgm:spPr/>
    </dgm:pt>
    <dgm:pt modelId="{7EF3F0CE-EC97-4628-AD5A-1EE39005E5DD}" type="pres">
      <dgm:prSet presAssocID="{96264982-51CF-4A30-9A2B-6DFEE92C8024}" presName="parentLin" presStyleCnt="0"/>
      <dgm:spPr/>
    </dgm:pt>
    <dgm:pt modelId="{6AE41DCC-BC69-4D07-8F34-27490A24DDFF}" type="pres">
      <dgm:prSet presAssocID="{96264982-51CF-4A30-9A2B-6DFEE92C8024}" presName="parentLeftMargin" presStyleLbl="node1" presStyleIdx="0" presStyleCnt="4"/>
      <dgm:spPr/>
    </dgm:pt>
    <dgm:pt modelId="{36E6C40E-4E4F-4A2E-880E-71001CA710B9}" type="pres">
      <dgm:prSet presAssocID="{96264982-51CF-4A30-9A2B-6DFEE92C8024}" presName="parentText" presStyleLbl="node1" presStyleIdx="1" presStyleCnt="4" custScaleX="140896" custScaleY="121000" custLinFactNeighborX="4346" custLinFactNeighborY="6705">
        <dgm:presLayoutVars>
          <dgm:chMax val="0"/>
          <dgm:bulletEnabled val="1"/>
        </dgm:presLayoutVars>
      </dgm:prSet>
      <dgm:spPr/>
    </dgm:pt>
    <dgm:pt modelId="{C712EFF8-DCC8-47C5-9009-CEB213748558}" type="pres">
      <dgm:prSet presAssocID="{96264982-51CF-4A30-9A2B-6DFEE92C8024}" presName="negativeSpace" presStyleCnt="0"/>
      <dgm:spPr/>
    </dgm:pt>
    <dgm:pt modelId="{14964727-BD5E-4081-A4CC-37B58892C13E}" type="pres">
      <dgm:prSet presAssocID="{96264982-51CF-4A30-9A2B-6DFEE92C8024}" presName="childText" presStyleLbl="conFgAcc1" presStyleIdx="1" presStyleCnt="4">
        <dgm:presLayoutVars>
          <dgm:bulletEnabled val="1"/>
        </dgm:presLayoutVars>
      </dgm:prSet>
      <dgm:spPr/>
    </dgm:pt>
    <dgm:pt modelId="{968F0190-C150-4760-AAB2-A2378B6CFDAD}" type="pres">
      <dgm:prSet presAssocID="{6BA225B8-63A9-4880-AB32-1F09C2C0BE59}" presName="spaceBetweenRectangles" presStyleCnt="0"/>
      <dgm:spPr/>
    </dgm:pt>
    <dgm:pt modelId="{898662E6-FA5D-401B-9F19-6EF40CB48A96}" type="pres">
      <dgm:prSet presAssocID="{19C691C9-D616-4665-A2BD-3072BB634326}" presName="parentLin" presStyleCnt="0"/>
      <dgm:spPr/>
    </dgm:pt>
    <dgm:pt modelId="{76A25667-2094-4888-8206-8CF1318641B4}" type="pres">
      <dgm:prSet presAssocID="{19C691C9-D616-4665-A2BD-3072BB634326}" presName="parentLeftMargin" presStyleLbl="node1" presStyleIdx="1" presStyleCnt="4"/>
      <dgm:spPr/>
    </dgm:pt>
    <dgm:pt modelId="{46872807-65E7-454C-9B8C-08B5F0489339}" type="pres">
      <dgm:prSet presAssocID="{19C691C9-D616-4665-A2BD-3072BB634326}" presName="parentText" presStyleLbl="node1" presStyleIdx="2" presStyleCnt="4" custScaleX="140585" custScaleY="121000" custLinFactNeighborX="4346" custLinFactNeighborY="6705">
        <dgm:presLayoutVars>
          <dgm:chMax val="0"/>
          <dgm:bulletEnabled val="1"/>
        </dgm:presLayoutVars>
      </dgm:prSet>
      <dgm:spPr/>
    </dgm:pt>
    <dgm:pt modelId="{9A9EFA74-9E49-4914-8923-658106BC9643}" type="pres">
      <dgm:prSet presAssocID="{19C691C9-D616-4665-A2BD-3072BB634326}" presName="negativeSpace" presStyleCnt="0"/>
      <dgm:spPr/>
    </dgm:pt>
    <dgm:pt modelId="{07307C50-92DC-4D29-8C33-94A646D8ADFB}" type="pres">
      <dgm:prSet presAssocID="{19C691C9-D616-4665-A2BD-3072BB634326}" presName="childText" presStyleLbl="conFgAcc1" presStyleIdx="2" presStyleCnt="4">
        <dgm:presLayoutVars>
          <dgm:bulletEnabled val="1"/>
        </dgm:presLayoutVars>
      </dgm:prSet>
      <dgm:spPr/>
    </dgm:pt>
    <dgm:pt modelId="{5663ECC9-F6FC-40E6-ACD5-4ED8987903E0}" type="pres">
      <dgm:prSet presAssocID="{302CC834-E20F-4952-9786-8552F19736FB}" presName="spaceBetweenRectangles" presStyleCnt="0"/>
      <dgm:spPr/>
    </dgm:pt>
    <dgm:pt modelId="{A35DD613-743C-4BEA-8DEC-3358701075F6}" type="pres">
      <dgm:prSet presAssocID="{CCBC604F-04AB-4070-9AE5-C1A141497E8B}" presName="parentLin" presStyleCnt="0"/>
      <dgm:spPr/>
    </dgm:pt>
    <dgm:pt modelId="{27AA7570-ABCA-46D4-A63E-337024F1A92E}" type="pres">
      <dgm:prSet presAssocID="{CCBC604F-04AB-4070-9AE5-C1A141497E8B}" presName="parentLeftMargin" presStyleLbl="node1" presStyleIdx="2" presStyleCnt="4"/>
      <dgm:spPr/>
    </dgm:pt>
    <dgm:pt modelId="{A9EECF66-8510-4662-A732-4814C6BC2FCA}" type="pres">
      <dgm:prSet presAssocID="{CCBC604F-04AB-4070-9AE5-C1A141497E8B}" presName="parentText" presStyleLbl="node1" presStyleIdx="3" presStyleCnt="4" custScaleX="133100" custScaleY="133100" custLinFactNeighborX="14374" custLinFactNeighborY="13619">
        <dgm:presLayoutVars>
          <dgm:chMax val="0"/>
          <dgm:bulletEnabled val="1"/>
        </dgm:presLayoutVars>
      </dgm:prSet>
      <dgm:spPr/>
    </dgm:pt>
    <dgm:pt modelId="{5906745F-7036-464C-B20C-DE52F95A3143}" type="pres">
      <dgm:prSet presAssocID="{CCBC604F-04AB-4070-9AE5-C1A141497E8B}" presName="negativeSpace" presStyleCnt="0"/>
      <dgm:spPr/>
    </dgm:pt>
    <dgm:pt modelId="{C09F10E5-D0FF-4512-A943-A6E7A18CABA5}" type="pres">
      <dgm:prSet presAssocID="{CCBC604F-04AB-4070-9AE5-C1A141497E8B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FF679411-7602-4B01-8694-66268184F9C0}" type="presOf" srcId="{96264982-51CF-4A30-9A2B-6DFEE92C8024}" destId="{36E6C40E-4E4F-4A2E-880E-71001CA710B9}" srcOrd="1" destOrd="0" presId="urn:microsoft.com/office/officeart/2005/8/layout/list1"/>
    <dgm:cxn modelId="{DCC3883A-AED7-4ED6-B408-713B02DE9BA3}" type="presOf" srcId="{FBB67356-824A-4C72-BF04-41DBBE8C43B2}" destId="{240991E8-2734-486F-8E68-5A953D197DB5}" srcOrd="1" destOrd="0" presId="urn:microsoft.com/office/officeart/2005/8/layout/list1"/>
    <dgm:cxn modelId="{5DA7AB3E-4295-4D66-B13C-E9165FC1783E}" srcId="{2C89B24A-A7BC-4572-AFCD-EC3200934AC1}" destId="{CCBC604F-04AB-4070-9AE5-C1A141497E8B}" srcOrd="3" destOrd="0" parTransId="{2A4DCE8B-8FD6-460F-A685-BC3DA4907B29}" sibTransId="{436AE92B-AAFA-48D2-9297-9CD24B5594CA}"/>
    <dgm:cxn modelId="{564DE95E-BF0E-42A3-9567-64BD8EFB1778}" type="presOf" srcId="{CCBC604F-04AB-4070-9AE5-C1A141497E8B}" destId="{A9EECF66-8510-4662-A732-4814C6BC2FCA}" srcOrd="1" destOrd="0" presId="urn:microsoft.com/office/officeart/2005/8/layout/list1"/>
    <dgm:cxn modelId="{ABF55E45-ECFA-48AB-92A8-E5D1DAE6AEB7}" srcId="{2C89B24A-A7BC-4572-AFCD-EC3200934AC1}" destId="{96264982-51CF-4A30-9A2B-6DFEE92C8024}" srcOrd="1" destOrd="0" parTransId="{F7E91C0D-8506-477F-A01A-A2396FBF4FBE}" sibTransId="{6BA225B8-63A9-4880-AB32-1F09C2C0BE59}"/>
    <dgm:cxn modelId="{B1676074-A4BA-48A9-93E7-386B134AE60E}" type="presOf" srcId="{2C89B24A-A7BC-4572-AFCD-EC3200934AC1}" destId="{3B9B80AC-97C0-42EA-B76F-ACEDD8419029}" srcOrd="0" destOrd="0" presId="urn:microsoft.com/office/officeart/2005/8/layout/list1"/>
    <dgm:cxn modelId="{3544CF76-2D53-4B5E-9BC5-BC816CB6C2C2}" type="presOf" srcId="{96264982-51CF-4A30-9A2B-6DFEE92C8024}" destId="{6AE41DCC-BC69-4D07-8F34-27490A24DDFF}" srcOrd="0" destOrd="0" presId="urn:microsoft.com/office/officeart/2005/8/layout/list1"/>
    <dgm:cxn modelId="{85FBAA98-F8E7-4E18-9DB2-FDC3E277953B}" type="presOf" srcId="{19C691C9-D616-4665-A2BD-3072BB634326}" destId="{46872807-65E7-454C-9B8C-08B5F0489339}" srcOrd="1" destOrd="0" presId="urn:microsoft.com/office/officeart/2005/8/layout/list1"/>
    <dgm:cxn modelId="{2C387BA1-902A-4FC6-8F8D-2E14006C7868}" srcId="{2C89B24A-A7BC-4572-AFCD-EC3200934AC1}" destId="{19C691C9-D616-4665-A2BD-3072BB634326}" srcOrd="2" destOrd="0" parTransId="{1DA24100-3AAF-47A9-B78B-600029BE9CF8}" sibTransId="{302CC834-E20F-4952-9786-8552F19736FB}"/>
    <dgm:cxn modelId="{8EDF34BA-2FF1-4837-9023-663AE92CE9FB}" type="presOf" srcId="{CCBC604F-04AB-4070-9AE5-C1A141497E8B}" destId="{27AA7570-ABCA-46D4-A63E-337024F1A92E}" srcOrd="0" destOrd="0" presId="urn:microsoft.com/office/officeart/2005/8/layout/list1"/>
    <dgm:cxn modelId="{3F136EC5-0EA1-4BD6-82A1-2A5B73D9ACA0}" type="presOf" srcId="{FBB67356-824A-4C72-BF04-41DBBE8C43B2}" destId="{B5005C33-1BA9-4A8E-BD35-26CA67F45D21}" srcOrd="0" destOrd="0" presId="urn:microsoft.com/office/officeart/2005/8/layout/list1"/>
    <dgm:cxn modelId="{7CE4A3D0-4F5E-46D1-AF53-F682F77954A4}" srcId="{2C89B24A-A7BC-4572-AFCD-EC3200934AC1}" destId="{FBB67356-824A-4C72-BF04-41DBBE8C43B2}" srcOrd="0" destOrd="0" parTransId="{8DA7270A-3CEE-4096-A795-F11382FCA489}" sibTransId="{27454132-3E27-41E6-A150-ED6E588CFE65}"/>
    <dgm:cxn modelId="{ADECDEE6-6359-4DED-8DE3-F1F089EEF416}" type="presOf" srcId="{19C691C9-D616-4665-A2BD-3072BB634326}" destId="{76A25667-2094-4888-8206-8CF1318641B4}" srcOrd="0" destOrd="0" presId="urn:microsoft.com/office/officeart/2005/8/layout/list1"/>
    <dgm:cxn modelId="{059CF3E9-C795-4BA6-9E93-909813178E36}" type="presParOf" srcId="{3B9B80AC-97C0-42EA-B76F-ACEDD8419029}" destId="{C0BFB0BF-766F-4428-AB3A-51130B136BD3}" srcOrd="0" destOrd="0" presId="urn:microsoft.com/office/officeart/2005/8/layout/list1"/>
    <dgm:cxn modelId="{2EDF7149-D108-4FA9-BF5A-F9DFA27FE63C}" type="presParOf" srcId="{C0BFB0BF-766F-4428-AB3A-51130B136BD3}" destId="{B5005C33-1BA9-4A8E-BD35-26CA67F45D21}" srcOrd="0" destOrd="0" presId="urn:microsoft.com/office/officeart/2005/8/layout/list1"/>
    <dgm:cxn modelId="{DBF7ED7C-243A-401F-BBE0-EA7B70DFB875}" type="presParOf" srcId="{C0BFB0BF-766F-4428-AB3A-51130B136BD3}" destId="{240991E8-2734-486F-8E68-5A953D197DB5}" srcOrd="1" destOrd="0" presId="urn:microsoft.com/office/officeart/2005/8/layout/list1"/>
    <dgm:cxn modelId="{5CE1F995-BE4A-4989-AD47-8EDF24D87036}" type="presParOf" srcId="{3B9B80AC-97C0-42EA-B76F-ACEDD8419029}" destId="{10A4406A-6C15-489F-B8A9-7743A105DD28}" srcOrd="1" destOrd="0" presId="urn:microsoft.com/office/officeart/2005/8/layout/list1"/>
    <dgm:cxn modelId="{C45FE4C8-3BAA-4972-BA70-239EFF9C0CA1}" type="presParOf" srcId="{3B9B80AC-97C0-42EA-B76F-ACEDD8419029}" destId="{5DC30CFC-BCDB-45E4-BF74-BD5836E54D58}" srcOrd="2" destOrd="0" presId="urn:microsoft.com/office/officeart/2005/8/layout/list1"/>
    <dgm:cxn modelId="{BCA0F811-8B72-47D9-A442-11798ED18616}" type="presParOf" srcId="{3B9B80AC-97C0-42EA-B76F-ACEDD8419029}" destId="{49D6B191-6785-49A6-8D3A-4313B87F1888}" srcOrd="3" destOrd="0" presId="urn:microsoft.com/office/officeart/2005/8/layout/list1"/>
    <dgm:cxn modelId="{8251CA9B-AFAF-404F-A8C3-1CC29C46596C}" type="presParOf" srcId="{3B9B80AC-97C0-42EA-B76F-ACEDD8419029}" destId="{7EF3F0CE-EC97-4628-AD5A-1EE39005E5DD}" srcOrd="4" destOrd="0" presId="urn:microsoft.com/office/officeart/2005/8/layout/list1"/>
    <dgm:cxn modelId="{D67DEFFF-2D04-4109-854C-19304AFA1518}" type="presParOf" srcId="{7EF3F0CE-EC97-4628-AD5A-1EE39005E5DD}" destId="{6AE41DCC-BC69-4D07-8F34-27490A24DDFF}" srcOrd="0" destOrd="0" presId="urn:microsoft.com/office/officeart/2005/8/layout/list1"/>
    <dgm:cxn modelId="{17EDF1FA-8DF8-40E2-BA83-B51C2D839304}" type="presParOf" srcId="{7EF3F0CE-EC97-4628-AD5A-1EE39005E5DD}" destId="{36E6C40E-4E4F-4A2E-880E-71001CA710B9}" srcOrd="1" destOrd="0" presId="urn:microsoft.com/office/officeart/2005/8/layout/list1"/>
    <dgm:cxn modelId="{FC8E4B86-F16D-4E9E-9EC1-FDD725F39F1D}" type="presParOf" srcId="{3B9B80AC-97C0-42EA-B76F-ACEDD8419029}" destId="{C712EFF8-DCC8-47C5-9009-CEB213748558}" srcOrd="5" destOrd="0" presId="urn:microsoft.com/office/officeart/2005/8/layout/list1"/>
    <dgm:cxn modelId="{5C2EA6C5-00F0-4381-A912-B3A2A1E83669}" type="presParOf" srcId="{3B9B80AC-97C0-42EA-B76F-ACEDD8419029}" destId="{14964727-BD5E-4081-A4CC-37B58892C13E}" srcOrd="6" destOrd="0" presId="urn:microsoft.com/office/officeart/2005/8/layout/list1"/>
    <dgm:cxn modelId="{4877F2D8-F57B-487E-BA2A-3B0A7834EADE}" type="presParOf" srcId="{3B9B80AC-97C0-42EA-B76F-ACEDD8419029}" destId="{968F0190-C150-4760-AAB2-A2378B6CFDAD}" srcOrd="7" destOrd="0" presId="urn:microsoft.com/office/officeart/2005/8/layout/list1"/>
    <dgm:cxn modelId="{8D526E41-6E5A-4ECE-9AF0-2899F4F19DE8}" type="presParOf" srcId="{3B9B80AC-97C0-42EA-B76F-ACEDD8419029}" destId="{898662E6-FA5D-401B-9F19-6EF40CB48A96}" srcOrd="8" destOrd="0" presId="urn:microsoft.com/office/officeart/2005/8/layout/list1"/>
    <dgm:cxn modelId="{EC327B9C-042F-4C91-B93A-BB1EF3B7B5E5}" type="presParOf" srcId="{898662E6-FA5D-401B-9F19-6EF40CB48A96}" destId="{76A25667-2094-4888-8206-8CF1318641B4}" srcOrd="0" destOrd="0" presId="urn:microsoft.com/office/officeart/2005/8/layout/list1"/>
    <dgm:cxn modelId="{5F1B79F1-7DAF-46F9-9276-14CA8DB95DA2}" type="presParOf" srcId="{898662E6-FA5D-401B-9F19-6EF40CB48A96}" destId="{46872807-65E7-454C-9B8C-08B5F0489339}" srcOrd="1" destOrd="0" presId="urn:microsoft.com/office/officeart/2005/8/layout/list1"/>
    <dgm:cxn modelId="{484C1B6C-D11E-4444-9BE9-C9960A325020}" type="presParOf" srcId="{3B9B80AC-97C0-42EA-B76F-ACEDD8419029}" destId="{9A9EFA74-9E49-4914-8923-658106BC9643}" srcOrd="9" destOrd="0" presId="urn:microsoft.com/office/officeart/2005/8/layout/list1"/>
    <dgm:cxn modelId="{96F82CAA-7165-45A5-8FC2-36C740E91DCE}" type="presParOf" srcId="{3B9B80AC-97C0-42EA-B76F-ACEDD8419029}" destId="{07307C50-92DC-4D29-8C33-94A646D8ADFB}" srcOrd="10" destOrd="0" presId="urn:microsoft.com/office/officeart/2005/8/layout/list1"/>
    <dgm:cxn modelId="{EC91E369-7917-4830-9620-3B0EB167FA5B}" type="presParOf" srcId="{3B9B80AC-97C0-42EA-B76F-ACEDD8419029}" destId="{5663ECC9-F6FC-40E6-ACD5-4ED8987903E0}" srcOrd="11" destOrd="0" presId="urn:microsoft.com/office/officeart/2005/8/layout/list1"/>
    <dgm:cxn modelId="{46A0EA35-99E8-4004-919B-2C2A9173F782}" type="presParOf" srcId="{3B9B80AC-97C0-42EA-B76F-ACEDD8419029}" destId="{A35DD613-743C-4BEA-8DEC-3358701075F6}" srcOrd="12" destOrd="0" presId="urn:microsoft.com/office/officeart/2005/8/layout/list1"/>
    <dgm:cxn modelId="{AB63434F-7447-41E4-833E-BCFACD2C5172}" type="presParOf" srcId="{A35DD613-743C-4BEA-8DEC-3358701075F6}" destId="{27AA7570-ABCA-46D4-A63E-337024F1A92E}" srcOrd="0" destOrd="0" presId="urn:microsoft.com/office/officeart/2005/8/layout/list1"/>
    <dgm:cxn modelId="{AB6AE1D5-37F3-4B9E-9F21-21C98CAAC134}" type="presParOf" srcId="{A35DD613-743C-4BEA-8DEC-3358701075F6}" destId="{A9EECF66-8510-4662-A732-4814C6BC2FCA}" srcOrd="1" destOrd="0" presId="urn:microsoft.com/office/officeart/2005/8/layout/list1"/>
    <dgm:cxn modelId="{41AEE3CF-3BA3-4CCB-A92F-AAF86AA8F180}" type="presParOf" srcId="{3B9B80AC-97C0-42EA-B76F-ACEDD8419029}" destId="{5906745F-7036-464C-B20C-DE52F95A3143}" srcOrd="13" destOrd="0" presId="urn:microsoft.com/office/officeart/2005/8/layout/list1"/>
    <dgm:cxn modelId="{4FC24DA0-1302-48A5-99A8-B6E8E607FD17}" type="presParOf" srcId="{3B9B80AC-97C0-42EA-B76F-ACEDD8419029}" destId="{C09F10E5-D0FF-4512-A943-A6E7A18CABA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73E8A6F-F207-48D4-A2CF-BD2893DFF35B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6D1E21C4-1DAF-4D9C-A0E8-23FA70EEFEE4}">
      <dgm:prSet phldrT="[Text]" custT="1"/>
      <dgm:spPr/>
      <dgm:t>
        <a:bodyPr/>
        <a:lstStyle/>
        <a:p>
          <a:pPr>
            <a:buNone/>
          </a:pPr>
          <a:r>
            <a:rPr lang="en-US" sz="3400" b="1" kern="1200" dirty="0">
              <a:solidFill>
                <a:srgbClr val="3A3F4B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BMA PENALTY MULTIPLIES BY YEARS </a:t>
          </a:r>
        </a:p>
      </dgm:t>
    </dgm:pt>
    <dgm:pt modelId="{C894F8B8-9477-43C9-8F17-6DF10BC039F1}" type="parTrans" cxnId="{A2CBC6DC-F547-404C-94F8-9CABFF3B5E6D}">
      <dgm:prSet/>
      <dgm:spPr/>
      <dgm:t>
        <a:bodyPr/>
        <a:lstStyle/>
        <a:p>
          <a:endParaRPr lang="en-IN"/>
        </a:p>
      </dgm:t>
    </dgm:pt>
    <dgm:pt modelId="{571A0CDF-9411-44E3-A9C6-0034F3B8386E}" type="sibTrans" cxnId="{A2CBC6DC-F547-404C-94F8-9CABFF3B5E6D}">
      <dgm:prSet/>
      <dgm:spPr/>
      <dgm:t>
        <a:bodyPr/>
        <a:lstStyle/>
        <a:p>
          <a:endParaRPr lang="en-IN"/>
        </a:p>
      </dgm:t>
    </dgm:pt>
    <dgm:pt modelId="{8B902B99-5834-4850-8BBB-DAE0B6D391B7}">
      <dgm:prSet phldrT="[Text]" custT="1"/>
      <dgm:spPr/>
      <dgm:t>
        <a:bodyPr/>
        <a:lstStyle/>
        <a:p>
          <a:pPr>
            <a:buNone/>
          </a:pPr>
          <a:r>
            <a:rPr lang="en-US" sz="3400" b="1" kern="1200" dirty="0">
              <a:solidFill>
                <a:srgbClr val="3A3F4B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FAST-DS CAT B FEE</a:t>
          </a:r>
          <a:endParaRPr lang="en-IN" sz="3400" b="1" kern="1200" dirty="0">
            <a:solidFill>
              <a:srgbClr val="3A3F4B"/>
            </a:solidFill>
            <a:latin typeface="Calibri" pitchFamily="34" charset="0"/>
            <a:ea typeface="Calibri" pitchFamily="34" charset="-122"/>
            <a:cs typeface="Calibri" pitchFamily="34" charset="-120"/>
          </a:endParaRPr>
        </a:p>
      </dgm:t>
    </dgm:pt>
    <dgm:pt modelId="{8C6590CC-CADE-4577-A77E-89FE94B60724}" type="parTrans" cxnId="{B06EC3E7-9F2E-4B37-B598-35EAF190EE30}">
      <dgm:prSet/>
      <dgm:spPr/>
      <dgm:t>
        <a:bodyPr/>
        <a:lstStyle/>
        <a:p>
          <a:endParaRPr lang="en-IN"/>
        </a:p>
      </dgm:t>
    </dgm:pt>
    <dgm:pt modelId="{6F107B39-E44A-4948-8821-71D92A3B1608}" type="sibTrans" cxnId="{B06EC3E7-9F2E-4B37-B598-35EAF190EE30}">
      <dgm:prSet/>
      <dgm:spPr/>
      <dgm:t>
        <a:bodyPr/>
        <a:lstStyle/>
        <a:p>
          <a:endParaRPr lang="en-IN"/>
        </a:p>
      </dgm:t>
    </dgm:pt>
    <dgm:pt modelId="{C0224AE3-FDE8-4F66-8671-C7CBEA586E5B}" type="pres">
      <dgm:prSet presAssocID="{E73E8A6F-F207-48D4-A2CF-BD2893DFF35B}" presName="Name0" presStyleCnt="0">
        <dgm:presLayoutVars>
          <dgm:dir/>
          <dgm:animLvl val="lvl"/>
          <dgm:resizeHandles/>
        </dgm:presLayoutVars>
      </dgm:prSet>
      <dgm:spPr/>
    </dgm:pt>
    <dgm:pt modelId="{319C8468-59B9-40AE-BF47-8810140D3B1C}" type="pres">
      <dgm:prSet presAssocID="{6D1E21C4-1DAF-4D9C-A0E8-23FA70EEFEE4}" presName="linNode" presStyleCnt="0"/>
      <dgm:spPr/>
    </dgm:pt>
    <dgm:pt modelId="{858701EB-C5AB-463C-A3AE-94293AEC0A73}" type="pres">
      <dgm:prSet presAssocID="{6D1E21C4-1DAF-4D9C-A0E8-23FA70EEFEE4}" presName="parentShp" presStyleLbl="node1" presStyleIdx="0" presStyleCnt="2" custLinFactNeighborX="0" custLinFactNeighborY="-26">
        <dgm:presLayoutVars>
          <dgm:bulletEnabled val="1"/>
        </dgm:presLayoutVars>
      </dgm:prSet>
      <dgm:spPr/>
    </dgm:pt>
    <dgm:pt modelId="{D675CE76-9975-4B33-BFB6-E65949D59529}" type="pres">
      <dgm:prSet presAssocID="{6D1E21C4-1DAF-4D9C-A0E8-23FA70EEFEE4}" presName="childShp" presStyleLbl="bgAccFollowNode1" presStyleIdx="0" presStyleCnt="2" custLinFactNeighborX="0">
        <dgm:presLayoutVars>
          <dgm:bulletEnabled val="1"/>
        </dgm:presLayoutVars>
      </dgm:prSet>
      <dgm:spPr/>
    </dgm:pt>
    <dgm:pt modelId="{158FF6E4-718D-4E82-8D0B-AE730E141568}" type="pres">
      <dgm:prSet presAssocID="{571A0CDF-9411-44E3-A9C6-0034F3B8386E}" presName="spacing" presStyleCnt="0"/>
      <dgm:spPr/>
    </dgm:pt>
    <dgm:pt modelId="{11E36969-72A1-41D3-B9BF-D7DF7F489EE6}" type="pres">
      <dgm:prSet presAssocID="{8B902B99-5834-4850-8BBB-DAE0B6D391B7}" presName="linNode" presStyleCnt="0"/>
      <dgm:spPr/>
    </dgm:pt>
    <dgm:pt modelId="{E3489E66-08FF-4D79-B431-A987914D1782}" type="pres">
      <dgm:prSet presAssocID="{8B902B99-5834-4850-8BBB-DAE0B6D391B7}" presName="parentShp" presStyleLbl="node1" presStyleIdx="1" presStyleCnt="2">
        <dgm:presLayoutVars>
          <dgm:bulletEnabled val="1"/>
        </dgm:presLayoutVars>
      </dgm:prSet>
      <dgm:spPr/>
    </dgm:pt>
    <dgm:pt modelId="{C423CD8A-6F9E-4CBA-8665-FC0B2C7C1FDA}" type="pres">
      <dgm:prSet presAssocID="{8B902B99-5834-4850-8BBB-DAE0B6D391B7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DA546C13-E8F4-4E84-BC04-62F4973A957E}" type="presOf" srcId="{6D1E21C4-1DAF-4D9C-A0E8-23FA70EEFEE4}" destId="{858701EB-C5AB-463C-A3AE-94293AEC0A73}" srcOrd="0" destOrd="0" presId="urn:microsoft.com/office/officeart/2005/8/layout/vList6"/>
    <dgm:cxn modelId="{8E324E24-6B04-4B4E-A9E5-B810F8C8630E}" type="presOf" srcId="{E73E8A6F-F207-48D4-A2CF-BD2893DFF35B}" destId="{C0224AE3-FDE8-4F66-8671-C7CBEA586E5B}" srcOrd="0" destOrd="0" presId="urn:microsoft.com/office/officeart/2005/8/layout/vList6"/>
    <dgm:cxn modelId="{5ADC80B4-42D8-477F-94BA-B8E317639778}" type="presOf" srcId="{8B902B99-5834-4850-8BBB-DAE0B6D391B7}" destId="{E3489E66-08FF-4D79-B431-A987914D1782}" srcOrd="0" destOrd="0" presId="urn:microsoft.com/office/officeart/2005/8/layout/vList6"/>
    <dgm:cxn modelId="{A2CBC6DC-F547-404C-94F8-9CABFF3B5E6D}" srcId="{E73E8A6F-F207-48D4-A2CF-BD2893DFF35B}" destId="{6D1E21C4-1DAF-4D9C-A0E8-23FA70EEFEE4}" srcOrd="0" destOrd="0" parTransId="{C894F8B8-9477-43C9-8F17-6DF10BC039F1}" sibTransId="{571A0CDF-9411-44E3-A9C6-0034F3B8386E}"/>
    <dgm:cxn modelId="{B06EC3E7-9F2E-4B37-B598-35EAF190EE30}" srcId="{E73E8A6F-F207-48D4-A2CF-BD2893DFF35B}" destId="{8B902B99-5834-4850-8BBB-DAE0B6D391B7}" srcOrd="1" destOrd="0" parTransId="{8C6590CC-CADE-4577-A77E-89FE94B60724}" sibTransId="{6F107B39-E44A-4948-8821-71D92A3B1608}"/>
    <dgm:cxn modelId="{C01290B4-0364-4802-9C60-ADF30417EAC7}" type="presParOf" srcId="{C0224AE3-FDE8-4F66-8671-C7CBEA586E5B}" destId="{319C8468-59B9-40AE-BF47-8810140D3B1C}" srcOrd="0" destOrd="0" presId="urn:microsoft.com/office/officeart/2005/8/layout/vList6"/>
    <dgm:cxn modelId="{BEF58FDC-9512-4BD5-82AC-3028AC4EC49B}" type="presParOf" srcId="{319C8468-59B9-40AE-BF47-8810140D3B1C}" destId="{858701EB-C5AB-463C-A3AE-94293AEC0A73}" srcOrd="0" destOrd="0" presId="urn:microsoft.com/office/officeart/2005/8/layout/vList6"/>
    <dgm:cxn modelId="{3CABA769-6287-40F4-A94D-388696059F33}" type="presParOf" srcId="{319C8468-59B9-40AE-BF47-8810140D3B1C}" destId="{D675CE76-9975-4B33-BFB6-E65949D59529}" srcOrd="1" destOrd="0" presId="urn:microsoft.com/office/officeart/2005/8/layout/vList6"/>
    <dgm:cxn modelId="{3D7395D5-1273-4075-B6EE-419A0EF5E87E}" type="presParOf" srcId="{C0224AE3-FDE8-4F66-8671-C7CBEA586E5B}" destId="{158FF6E4-718D-4E82-8D0B-AE730E141568}" srcOrd="1" destOrd="0" presId="urn:microsoft.com/office/officeart/2005/8/layout/vList6"/>
    <dgm:cxn modelId="{1C4C2DA3-975B-4129-B05A-BD35C9C9E1B8}" type="presParOf" srcId="{C0224AE3-FDE8-4F66-8671-C7CBEA586E5B}" destId="{11E36969-72A1-41D3-B9BF-D7DF7F489EE6}" srcOrd="2" destOrd="0" presId="urn:microsoft.com/office/officeart/2005/8/layout/vList6"/>
    <dgm:cxn modelId="{799C04EF-83D1-4DF9-B575-FC7DBD3AFEDF}" type="presParOf" srcId="{11E36969-72A1-41D3-B9BF-D7DF7F489EE6}" destId="{E3489E66-08FF-4D79-B431-A987914D1782}" srcOrd="0" destOrd="0" presId="urn:microsoft.com/office/officeart/2005/8/layout/vList6"/>
    <dgm:cxn modelId="{B6FF5F50-AD2A-44DA-A606-13E45B038ADC}" type="presParOf" srcId="{11E36969-72A1-41D3-B9BF-D7DF7F489EE6}" destId="{C423CD8A-6F9E-4CBA-8665-FC0B2C7C1FDA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F4B0B81-7257-49B8-8057-6B7772F01B85}" type="doc">
      <dgm:prSet loTypeId="urn:microsoft.com/office/officeart/2005/8/layout/vList3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IN"/>
        </a:p>
      </dgm:t>
    </dgm:pt>
    <dgm:pt modelId="{5BE6FC4A-6357-4440-9055-BB8A494AB67C}">
      <dgm:prSet phldrT="[Text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l">
            <a:buNone/>
          </a:pPr>
          <a:r>
            <a:rPr lang="en-IN" sz="2000" kern="1200" dirty="0" err="1">
              <a:latin typeface="Calibri" pitchFamily="34" charset="0"/>
              <a:ea typeface="Calibri" pitchFamily="34" charset="-122"/>
              <a:cs typeface="Calibri" pitchFamily="34" charset="-120"/>
            </a:rPr>
            <a:t>Eg.</a:t>
          </a:r>
          <a:r>
            <a:rPr lang="en-IN" sz="2000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 Joint Ownership of flat in Dubai worth 1 </a:t>
          </a:r>
          <a:r>
            <a:rPr lang="en-IN" sz="2000" kern="1200" dirty="0" err="1">
              <a:latin typeface="Calibri" pitchFamily="34" charset="0"/>
              <a:ea typeface="Calibri" pitchFamily="34" charset="-122"/>
              <a:cs typeface="Calibri" pitchFamily="34" charset="-120"/>
            </a:rPr>
            <a:t>cr</a:t>
          </a:r>
          <a:r>
            <a:rPr lang="en-IN" sz="2000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 with 25 family members: </a:t>
          </a:r>
        </a:p>
        <a:p>
          <a:pPr algn="l">
            <a:buNone/>
          </a:pPr>
          <a:r>
            <a:rPr lang="en-IN" sz="2000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Individual Share less than Rs. 5 L </a:t>
          </a:r>
        </a:p>
        <a:p>
          <a:pPr algn="l">
            <a:buNone/>
          </a:pPr>
          <a:r>
            <a:rPr lang="en-IN" sz="2000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Still, Rs. 10 L per year penalty + Possible Prosecution</a:t>
          </a:r>
        </a:p>
      </dgm:t>
    </dgm:pt>
    <dgm:pt modelId="{C4E12AEB-9EDC-433A-B27C-CA9CC6379FD4}" type="parTrans" cxnId="{52CB87C9-F6FF-422F-88FF-D9CDB0D7BC4B}">
      <dgm:prSet/>
      <dgm:spPr/>
      <dgm:t>
        <a:bodyPr/>
        <a:lstStyle/>
        <a:p>
          <a:endParaRPr lang="en-IN"/>
        </a:p>
      </dgm:t>
    </dgm:pt>
    <dgm:pt modelId="{4F698339-FED1-4ACB-B0EB-BCB014621AE8}" type="sibTrans" cxnId="{52CB87C9-F6FF-422F-88FF-D9CDB0D7BC4B}">
      <dgm:prSet/>
      <dgm:spPr/>
      <dgm:t>
        <a:bodyPr/>
        <a:lstStyle/>
        <a:p>
          <a:endParaRPr lang="en-IN"/>
        </a:p>
      </dgm:t>
    </dgm:pt>
    <dgm:pt modelId="{B54F6AD3-2FAD-4845-ACF9-5C3E212781B3}">
      <dgm:prSet phldrT="[Text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l">
            <a:buSzPct val="100000"/>
            <a:buChar char="•"/>
          </a:pPr>
          <a:r>
            <a:rPr lang="en-US" sz="1800" b="1" dirty="0">
              <a:latin typeface="Calibri" pitchFamily="34" charset="0"/>
              <a:ea typeface="Calibri" pitchFamily="34" charset="-122"/>
              <a:cs typeface="Calibri" pitchFamily="34" charset="-120"/>
            </a:rPr>
            <a:t>Defense</a:t>
          </a:r>
          <a:endParaRPr lang="en-US" sz="1800" dirty="0"/>
        </a:p>
        <a:p>
          <a:pPr algn="l">
            <a:buSzPct val="100000"/>
            <a:buChar char="•"/>
          </a:pPr>
          <a:r>
            <a:rPr lang="en-US" sz="1800" b="1" dirty="0">
              <a:latin typeface="Calibri" pitchFamily="34" charset="0"/>
              <a:ea typeface="Calibri" pitchFamily="34" charset="-122"/>
              <a:cs typeface="Calibri" pitchFamily="34" charset="-120"/>
            </a:rPr>
            <a:t>Penalty is discretionary — “may direct,” not “shall” (ITAT decision to the contrary!)</a:t>
          </a:r>
          <a:endParaRPr lang="en-US" sz="1800" b="1" dirty="0"/>
        </a:p>
        <a:p>
          <a:pPr algn="l">
            <a:buSzPct val="100000"/>
            <a:buChar char="•"/>
          </a:pPr>
          <a:r>
            <a:rPr lang="en-US" sz="1800" b="1" dirty="0">
              <a:latin typeface="Calibri" pitchFamily="34" charset="0"/>
              <a:ea typeface="Calibri" pitchFamily="34" charset="-122"/>
              <a:cs typeface="Calibri" pitchFamily="34" charset="-120"/>
            </a:rPr>
            <a:t>Proportionality — ₹10L on a ₹5L asset is disproportionate</a:t>
          </a:r>
          <a:endParaRPr lang="en-US" sz="1800" b="1" dirty="0"/>
        </a:p>
        <a:p>
          <a:pPr algn="l">
            <a:buSzPct val="100000"/>
            <a:buChar char="•"/>
          </a:pPr>
          <a:r>
            <a:rPr lang="en-US" sz="1800" b="1" dirty="0">
              <a:latin typeface="Calibri" pitchFamily="34" charset="0"/>
              <a:ea typeface="Calibri" pitchFamily="34" charset="-122"/>
              <a:cs typeface="Calibri" pitchFamily="34" charset="-120"/>
            </a:rPr>
            <a:t>Source explained / not black money</a:t>
          </a:r>
          <a:endParaRPr lang="en-IN" sz="1800" b="1" dirty="0"/>
        </a:p>
      </dgm:t>
    </dgm:pt>
    <dgm:pt modelId="{B6D662F1-2F77-453C-858B-CB83569A5BA2}" type="parTrans" cxnId="{4207F744-D003-4A05-9268-CCC147D89F78}">
      <dgm:prSet/>
      <dgm:spPr/>
      <dgm:t>
        <a:bodyPr/>
        <a:lstStyle/>
        <a:p>
          <a:endParaRPr lang="en-IN"/>
        </a:p>
      </dgm:t>
    </dgm:pt>
    <dgm:pt modelId="{BEB4D90E-ED23-447F-9146-A33E7DE213C8}" type="sibTrans" cxnId="{4207F744-D003-4A05-9268-CCC147D89F78}">
      <dgm:prSet/>
      <dgm:spPr/>
      <dgm:t>
        <a:bodyPr/>
        <a:lstStyle/>
        <a:p>
          <a:endParaRPr lang="en-IN"/>
        </a:p>
      </dgm:t>
    </dgm:pt>
    <dgm:pt modelId="{B5F6FEF4-A5F8-4F44-899C-DA0756863C7E}">
      <dgm:prSet phldrT="[Text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l">
            <a:buNone/>
          </a:pPr>
          <a:r>
            <a:rPr lang="en-US" dirty="0">
              <a:latin typeface="Calibri" pitchFamily="34" charset="0"/>
              <a:ea typeface="Calibri" pitchFamily="34" charset="-122"/>
              <a:cs typeface="Calibri" pitchFamily="34" charset="-120"/>
            </a:rPr>
            <a:t>The ₹20L shelter reads “assets other than immovable property.” </a:t>
          </a:r>
        </a:p>
        <a:p>
          <a:pPr algn="l">
            <a:buNone/>
          </a:pPr>
          <a:r>
            <a:rPr lang="en-US" b="1" dirty="0">
              <a:latin typeface="Calibri" pitchFamily="34" charset="0"/>
              <a:ea typeface="Calibri" pitchFamily="34" charset="-122"/>
              <a:cs typeface="Calibri" pitchFamily="34" charset="-120"/>
            </a:rPr>
            <a:t>Foreign immovable property is exposed at ANY value  - Even below ₹20L.</a:t>
          </a:r>
          <a:endParaRPr lang="en-IN" dirty="0"/>
        </a:p>
      </dgm:t>
    </dgm:pt>
    <dgm:pt modelId="{01CBABE1-8DC3-4192-9095-FBD8B4A495B6}" type="parTrans" cxnId="{DEAA1A4A-1108-4397-A071-A6F1D41D2139}">
      <dgm:prSet/>
      <dgm:spPr/>
      <dgm:t>
        <a:bodyPr/>
        <a:lstStyle/>
        <a:p>
          <a:endParaRPr lang="en-IN"/>
        </a:p>
      </dgm:t>
    </dgm:pt>
    <dgm:pt modelId="{AD192192-EF09-40F1-AB60-3A07B109D9DF}" type="sibTrans" cxnId="{DEAA1A4A-1108-4397-A071-A6F1D41D2139}">
      <dgm:prSet/>
      <dgm:spPr/>
      <dgm:t>
        <a:bodyPr/>
        <a:lstStyle/>
        <a:p>
          <a:endParaRPr lang="en-IN"/>
        </a:p>
      </dgm:t>
    </dgm:pt>
    <dgm:pt modelId="{DFAA55DE-47E4-48CA-96F0-895A7C55BE88}" type="pres">
      <dgm:prSet presAssocID="{AF4B0B81-7257-49B8-8057-6B7772F01B85}" presName="linearFlow" presStyleCnt="0">
        <dgm:presLayoutVars>
          <dgm:dir/>
          <dgm:resizeHandles val="exact"/>
        </dgm:presLayoutVars>
      </dgm:prSet>
      <dgm:spPr/>
    </dgm:pt>
    <dgm:pt modelId="{B6B242CB-02BE-4E47-AF2D-7E44ABA5C5BF}" type="pres">
      <dgm:prSet presAssocID="{B5F6FEF4-A5F8-4F44-899C-DA0756863C7E}" presName="composite" presStyleCnt="0"/>
      <dgm:spPr/>
    </dgm:pt>
    <dgm:pt modelId="{FBCE5F5D-4B26-4337-85CA-ECA9DC3EE74D}" type="pres">
      <dgm:prSet presAssocID="{B5F6FEF4-A5F8-4F44-899C-DA0756863C7E}" presName="imgShp" presStyleLbl="fgImgPlac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vron arrows with solid fill"/>
        </a:ext>
      </dgm:extLst>
    </dgm:pt>
    <dgm:pt modelId="{D58B5590-4971-4CED-9541-5713D1F17692}" type="pres">
      <dgm:prSet presAssocID="{B5F6FEF4-A5F8-4F44-899C-DA0756863C7E}" presName="txShp" presStyleLbl="node1" presStyleIdx="0" presStyleCnt="3">
        <dgm:presLayoutVars>
          <dgm:bulletEnabled val="1"/>
        </dgm:presLayoutVars>
      </dgm:prSet>
      <dgm:spPr/>
    </dgm:pt>
    <dgm:pt modelId="{15B4266E-3717-4D76-AA8F-EEEB201D4FA6}" type="pres">
      <dgm:prSet presAssocID="{AD192192-EF09-40F1-AB60-3A07B109D9DF}" presName="spacing" presStyleCnt="0"/>
      <dgm:spPr/>
    </dgm:pt>
    <dgm:pt modelId="{C573663E-A71A-4A90-BC79-211AB0FF5F79}" type="pres">
      <dgm:prSet presAssocID="{5BE6FC4A-6357-4440-9055-BB8A494AB67C}" presName="composite" presStyleCnt="0"/>
      <dgm:spPr/>
    </dgm:pt>
    <dgm:pt modelId="{D7AEE535-3E36-4739-8728-834264BBA75B}" type="pres">
      <dgm:prSet presAssocID="{5BE6FC4A-6357-4440-9055-BB8A494AB67C}" presName="imgShp" presStyleLbl="fgImgPlac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vron arrows with solid fill"/>
        </a:ext>
      </dgm:extLst>
    </dgm:pt>
    <dgm:pt modelId="{363D37D9-1AFE-454E-8E41-8B91EDB2940D}" type="pres">
      <dgm:prSet presAssocID="{5BE6FC4A-6357-4440-9055-BB8A494AB67C}" presName="txShp" presStyleLbl="node1" presStyleIdx="1" presStyleCnt="3">
        <dgm:presLayoutVars>
          <dgm:bulletEnabled val="1"/>
        </dgm:presLayoutVars>
      </dgm:prSet>
      <dgm:spPr/>
    </dgm:pt>
    <dgm:pt modelId="{DACAF053-B0E4-43EF-A4CE-94D89E06E77C}" type="pres">
      <dgm:prSet presAssocID="{4F698339-FED1-4ACB-B0EB-BCB014621AE8}" presName="spacing" presStyleCnt="0"/>
      <dgm:spPr/>
    </dgm:pt>
    <dgm:pt modelId="{CD2820EB-65A5-4123-9F65-B291E8395C66}" type="pres">
      <dgm:prSet presAssocID="{B54F6AD3-2FAD-4845-ACF9-5C3E212781B3}" presName="composite" presStyleCnt="0"/>
      <dgm:spPr/>
    </dgm:pt>
    <dgm:pt modelId="{8CB754C2-2E3E-4F2C-9E1C-CE11A36BD12B}" type="pres">
      <dgm:prSet presAssocID="{B54F6AD3-2FAD-4845-ACF9-5C3E212781B3}" presName="imgShp" presStyleLbl="fgImgPlac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vron arrows with solid fill"/>
        </a:ext>
      </dgm:extLst>
    </dgm:pt>
    <dgm:pt modelId="{45AC4B73-F85D-40E5-B033-125EA5163C2A}" type="pres">
      <dgm:prSet presAssocID="{B54F6AD3-2FAD-4845-ACF9-5C3E212781B3}" presName="txShp" presStyleLbl="node1" presStyleIdx="2" presStyleCnt="3">
        <dgm:presLayoutVars>
          <dgm:bulletEnabled val="1"/>
        </dgm:presLayoutVars>
      </dgm:prSet>
      <dgm:spPr/>
    </dgm:pt>
  </dgm:ptLst>
  <dgm:cxnLst>
    <dgm:cxn modelId="{AED92B16-0AC7-445B-BFC5-08BDD71B782C}" type="presOf" srcId="{B5F6FEF4-A5F8-4F44-899C-DA0756863C7E}" destId="{D58B5590-4971-4CED-9541-5713D1F17692}" srcOrd="0" destOrd="0" presId="urn:microsoft.com/office/officeart/2005/8/layout/vList3"/>
    <dgm:cxn modelId="{AEAC5126-F665-4E73-9C0F-D48A79A2E4EC}" type="presOf" srcId="{B54F6AD3-2FAD-4845-ACF9-5C3E212781B3}" destId="{45AC4B73-F85D-40E5-B033-125EA5163C2A}" srcOrd="0" destOrd="0" presId="urn:microsoft.com/office/officeart/2005/8/layout/vList3"/>
    <dgm:cxn modelId="{4207F744-D003-4A05-9268-CCC147D89F78}" srcId="{AF4B0B81-7257-49B8-8057-6B7772F01B85}" destId="{B54F6AD3-2FAD-4845-ACF9-5C3E212781B3}" srcOrd="2" destOrd="0" parTransId="{B6D662F1-2F77-453C-858B-CB83569A5BA2}" sibTransId="{BEB4D90E-ED23-447F-9146-A33E7DE213C8}"/>
    <dgm:cxn modelId="{DEAA1A4A-1108-4397-A071-A6F1D41D2139}" srcId="{AF4B0B81-7257-49B8-8057-6B7772F01B85}" destId="{B5F6FEF4-A5F8-4F44-899C-DA0756863C7E}" srcOrd="0" destOrd="0" parTransId="{01CBABE1-8DC3-4192-9095-FBD8B4A495B6}" sibTransId="{AD192192-EF09-40F1-AB60-3A07B109D9DF}"/>
    <dgm:cxn modelId="{988F6574-3183-4BF8-9E49-AFB23A6AEA46}" type="presOf" srcId="{5BE6FC4A-6357-4440-9055-BB8A494AB67C}" destId="{363D37D9-1AFE-454E-8E41-8B91EDB2940D}" srcOrd="0" destOrd="0" presId="urn:microsoft.com/office/officeart/2005/8/layout/vList3"/>
    <dgm:cxn modelId="{8731E1B8-2D13-4C0E-959C-E24562F44589}" type="presOf" srcId="{AF4B0B81-7257-49B8-8057-6B7772F01B85}" destId="{DFAA55DE-47E4-48CA-96F0-895A7C55BE88}" srcOrd="0" destOrd="0" presId="urn:microsoft.com/office/officeart/2005/8/layout/vList3"/>
    <dgm:cxn modelId="{52CB87C9-F6FF-422F-88FF-D9CDB0D7BC4B}" srcId="{AF4B0B81-7257-49B8-8057-6B7772F01B85}" destId="{5BE6FC4A-6357-4440-9055-BB8A494AB67C}" srcOrd="1" destOrd="0" parTransId="{C4E12AEB-9EDC-433A-B27C-CA9CC6379FD4}" sibTransId="{4F698339-FED1-4ACB-B0EB-BCB014621AE8}"/>
    <dgm:cxn modelId="{9DB14E6D-BC83-416E-8103-1927806F2619}" type="presParOf" srcId="{DFAA55DE-47E4-48CA-96F0-895A7C55BE88}" destId="{B6B242CB-02BE-4E47-AF2D-7E44ABA5C5BF}" srcOrd="0" destOrd="0" presId="urn:microsoft.com/office/officeart/2005/8/layout/vList3"/>
    <dgm:cxn modelId="{C357C759-9559-44CB-88A6-71258243A2EE}" type="presParOf" srcId="{B6B242CB-02BE-4E47-AF2D-7E44ABA5C5BF}" destId="{FBCE5F5D-4B26-4337-85CA-ECA9DC3EE74D}" srcOrd="0" destOrd="0" presId="urn:microsoft.com/office/officeart/2005/8/layout/vList3"/>
    <dgm:cxn modelId="{2248ACF4-C0CE-4685-A72A-C09765DDAA35}" type="presParOf" srcId="{B6B242CB-02BE-4E47-AF2D-7E44ABA5C5BF}" destId="{D58B5590-4971-4CED-9541-5713D1F17692}" srcOrd="1" destOrd="0" presId="urn:microsoft.com/office/officeart/2005/8/layout/vList3"/>
    <dgm:cxn modelId="{9982267C-65D9-4A13-9BA6-A44CB96D83A4}" type="presParOf" srcId="{DFAA55DE-47E4-48CA-96F0-895A7C55BE88}" destId="{15B4266E-3717-4D76-AA8F-EEEB201D4FA6}" srcOrd="1" destOrd="0" presId="urn:microsoft.com/office/officeart/2005/8/layout/vList3"/>
    <dgm:cxn modelId="{ED12DB2F-A31A-4474-82D3-FEE6C1D8FD30}" type="presParOf" srcId="{DFAA55DE-47E4-48CA-96F0-895A7C55BE88}" destId="{C573663E-A71A-4A90-BC79-211AB0FF5F79}" srcOrd="2" destOrd="0" presId="urn:microsoft.com/office/officeart/2005/8/layout/vList3"/>
    <dgm:cxn modelId="{BBF09EEC-CBAF-4F98-AF92-E033335656A8}" type="presParOf" srcId="{C573663E-A71A-4A90-BC79-211AB0FF5F79}" destId="{D7AEE535-3E36-4739-8728-834264BBA75B}" srcOrd="0" destOrd="0" presId="urn:microsoft.com/office/officeart/2005/8/layout/vList3"/>
    <dgm:cxn modelId="{6E003067-2DDF-4913-9D4A-D689C9CA6217}" type="presParOf" srcId="{C573663E-A71A-4A90-BC79-211AB0FF5F79}" destId="{363D37D9-1AFE-454E-8E41-8B91EDB2940D}" srcOrd="1" destOrd="0" presId="urn:microsoft.com/office/officeart/2005/8/layout/vList3"/>
    <dgm:cxn modelId="{DE6EA558-421A-4ECA-AD0B-2C40E9BF016A}" type="presParOf" srcId="{DFAA55DE-47E4-48CA-96F0-895A7C55BE88}" destId="{DACAF053-B0E4-43EF-A4CE-94D89E06E77C}" srcOrd="3" destOrd="0" presId="urn:microsoft.com/office/officeart/2005/8/layout/vList3"/>
    <dgm:cxn modelId="{08524708-EB37-49CE-864E-CAF4D25B5022}" type="presParOf" srcId="{DFAA55DE-47E4-48CA-96F0-895A7C55BE88}" destId="{CD2820EB-65A5-4123-9F65-B291E8395C66}" srcOrd="4" destOrd="0" presId="urn:microsoft.com/office/officeart/2005/8/layout/vList3"/>
    <dgm:cxn modelId="{4139785E-648C-4323-99CC-743443FCA5E9}" type="presParOf" srcId="{CD2820EB-65A5-4123-9F65-B291E8395C66}" destId="{8CB754C2-2E3E-4F2C-9E1C-CE11A36BD12B}" srcOrd="0" destOrd="0" presId="urn:microsoft.com/office/officeart/2005/8/layout/vList3"/>
    <dgm:cxn modelId="{35F5A6B2-A911-4D1D-8F74-D673A6C593EE}" type="presParOf" srcId="{CD2820EB-65A5-4123-9F65-B291E8395C66}" destId="{45AC4B73-F85D-40E5-B033-125EA5163C2A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E13187E-8365-4979-8A64-9846788308EE}" type="doc">
      <dgm:prSet loTypeId="urn:microsoft.com/office/officeart/2005/8/layout/h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46AA7DB0-D169-4425-8A28-002CA09B33A9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>
            <a:buNone/>
          </a:pPr>
          <a:r>
            <a:rPr lang="en-US" b="1" spc="100" dirty="0">
              <a:latin typeface="Calibri" pitchFamily="34" charset="0"/>
              <a:ea typeface="Calibri" pitchFamily="34" charset="-122"/>
              <a:cs typeface="Calibri" pitchFamily="34" charset="-120"/>
            </a:rPr>
            <a:t>CATEGORY A -  60%</a:t>
          </a:r>
          <a:endParaRPr lang="en-IN" dirty="0"/>
        </a:p>
      </dgm:t>
    </dgm:pt>
    <dgm:pt modelId="{B96F9BD6-1FC5-464A-A700-5D5568E0372D}" type="parTrans" cxnId="{8638C4D0-3AEF-4D72-B708-31B2ADCCE90C}">
      <dgm:prSet/>
      <dgm:spPr/>
      <dgm:t>
        <a:bodyPr/>
        <a:lstStyle/>
        <a:p>
          <a:endParaRPr lang="en-IN"/>
        </a:p>
      </dgm:t>
    </dgm:pt>
    <dgm:pt modelId="{9E69D9B8-C6E7-4F88-9A62-9E1DEBFD9E52}" type="sibTrans" cxnId="{8638C4D0-3AEF-4D72-B708-31B2ADCCE90C}">
      <dgm:prSet/>
      <dgm:spPr/>
      <dgm:t>
        <a:bodyPr/>
        <a:lstStyle/>
        <a:p>
          <a:endParaRPr lang="en-IN"/>
        </a:p>
      </dgm:t>
    </dgm:pt>
    <dgm:pt modelId="{354FF83E-2344-40A3-917E-1AA3449780E8}">
      <dgm:prSet phldrT="[Text]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>
            <a:buSzPct val="100000"/>
            <a:buChar char="•"/>
          </a:pPr>
          <a:r>
            <a:rPr lang="en-US" dirty="0">
              <a:latin typeface="Calibri" pitchFamily="34" charset="0"/>
              <a:ea typeface="Calibri" pitchFamily="34" charset="-122"/>
              <a:cs typeface="Calibri" pitchFamily="34" charset="-120"/>
            </a:rPr>
            <a:t>Untaxed money (real revenue loss)</a:t>
          </a:r>
          <a:endParaRPr lang="en-IN" dirty="0"/>
        </a:p>
      </dgm:t>
    </dgm:pt>
    <dgm:pt modelId="{9DCE1466-4576-45E5-A640-709367D8228E}" type="parTrans" cxnId="{E38AE706-E0E8-4CB1-9060-38CFC6C624D5}">
      <dgm:prSet/>
      <dgm:spPr/>
      <dgm:t>
        <a:bodyPr/>
        <a:lstStyle/>
        <a:p>
          <a:endParaRPr lang="en-IN"/>
        </a:p>
      </dgm:t>
    </dgm:pt>
    <dgm:pt modelId="{EADFE747-2BA4-4D83-8F1F-5B978AF40E20}" type="sibTrans" cxnId="{E38AE706-E0E8-4CB1-9060-38CFC6C624D5}">
      <dgm:prSet/>
      <dgm:spPr/>
      <dgm:t>
        <a:bodyPr/>
        <a:lstStyle/>
        <a:p>
          <a:endParaRPr lang="en-IN"/>
        </a:p>
      </dgm:t>
    </dgm:pt>
    <dgm:pt modelId="{503383BE-1D09-44B6-A239-EDC9E7EB195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>
            <a:buNone/>
          </a:pPr>
          <a:r>
            <a:rPr lang="en-US" b="1" spc="100">
              <a:latin typeface="Calibri" pitchFamily="34" charset="0"/>
              <a:ea typeface="Calibri" pitchFamily="34" charset="-122"/>
              <a:cs typeface="Calibri" pitchFamily="34" charset="-120"/>
            </a:rPr>
            <a:t>CATEGORY B — ₹1 L</a:t>
          </a:r>
          <a:endParaRPr lang="en-IN" dirty="0"/>
        </a:p>
      </dgm:t>
    </dgm:pt>
    <dgm:pt modelId="{077385E6-E241-4066-9139-AC8A943D139C}" type="parTrans" cxnId="{313C42AB-91FC-4751-B439-16043C6B8744}">
      <dgm:prSet/>
      <dgm:spPr/>
      <dgm:t>
        <a:bodyPr/>
        <a:lstStyle/>
        <a:p>
          <a:endParaRPr lang="en-IN"/>
        </a:p>
      </dgm:t>
    </dgm:pt>
    <dgm:pt modelId="{6249538A-D7D0-477D-844D-C83C71B39AAF}" type="sibTrans" cxnId="{313C42AB-91FC-4751-B439-16043C6B8744}">
      <dgm:prSet/>
      <dgm:spPr/>
      <dgm:t>
        <a:bodyPr/>
        <a:lstStyle/>
        <a:p>
          <a:endParaRPr lang="en-IN"/>
        </a:p>
      </dgm:t>
    </dgm:pt>
    <dgm:pt modelId="{F486ABB0-C281-4516-8871-FE242E18604E}">
      <dgm:prSet phldrT="[Text]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>
            <a:buSzPct val="100000"/>
            <a:buChar char="•"/>
          </a:pPr>
          <a:r>
            <a:rPr lang="en-US" dirty="0">
              <a:latin typeface="Calibri" pitchFamily="34" charset="0"/>
              <a:ea typeface="Calibri" pitchFamily="34" charset="-122"/>
              <a:cs typeface="Calibri" pitchFamily="34" charset="-120"/>
            </a:rPr>
            <a:t>Tax already paid</a:t>
          </a:r>
          <a:endParaRPr lang="en-IN" dirty="0"/>
        </a:p>
      </dgm:t>
    </dgm:pt>
    <dgm:pt modelId="{CC9F04B7-EA0C-4EFE-BA1F-CF4DC374D0B4}" type="parTrans" cxnId="{74F281BA-B263-4D4E-A8FE-FD7E1C78A95B}">
      <dgm:prSet/>
      <dgm:spPr/>
      <dgm:t>
        <a:bodyPr/>
        <a:lstStyle/>
        <a:p>
          <a:endParaRPr lang="en-IN"/>
        </a:p>
      </dgm:t>
    </dgm:pt>
    <dgm:pt modelId="{992114B9-1F48-415C-8A63-0D7FE43035E9}" type="sibTrans" cxnId="{74F281BA-B263-4D4E-A8FE-FD7E1C78A95B}">
      <dgm:prSet/>
      <dgm:spPr/>
      <dgm:t>
        <a:bodyPr/>
        <a:lstStyle/>
        <a:p>
          <a:endParaRPr lang="en-IN"/>
        </a:p>
      </dgm:t>
    </dgm:pt>
    <dgm:pt modelId="{FBC22538-F454-4725-B398-1BBD6A3A1B97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>
              <a:latin typeface="Calibri" pitchFamily="34" charset="0"/>
              <a:ea typeface="Calibri" pitchFamily="34" charset="-122"/>
              <a:cs typeface="Calibri" pitchFamily="34" charset="-120"/>
            </a:rPr>
            <a:t>Recovers 30% tax due + 30% charge</a:t>
          </a:r>
          <a:endParaRPr lang="en-US" dirty="0"/>
        </a:p>
      </dgm:t>
    </dgm:pt>
    <dgm:pt modelId="{0B10AC4E-6A71-4D57-AF6F-BAD018B364A1}" type="parTrans" cxnId="{A3B0A038-43BD-4C26-A2FD-36B023C4918F}">
      <dgm:prSet/>
      <dgm:spPr/>
      <dgm:t>
        <a:bodyPr/>
        <a:lstStyle/>
        <a:p>
          <a:endParaRPr lang="en-IN"/>
        </a:p>
      </dgm:t>
    </dgm:pt>
    <dgm:pt modelId="{5B6D0ABF-541C-4EC7-B951-A6A7113600AA}" type="sibTrans" cxnId="{A3B0A038-43BD-4C26-A2FD-36B023C4918F}">
      <dgm:prSet/>
      <dgm:spPr/>
      <dgm:t>
        <a:bodyPr/>
        <a:lstStyle/>
        <a:p>
          <a:endParaRPr lang="en-IN"/>
        </a:p>
      </dgm:t>
    </dgm:pt>
    <dgm:pt modelId="{239A3537-DB67-456B-9260-64A3A164D336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b="1">
              <a:latin typeface="Calibri" pitchFamily="34" charset="0"/>
              <a:ea typeface="Calibri" pitchFamily="34" charset="-122"/>
              <a:cs typeface="Calibri" pitchFamily="34" charset="-120"/>
            </a:rPr>
            <a:t>Cap ₹1 crore</a:t>
          </a:r>
          <a:endParaRPr lang="en-US" dirty="0"/>
        </a:p>
      </dgm:t>
    </dgm:pt>
    <dgm:pt modelId="{C2E6DB8F-FFDB-4D34-B079-CFBFF36B05BC}" type="parTrans" cxnId="{B4A154A3-6D58-4CC8-8422-DED4F89CCE7D}">
      <dgm:prSet/>
      <dgm:spPr/>
      <dgm:t>
        <a:bodyPr/>
        <a:lstStyle/>
        <a:p>
          <a:endParaRPr lang="en-IN"/>
        </a:p>
      </dgm:t>
    </dgm:pt>
    <dgm:pt modelId="{2D8E5200-2E34-4B5E-B241-FE600073E3E3}" type="sibTrans" cxnId="{B4A154A3-6D58-4CC8-8422-DED4F89CCE7D}">
      <dgm:prSet/>
      <dgm:spPr/>
      <dgm:t>
        <a:bodyPr/>
        <a:lstStyle/>
        <a:p>
          <a:endParaRPr lang="en-IN"/>
        </a:p>
      </dgm:t>
    </dgm:pt>
    <dgm:pt modelId="{2B538C86-A039-4D01-9C6F-84604AF468FE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>
              <a:latin typeface="Calibri" pitchFamily="34" charset="0"/>
              <a:ea typeface="Calibri" pitchFamily="34" charset="-122"/>
              <a:cs typeface="Calibri" pitchFamily="34" charset="-120"/>
            </a:rPr>
            <a:t>Only the Schedule FA form was missed</a:t>
          </a:r>
          <a:endParaRPr lang="en-US" dirty="0"/>
        </a:p>
      </dgm:t>
    </dgm:pt>
    <dgm:pt modelId="{E65C2E3D-E17E-4A44-BD4A-C4B7E40771B6}" type="parTrans" cxnId="{867909D0-CE07-4BDB-B886-D11F9E3FC1B7}">
      <dgm:prSet/>
      <dgm:spPr/>
      <dgm:t>
        <a:bodyPr/>
        <a:lstStyle/>
        <a:p>
          <a:endParaRPr lang="en-IN"/>
        </a:p>
      </dgm:t>
    </dgm:pt>
    <dgm:pt modelId="{02980A36-6D7A-4630-8ABD-968101FAF3D8}" type="sibTrans" cxnId="{867909D0-CE07-4BDB-B886-D11F9E3FC1B7}">
      <dgm:prSet/>
      <dgm:spPr/>
      <dgm:t>
        <a:bodyPr/>
        <a:lstStyle/>
        <a:p>
          <a:endParaRPr lang="en-IN"/>
        </a:p>
      </dgm:t>
    </dgm:pt>
    <dgm:pt modelId="{75AA386C-2A7D-45CB-9D7F-1075682850E9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b="1" dirty="0">
              <a:latin typeface="Calibri" pitchFamily="34" charset="0"/>
              <a:ea typeface="Calibri" pitchFamily="34" charset="-122"/>
              <a:cs typeface="Calibri" pitchFamily="34" charset="-120"/>
            </a:rPr>
            <a:t>Cap ₹5 crore</a:t>
          </a:r>
          <a:endParaRPr lang="en-US" dirty="0"/>
        </a:p>
      </dgm:t>
    </dgm:pt>
    <dgm:pt modelId="{7638A45F-CFF9-490A-AC9C-8FCF5004054E}" type="parTrans" cxnId="{DD965DC3-0DAB-4E12-9934-36F709F4CCAC}">
      <dgm:prSet/>
      <dgm:spPr/>
      <dgm:t>
        <a:bodyPr/>
        <a:lstStyle/>
        <a:p>
          <a:endParaRPr lang="en-IN"/>
        </a:p>
      </dgm:t>
    </dgm:pt>
    <dgm:pt modelId="{42D970A7-025A-447C-A741-0CA421C65796}" type="sibTrans" cxnId="{DD965DC3-0DAB-4E12-9934-36F709F4CCAC}">
      <dgm:prSet/>
      <dgm:spPr/>
      <dgm:t>
        <a:bodyPr/>
        <a:lstStyle/>
        <a:p>
          <a:endParaRPr lang="en-IN"/>
        </a:p>
      </dgm:t>
    </dgm:pt>
    <dgm:pt modelId="{77B98664-F0FA-4872-BC3C-1E0800DC2DAC}">
      <dgm:prSet phldrT="[Text]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>
            <a:buSzPct val="100000"/>
            <a:buNone/>
          </a:pPr>
          <a:r>
            <a:rPr lang="en-US" dirty="0">
              <a:latin typeface="Calibri" pitchFamily="34" charset="0"/>
              <a:ea typeface="Calibri" pitchFamily="34" charset="-122"/>
              <a:cs typeface="Calibri" pitchFamily="34" charset="-120"/>
            </a:rPr>
            <a:t>or Non taxable income  (no revenue loss)</a:t>
          </a:r>
          <a:endParaRPr lang="en-IN" dirty="0"/>
        </a:p>
      </dgm:t>
    </dgm:pt>
    <dgm:pt modelId="{EB87AC92-8B57-4A10-93BE-72E5E2CF9186}" type="parTrans" cxnId="{08ECFF80-555E-42D1-AAD1-EEA09486DB96}">
      <dgm:prSet/>
      <dgm:spPr/>
      <dgm:t>
        <a:bodyPr/>
        <a:lstStyle/>
        <a:p>
          <a:endParaRPr lang="en-IN"/>
        </a:p>
      </dgm:t>
    </dgm:pt>
    <dgm:pt modelId="{EFF1AB03-2C2F-48EA-AB29-AC0221DEF6CD}" type="sibTrans" cxnId="{08ECFF80-555E-42D1-AAD1-EEA09486DB96}">
      <dgm:prSet/>
      <dgm:spPr/>
      <dgm:t>
        <a:bodyPr/>
        <a:lstStyle/>
        <a:p>
          <a:endParaRPr lang="en-IN"/>
        </a:p>
      </dgm:t>
    </dgm:pt>
    <dgm:pt modelId="{CE9F84B3-6334-4FAD-8888-0526A278BD2B}" type="pres">
      <dgm:prSet presAssocID="{AE13187E-8365-4979-8A64-9846788308EE}" presName="Name0" presStyleCnt="0">
        <dgm:presLayoutVars>
          <dgm:dir/>
          <dgm:animLvl val="lvl"/>
          <dgm:resizeHandles val="exact"/>
        </dgm:presLayoutVars>
      </dgm:prSet>
      <dgm:spPr/>
    </dgm:pt>
    <dgm:pt modelId="{BB785D00-F0CB-462A-9DA0-3FEB742DE0F4}" type="pres">
      <dgm:prSet presAssocID="{46AA7DB0-D169-4425-8A28-002CA09B33A9}" presName="composite" presStyleCnt="0"/>
      <dgm:spPr/>
    </dgm:pt>
    <dgm:pt modelId="{70FB1F7F-8F1B-4458-AE7B-FFD84671586B}" type="pres">
      <dgm:prSet presAssocID="{46AA7DB0-D169-4425-8A28-002CA09B33A9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76F8224A-ED92-4F3A-8FCB-E2A2E1A3E39E}" type="pres">
      <dgm:prSet presAssocID="{46AA7DB0-D169-4425-8A28-002CA09B33A9}" presName="desTx" presStyleLbl="alignAccFollowNode1" presStyleIdx="0" presStyleCnt="2">
        <dgm:presLayoutVars>
          <dgm:bulletEnabled val="1"/>
        </dgm:presLayoutVars>
      </dgm:prSet>
      <dgm:spPr/>
    </dgm:pt>
    <dgm:pt modelId="{ADBB8FC9-5A63-4198-9A54-D33D4ABD514B}" type="pres">
      <dgm:prSet presAssocID="{9E69D9B8-C6E7-4F88-9A62-9E1DEBFD9E52}" presName="space" presStyleCnt="0"/>
      <dgm:spPr/>
    </dgm:pt>
    <dgm:pt modelId="{E9F8238E-1C4D-4354-AFAB-4A6705B28766}" type="pres">
      <dgm:prSet presAssocID="{503383BE-1D09-44B6-A239-EDC9E7EB1950}" presName="composite" presStyleCnt="0"/>
      <dgm:spPr/>
    </dgm:pt>
    <dgm:pt modelId="{BA50D7D4-FAFE-461C-B6EB-602E18E6C235}" type="pres">
      <dgm:prSet presAssocID="{503383BE-1D09-44B6-A239-EDC9E7EB1950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4816E0ED-410D-4B85-87FD-EA6B4BD1DD2C}" type="pres">
      <dgm:prSet presAssocID="{503383BE-1D09-44B6-A239-EDC9E7EB1950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E38AE706-E0E8-4CB1-9060-38CFC6C624D5}" srcId="{46AA7DB0-D169-4425-8A28-002CA09B33A9}" destId="{354FF83E-2344-40A3-917E-1AA3449780E8}" srcOrd="0" destOrd="0" parTransId="{9DCE1466-4576-45E5-A640-709367D8228E}" sibTransId="{EADFE747-2BA4-4D83-8F1F-5B978AF40E20}"/>
    <dgm:cxn modelId="{FEDEBC0A-6808-4607-A36D-A9E7FE98FAED}" type="presOf" srcId="{77B98664-F0FA-4872-BC3C-1E0800DC2DAC}" destId="{4816E0ED-410D-4B85-87FD-EA6B4BD1DD2C}" srcOrd="0" destOrd="1" presId="urn:microsoft.com/office/officeart/2005/8/layout/hList1"/>
    <dgm:cxn modelId="{FE7E021A-D0A8-48F6-863D-7EB85AC87D9D}" type="presOf" srcId="{F486ABB0-C281-4516-8871-FE242E18604E}" destId="{4816E0ED-410D-4B85-87FD-EA6B4BD1DD2C}" srcOrd="0" destOrd="0" presId="urn:microsoft.com/office/officeart/2005/8/layout/hList1"/>
    <dgm:cxn modelId="{37CC7524-A4C0-4457-923E-B1219AB0FB4D}" type="presOf" srcId="{503383BE-1D09-44B6-A239-EDC9E7EB1950}" destId="{BA50D7D4-FAFE-461C-B6EB-602E18E6C235}" srcOrd="0" destOrd="0" presId="urn:microsoft.com/office/officeart/2005/8/layout/hList1"/>
    <dgm:cxn modelId="{A363942F-4C38-4EEA-86C9-3DE1E69262E0}" type="presOf" srcId="{75AA386C-2A7D-45CB-9D7F-1075682850E9}" destId="{4816E0ED-410D-4B85-87FD-EA6B4BD1DD2C}" srcOrd="0" destOrd="3" presId="urn:microsoft.com/office/officeart/2005/8/layout/hList1"/>
    <dgm:cxn modelId="{A3B0A038-43BD-4C26-A2FD-36B023C4918F}" srcId="{46AA7DB0-D169-4425-8A28-002CA09B33A9}" destId="{FBC22538-F454-4725-B398-1BBD6A3A1B97}" srcOrd="1" destOrd="0" parTransId="{0B10AC4E-6A71-4D57-AF6F-BAD018B364A1}" sibTransId="{5B6D0ABF-541C-4EC7-B951-A6A7113600AA}"/>
    <dgm:cxn modelId="{86120566-83E9-4C8A-BB76-8A923736F98D}" type="presOf" srcId="{FBC22538-F454-4725-B398-1BBD6A3A1B97}" destId="{76F8224A-ED92-4F3A-8FCB-E2A2E1A3E39E}" srcOrd="0" destOrd="1" presId="urn:microsoft.com/office/officeart/2005/8/layout/hList1"/>
    <dgm:cxn modelId="{22BA8353-8029-4409-BCF0-4C90FA70F4E4}" type="presOf" srcId="{AE13187E-8365-4979-8A64-9846788308EE}" destId="{CE9F84B3-6334-4FAD-8888-0526A278BD2B}" srcOrd="0" destOrd="0" presId="urn:microsoft.com/office/officeart/2005/8/layout/hList1"/>
    <dgm:cxn modelId="{13796F57-0403-4F2B-90EA-55F5BE4644B1}" type="presOf" srcId="{239A3537-DB67-456B-9260-64A3A164D336}" destId="{76F8224A-ED92-4F3A-8FCB-E2A2E1A3E39E}" srcOrd="0" destOrd="2" presId="urn:microsoft.com/office/officeart/2005/8/layout/hList1"/>
    <dgm:cxn modelId="{08ECFF80-555E-42D1-AAD1-EEA09486DB96}" srcId="{503383BE-1D09-44B6-A239-EDC9E7EB1950}" destId="{77B98664-F0FA-4872-BC3C-1E0800DC2DAC}" srcOrd="1" destOrd="0" parTransId="{EB87AC92-8B57-4A10-93BE-72E5E2CF9186}" sibTransId="{EFF1AB03-2C2F-48EA-AB29-AC0221DEF6CD}"/>
    <dgm:cxn modelId="{B4A154A3-6D58-4CC8-8422-DED4F89CCE7D}" srcId="{46AA7DB0-D169-4425-8A28-002CA09B33A9}" destId="{239A3537-DB67-456B-9260-64A3A164D336}" srcOrd="2" destOrd="0" parTransId="{C2E6DB8F-FFDB-4D34-B079-CFBFF36B05BC}" sibTransId="{2D8E5200-2E34-4B5E-B241-FE600073E3E3}"/>
    <dgm:cxn modelId="{59ED29A7-6A76-422E-B800-5B04D80C2579}" type="presOf" srcId="{354FF83E-2344-40A3-917E-1AA3449780E8}" destId="{76F8224A-ED92-4F3A-8FCB-E2A2E1A3E39E}" srcOrd="0" destOrd="0" presId="urn:microsoft.com/office/officeart/2005/8/layout/hList1"/>
    <dgm:cxn modelId="{313C42AB-91FC-4751-B439-16043C6B8744}" srcId="{AE13187E-8365-4979-8A64-9846788308EE}" destId="{503383BE-1D09-44B6-A239-EDC9E7EB1950}" srcOrd="1" destOrd="0" parTransId="{077385E6-E241-4066-9139-AC8A943D139C}" sibTransId="{6249538A-D7D0-477D-844D-C83C71B39AAF}"/>
    <dgm:cxn modelId="{74F281BA-B263-4D4E-A8FE-FD7E1C78A95B}" srcId="{503383BE-1D09-44B6-A239-EDC9E7EB1950}" destId="{F486ABB0-C281-4516-8871-FE242E18604E}" srcOrd="0" destOrd="0" parTransId="{CC9F04B7-EA0C-4EFE-BA1F-CF4DC374D0B4}" sibTransId="{992114B9-1F48-415C-8A63-0D7FE43035E9}"/>
    <dgm:cxn modelId="{DD965DC3-0DAB-4E12-9934-36F709F4CCAC}" srcId="{503383BE-1D09-44B6-A239-EDC9E7EB1950}" destId="{75AA386C-2A7D-45CB-9D7F-1075682850E9}" srcOrd="3" destOrd="0" parTransId="{7638A45F-CFF9-490A-AC9C-8FCF5004054E}" sibTransId="{42D970A7-025A-447C-A741-0CA421C65796}"/>
    <dgm:cxn modelId="{867909D0-CE07-4BDB-B886-D11F9E3FC1B7}" srcId="{503383BE-1D09-44B6-A239-EDC9E7EB1950}" destId="{2B538C86-A039-4D01-9C6F-84604AF468FE}" srcOrd="2" destOrd="0" parTransId="{E65C2E3D-E17E-4A44-BD4A-C4B7E40771B6}" sibTransId="{02980A36-6D7A-4630-8ABD-968101FAF3D8}"/>
    <dgm:cxn modelId="{8638C4D0-3AEF-4D72-B708-31B2ADCCE90C}" srcId="{AE13187E-8365-4979-8A64-9846788308EE}" destId="{46AA7DB0-D169-4425-8A28-002CA09B33A9}" srcOrd="0" destOrd="0" parTransId="{B96F9BD6-1FC5-464A-A700-5D5568E0372D}" sibTransId="{9E69D9B8-C6E7-4F88-9A62-9E1DEBFD9E52}"/>
    <dgm:cxn modelId="{5079AEFD-C408-4621-AE17-5A132C587B2F}" type="presOf" srcId="{46AA7DB0-D169-4425-8A28-002CA09B33A9}" destId="{70FB1F7F-8F1B-4458-AE7B-FFD84671586B}" srcOrd="0" destOrd="0" presId="urn:microsoft.com/office/officeart/2005/8/layout/hList1"/>
    <dgm:cxn modelId="{4F9BB1FF-7BBB-4AFD-941F-B371BE050F0B}" type="presOf" srcId="{2B538C86-A039-4D01-9C6F-84604AF468FE}" destId="{4816E0ED-410D-4B85-87FD-EA6B4BD1DD2C}" srcOrd="0" destOrd="2" presId="urn:microsoft.com/office/officeart/2005/8/layout/hList1"/>
    <dgm:cxn modelId="{25ED78BE-4795-4891-B869-E88AC732D680}" type="presParOf" srcId="{CE9F84B3-6334-4FAD-8888-0526A278BD2B}" destId="{BB785D00-F0CB-462A-9DA0-3FEB742DE0F4}" srcOrd="0" destOrd="0" presId="urn:microsoft.com/office/officeart/2005/8/layout/hList1"/>
    <dgm:cxn modelId="{80A15F76-B07C-4CAF-937D-48FA7EED492B}" type="presParOf" srcId="{BB785D00-F0CB-462A-9DA0-3FEB742DE0F4}" destId="{70FB1F7F-8F1B-4458-AE7B-FFD84671586B}" srcOrd="0" destOrd="0" presId="urn:microsoft.com/office/officeart/2005/8/layout/hList1"/>
    <dgm:cxn modelId="{DEC17E3E-E9BA-4A31-977E-3B650EA71727}" type="presParOf" srcId="{BB785D00-F0CB-462A-9DA0-3FEB742DE0F4}" destId="{76F8224A-ED92-4F3A-8FCB-E2A2E1A3E39E}" srcOrd="1" destOrd="0" presId="urn:microsoft.com/office/officeart/2005/8/layout/hList1"/>
    <dgm:cxn modelId="{7B4F242B-20C7-4C05-8E3B-4F7718E018CD}" type="presParOf" srcId="{CE9F84B3-6334-4FAD-8888-0526A278BD2B}" destId="{ADBB8FC9-5A63-4198-9A54-D33D4ABD514B}" srcOrd="1" destOrd="0" presId="urn:microsoft.com/office/officeart/2005/8/layout/hList1"/>
    <dgm:cxn modelId="{C118D6D4-E973-4304-9C28-CDC4AEF2C0D5}" type="presParOf" srcId="{CE9F84B3-6334-4FAD-8888-0526A278BD2B}" destId="{E9F8238E-1C4D-4354-AFAB-4A6705B28766}" srcOrd="2" destOrd="0" presId="urn:microsoft.com/office/officeart/2005/8/layout/hList1"/>
    <dgm:cxn modelId="{77B56969-1415-413A-8C95-85322CCCB18E}" type="presParOf" srcId="{E9F8238E-1C4D-4354-AFAB-4A6705B28766}" destId="{BA50D7D4-FAFE-461C-B6EB-602E18E6C235}" srcOrd="0" destOrd="0" presId="urn:microsoft.com/office/officeart/2005/8/layout/hList1"/>
    <dgm:cxn modelId="{A2C6A8C1-B4AA-4A83-9392-5BF03EF96C4F}" type="presParOf" srcId="{E9F8238E-1C4D-4354-AFAB-4A6705B28766}" destId="{4816E0ED-410D-4B85-87FD-EA6B4BD1DD2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949E9B5-1D56-484C-97D1-85D9A662438C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E8264199-E9F8-4111-88F4-83B33035191A}">
      <dgm:prSet phldrT="[Text]"/>
      <dgm:spPr/>
      <dgm:t>
        <a:bodyPr/>
        <a:lstStyle/>
        <a:p>
          <a:pPr>
            <a:buNone/>
          </a:pPr>
          <a:r>
            <a:rPr lang="en-US" b="1" spc="100" dirty="0">
              <a:solidFill>
                <a:srgbClr val="2E4D7B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BMA — TAXES THE ASSET</a:t>
          </a:r>
          <a:endParaRPr lang="en-IN" dirty="0"/>
        </a:p>
      </dgm:t>
    </dgm:pt>
    <dgm:pt modelId="{4D515FE2-8FE4-4385-B555-70B5362A2DC4}" type="parTrans" cxnId="{75E583E8-B233-4B29-9016-FD4619C6CC2F}">
      <dgm:prSet/>
      <dgm:spPr/>
      <dgm:t>
        <a:bodyPr/>
        <a:lstStyle/>
        <a:p>
          <a:endParaRPr lang="en-IN"/>
        </a:p>
      </dgm:t>
    </dgm:pt>
    <dgm:pt modelId="{8EF6F5E8-3862-4151-A2F3-6579DF381819}" type="sibTrans" cxnId="{75E583E8-B233-4B29-9016-FD4619C6CC2F}">
      <dgm:prSet/>
      <dgm:spPr/>
      <dgm:t>
        <a:bodyPr/>
        <a:lstStyle/>
        <a:p>
          <a:endParaRPr lang="en-IN"/>
        </a:p>
      </dgm:t>
    </dgm:pt>
    <dgm:pt modelId="{3D4294E7-DD7A-4E87-89E9-0C8AA9F2C6C5}">
      <dgm:prSet phldrT="[Text]"/>
      <dgm:spPr/>
      <dgm:t>
        <a:bodyPr/>
        <a:lstStyle/>
        <a:p>
          <a:pPr>
            <a:buSzPct val="100000"/>
            <a:buChar char="•"/>
          </a:pPr>
          <a:r>
            <a:rPr lang="en-US" dirty="0">
              <a:solidFill>
                <a:srgbClr val="3A3F4B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The corpus / body of the asset</a:t>
          </a:r>
          <a:endParaRPr lang="en-IN" dirty="0"/>
        </a:p>
      </dgm:t>
    </dgm:pt>
    <dgm:pt modelId="{23B35B06-FDB6-4A12-8793-23971A25697B}" type="parTrans" cxnId="{62280ACD-592C-4FB1-8869-49ABCDD9C5F4}">
      <dgm:prSet/>
      <dgm:spPr/>
      <dgm:t>
        <a:bodyPr/>
        <a:lstStyle/>
        <a:p>
          <a:endParaRPr lang="en-IN"/>
        </a:p>
      </dgm:t>
    </dgm:pt>
    <dgm:pt modelId="{44065DAE-39B0-46A4-AA3A-783BDF67E09D}" type="sibTrans" cxnId="{62280ACD-592C-4FB1-8869-49ABCDD9C5F4}">
      <dgm:prSet/>
      <dgm:spPr/>
      <dgm:t>
        <a:bodyPr/>
        <a:lstStyle/>
        <a:p>
          <a:endParaRPr lang="en-IN"/>
        </a:p>
      </dgm:t>
    </dgm:pt>
    <dgm:pt modelId="{1006FB70-ED50-4D38-BAD4-C0472C626347}">
      <dgm:prSet phldrT="[Text]"/>
      <dgm:spPr/>
      <dgm:t>
        <a:bodyPr/>
        <a:lstStyle/>
        <a:p>
          <a:pPr>
            <a:buNone/>
          </a:pPr>
          <a:r>
            <a:rPr lang="en-US" b="1" spc="100" dirty="0">
              <a:solidFill>
                <a:srgbClr val="2E4D7B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INCOME-TAX ACT — TAXES THE YIELD</a:t>
          </a:r>
          <a:endParaRPr lang="en-IN" dirty="0"/>
        </a:p>
      </dgm:t>
    </dgm:pt>
    <dgm:pt modelId="{C382436E-4D04-4111-B33A-611AE06E6BE6}" type="parTrans" cxnId="{7F19F3F1-8F38-4578-ACBD-FE44BEC270E2}">
      <dgm:prSet/>
      <dgm:spPr/>
      <dgm:t>
        <a:bodyPr/>
        <a:lstStyle/>
        <a:p>
          <a:endParaRPr lang="en-IN"/>
        </a:p>
      </dgm:t>
    </dgm:pt>
    <dgm:pt modelId="{B515A387-337D-4084-B326-4877EC9DC2E5}" type="sibTrans" cxnId="{7F19F3F1-8F38-4578-ACBD-FE44BEC270E2}">
      <dgm:prSet/>
      <dgm:spPr/>
      <dgm:t>
        <a:bodyPr/>
        <a:lstStyle/>
        <a:p>
          <a:endParaRPr lang="en-IN"/>
        </a:p>
      </dgm:t>
    </dgm:pt>
    <dgm:pt modelId="{AD2C25E5-08DA-453D-8BF7-54691C07B568}">
      <dgm:prSet phldrT="[Text]"/>
      <dgm:spPr/>
      <dgm:t>
        <a:bodyPr/>
        <a:lstStyle/>
        <a:p>
          <a:pPr>
            <a:buSzPct val="100000"/>
            <a:buChar char="•"/>
          </a:pPr>
          <a:r>
            <a:rPr lang="en-US" dirty="0">
              <a:solidFill>
                <a:srgbClr val="3A3F4B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The income the asset generates</a:t>
          </a:r>
          <a:endParaRPr lang="en-IN" dirty="0"/>
        </a:p>
      </dgm:t>
    </dgm:pt>
    <dgm:pt modelId="{A2B642B4-91BD-426E-B5EF-BF08910DBF61}" type="parTrans" cxnId="{F33FA86B-72E1-45C9-B0DD-A51FC04A286B}">
      <dgm:prSet/>
      <dgm:spPr/>
      <dgm:t>
        <a:bodyPr/>
        <a:lstStyle/>
        <a:p>
          <a:endParaRPr lang="en-IN"/>
        </a:p>
      </dgm:t>
    </dgm:pt>
    <dgm:pt modelId="{DDE5921A-14D4-44CF-8B81-A3234392EAAC}" type="sibTrans" cxnId="{F33FA86B-72E1-45C9-B0DD-A51FC04A286B}">
      <dgm:prSet/>
      <dgm:spPr/>
      <dgm:t>
        <a:bodyPr/>
        <a:lstStyle/>
        <a:p>
          <a:endParaRPr lang="en-IN"/>
        </a:p>
      </dgm:t>
    </dgm:pt>
    <dgm:pt modelId="{3198F6E9-C8D1-45BA-A20E-891ACB625AE0}">
      <dgm:prSet/>
      <dgm:spPr/>
      <dgm:t>
        <a:bodyPr/>
        <a:lstStyle/>
        <a:p>
          <a:r>
            <a:rPr lang="en-US" b="1">
              <a:solidFill>
                <a:srgbClr val="3A3F4B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30% + 90%</a:t>
          </a:r>
          <a:endParaRPr lang="en-US" dirty="0"/>
        </a:p>
      </dgm:t>
    </dgm:pt>
    <dgm:pt modelId="{01DD42AF-EC3A-42E2-AA71-8B6D1B6D9DF7}" type="parTrans" cxnId="{73AF22A2-F9B3-44B9-9A74-C1A4E928BA3D}">
      <dgm:prSet/>
      <dgm:spPr/>
      <dgm:t>
        <a:bodyPr/>
        <a:lstStyle/>
        <a:p>
          <a:endParaRPr lang="en-IN"/>
        </a:p>
      </dgm:t>
    </dgm:pt>
    <dgm:pt modelId="{6BF968FE-4DDB-4E28-AEB3-8744FB2080E2}" type="sibTrans" cxnId="{73AF22A2-F9B3-44B9-9A74-C1A4E928BA3D}">
      <dgm:prSet/>
      <dgm:spPr/>
      <dgm:t>
        <a:bodyPr/>
        <a:lstStyle/>
        <a:p>
          <a:endParaRPr lang="en-IN"/>
        </a:p>
      </dgm:t>
    </dgm:pt>
    <dgm:pt modelId="{383B91DA-AD4B-4E59-9224-7EE61E8839D5}">
      <dgm:prSet/>
      <dgm:spPr/>
      <dgm:t>
        <a:bodyPr/>
        <a:lstStyle/>
        <a:p>
          <a:r>
            <a:rPr lang="en-US" dirty="0">
              <a:solidFill>
                <a:srgbClr val="3A3F4B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Foreign asset is its exclusive domain</a:t>
          </a:r>
          <a:endParaRPr lang="en-US" dirty="0"/>
        </a:p>
      </dgm:t>
    </dgm:pt>
    <dgm:pt modelId="{2099E531-4F90-4483-B470-8C51812857EB}" type="parTrans" cxnId="{11A4847D-8FB3-4805-866B-C22D913F6EF5}">
      <dgm:prSet/>
      <dgm:spPr/>
      <dgm:t>
        <a:bodyPr/>
        <a:lstStyle/>
        <a:p>
          <a:endParaRPr lang="en-IN"/>
        </a:p>
      </dgm:t>
    </dgm:pt>
    <dgm:pt modelId="{518A7643-9F11-4ADD-8607-11E86785082B}" type="sibTrans" cxnId="{11A4847D-8FB3-4805-866B-C22D913F6EF5}">
      <dgm:prSet/>
      <dgm:spPr/>
      <dgm:t>
        <a:bodyPr/>
        <a:lstStyle/>
        <a:p>
          <a:endParaRPr lang="en-IN"/>
        </a:p>
      </dgm:t>
    </dgm:pt>
    <dgm:pt modelId="{D9E61AF7-E727-4CDB-8D6E-47D81F9FDD5D}">
      <dgm:prSet/>
      <dgm:spPr/>
      <dgm:t>
        <a:bodyPr/>
        <a:lstStyle/>
        <a:p>
          <a:r>
            <a:rPr lang="en-US" dirty="0">
              <a:solidFill>
                <a:srgbClr val="3A3F4B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Slab rate, year-by-year</a:t>
          </a:r>
          <a:endParaRPr lang="en-US" dirty="0"/>
        </a:p>
      </dgm:t>
    </dgm:pt>
    <dgm:pt modelId="{120D1E06-E2BE-49E9-93D1-B5AC83C29C12}" type="parTrans" cxnId="{C1404717-6D6A-4337-8B39-B106FA060E64}">
      <dgm:prSet/>
      <dgm:spPr/>
      <dgm:t>
        <a:bodyPr/>
        <a:lstStyle/>
        <a:p>
          <a:endParaRPr lang="en-IN"/>
        </a:p>
      </dgm:t>
    </dgm:pt>
    <dgm:pt modelId="{DAB2755A-0B8A-421B-9F83-3240ABEF7FD2}" type="sibTrans" cxnId="{C1404717-6D6A-4337-8B39-B106FA060E64}">
      <dgm:prSet/>
      <dgm:spPr/>
      <dgm:t>
        <a:bodyPr/>
        <a:lstStyle/>
        <a:p>
          <a:endParaRPr lang="en-IN"/>
        </a:p>
      </dgm:t>
    </dgm:pt>
    <dgm:pt modelId="{0C1A54E9-CEBA-4FA5-BF92-93EF77930B42}">
      <dgm:prSet/>
      <dgm:spPr/>
      <dgm:t>
        <a:bodyPr/>
        <a:lstStyle/>
        <a:p>
          <a:r>
            <a:rPr lang="en-US" b="1" dirty="0">
              <a:solidFill>
                <a:srgbClr val="3A3F4B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s.4(3): same sum not taxed twice</a:t>
          </a:r>
          <a:endParaRPr lang="en-US" dirty="0"/>
        </a:p>
      </dgm:t>
    </dgm:pt>
    <dgm:pt modelId="{5766A7C4-2339-4BF8-BAAA-B0B0E97B7AB1}" type="parTrans" cxnId="{35855E8B-4124-40B1-833C-E4EA62ACB57C}">
      <dgm:prSet/>
      <dgm:spPr/>
      <dgm:t>
        <a:bodyPr/>
        <a:lstStyle/>
        <a:p>
          <a:endParaRPr lang="en-IN"/>
        </a:p>
      </dgm:t>
    </dgm:pt>
    <dgm:pt modelId="{23470643-BF93-48BB-9A6D-2EC2AA3EF220}" type="sibTrans" cxnId="{35855E8B-4124-40B1-833C-E4EA62ACB57C}">
      <dgm:prSet/>
      <dgm:spPr/>
      <dgm:t>
        <a:bodyPr/>
        <a:lstStyle/>
        <a:p>
          <a:endParaRPr lang="en-IN"/>
        </a:p>
      </dgm:t>
    </dgm:pt>
    <dgm:pt modelId="{A8ACB44D-45AA-44E2-9EFE-66A9ADDEA81C}" type="pres">
      <dgm:prSet presAssocID="{D949E9B5-1D56-484C-97D1-85D9A662438C}" presName="Name0" presStyleCnt="0">
        <dgm:presLayoutVars>
          <dgm:dir/>
          <dgm:animLvl val="lvl"/>
          <dgm:resizeHandles val="exact"/>
        </dgm:presLayoutVars>
      </dgm:prSet>
      <dgm:spPr/>
    </dgm:pt>
    <dgm:pt modelId="{753395CA-7998-448E-A6AC-98DE753822EC}" type="pres">
      <dgm:prSet presAssocID="{E8264199-E9F8-4111-88F4-83B33035191A}" presName="composite" presStyleCnt="0"/>
      <dgm:spPr/>
    </dgm:pt>
    <dgm:pt modelId="{D5F835B7-B5A0-4F19-BCAC-25B37E666A30}" type="pres">
      <dgm:prSet presAssocID="{E8264199-E9F8-4111-88F4-83B33035191A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0613F1B9-C3D3-4B3F-B8C4-937817EF835B}" type="pres">
      <dgm:prSet presAssocID="{E8264199-E9F8-4111-88F4-83B33035191A}" presName="desTx" presStyleLbl="alignAccFollowNode1" presStyleIdx="0" presStyleCnt="2">
        <dgm:presLayoutVars>
          <dgm:bulletEnabled val="1"/>
        </dgm:presLayoutVars>
      </dgm:prSet>
      <dgm:spPr/>
    </dgm:pt>
    <dgm:pt modelId="{426E22EA-CB98-4635-992D-1FF9ECC45F2A}" type="pres">
      <dgm:prSet presAssocID="{8EF6F5E8-3862-4151-A2F3-6579DF381819}" presName="space" presStyleCnt="0"/>
      <dgm:spPr/>
    </dgm:pt>
    <dgm:pt modelId="{8C6A6318-21CC-4D64-ADB5-BF21F9EC45A7}" type="pres">
      <dgm:prSet presAssocID="{1006FB70-ED50-4D38-BAD4-C0472C626347}" presName="composite" presStyleCnt="0"/>
      <dgm:spPr/>
    </dgm:pt>
    <dgm:pt modelId="{DAF920ED-8B50-44EC-9583-5D4B7726E5CA}" type="pres">
      <dgm:prSet presAssocID="{1006FB70-ED50-4D38-BAD4-C0472C626347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BBA08BE0-1785-4FFC-B81B-04B858D451FF}" type="pres">
      <dgm:prSet presAssocID="{1006FB70-ED50-4D38-BAD4-C0472C626347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C1404717-6D6A-4337-8B39-B106FA060E64}" srcId="{1006FB70-ED50-4D38-BAD4-C0472C626347}" destId="{D9E61AF7-E727-4CDB-8D6E-47D81F9FDD5D}" srcOrd="1" destOrd="0" parTransId="{120D1E06-E2BE-49E9-93D1-B5AC83C29C12}" sibTransId="{DAB2755A-0B8A-421B-9F83-3240ABEF7FD2}"/>
    <dgm:cxn modelId="{CB59E635-9D5F-4747-B791-E31D3669FDC7}" type="presOf" srcId="{3D4294E7-DD7A-4E87-89E9-0C8AA9F2C6C5}" destId="{0613F1B9-C3D3-4B3F-B8C4-937817EF835B}" srcOrd="0" destOrd="0" presId="urn:microsoft.com/office/officeart/2005/8/layout/hList1"/>
    <dgm:cxn modelId="{F33FA86B-72E1-45C9-B0DD-A51FC04A286B}" srcId="{1006FB70-ED50-4D38-BAD4-C0472C626347}" destId="{AD2C25E5-08DA-453D-8BF7-54691C07B568}" srcOrd="0" destOrd="0" parTransId="{A2B642B4-91BD-426E-B5EF-BF08910DBF61}" sibTransId="{DDE5921A-14D4-44CF-8B81-A3234392EAAC}"/>
    <dgm:cxn modelId="{D29C516E-44C2-4FF3-8095-AF5C3A036856}" type="presOf" srcId="{AD2C25E5-08DA-453D-8BF7-54691C07B568}" destId="{BBA08BE0-1785-4FFC-B81B-04B858D451FF}" srcOrd="0" destOrd="0" presId="urn:microsoft.com/office/officeart/2005/8/layout/hList1"/>
    <dgm:cxn modelId="{11A4847D-8FB3-4805-866B-C22D913F6EF5}" srcId="{E8264199-E9F8-4111-88F4-83B33035191A}" destId="{383B91DA-AD4B-4E59-9224-7EE61E8839D5}" srcOrd="2" destOrd="0" parTransId="{2099E531-4F90-4483-B470-8C51812857EB}" sibTransId="{518A7643-9F11-4ADD-8607-11E86785082B}"/>
    <dgm:cxn modelId="{62779E7F-5411-475B-83C9-71EFB298D67A}" type="presOf" srcId="{1006FB70-ED50-4D38-BAD4-C0472C626347}" destId="{DAF920ED-8B50-44EC-9583-5D4B7726E5CA}" srcOrd="0" destOrd="0" presId="urn:microsoft.com/office/officeart/2005/8/layout/hList1"/>
    <dgm:cxn modelId="{4996ED87-A693-40FC-AF04-7C4CAFC4D33F}" type="presOf" srcId="{D949E9B5-1D56-484C-97D1-85D9A662438C}" destId="{A8ACB44D-45AA-44E2-9EFE-66A9ADDEA81C}" srcOrd="0" destOrd="0" presId="urn:microsoft.com/office/officeart/2005/8/layout/hList1"/>
    <dgm:cxn modelId="{35855E8B-4124-40B1-833C-E4EA62ACB57C}" srcId="{1006FB70-ED50-4D38-BAD4-C0472C626347}" destId="{0C1A54E9-CEBA-4FA5-BF92-93EF77930B42}" srcOrd="2" destOrd="0" parTransId="{5766A7C4-2339-4BF8-BAAA-B0B0E97B7AB1}" sibTransId="{23470643-BF93-48BB-9A6D-2EC2AA3EF220}"/>
    <dgm:cxn modelId="{3EC1148E-1A13-47B6-B51E-D863AF4070E1}" type="presOf" srcId="{E8264199-E9F8-4111-88F4-83B33035191A}" destId="{D5F835B7-B5A0-4F19-BCAC-25B37E666A30}" srcOrd="0" destOrd="0" presId="urn:microsoft.com/office/officeart/2005/8/layout/hList1"/>
    <dgm:cxn modelId="{AA149D8E-676E-4DEE-A35C-294E8388FB12}" type="presOf" srcId="{3198F6E9-C8D1-45BA-A20E-891ACB625AE0}" destId="{0613F1B9-C3D3-4B3F-B8C4-937817EF835B}" srcOrd="0" destOrd="1" presId="urn:microsoft.com/office/officeart/2005/8/layout/hList1"/>
    <dgm:cxn modelId="{73AF22A2-F9B3-44B9-9A74-C1A4E928BA3D}" srcId="{E8264199-E9F8-4111-88F4-83B33035191A}" destId="{3198F6E9-C8D1-45BA-A20E-891ACB625AE0}" srcOrd="1" destOrd="0" parTransId="{01DD42AF-EC3A-42E2-AA71-8B6D1B6D9DF7}" sibTransId="{6BF968FE-4DDB-4E28-AEB3-8744FB2080E2}"/>
    <dgm:cxn modelId="{8DB5EDB8-5A92-4864-9CC9-D0B66133DBC9}" type="presOf" srcId="{383B91DA-AD4B-4E59-9224-7EE61E8839D5}" destId="{0613F1B9-C3D3-4B3F-B8C4-937817EF835B}" srcOrd="0" destOrd="2" presId="urn:microsoft.com/office/officeart/2005/8/layout/hList1"/>
    <dgm:cxn modelId="{172F61BA-9877-4A41-8AC7-956A140EC8C3}" type="presOf" srcId="{0C1A54E9-CEBA-4FA5-BF92-93EF77930B42}" destId="{BBA08BE0-1785-4FFC-B81B-04B858D451FF}" srcOrd="0" destOrd="2" presId="urn:microsoft.com/office/officeart/2005/8/layout/hList1"/>
    <dgm:cxn modelId="{62280ACD-592C-4FB1-8869-49ABCDD9C5F4}" srcId="{E8264199-E9F8-4111-88F4-83B33035191A}" destId="{3D4294E7-DD7A-4E87-89E9-0C8AA9F2C6C5}" srcOrd="0" destOrd="0" parTransId="{23B35B06-FDB6-4A12-8793-23971A25697B}" sibTransId="{44065DAE-39B0-46A4-AA3A-783BDF67E09D}"/>
    <dgm:cxn modelId="{8E7305DB-8657-4079-A360-4C10DC5680CD}" type="presOf" srcId="{D9E61AF7-E727-4CDB-8D6E-47D81F9FDD5D}" destId="{BBA08BE0-1785-4FFC-B81B-04B858D451FF}" srcOrd="0" destOrd="1" presId="urn:microsoft.com/office/officeart/2005/8/layout/hList1"/>
    <dgm:cxn modelId="{75E583E8-B233-4B29-9016-FD4619C6CC2F}" srcId="{D949E9B5-1D56-484C-97D1-85D9A662438C}" destId="{E8264199-E9F8-4111-88F4-83B33035191A}" srcOrd="0" destOrd="0" parTransId="{4D515FE2-8FE4-4385-B555-70B5362A2DC4}" sibTransId="{8EF6F5E8-3862-4151-A2F3-6579DF381819}"/>
    <dgm:cxn modelId="{7F19F3F1-8F38-4578-ACBD-FE44BEC270E2}" srcId="{D949E9B5-1D56-484C-97D1-85D9A662438C}" destId="{1006FB70-ED50-4D38-BAD4-C0472C626347}" srcOrd="1" destOrd="0" parTransId="{C382436E-4D04-4111-B33A-611AE06E6BE6}" sibTransId="{B515A387-337D-4084-B326-4877EC9DC2E5}"/>
    <dgm:cxn modelId="{7F82673C-A738-4B4A-BD1E-298B5F7CDC53}" type="presParOf" srcId="{A8ACB44D-45AA-44E2-9EFE-66A9ADDEA81C}" destId="{753395CA-7998-448E-A6AC-98DE753822EC}" srcOrd="0" destOrd="0" presId="urn:microsoft.com/office/officeart/2005/8/layout/hList1"/>
    <dgm:cxn modelId="{9B9BB080-3966-4277-9167-C108440467FA}" type="presParOf" srcId="{753395CA-7998-448E-A6AC-98DE753822EC}" destId="{D5F835B7-B5A0-4F19-BCAC-25B37E666A30}" srcOrd="0" destOrd="0" presId="urn:microsoft.com/office/officeart/2005/8/layout/hList1"/>
    <dgm:cxn modelId="{4121926E-743E-421C-BBA7-D06712F89525}" type="presParOf" srcId="{753395CA-7998-448E-A6AC-98DE753822EC}" destId="{0613F1B9-C3D3-4B3F-B8C4-937817EF835B}" srcOrd="1" destOrd="0" presId="urn:microsoft.com/office/officeart/2005/8/layout/hList1"/>
    <dgm:cxn modelId="{910BEBD1-44A3-4EE1-B73C-43785870233C}" type="presParOf" srcId="{A8ACB44D-45AA-44E2-9EFE-66A9ADDEA81C}" destId="{426E22EA-CB98-4635-992D-1FF9ECC45F2A}" srcOrd="1" destOrd="0" presId="urn:microsoft.com/office/officeart/2005/8/layout/hList1"/>
    <dgm:cxn modelId="{BD2E88F5-659D-471B-B33E-211026F32F87}" type="presParOf" srcId="{A8ACB44D-45AA-44E2-9EFE-66A9ADDEA81C}" destId="{8C6A6318-21CC-4D64-ADB5-BF21F9EC45A7}" srcOrd="2" destOrd="0" presId="urn:microsoft.com/office/officeart/2005/8/layout/hList1"/>
    <dgm:cxn modelId="{B9F9E971-36FC-4FBB-925D-10E97EA7E883}" type="presParOf" srcId="{8C6A6318-21CC-4D64-ADB5-BF21F9EC45A7}" destId="{DAF920ED-8B50-44EC-9583-5D4B7726E5CA}" srcOrd="0" destOrd="0" presId="urn:microsoft.com/office/officeart/2005/8/layout/hList1"/>
    <dgm:cxn modelId="{8911B07F-AE06-49FF-BFED-8712FB6E211C}" type="presParOf" srcId="{8C6A6318-21CC-4D64-ADB5-BF21F9EC45A7}" destId="{BBA08BE0-1785-4FFC-B81B-04B858D451F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A5F6BB6-3636-48B2-A02D-AA63C4B89125}" type="doc">
      <dgm:prSet loTypeId="urn:microsoft.com/office/officeart/2005/8/layout/vList2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IN"/>
        </a:p>
      </dgm:t>
    </dgm:pt>
    <dgm:pt modelId="{DE2A43DD-0AA1-4556-9804-AC6BE12C5B28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en-US" sz="2700" b="1" kern="1200" dirty="0">
              <a:solidFill>
                <a:schemeClr val="tx1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Source of the asset satisfactorily proved (s.2(11)) </a:t>
          </a:r>
        </a:p>
        <a:p>
          <a:pPr>
            <a:buNone/>
          </a:pPr>
          <a:r>
            <a:rPr lang="en-US" sz="2700" b="1" kern="1200" dirty="0">
              <a:solidFill>
                <a:schemeClr val="tx1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 →  120% on the asset GONE</a:t>
          </a:r>
          <a:endParaRPr lang="en-IN" sz="2700" kern="1200" dirty="0">
            <a:solidFill>
              <a:schemeClr val="tx1"/>
            </a:solidFill>
          </a:endParaRPr>
        </a:p>
      </dgm:t>
    </dgm:pt>
    <dgm:pt modelId="{FD244036-6CB5-47BA-9024-3841DB17292A}" type="parTrans" cxnId="{F0F0269A-785B-419A-862C-0873156F0009}">
      <dgm:prSet/>
      <dgm:spPr/>
      <dgm:t>
        <a:bodyPr/>
        <a:lstStyle/>
        <a:p>
          <a:endParaRPr lang="en-IN"/>
        </a:p>
      </dgm:t>
    </dgm:pt>
    <dgm:pt modelId="{329AD503-9D85-48F9-BA01-C56CD352721F}" type="sibTrans" cxnId="{F0F0269A-785B-419A-862C-0873156F0009}">
      <dgm:prSet/>
      <dgm:spPr/>
      <dgm:t>
        <a:bodyPr/>
        <a:lstStyle/>
        <a:p>
          <a:endParaRPr lang="en-IN"/>
        </a:p>
      </dgm:t>
    </dgm:pt>
    <dgm:pt modelId="{3DBE65E3-063C-4A96-96A9-9B7FDD59416C}">
      <dgm:prSet phldrT="[Text]" phldr="1"/>
      <dgm:spPr/>
      <dgm:t>
        <a:bodyPr/>
        <a:lstStyle/>
        <a:p>
          <a:endParaRPr lang="en-IN"/>
        </a:p>
      </dgm:t>
    </dgm:pt>
    <dgm:pt modelId="{EAC43FD0-F85B-4B7B-AEBF-22AEDCC36955}" type="parTrans" cxnId="{6FE2F2C5-4684-4D51-B319-2DE7032CE10C}">
      <dgm:prSet/>
      <dgm:spPr/>
      <dgm:t>
        <a:bodyPr/>
        <a:lstStyle/>
        <a:p>
          <a:endParaRPr lang="en-IN"/>
        </a:p>
      </dgm:t>
    </dgm:pt>
    <dgm:pt modelId="{D8172675-A273-44C8-A2D6-5FE112806C76}" type="sibTrans" cxnId="{6FE2F2C5-4684-4D51-B319-2DE7032CE10C}">
      <dgm:prSet/>
      <dgm:spPr/>
      <dgm:t>
        <a:bodyPr/>
        <a:lstStyle/>
        <a:p>
          <a:endParaRPr lang="en-IN"/>
        </a:p>
      </dgm:t>
    </dgm:pt>
    <dgm:pt modelId="{64298897-1621-4564-A44C-A83F205985E3}">
      <dgm:prSet phldrT="[Text]" custT="1"/>
      <dgm:spPr/>
      <dgm:t>
        <a:bodyPr/>
        <a:lstStyle/>
        <a:p>
          <a:pPr>
            <a:buNone/>
          </a:pPr>
          <a:r>
            <a:rPr lang="en-US" sz="2800" b="1" dirty="0">
              <a:solidFill>
                <a:schemeClr val="tx1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But two things survive:</a:t>
          </a:r>
        </a:p>
        <a:p>
          <a:pPr>
            <a:buNone/>
          </a:pPr>
          <a:r>
            <a:rPr lang="en-US" sz="2000" b="1" dirty="0">
              <a:solidFill>
                <a:schemeClr val="tx1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&gt;&gt; S.42/43 reporting penalty —  irrespective of the source (Shoba Harish </a:t>
          </a:r>
          <a:r>
            <a:rPr lang="en-US" sz="2000" b="1" dirty="0" err="1">
              <a:solidFill>
                <a:schemeClr val="tx1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Thawani</a:t>
          </a:r>
          <a:r>
            <a:rPr lang="en-US" sz="2000" b="1" dirty="0">
              <a:solidFill>
                <a:schemeClr val="tx1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 – MUM ITAT)</a:t>
          </a:r>
          <a:endParaRPr lang="en-US" sz="2000" b="1" dirty="0">
            <a:solidFill>
              <a:schemeClr val="tx1"/>
            </a:solidFill>
          </a:endParaRPr>
        </a:p>
        <a:p>
          <a:pPr>
            <a:buSzPct val="100000"/>
            <a:buChar char="•"/>
          </a:pPr>
          <a:r>
            <a:rPr lang="en-US" sz="2000" b="1" dirty="0">
              <a:solidFill>
                <a:schemeClr val="tx1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&gt;&gt; Income-tax on any untaxed income the asset earned</a:t>
          </a:r>
          <a:endParaRPr lang="en-IN" sz="2000" b="1" dirty="0">
            <a:solidFill>
              <a:schemeClr val="tx1"/>
            </a:solidFill>
          </a:endParaRPr>
        </a:p>
      </dgm:t>
    </dgm:pt>
    <dgm:pt modelId="{E2F2EA08-156D-4C5E-8082-0B4DA21E7DD7}" type="parTrans" cxnId="{01801197-A5D5-4F8F-A580-379345F9D6A1}">
      <dgm:prSet/>
      <dgm:spPr/>
      <dgm:t>
        <a:bodyPr/>
        <a:lstStyle/>
        <a:p>
          <a:endParaRPr lang="en-IN"/>
        </a:p>
      </dgm:t>
    </dgm:pt>
    <dgm:pt modelId="{E092A838-8B02-4F0F-B36A-B599670C06AA}" type="sibTrans" cxnId="{01801197-A5D5-4F8F-A580-379345F9D6A1}">
      <dgm:prSet/>
      <dgm:spPr/>
      <dgm:t>
        <a:bodyPr/>
        <a:lstStyle/>
        <a:p>
          <a:endParaRPr lang="en-IN"/>
        </a:p>
      </dgm:t>
    </dgm:pt>
    <dgm:pt modelId="{57A044D3-468F-44C6-A808-9EAF2F963E79}">
      <dgm:prSet phldrT="[Text]" phldr="1"/>
      <dgm:spPr/>
      <dgm:t>
        <a:bodyPr/>
        <a:lstStyle/>
        <a:p>
          <a:endParaRPr lang="en-IN"/>
        </a:p>
      </dgm:t>
    </dgm:pt>
    <dgm:pt modelId="{0CC176FA-DA8F-477A-8BBE-6BF94DFFC232}" type="parTrans" cxnId="{84555843-0FC4-4337-8300-4B32DC5CA2F7}">
      <dgm:prSet/>
      <dgm:spPr/>
      <dgm:t>
        <a:bodyPr/>
        <a:lstStyle/>
        <a:p>
          <a:endParaRPr lang="en-IN"/>
        </a:p>
      </dgm:t>
    </dgm:pt>
    <dgm:pt modelId="{46B1EF5C-86DF-4248-93D5-9F10F4D53065}" type="sibTrans" cxnId="{84555843-0FC4-4337-8300-4B32DC5CA2F7}">
      <dgm:prSet/>
      <dgm:spPr/>
      <dgm:t>
        <a:bodyPr/>
        <a:lstStyle/>
        <a:p>
          <a:endParaRPr lang="en-IN"/>
        </a:p>
      </dgm:t>
    </dgm:pt>
    <dgm:pt modelId="{67A1CD03-78EC-4E1D-80C0-E53E01FCFBE8}" type="pres">
      <dgm:prSet presAssocID="{3A5F6BB6-3636-48B2-A02D-AA63C4B89125}" presName="linear" presStyleCnt="0">
        <dgm:presLayoutVars>
          <dgm:animLvl val="lvl"/>
          <dgm:resizeHandles val="exact"/>
        </dgm:presLayoutVars>
      </dgm:prSet>
      <dgm:spPr/>
    </dgm:pt>
    <dgm:pt modelId="{5B0960BD-3805-4AE2-803D-9AF883A7CA5D}" type="pres">
      <dgm:prSet presAssocID="{DE2A43DD-0AA1-4556-9804-AC6BE12C5B28}" presName="parentText" presStyleLbl="node1" presStyleIdx="0" presStyleCnt="2" custLinFactNeighborY="-6909">
        <dgm:presLayoutVars>
          <dgm:chMax val="0"/>
          <dgm:bulletEnabled val="1"/>
        </dgm:presLayoutVars>
      </dgm:prSet>
      <dgm:spPr/>
    </dgm:pt>
    <dgm:pt modelId="{EE5CBEFE-7BE5-4B96-8D72-A5BD9AF23E63}" type="pres">
      <dgm:prSet presAssocID="{DE2A43DD-0AA1-4556-9804-AC6BE12C5B28}" presName="childText" presStyleLbl="revTx" presStyleIdx="0" presStyleCnt="2">
        <dgm:presLayoutVars>
          <dgm:bulletEnabled val="1"/>
        </dgm:presLayoutVars>
      </dgm:prSet>
      <dgm:spPr/>
    </dgm:pt>
    <dgm:pt modelId="{024EA21A-8484-47E5-9E43-5E0ECBC43D1B}" type="pres">
      <dgm:prSet presAssocID="{64298897-1621-4564-A44C-A83F205985E3}" presName="parentText" presStyleLbl="node1" presStyleIdx="1" presStyleCnt="2" custLinFactNeighborX="0" custLinFactNeighborY="7304">
        <dgm:presLayoutVars>
          <dgm:chMax val="0"/>
          <dgm:bulletEnabled val="1"/>
        </dgm:presLayoutVars>
      </dgm:prSet>
      <dgm:spPr/>
    </dgm:pt>
    <dgm:pt modelId="{CF388EE5-7A79-4C5A-8468-312846308A84}" type="pres">
      <dgm:prSet presAssocID="{64298897-1621-4564-A44C-A83F205985E3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8C9A9B0C-517E-40B1-945E-FC286256F39D}" type="presOf" srcId="{3A5F6BB6-3636-48B2-A02D-AA63C4B89125}" destId="{67A1CD03-78EC-4E1D-80C0-E53E01FCFBE8}" srcOrd="0" destOrd="0" presId="urn:microsoft.com/office/officeart/2005/8/layout/vList2"/>
    <dgm:cxn modelId="{F299D82C-7EBB-45B5-824E-1B5ABF504680}" type="presOf" srcId="{64298897-1621-4564-A44C-A83F205985E3}" destId="{024EA21A-8484-47E5-9E43-5E0ECBC43D1B}" srcOrd="0" destOrd="0" presId="urn:microsoft.com/office/officeart/2005/8/layout/vList2"/>
    <dgm:cxn modelId="{84555843-0FC4-4337-8300-4B32DC5CA2F7}" srcId="{64298897-1621-4564-A44C-A83F205985E3}" destId="{57A044D3-468F-44C6-A808-9EAF2F963E79}" srcOrd="0" destOrd="0" parTransId="{0CC176FA-DA8F-477A-8BBE-6BF94DFFC232}" sibTransId="{46B1EF5C-86DF-4248-93D5-9F10F4D53065}"/>
    <dgm:cxn modelId="{BAFEBE81-C262-4B6B-ADF2-C8E748C883A3}" type="presOf" srcId="{DE2A43DD-0AA1-4556-9804-AC6BE12C5B28}" destId="{5B0960BD-3805-4AE2-803D-9AF883A7CA5D}" srcOrd="0" destOrd="0" presId="urn:microsoft.com/office/officeart/2005/8/layout/vList2"/>
    <dgm:cxn modelId="{01801197-A5D5-4F8F-A580-379345F9D6A1}" srcId="{3A5F6BB6-3636-48B2-A02D-AA63C4B89125}" destId="{64298897-1621-4564-A44C-A83F205985E3}" srcOrd="1" destOrd="0" parTransId="{E2F2EA08-156D-4C5E-8082-0B4DA21E7DD7}" sibTransId="{E092A838-8B02-4F0F-B36A-B599670C06AA}"/>
    <dgm:cxn modelId="{F0F0269A-785B-419A-862C-0873156F0009}" srcId="{3A5F6BB6-3636-48B2-A02D-AA63C4B89125}" destId="{DE2A43DD-0AA1-4556-9804-AC6BE12C5B28}" srcOrd="0" destOrd="0" parTransId="{FD244036-6CB5-47BA-9024-3841DB17292A}" sibTransId="{329AD503-9D85-48F9-BA01-C56CD352721F}"/>
    <dgm:cxn modelId="{C4F1D2A5-3AE0-4986-A921-0CC6DA91E696}" type="presOf" srcId="{57A044D3-468F-44C6-A808-9EAF2F963E79}" destId="{CF388EE5-7A79-4C5A-8468-312846308A84}" srcOrd="0" destOrd="0" presId="urn:microsoft.com/office/officeart/2005/8/layout/vList2"/>
    <dgm:cxn modelId="{6FE2F2C5-4684-4D51-B319-2DE7032CE10C}" srcId="{DE2A43DD-0AA1-4556-9804-AC6BE12C5B28}" destId="{3DBE65E3-063C-4A96-96A9-9B7FDD59416C}" srcOrd="0" destOrd="0" parTransId="{EAC43FD0-F85B-4B7B-AEBF-22AEDCC36955}" sibTransId="{D8172675-A273-44C8-A2D6-5FE112806C76}"/>
    <dgm:cxn modelId="{A2C01AF8-85B1-4ACC-8C42-C10BA57E2A79}" type="presOf" srcId="{3DBE65E3-063C-4A96-96A9-9B7FDD59416C}" destId="{EE5CBEFE-7BE5-4B96-8D72-A5BD9AF23E63}" srcOrd="0" destOrd="0" presId="urn:microsoft.com/office/officeart/2005/8/layout/vList2"/>
    <dgm:cxn modelId="{055C9433-DA6D-41A8-B02D-9D53BA4722CE}" type="presParOf" srcId="{67A1CD03-78EC-4E1D-80C0-E53E01FCFBE8}" destId="{5B0960BD-3805-4AE2-803D-9AF883A7CA5D}" srcOrd="0" destOrd="0" presId="urn:microsoft.com/office/officeart/2005/8/layout/vList2"/>
    <dgm:cxn modelId="{A50FFCD1-7BCC-4D77-BEC9-94984E7D4BAE}" type="presParOf" srcId="{67A1CD03-78EC-4E1D-80C0-E53E01FCFBE8}" destId="{EE5CBEFE-7BE5-4B96-8D72-A5BD9AF23E63}" srcOrd="1" destOrd="0" presId="urn:microsoft.com/office/officeart/2005/8/layout/vList2"/>
    <dgm:cxn modelId="{ED529F48-CBCB-4D9F-8995-3CEBFDD2DC13}" type="presParOf" srcId="{67A1CD03-78EC-4E1D-80C0-E53E01FCFBE8}" destId="{024EA21A-8484-47E5-9E43-5E0ECBC43D1B}" srcOrd="2" destOrd="0" presId="urn:microsoft.com/office/officeart/2005/8/layout/vList2"/>
    <dgm:cxn modelId="{5AB457AE-5E79-4D0F-A3B6-A0F1C0431B9C}" type="presParOf" srcId="{67A1CD03-78EC-4E1D-80C0-E53E01FCFBE8}" destId="{CF388EE5-7A79-4C5A-8468-312846308A84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B83A9D-69EE-44CD-9AD6-DF5FFFDF2A64}">
      <dsp:nvSpPr>
        <dsp:cNvPr id="0" name=""/>
        <dsp:cNvSpPr/>
      </dsp:nvSpPr>
      <dsp:spPr>
        <a:xfrm>
          <a:off x="0" y="90082"/>
          <a:ext cx="3169983" cy="3803979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5875" cap="rnd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830" tIns="0" rIns="55915" bIns="330200" numCol="1" spcCol="1270" anchor="t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600" b="1" kern="1200" dirty="0"/>
            <a:t>CRS  (OECD)</a:t>
          </a:r>
        </a:p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OECD automatic exchange of account data. India receives information from 100+ jurisdictions since 2017.</a:t>
          </a:r>
          <a:endParaRPr lang="en-IN" sz="2000" b="1" kern="1200" dirty="0"/>
        </a:p>
      </dsp:txBody>
      <dsp:txXfrm>
        <a:off x="0" y="1611674"/>
        <a:ext cx="3169983" cy="2282387"/>
      </dsp:txXfrm>
    </dsp:sp>
    <dsp:sp modelId="{6E4B2F7A-1BB1-4CCA-94C0-714F8759622A}">
      <dsp:nvSpPr>
        <dsp:cNvPr id="0" name=""/>
        <dsp:cNvSpPr/>
      </dsp:nvSpPr>
      <dsp:spPr>
        <a:xfrm>
          <a:off x="0" y="122750"/>
          <a:ext cx="3169983" cy="152159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830" tIns="165100" rIns="55915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sz="6600" kern="1200"/>
            <a:t>01</a:t>
          </a:r>
          <a:endParaRPr sz="6600" kern="1200" dirty="0"/>
        </a:p>
      </dsp:txBody>
      <dsp:txXfrm>
        <a:off x="0" y="122750"/>
        <a:ext cx="3169983" cy="1521591"/>
      </dsp:txXfrm>
    </dsp:sp>
    <dsp:sp modelId="{792D273F-548E-45C9-A396-CC9A7996DC8F}">
      <dsp:nvSpPr>
        <dsp:cNvPr id="0" name=""/>
        <dsp:cNvSpPr/>
      </dsp:nvSpPr>
      <dsp:spPr>
        <a:xfrm>
          <a:off x="3424364" y="90082"/>
          <a:ext cx="3169983" cy="3803979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5875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830" tIns="0" rIns="55915" bIns="330200" numCol="1" spcCol="1270" anchor="t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600" b="1" kern="1200" dirty="0"/>
            <a:t>FATCA (US</a:t>
          </a:r>
          <a:r>
            <a:rPr lang="en-IN" sz="4000" b="1" kern="1200" dirty="0"/>
            <a:t>)</a:t>
          </a:r>
          <a:endParaRPr lang="en-IN" sz="2100" b="1" kern="1200" dirty="0"/>
        </a:p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US–India IGA (2015). The US shares data on accounts held by Indian residents — including RSU / ESOP / brokerage.</a:t>
          </a:r>
          <a:endParaRPr lang="en-IN" sz="2100" b="1" kern="1200" dirty="0"/>
        </a:p>
      </dsp:txBody>
      <dsp:txXfrm>
        <a:off x="3424364" y="1611674"/>
        <a:ext cx="3169983" cy="2282387"/>
      </dsp:txXfrm>
    </dsp:sp>
    <dsp:sp modelId="{07255B2F-31CD-478C-A620-687B04E24BF6}">
      <dsp:nvSpPr>
        <dsp:cNvPr id="0" name=""/>
        <dsp:cNvSpPr/>
      </dsp:nvSpPr>
      <dsp:spPr>
        <a:xfrm>
          <a:off x="3424364" y="188072"/>
          <a:ext cx="3169983" cy="152159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830" tIns="165100" rIns="55915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sz="6600" kern="1200"/>
            <a:t>02</a:t>
          </a:r>
          <a:endParaRPr sz="6600" kern="1200" dirty="0"/>
        </a:p>
      </dsp:txBody>
      <dsp:txXfrm>
        <a:off x="3424364" y="188072"/>
        <a:ext cx="3169983" cy="1521591"/>
      </dsp:txXfrm>
    </dsp:sp>
    <dsp:sp modelId="{8A312BE0-314D-461E-97D4-31AD88DEEAA8}">
      <dsp:nvSpPr>
        <dsp:cNvPr id="0" name=""/>
        <dsp:cNvSpPr/>
      </dsp:nvSpPr>
      <dsp:spPr>
        <a:xfrm>
          <a:off x="6848728" y="198952"/>
          <a:ext cx="3169983" cy="3803979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5875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830" tIns="0" rIns="55915" bIns="33020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200" b="1" kern="1200" dirty="0"/>
            <a:t>OECD-VDP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Time-bound disclosure windows endorsed by the OECD as the transition tool deployed around CRS go-live.</a:t>
          </a:r>
          <a:endParaRPr lang="en-IN" sz="2100" b="1" kern="1200" dirty="0"/>
        </a:p>
      </dsp:txBody>
      <dsp:txXfrm>
        <a:off x="6848728" y="1720544"/>
        <a:ext cx="3169983" cy="2282387"/>
      </dsp:txXfrm>
    </dsp:sp>
    <dsp:sp modelId="{3A2F9D44-2C86-47C5-BF2D-F79E45C84F10}">
      <dsp:nvSpPr>
        <dsp:cNvPr id="0" name=""/>
        <dsp:cNvSpPr/>
      </dsp:nvSpPr>
      <dsp:spPr>
        <a:xfrm>
          <a:off x="6848728" y="231605"/>
          <a:ext cx="3169983" cy="152159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830" tIns="165100" rIns="55915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sz="6600" kern="1200"/>
            <a:t>03</a:t>
          </a:r>
          <a:endParaRPr sz="6600" kern="1200" dirty="0"/>
        </a:p>
      </dsp:txBody>
      <dsp:txXfrm>
        <a:off x="6848728" y="231605"/>
        <a:ext cx="3169983" cy="15215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294A8D-9D1E-4240-BDA8-3BFB7CEAE354}">
      <dsp:nvSpPr>
        <dsp:cNvPr id="0" name=""/>
        <dsp:cNvSpPr/>
      </dsp:nvSpPr>
      <dsp:spPr>
        <a:xfrm rot="16200000">
          <a:off x="-847456" y="849935"/>
          <a:ext cx="4132579" cy="2432707"/>
        </a:xfrm>
        <a:prstGeom prst="flowChartManualOperation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0" tIns="0" rIns="154533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b="1" kern="1200" dirty="0"/>
            <a:t>BMA 2015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900" b="1" kern="1200" dirty="0"/>
            <a:t>Very Harsh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900" b="1" kern="1200" dirty="0"/>
            <a:t>120% Tax + Penalty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900" b="1" kern="1200" dirty="0"/>
            <a:t>10L/year penalty for non disclosure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900" b="1" kern="1200" dirty="0"/>
            <a:t>Prosecution 3 -10 years</a:t>
          </a:r>
        </a:p>
      </dsp:txBody>
      <dsp:txXfrm rot="5400000">
        <a:off x="2480" y="826515"/>
        <a:ext cx="2432707" cy="2479547"/>
      </dsp:txXfrm>
    </dsp:sp>
    <dsp:sp modelId="{E58D6532-DB23-40E5-9F89-825AAAB2D603}">
      <dsp:nvSpPr>
        <dsp:cNvPr id="0" name=""/>
        <dsp:cNvSpPr/>
      </dsp:nvSpPr>
      <dsp:spPr>
        <a:xfrm rot="16200000">
          <a:off x="1745356" y="849935"/>
          <a:ext cx="4132579" cy="2432707"/>
        </a:xfrm>
        <a:prstGeom prst="flowChartManualOperation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0" tIns="0" rIns="154533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b="1" kern="1200" dirty="0"/>
            <a:t>The Fallout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900" b="1" kern="1200" dirty="0"/>
            <a:t>Technical defaulters and small defaulters treated like wilful defaulters</a:t>
          </a:r>
        </a:p>
      </dsp:txBody>
      <dsp:txXfrm rot="5400000">
        <a:off x="2595292" y="826515"/>
        <a:ext cx="2432707" cy="2479547"/>
      </dsp:txXfrm>
    </dsp:sp>
    <dsp:sp modelId="{7D2DBD19-5CDE-4C30-A4FA-94A2E28E1D1B}">
      <dsp:nvSpPr>
        <dsp:cNvPr id="0" name=""/>
        <dsp:cNvSpPr/>
      </dsp:nvSpPr>
      <dsp:spPr>
        <a:xfrm rot="16200000">
          <a:off x="4382864" y="849935"/>
          <a:ext cx="4132579" cy="2432707"/>
        </a:xfrm>
        <a:prstGeom prst="flowChartManualOperation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0" tIns="0" rIns="154533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b="1" kern="1200" dirty="0"/>
            <a:t>First Relief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900" b="1" kern="1200" dirty="0"/>
            <a:t>FA 2024 increased the penalty threshold from 5L to 20 L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900" b="1" kern="1200" dirty="0"/>
            <a:t>Widened the covered assets also</a:t>
          </a:r>
        </a:p>
      </dsp:txBody>
      <dsp:txXfrm rot="5400000">
        <a:off x="5232800" y="826515"/>
        <a:ext cx="2432707" cy="2479547"/>
      </dsp:txXfrm>
    </dsp:sp>
    <dsp:sp modelId="{41C42B41-EF79-4C61-A9C8-EA4AE681DAEB}">
      <dsp:nvSpPr>
        <dsp:cNvPr id="0" name=""/>
        <dsp:cNvSpPr/>
      </dsp:nvSpPr>
      <dsp:spPr>
        <a:xfrm rot="16200000">
          <a:off x="6998024" y="849935"/>
          <a:ext cx="4132579" cy="2432707"/>
        </a:xfrm>
        <a:prstGeom prst="flowChartManualOperation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0" tIns="0" rIns="154533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b="1" kern="1200" dirty="0"/>
            <a:t>FAST –DS 2026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900" b="1" kern="1200" dirty="0"/>
            <a:t>A less rigid, corrective window,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900" b="1" kern="1200" dirty="0"/>
            <a:t>but for a limited period of about 4.5 months</a:t>
          </a:r>
        </a:p>
      </dsp:txBody>
      <dsp:txXfrm rot="5400000">
        <a:off x="7847960" y="826515"/>
        <a:ext cx="2432707" cy="247954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653110-9531-478A-9F2A-0AEF2EF8C0A3}">
      <dsp:nvSpPr>
        <dsp:cNvPr id="0" name=""/>
        <dsp:cNvSpPr/>
      </dsp:nvSpPr>
      <dsp:spPr>
        <a:xfrm>
          <a:off x="4252" y="91849"/>
          <a:ext cx="4232998" cy="108428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865" tIns="41910" rIns="62865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b="1" kern="1200" dirty="0"/>
            <a:t>Undisclosed Assets Located Outside India</a:t>
          </a:r>
        </a:p>
      </dsp:txBody>
      <dsp:txXfrm>
        <a:off x="36010" y="123607"/>
        <a:ext cx="4169482" cy="1020767"/>
      </dsp:txXfrm>
    </dsp:sp>
    <dsp:sp modelId="{A0E1C219-2803-4113-828E-21FD4A1DD806}">
      <dsp:nvSpPr>
        <dsp:cNvPr id="0" name=""/>
        <dsp:cNvSpPr/>
      </dsp:nvSpPr>
      <dsp:spPr>
        <a:xfrm>
          <a:off x="427552" y="1176132"/>
          <a:ext cx="482458" cy="10221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2180"/>
              </a:lnTo>
              <a:lnTo>
                <a:pt x="482458" y="1022180"/>
              </a:lnTo>
            </a:path>
          </a:pathLst>
        </a:custGeom>
        <a:noFill/>
        <a:ln w="15875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A34E72-FFEF-4F7E-9DBC-4F390EC9F695}">
      <dsp:nvSpPr>
        <dsp:cNvPr id="0" name=""/>
        <dsp:cNvSpPr/>
      </dsp:nvSpPr>
      <dsp:spPr>
        <a:xfrm>
          <a:off x="910010" y="1447203"/>
          <a:ext cx="3884839" cy="1502220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587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IN" sz="1800" b="1" kern="1200" dirty="0"/>
            <a:t>- Assets Located Outside India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IN" sz="1800" b="1" kern="1200" dirty="0"/>
            <a:t>- in his own name / as a beneficial owner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IN" sz="1800" b="1" kern="1200" dirty="0"/>
            <a:t> - Source of Investment not explained / explanation not satisfactory</a:t>
          </a:r>
        </a:p>
      </dsp:txBody>
      <dsp:txXfrm>
        <a:off x="954009" y="1491202"/>
        <a:ext cx="3796841" cy="1414222"/>
      </dsp:txXfrm>
    </dsp:sp>
    <dsp:sp modelId="{838F2AF1-6251-487F-8747-E7A4EE71E0E0}">
      <dsp:nvSpPr>
        <dsp:cNvPr id="0" name=""/>
        <dsp:cNvSpPr/>
      </dsp:nvSpPr>
      <dsp:spPr>
        <a:xfrm>
          <a:off x="427552" y="1176132"/>
          <a:ext cx="423299" cy="30084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08473"/>
              </a:lnTo>
              <a:lnTo>
                <a:pt x="423299" y="3008473"/>
              </a:lnTo>
            </a:path>
          </a:pathLst>
        </a:custGeom>
        <a:noFill/>
        <a:ln w="15875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F6FBBD-B39C-42C9-8327-7E23BE859939}">
      <dsp:nvSpPr>
        <dsp:cNvPr id="0" name=""/>
        <dsp:cNvSpPr/>
      </dsp:nvSpPr>
      <dsp:spPr>
        <a:xfrm>
          <a:off x="850852" y="3312343"/>
          <a:ext cx="4046180" cy="1744524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587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Foreign shares, ESOPs / RSUs, bank accounts, mutual funds, ETFs, bonds, Foreign real estate, trusts, beneficial interest in overseas entities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Not declared in Schedule FA</a:t>
          </a:r>
        </a:p>
      </dsp:txBody>
      <dsp:txXfrm>
        <a:off x="901947" y="3363438"/>
        <a:ext cx="3943990" cy="1642334"/>
      </dsp:txXfrm>
    </dsp:sp>
    <dsp:sp modelId="{411DEB7D-30B9-404C-9940-C915E89862F9}">
      <dsp:nvSpPr>
        <dsp:cNvPr id="0" name=""/>
        <dsp:cNvSpPr/>
      </dsp:nvSpPr>
      <dsp:spPr>
        <a:xfrm>
          <a:off x="4779392" y="91849"/>
          <a:ext cx="4358623" cy="108428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865" tIns="41910" rIns="62865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b="1" kern="1200" dirty="0"/>
            <a:t>Undisclosed Foreign Income</a:t>
          </a:r>
        </a:p>
      </dsp:txBody>
      <dsp:txXfrm>
        <a:off x="4811150" y="123607"/>
        <a:ext cx="4295107" cy="1020767"/>
      </dsp:txXfrm>
    </dsp:sp>
    <dsp:sp modelId="{6BAD1E58-A107-4837-BB26-8B671F01841F}">
      <dsp:nvSpPr>
        <dsp:cNvPr id="0" name=""/>
        <dsp:cNvSpPr/>
      </dsp:nvSpPr>
      <dsp:spPr>
        <a:xfrm>
          <a:off x="5215254" y="1176132"/>
          <a:ext cx="435862" cy="10525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52502"/>
              </a:lnTo>
              <a:lnTo>
                <a:pt x="435862" y="1052502"/>
              </a:lnTo>
            </a:path>
          </a:pathLst>
        </a:custGeom>
        <a:noFill/>
        <a:ln w="15875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B64FEE-AF02-4558-8B6F-EB2DB0E27992}">
      <dsp:nvSpPr>
        <dsp:cNvPr id="0" name=""/>
        <dsp:cNvSpPr/>
      </dsp:nvSpPr>
      <dsp:spPr>
        <a:xfrm>
          <a:off x="5651116" y="1447203"/>
          <a:ext cx="4461313" cy="1562864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587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b="1" kern="1200" dirty="0"/>
            <a:t>- From a source outside India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b="1" kern="1200" dirty="0"/>
            <a:t>- Chargeable to tax in India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b="1" kern="1200" dirty="0"/>
            <a:t>- Not offered to tax in India</a:t>
          </a:r>
        </a:p>
      </dsp:txBody>
      <dsp:txXfrm>
        <a:off x="5696891" y="1492978"/>
        <a:ext cx="4369763" cy="1471314"/>
      </dsp:txXfrm>
    </dsp:sp>
    <dsp:sp modelId="{C74885DB-8121-4CD2-8C2C-72CB1EC2815B}">
      <dsp:nvSpPr>
        <dsp:cNvPr id="0" name=""/>
        <dsp:cNvSpPr/>
      </dsp:nvSpPr>
      <dsp:spPr>
        <a:xfrm>
          <a:off x="5215254" y="1176132"/>
          <a:ext cx="436920" cy="30402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40226"/>
              </a:lnTo>
              <a:lnTo>
                <a:pt x="436920" y="3040226"/>
              </a:lnTo>
            </a:path>
          </a:pathLst>
        </a:custGeom>
        <a:noFill/>
        <a:ln w="15875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611FB9-0813-45D1-B196-9247F8EABE7A}">
      <dsp:nvSpPr>
        <dsp:cNvPr id="0" name=""/>
        <dsp:cNvSpPr/>
      </dsp:nvSpPr>
      <dsp:spPr>
        <a:xfrm>
          <a:off x="5652175" y="3375849"/>
          <a:ext cx="4445578" cy="1681018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587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Dividend, interest, rent, foreign salary not offered to tax in India</a:t>
          </a:r>
          <a:endParaRPr lang="en-IN" sz="2400" b="1" kern="1200" dirty="0"/>
        </a:p>
      </dsp:txBody>
      <dsp:txXfrm>
        <a:off x="5701410" y="3425084"/>
        <a:ext cx="4347108" cy="15825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E59B57-5175-4B65-B77C-C1FE8B8A9114}">
      <dsp:nvSpPr>
        <dsp:cNvPr id="0" name=""/>
        <dsp:cNvSpPr/>
      </dsp:nvSpPr>
      <dsp:spPr>
        <a:xfrm>
          <a:off x="0" y="300134"/>
          <a:ext cx="10018712" cy="504000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3E1214-8813-4FA5-877B-43C495FD85A3}">
      <dsp:nvSpPr>
        <dsp:cNvPr id="0" name=""/>
        <dsp:cNvSpPr/>
      </dsp:nvSpPr>
      <dsp:spPr>
        <a:xfrm>
          <a:off x="500935" y="4934"/>
          <a:ext cx="7013098" cy="59040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5078" tIns="0" rIns="265078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1" kern="1200" dirty="0"/>
            <a:t>Typical Examples</a:t>
          </a:r>
        </a:p>
      </dsp:txBody>
      <dsp:txXfrm>
        <a:off x="529756" y="33755"/>
        <a:ext cx="6955456" cy="532758"/>
      </dsp:txXfrm>
    </dsp:sp>
    <dsp:sp modelId="{6BFADD06-E5B8-45F2-B61D-9177DDFA0414}">
      <dsp:nvSpPr>
        <dsp:cNvPr id="0" name=""/>
        <dsp:cNvSpPr/>
      </dsp:nvSpPr>
      <dsp:spPr>
        <a:xfrm>
          <a:off x="0" y="1207334"/>
          <a:ext cx="10018712" cy="504000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B3A951-D7E9-43FA-A6A2-E2274F5CA7C3}">
      <dsp:nvSpPr>
        <dsp:cNvPr id="0" name=""/>
        <dsp:cNvSpPr/>
      </dsp:nvSpPr>
      <dsp:spPr>
        <a:xfrm>
          <a:off x="500935" y="912134"/>
          <a:ext cx="7013098" cy="59040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5078" tIns="0" rIns="265078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b="1" kern="1200" dirty="0">
              <a:solidFill>
                <a:prstClr val="black"/>
              </a:solidFill>
              <a:latin typeface="Corbel" panose="020B0503020204020204"/>
              <a:ea typeface="+mn-ea"/>
              <a:cs typeface="+mn-cs"/>
            </a:rPr>
            <a:t>Tech employees with foreign </a:t>
          </a:r>
          <a:r>
            <a:rPr lang="en-IN" sz="2400" b="1" kern="1200" dirty="0" err="1">
              <a:solidFill>
                <a:prstClr val="black"/>
              </a:solidFill>
              <a:latin typeface="Corbel" panose="020B0503020204020204"/>
              <a:ea typeface="+mn-ea"/>
              <a:cs typeface="+mn-cs"/>
            </a:rPr>
            <a:t>ESOPs</a:t>
          </a:r>
          <a:r>
            <a:rPr lang="en-IN" sz="2400" b="1" kern="1200" dirty="0">
              <a:solidFill>
                <a:prstClr val="black"/>
              </a:solidFill>
              <a:latin typeface="Corbel" panose="020B0503020204020204"/>
              <a:ea typeface="+mn-ea"/>
              <a:cs typeface="+mn-cs"/>
            </a:rPr>
            <a:t> / RSUs not reported in Schedule FA</a:t>
          </a:r>
        </a:p>
      </dsp:txBody>
      <dsp:txXfrm>
        <a:off x="529756" y="940955"/>
        <a:ext cx="6955456" cy="532758"/>
      </dsp:txXfrm>
    </dsp:sp>
    <dsp:sp modelId="{14C2ECC9-37AC-49B7-87B8-E2FDE42B4C17}">
      <dsp:nvSpPr>
        <dsp:cNvPr id="0" name=""/>
        <dsp:cNvSpPr/>
      </dsp:nvSpPr>
      <dsp:spPr>
        <a:xfrm>
          <a:off x="0" y="2114534"/>
          <a:ext cx="10018712" cy="504000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E02D55-159B-4E85-8057-0A038FF5C61B}">
      <dsp:nvSpPr>
        <dsp:cNvPr id="0" name=""/>
        <dsp:cNvSpPr/>
      </dsp:nvSpPr>
      <dsp:spPr>
        <a:xfrm>
          <a:off x="500935" y="1819334"/>
          <a:ext cx="7013098" cy="59040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5078" tIns="0" rIns="26507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IN" sz="2400" b="1" kern="1200" dirty="0">
              <a:solidFill>
                <a:prstClr val="black"/>
              </a:solidFill>
              <a:latin typeface="Corbel" panose="020B0503020204020204"/>
              <a:ea typeface="+mn-ea"/>
              <a:cs typeface="+mn-cs"/>
            </a:rPr>
            <a:t>Former overseas students with dormant / low-balance foreign accounts</a:t>
          </a:r>
        </a:p>
      </dsp:txBody>
      <dsp:txXfrm>
        <a:off x="529756" y="1848155"/>
        <a:ext cx="6955456" cy="532758"/>
      </dsp:txXfrm>
    </dsp:sp>
    <dsp:sp modelId="{6121F189-E27D-4D2D-B477-5032B12607CB}">
      <dsp:nvSpPr>
        <dsp:cNvPr id="0" name=""/>
        <dsp:cNvSpPr/>
      </dsp:nvSpPr>
      <dsp:spPr>
        <a:xfrm>
          <a:off x="0" y="3021734"/>
          <a:ext cx="10018712" cy="504000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AC8DE3-0799-4B8B-AD22-475149FCB2C1}">
      <dsp:nvSpPr>
        <dsp:cNvPr id="0" name=""/>
        <dsp:cNvSpPr/>
      </dsp:nvSpPr>
      <dsp:spPr>
        <a:xfrm>
          <a:off x="500935" y="2726534"/>
          <a:ext cx="7013098" cy="59040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5078" tIns="0" rIns="26507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IN" sz="2400" b="1" kern="1200" dirty="0">
              <a:solidFill>
                <a:prstClr val="black"/>
              </a:solidFill>
              <a:latin typeface="Corbel" panose="020B0503020204020204"/>
              <a:ea typeface="+mn-ea"/>
              <a:cs typeface="+mn-cs"/>
            </a:rPr>
            <a:t>Returning </a:t>
          </a:r>
          <a:r>
            <a:rPr lang="en-IN" sz="2400" b="1" kern="1200" dirty="0" err="1">
              <a:solidFill>
                <a:prstClr val="black"/>
              </a:solidFill>
              <a:latin typeface="Corbel" panose="020B0503020204020204"/>
              <a:ea typeface="+mn-ea"/>
              <a:cs typeface="+mn-cs"/>
            </a:rPr>
            <a:t>NRIs</a:t>
          </a:r>
          <a:r>
            <a:rPr lang="en-IN" sz="2400" b="1" kern="1200" dirty="0">
              <a:solidFill>
                <a:prstClr val="black"/>
              </a:solidFill>
              <a:latin typeface="Corbel" panose="020B0503020204020204"/>
              <a:ea typeface="+mn-ea"/>
              <a:cs typeface="+mn-cs"/>
            </a:rPr>
            <a:t> with foreign savings, investments or insurance</a:t>
          </a:r>
        </a:p>
      </dsp:txBody>
      <dsp:txXfrm>
        <a:off x="529756" y="2755355"/>
        <a:ext cx="6955456" cy="532758"/>
      </dsp:txXfrm>
    </dsp:sp>
    <dsp:sp modelId="{D8650C1A-1AEB-49AC-8568-B31E15F1F95B}">
      <dsp:nvSpPr>
        <dsp:cNvPr id="0" name=""/>
        <dsp:cNvSpPr/>
      </dsp:nvSpPr>
      <dsp:spPr>
        <a:xfrm>
          <a:off x="0" y="3928934"/>
          <a:ext cx="10018712" cy="504000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70D6DC-A4CA-4034-9A84-4E7074ABDAB7}">
      <dsp:nvSpPr>
        <dsp:cNvPr id="0" name=""/>
        <dsp:cNvSpPr/>
      </dsp:nvSpPr>
      <dsp:spPr>
        <a:xfrm>
          <a:off x="500935" y="3633734"/>
          <a:ext cx="7013098" cy="59040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5078" tIns="0" rIns="265078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IN" sz="2400" b="1" kern="1200" dirty="0"/>
            <a:t>Persons on overseas deputation holding foreign assets</a:t>
          </a:r>
        </a:p>
      </dsp:txBody>
      <dsp:txXfrm>
        <a:off x="529756" y="3662555"/>
        <a:ext cx="6955456" cy="532758"/>
      </dsp:txXfrm>
    </dsp:sp>
    <dsp:sp modelId="{6CD3CB69-5515-4759-85F4-115DA11FD88A}">
      <dsp:nvSpPr>
        <dsp:cNvPr id="0" name=""/>
        <dsp:cNvSpPr/>
      </dsp:nvSpPr>
      <dsp:spPr>
        <a:xfrm>
          <a:off x="0" y="4836134"/>
          <a:ext cx="10018712" cy="504000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7C4B4F-FA30-42C3-8C20-1F7B24EDD5B2}">
      <dsp:nvSpPr>
        <dsp:cNvPr id="0" name=""/>
        <dsp:cNvSpPr/>
      </dsp:nvSpPr>
      <dsp:spPr>
        <a:xfrm>
          <a:off x="500935" y="4540934"/>
          <a:ext cx="7013098" cy="59040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5078" tIns="0" rIns="26507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IN" sz="2400" b="1" kern="1200" dirty="0">
              <a:solidFill>
                <a:prstClr val="black"/>
              </a:solidFill>
              <a:latin typeface="Corbel" panose="020B0503020204020204"/>
              <a:ea typeface="+mn-ea"/>
              <a:cs typeface="+mn-cs"/>
            </a:rPr>
            <a:t>Persons who acquired assets while non-resident and became resident later</a:t>
          </a:r>
        </a:p>
      </dsp:txBody>
      <dsp:txXfrm>
        <a:off x="529756" y="4569755"/>
        <a:ext cx="6955456" cy="53275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859EC0-72BC-43C7-9100-9E09B25133F2}">
      <dsp:nvSpPr>
        <dsp:cNvPr id="0" name=""/>
        <dsp:cNvSpPr/>
      </dsp:nvSpPr>
      <dsp:spPr>
        <a:xfrm>
          <a:off x="3059281" y="824165"/>
          <a:ext cx="63432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46257" y="45719"/>
              </a:lnTo>
            </a:path>
            <a:path>
              <a:moveTo>
                <a:pt x="488072" y="45719"/>
              </a:moveTo>
              <a:lnTo>
                <a:pt x="634329" y="45720"/>
              </a:lnTo>
            </a:path>
          </a:pathLst>
        </a:custGeom>
        <a:noFill/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sz="2800" kern="1200"/>
            <a:t>1</a:t>
          </a:r>
          <a:endParaRPr sz="2800" kern="1200" dirty="0"/>
        </a:p>
      </dsp:txBody>
      <dsp:txXfrm>
        <a:off x="3205538" y="670211"/>
        <a:ext cx="341815" cy="399347"/>
      </dsp:txXfrm>
    </dsp:sp>
    <dsp:sp modelId="{281AD961-243B-4337-8FAA-E55E98DF117D}">
      <dsp:nvSpPr>
        <dsp:cNvPr id="0" name=""/>
        <dsp:cNvSpPr/>
      </dsp:nvSpPr>
      <dsp:spPr>
        <a:xfrm>
          <a:off x="170084" y="2586"/>
          <a:ext cx="2890996" cy="1734598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5875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u="sng" kern="1200" cap="none" dirty="0">
              <a:ln w="3175" cmpd="sng">
                <a:noFill/>
              </a:ln>
              <a:solidFill>
                <a:srgbClr val="1F3864"/>
              </a:solidFill>
              <a:effectLst/>
              <a:latin typeface="Cambria" pitchFamily="34" charset="0"/>
              <a:ea typeface="Cambria" pitchFamily="34" charset="-122"/>
              <a:cs typeface="Cambria" pitchFamily="34" charset="-120"/>
            </a:rPr>
            <a:t>Valuation</a:t>
          </a:r>
          <a:endParaRPr lang="en-IN" sz="2800" b="1" u="sng" kern="1200" cap="none" dirty="0">
            <a:ln w="3175" cmpd="sng">
              <a:noFill/>
            </a:ln>
            <a:solidFill>
              <a:srgbClr val="1F3864"/>
            </a:solidFill>
            <a:effectLst/>
            <a:latin typeface="Cambria" pitchFamily="34" charset="0"/>
            <a:ea typeface="Cambria" pitchFamily="34" charset="-122"/>
            <a:cs typeface="Cambria" pitchFamily="34" charset="-12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212121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Rule 3 FMV; valuer only for open-market heads</a:t>
          </a:r>
          <a:endParaRPr lang="en-IN" sz="2400" b="1" kern="1200" dirty="0">
            <a:solidFill>
              <a:srgbClr val="212121">
                <a:hueOff val="0"/>
                <a:satOff val="0"/>
                <a:lumOff val="0"/>
                <a:alphaOff val="0"/>
              </a:srgbClr>
            </a:solidFill>
            <a:latin typeface="Calibri" pitchFamily="34" charset="0"/>
            <a:ea typeface="Calibri" pitchFamily="34" charset="-122"/>
            <a:cs typeface="Calibri" pitchFamily="34" charset="-120"/>
          </a:endParaRPr>
        </a:p>
      </dsp:txBody>
      <dsp:txXfrm>
        <a:off x="170084" y="2586"/>
        <a:ext cx="2890996" cy="1734598"/>
      </dsp:txXfrm>
    </dsp:sp>
    <dsp:sp modelId="{93F7EFFE-5F5A-4F5A-9E6A-F4E33422F94C}">
      <dsp:nvSpPr>
        <dsp:cNvPr id="0" name=""/>
        <dsp:cNvSpPr/>
      </dsp:nvSpPr>
      <dsp:spPr>
        <a:xfrm>
          <a:off x="6615207" y="824165"/>
          <a:ext cx="63432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09113" y="45719"/>
              </a:lnTo>
            </a:path>
            <a:path>
              <a:moveTo>
                <a:pt x="425215" y="45719"/>
              </a:moveTo>
              <a:lnTo>
                <a:pt x="634329" y="45720"/>
              </a:lnTo>
            </a:path>
          </a:pathLst>
        </a:custGeom>
        <a:noFill/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sz="2800" kern="1200" dirty="0"/>
            <a:t>2</a:t>
          </a:r>
        </a:p>
      </dsp:txBody>
      <dsp:txXfrm>
        <a:off x="6824321" y="670211"/>
        <a:ext cx="216102" cy="399347"/>
      </dsp:txXfrm>
    </dsp:sp>
    <dsp:sp modelId="{2AD267CD-5F26-44DA-91BF-86E3C1251CDA}">
      <dsp:nvSpPr>
        <dsp:cNvPr id="0" name=""/>
        <dsp:cNvSpPr/>
      </dsp:nvSpPr>
      <dsp:spPr>
        <a:xfrm>
          <a:off x="3726010" y="2586"/>
          <a:ext cx="2890996" cy="1734598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5875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u="sng" kern="1200" cap="none" dirty="0">
              <a:ln w="3175" cmpd="sng">
                <a:noFill/>
              </a:ln>
              <a:solidFill>
                <a:srgbClr val="FF0000"/>
              </a:solidFill>
              <a:effectLst/>
              <a:latin typeface="Cambria" pitchFamily="34" charset="0"/>
              <a:ea typeface="Cambria" pitchFamily="34" charset="-122"/>
              <a:cs typeface="Cambria" pitchFamily="34" charset="-120"/>
            </a:rPr>
            <a:t>Form 1 Declaration</a:t>
          </a:r>
          <a:endParaRPr lang="en-IN" sz="2000" b="1" u="sng" kern="1200" cap="none" dirty="0">
            <a:ln w="3175" cmpd="sng">
              <a:noFill/>
            </a:ln>
            <a:solidFill>
              <a:srgbClr val="FF0000"/>
            </a:solidFill>
            <a:effectLst/>
            <a:latin typeface="Cambria" pitchFamily="34" charset="0"/>
            <a:ea typeface="Cambria" pitchFamily="34" charset="-122"/>
            <a:cs typeface="Cambria" pitchFamily="34" charset="-120"/>
          </a:endParaRPr>
        </a:p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File on or before 31.12.26</a:t>
          </a:r>
          <a:endParaRPr lang="en-IN" sz="2400" b="1" kern="1200" dirty="0"/>
        </a:p>
      </dsp:txBody>
      <dsp:txXfrm>
        <a:off x="3726010" y="2586"/>
        <a:ext cx="2890996" cy="1734598"/>
      </dsp:txXfrm>
    </dsp:sp>
    <dsp:sp modelId="{B6F8417F-A7B6-4D66-AAFF-5ED13C4E5378}">
      <dsp:nvSpPr>
        <dsp:cNvPr id="0" name=""/>
        <dsp:cNvSpPr/>
      </dsp:nvSpPr>
      <dsp:spPr>
        <a:xfrm>
          <a:off x="1615582" y="1735384"/>
          <a:ext cx="7111852" cy="634329"/>
        </a:xfrm>
        <a:custGeom>
          <a:avLst/>
          <a:gdLst/>
          <a:ahLst/>
          <a:cxnLst/>
          <a:rect l="0" t="0" r="0" b="0"/>
          <a:pathLst>
            <a:path>
              <a:moveTo>
                <a:pt x="7111852" y="0"/>
              </a:moveTo>
              <a:lnTo>
                <a:pt x="7111852" y="334264"/>
              </a:lnTo>
              <a:lnTo>
                <a:pt x="0" y="334264"/>
              </a:lnTo>
              <a:lnTo>
                <a:pt x="0" y="634329"/>
              </a:lnTo>
            </a:path>
          </a:pathLst>
        </a:custGeom>
        <a:noFill/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sz="2800" kern="1200"/>
            <a:t>3</a:t>
          </a:r>
        </a:p>
      </dsp:txBody>
      <dsp:txXfrm>
        <a:off x="4992937" y="1852875"/>
        <a:ext cx="357143" cy="399347"/>
      </dsp:txXfrm>
    </dsp:sp>
    <dsp:sp modelId="{DFF9A5D1-699D-4A5B-890E-E74AE82B983B}">
      <dsp:nvSpPr>
        <dsp:cNvPr id="0" name=""/>
        <dsp:cNvSpPr/>
      </dsp:nvSpPr>
      <dsp:spPr>
        <a:xfrm>
          <a:off x="7281936" y="2586"/>
          <a:ext cx="2890996" cy="1734598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5875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u="sng" kern="1200" cap="none" dirty="0">
              <a:ln w="3175" cmpd="sng">
                <a:noFill/>
              </a:ln>
              <a:solidFill>
                <a:srgbClr val="FF0000"/>
              </a:solidFill>
              <a:effectLst/>
              <a:latin typeface="Cambria" pitchFamily="34" charset="0"/>
              <a:ea typeface="Cambria" pitchFamily="34" charset="-122"/>
              <a:cs typeface="Cambria" pitchFamily="34" charset="-120"/>
            </a:rPr>
            <a:t>Form 2 Order </a:t>
          </a:r>
        </a:p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212121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within 1 month from the end of the month of declaration</a:t>
          </a:r>
          <a:endParaRPr lang="en-IN" sz="2400" b="1" kern="1200" dirty="0">
            <a:solidFill>
              <a:srgbClr val="FF0000"/>
            </a:solidFill>
            <a:latin typeface="Calibri" pitchFamily="34" charset="0"/>
            <a:ea typeface="Calibri" pitchFamily="34" charset="-122"/>
            <a:cs typeface="Calibri" pitchFamily="34" charset="-120"/>
          </a:endParaRPr>
        </a:p>
      </dsp:txBody>
      <dsp:txXfrm>
        <a:off x="7281936" y="2586"/>
        <a:ext cx="2890996" cy="1734598"/>
      </dsp:txXfrm>
    </dsp:sp>
    <dsp:sp modelId="{BF2AEA8E-23F7-4C87-800F-C4CDE61A0C84}">
      <dsp:nvSpPr>
        <dsp:cNvPr id="0" name=""/>
        <dsp:cNvSpPr/>
      </dsp:nvSpPr>
      <dsp:spPr>
        <a:xfrm>
          <a:off x="3059281" y="3215401"/>
          <a:ext cx="66699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54011"/>
              </a:moveTo>
              <a:lnTo>
                <a:pt x="350598" y="54011"/>
              </a:lnTo>
              <a:lnTo>
                <a:pt x="350598" y="45720"/>
              </a:lnTo>
              <a:lnTo>
                <a:pt x="666997" y="45720"/>
              </a:lnTo>
            </a:path>
          </a:pathLst>
        </a:custGeom>
        <a:noFill/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kern="1200" dirty="0"/>
            <a:t>4</a:t>
          </a:r>
        </a:p>
      </dsp:txBody>
      <dsp:txXfrm>
        <a:off x="3285407" y="3061447"/>
        <a:ext cx="214744" cy="399347"/>
      </dsp:txXfrm>
    </dsp:sp>
    <dsp:sp modelId="{DA8A1847-3FED-4A41-A5D3-4E87B4693EAC}">
      <dsp:nvSpPr>
        <dsp:cNvPr id="0" name=""/>
        <dsp:cNvSpPr/>
      </dsp:nvSpPr>
      <dsp:spPr>
        <a:xfrm>
          <a:off x="170084" y="2402113"/>
          <a:ext cx="2890996" cy="1734598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5875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u="sng" kern="1200" cap="none" dirty="0">
              <a:ln w="3175" cmpd="sng">
                <a:noFill/>
              </a:ln>
              <a:solidFill>
                <a:srgbClr val="1F3864"/>
              </a:solidFill>
              <a:effectLst/>
              <a:latin typeface="Cambria" pitchFamily="34" charset="0"/>
              <a:ea typeface="Cambria" pitchFamily="34" charset="-122"/>
              <a:cs typeface="Cambria" pitchFamily="34" charset="-120"/>
            </a:rPr>
            <a:t>Payment</a:t>
          </a:r>
          <a:endParaRPr lang="en-US" sz="2400" b="1" u="sng" kern="1200" cap="none" dirty="0">
            <a:ln w="3175" cmpd="sng">
              <a:noFill/>
            </a:ln>
            <a:solidFill>
              <a:srgbClr val="1F3864"/>
            </a:solidFill>
            <a:effectLst/>
            <a:latin typeface="Cambria" pitchFamily="34" charset="0"/>
            <a:ea typeface="Cambria" pitchFamily="34" charset="-122"/>
            <a:cs typeface="Cambria" pitchFamily="34" charset="-120"/>
          </a:endParaRPr>
        </a:p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212121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Within 2 months; Further 2 months with 1% p.m.  interest</a:t>
          </a:r>
          <a:endParaRPr lang="en-IN" sz="2400" b="1" kern="1200" dirty="0">
            <a:solidFill>
              <a:srgbClr val="212121">
                <a:hueOff val="0"/>
                <a:satOff val="0"/>
                <a:lumOff val="0"/>
                <a:alphaOff val="0"/>
              </a:srgbClr>
            </a:solidFill>
            <a:latin typeface="Calibri" pitchFamily="34" charset="0"/>
            <a:ea typeface="Calibri" pitchFamily="34" charset="-122"/>
            <a:cs typeface="Calibri" pitchFamily="34" charset="-120"/>
          </a:endParaRPr>
        </a:p>
      </dsp:txBody>
      <dsp:txXfrm>
        <a:off x="170084" y="2402113"/>
        <a:ext cx="2890996" cy="1734598"/>
      </dsp:txXfrm>
    </dsp:sp>
    <dsp:sp modelId="{7D4C5467-7BEF-44B4-9C18-8B77FE4EF926}">
      <dsp:nvSpPr>
        <dsp:cNvPr id="0" name=""/>
        <dsp:cNvSpPr/>
      </dsp:nvSpPr>
      <dsp:spPr>
        <a:xfrm>
          <a:off x="6647875" y="3215401"/>
          <a:ext cx="60166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7930" y="45720"/>
              </a:lnTo>
              <a:lnTo>
                <a:pt x="317930" y="54011"/>
              </a:lnTo>
              <a:lnTo>
                <a:pt x="601661" y="54011"/>
              </a:lnTo>
            </a:path>
          </a:pathLst>
        </a:custGeom>
        <a:noFill/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kern="1200"/>
            <a:t>5</a:t>
          </a:r>
        </a:p>
      </dsp:txBody>
      <dsp:txXfrm>
        <a:off x="6845954" y="3061447"/>
        <a:ext cx="205502" cy="399347"/>
      </dsp:txXfrm>
    </dsp:sp>
    <dsp:sp modelId="{479442D6-1C6D-43D9-B1ED-7F03DB7134C2}">
      <dsp:nvSpPr>
        <dsp:cNvPr id="0" name=""/>
        <dsp:cNvSpPr/>
      </dsp:nvSpPr>
      <dsp:spPr>
        <a:xfrm>
          <a:off x="3758678" y="2393822"/>
          <a:ext cx="2890996" cy="1734598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5875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b="1" u="sng" kern="1200" dirty="0">
              <a:solidFill>
                <a:srgbClr val="FF0000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Form 3 </a:t>
          </a:r>
          <a:r>
            <a:rPr lang="en-US" sz="2200" b="1" u="sng" kern="1200" cap="none" dirty="0">
              <a:ln w="3175" cmpd="sng">
                <a:noFill/>
              </a:ln>
              <a:solidFill>
                <a:srgbClr val="FF0000"/>
              </a:solidFill>
              <a:effectLst/>
              <a:latin typeface="Cambria" pitchFamily="34" charset="0"/>
              <a:ea typeface="Cambria" pitchFamily="34" charset="-122"/>
              <a:cs typeface="Cambria" pitchFamily="34" charset="-120"/>
            </a:rPr>
            <a:t>Intimation</a:t>
          </a:r>
        </a:p>
        <a:p>
          <a:pPr marL="0"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b="1" kern="1200" dirty="0">
              <a:solidFill>
                <a:srgbClr val="212121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Intimate the payment within the extended period</a:t>
          </a:r>
          <a:endParaRPr lang="en-IN" sz="2200" b="1" kern="1200" dirty="0">
            <a:solidFill>
              <a:srgbClr val="FF0000"/>
            </a:solidFill>
            <a:latin typeface="Calibri" pitchFamily="34" charset="0"/>
            <a:ea typeface="Calibri" pitchFamily="34" charset="-122"/>
            <a:cs typeface="Calibri" pitchFamily="34" charset="-120"/>
          </a:endParaRPr>
        </a:p>
      </dsp:txBody>
      <dsp:txXfrm>
        <a:off x="3758678" y="2393822"/>
        <a:ext cx="2890996" cy="1734598"/>
      </dsp:txXfrm>
    </dsp:sp>
    <dsp:sp modelId="{2BA34713-40F1-44C2-9102-385CF9D927BE}">
      <dsp:nvSpPr>
        <dsp:cNvPr id="0" name=""/>
        <dsp:cNvSpPr/>
      </dsp:nvSpPr>
      <dsp:spPr>
        <a:xfrm>
          <a:off x="7281936" y="2402113"/>
          <a:ext cx="2890996" cy="1734598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5875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u="sng" kern="1200" cap="none" dirty="0">
              <a:ln w="3175" cmpd="sng">
                <a:noFill/>
              </a:ln>
              <a:solidFill>
                <a:srgbClr val="FF0000"/>
              </a:solidFill>
              <a:effectLst/>
              <a:latin typeface="Cambria" pitchFamily="34" charset="0"/>
              <a:ea typeface="Cambria" pitchFamily="34" charset="-122"/>
              <a:cs typeface="Cambria" pitchFamily="34" charset="-120"/>
            </a:rPr>
            <a:t>Form 4 - Certificate</a:t>
          </a:r>
        </a:p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212121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Within 1 month - Immunity from penalty &amp; prosecution</a:t>
          </a:r>
          <a:endParaRPr lang="en-IN" sz="2400" b="1" kern="1200" dirty="0">
            <a:solidFill>
              <a:srgbClr val="212121">
                <a:hueOff val="0"/>
                <a:satOff val="0"/>
                <a:lumOff val="0"/>
                <a:alphaOff val="0"/>
              </a:srgbClr>
            </a:solidFill>
            <a:latin typeface="Calibri" pitchFamily="34" charset="0"/>
            <a:ea typeface="Calibri" pitchFamily="34" charset="-122"/>
            <a:cs typeface="Calibri" pitchFamily="34" charset="-120"/>
          </a:endParaRPr>
        </a:p>
      </dsp:txBody>
      <dsp:txXfrm>
        <a:off x="7281936" y="2402113"/>
        <a:ext cx="2890996" cy="173459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2E025E-2740-45A3-974B-E28C2CB28E60}">
      <dsp:nvSpPr>
        <dsp:cNvPr id="0" name=""/>
        <dsp:cNvSpPr/>
      </dsp:nvSpPr>
      <dsp:spPr>
        <a:xfrm>
          <a:off x="1763668" y="292828"/>
          <a:ext cx="3836825" cy="1199007"/>
        </a:xfrm>
        <a:prstGeom prst="rect">
          <a:avLst/>
        </a:prstGeom>
        <a:solidFill>
          <a:schemeClr val="accent1">
            <a:lumMod val="60000"/>
            <a:lumOff val="40000"/>
            <a:alpha val="40000"/>
          </a:schemeClr>
        </a:solidFill>
        <a:ln w="9525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128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Tainted money / proceeds of crime → </a:t>
          </a:r>
          <a:r>
            <a:rPr lang="en-US" sz="1800" b="1" kern="1200" dirty="0">
              <a:solidFill>
                <a:srgbClr val="FF0000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OUT</a:t>
          </a:r>
          <a:r>
            <a:rPr lang="en-US" sz="1800" b="1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 (PMLA)</a:t>
          </a:r>
          <a:endParaRPr lang="en-IN" sz="1800" b="1" kern="1200" dirty="0"/>
        </a:p>
      </dsp:txBody>
      <dsp:txXfrm>
        <a:off x="1763668" y="292828"/>
        <a:ext cx="3836825" cy="1199007"/>
      </dsp:txXfrm>
    </dsp:sp>
    <dsp:sp modelId="{FA90D1E7-7293-4651-9A76-7916358A5637}">
      <dsp:nvSpPr>
        <dsp:cNvPr id="0" name=""/>
        <dsp:cNvSpPr/>
      </dsp:nvSpPr>
      <dsp:spPr>
        <a:xfrm>
          <a:off x="1613074" y="183052"/>
          <a:ext cx="839305" cy="1258958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  <a:ln w="9525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5E6EEAF-E912-4399-9AC5-BF375D7502CE}">
      <dsp:nvSpPr>
        <dsp:cNvPr id="0" name=""/>
        <dsp:cNvSpPr/>
      </dsp:nvSpPr>
      <dsp:spPr>
        <a:xfrm>
          <a:off x="5975311" y="292828"/>
          <a:ext cx="3836825" cy="1199007"/>
        </a:xfrm>
        <a:prstGeom prst="rect">
          <a:avLst/>
        </a:prstGeom>
        <a:solidFill>
          <a:schemeClr val="accent1">
            <a:lumMod val="60000"/>
            <a:lumOff val="40000"/>
            <a:alpha val="40000"/>
          </a:schemeClr>
        </a:solidFill>
        <a:ln w="9525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128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Assessment already completed under BMA → </a:t>
          </a:r>
          <a:r>
            <a:rPr lang="en-US" sz="1800" b="1" kern="1200" dirty="0">
              <a:solidFill>
                <a:srgbClr val="FF0000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OUT</a:t>
          </a:r>
          <a:r>
            <a:rPr lang="en-US" sz="1800" b="1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 </a:t>
          </a:r>
          <a:endParaRPr lang="en-IN" sz="1800" b="1" kern="1200" dirty="0"/>
        </a:p>
      </dsp:txBody>
      <dsp:txXfrm>
        <a:off x="5975311" y="292828"/>
        <a:ext cx="3836825" cy="1199007"/>
      </dsp:txXfrm>
    </dsp:sp>
    <dsp:sp modelId="{191CD9A5-84BB-4D8E-B656-58F5A2DFA470}">
      <dsp:nvSpPr>
        <dsp:cNvPr id="0" name=""/>
        <dsp:cNvSpPr/>
      </dsp:nvSpPr>
      <dsp:spPr>
        <a:xfrm>
          <a:off x="5845592" y="118379"/>
          <a:ext cx="839305" cy="1258958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  <a:ln w="9525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17B1631-6225-4045-AFB7-3BCE05A07203}">
      <dsp:nvSpPr>
        <dsp:cNvPr id="0" name=""/>
        <dsp:cNvSpPr/>
      </dsp:nvSpPr>
      <dsp:spPr>
        <a:xfrm>
          <a:off x="1763668" y="1802246"/>
          <a:ext cx="3836825" cy="1199007"/>
        </a:xfrm>
        <a:prstGeom prst="rect">
          <a:avLst/>
        </a:prstGeom>
        <a:solidFill>
          <a:schemeClr val="accent1">
            <a:lumMod val="60000"/>
            <a:lumOff val="40000"/>
            <a:alpha val="40000"/>
          </a:schemeClr>
        </a:solidFill>
        <a:ln w="9525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128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Threshold is a dead-end (₹1 </a:t>
          </a:r>
          <a:r>
            <a:rPr lang="en-US" sz="1800" b="1" kern="1200" dirty="0" err="1">
              <a:latin typeface="Calibri" pitchFamily="34" charset="0"/>
              <a:ea typeface="Calibri" pitchFamily="34" charset="-122"/>
              <a:cs typeface="Calibri" pitchFamily="34" charset="-120"/>
            </a:rPr>
            <a:t>cr</a:t>
          </a:r>
          <a:r>
            <a:rPr lang="en-US" sz="1800" b="1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 / ₹5 </a:t>
          </a:r>
          <a:r>
            <a:rPr lang="en-US" sz="1800" b="1" kern="1200" dirty="0" err="1">
              <a:latin typeface="Calibri" pitchFamily="34" charset="0"/>
              <a:ea typeface="Calibri" pitchFamily="34" charset="-122"/>
              <a:cs typeface="Calibri" pitchFamily="34" charset="-120"/>
            </a:rPr>
            <a:t>cr</a:t>
          </a:r>
          <a:r>
            <a:rPr lang="en-US" sz="1800" b="1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) → </a:t>
          </a:r>
          <a:r>
            <a:rPr lang="en-US" sz="1800" b="1" kern="1200" dirty="0">
              <a:solidFill>
                <a:srgbClr val="FF0000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OUT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exceed = ineligible</a:t>
          </a:r>
          <a:endParaRPr lang="en-US" sz="1800" b="1" kern="1200" dirty="0"/>
        </a:p>
      </dsp:txBody>
      <dsp:txXfrm>
        <a:off x="1763668" y="1802246"/>
        <a:ext cx="3836825" cy="1199007"/>
      </dsp:txXfrm>
    </dsp:sp>
    <dsp:sp modelId="{3E4F77B5-C398-4E06-9478-079D92194304}">
      <dsp:nvSpPr>
        <dsp:cNvPr id="0" name=""/>
        <dsp:cNvSpPr/>
      </dsp:nvSpPr>
      <dsp:spPr>
        <a:xfrm>
          <a:off x="1603800" y="1629056"/>
          <a:ext cx="839305" cy="1258958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  <a:ln w="9525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BC1A65E-8AE2-4448-865E-9B2890501B32}">
      <dsp:nvSpPr>
        <dsp:cNvPr id="0" name=""/>
        <dsp:cNvSpPr/>
      </dsp:nvSpPr>
      <dsp:spPr>
        <a:xfrm>
          <a:off x="5975311" y="1802246"/>
          <a:ext cx="3836825" cy="1199007"/>
        </a:xfrm>
        <a:prstGeom prst="rect">
          <a:avLst/>
        </a:prstGeom>
        <a:solidFill>
          <a:schemeClr val="accent1">
            <a:lumMod val="60000"/>
            <a:lumOff val="40000"/>
            <a:alpha val="40000"/>
          </a:schemeClr>
        </a:solidFill>
        <a:ln w="9525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128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Pending proceedings → s.141 (assessment route) → AO should </a:t>
          </a:r>
          <a:r>
            <a:rPr lang="en-US" sz="1800" b="1" kern="1200" dirty="0">
              <a:solidFill>
                <a:srgbClr val="FF0000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exclude the declaration amount</a:t>
          </a:r>
          <a:endParaRPr lang="en-US" sz="1800" b="1" kern="1200" dirty="0">
            <a:solidFill>
              <a:srgbClr val="FF0000"/>
            </a:solidFill>
          </a:endParaRPr>
        </a:p>
      </dsp:txBody>
      <dsp:txXfrm>
        <a:off x="5975311" y="1802246"/>
        <a:ext cx="3836825" cy="1199007"/>
      </dsp:txXfrm>
    </dsp:sp>
    <dsp:sp modelId="{70634C10-65D0-4C38-8B54-1B22FAF96A6E}">
      <dsp:nvSpPr>
        <dsp:cNvPr id="0" name=""/>
        <dsp:cNvSpPr/>
      </dsp:nvSpPr>
      <dsp:spPr>
        <a:xfrm>
          <a:off x="5815444" y="1629056"/>
          <a:ext cx="839305" cy="1258958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  <a:ln w="9525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09306E3-EB92-43B1-8F44-41FD0A4F8490}">
      <dsp:nvSpPr>
        <dsp:cNvPr id="0" name=""/>
        <dsp:cNvSpPr/>
      </dsp:nvSpPr>
      <dsp:spPr>
        <a:xfrm>
          <a:off x="1763668" y="3311663"/>
          <a:ext cx="3836825" cy="1199007"/>
        </a:xfrm>
        <a:prstGeom prst="rect">
          <a:avLst/>
        </a:prstGeom>
        <a:solidFill>
          <a:schemeClr val="accent1">
            <a:lumMod val="60000"/>
            <a:lumOff val="40000"/>
            <a:alpha val="40000"/>
          </a:schemeClr>
        </a:solidFill>
        <a:ln w="9525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128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 dirty="0"/>
            <a:t>Declared asset/income under IT Act </a:t>
          </a:r>
          <a:r>
            <a:rPr lang="en-IN" sz="1800" b="1" kern="1200" dirty="0">
              <a:solidFill>
                <a:srgbClr val="FF0000"/>
              </a:solidFill>
            </a:rPr>
            <a:t>not included </a:t>
          </a:r>
          <a:r>
            <a:rPr lang="en-IN" sz="1800" b="1" kern="1200" dirty="0"/>
            <a:t>under BM Act and Vice Versa</a:t>
          </a:r>
        </a:p>
      </dsp:txBody>
      <dsp:txXfrm>
        <a:off x="1763668" y="3311663"/>
        <a:ext cx="3836825" cy="1199007"/>
      </dsp:txXfrm>
    </dsp:sp>
    <dsp:sp modelId="{70623D31-D1A0-4E0C-A684-ECD7B2D64222}">
      <dsp:nvSpPr>
        <dsp:cNvPr id="0" name=""/>
        <dsp:cNvSpPr/>
      </dsp:nvSpPr>
      <dsp:spPr>
        <a:xfrm>
          <a:off x="1603800" y="3138473"/>
          <a:ext cx="839305" cy="1258958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  <a:ln w="9525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B82EC3E-A355-4F99-B493-44B93FA37AD6}">
      <dsp:nvSpPr>
        <dsp:cNvPr id="0" name=""/>
        <dsp:cNvSpPr/>
      </dsp:nvSpPr>
      <dsp:spPr>
        <a:xfrm>
          <a:off x="5975311" y="3311663"/>
          <a:ext cx="3836825" cy="1199007"/>
        </a:xfrm>
        <a:prstGeom prst="rect">
          <a:avLst/>
        </a:prstGeom>
        <a:solidFill>
          <a:schemeClr val="accent1">
            <a:lumMod val="60000"/>
            <a:lumOff val="40000"/>
            <a:alpha val="40000"/>
          </a:schemeClr>
        </a:solidFill>
        <a:ln w="9525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128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 dirty="0"/>
            <a:t>AO’s Valuation – Declared value &gt;20% - </a:t>
          </a:r>
          <a:r>
            <a:rPr lang="en-IN" sz="1800" b="1" kern="1200" dirty="0">
              <a:solidFill>
                <a:srgbClr val="FF0000"/>
              </a:solidFill>
            </a:rPr>
            <a:t>OUT</a:t>
          </a:r>
        </a:p>
      </dsp:txBody>
      <dsp:txXfrm>
        <a:off x="5975311" y="3311663"/>
        <a:ext cx="3836825" cy="1199007"/>
      </dsp:txXfrm>
    </dsp:sp>
    <dsp:sp modelId="{708CA2E3-5EE9-49A3-906F-D4D183743B0D}">
      <dsp:nvSpPr>
        <dsp:cNvPr id="0" name=""/>
        <dsp:cNvSpPr/>
      </dsp:nvSpPr>
      <dsp:spPr>
        <a:xfrm>
          <a:off x="5815444" y="3138473"/>
          <a:ext cx="839305" cy="1258958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  <a:ln w="9525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95877E2-D10B-4F38-ACE7-65231FD3B0A4}">
      <dsp:nvSpPr>
        <dsp:cNvPr id="0" name=""/>
        <dsp:cNvSpPr/>
      </dsp:nvSpPr>
      <dsp:spPr>
        <a:xfrm>
          <a:off x="1763668" y="4821081"/>
          <a:ext cx="3836825" cy="1199007"/>
        </a:xfrm>
        <a:prstGeom prst="rect">
          <a:avLst/>
        </a:prstGeom>
        <a:solidFill>
          <a:schemeClr val="accent1">
            <a:lumMod val="60000"/>
            <a:lumOff val="40000"/>
            <a:alpha val="40000"/>
          </a:schemeClr>
        </a:solidFill>
        <a:ln w="9525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128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 dirty="0"/>
            <a:t>Payment not made within 4 months </a:t>
          </a:r>
          <a:r>
            <a:rPr lang="en-US" sz="1800" b="1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→ </a:t>
          </a:r>
          <a:r>
            <a:rPr lang="en-IN" sz="1800" b="1" kern="1200" dirty="0">
              <a:solidFill>
                <a:srgbClr val="FF0000"/>
              </a:solidFill>
            </a:rPr>
            <a:t>OUT</a:t>
          </a:r>
        </a:p>
      </dsp:txBody>
      <dsp:txXfrm>
        <a:off x="1763668" y="4821081"/>
        <a:ext cx="3836825" cy="1199007"/>
      </dsp:txXfrm>
    </dsp:sp>
    <dsp:sp modelId="{B1C5AAE7-E690-43BD-AB45-D14C8B7D8C4C}">
      <dsp:nvSpPr>
        <dsp:cNvPr id="0" name=""/>
        <dsp:cNvSpPr/>
      </dsp:nvSpPr>
      <dsp:spPr>
        <a:xfrm>
          <a:off x="1603800" y="4647891"/>
          <a:ext cx="839305" cy="1258958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  <a:ln w="9525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D01561B-5B7C-482B-84AA-252037DE8018}">
      <dsp:nvSpPr>
        <dsp:cNvPr id="0" name=""/>
        <dsp:cNvSpPr/>
      </dsp:nvSpPr>
      <dsp:spPr>
        <a:xfrm>
          <a:off x="5975311" y="4821081"/>
          <a:ext cx="3836825" cy="1199007"/>
        </a:xfrm>
        <a:prstGeom prst="rect">
          <a:avLst/>
        </a:prstGeom>
        <a:solidFill>
          <a:schemeClr val="accent1">
            <a:lumMod val="60000"/>
            <a:lumOff val="40000"/>
            <a:alpha val="40000"/>
          </a:schemeClr>
        </a:solidFill>
        <a:ln w="9525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128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 dirty="0"/>
            <a:t>Declaration filed after 31/12/26 </a:t>
          </a:r>
          <a:r>
            <a:rPr lang="en-US" sz="1800" b="1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→ </a:t>
          </a:r>
          <a:r>
            <a:rPr lang="en-US" sz="1800" b="1" kern="1200" dirty="0">
              <a:solidFill>
                <a:srgbClr val="FF0000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OUT</a:t>
          </a:r>
          <a:endParaRPr lang="en-IN" sz="1800" b="1" kern="1200" dirty="0">
            <a:solidFill>
              <a:srgbClr val="FF0000"/>
            </a:solidFill>
          </a:endParaRPr>
        </a:p>
      </dsp:txBody>
      <dsp:txXfrm>
        <a:off x="5975311" y="4821081"/>
        <a:ext cx="3836825" cy="1199007"/>
      </dsp:txXfrm>
    </dsp:sp>
    <dsp:sp modelId="{F099DE56-6458-46A6-936C-5423AE92644F}">
      <dsp:nvSpPr>
        <dsp:cNvPr id="0" name=""/>
        <dsp:cNvSpPr/>
      </dsp:nvSpPr>
      <dsp:spPr>
        <a:xfrm>
          <a:off x="5815444" y="4647891"/>
          <a:ext cx="839305" cy="1258958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  <a:ln w="9525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60207E-B183-481B-B6F8-8D6F841003D0}">
      <dsp:nvSpPr>
        <dsp:cNvPr id="0" name=""/>
        <dsp:cNvSpPr/>
      </dsp:nvSpPr>
      <dsp:spPr>
        <a:xfrm>
          <a:off x="1222" y="332466"/>
          <a:ext cx="4769650" cy="3390448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u="sng" kern="1200" spc="100" dirty="0">
              <a:latin typeface="Calibri" pitchFamily="34" charset="0"/>
              <a:ea typeface="Calibri" pitchFamily="34" charset="-122"/>
              <a:cs typeface="Calibri" pitchFamily="34" charset="-120"/>
            </a:rPr>
            <a:t>BMA — on the CORPUS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0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30% + 90% = 120%</a:t>
          </a:r>
          <a:endParaRPr lang="en-US" sz="3200" b="0" kern="1200" dirty="0"/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SzPct val="100000"/>
            <a:buNone/>
          </a:pPr>
          <a:r>
            <a:rPr lang="en-US" sz="3200" b="0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FMV in the year it surfaces</a:t>
          </a:r>
          <a:endParaRPr lang="en-US" sz="3200" b="0" kern="1200" dirty="0"/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SzPct val="100000"/>
            <a:buNone/>
          </a:pPr>
          <a:r>
            <a:rPr lang="en-US" sz="3200" b="0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No limitation period</a:t>
          </a:r>
          <a:endParaRPr lang="en-IN" sz="3200" b="0" kern="1200" dirty="0"/>
        </a:p>
      </dsp:txBody>
      <dsp:txXfrm>
        <a:off x="1222" y="332466"/>
        <a:ext cx="4769650" cy="3390448"/>
      </dsp:txXfrm>
    </dsp:sp>
    <dsp:sp modelId="{8C4E01DF-597C-4208-80A5-C66A6E32D4A6}">
      <dsp:nvSpPr>
        <dsp:cNvPr id="0" name=""/>
        <dsp:cNvSpPr/>
      </dsp:nvSpPr>
      <dsp:spPr>
        <a:xfrm>
          <a:off x="5247838" y="371443"/>
          <a:ext cx="4769650" cy="3312493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u="sng" kern="1200" spc="100" dirty="0">
              <a:latin typeface="Calibri" pitchFamily="34" charset="0"/>
              <a:ea typeface="Calibri" pitchFamily="34" charset="-122"/>
              <a:cs typeface="Calibri" pitchFamily="34" charset="-120"/>
            </a:rPr>
            <a:t>IT ACT — on the INCOME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Income is taxed for open years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SzPct val="100000"/>
            <a:buNone/>
          </a:pPr>
          <a:r>
            <a:rPr lang="en-US" sz="2600" b="1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Reassessed up to 5 yrs 3 months if asset/income ≥ ₹50L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SzPct val="100000"/>
            <a:buNone/>
          </a:pPr>
          <a:r>
            <a:rPr lang="en-US" sz="2600" b="1" kern="1200" dirty="0">
              <a:solidFill>
                <a:srgbClr val="FF0000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But Dept will assess this also under BMA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SzPct val="100000"/>
            <a:buNone/>
          </a:pPr>
          <a:r>
            <a:rPr lang="en-US" sz="2600" b="1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s.4(3): same sum not taxed twic</a:t>
          </a:r>
          <a:r>
            <a:rPr lang="en-US" sz="2600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e</a:t>
          </a:r>
          <a:endParaRPr lang="en-IN" sz="2600" kern="1200" dirty="0">
            <a:latin typeface="Calibri" pitchFamily="34" charset="0"/>
            <a:ea typeface="Calibri" pitchFamily="34" charset="-122"/>
            <a:cs typeface="Calibri" pitchFamily="34" charset="-120"/>
          </a:endParaRPr>
        </a:p>
      </dsp:txBody>
      <dsp:txXfrm>
        <a:off x="5247838" y="371443"/>
        <a:ext cx="4769650" cy="331249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C30CFC-BCDB-45E4-BF74-BD5836E54D58}">
      <dsp:nvSpPr>
        <dsp:cNvPr id="0" name=""/>
        <dsp:cNvSpPr/>
      </dsp:nvSpPr>
      <dsp:spPr>
        <a:xfrm>
          <a:off x="0" y="622354"/>
          <a:ext cx="10018712" cy="554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0991E8-2734-486F-8E68-5A953D197DB5}">
      <dsp:nvSpPr>
        <dsp:cNvPr id="0" name=""/>
        <dsp:cNvSpPr/>
      </dsp:nvSpPr>
      <dsp:spPr>
        <a:xfrm>
          <a:off x="501415" y="182001"/>
          <a:ext cx="9517296" cy="864404"/>
        </a:xfrm>
        <a:prstGeom prst="roundRect">
          <a:avLst/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5078" tIns="0" rIns="265078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Exceed ₹1 </a:t>
          </a:r>
          <a:r>
            <a:rPr lang="en-US" sz="2800" b="1" kern="1200" dirty="0" err="1">
              <a:latin typeface="Calibri" pitchFamily="34" charset="0"/>
              <a:ea typeface="Calibri" pitchFamily="34" charset="-122"/>
              <a:cs typeface="Calibri" pitchFamily="34" charset="-120"/>
            </a:rPr>
            <a:t>cr</a:t>
          </a:r>
          <a:r>
            <a:rPr lang="en-US" sz="2800" b="1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 (Cat A) / ₹5 </a:t>
          </a:r>
          <a:r>
            <a:rPr lang="en-US" sz="2800" b="1" kern="1200" dirty="0" err="1">
              <a:latin typeface="Calibri" pitchFamily="34" charset="0"/>
              <a:ea typeface="Calibri" pitchFamily="34" charset="-122"/>
              <a:cs typeface="Calibri" pitchFamily="34" charset="-120"/>
            </a:rPr>
            <a:t>cr</a:t>
          </a:r>
          <a:r>
            <a:rPr lang="en-US" sz="2800" b="1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 (Cat B)  →  </a:t>
          </a:r>
          <a:r>
            <a:rPr lang="en-US" sz="2800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ineligible -  no immunity, no finality</a:t>
          </a:r>
          <a:endParaRPr lang="en-IN" sz="2800" kern="1200" dirty="0"/>
        </a:p>
      </dsp:txBody>
      <dsp:txXfrm>
        <a:off x="543612" y="224198"/>
        <a:ext cx="9432902" cy="780010"/>
      </dsp:txXfrm>
    </dsp:sp>
    <dsp:sp modelId="{14964727-BD5E-4081-A4CC-37B58892C13E}">
      <dsp:nvSpPr>
        <dsp:cNvPr id="0" name=""/>
        <dsp:cNvSpPr/>
      </dsp:nvSpPr>
      <dsp:spPr>
        <a:xfrm>
          <a:off x="0" y="1756656"/>
          <a:ext cx="10018712" cy="554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E6C40E-4E4F-4A2E-880E-71001CA710B9}">
      <dsp:nvSpPr>
        <dsp:cNvPr id="0" name=""/>
        <dsp:cNvSpPr/>
      </dsp:nvSpPr>
      <dsp:spPr>
        <a:xfrm>
          <a:off x="484921" y="1339099"/>
          <a:ext cx="9533790" cy="785822"/>
        </a:xfrm>
        <a:prstGeom prst="roundRect">
          <a:avLst/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5078" tIns="0" rIns="265078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Full BMA: 30% + 90% = 120% of value</a:t>
          </a:r>
          <a:endParaRPr lang="en-IN" sz="2800" b="1" kern="1200" dirty="0"/>
        </a:p>
      </dsp:txBody>
      <dsp:txXfrm>
        <a:off x="523282" y="1377460"/>
        <a:ext cx="9457068" cy="709100"/>
      </dsp:txXfrm>
    </dsp:sp>
    <dsp:sp modelId="{07307C50-92DC-4D29-8C33-94A646D8ADFB}">
      <dsp:nvSpPr>
        <dsp:cNvPr id="0" name=""/>
        <dsp:cNvSpPr/>
      </dsp:nvSpPr>
      <dsp:spPr>
        <a:xfrm>
          <a:off x="0" y="2890958"/>
          <a:ext cx="10018712" cy="554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872807-65E7-454C-9B8C-08B5F0489339}">
      <dsp:nvSpPr>
        <dsp:cNvPr id="0" name=""/>
        <dsp:cNvSpPr/>
      </dsp:nvSpPr>
      <dsp:spPr>
        <a:xfrm>
          <a:off x="486709" y="2473401"/>
          <a:ext cx="9532002" cy="785822"/>
        </a:xfrm>
        <a:prstGeom prst="roundRect">
          <a:avLst/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5078" tIns="0" rIns="265078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₹10 lakh per year (ss. 42/43)</a:t>
          </a:r>
          <a:endParaRPr lang="en-US" sz="2800" kern="1200" dirty="0"/>
        </a:p>
      </dsp:txBody>
      <dsp:txXfrm>
        <a:off x="525070" y="2511762"/>
        <a:ext cx="9455280" cy="709100"/>
      </dsp:txXfrm>
    </dsp:sp>
    <dsp:sp modelId="{C09F10E5-D0FF-4512-A943-A6E7A18CABA5}">
      <dsp:nvSpPr>
        <dsp:cNvPr id="0" name=""/>
        <dsp:cNvSpPr/>
      </dsp:nvSpPr>
      <dsp:spPr>
        <a:xfrm>
          <a:off x="0" y="4103843"/>
          <a:ext cx="10018712" cy="554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EECF66-8510-4662-A732-4814C6BC2FCA}">
      <dsp:nvSpPr>
        <dsp:cNvPr id="0" name=""/>
        <dsp:cNvSpPr/>
      </dsp:nvSpPr>
      <dsp:spPr>
        <a:xfrm>
          <a:off x="572940" y="3652606"/>
          <a:ext cx="9334433" cy="864404"/>
        </a:xfrm>
        <a:prstGeom prst="roundRect">
          <a:avLst/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5078" tIns="0" rIns="265078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Prosecution (ss. 49–51)</a:t>
          </a:r>
          <a:endParaRPr lang="en-IN" sz="2800" kern="1200" dirty="0"/>
        </a:p>
      </dsp:txBody>
      <dsp:txXfrm>
        <a:off x="615137" y="3694803"/>
        <a:ext cx="9250039" cy="78001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75CE76-9975-4B33-BFB6-E65949D59529}">
      <dsp:nvSpPr>
        <dsp:cNvPr id="0" name=""/>
        <dsp:cNvSpPr/>
      </dsp:nvSpPr>
      <dsp:spPr>
        <a:xfrm>
          <a:off x="4007484" y="600"/>
          <a:ext cx="6011227" cy="234244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8701EB-C5AB-463C-A3AE-94293AEC0A73}">
      <dsp:nvSpPr>
        <dsp:cNvPr id="0" name=""/>
        <dsp:cNvSpPr/>
      </dsp:nvSpPr>
      <dsp:spPr>
        <a:xfrm>
          <a:off x="0" y="0"/>
          <a:ext cx="4007484" cy="23424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 dirty="0">
              <a:solidFill>
                <a:srgbClr val="3A3F4B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BMA PENALTY MULTIPLIES BY YEARS </a:t>
          </a:r>
        </a:p>
      </dsp:txBody>
      <dsp:txXfrm>
        <a:off x="114349" y="114349"/>
        <a:ext cx="3778786" cy="2113749"/>
      </dsp:txXfrm>
    </dsp:sp>
    <dsp:sp modelId="{C423CD8A-6F9E-4CBA-8665-FC0B2C7C1FDA}">
      <dsp:nvSpPr>
        <dsp:cNvPr id="0" name=""/>
        <dsp:cNvSpPr/>
      </dsp:nvSpPr>
      <dsp:spPr>
        <a:xfrm>
          <a:off x="4007484" y="2577293"/>
          <a:ext cx="6011227" cy="234244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489E66-08FF-4D79-B431-A987914D1782}">
      <dsp:nvSpPr>
        <dsp:cNvPr id="0" name=""/>
        <dsp:cNvSpPr/>
      </dsp:nvSpPr>
      <dsp:spPr>
        <a:xfrm>
          <a:off x="0" y="2577293"/>
          <a:ext cx="4007484" cy="23424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 dirty="0">
              <a:solidFill>
                <a:srgbClr val="3A3F4B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FAST-DS CAT B FEE</a:t>
          </a:r>
          <a:endParaRPr lang="en-IN" sz="3400" b="1" kern="1200" dirty="0">
            <a:solidFill>
              <a:srgbClr val="3A3F4B"/>
            </a:solidFill>
            <a:latin typeface="Calibri" pitchFamily="34" charset="0"/>
            <a:ea typeface="Calibri" pitchFamily="34" charset="-122"/>
            <a:cs typeface="Calibri" pitchFamily="34" charset="-120"/>
          </a:endParaRPr>
        </a:p>
      </dsp:txBody>
      <dsp:txXfrm>
        <a:off x="114349" y="2691642"/>
        <a:ext cx="3778786" cy="211374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8B5590-4971-4CED-9541-5713D1F17692}">
      <dsp:nvSpPr>
        <dsp:cNvPr id="0" name=""/>
        <dsp:cNvSpPr/>
      </dsp:nvSpPr>
      <dsp:spPr>
        <a:xfrm rot="10800000">
          <a:off x="2048094" y="54"/>
          <a:ext cx="6662443" cy="1479839"/>
        </a:xfrm>
        <a:prstGeom prst="homePlate">
          <a:avLst/>
        </a:prstGeom>
        <a:solidFill>
          <a:schemeClr val="accent1">
            <a:lumMod val="40000"/>
            <a:lumOff val="60000"/>
          </a:schemeClr>
        </a:solidFill>
        <a:ln w="15875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2568" tIns="80010" rIns="149352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The ₹20L shelter reads “assets other than immovable property.” </a:t>
          </a:r>
        </a:p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Foreign immovable property is exposed at ANY value  - Even below ₹20L.</a:t>
          </a:r>
          <a:endParaRPr lang="en-IN" sz="2100" kern="1200" dirty="0"/>
        </a:p>
      </dsp:txBody>
      <dsp:txXfrm rot="10800000">
        <a:off x="2418054" y="54"/>
        <a:ext cx="6292483" cy="1479839"/>
      </dsp:txXfrm>
    </dsp:sp>
    <dsp:sp modelId="{FBCE5F5D-4B26-4337-85CA-ECA9DC3EE74D}">
      <dsp:nvSpPr>
        <dsp:cNvPr id="0" name=""/>
        <dsp:cNvSpPr/>
      </dsp:nvSpPr>
      <dsp:spPr>
        <a:xfrm>
          <a:off x="1308174" y="54"/>
          <a:ext cx="1479839" cy="1479839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3D37D9-1AFE-454E-8E41-8B91EDB2940D}">
      <dsp:nvSpPr>
        <dsp:cNvPr id="0" name=""/>
        <dsp:cNvSpPr/>
      </dsp:nvSpPr>
      <dsp:spPr>
        <a:xfrm rot="10800000">
          <a:off x="2048094" y="1921636"/>
          <a:ext cx="6662443" cy="1479839"/>
        </a:xfrm>
        <a:prstGeom prst="homePlate">
          <a:avLst/>
        </a:prstGeom>
        <a:solidFill>
          <a:schemeClr val="accent1">
            <a:lumMod val="40000"/>
            <a:lumOff val="60000"/>
          </a:schemeClr>
        </a:solidFill>
        <a:ln w="15875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2568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 err="1">
              <a:latin typeface="Calibri" pitchFamily="34" charset="0"/>
              <a:ea typeface="Calibri" pitchFamily="34" charset="-122"/>
              <a:cs typeface="Calibri" pitchFamily="34" charset="-120"/>
            </a:rPr>
            <a:t>Eg.</a:t>
          </a:r>
          <a:r>
            <a:rPr lang="en-IN" sz="2000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 Joint Ownership of flat in Dubai worth 1 </a:t>
          </a:r>
          <a:r>
            <a:rPr lang="en-IN" sz="2000" kern="1200" dirty="0" err="1">
              <a:latin typeface="Calibri" pitchFamily="34" charset="0"/>
              <a:ea typeface="Calibri" pitchFamily="34" charset="-122"/>
              <a:cs typeface="Calibri" pitchFamily="34" charset="-120"/>
            </a:rPr>
            <a:t>cr</a:t>
          </a:r>
          <a:r>
            <a:rPr lang="en-IN" sz="2000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 with 25 family members: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Individual Share less than Rs. 5 L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Still, Rs. 10 L per year penalty + Possible Prosecution</a:t>
          </a:r>
        </a:p>
      </dsp:txBody>
      <dsp:txXfrm rot="10800000">
        <a:off x="2418054" y="1921636"/>
        <a:ext cx="6292483" cy="1479839"/>
      </dsp:txXfrm>
    </dsp:sp>
    <dsp:sp modelId="{D7AEE535-3E36-4739-8728-834264BBA75B}">
      <dsp:nvSpPr>
        <dsp:cNvPr id="0" name=""/>
        <dsp:cNvSpPr/>
      </dsp:nvSpPr>
      <dsp:spPr>
        <a:xfrm>
          <a:off x="1308174" y="1921636"/>
          <a:ext cx="1479839" cy="1479839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AC4B73-F85D-40E5-B033-125EA5163C2A}">
      <dsp:nvSpPr>
        <dsp:cNvPr id="0" name=""/>
        <dsp:cNvSpPr/>
      </dsp:nvSpPr>
      <dsp:spPr>
        <a:xfrm rot="10800000">
          <a:off x="2048094" y="3843219"/>
          <a:ext cx="6662443" cy="1479839"/>
        </a:xfrm>
        <a:prstGeom prst="homePlate">
          <a:avLst/>
        </a:prstGeom>
        <a:solidFill>
          <a:schemeClr val="accent1">
            <a:lumMod val="40000"/>
            <a:lumOff val="60000"/>
          </a:schemeClr>
        </a:solidFill>
        <a:ln w="15875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2568" tIns="68580" rIns="128016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SzPct val="100000"/>
            <a:buNone/>
          </a:pPr>
          <a:r>
            <a:rPr lang="en-US" sz="1800" b="1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Defense</a:t>
          </a:r>
          <a:endParaRPr lang="en-US" sz="18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SzPct val="100000"/>
            <a:buNone/>
          </a:pPr>
          <a:r>
            <a:rPr lang="en-US" sz="1800" b="1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Penalty is discretionary — “may direct,” not “shall” (ITAT decision to the contrary!)</a:t>
          </a:r>
          <a:endParaRPr lang="en-US" sz="1800" b="1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SzPct val="100000"/>
            <a:buNone/>
          </a:pPr>
          <a:r>
            <a:rPr lang="en-US" sz="1800" b="1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Proportionality — ₹10L on a ₹5L asset is disproportionate</a:t>
          </a:r>
          <a:endParaRPr lang="en-US" sz="1800" b="1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SzPct val="100000"/>
            <a:buNone/>
          </a:pPr>
          <a:r>
            <a:rPr lang="en-US" sz="1800" b="1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Source explained / not black money</a:t>
          </a:r>
          <a:endParaRPr lang="en-IN" sz="1800" b="1" kern="1200" dirty="0"/>
        </a:p>
      </dsp:txBody>
      <dsp:txXfrm rot="10800000">
        <a:off x="2418054" y="3843219"/>
        <a:ext cx="6292483" cy="1479839"/>
      </dsp:txXfrm>
    </dsp:sp>
    <dsp:sp modelId="{8CB754C2-2E3E-4F2C-9E1C-CE11A36BD12B}">
      <dsp:nvSpPr>
        <dsp:cNvPr id="0" name=""/>
        <dsp:cNvSpPr/>
      </dsp:nvSpPr>
      <dsp:spPr>
        <a:xfrm>
          <a:off x="1308174" y="3843219"/>
          <a:ext cx="1479839" cy="1479839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FB1F7F-8F1B-4458-AE7B-FFD84671586B}">
      <dsp:nvSpPr>
        <dsp:cNvPr id="0" name=""/>
        <dsp:cNvSpPr/>
      </dsp:nvSpPr>
      <dsp:spPr>
        <a:xfrm>
          <a:off x="48" y="27332"/>
          <a:ext cx="4681595" cy="1008000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587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142240" rIns="248920" bIns="14224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kern="1200" spc="100" dirty="0">
              <a:latin typeface="Calibri" pitchFamily="34" charset="0"/>
              <a:ea typeface="Calibri" pitchFamily="34" charset="-122"/>
              <a:cs typeface="Calibri" pitchFamily="34" charset="-120"/>
            </a:rPr>
            <a:t>CATEGORY A -  60%</a:t>
          </a:r>
          <a:endParaRPr lang="en-IN" sz="3500" kern="1200" dirty="0"/>
        </a:p>
      </dsp:txBody>
      <dsp:txXfrm>
        <a:off x="48" y="27332"/>
        <a:ext cx="4681595" cy="1008000"/>
      </dsp:txXfrm>
    </dsp:sp>
    <dsp:sp modelId="{76F8224A-ED92-4F3A-8FCB-E2A2E1A3E39E}">
      <dsp:nvSpPr>
        <dsp:cNvPr id="0" name=""/>
        <dsp:cNvSpPr/>
      </dsp:nvSpPr>
      <dsp:spPr>
        <a:xfrm>
          <a:off x="48" y="1035332"/>
          <a:ext cx="4681595" cy="3650850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186690" rIns="248920" bIns="280035" numCol="1" spcCol="1270" anchor="t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00000"/>
            <a:buChar char="•"/>
          </a:pPr>
          <a:r>
            <a:rPr lang="en-US" sz="3500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Untaxed money (real revenue loss)</a:t>
          </a:r>
          <a:endParaRPr lang="en-IN" sz="3500" kern="1200" dirty="0"/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500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Recovers 30% tax due + 30% charge</a:t>
          </a:r>
          <a:endParaRPr lang="en-US" sz="3500" kern="1200" dirty="0"/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500" b="1" kern="1200">
              <a:latin typeface="Calibri" pitchFamily="34" charset="0"/>
              <a:ea typeface="Calibri" pitchFamily="34" charset="-122"/>
              <a:cs typeface="Calibri" pitchFamily="34" charset="-120"/>
            </a:rPr>
            <a:t>Cap ₹1 crore</a:t>
          </a:r>
          <a:endParaRPr lang="en-US" sz="3500" kern="1200" dirty="0"/>
        </a:p>
      </dsp:txBody>
      <dsp:txXfrm>
        <a:off x="48" y="1035332"/>
        <a:ext cx="4681595" cy="3650850"/>
      </dsp:txXfrm>
    </dsp:sp>
    <dsp:sp modelId="{BA50D7D4-FAFE-461C-B6EB-602E18E6C235}">
      <dsp:nvSpPr>
        <dsp:cNvPr id="0" name=""/>
        <dsp:cNvSpPr/>
      </dsp:nvSpPr>
      <dsp:spPr>
        <a:xfrm>
          <a:off x="5337067" y="27332"/>
          <a:ext cx="4681595" cy="1008000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587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142240" rIns="248920" bIns="14224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kern="1200" spc="100">
              <a:latin typeface="Calibri" pitchFamily="34" charset="0"/>
              <a:ea typeface="Calibri" pitchFamily="34" charset="-122"/>
              <a:cs typeface="Calibri" pitchFamily="34" charset="-120"/>
            </a:rPr>
            <a:t>CATEGORY B — ₹1 L</a:t>
          </a:r>
          <a:endParaRPr lang="en-IN" sz="3500" kern="1200" dirty="0"/>
        </a:p>
      </dsp:txBody>
      <dsp:txXfrm>
        <a:off x="5337067" y="27332"/>
        <a:ext cx="4681595" cy="1008000"/>
      </dsp:txXfrm>
    </dsp:sp>
    <dsp:sp modelId="{4816E0ED-410D-4B85-87FD-EA6B4BD1DD2C}">
      <dsp:nvSpPr>
        <dsp:cNvPr id="0" name=""/>
        <dsp:cNvSpPr/>
      </dsp:nvSpPr>
      <dsp:spPr>
        <a:xfrm>
          <a:off x="5337067" y="1035332"/>
          <a:ext cx="4681595" cy="3650850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186690" rIns="248920" bIns="280035" numCol="1" spcCol="1270" anchor="t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00000"/>
            <a:buChar char="•"/>
          </a:pPr>
          <a:r>
            <a:rPr lang="en-US" sz="3500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Tax already paid</a:t>
          </a:r>
          <a:endParaRPr lang="en-IN" sz="3500" kern="1200" dirty="0"/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00000"/>
            <a:buNone/>
          </a:pPr>
          <a:r>
            <a:rPr lang="en-US" sz="3500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or Non taxable income  (no revenue loss)</a:t>
          </a:r>
          <a:endParaRPr lang="en-IN" sz="3500" kern="1200" dirty="0"/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500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Only the Schedule FA form was missed</a:t>
          </a:r>
          <a:endParaRPr lang="en-US" sz="3500" kern="1200" dirty="0"/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500" b="1" kern="1200" dirty="0">
              <a:latin typeface="Calibri" pitchFamily="34" charset="0"/>
              <a:ea typeface="Calibri" pitchFamily="34" charset="-122"/>
              <a:cs typeface="Calibri" pitchFamily="34" charset="-120"/>
            </a:rPr>
            <a:t>Cap ₹5 crore</a:t>
          </a:r>
          <a:endParaRPr lang="en-US" sz="3500" kern="1200" dirty="0"/>
        </a:p>
      </dsp:txBody>
      <dsp:txXfrm>
        <a:off x="5337067" y="1035332"/>
        <a:ext cx="4681595" cy="365085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F835B7-B5A0-4F19-BCAC-25B37E666A30}">
      <dsp:nvSpPr>
        <dsp:cNvPr id="0" name=""/>
        <dsp:cNvSpPr/>
      </dsp:nvSpPr>
      <dsp:spPr>
        <a:xfrm>
          <a:off x="48" y="31641"/>
          <a:ext cx="4681595" cy="11377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125984" rIns="220472" bIns="125984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spc="100" dirty="0">
              <a:solidFill>
                <a:srgbClr val="2E4D7B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BMA — TAXES THE ASSET</a:t>
          </a:r>
          <a:endParaRPr lang="en-IN" sz="3100" kern="1200" dirty="0"/>
        </a:p>
      </dsp:txBody>
      <dsp:txXfrm>
        <a:off x="48" y="31641"/>
        <a:ext cx="4681595" cy="1137759"/>
      </dsp:txXfrm>
    </dsp:sp>
    <dsp:sp modelId="{0613F1B9-C3D3-4B3F-B8C4-937817EF835B}">
      <dsp:nvSpPr>
        <dsp:cNvPr id="0" name=""/>
        <dsp:cNvSpPr/>
      </dsp:nvSpPr>
      <dsp:spPr>
        <a:xfrm>
          <a:off x="48" y="1169400"/>
          <a:ext cx="4681595" cy="272304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354" tIns="165354" rIns="220472" bIns="248031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00000"/>
            <a:buChar char="•"/>
          </a:pPr>
          <a:r>
            <a:rPr lang="en-US" sz="3100" kern="1200" dirty="0">
              <a:solidFill>
                <a:srgbClr val="3A3F4B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The corpus / body of the asset</a:t>
          </a:r>
          <a:endParaRPr lang="en-IN" sz="3100" kern="1200" dirty="0"/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b="1" kern="1200">
              <a:solidFill>
                <a:srgbClr val="3A3F4B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30% + 90%</a:t>
          </a:r>
          <a:endParaRPr lang="en-US" sz="3100" kern="1200" dirty="0"/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 dirty="0">
              <a:solidFill>
                <a:srgbClr val="3A3F4B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Foreign asset is its exclusive domain</a:t>
          </a:r>
          <a:endParaRPr lang="en-US" sz="3100" kern="1200" dirty="0"/>
        </a:p>
      </dsp:txBody>
      <dsp:txXfrm>
        <a:off x="48" y="1169400"/>
        <a:ext cx="4681595" cy="2723040"/>
      </dsp:txXfrm>
    </dsp:sp>
    <dsp:sp modelId="{DAF920ED-8B50-44EC-9583-5D4B7726E5CA}">
      <dsp:nvSpPr>
        <dsp:cNvPr id="0" name=""/>
        <dsp:cNvSpPr/>
      </dsp:nvSpPr>
      <dsp:spPr>
        <a:xfrm>
          <a:off x="5337067" y="31641"/>
          <a:ext cx="4681595" cy="11377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125984" rIns="220472" bIns="125984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spc="100" dirty="0">
              <a:solidFill>
                <a:srgbClr val="2E4D7B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INCOME-TAX ACT — TAXES THE YIELD</a:t>
          </a:r>
          <a:endParaRPr lang="en-IN" sz="3100" kern="1200" dirty="0"/>
        </a:p>
      </dsp:txBody>
      <dsp:txXfrm>
        <a:off x="5337067" y="31641"/>
        <a:ext cx="4681595" cy="1137759"/>
      </dsp:txXfrm>
    </dsp:sp>
    <dsp:sp modelId="{BBA08BE0-1785-4FFC-B81B-04B858D451FF}">
      <dsp:nvSpPr>
        <dsp:cNvPr id="0" name=""/>
        <dsp:cNvSpPr/>
      </dsp:nvSpPr>
      <dsp:spPr>
        <a:xfrm>
          <a:off x="5337067" y="1169400"/>
          <a:ext cx="4681595" cy="272304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354" tIns="165354" rIns="220472" bIns="248031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00000"/>
            <a:buChar char="•"/>
          </a:pPr>
          <a:r>
            <a:rPr lang="en-US" sz="3100" kern="1200" dirty="0">
              <a:solidFill>
                <a:srgbClr val="3A3F4B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The income the asset generates</a:t>
          </a:r>
          <a:endParaRPr lang="en-IN" sz="3100" kern="1200" dirty="0"/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 dirty="0">
              <a:solidFill>
                <a:srgbClr val="3A3F4B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Slab rate, year-by-year</a:t>
          </a:r>
          <a:endParaRPr lang="en-US" sz="3100" kern="1200" dirty="0"/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b="1" kern="1200" dirty="0">
              <a:solidFill>
                <a:srgbClr val="3A3F4B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s.4(3): same sum not taxed twice</a:t>
          </a:r>
          <a:endParaRPr lang="en-US" sz="3100" kern="1200" dirty="0"/>
        </a:p>
      </dsp:txBody>
      <dsp:txXfrm>
        <a:off x="5337067" y="1169400"/>
        <a:ext cx="4681595" cy="272304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0960BD-3805-4AE2-803D-9AF883A7CA5D}">
      <dsp:nvSpPr>
        <dsp:cNvPr id="0" name=""/>
        <dsp:cNvSpPr/>
      </dsp:nvSpPr>
      <dsp:spPr>
        <a:xfrm>
          <a:off x="0" y="0"/>
          <a:ext cx="10315803" cy="189189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>
              <a:solidFill>
                <a:schemeClr val="tx1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Source of the asset satisfactorily proved (s.2(11)) </a:t>
          </a:r>
        </a:p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>
              <a:solidFill>
                <a:schemeClr val="tx1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 →  120% on the asset GONE</a:t>
          </a:r>
          <a:endParaRPr lang="en-IN" sz="2700" kern="1200" dirty="0">
            <a:solidFill>
              <a:schemeClr val="tx1"/>
            </a:solidFill>
          </a:endParaRPr>
        </a:p>
      </dsp:txBody>
      <dsp:txXfrm>
        <a:off x="92354" y="92354"/>
        <a:ext cx="10131095" cy="1707182"/>
      </dsp:txXfrm>
    </dsp:sp>
    <dsp:sp modelId="{EE5CBEFE-7BE5-4B96-8D72-A5BD9AF23E63}">
      <dsp:nvSpPr>
        <dsp:cNvPr id="0" name=""/>
        <dsp:cNvSpPr/>
      </dsp:nvSpPr>
      <dsp:spPr>
        <a:xfrm>
          <a:off x="0" y="1897011"/>
          <a:ext cx="10315803" cy="182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7527" tIns="13970" rIns="78232" bIns="13970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IN" sz="900" kern="1200"/>
        </a:p>
      </dsp:txBody>
      <dsp:txXfrm>
        <a:off x="0" y="1897011"/>
        <a:ext cx="10315803" cy="182160"/>
      </dsp:txXfrm>
    </dsp:sp>
    <dsp:sp modelId="{024EA21A-8484-47E5-9E43-5E0ECBC43D1B}">
      <dsp:nvSpPr>
        <dsp:cNvPr id="0" name=""/>
        <dsp:cNvSpPr/>
      </dsp:nvSpPr>
      <dsp:spPr>
        <a:xfrm>
          <a:off x="0" y="2092476"/>
          <a:ext cx="10315803" cy="1891890"/>
        </a:xfrm>
        <a:prstGeom prst="roundRect">
          <a:avLst/>
        </a:prstGeom>
        <a:solidFill>
          <a:schemeClr val="accent1">
            <a:shade val="80000"/>
            <a:hueOff val="410307"/>
            <a:satOff val="9635"/>
            <a:lumOff val="2727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tx1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But two things survive: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&gt;&gt; S.42/43 reporting penalty —  irrespective of the source (Shoba Harish </a:t>
          </a:r>
          <a:r>
            <a:rPr lang="en-US" sz="2000" b="1" kern="1200" dirty="0" err="1">
              <a:solidFill>
                <a:schemeClr val="tx1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Thawani</a:t>
          </a:r>
          <a:r>
            <a:rPr lang="en-US" sz="2000" b="1" kern="1200" dirty="0">
              <a:solidFill>
                <a:schemeClr val="tx1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 – MUM ITAT)</a:t>
          </a:r>
          <a:endParaRPr lang="en-US" sz="2000" b="1" kern="1200" dirty="0">
            <a:solidFill>
              <a:schemeClr val="tx1"/>
            </a:solidFill>
          </a:endParaRP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SzPct val="100000"/>
            <a:buNone/>
          </a:pPr>
          <a:r>
            <a:rPr lang="en-US" sz="2000" b="1" kern="1200" dirty="0">
              <a:solidFill>
                <a:schemeClr val="tx1"/>
              </a:solidFill>
              <a:latin typeface="Calibri" pitchFamily="34" charset="0"/>
              <a:ea typeface="Calibri" pitchFamily="34" charset="-122"/>
              <a:cs typeface="Calibri" pitchFamily="34" charset="-120"/>
            </a:rPr>
            <a:t>&gt;&gt; Income-tax on any untaxed income the asset earned</a:t>
          </a:r>
          <a:endParaRPr lang="en-IN" sz="2000" b="1" kern="1200" dirty="0">
            <a:solidFill>
              <a:schemeClr val="tx1"/>
            </a:solidFill>
          </a:endParaRPr>
        </a:p>
      </dsp:txBody>
      <dsp:txXfrm>
        <a:off x="92354" y="2184830"/>
        <a:ext cx="10131095" cy="1707182"/>
      </dsp:txXfrm>
    </dsp:sp>
    <dsp:sp modelId="{CF388EE5-7A79-4C5A-8468-312846308A84}">
      <dsp:nvSpPr>
        <dsp:cNvPr id="0" name=""/>
        <dsp:cNvSpPr/>
      </dsp:nvSpPr>
      <dsp:spPr>
        <a:xfrm>
          <a:off x="0" y="3971061"/>
          <a:ext cx="10315803" cy="182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7527" tIns="13970" rIns="78232" bIns="13970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IN" sz="900" kern="1200"/>
        </a:p>
      </dsp:txBody>
      <dsp:txXfrm>
        <a:off x="0" y="3971061"/>
        <a:ext cx="10315803" cy="1821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4/layout/NumberedTitleCardList#1">
  <dgm:title val=""/>
  <dgm:desc val=""/>
  <dgm:catLst>
    <dgm:cat type="list" pri="81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101" type="sibTrans" cxnId="{B88FED87-40EB-4F9D-A119-D0719E2E46BF}">
          <dgm:prSet phldrT="01"/>
          <dgm:t>
            <a:bodyPr/>
            <a:lstStyle/>
            <a:p>
              <a:r>
                <a:t>01</a:t>
              </a:r>
            </a:p>
          </dgm:t>
        </dgm:pt>
        <dgm:pt modelId="201" type="sibTrans" cxnId="{11434697-2364-46C2-B65C-63679BF7BB09}">
          <dgm:prSet phldrT="02"/>
          <dgm:t>
            <a:bodyPr/>
            <a:lstStyle/>
            <a:p>
              <a:r>
                <a:t>02</a:t>
              </a:r>
            </a:p>
          </dgm:t>
        </dgm:pt>
        <dgm:pt modelId="301" type="sibTrans" cxnId="{0308A488-2DB2-462D-B5DC-EE3DDE07F091}">
          <dgm:prSet phldrT="0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dirChoose">
      <dgm:if name="dirNorm" func="var" arg="dir" op="equ" val="norm">
        <dgm:alg type="lin">
          <dgm:param type="linDir" val="fromL"/>
          <dgm:param type="nodeVertAlign" val="t"/>
        </dgm:alg>
      </dgm:if>
      <dgm:else name="dirRev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fgAcc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bgShp">
            <dgm:varLst>
              <dgm:chMax val="0"/>
              <dgm:bulletEnabled/>
            </dgm:varLst>
            <dgm:presOf axis="self" ptType="sibTrans"/>
            <dgm:choose name="numAlignDir">
              <dgm:if name="numAlignNorm" func="var" arg="dir" op="equ" val="norm">
                <dgm:alg type="tx">
                  <dgm:param type="parTxLTRAlign" val="l"/>
                  <dgm:param type="parTxRTLAlign" val="l"/>
                </dgm:alg>
              </dgm:if>
              <dgm:else name="numAlignRev">
                <dgm:alg type="tx">
                  <dgm:param type="parTxLTRAlign" val="r"/>
                  <dgm:param type="parTxRTLAlign" val="r"/>
                </dgm:alg>
              </dgm:else>
            </dgm:choose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1"/>
              <dgm:constr type="rMarg" refType="w" fact="0.05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parChTrans1D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1"/>
            <dgm:constr type="rMarg" refType="w" fact="0.05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4195C2-7C18-476C-8D76-9B156C681FD4}" type="datetimeFigureOut">
              <a:rPr lang="en-IN" smtClean="0"/>
              <a:t>14-10-2026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D296B1-2FD4-4332-907D-BA4841F489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3630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296B1-2FD4-4332-907D-BA4841F48920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754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FATCA – Foreign Asset Tax Compliance Act</a:t>
            </a:r>
          </a:p>
          <a:p>
            <a:r>
              <a:rPr lang="en-IN" dirty="0"/>
              <a:t>CRS – Common Reporting Standard</a:t>
            </a:r>
          </a:p>
          <a:p>
            <a:r>
              <a:rPr lang="en-IN" dirty="0"/>
              <a:t>VDP – Voluntary Disclosure Program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296B1-2FD4-4332-907D-BA4841F48920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9604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Penalty threshold increased from 5 L to 20 L by Finance Act 2024 w e f 01.10.24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296B1-2FD4-4332-907D-BA4841F48920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24715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A1. Insert after current Slide 8. Replaces '6 months window / date to be notified'.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A2. Insert after A1. Section numbers inferred from cross-references in the Rules and Forms; verify against the bare Act.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1 Cr = he aggregate of all undisclosed assets (FMV at 31.03.2026) plus undisclosed income of all years</a:t>
            </a:r>
          </a:p>
          <a:p>
            <a:r>
              <a:rPr lang="en-IN" dirty="0"/>
              <a:t>4 </a:t>
            </a:r>
            <a:r>
              <a:rPr lang="en-IN" dirty="0" err="1"/>
              <a:t>cr</a:t>
            </a:r>
            <a:r>
              <a:rPr lang="en-IN" dirty="0"/>
              <a:t> = he aggregate value of all such assets,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296B1-2FD4-4332-907D-BA4841F48920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53519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B1. Insert after current Slide 14 (or replace Slide 14). Category B fee is ONE flat Rs 1 lakh for all Cat B assets: Form 1 row 6 ('enter Nil or Rs 1 lakh'), FAQ Q19, ITNS 289 manual.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B2. Insert after B1. FAQ Q6 to Q11, Q49, Q50. Income-tax Act, 2025 equivalents of 1961 Act sections cited on this slide to be inserted before presentation.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D2. Insert after D1. Source: e-Filing portal user manual 'Foreign Assets of Small Taxpayers Disclosure Scheme 2026', last reviewed 06.10.2026.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C2. Insert after C1. Rule 3(1)(e) and Illustration 1. Annexure A1(g) of Form 1 asks for 'sum of all credits in the account'.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C2A. Insert after C2. Reproduces Illustration 1 under Rule 3(1)(e) of the FAST-DS Rules, 2026 (also FAQ Q30). Assumption in the Rule: withdrawals were later re-deposited into the same account. The 'How treated' column is explanatory and not part of the Gazette 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053105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C3. Insert after C2. Illustration 1 under Rule 3(3).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C4. Insert after C3. Example: ABC LLP, Dubai; X capital 20% (Rs 20L of Rs 100L), PSR 40%. Net assets Rs 200L (A 150 + B 120 - L 70). Current-account balances: grey area, treat as residue (conservative).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Selective Disclosure – Declaration void ab initio – normal BMA Act damage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296B1-2FD4-4332-907D-BA4841F48920}" type="slidenum">
              <a:rPr lang="en-IN" smtClean="0"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58624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E5. Insert after current Slide 21 or at end of Part A. Form 4(c): immunity under BMA only; FAQ Q48: non-inclusion in total income under IT Act / BMA.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C5. Insert after current Slide 21. BM Rules 2015, Rule 3, Explanation 2(b): '1st day of April of the previous year' read with s.3(1) proviso and s.72(c) BMA.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E1. Insert after current Slide 21. BMA s.3 (AY 2016-17 onwards), s.10(1) notice (no time limit), s.11 (completion within 2 years from end of FY of notice), s.72(c), s.4(3). Verify s.10/s.11 against bare Act. Income-tax Act, 2025 equivalents of 1961 Act sections cited on this slide to be inserted before presentation.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E4. Insert after E3. FAQ Q9(b): FAST-DS covers omissions in returns filed before 16.08.2026; AY 2026-27 return filed after that date must itself carry the income and Schedule FA. Income-tax Act, 2025 equivalents of 1961 Act sections cited on this slide to be inserted before presentation.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B3. Insert after B2. Practitioner view, untested. Present as a position, not settled law.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7713112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296B1-2FD4-4332-907D-BA4841F48920}" type="slidenum">
              <a:rPr lang="en-IN" smtClean="0"/>
              <a:t>38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95385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G6. Place at the end of Part 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52A30-96D1-2DE2-0983-6E21D52F4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F74F5B-7667-18FB-3ED0-49DEE55BC1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2D84C4-7EC0-18D8-123E-2EF247CC9A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067A5E-4617-6B57-2AE0-491B6B582E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03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43D04-B154-4A56-B97B-B2C8852D3532}" type="datetime1">
              <a:rPr lang="en-IN" smtClean="0"/>
              <a:t>14-10-2026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4878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0696C-8A81-4ECE-8F40-E9DE2DAFBD25}" type="datetime1">
              <a:rPr lang="en-IN" smtClean="0"/>
              <a:t>14-10-2026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A0966647-505D-4ECE-AE25-9484471F28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8634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10785-809C-4B20-A1F3-7AF30C7ED86F}" type="datetime1">
              <a:rPr lang="en-IN" smtClean="0"/>
              <a:t>14-10-2026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1240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EE9FD-4899-40C9-AC2A-B707F8D85B21}" type="datetime1">
              <a:rPr lang="en-IN" smtClean="0"/>
              <a:t>14-10-2026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1760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E5A7A-E69C-4498-AADD-6B14E677E2B6}" type="datetime1">
              <a:rPr lang="en-IN" smtClean="0"/>
              <a:t>14-10-2026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8018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FEA2B-6277-4669-A068-6B2E2B308F5D}" type="datetime1">
              <a:rPr lang="en-IN" smtClean="0"/>
              <a:t>14-10-2026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1349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F9103-59FA-4CEC-9538-B930D834BA17}" type="datetime1">
              <a:rPr lang="en-IN" smtClean="0"/>
              <a:t>14-10-2026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5286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68308-58D2-475E-BB27-FC867032E982}" type="datetime1">
              <a:rPr lang="en-IN" smtClean="0"/>
              <a:t>14-10-2026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9984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EB7D8-7722-4FEA-8E3C-F6B8E4652770}" type="datetime1">
              <a:rPr lang="en-IN" smtClean="0"/>
              <a:t>14-10-2026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2361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DA935-2496-4E67-8505-05DE025A2BB7}" type="datetime1">
              <a:rPr lang="en-IN" smtClean="0"/>
              <a:t>14-10-2026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7696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3EB43-D646-4B2F-8BEE-A88CE86FF065}" type="datetime1">
              <a:rPr lang="en-IN" smtClean="0"/>
              <a:t>14-10-2026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4651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8A754-E7DA-4D40-9EB0-174A10B4B3A5}" type="datetime1">
              <a:rPr lang="en-IN" smtClean="0"/>
              <a:t>14-10-2026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32475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90FF7-0325-42D0-8329-1C324219643B}" type="datetime1">
              <a:rPr lang="en-IN" smtClean="0"/>
              <a:t>14-10-2026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32320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7D852-F202-4C9B-AABB-78950B941164}" type="datetime1">
              <a:rPr lang="en-IN" smtClean="0"/>
              <a:t>14-10-2026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2450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45BF6-5E93-4950-995F-635FF0BE8A13}" type="datetime1">
              <a:rPr lang="en-IN" smtClean="0"/>
              <a:t>14-10-2026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22912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AE88B-5FD0-4B15-9CE4-A8C3D8EC6D1C}" type="datetime1">
              <a:rPr lang="en-IN" smtClean="0"/>
              <a:t>14-10-2026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41001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56AAB-CB41-4653-8A36-B031A6A24095}" type="datetime1">
              <a:rPr lang="en-IN" smtClean="0"/>
              <a:t>14-10-2026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16188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1120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62DB2F9-280B-4CEA-AD06-FDB9B7E2C106}" type="datetime1">
              <a:rPr lang="en-IN" smtClean="0"/>
              <a:t>14-10-2026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0966647-505D-4ECE-AE25-9484471F28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3099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.sv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0346C-8365-3E7B-CC92-C1896F4EA2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1450848"/>
          </a:xfrm>
        </p:spPr>
        <p:txBody>
          <a:bodyPr>
            <a:normAutofit/>
          </a:bodyPr>
          <a:lstStyle/>
          <a:p>
            <a:pPr algn="ctr"/>
            <a:r>
              <a:rPr lang="en-IN" sz="8800" dirty="0">
                <a:latin typeface="Aptos Black" panose="020B0004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FAST – DS 2026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FDA21-BC5F-F9F9-AEA6-53F01354EE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1871" y="2362200"/>
            <a:ext cx="10568141" cy="83166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IN" sz="3200" b="1" dirty="0">
                <a:solidFill>
                  <a:schemeClr val="tx1"/>
                </a:solidFill>
              </a:rPr>
              <a:t>Foreign Assets of Small Taxpayers Disclosure Scheme, 2026</a:t>
            </a:r>
          </a:p>
        </p:txBody>
      </p:sp>
      <p:sp>
        <p:nvSpPr>
          <p:cNvPr id="4" name="Text 3">
            <a:extLst>
              <a:ext uri="{FF2B5EF4-FFF2-40B4-BE49-F238E27FC236}">
                <a16:creationId xmlns:a16="http://schemas.microsoft.com/office/drawing/2014/main" id="{7DCA972F-4749-B512-8997-F15CF832468E}"/>
              </a:ext>
            </a:extLst>
          </p:cNvPr>
          <p:cNvSpPr/>
          <p:nvPr/>
        </p:nvSpPr>
        <p:spPr>
          <a:xfrm>
            <a:off x="1261871" y="3429000"/>
            <a:ext cx="10568142" cy="1029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 Disclosure Scheme under the Finance Act, 2026 </a:t>
            </a:r>
          </a:p>
          <a:p>
            <a:pPr marL="0" indent="0" algn="ctr">
              <a:buNone/>
            </a:pPr>
            <a:r>
              <a:rPr lang="en-US" sz="28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and its interface with the Black Money Act, 2015</a:t>
            </a:r>
            <a:endParaRPr lang="en-US" sz="2800" b="1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A29F1B6-F310-E55F-47D5-D3665F1A5C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15077"/>
              </p:ext>
            </p:extLst>
          </p:nvPr>
        </p:nvGraphicFramePr>
        <p:xfrm>
          <a:off x="1030513" y="5399314"/>
          <a:ext cx="10799500" cy="83166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399750">
                  <a:extLst>
                    <a:ext uri="{9D8B030D-6E8A-4147-A177-3AD203B41FA5}">
                      <a16:colId xmlns:a16="http://schemas.microsoft.com/office/drawing/2014/main" val="2313525898"/>
                    </a:ext>
                  </a:extLst>
                </a:gridCol>
                <a:gridCol w="5399750">
                  <a:extLst>
                    <a:ext uri="{9D8B030D-6E8A-4147-A177-3AD203B41FA5}">
                      <a16:colId xmlns:a16="http://schemas.microsoft.com/office/drawing/2014/main" val="1817208193"/>
                    </a:ext>
                  </a:extLst>
                </a:gridCol>
              </a:tblGrid>
              <a:tr h="8316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highlight>
                            <a:srgbClr val="000000"/>
                          </a:highlight>
                        </a:rPr>
                        <a:t>Trichur Branch of SIRC of </a:t>
                      </a:r>
                      <a:r>
                        <a:rPr lang="en-US" sz="2000" dirty="0" err="1">
                          <a:highlight>
                            <a:srgbClr val="000000"/>
                          </a:highlight>
                        </a:rPr>
                        <a:t>ICAI</a:t>
                      </a:r>
                      <a:endParaRPr lang="en-US" sz="2000" dirty="0">
                        <a:highlight>
                          <a:srgbClr val="000000"/>
                        </a:highlight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2400" dirty="0">
                          <a:highlight>
                            <a:srgbClr val="000000"/>
                          </a:highlight>
                        </a:rPr>
                        <a:t>CA. Jameskutty Antony </a:t>
                      </a:r>
                      <a:r>
                        <a:rPr lang="en-IN" sz="2400" dirty="0" err="1">
                          <a:highlight>
                            <a:srgbClr val="000000"/>
                          </a:highlight>
                        </a:rPr>
                        <a:t>FCA</a:t>
                      </a:r>
                      <a:endParaRPr lang="en-IN" sz="2400" dirty="0">
                        <a:highlight>
                          <a:srgbClr val="000000"/>
                        </a:highlight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0963168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960545-E3B1-C346-D988-AABA35BD6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296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A7721-9C9A-5583-DCCD-E3BABE145C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401" y="2786743"/>
            <a:ext cx="8574622" cy="1209524"/>
          </a:xfrm>
        </p:spPr>
        <p:txBody>
          <a:bodyPr/>
          <a:lstStyle/>
          <a:p>
            <a:r>
              <a:rPr lang="en-IN" dirty="0">
                <a:solidFill>
                  <a:schemeClr val="bg1"/>
                </a:solidFill>
                <a:highlight>
                  <a:srgbClr val="000000"/>
                </a:highlight>
              </a:rPr>
              <a:t>THE SCHEME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D4402A-EC0B-32F2-471E-FAC932BF23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17405" y="2189238"/>
            <a:ext cx="6987645" cy="597505"/>
          </a:xfrm>
        </p:spPr>
        <p:txBody>
          <a:bodyPr>
            <a:noAutofit/>
          </a:bodyPr>
          <a:lstStyle/>
          <a:p>
            <a:r>
              <a:rPr lang="en-IN" sz="3200" b="1" dirty="0"/>
              <a:t>Part 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602008-9FBE-B25B-CFB3-B81DC3866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4970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265D6-863D-B2BB-771C-42409CAD3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46DB7-4C31-E3DC-5264-55A820848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09" y="511630"/>
            <a:ext cx="10018713" cy="522514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Legal source and current status</a:t>
            </a:r>
            <a:endParaRPr lang="en-IN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412B62-528E-1413-69A4-002013EC84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09" y="1458686"/>
            <a:ext cx="10018713" cy="4408446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IN" sz="5200" b="1" u="sng" dirty="0"/>
              <a:t>FM in her Budget Speech</a:t>
            </a:r>
            <a:r>
              <a:rPr lang="en-IN" sz="5800" dirty="0"/>
              <a:t>:</a:t>
            </a:r>
          </a:p>
          <a:p>
            <a:pPr marL="0" indent="0" algn="ctr">
              <a:buNone/>
            </a:pPr>
            <a:endParaRPr lang="en-IN" sz="3900" b="1" dirty="0"/>
          </a:p>
          <a:p>
            <a:pPr marL="0" indent="0" algn="just">
              <a:buNone/>
            </a:pPr>
            <a:r>
              <a:rPr lang="en-IN" sz="4400" dirty="0"/>
              <a:t>It is proposed to introduce a time-bound scheme for declaration of foreign assets and foreign sourced income for taxpayers involving amounts below certain threshold.</a:t>
            </a:r>
          </a:p>
          <a:p>
            <a:pPr marL="0" indent="0" algn="just">
              <a:buNone/>
            </a:pPr>
            <a:endParaRPr lang="en-IN" sz="4400" dirty="0"/>
          </a:p>
          <a:p>
            <a:pPr marL="0" indent="0" algn="just">
              <a:buNone/>
            </a:pPr>
            <a:r>
              <a:rPr lang="en-IN" sz="4400" dirty="0"/>
              <a:t>Introduced as Chapter IV of the Finance Act 2026 – </a:t>
            </a:r>
            <a:r>
              <a:rPr lang="en-IN" sz="4400" b="1" dirty="0"/>
              <a:t>Foreign Assets of Small Taxpayers Disclosure Scheme, 2026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B2FC0A-5E04-A686-B543-0903A3D16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2810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2E65A-79D3-02EC-1677-A896477FA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5E57A-8482-D995-A728-2F089E78E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239487"/>
            <a:ext cx="10018713" cy="522514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Legal source and current status</a:t>
            </a:r>
            <a:endParaRPr lang="en-IN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A3FDF1-4F71-10AF-C6F6-423E3802B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09" y="762001"/>
            <a:ext cx="10018713" cy="573677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IN" sz="3200" b="1" u="sng" dirty="0"/>
              <a:t>The Memorandum explaining the provisions of the Budget </a:t>
            </a:r>
            <a:r>
              <a:rPr lang="en-IN" sz="3200" dirty="0"/>
              <a:t>:</a:t>
            </a:r>
          </a:p>
          <a:p>
            <a:pPr marL="0" indent="0" algn="just">
              <a:buNone/>
            </a:pPr>
            <a:r>
              <a:rPr lang="en-IN" sz="3200" dirty="0"/>
              <a:t>It has been observed that non-compliance is particularly prevalent in cases involving </a:t>
            </a:r>
            <a:r>
              <a:rPr lang="en-IN" sz="3200" b="1" u="sng" dirty="0">
                <a:solidFill>
                  <a:srgbClr val="FF0000"/>
                </a:solidFill>
              </a:rPr>
              <a:t>legacy or inadvertent non-disclosures for small taxpayers</a:t>
            </a:r>
            <a:r>
              <a:rPr lang="en-IN" sz="3200" dirty="0"/>
              <a:t>, including holdings arising from foreign employment benefits such as </a:t>
            </a:r>
            <a:r>
              <a:rPr lang="en-IN" sz="3200" dirty="0" err="1"/>
              <a:t>ESOPs</a:t>
            </a:r>
            <a:r>
              <a:rPr lang="en-IN" sz="3200" dirty="0"/>
              <a:t> or RSUs, dormant or low-value foreign bank accounts of former students, savings or insurance policies of returning non-residents, and assets held by individuals on overseas deputation. </a:t>
            </a:r>
          </a:p>
          <a:p>
            <a:pPr marL="0" indent="0" algn="just">
              <a:buNone/>
            </a:pPr>
            <a:endParaRPr lang="en-IN" sz="3200" dirty="0"/>
          </a:p>
          <a:p>
            <a:pPr marL="0" indent="0" algn="just">
              <a:buNone/>
            </a:pPr>
            <a:r>
              <a:rPr lang="en-IN" sz="3200" dirty="0"/>
              <a:t>Further, information received under the </a:t>
            </a:r>
            <a:r>
              <a:rPr lang="en-IN" sz="3200" dirty="0">
                <a:solidFill>
                  <a:srgbClr val="FF0000"/>
                </a:solidFill>
              </a:rPr>
              <a:t>Automatic Exchange of Information framework indicates non-disclosure </a:t>
            </a:r>
            <a:r>
              <a:rPr lang="en-IN" sz="3200" dirty="0"/>
              <a:t>of foreign financial assets by a significant number of PAN holders.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4CC037-A990-C923-1A97-08304E6D3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8950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5CB54-0C17-A1E1-5B5D-1EE4F0940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8E066-283F-FD1D-39C0-815E4F56D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09" y="261257"/>
            <a:ext cx="10018713" cy="522514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Legal source and current status</a:t>
            </a:r>
            <a:endParaRPr lang="en-IN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586B4E-EC68-ADC9-AA12-4890B5E4BB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2343" y="840785"/>
            <a:ext cx="9630678" cy="5636215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IN" sz="2800" b="1" u="sng" dirty="0"/>
              <a:t>The Memorandum explaining the provisions of the Budget says</a:t>
            </a:r>
            <a:r>
              <a:rPr lang="en-IN" sz="3200" dirty="0"/>
              <a:t>:</a:t>
            </a:r>
          </a:p>
          <a:p>
            <a:pPr marL="0" indent="0" algn="just">
              <a:buNone/>
            </a:pPr>
            <a:r>
              <a:rPr lang="en-IN" sz="3200" dirty="0"/>
              <a:t>In order to facilitate voluntary compliance and enable resolution of such legacy cases of small taxpayers, it is proposed to introduce a </a:t>
            </a:r>
            <a:r>
              <a:rPr lang="en-IN" sz="3200" dirty="0">
                <a:solidFill>
                  <a:srgbClr val="FF0000"/>
                </a:solidFill>
              </a:rPr>
              <a:t>time-bound scheme for declaration of foreign assets and foreign-sourced income, with payment of tax or fee based on the nature and source of acquisition and grant of limited immunity from penalty and prosecution</a:t>
            </a:r>
            <a:r>
              <a:rPr lang="en-IN" sz="3200" dirty="0"/>
              <a:t> under the Black Money Act in respect of matters covered by the declaration. </a:t>
            </a:r>
          </a:p>
          <a:p>
            <a:pPr marL="0" indent="0" algn="just">
              <a:buNone/>
            </a:pPr>
            <a:r>
              <a:rPr lang="en-IN" sz="3200" dirty="0"/>
              <a:t>Cases involving prosecution or proceeds of crime are proposed to be excluded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674D72D-1C9F-25CC-8042-409604254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3621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9E000-33A6-977A-DB87-232C69BA0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751114"/>
          </a:xfrm>
        </p:spPr>
        <p:txBody>
          <a:bodyPr/>
          <a:lstStyle/>
          <a:p>
            <a:r>
              <a:rPr lang="en-US" b="1" dirty="0">
                <a:solidFill>
                  <a:srgbClr val="3A3F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standards — the detection backdrop</a:t>
            </a:r>
            <a:endParaRPr lang="en-IN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63B1864-7CFD-D81D-98C2-D2F15830D1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1771509"/>
              </p:ext>
            </p:extLst>
          </p:nvPr>
        </p:nvGraphicFramePr>
        <p:xfrm>
          <a:off x="1484313" y="1436915"/>
          <a:ext cx="10018712" cy="4985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 14">
            <a:extLst>
              <a:ext uri="{FF2B5EF4-FFF2-40B4-BE49-F238E27FC236}">
                <a16:creationId xmlns:a16="http://schemas.microsoft.com/office/drawing/2014/main" id="{CE809092-ED36-4619-623A-1B5D9BD8D5B1}"/>
              </a:ext>
            </a:extLst>
          </p:cNvPr>
          <p:cNvSpPr/>
          <p:nvPr/>
        </p:nvSpPr>
        <p:spPr>
          <a:xfrm>
            <a:off x="1400402" y="5508171"/>
            <a:ext cx="10018712" cy="914400"/>
          </a:xfrm>
          <a:prstGeom prst="rect">
            <a:avLst/>
          </a:prstGeom>
          <a:solidFill>
            <a:schemeClr val="tx1"/>
          </a:solidFill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foreign asset now announces itself to the department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FAST-DS is the clean exit before that data is acted upon.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EB36A-FF6D-8D4B-67FE-85CF2F0B6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2575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D4D32-7995-9F65-7210-73443D860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250187"/>
            <a:ext cx="10018713" cy="64244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3A3F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 — why FAST-DS?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414ABE-F266-6C30-7477-B6B76E907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7</a:t>
            </a:fld>
            <a:endParaRPr lang="en-IN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6FA00EFE-772A-EB73-1BB7-8FF6A37F66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8265285"/>
              </p:ext>
            </p:extLst>
          </p:nvPr>
        </p:nvGraphicFramePr>
        <p:xfrm>
          <a:off x="1484309" y="1136107"/>
          <a:ext cx="10283147" cy="41325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 19">
            <a:extLst>
              <a:ext uri="{FF2B5EF4-FFF2-40B4-BE49-F238E27FC236}">
                <a16:creationId xmlns:a16="http://schemas.microsoft.com/office/drawing/2014/main" id="{9BD1E9D6-EFC2-9963-BD02-9AE6E02F1499}"/>
              </a:ext>
            </a:extLst>
          </p:cNvPr>
          <p:cNvSpPr/>
          <p:nvPr/>
        </p:nvSpPr>
        <p:spPr>
          <a:xfrm>
            <a:off x="1484309" y="5268686"/>
            <a:ext cx="10283147" cy="1110343"/>
          </a:xfrm>
          <a:prstGeom prst="rect">
            <a:avLst/>
          </a:prstGeom>
          <a:solidFill>
            <a:schemeClr val="tx1"/>
          </a:solidFill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 Aim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Clean up existing defaults and widen the base ahead of full CRS-driven enforcement, and clear the litigation backlog of technical Schedule FA defaults.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499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292608"/>
            <a:ext cx="10018713" cy="575755"/>
          </a:xfrm>
        </p:spPr>
        <p:txBody>
          <a:bodyPr>
            <a:normAutofit fontScale="90000"/>
          </a:bodyPr>
          <a:lstStyle/>
          <a:p>
            <a:r>
              <a:rPr sz="3600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</a:rPr>
              <a:t>FAST-DS: as notified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8</a:t>
            </a:fld>
            <a:endParaRPr lang="en-IN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4439338"/>
              </p:ext>
            </p:extLst>
          </p:nvPr>
        </p:nvGraphicFramePr>
        <p:xfrm>
          <a:off x="1589314" y="957943"/>
          <a:ext cx="10668735" cy="50498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473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2238">
                <a:tc>
                  <a:txBody>
                    <a:bodyPr/>
                    <a:lstStyle/>
                    <a:p>
                      <a:pPr algn="ctr"/>
                      <a:r>
                        <a:rPr sz="2600" b="1" i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Item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600" b="1" i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Position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689">
                <a:tc>
                  <a:txBody>
                    <a:bodyPr/>
                    <a:lstStyle/>
                    <a:p>
                      <a:pPr algn="l"/>
                      <a:r>
                        <a:rPr sz="26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Statute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6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Chapter IV (ss.130 to 144), Finance Act, 2026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8481">
                <a:tc>
                  <a:txBody>
                    <a:bodyPr/>
                    <a:lstStyle/>
                    <a:p>
                      <a:pPr algn="l"/>
                      <a:r>
                        <a:rPr sz="26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Rules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6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FAST-DS Rules, 2026: </a:t>
                      </a:r>
                      <a:endParaRPr lang="en-IN" sz="2600" b="0" i="0" dirty="0">
                        <a:solidFill>
                          <a:srgbClr val="3A3F4B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l"/>
                      <a:r>
                        <a:rPr sz="26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Notification No. 114/2026, </a:t>
                      </a:r>
                      <a:r>
                        <a:rPr sz="2600" b="0" i="0" dirty="0" err="1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G.S.R</a:t>
                      </a:r>
                      <a:r>
                        <a:rPr sz="26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. 732(E), dated 14.08.2026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7689">
                <a:tc>
                  <a:txBody>
                    <a:bodyPr/>
                    <a:lstStyle/>
                    <a:p>
                      <a:pPr algn="l"/>
                      <a:r>
                        <a:rPr sz="26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In force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600" b="1" i="0" dirty="0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</a:rPr>
                        <a:t>16.08.2026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689">
                <a:tc>
                  <a:txBody>
                    <a:bodyPr/>
                    <a:lstStyle/>
                    <a:p>
                      <a:pPr algn="l"/>
                      <a:r>
                        <a:rPr sz="26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Last date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600" b="1" i="0" dirty="0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</a:rPr>
                        <a:t>31.12.2026</a:t>
                      </a:r>
                      <a:r>
                        <a:rPr sz="26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 (no declaration after this date)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7689">
                <a:tc>
                  <a:txBody>
                    <a:bodyPr/>
                    <a:lstStyle/>
                    <a:p>
                      <a:pPr algn="l"/>
                      <a:r>
                        <a:rPr sz="26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Valuation date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600" b="1" i="0" dirty="0">
                          <a:solidFill>
                            <a:srgbClr val="1F3864"/>
                          </a:solidFill>
                          <a:latin typeface="Calibri"/>
                          <a:ea typeface="Calibri"/>
                          <a:cs typeface="Calibri"/>
                        </a:rPr>
                        <a:t>31.03.2026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7689">
                <a:tc>
                  <a:txBody>
                    <a:bodyPr/>
                    <a:lstStyle/>
                    <a:p>
                      <a:pPr algn="l"/>
                      <a:r>
                        <a:rPr sz="26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Authority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600" b="0" i="0" dirty="0" err="1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PDGIT</a:t>
                      </a:r>
                      <a:r>
                        <a:rPr sz="26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 / </a:t>
                      </a:r>
                      <a:r>
                        <a:rPr sz="2600" b="0" i="0" dirty="0" err="1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DGIT</a:t>
                      </a:r>
                      <a:r>
                        <a:rPr sz="26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 (Systems); fully online, no AO interface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08481">
                <a:tc>
                  <a:txBody>
                    <a:bodyPr/>
                    <a:lstStyle/>
                    <a:p>
                      <a:pPr algn="l"/>
                      <a:r>
                        <a:rPr sz="26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Forms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6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Form 1 Declaration</a:t>
                      </a:r>
                      <a:r>
                        <a:rPr lang="en-IN" sz="26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; </a:t>
                      </a:r>
                      <a:r>
                        <a:rPr sz="26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 Form 2 Order</a:t>
                      </a:r>
                      <a:r>
                        <a:rPr lang="en-IN" sz="26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; </a:t>
                      </a:r>
                      <a:r>
                        <a:rPr sz="26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 Form 3 Payment intimation</a:t>
                      </a:r>
                      <a:r>
                        <a:rPr lang="en-IN" sz="26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; </a:t>
                      </a:r>
                      <a:r>
                        <a:rPr sz="26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Form 4 Certificate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7689">
                <a:tc>
                  <a:txBody>
                    <a:bodyPr/>
                    <a:lstStyle/>
                    <a:p>
                      <a:pPr algn="l"/>
                      <a:r>
                        <a:rPr sz="26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Verification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6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DSC (where ITR is under DSC) or </a:t>
                      </a:r>
                      <a:r>
                        <a:rPr sz="2600" b="0" i="0" dirty="0" err="1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EVC</a:t>
                      </a:r>
                      <a:endParaRPr sz="2600" b="0" i="0" dirty="0">
                        <a:solidFill>
                          <a:srgbClr val="3A3F4B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292608"/>
            <a:ext cx="10018713" cy="548640"/>
          </a:xfrm>
        </p:spPr>
        <p:txBody>
          <a:bodyPr>
            <a:noAutofit/>
          </a:bodyPr>
          <a:lstStyle/>
          <a:p>
            <a:r>
              <a:rPr sz="3200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</a:rPr>
              <a:t>Section map: Chapter IV, Finance Act, 2026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9</a:t>
            </a:fld>
            <a:endParaRPr lang="en-IN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3228907"/>
              </p:ext>
            </p:extLst>
          </p:nvPr>
        </p:nvGraphicFramePr>
        <p:xfrm>
          <a:off x="1533047" y="1023810"/>
          <a:ext cx="9921237" cy="5437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7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26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60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745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sz="2800" b="1" i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Section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800" b="1" i="0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Subject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800" b="1" i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Section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800" b="1" i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Subject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24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s.130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Short title, commencement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s.135(3)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Interest @ 1% p.m. on delayed payment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24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s.131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Definitions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s.135(4)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Intimation of payment (Form 3)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24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s.132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Declaration (Form 1)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s.135(5)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Certificate of validity (Form 4)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24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s.133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Table: rates and caps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s.139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Validity / immunity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24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s.134(3)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Void: misrepresentation or suppression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s.140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Exclusions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24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s.135(1)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Order of amount payable (Form 2)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s.141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Pending proceedings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endParaRPr sz="2400"/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endParaRPr sz="2400" dirty="0"/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s.143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Rule-making power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3CBB8-948B-88A6-1D03-40C70C8D9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327927"/>
            <a:ext cx="10018713" cy="674914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two-category framework of disclosure</a:t>
            </a:r>
            <a:br>
              <a:rPr lang="en-US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</a:br>
            <a:r>
              <a:rPr lang="en-US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(Sec. 133 Table)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779CB3-561D-934B-E9D0-E32CF4A20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10</a:t>
            </a:fld>
            <a:endParaRPr lang="en-IN"/>
          </a:p>
        </p:txBody>
      </p:sp>
      <p:graphicFrame>
        <p:nvGraphicFramePr>
          <p:cNvPr id="5" name="Table 0">
            <a:extLst>
              <a:ext uri="{FF2B5EF4-FFF2-40B4-BE49-F238E27FC236}">
                <a16:creationId xmlns:a16="http://schemas.microsoft.com/office/drawing/2014/main" id="{5EF6CEC8-1617-4D54-59EF-B32E659F57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5545886"/>
              </p:ext>
            </p:extLst>
          </p:nvPr>
        </p:nvGraphicFramePr>
        <p:xfrm>
          <a:off x="1730829" y="1308462"/>
          <a:ext cx="10178141" cy="3422166"/>
        </p:xfrm>
        <a:graphic>
          <a:graphicData uri="http://schemas.openxmlformats.org/drawingml/2006/table">
            <a:tbl>
              <a:tblPr/>
              <a:tblGrid>
                <a:gridCol w="2261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58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58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3753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Feature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Category A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Category B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733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Nature of default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3A3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Asset or income undisclosed 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3A3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(Untaxed)</a:t>
                      </a:r>
                      <a:endParaRPr lang="en-US" sz="24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3A3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Income already taxed; 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3A3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only Schedule FA missed</a:t>
                      </a:r>
                      <a:endParaRPr lang="en-US" sz="24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3753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Value cap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3A3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≤ ₹1 crore</a:t>
                      </a:r>
                      <a:endParaRPr lang="en-US" sz="24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3A3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≤ ₹5 crore</a:t>
                      </a:r>
                      <a:endParaRPr lang="en-US" sz="24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733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Cost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1F386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60% 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1F386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(s.133: 30% + 100% of tax)</a:t>
                      </a:r>
                      <a:endParaRPr lang="en-US" sz="24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1F386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Flat ₹1 lakh 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1F386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(one-time, for all assets)</a:t>
                      </a:r>
                      <a:endParaRPr lang="en-US" sz="24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2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Shape 2">
            <a:extLst>
              <a:ext uri="{FF2B5EF4-FFF2-40B4-BE49-F238E27FC236}">
                <a16:creationId xmlns:a16="http://schemas.microsoft.com/office/drawing/2014/main" id="{AE926F2C-3DC4-81CA-03BD-EAC9D984B25A}"/>
              </a:ext>
            </a:extLst>
          </p:cNvPr>
          <p:cNvSpPr/>
          <p:nvPr/>
        </p:nvSpPr>
        <p:spPr>
          <a:xfrm>
            <a:off x="1817914" y="4913191"/>
            <a:ext cx="10091055" cy="1319065"/>
          </a:xfrm>
          <a:prstGeom prst="roundRect">
            <a:avLst>
              <a:gd name="adj" fmla="val 6818"/>
            </a:avLst>
          </a:prstGeom>
          <a:solidFill>
            <a:schemeClr val="tx1"/>
          </a:solidFill>
          <a:ln w="9525">
            <a:solidFill>
              <a:srgbClr val="C9D2E0"/>
            </a:solidFill>
            <a:prstDash val="solid"/>
          </a:ln>
          <a:effectLst>
            <a:outerShdw blurRad="88900" dist="38100" dir="5400000" algn="bl" rotWithShape="0">
              <a:srgbClr val="8A93A6">
                <a:alpha val="22000"/>
              </a:srgbClr>
            </a:outerShdw>
          </a:effectLst>
        </p:spPr>
        <p:txBody>
          <a:bodyPr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Distinguisher between A &amp; B = A is Untaxed – B is taxed but not disclosed</a:t>
            </a:r>
          </a:p>
          <a:p>
            <a:pPr algn="ctr"/>
            <a:endParaRPr lang="en-US" sz="2000" b="1" dirty="0">
              <a:solidFill>
                <a:schemeClr val="bg1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give full immunity from penalty and prosecution; once paid, the it cannot be reopened. </a:t>
            </a:r>
            <a:r>
              <a:rPr lang="en-US" sz="2000" b="1" dirty="0">
                <a:solidFill>
                  <a:schemeClr val="accent4"/>
                </a:solidFill>
                <a:highlight>
                  <a:srgbClr val="FFFF00"/>
                </a:highlight>
                <a:latin typeface="Calibri" pitchFamily="34" charset="0"/>
                <a:ea typeface="Calibri" pitchFamily="34" charset="-122"/>
                <a:cs typeface="Calibri" pitchFamily="34" charset="-120"/>
              </a:rPr>
              <a:t>But no FEMA or PMLA Immunity</a:t>
            </a:r>
            <a:endParaRPr lang="en-US" sz="2000" b="1" dirty="0">
              <a:solidFill>
                <a:schemeClr val="accent4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3480480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292608"/>
            <a:ext cx="10018713" cy="469392"/>
          </a:xfrm>
        </p:spPr>
        <p:txBody>
          <a:bodyPr>
            <a:normAutofit fontScale="90000"/>
          </a:bodyPr>
          <a:lstStyle/>
          <a:p>
            <a:r>
              <a:rPr sz="3200" b="1" i="0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The </a:t>
            </a:r>
            <a:r>
              <a:rPr lang="en-IN" sz="3200" b="1" i="0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S</a:t>
            </a:r>
            <a:r>
              <a:rPr sz="3200" b="1" i="0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.133 Table decoded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11</a:t>
            </a:fld>
            <a:endParaRPr lang="en-IN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3718838"/>
              </p:ext>
            </p:extLst>
          </p:nvPr>
        </p:nvGraphicFramePr>
        <p:xfrm>
          <a:off x="1581785" y="823595"/>
          <a:ext cx="9921238" cy="487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5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2629">
                  <a:extLst>
                    <a:ext uri="{9D8B030D-6E8A-4147-A177-3AD203B41FA5}">
                      <a16:colId xmlns:a16="http://schemas.microsoft.com/office/drawing/2014/main" val="922064061"/>
                    </a:ext>
                  </a:extLst>
                </a:gridCol>
                <a:gridCol w="49921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70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42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7240">
                <a:tc>
                  <a:txBody>
                    <a:bodyPr/>
                    <a:lstStyle/>
                    <a:p>
                      <a:pPr algn="ctr"/>
                      <a:r>
                        <a:rPr lang="en-IN" sz="2800" b="1" i="0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Category</a:t>
                      </a:r>
                      <a:endParaRPr sz="2800" b="1" i="0" dirty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b="1" i="0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Sl. No.</a:t>
                      </a:r>
                      <a:endParaRPr sz="2800" b="1" i="0" dirty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800" b="1" i="0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Covers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800" b="1" i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Cap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800" b="1" i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Amount payable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algn="ctr"/>
                      <a:r>
                        <a:rPr lang="en-IN" sz="24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sz="24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(</a:t>
                      </a:r>
                      <a:r>
                        <a:rPr lang="en-IN" sz="24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1</a:t>
                      </a:r>
                      <a:r>
                        <a:rPr sz="24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)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1(a)</a:t>
                      </a:r>
                      <a:endParaRPr sz="2400" b="0" i="0" dirty="0">
                        <a:solidFill>
                          <a:srgbClr val="3A3F4B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Undisclosed asset outside India (source not explained)</a:t>
                      </a:r>
                    </a:p>
                  </a:txBody>
                  <a:tcPr marL="73152" marR="73152" marT="36576" marB="36576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Aggregate of 1(a) + 1(b) ≤ ₹1 crore</a:t>
                      </a:r>
                    </a:p>
                  </a:txBody>
                  <a:tcPr marL="73152" marR="73152" marT="36576" marB="36576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24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30% tax + 100% of tax = 60%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algn="ctr"/>
                      <a:r>
                        <a:rPr lang="en-IN" sz="24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A</a:t>
                      </a:r>
                      <a:r>
                        <a:rPr sz="24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(</a:t>
                      </a:r>
                      <a:r>
                        <a:rPr lang="en-IN" sz="24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r>
                        <a:rPr sz="24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)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1(b)</a:t>
                      </a:r>
                      <a:endParaRPr sz="2400" b="0" i="0" dirty="0">
                        <a:solidFill>
                          <a:srgbClr val="3A3F4B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Undisclosed foreign income </a:t>
                      </a:r>
                      <a:endParaRPr lang="en-IN" sz="2400" b="0" i="0" dirty="0">
                        <a:solidFill>
                          <a:srgbClr val="3A3F4B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l"/>
                      <a:r>
                        <a:rPr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(not offered to tax)</a:t>
                      </a:r>
                    </a:p>
                  </a:txBody>
                  <a:tcPr marL="73152" marR="73152" marT="36576" marB="36576" anchor="ctr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algn="ctr"/>
                      <a:r>
                        <a:rPr lang="en-IN" sz="24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B</a:t>
                      </a:r>
                      <a:r>
                        <a:rPr sz="24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(</a:t>
                      </a:r>
                      <a:r>
                        <a:rPr lang="en-IN" sz="24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1</a:t>
                      </a:r>
                      <a:r>
                        <a:rPr sz="24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)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2(a)</a:t>
                      </a:r>
                      <a:endParaRPr sz="2400" b="0" i="0" dirty="0">
                        <a:solidFill>
                          <a:srgbClr val="3A3F4B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Asset acquired from foreign income earned while NON-RESIDENT; not reported after becoming resident</a:t>
                      </a:r>
                    </a:p>
                  </a:txBody>
                  <a:tcPr marL="73152" marR="73152" marT="36576" marB="36576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24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Aggregate of 2(a) + 2(b) ≤ ₹5 crore</a:t>
                      </a:r>
                    </a:p>
                  </a:txBody>
                  <a:tcPr marL="73152" marR="73152" marT="36576" marB="36576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24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₹1 lakh flat, in aggregate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algn="ctr"/>
                      <a:r>
                        <a:rPr lang="en-IN" sz="24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B</a:t>
                      </a:r>
                      <a:r>
                        <a:rPr sz="24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(</a:t>
                      </a:r>
                      <a:r>
                        <a:rPr lang="en-IN" sz="24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r>
                        <a:rPr sz="24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)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2(b)</a:t>
                      </a:r>
                      <a:endParaRPr sz="2400" b="0" i="0" dirty="0">
                        <a:solidFill>
                          <a:srgbClr val="3A3F4B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Asset acquired from income OFFERED TO TAX by the </a:t>
                      </a:r>
                      <a:r>
                        <a:rPr sz="2400" b="0" i="0" dirty="0" err="1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assessee</a:t>
                      </a:r>
                      <a:r>
                        <a:rPr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; not reported in Schedule FA</a:t>
                      </a:r>
                    </a:p>
                  </a:txBody>
                  <a:tcPr marL="73152" marR="73152" marT="36576" marB="36576" anchor="ctr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581785" y="6062472"/>
            <a:ext cx="9921238" cy="50292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Ins="137160" rtlCol="0" anchor="ctr"/>
          <a:lstStyle/>
          <a:p>
            <a:pPr algn="ctr"/>
            <a:r>
              <a:rPr sz="2000" b="1" i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Separate caps for </a:t>
            </a:r>
            <a:r>
              <a:rPr lang="en-IN" sz="20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Cat</a:t>
            </a:r>
            <a:r>
              <a:rPr sz="2000" b="1" i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IN" sz="20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  <a:r>
              <a:rPr sz="2000" b="1" i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and </a:t>
            </a:r>
            <a:r>
              <a:rPr lang="en-IN" sz="20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Cat B</a:t>
            </a:r>
            <a:r>
              <a:rPr sz="2000" b="1" i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. One ₹1 lakh fee covers ALL Category </a:t>
            </a:r>
            <a:r>
              <a:rPr lang="en-IN" sz="2000" b="1" i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</a:t>
            </a:r>
            <a:r>
              <a:rPr lang="en-IN" sz="20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000" b="1" i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assets.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DF6B2D-882F-9A28-EFFA-A015FBF30C98}"/>
              </a:ext>
            </a:extLst>
          </p:cNvPr>
          <p:cNvSpPr txBox="1"/>
          <p:nvPr/>
        </p:nvSpPr>
        <p:spPr>
          <a:xfrm>
            <a:off x="10254343" y="381000"/>
            <a:ext cx="947057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hlinkClick r:id="rId3" action="ppaction://hlinksldjump"/>
              </a:rPr>
              <a:t>Back</a:t>
            </a:r>
            <a:endParaRPr lang="en-IN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49033-3CB1-2042-8836-AE9D53DCC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2283" y="320675"/>
            <a:ext cx="10018713" cy="936171"/>
          </a:xfrm>
        </p:spPr>
        <p:txBody>
          <a:bodyPr/>
          <a:lstStyle/>
          <a:p>
            <a:r>
              <a:rPr lang="en-US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Assets and income covered</a:t>
            </a:r>
            <a:endParaRPr lang="en-IN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8D407D19-1EDC-0359-096C-5A7101D3B5F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484312" y="1256846"/>
          <a:ext cx="10116683" cy="50568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749277-A762-2FDA-AA06-500338DD3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1011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292608"/>
            <a:ext cx="10018713" cy="777240"/>
          </a:xfrm>
        </p:spPr>
        <p:txBody>
          <a:bodyPr>
            <a:normAutofit/>
          </a:bodyPr>
          <a:lstStyle/>
          <a:p>
            <a:r>
              <a:rPr b="1" i="0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Who can declare, and on what grounds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13</a:t>
            </a:fld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1554480" y="1188720"/>
            <a:ext cx="4800600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C9D2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>
              <a:spcAft>
                <a:spcPts val="300"/>
              </a:spcAft>
            </a:pPr>
            <a:r>
              <a:rPr sz="2400" b="1" i="0" u="none" dirty="0">
                <a:solidFill>
                  <a:schemeClr val="tx1"/>
                </a:solidFill>
                <a:latin typeface="+mj-lt"/>
                <a:ea typeface="Cambria"/>
                <a:cs typeface="Cambria"/>
              </a:rPr>
              <a:t>Eligible persons</a:t>
            </a:r>
            <a:r>
              <a:rPr lang="en-IN" sz="2400" b="1" i="0" u="none" dirty="0">
                <a:solidFill>
                  <a:schemeClr val="tx1"/>
                </a:solidFill>
                <a:latin typeface="+mj-lt"/>
                <a:ea typeface="Cambria"/>
                <a:cs typeface="Cambria"/>
              </a:rPr>
              <a:t> (S. 131(a)</a:t>
            </a:r>
            <a:endParaRPr sz="2400" b="1" i="0" u="none" dirty="0">
              <a:solidFill>
                <a:schemeClr val="tx1"/>
              </a:solidFill>
              <a:latin typeface="+mj-lt"/>
              <a:ea typeface="Cambria"/>
              <a:cs typeface="Cambri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54480" y="1691640"/>
            <a:ext cx="4800600" cy="31639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45720" tIns="27432" rIns="45720" bIns="27432" anchor="t">
            <a:spAutoFit/>
          </a:bodyPr>
          <a:lstStyle/>
          <a:p>
            <a:pPr marL="285750" indent="-285750">
              <a:spcBef>
                <a:spcPts val="0"/>
              </a:spcBef>
              <a:spcAft>
                <a:spcPts val="600"/>
              </a:spcAft>
              <a:buClr>
                <a:srgbClr val="30ACEC"/>
              </a:buClr>
              <a:buFont typeface="Arial"/>
              <a:buChar char="•"/>
            </a:pPr>
            <a:r>
              <a:rPr sz="2400" b="1" i="0" dirty="0">
                <a:latin typeface="+mj-lt"/>
                <a:ea typeface="Calibri"/>
                <a:cs typeface="Calibri"/>
              </a:rPr>
              <a:t>Resident</a:t>
            </a:r>
            <a:r>
              <a:rPr sz="2400" b="0" i="0" dirty="0">
                <a:latin typeface="+mj-lt"/>
                <a:ea typeface="Calibri"/>
                <a:cs typeface="Calibri"/>
              </a:rPr>
              <a:t> in the relevant previous year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Clr>
                <a:srgbClr val="30ACEC"/>
              </a:buClr>
              <a:buFont typeface="Arial"/>
              <a:buChar char="•"/>
            </a:pPr>
            <a:r>
              <a:rPr sz="2400" b="1" i="0" dirty="0">
                <a:latin typeface="+mj-lt"/>
                <a:ea typeface="Calibri"/>
                <a:cs typeface="Calibri"/>
              </a:rPr>
              <a:t>Non-resident / </a:t>
            </a:r>
            <a:r>
              <a:rPr sz="2400" b="1" i="0" dirty="0" err="1">
                <a:latin typeface="+mj-lt"/>
                <a:ea typeface="Calibri"/>
                <a:cs typeface="Calibri"/>
              </a:rPr>
              <a:t>RNOR</a:t>
            </a:r>
            <a:r>
              <a:rPr sz="2400" b="0" i="0" dirty="0">
                <a:latin typeface="+mj-lt"/>
                <a:ea typeface="Calibri"/>
                <a:cs typeface="Calibri"/>
              </a:rPr>
              <a:t> who was resident when the income was earned or the asset was acquired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Clr>
                <a:srgbClr val="30ACEC"/>
              </a:buClr>
              <a:buFont typeface="Arial"/>
              <a:buChar char="•"/>
            </a:pPr>
            <a:r>
              <a:rPr sz="2400" b="0" i="0" dirty="0">
                <a:latin typeface="+mj-lt"/>
                <a:ea typeface="Calibri"/>
                <a:cs typeface="Calibri"/>
              </a:rPr>
              <a:t>Not limited to individuals (minor head 115 exists for corporate </a:t>
            </a:r>
            <a:r>
              <a:rPr sz="2400" b="0" i="0" dirty="0" err="1">
                <a:latin typeface="+mj-lt"/>
                <a:ea typeface="Calibri"/>
                <a:cs typeface="Calibri"/>
              </a:rPr>
              <a:t>PANs</a:t>
            </a:r>
            <a:r>
              <a:rPr sz="2400" b="0" i="0" dirty="0">
                <a:latin typeface="+mj-lt"/>
                <a:ea typeface="Calibri"/>
                <a:cs typeface="Calibri"/>
              </a:rPr>
              <a:t>)</a:t>
            </a:r>
          </a:p>
        </p:txBody>
      </p:sp>
      <p:sp>
        <p:nvSpPr>
          <p:cNvPr id="8" name="Rectangle 7"/>
          <p:cNvSpPr/>
          <p:nvPr/>
        </p:nvSpPr>
        <p:spPr>
          <a:xfrm>
            <a:off x="6675120" y="1188720"/>
            <a:ext cx="4800600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C9D2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>
              <a:spcAft>
                <a:spcPts val="300"/>
              </a:spcAft>
            </a:pPr>
            <a:r>
              <a:rPr sz="2400" b="1" i="0" u="none" dirty="0">
                <a:solidFill>
                  <a:schemeClr val="tx1"/>
                </a:solidFill>
                <a:latin typeface="+mj-lt"/>
                <a:ea typeface="Cambria"/>
                <a:cs typeface="Cambria"/>
              </a:rPr>
              <a:t>Grounds for declaration</a:t>
            </a:r>
            <a:r>
              <a:rPr lang="en-IN" sz="2400" b="1" i="0" u="none" dirty="0">
                <a:solidFill>
                  <a:schemeClr val="tx1"/>
                </a:solidFill>
                <a:latin typeface="+mj-lt"/>
                <a:ea typeface="Cambria"/>
                <a:cs typeface="Cambria"/>
              </a:rPr>
              <a:t> (S. 132)</a:t>
            </a:r>
            <a:endParaRPr sz="2400" b="1" i="0" u="none" dirty="0">
              <a:solidFill>
                <a:schemeClr val="tx1"/>
              </a:solidFill>
              <a:latin typeface="+mj-lt"/>
              <a:ea typeface="Cambria"/>
              <a:cs typeface="Cambri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75120" y="1691640"/>
            <a:ext cx="4800600" cy="25022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45720" tIns="27432" rIns="45720" bIns="27432" anchor="t">
            <a:spAutoFit/>
          </a:bodyPr>
          <a:lstStyle/>
          <a:p>
            <a:pPr marL="285750" indent="-285750">
              <a:spcBef>
                <a:spcPts val="0"/>
              </a:spcBef>
              <a:spcAft>
                <a:spcPts val="600"/>
              </a:spcAft>
              <a:buClr>
                <a:srgbClr val="30ACEC"/>
              </a:buClr>
              <a:buFont typeface="Arial"/>
              <a:buChar char="•"/>
            </a:pPr>
            <a:r>
              <a:rPr sz="2400" b="0" i="0" dirty="0">
                <a:latin typeface="+mj-lt"/>
                <a:ea typeface="Calibri"/>
                <a:cs typeface="Calibri"/>
              </a:rPr>
              <a:t>No return filed (s.139)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Clr>
                <a:srgbClr val="30ACEC"/>
              </a:buClr>
              <a:buFont typeface="Arial"/>
              <a:buChar char="•"/>
            </a:pPr>
            <a:r>
              <a:rPr sz="2400" b="0" i="0" dirty="0">
                <a:latin typeface="+mj-lt"/>
                <a:ea typeface="Calibri"/>
                <a:cs typeface="Calibri"/>
              </a:rPr>
              <a:t>Item omitted in a return filed </a:t>
            </a:r>
            <a:r>
              <a:rPr sz="2400" b="1" i="0" dirty="0">
                <a:latin typeface="+mj-lt"/>
                <a:ea typeface="Calibri"/>
                <a:cs typeface="Calibri"/>
              </a:rPr>
              <a:t>before 16.08.2026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Clr>
                <a:srgbClr val="30ACEC"/>
              </a:buClr>
              <a:buFont typeface="Arial"/>
              <a:buChar char="•"/>
            </a:pPr>
            <a:r>
              <a:rPr sz="2400" b="0" i="0" dirty="0">
                <a:latin typeface="+mj-lt"/>
                <a:ea typeface="Calibri"/>
                <a:cs typeface="Calibri"/>
              </a:rPr>
              <a:t>Income escaped assessment (s.147)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Clr>
                <a:srgbClr val="30ACEC"/>
              </a:buClr>
              <a:buFont typeface="Arial"/>
              <a:buChar char="•"/>
            </a:pPr>
            <a:r>
              <a:rPr sz="2400" b="0" i="0" dirty="0">
                <a:latin typeface="+mj-lt"/>
                <a:ea typeface="Calibri"/>
                <a:cs typeface="Calibri"/>
              </a:rPr>
              <a:t>Any previous year, within the caps</a:t>
            </a:r>
          </a:p>
        </p:txBody>
      </p:sp>
      <p:sp>
        <p:nvSpPr>
          <p:cNvPr id="10" name="Rectangle 9"/>
          <p:cNvSpPr/>
          <p:nvPr/>
        </p:nvSpPr>
        <p:spPr>
          <a:xfrm>
            <a:off x="1581783" y="5074920"/>
            <a:ext cx="9921240" cy="594360"/>
          </a:xfrm>
          <a:prstGeom prst="rect">
            <a:avLst/>
          </a:prstGeom>
          <a:solidFill>
            <a:srgbClr val="6668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Ins="137160" rtlCol="0" anchor="ctr"/>
          <a:lstStyle/>
          <a:p>
            <a:pPr algn="ctr"/>
            <a:r>
              <a:rPr sz="2000" b="1" i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Excluded only: </a:t>
            </a:r>
            <a:r>
              <a:rPr sz="2000" b="0" i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proceeds of crime with PMLA proceedings initiated / pending; AY with BMA assessment </a:t>
            </a:r>
            <a:r>
              <a:rPr sz="2000" b="1" i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completed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581783" y="5767632"/>
            <a:ext cx="9921240" cy="6858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Ins="137160" rtlCol="0" anchor="ctr"/>
          <a:lstStyle/>
          <a:p>
            <a:pPr algn="ctr"/>
            <a:r>
              <a:rPr sz="2400" b="1" i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Pending proceedings and CRS notices are NOT a bar</a:t>
            </a:r>
            <a:endParaRPr lang="en-IN" sz="2400" b="1" i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sz="2400" b="1" i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 AO must take the declaration into account (FAQ Q49)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6960D-5633-B62F-DEBC-9B7E9E076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256D6-F92E-E282-62B2-0C1D26129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0511" y="206644"/>
            <a:ext cx="10018713" cy="838200"/>
          </a:xfrm>
        </p:spPr>
        <p:txBody>
          <a:bodyPr/>
          <a:lstStyle/>
          <a:p>
            <a:r>
              <a:rPr lang="en-US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Eligibility — </a:t>
            </a:r>
            <a:r>
              <a:rPr lang="en-US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</a:rPr>
              <a:t>who can declare</a:t>
            </a:r>
            <a:endParaRPr lang="en-IN" b="1" dirty="0">
              <a:solidFill>
                <a:srgbClr val="1F3864"/>
              </a:solidFill>
              <a:latin typeface="Cambria" pitchFamily="34" charset="0"/>
              <a:ea typeface="Cambria" pitchFamily="34" charset="-122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B714C09-EFA5-0B25-E58C-BF8C061F85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9107994"/>
              </p:ext>
            </p:extLst>
          </p:nvPr>
        </p:nvGraphicFramePr>
        <p:xfrm>
          <a:off x="1484311" y="1044844"/>
          <a:ext cx="10018712" cy="53450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929AD3-B794-E815-A2B6-2105161FE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9532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2CCF9-3860-565A-B94F-9FE951395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9753" y="261257"/>
            <a:ext cx="10018713" cy="642257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Procedure — declaration, dept verification, payment</a:t>
            </a:r>
            <a:endParaRPr lang="en-IN" sz="3200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0AA0E3A-7A65-F2D2-1B7D-E134456EAF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181003"/>
              </p:ext>
            </p:extLst>
          </p:nvPr>
        </p:nvGraphicFramePr>
        <p:xfrm>
          <a:off x="1489753" y="1226680"/>
          <a:ext cx="10343018" cy="41392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E1599D-F221-F64C-A8D3-5480B973E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15</a:t>
            </a:fld>
            <a:endParaRPr lang="en-IN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F90EBC-7CFE-AAE2-3A2B-6855429F74BD}"/>
              </a:ext>
            </a:extLst>
          </p:cNvPr>
          <p:cNvSpPr txBox="1"/>
          <p:nvPr/>
        </p:nvSpPr>
        <p:spPr>
          <a:xfrm>
            <a:off x="2155373" y="5533079"/>
            <a:ext cx="8980714" cy="1200329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Payment follows verification -  </a:t>
            </a:r>
            <a:r>
              <a:rPr lang="en-US" sz="2400" dirty="0">
                <a:solidFill>
                  <a:schemeClr val="tx1"/>
                </a:solidFill>
                <a:highlight>
                  <a:srgbClr val="FFFF00"/>
                </a:highlight>
                <a:latin typeface="Calibri" pitchFamily="34" charset="0"/>
                <a:ea typeface="Calibri" pitchFamily="34" charset="-122"/>
                <a:cs typeface="Calibri" pitchFamily="34" charset="-120"/>
              </a:rPr>
              <a:t>non-acceptance costs nothing</a:t>
            </a:r>
            <a:r>
              <a:rPr lang="en-US" sz="2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 once paid the amount is </a:t>
            </a:r>
            <a:r>
              <a:rPr lang="en-US" sz="2400" b="1" dirty="0">
                <a:solidFill>
                  <a:schemeClr val="tx1"/>
                </a:solidFill>
                <a:highlight>
                  <a:srgbClr val="FFFF00"/>
                </a:highlight>
                <a:latin typeface="Calibri" pitchFamily="34" charset="0"/>
                <a:ea typeface="Calibri" pitchFamily="34" charset="-122"/>
                <a:cs typeface="Calibri" pitchFamily="34" charset="-120"/>
              </a:rPr>
              <a:t>non-refundable</a:t>
            </a:r>
            <a:r>
              <a:rPr lang="en-US" sz="2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eligibility and valuation diligence </a:t>
            </a:r>
            <a:r>
              <a:rPr lang="en-US" sz="2400" b="1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</a:t>
            </a:r>
            <a:r>
              <a:rPr lang="en-US" sz="2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filing.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6" name="Graphic 5" descr="Skull with solid fill">
            <a:extLst>
              <a:ext uri="{FF2B5EF4-FFF2-40B4-BE49-F238E27FC236}">
                <a16:creationId xmlns:a16="http://schemas.microsoft.com/office/drawing/2014/main" id="{1B30206A-BC2B-F39A-394E-4B6C2AF76D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50285" y="5440680"/>
            <a:ext cx="685802" cy="685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8520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292608"/>
            <a:ext cx="10018713" cy="777240"/>
          </a:xfrm>
        </p:spPr>
        <p:txBody>
          <a:bodyPr>
            <a:normAutofit/>
          </a:bodyPr>
          <a:lstStyle/>
          <a:p>
            <a:r>
              <a:rPr b="1" i="0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Payment through Challan </a:t>
            </a:r>
            <a:r>
              <a:rPr b="1" i="0" dirty="0" err="1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ITNS</a:t>
            </a:r>
            <a:r>
              <a:rPr b="1" i="0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 289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16</a:t>
            </a:fld>
            <a:endParaRPr lang="en-IN"/>
          </a:p>
        </p:txBody>
      </p:sp>
      <p:sp>
        <p:nvSpPr>
          <p:cNvPr id="6" name="Oval 5"/>
          <p:cNvSpPr/>
          <p:nvPr/>
        </p:nvSpPr>
        <p:spPr>
          <a:xfrm>
            <a:off x="1554480" y="1344168"/>
            <a:ext cx="457200" cy="457200"/>
          </a:xfrm>
          <a:prstGeom prst="ellipse">
            <a:avLst/>
          </a:prstGeom>
          <a:solidFill>
            <a:srgbClr val="30A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48840" y="1234440"/>
            <a:ext cx="4297680" cy="1253164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>
              <a:spcBef>
                <a:spcPts val="400"/>
              </a:spcBef>
              <a:spcAft>
                <a:spcPts val="300"/>
              </a:spcAft>
              <a:buNone/>
            </a:pPr>
            <a:r>
              <a:rPr sz="2400" b="1" i="0" dirty="0">
                <a:solidFill>
                  <a:srgbClr val="1F3864"/>
                </a:solidFill>
                <a:latin typeface="Calibri"/>
                <a:ea typeface="Calibri"/>
                <a:cs typeface="Calibri"/>
              </a:rPr>
              <a:t>Pay only AFTER the Form 2 order</a:t>
            </a:r>
          </a:p>
          <a:p>
            <a:pPr marL="0" indent="0">
              <a:spcBef>
                <a:spcPts val="400"/>
              </a:spcBef>
              <a:spcAft>
                <a:spcPts val="300"/>
              </a:spcAft>
              <a:buNone/>
            </a:pPr>
            <a:r>
              <a:rPr sz="2400" b="0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Order copy is a prerequisite on the portal</a:t>
            </a:r>
          </a:p>
        </p:txBody>
      </p:sp>
      <p:sp>
        <p:nvSpPr>
          <p:cNvPr id="8" name="Oval 7"/>
          <p:cNvSpPr/>
          <p:nvPr/>
        </p:nvSpPr>
        <p:spPr>
          <a:xfrm>
            <a:off x="6629400" y="1344168"/>
            <a:ext cx="457200" cy="457200"/>
          </a:xfrm>
          <a:prstGeom prst="ellipse">
            <a:avLst/>
          </a:prstGeom>
          <a:solidFill>
            <a:srgbClr val="30A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23760" y="1234440"/>
            <a:ext cx="4435840" cy="1253164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>
              <a:spcBef>
                <a:spcPts val="400"/>
              </a:spcBef>
              <a:spcAft>
                <a:spcPts val="300"/>
              </a:spcAft>
              <a:buNone/>
            </a:pPr>
            <a:r>
              <a:rPr sz="2400" b="1" i="0" dirty="0">
                <a:solidFill>
                  <a:srgbClr val="1F3864"/>
                </a:solidFill>
                <a:latin typeface="Calibri"/>
                <a:ea typeface="Calibri"/>
                <a:cs typeface="Calibri"/>
              </a:rPr>
              <a:t>AY 2026-27 pre-filled</a:t>
            </a:r>
          </a:p>
          <a:p>
            <a:pPr marL="0" indent="0">
              <a:spcBef>
                <a:spcPts val="400"/>
              </a:spcBef>
              <a:spcAft>
                <a:spcPts val="300"/>
              </a:spcAft>
              <a:buNone/>
            </a:pPr>
            <a:r>
              <a:rPr sz="2400" b="0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For all FAST-DS payments, whichever year the item relates to</a:t>
            </a:r>
          </a:p>
        </p:txBody>
      </p:sp>
      <p:sp>
        <p:nvSpPr>
          <p:cNvPr id="10" name="Oval 9"/>
          <p:cNvSpPr/>
          <p:nvPr/>
        </p:nvSpPr>
        <p:spPr>
          <a:xfrm>
            <a:off x="1554480" y="3200400"/>
            <a:ext cx="457200" cy="457200"/>
          </a:xfrm>
          <a:prstGeom prst="ellipse">
            <a:avLst/>
          </a:prstGeom>
          <a:solidFill>
            <a:srgbClr val="30A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95986" y="2715768"/>
            <a:ext cx="4297680" cy="134293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>
              <a:spcBef>
                <a:spcPts val="400"/>
              </a:spcBef>
              <a:spcAft>
                <a:spcPts val="300"/>
              </a:spcAft>
              <a:buNone/>
            </a:pPr>
            <a:r>
              <a:rPr sz="2400" b="1" i="0" dirty="0">
                <a:solidFill>
                  <a:srgbClr val="1F3864"/>
                </a:solidFill>
                <a:latin typeface="Calibri"/>
                <a:ea typeface="Calibri"/>
                <a:cs typeface="Calibri"/>
              </a:rPr>
              <a:t>Minor head auto-populated</a:t>
            </a:r>
          </a:p>
          <a:p>
            <a:pPr marL="0" indent="0">
              <a:spcBef>
                <a:spcPts val="400"/>
              </a:spcBef>
              <a:spcAft>
                <a:spcPts val="300"/>
              </a:spcAft>
              <a:buNone/>
            </a:pPr>
            <a:r>
              <a:rPr sz="2400" b="0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116: non-corporate </a:t>
            </a:r>
            <a:r>
              <a:rPr sz="2400" b="0" i="0" dirty="0" err="1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PANs</a:t>
            </a:r>
            <a:endParaRPr lang="en-IN" sz="2400" dirty="0">
              <a:solidFill>
                <a:srgbClr val="3A3F4B"/>
              </a:solidFill>
              <a:latin typeface="Calibri"/>
              <a:ea typeface="Calibri"/>
              <a:cs typeface="Calibri"/>
            </a:endParaRPr>
          </a:p>
          <a:p>
            <a:pPr marL="0" indent="0">
              <a:spcBef>
                <a:spcPts val="400"/>
              </a:spcBef>
              <a:spcAft>
                <a:spcPts val="300"/>
              </a:spcAft>
              <a:buNone/>
            </a:pPr>
            <a:r>
              <a:rPr sz="2400" b="0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 115: corporate </a:t>
            </a:r>
            <a:r>
              <a:rPr sz="2400" b="0" i="0" dirty="0" err="1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PANs</a:t>
            </a:r>
            <a:endParaRPr sz="2400" b="0" i="0" dirty="0">
              <a:solidFill>
                <a:srgbClr val="3A3F4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6628400" y="3113750"/>
            <a:ext cx="457200" cy="457200"/>
          </a:xfrm>
          <a:prstGeom prst="ellipse">
            <a:avLst/>
          </a:prstGeom>
          <a:solidFill>
            <a:srgbClr val="30A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 i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23760" y="2715768"/>
            <a:ext cx="4297680" cy="1253164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>
              <a:spcBef>
                <a:spcPts val="400"/>
              </a:spcBef>
              <a:spcAft>
                <a:spcPts val="300"/>
              </a:spcAft>
              <a:buNone/>
            </a:pPr>
            <a:r>
              <a:rPr sz="2400" b="1" i="0" dirty="0">
                <a:solidFill>
                  <a:srgbClr val="1F3864"/>
                </a:solidFill>
                <a:latin typeface="Calibri"/>
                <a:ea typeface="Calibri"/>
                <a:cs typeface="Calibri"/>
              </a:rPr>
              <a:t>No correction, no refund</a:t>
            </a:r>
          </a:p>
          <a:p>
            <a:pPr marL="0" indent="0">
              <a:spcBef>
                <a:spcPts val="400"/>
              </a:spcBef>
              <a:spcAft>
                <a:spcPts val="300"/>
              </a:spcAft>
              <a:buNone/>
            </a:pPr>
            <a:r>
              <a:rPr sz="2400" b="0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Enter figures exactly as determined in Form 2</a:t>
            </a:r>
          </a:p>
        </p:txBody>
      </p:sp>
      <p:sp>
        <p:nvSpPr>
          <p:cNvPr id="14" name="Oval 13"/>
          <p:cNvSpPr/>
          <p:nvPr/>
        </p:nvSpPr>
        <p:spPr>
          <a:xfrm>
            <a:off x="1554480" y="4644363"/>
            <a:ext cx="457200" cy="457200"/>
          </a:xfrm>
          <a:prstGeom prst="ellipse">
            <a:avLst/>
          </a:prstGeom>
          <a:solidFill>
            <a:srgbClr val="30A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95986" y="4219384"/>
            <a:ext cx="4297680" cy="1253164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>
              <a:spcBef>
                <a:spcPts val="400"/>
              </a:spcBef>
              <a:spcAft>
                <a:spcPts val="300"/>
              </a:spcAft>
              <a:buNone/>
            </a:pPr>
            <a:r>
              <a:rPr sz="2400" b="1" i="0" dirty="0">
                <a:solidFill>
                  <a:srgbClr val="1F3864"/>
                </a:solidFill>
                <a:latin typeface="Calibri"/>
                <a:ea typeface="Calibri"/>
                <a:cs typeface="Calibri"/>
              </a:rPr>
              <a:t>Part payments allowed</a:t>
            </a:r>
          </a:p>
          <a:p>
            <a:pPr marL="0" indent="0">
              <a:spcBef>
                <a:spcPts val="400"/>
              </a:spcBef>
              <a:spcAft>
                <a:spcPts val="300"/>
              </a:spcAft>
              <a:buNone/>
            </a:pPr>
            <a:r>
              <a:rPr sz="2400" b="0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Form 3, Note 5; total within the outer limit</a:t>
            </a:r>
          </a:p>
        </p:txBody>
      </p:sp>
      <p:sp>
        <p:nvSpPr>
          <p:cNvPr id="16" name="Oval 15"/>
          <p:cNvSpPr/>
          <p:nvPr/>
        </p:nvSpPr>
        <p:spPr>
          <a:xfrm>
            <a:off x="6748143" y="4617366"/>
            <a:ext cx="457200" cy="457200"/>
          </a:xfrm>
          <a:prstGeom prst="ellipse">
            <a:avLst/>
          </a:prstGeom>
          <a:solidFill>
            <a:srgbClr val="30A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 i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05343" y="4219384"/>
            <a:ext cx="4297680" cy="1253164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>
              <a:spcBef>
                <a:spcPts val="400"/>
              </a:spcBef>
              <a:spcAft>
                <a:spcPts val="300"/>
              </a:spcAft>
              <a:buNone/>
            </a:pPr>
            <a:r>
              <a:rPr sz="2400" b="1" i="0" dirty="0">
                <a:solidFill>
                  <a:srgbClr val="1F3864"/>
                </a:solidFill>
                <a:latin typeface="Calibri"/>
                <a:ea typeface="Calibri"/>
                <a:cs typeface="Calibri"/>
              </a:rPr>
              <a:t>Cat B fee capped at ₹1,00,000</a:t>
            </a:r>
          </a:p>
          <a:p>
            <a:pPr marL="0" indent="0">
              <a:spcBef>
                <a:spcPts val="400"/>
              </a:spcBef>
              <a:spcAft>
                <a:spcPts val="300"/>
              </a:spcAft>
              <a:buNone/>
            </a:pPr>
            <a:r>
              <a:rPr sz="2400" b="0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Portal will not accept more under Sl. No. 2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148840" y="5929312"/>
            <a:ext cx="9354183" cy="5943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Ins="137160" rtlCol="0" anchor="ctr"/>
          <a:lstStyle/>
          <a:p>
            <a:pPr algn="ctr"/>
            <a:r>
              <a:rPr sz="2400" b="1" i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 incorrect </a:t>
            </a:r>
            <a:r>
              <a:rPr sz="2400" b="1" i="0" dirty="0" err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ITNS</a:t>
            </a:r>
            <a:r>
              <a:rPr sz="2400" b="1" i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289 challan cannot be corrected or refunded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3797B-0CF4-7B89-8325-A9A8AB35D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397" y="354240"/>
            <a:ext cx="10018713" cy="712560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Valuation under Rule 3: the basics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57EF61-099A-5415-EB57-7091D75F8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338940"/>
            <a:ext cx="10018713" cy="4893315"/>
          </a:xfrm>
        </p:spPr>
        <p:txBody>
          <a:bodyPr>
            <a:normAutofit lnSpcReduction="10000"/>
          </a:bodyPr>
          <a:lstStyle/>
          <a:p>
            <a:pPr algn="just">
              <a:spcBef>
                <a:spcPts val="0"/>
              </a:spcBef>
              <a:spcAft>
                <a:spcPts val="1200"/>
              </a:spcAft>
            </a:pPr>
            <a:r>
              <a:rPr lang="en-GB" sz="280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FMV = higher of </a:t>
            </a:r>
            <a:r>
              <a:rPr lang="en-GB" sz="2800" b="1" dirty="0">
                <a:solidFill>
                  <a:srgbClr val="1F3864"/>
                </a:solidFill>
                <a:latin typeface="Calibri"/>
                <a:ea typeface="Calibri"/>
                <a:cs typeface="Calibri"/>
              </a:rPr>
              <a:t>cost</a:t>
            </a:r>
            <a:r>
              <a:rPr lang="en-GB" sz="280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 and </a:t>
            </a:r>
            <a:r>
              <a:rPr lang="en-GB" sz="2800" b="1" dirty="0">
                <a:solidFill>
                  <a:srgbClr val="1F3864"/>
                </a:solidFill>
                <a:latin typeface="Calibri"/>
                <a:ea typeface="Calibri"/>
                <a:cs typeface="Calibri"/>
              </a:rPr>
              <a:t>open-market value on 31.03.2026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</a:pPr>
            <a:r>
              <a:rPr lang="en-GB" sz="280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Valuer must be recognised by the </a:t>
            </a:r>
            <a:r>
              <a:rPr lang="en-GB" sz="2800" b="1" dirty="0">
                <a:solidFill>
                  <a:srgbClr val="1F3864"/>
                </a:solidFill>
                <a:latin typeface="Calibri"/>
                <a:ea typeface="Calibri"/>
                <a:cs typeface="Calibri"/>
              </a:rPr>
              <a:t>foreign Government or its agency</a:t>
            </a:r>
            <a:r>
              <a:rPr lang="en-GB" sz="280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; an Indian registered valuer does not meet the rule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</a:pPr>
            <a:r>
              <a:rPr lang="en-GB" sz="280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If No valuation carried out: </a:t>
            </a:r>
            <a:r>
              <a:rPr lang="en-GB" sz="2800" b="1" dirty="0">
                <a:solidFill>
                  <a:srgbClr val="1F3864"/>
                </a:solidFill>
                <a:latin typeface="Calibri"/>
                <a:ea typeface="Calibri"/>
                <a:cs typeface="Calibri"/>
              </a:rPr>
              <a:t>indexed cost of acquisition</a:t>
            </a:r>
            <a:r>
              <a:rPr lang="en-GB" sz="280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 is deemed FMV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</a:pPr>
            <a:r>
              <a:rPr lang="en-GB" sz="280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Currency: RBI-designated currency at RBI reference rate; others converted to USD at local central bank rate, then to INR at RBI rate (31.03.2026)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</a:pPr>
            <a:r>
              <a:rPr lang="en-GB" sz="280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Variance up to </a:t>
            </a:r>
            <a:r>
              <a:rPr lang="en-GB" sz="2800" b="1" dirty="0">
                <a:solidFill>
                  <a:srgbClr val="1F3864"/>
                </a:solidFill>
                <a:latin typeface="Calibri"/>
                <a:ea typeface="Calibri"/>
                <a:cs typeface="Calibri"/>
              </a:rPr>
              <a:t>20%</a:t>
            </a:r>
            <a:r>
              <a:rPr lang="en-GB" sz="280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 from the AO's value does not void the declaration (not for bank accounts) - Rule 5(2)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16B08E-585B-1773-9AF4-D037F2214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6880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292608"/>
            <a:ext cx="10018713" cy="491163"/>
          </a:xfrm>
        </p:spPr>
        <p:txBody>
          <a:bodyPr>
            <a:normAutofit fontScale="90000"/>
          </a:bodyPr>
          <a:lstStyle/>
          <a:p>
            <a:r>
              <a:rPr sz="3200" b="1" i="0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Bank account: the valuation shock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18</a:t>
            </a:fld>
            <a:endParaRPr lang="en-IN"/>
          </a:p>
        </p:txBody>
      </p:sp>
      <p:sp>
        <p:nvSpPr>
          <p:cNvPr id="6" name="TextBox 5"/>
          <p:cNvSpPr txBox="1"/>
          <p:nvPr/>
        </p:nvSpPr>
        <p:spPr>
          <a:xfrm>
            <a:off x="1554480" y="966651"/>
            <a:ext cx="9921240" cy="279461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45720" tIns="27432" rIns="45720" bIns="27432" anchor="t">
            <a:spAutoFit/>
          </a:bodyPr>
          <a:lstStyle/>
          <a:p>
            <a:pPr marL="285750" indent="-285750">
              <a:spcBef>
                <a:spcPts val="0"/>
              </a:spcBef>
              <a:spcAft>
                <a:spcPts val="600"/>
              </a:spcAft>
              <a:buClr>
                <a:srgbClr val="30ACEC"/>
              </a:buClr>
              <a:buFont typeface="Arial"/>
              <a:buChar char="•"/>
            </a:pPr>
            <a:r>
              <a:rPr sz="2800" b="0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Value = </a:t>
            </a:r>
            <a:r>
              <a:rPr sz="2800" b="1" i="0" dirty="0">
                <a:solidFill>
                  <a:srgbClr val="1F3864"/>
                </a:solidFill>
                <a:latin typeface="Calibri"/>
                <a:ea typeface="Calibri"/>
                <a:cs typeface="Calibri"/>
              </a:rPr>
              <a:t>SUM OF ALL DEPOSITS</a:t>
            </a:r>
            <a:r>
              <a:rPr sz="2800" b="0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 from opening to 31.03.2026, not the balance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Clr>
                <a:srgbClr val="30ACEC"/>
              </a:buClr>
              <a:buFont typeface="Arial"/>
              <a:buChar char="•"/>
            </a:pPr>
            <a:r>
              <a:rPr sz="2800" b="0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Deposits made out of withdrawals from the same account are excluded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Clr>
                <a:srgbClr val="30ACEC"/>
              </a:buClr>
              <a:buFont typeface="Arial"/>
              <a:buChar char="•"/>
            </a:pPr>
            <a:r>
              <a:rPr sz="2800" b="0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Earlier declared under BMA Chapter VI: only deposits after that declaration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1533046" y="3878580"/>
            <a:ext cx="9921240" cy="1554480"/>
          </a:xfrm>
          <a:prstGeom prst="rect">
            <a:avLst/>
          </a:prstGeom>
          <a:solidFill>
            <a:srgbClr val="F1F4FA"/>
          </a:solidFill>
          <a:ln w="12700">
            <a:solidFill>
              <a:srgbClr val="C9D2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554479" y="4008120"/>
            <a:ext cx="3233057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1" i="0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$6,000</a:t>
            </a:r>
          </a:p>
          <a:p>
            <a:pPr algn="ctr"/>
            <a:r>
              <a:rPr sz="1500" b="1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Total deposits since 2010</a:t>
            </a:r>
            <a:endParaRPr lang="en-IN" sz="1500" b="1" i="0" dirty="0">
              <a:solidFill>
                <a:srgbClr val="3A3F4B"/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lang="en-IN" sz="1500" b="1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(out of which $1,100 was re-deposit)</a:t>
            </a:r>
            <a:endParaRPr sz="1500" b="1" i="0" dirty="0">
              <a:solidFill>
                <a:srgbClr val="3A3F4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87537" y="4008120"/>
            <a:ext cx="301752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1" i="0" dirty="0">
                <a:solidFill>
                  <a:srgbClr val="8A6212"/>
                </a:solidFill>
                <a:latin typeface="Cambria"/>
                <a:ea typeface="Cambria"/>
                <a:cs typeface="Cambria"/>
              </a:rPr>
              <a:t>$4,900</a:t>
            </a:r>
          </a:p>
          <a:p>
            <a:pPr algn="ctr"/>
            <a:r>
              <a:rPr sz="1500" b="1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Value under Rule 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34336" y="4008120"/>
            <a:ext cx="301752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1" i="0" dirty="0">
                <a:solidFill>
                  <a:srgbClr val="666869"/>
                </a:solidFill>
                <a:latin typeface="Cambria"/>
                <a:ea typeface="Cambria"/>
                <a:cs typeface="Cambria"/>
              </a:rPr>
              <a:t>Irrelevant</a:t>
            </a:r>
          </a:p>
          <a:p>
            <a:pPr algn="ctr"/>
            <a:r>
              <a:rPr sz="1500" b="1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Closing balance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484310" y="5669280"/>
            <a:ext cx="9921240" cy="86868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Ins="137160" rtlCol="0" anchor="ctr"/>
          <a:lstStyle/>
          <a:p>
            <a:pPr algn="ctr"/>
            <a:r>
              <a:rPr sz="2400" b="1" i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 salary account with a small balance can still exceed ₹1 crore. </a:t>
            </a:r>
            <a:endParaRPr lang="en-IN" sz="2400" b="1" i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sz="2400" b="1" i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Pull the full statement history before testing the cap.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DD19DC-00F7-839D-3EEF-975086C90BBE}"/>
              </a:ext>
            </a:extLst>
          </p:cNvPr>
          <p:cNvSpPr txBox="1"/>
          <p:nvPr/>
        </p:nvSpPr>
        <p:spPr>
          <a:xfrm>
            <a:off x="9657218" y="261762"/>
            <a:ext cx="210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rgbClr val="1F3864"/>
                </a:solidFill>
                <a:latin typeface="Cambria"/>
                <a:ea typeface="Cambria"/>
                <a:cs typeface="Cambria"/>
                <a:hlinkClick r:id="rId3" action="ppaction://hlinksldjump"/>
              </a:rPr>
              <a:t>Illustration 1</a:t>
            </a:r>
            <a:endParaRPr lang="en-IN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292608"/>
            <a:ext cx="10018713" cy="777240"/>
          </a:xfrm>
        </p:spPr>
        <p:txBody>
          <a:bodyPr/>
          <a:lstStyle/>
          <a:p>
            <a:r>
              <a:rPr sz="3200" b="1" i="0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Rule 3(1)(e), Illustration 1: bank account value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19</a:t>
            </a:fld>
            <a:endParaRPr lang="en-IN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554480" y="1143000"/>
          <a:ext cx="10078847" cy="4401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77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377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8328">
                <a:tc>
                  <a:txBody>
                    <a:bodyPr/>
                    <a:lstStyle/>
                    <a:p>
                      <a:pPr algn="ctr"/>
                      <a:r>
                        <a:rPr sz="2000" b="1" i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Date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1" i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Deposit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1" i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Withdrawal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1" i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Counted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1" i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How treated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algn="l"/>
                      <a:r>
                        <a:rPr sz="18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01.04.2010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$1,000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$1,000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Fresh deposit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algn="l"/>
                      <a:r>
                        <a:rPr sz="18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01.06.2011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$500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$500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Fresh deposit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algn="l"/>
                      <a:r>
                        <a:rPr sz="18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01.08.2011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$700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Withdrawal: later re-deposited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algn="l"/>
                      <a:r>
                        <a:rPr sz="18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01.04.2012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$500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Re-deposit of $500 out of the $700 withdrawn: excluded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algn="l"/>
                      <a:r>
                        <a:rPr sz="18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01.08.2013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$500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$300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Balance $200 of the $700 re-deposited: excluded; $300 fresh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algn="l"/>
                      <a:r>
                        <a:rPr sz="18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01.04.2019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$2,500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$2,500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Fresh deposit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algn="l"/>
                      <a:r>
                        <a:rPr sz="18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01.06.2020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$400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Withdrawal: later re-deposited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algn="l"/>
                      <a:r>
                        <a:rPr sz="18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01.09.2021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$1,000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$600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$400 re-deposit excluded; $600 fresh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algn="l"/>
                      <a:r>
                        <a:rPr sz="18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01.05.2024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$500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Not re-deposited before 31.03.2026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algn="l"/>
                      <a:r>
                        <a:rPr sz="18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Total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$6,000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$1,600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i="0">
                          <a:solidFill>
                            <a:srgbClr val="8A6212"/>
                          </a:solidFill>
                          <a:latin typeface="Calibri"/>
                          <a:ea typeface="Calibri"/>
                          <a:cs typeface="Calibri"/>
                        </a:rPr>
                        <a:t>$4,900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Value of the account under Rule 3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863635" y="6248400"/>
            <a:ext cx="9639388" cy="5486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Ins="137160" rtlCol="0" anchor="ctr"/>
          <a:lstStyle/>
          <a:p>
            <a:pPr algn="ctr"/>
            <a:r>
              <a:rPr b="1" i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Value $4,900 converted at RBI reference rate on 31.03.2026. Closing balance is irrelevant.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0982CE-6B91-ECF4-120C-00479FFA8048}"/>
              </a:ext>
            </a:extLst>
          </p:cNvPr>
          <p:cNvSpPr txBox="1"/>
          <p:nvPr/>
        </p:nvSpPr>
        <p:spPr>
          <a:xfrm>
            <a:off x="10646229" y="292608"/>
            <a:ext cx="987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hlinkClick r:id="rId3" action="ppaction://hlinksldjump"/>
              </a:rPr>
              <a:t>Back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809403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292608"/>
            <a:ext cx="10018713" cy="777240"/>
          </a:xfrm>
        </p:spPr>
        <p:txBody>
          <a:bodyPr>
            <a:normAutofit fontScale="90000"/>
          </a:bodyPr>
          <a:lstStyle/>
          <a:p>
            <a:r>
              <a:rPr sz="3600" b="1" i="0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Sold assets and reinvestment: Rule 3(2) and 3(3)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20</a:t>
            </a:fld>
            <a:endParaRPr lang="en-IN"/>
          </a:p>
        </p:txBody>
      </p:sp>
      <p:sp>
        <p:nvSpPr>
          <p:cNvPr id="6" name="TextBox 5"/>
          <p:cNvSpPr txBox="1"/>
          <p:nvPr/>
        </p:nvSpPr>
        <p:spPr>
          <a:xfrm>
            <a:off x="1554480" y="1188720"/>
            <a:ext cx="9921240" cy="19790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45720" tIns="27432" rIns="45720" bIns="27432" anchor="t">
            <a:spAutoFit/>
          </a:bodyPr>
          <a:lstStyle/>
          <a:p>
            <a:pPr marL="285750" indent="-285750">
              <a:spcBef>
                <a:spcPts val="0"/>
              </a:spcBef>
              <a:spcAft>
                <a:spcPts val="600"/>
              </a:spcAft>
              <a:buClr>
                <a:srgbClr val="30ACEC"/>
              </a:buClr>
              <a:buFont typeface="Arial"/>
              <a:buChar char="•"/>
            </a:pPr>
            <a:r>
              <a:rPr sz="3000" b="1" i="0" dirty="0">
                <a:solidFill>
                  <a:srgbClr val="1F3864"/>
                </a:solidFill>
                <a:latin typeface="Calibri"/>
                <a:ea typeface="Calibri"/>
                <a:cs typeface="Calibri"/>
              </a:rPr>
              <a:t>Asset sold before 31.03.2026: </a:t>
            </a:r>
            <a:r>
              <a:rPr sz="3000" b="0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still declarable; FMV = higher of cost and sale price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Clr>
                <a:srgbClr val="30ACEC"/>
              </a:buClr>
              <a:buFont typeface="Arial"/>
              <a:buChar char="•"/>
            </a:pPr>
            <a:r>
              <a:rPr sz="3000" b="1" i="0" dirty="0">
                <a:solidFill>
                  <a:srgbClr val="1F3864"/>
                </a:solidFill>
                <a:latin typeface="Calibri"/>
                <a:ea typeface="Calibri"/>
                <a:cs typeface="Calibri"/>
              </a:rPr>
              <a:t>Proceeds reinvested: </a:t>
            </a:r>
            <a:r>
              <a:rPr sz="3000" b="0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old asset (or account) reduced by the amount reinvested; new asset at its own FMV</a:t>
            </a:r>
          </a:p>
        </p:txBody>
      </p:sp>
      <p:sp>
        <p:nvSpPr>
          <p:cNvPr id="7" name="Rectangle 6"/>
          <p:cNvSpPr/>
          <p:nvPr/>
        </p:nvSpPr>
        <p:spPr>
          <a:xfrm>
            <a:off x="1581784" y="3429000"/>
            <a:ext cx="2743200" cy="176022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>
              <a:spcAft>
                <a:spcPts val="300"/>
              </a:spcAft>
            </a:pPr>
            <a:r>
              <a:rPr sz="2400" b="1" i="0" u="sng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H1 (house)</a:t>
            </a:r>
          </a:p>
          <a:p>
            <a:pPr algn="ctr"/>
            <a:r>
              <a:rPr sz="2000" b="1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Bought ₹20L, sold ₹25L</a:t>
            </a:r>
            <a:endParaRPr lang="en-IN" sz="2000" b="1" i="0" dirty="0">
              <a:solidFill>
                <a:srgbClr val="3A3F4B"/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lang="en-IN" sz="2000" b="1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- Deposited in Bank</a:t>
            </a:r>
            <a:endParaRPr lang="en-IN" sz="2000" b="1" i="0" dirty="0">
              <a:solidFill>
                <a:srgbClr val="8A6212"/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sz="2000" b="1" i="0" dirty="0">
                <a:solidFill>
                  <a:srgbClr val="8A6212"/>
                </a:solidFill>
                <a:latin typeface="Calibri"/>
                <a:ea typeface="Calibri"/>
                <a:cs typeface="Calibri"/>
              </a:rPr>
              <a:t>FMV: Nil</a:t>
            </a:r>
          </a:p>
        </p:txBody>
      </p:sp>
      <p:sp>
        <p:nvSpPr>
          <p:cNvPr id="8" name="Rectangle 7"/>
          <p:cNvSpPr/>
          <p:nvPr/>
        </p:nvSpPr>
        <p:spPr>
          <a:xfrm>
            <a:off x="5166232" y="3429000"/>
            <a:ext cx="2743200" cy="176022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>
              <a:spcAft>
                <a:spcPts val="300"/>
              </a:spcAft>
            </a:pPr>
            <a:r>
              <a:rPr sz="2400" b="1" i="0" u="sng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Bank account</a:t>
            </a:r>
          </a:p>
          <a:p>
            <a:pPr algn="ctr"/>
            <a:r>
              <a:rPr sz="2000" b="1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Value ₹70L less ₹30L into H2</a:t>
            </a:r>
          </a:p>
          <a:p>
            <a:pPr algn="ctr"/>
            <a:r>
              <a:rPr sz="2000" b="1" i="0" dirty="0">
                <a:solidFill>
                  <a:srgbClr val="8A6212"/>
                </a:solidFill>
                <a:latin typeface="Calibri"/>
                <a:ea typeface="Calibri"/>
                <a:cs typeface="Calibri"/>
              </a:rPr>
              <a:t>FMV: ₹40 lakh</a:t>
            </a:r>
          </a:p>
        </p:txBody>
      </p:sp>
      <p:sp>
        <p:nvSpPr>
          <p:cNvPr id="9" name="Rectangle 8"/>
          <p:cNvSpPr/>
          <p:nvPr/>
        </p:nvSpPr>
        <p:spPr>
          <a:xfrm>
            <a:off x="8759823" y="3428999"/>
            <a:ext cx="2743200" cy="176022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>
              <a:spcAft>
                <a:spcPts val="300"/>
              </a:spcAft>
            </a:pPr>
            <a:r>
              <a:rPr sz="2400" b="1" i="0" u="sng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H2 (house)</a:t>
            </a:r>
          </a:p>
          <a:p>
            <a:pPr algn="ctr"/>
            <a:r>
              <a:rPr sz="2000" b="1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Cost ₹30L, value ₹50L</a:t>
            </a:r>
          </a:p>
          <a:p>
            <a:pPr algn="ctr"/>
            <a:endParaRPr lang="en-IN" sz="2000" b="1" i="0" dirty="0">
              <a:solidFill>
                <a:srgbClr val="8A6212"/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sz="2000" b="1" i="0" dirty="0">
                <a:solidFill>
                  <a:srgbClr val="8A6212"/>
                </a:solidFill>
                <a:latin typeface="Calibri"/>
                <a:ea typeface="Calibri"/>
                <a:cs typeface="Calibri"/>
              </a:rPr>
              <a:t>FMV: ₹50 lakh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4549" y="4496889"/>
            <a:ext cx="749808" cy="0"/>
          </a:xfrm>
          <a:prstGeom prst="line">
            <a:avLst/>
          </a:prstGeom>
          <a:ln w="19050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7968996" y="4487092"/>
            <a:ext cx="758952" cy="0"/>
          </a:xfrm>
          <a:prstGeom prst="line">
            <a:avLst/>
          </a:prstGeom>
          <a:ln w="19050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1533046" y="5372122"/>
            <a:ext cx="9921240" cy="868680"/>
          </a:xfrm>
          <a:prstGeom prst="roundRect">
            <a:avLst>
              <a:gd name="adj" fmla="val 7000"/>
            </a:avLst>
          </a:prstGeom>
          <a:solidFill>
            <a:schemeClr val="tx1"/>
          </a:solidFill>
          <a:ln w="9525">
            <a:solidFill>
              <a:srgbClr val="C9D2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Ins="137160" rtlCol="0" anchor="ctr"/>
          <a:lstStyle/>
          <a:p>
            <a:pPr algn="ctr"/>
            <a:r>
              <a:rPr sz="2000" b="1" i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Trap: rent / interest credited into a declared account is both income and a deposit. </a:t>
            </a:r>
            <a:endParaRPr lang="en-IN" sz="2000" b="1" i="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sz="2000" b="1" i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Explain the overlap in the consolidated statement.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292608"/>
            <a:ext cx="10018713" cy="777240"/>
          </a:xfrm>
        </p:spPr>
        <p:txBody>
          <a:bodyPr/>
          <a:lstStyle/>
          <a:p>
            <a:r>
              <a:rPr sz="3200" b="1" i="0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Interest in a foreign firm / LLP: Rule 3(1)(f)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21</a:t>
            </a:fld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1581782" y="2467474"/>
            <a:ext cx="3017520" cy="17003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>
              <a:spcAft>
                <a:spcPts val="300"/>
              </a:spcAft>
            </a:pPr>
            <a:r>
              <a:rPr sz="2400" b="1" i="0" u="sng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Step 1: Net assets</a:t>
            </a:r>
          </a:p>
          <a:p>
            <a:pPr algn="ctr"/>
            <a:r>
              <a:rPr sz="2000" b="1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A + B - L</a:t>
            </a:r>
          </a:p>
          <a:p>
            <a:pPr algn="ctr"/>
            <a:r>
              <a:rPr sz="2000" b="1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(B: property, shares at FMV)</a:t>
            </a:r>
          </a:p>
          <a:p>
            <a:pPr algn="ctr"/>
            <a:r>
              <a:rPr sz="2000" b="1" i="0" dirty="0">
                <a:solidFill>
                  <a:srgbClr val="8A6212"/>
                </a:solidFill>
                <a:latin typeface="Calibri"/>
                <a:ea typeface="Calibri"/>
                <a:cs typeface="Calibri"/>
              </a:rPr>
              <a:t>₹200 lakh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070" y="2467474"/>
            <a:ext cx="3017520" cy="17003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>
              <a:spcAft>
                <a:spcPts val="300"/>
              </a:spcAft>
            </a:pPr>
            <a:r>
              <a:rPr sz="2400" b="1" i="0" u="sng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Step 2: Capital portion</a:t>
            </a:r>
          </a:p>
          <a:p>
            <a:pPr algn="ctr"/>
            <a:r>
              <a:rPr sz="2000" b="1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₹100L in capital ratio</a:t>
            </a:r>
          </a:p>
          <a:p>
            <a:pPr algn="ctr"/>
            <a:r>
              <a:rPr sz="2000" b="1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X: 20%</a:t>
            </a:r>
          </a:p>
          <a:p>
            <a:pPr algn="ctr"/>
            <a:r>
              <a:rPr sz="2000" b="1" i="0" dirty="0">
                <a:solidFill>
                  <a:srgbClr val="8A6212"/>
                </a:solidFill>
                <a:latin typeface="Calibri"/>
                <a:ea typeface="Calibri"/>
                <a:cs typeface="Calibri"/>
              </a:rPr>
              <a:t>₹20 lakh</a:t>
            </a:r>
          </a:p>
        </p:txBody>
      </p:sp>
      <p:sp>
        <p:nvSpPr>
          <p:cNvPr id="8" name="Rectangle 7"/>
          <p:cNvSpPr/>
          <p:nvPr/>
        </p:nvSpPr>
        <p:spPr>
          <a:xfrm>
            <a:off x="8485502" y="2467474"/>
            <a:ext cx="3017520" cy="17003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>
              <a:spcAft>
                <a:spcPts val="300"/>
              </a:spcAft>
            </a:pPr>
            <a:r>
              <a:rPr sz="2400" b="1" i="0" u="sng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Step 3: Residue</a:t>
            </a:r>
          </a:p>
          <a:p>
            <a:pPr algn="ctr"/>
            <a:r>
              <a:rPr sz="2000" b="1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₹100L per dissolution clause; else </a:t>
            </a:r>
            <a:r>
              <a:rPr sz="2000" b="1" i="0" dirty="0" err="1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PSR</a:t>
            </a:r>
            <a:r>
              <a:rPr sz="2000" b="1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 (X: 40%)</a:t>
            </a:r>
          </a:p>
          <a:p>
            <a:pPr algn="ctr"/>
            <a:r>
              <a:rPr sz="2000" b="1" i="0" dirty="0">
                <a:solidFill>
                  <a:srgbClr val="8A6212"/>
                </a:solidFill>
                <a:latin typeface="Calibri"/>
                <a:ea typeface="Calibri"/>
                <a:cs typeface="Calibri"/>
              </a:rPr>
              <a:t>₹40 lakh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690742" y="3323409"/>
            <a:ext cx="338328" cy="0"/>
          </a:xfrm>
          <a:prstGeom prst="line">
            <a:avLst/>
          </a:prstGeom>
          <a:ln w="19050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8046590" y="3337560"/>
            <a:ext cx="347472" cy="0"/>
          </a:xfrm>
          <a:prstGeom prst="line">
            <a:avLst/>
          </a:prstGeom>
          <a:ln w="19050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589314" y="4331287"/>
            <a:ext cx="4206240" cy="11887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sz="4000" b="1" i="0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₹60 lakh</a:t>
            </a:r>
          </a:p>
          <a:p>
            <a:pPr algn="ctr"/>
            <a:r>
              <a:rPr sz="1500" b="1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Value of X's interest (</a:t>
            </a:r>
            <a:r>
              <a:rPr sz="1500" b="1" i="0" dirty="0" err="1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PSR</a:t>
            </a:r>
            <a:r>
              <a:rPr sz="1500" b="1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 applied)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26764" y="4343401"/>
            <a:ext cx="4206240" cy="11887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sz="4000" b="1" i="0" dirty="0">
                <a:solidFill>
                  <a:srgbClr val="8A6212"/>
                </a:solidFill>
                <a:latin typeface="Cambria"/>
                <a:ea typeface="Cambria"/>
                <a:cs typeface="Cambria"/>
              </a:rPr>
              <a:t>₹53.3 lakh</a:t>
            </a:r>
          </a:p>
          <a:p>
            <a:pPr algn="ctr"/>
            <a:r>
              <a:rPr sz="1500" b="1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If dissolution clause says 'equal sharing'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589314" y="5654040"/>
            <a:ext cx="9819003" cy="5943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Ins="137160" rtlCol="0" anchor="ctr"/>
          <a:lstStyle/>
          <a:p>
            <a:pPr algn="ctr"/>
            <a:r>
              <a:rPr sz="2000" b="1" i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 dissolution clause, not the </a:t>
            </a:r>
            <a:r>
              <a:rPr sz="2000" b="1" i="0" dirty="0" err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PSR</a:t>
            </a:r>
            <a:r>
              <a:rPr sz="2000" b="1" i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, drives the residue. Read the LLP agreement first.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33BD9D-647C-718C-C1AC-961B97DAE685}"/>
              </a:ext>
            </a:extLst>
          </p:cNvPr>
          <p:cNvSpPr txBox="1"/>
          <p:nvPr/>
        </p:nvSpPr>
        <p:spPr>
          <a:xfrm>
            <a:off x="1589314" y="1064957"/>
            <a:ext cx="99485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3200" dirty="0"/>
              <a:t>Capital of the Firm: 100 lakh – Assessee brought in:20%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3200" dirty="0"/>
              <a:t>Profit Sharing ratio of Assessee: 40%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6191A-6D46-5C02-8527-2B0E8CD0E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3168" y="239301"/>
            <a:ext cx="10018713" cy="239671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Exclusions and limits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665CA0-432C-89A1-FC9A-7204549EF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22</a:t>
            </a:fld>
            <a:endParaRPr lang="en-IN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4CCB4015-BAA8-0ED6-BBBF-E2A1FEF2B9C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8432066"/>
              </p:ext>
            </p:extLst>
          </p:nvPr>
        </p:nvGraphicFramePr>
        <p:xfrm>
          <a:off x="580120" y="478972"/>
          <a:ext cx="11415938" cy="6139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13147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3A787-16CE-694C-4AF3-1567EA744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320676"/>
            <a:ext cx="10018713" cy="838200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Consequences if not disclosed &amp; later discovered</a:t>
            </a:r>
            <a:endParaRPr lang="en-IN" sz="3200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C040F56-E32D-7BEF-7483-B1FEC5B2DB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4243693"/>
              </p:ext>
            </p:extLst>
          </p:nvPr>
        </p:nvGraphicFramePr>
        <p:xfrm>
          <a:off x="1484311" y="1158875"/>
          <a:ext cx="10018712" cy="40553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4058C4-EE71-C194-4217-9BCD479EE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23</a:t>
            </a:fld>
            <a:endParaRPr lang="en-I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FD9327-F8BA-310F-F724-D589C20AA851}"/>
              </a:ext>
            </a:extLst>
          </p:cNvPr>
          <p:cNvSpPr txBox="1"/>
          <p:nvPr/>
        </p:nvSpPr>
        <p:spPr>
          <a:xfrm>
            <a:off x="1176483" y="5143536"/>
            <a:ext cx="10906658" cy="55399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34" charset="0"/>
                <a:ea typeface="Calibri" pitchFamily="34" charset="-122"/>
                <a:cs typeface="Calibri" pitchFamily="34" charset="-120"/>
              </a:rPr>
              <a:t>120% + ₹10L/yr + prosecution, no time bar  Vs. 60% / ₹1 lakh now.</a:t>
            </a:r>
            <a:endParaRPr lang="en-US" sz="3000" dirty="0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F05157-00D8-9CC0-EBEB-9E85DA08315D}"/>
              </a:ext>
            </a:extLst>
          </p:cNvPr>
          <p:cNvSpPr txBox="1"/>
          <p:nvPr/>
        </p:nvSpPr>
        <p:spPr>
          <a:xfrm>
            <a:off x="1176483" y="5867131"/>
            <a:ext cx="10906658" cy="954107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3200" dirty="0">
                <a:highlight>
                  <a:srgbClr val="000000"/>
                </a:highlight>
              </a:rPr>
              <a:t>IT </a:t>
            </a:r>
            <a:r>
              <a:rPr lang="en-IN" sz="24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34" charset="0"/>
                <a:ea typeface="Calibri" pitchFamily="34" charset="-122"/>
                <a:cs typeface="Calibri" pitchFamily="34" charset="-120"/>
              </a:rPr>
              <a:t>Act limitation does not protect foreign income - the BMA has no limitation for issuing notice, and reaches pre-2016 income through the asset</a:t>
            </a:r>
            <a:endParaRPr lang="en-US" sz="3000" b="1" dirty="0">
              <a:solidFill>
                <a:schemeClr val="bg1"/>
              </a:solidFill>
              <a:highlight>
                <a:srgbClr val="000000"/>
              </a:highlight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056535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666AA-F7BF-E963-14B0-1E27359F6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718457"/>
          </a:xfrm>
        </p:spPr>
        <p:txBody>
          <a:bodyPr/>
          <a:lstStyle/>
          <a:p>
            <a:r>
              <a:rPr lang="en-US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the value exceeds the scheme cap</a:t>
            </a:r>
            <a:endParaRPr lang="en-IN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D3EB3F1F-96DF-194D-9437-35FD1DD7E8F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484311" y="1491343"/>
          <a:ext cx="10018712" cy="4740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49A2AD-C1C1-E92F-DFF0-47694C9E5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68985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292608"/>
            <a:ext cx="10018713" cy="777240"/>
          </a:xfrm>
        </p:spPr>
        <p:txBody>
          <a:bodyPr/>
          <a:lstStyle/>
          <a:p>
            <a:r>
              <a:rPr sz="3200" b="1" i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What FAST-DS does not cover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25</a:t>
            </a:fld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1627374" y="1280160"/>
            <a:ext cx="3108960" cy="18440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C9D2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>
              <a:spcAft>
                <a:spcPts val="300"/>
              </a:spcAft>
            </a:pPr>
            <a:r>
              <a:rPr sz="2800" b="1" i="0" u="none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FEMA</a:t>
            </a:r>
          </a:p>
          <a:p>
            <a:pPr algn="ctr"/>
            <a:r>
              <a:rPr sz="2400" b="0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LRS / ODI irregularities; consider compounding separately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8942" y="1280160"/>
            <a:ext cx="3108960" cy="18440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C9D2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>
              <a:spcAft>
                <a:spcPts val="300"/>
              </a:spcAft>
            </a:pPr>
            <a:r>
              <a:rPr sz="2800" b="1" i="0" u="none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PMLA</a:t>
            </a:r>
          </a:p>
          <a:p>
            <a:pPr algn="ctr"/>
            <a:r>
              <a:rPr sz="2400" b="0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No cover; pending PMLA proceedings exclude the item</a:t>
            </a:r>
          </a:p>
        </p:txBody>
      </p:sp>
      <p:sp>
        <p:nvSpPr>
          <p:cNvPr id="8" name="Rectangle 7"/>
          <p:cNvSpPr/>
          <p:nvPr/>
        </p:nvSpPr>
        <p:spPr>
          <a:xfrm>
            <a:off x="8430510" y="1280160"/>
            <a:ext cx="3108960" cy="18440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C9D2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>
              <a:spcAft>
                <a:spcPts val="300"/>
              </a:spcAft>
            </a:pPr>
            <a:r>
              <a:rPr sz="2800" b="1" i="0" u="none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IT Act prosecution</a:t>
            </a:r>
          </a:p>
          <a:p>
            <a:pPr algn="ctr"/>
            <a:r>
              <a:rPr sz="2400" b="0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Only non-inclusion of income; no express IT Act immunity</a:t>
            </a:r>
          </a:p>
        </p:txBody>
      </p:sp>
      <p:sp>
        <p:nvSpPr>
          <p:cNvPr id="9" name="Rectangle 8"/>
          <p:cNvSpPr/>
          <p:nvPr/>
        </p:nvSpPr>
        <p:spPr>
          <a:xfrm>
            <a:off x="1627374" y="3531323"/>
            <a:ext cx="3108960" cy="174824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C9D2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>
              <a:spcAft>
                <a:spcPts val="300"/>
              </a:spcAft>
            </a:pPr>
            <a:r>
              <a:rPr sz="2800" b="1" i="0" u="none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Undeclared items</a:t>
            </a:r>
          </a:p>
          <a:p>
            <a:pPr algn="ctr"/>
            <a:r>
              <a:rPr sz="2400" b="0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Assets left out, or declared in an ineligible category</a:t>
            </a:r>
          </a:p>
        </p:txBody>
      </p:sp>
      <p:sp>
        <p:nvSpPr>
          <p:cNvPr id="10" name="Rectangle 9"/>
          <p:cNvSpPr/>
          <p:nvPr/>
        </p:nvSpPr>
        <p:spPr>
          <a:xfrm>
            <a:off x="4975633" y="3531324"/>
            <a:ext cx="3108960" cy="174824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C9D2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>
              <a:spcAft>
                <a:spcPts val="300"/>
              </a:spcAft>
            </a:pPr>
            <a:r>
              <a:rPr sz="2800" b="1" i="0" u="none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Future compliance</a:t>
            </a:r>
          </a:p>
          <a:p>
            <a:pPr algn="ctr"/>
            <a:r>
              <a:rPr sz="2400" b="0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Schedule FA every year from AY 2026-27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394063" y="3531323"/>
            <a:ext cx="3108960" cy="174824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C9D2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>
              <a:spcAft>
                <a:spcPts val="300"/>
              </a:spcAft>
            </a:pPr>
            <a:r>
              <a:rPr sz="2800" b="1" i="0" u="none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Future income</a:t>
            </a:r>
          </a:p>
          <a:p>
            <a:pPr algn="ctr"/>
            <a:r>
              <a:rPr sz="2400" b="0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Income from the asset is taxable going forward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370909" y="5883275"/>
            <a:ext cx="8092440" cy="5943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Ins="137160" rtlCol="0" anchor="ctr"/>
          <a:lstStyle/>
          <a:p>
            <a:pPr algn="ctr"/>
            <a:r>
              <a:rPr sz="1900" b="1" i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Immunity under Form 4 is from BMA tax, penalty and prosecution only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709056" y="2257697"/>
            <a:ext cx="9629503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4000" b="1" kern="0" spc="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PART B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1709056" y="3169920"/>
            <a:ext cx="9629504" cy="1097280"/>
          </a:xfrm>
          <a:prstGeom prst="rect">
            <a:avLst/>
          </a:prstGeom>
          <a:solidFill>
            <a:schemeClr val="tx1"/>
          </a:solidFill>
          <a:ln/>
        </p:spPr>
        <p:txBody>
          <a:bodyPr wrap="square" lIns="0" tIns="0" rIns="0" bIns="0" rtlCol="0" anchor="ctr"/>
          <a:lstStyle/>
          <a:p>
            <a:pPr algn="r"/>
            <a:r>
              <a:rPr lang="en-US" sz="4533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Finer Points</a:t>
            </a:r>
            <a:endParaRPr lang="en-US" sz="4533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292608"/>
            <a:ext cx="10018713" cy="777240"/>
          </a:xfrm>
        </p:spPr>
        <p:txBody>
          <a:bodyPr/>
          <a:lstStyle/>
          <a:p>
            <a:r>
              <a:rPr sz="3200" b="1" i="0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BMA valuation vs FAST-DS valuation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27</a:t>
            </a:fld>
            <a:endParaRPr lang="en-IN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90309"/>
              </p:ext>
            </p:extLst>
          </p:nvPr>
        </p:nvGraphicFramePr>
        <p:xfrm>
          <a:off x="1554480" y="1234440"/>
          <a:ext cx="9921239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4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19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45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/>
                      <a:r>
                        <a:rPr sz="2800" b="1" i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Point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800" b="1" i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BMA assessment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800" b="1" i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FAST-DS 2026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24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Valuation date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1 April of the year the asset comes to the AO's notice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31.03.2026 (fixed)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24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Method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Higher of cost and FMV </a:t>
                      </a:r>
                      <a:endParaRPr lang="en-IN" sz="2400" b="0" i="0" dirty="0">
                        <a:solidFill>
                          <a:srgbClr val="3A3F4B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l"/>
                      <a:r>
                        <a:rPr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(BM Rules, Rule 3)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Same method (copied)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lang="en-IN" sz="24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The damage</a:t>
                      </a:r>
                      <a:endParaRPr sz="2400" b="1" i="0" dirty="0">
                        <a:solidFill>
                          <a:srgbClr val="3A3F4B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30% </a:t>
                      </a:r>
                      <a:r>
                        <a:rPr sz="28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tax</a:t>
                      </a:r>
                      <a:r>
                        <a:rPr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 + 90% penalty = 120%</a:t>
                      </a:r>
                      <a:endParaRPr lang="en-IN" sz="2400" b="0" i="0" dirty="0">
                        <a:solidFill>
                          <a:srgbClr val="3A3F4B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l"/>
                      <a:r>
                        <a:rPr lang="en-IN"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10L per year for Non Disclosure </a:t>
                      </a:r>
                      <a:endParaRPr sz="2400" b="0" i="0" dirty="0">
                        <a:solidFill>
                          <a:srgbClr val="3A3F4B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60% (Cat A) </a:t>
                      </a:r>
                      <a:endParaRPr lang="en-IN" sz="2400" b="0" i="0" dirty="0">
                        <a:solidFill>
                          <a:srgbClr val="3A3F4B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l"/>
                      <a:r>
                        <a:rPr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1 lakh (Cat B)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lang="en-IN" sz="24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Value </a:t>
                      </a:r>
                      <a:r>
                        <a:rPr sz="24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Appreciation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Taxed up to the year of detection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Frozen at March 2026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24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Pre-2015 assets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Deemed acquired in year of notice (s.72(c))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Covered, any year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533046" y="6026096"/>
            <a:ext cx="9921239" cy="5486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Ins="137160" rtlCol="0" anchor="ctr"/>
          <a:lstStyle/>
          <a:p>
            <a:pPr algn="ctr"/>
            <a:r>
              <a:rPr sz="2400" b="1" i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Every year of delay raises the BMA base on appreciating assets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3732F-B285-0D02-28C7-7A3D9AE6D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199" y="244059"/>
            <a:ext cx="10018713" cy="77288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BMA regime FAST-DS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78FA01-6789-05C6-AAFD-52AA93E67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28</a:t>
            </a:fld>
            <a:endParaRPr lang="en-IN"/>
          </a:p>
        </p:txBody>
      </p:sp>
      <p:sp>
        <p:nvSpPr>
          <p:cNvPr id="7" name="Shape 2">
            <a:extLst>
              <a:ext uri="{FF2B5EF4-FFF2-40B4-BE49-F238E27FC236}">
                <a16:creationId xmlns:a16="http://schemas.microsoft.com/office/drawing/2014/main" id="{DBD156CE-1299-2893-B5A9-842432AC6B18}"/>
              </a:ext>
            </a:extLst>
          </p:cNvPr>
          <p:cNvSpPr/>
          <p:nvPr/>
        </p:nvSpPr>
        <p:spPr>
          <a:xfrm>
            <a:off x="1600199" y="1259039"/>
            <a:ext cx="2993571" cy="5152647"/>
          </a:xfrm>
          <a:prstGeom prst="roundRect">
            <a:avLst>
              <a:gd name="adj" fmla="val 2222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C9D2E0"/>
            </a:solidFill>
            <a:prstDash val="solid"/>
          </a:ln>
          <a:effectLst>
            <a:outerShdw blurRad="88900" dist="38100" dir="5400000" algn="bl" rotWithShape="0">
              <a:srgbClr val="8A93A6">
                <a:alpha val="22000"/>
              </a:srgbClr>
            </a:outerShdw>
          </a:effectLst>
        </p:spPr>
        <p:txBody>
          <a:bodyPr/>
          <a:lstStyle/>
          <a:p>
            <a:endParaRPr lang="en-IN">
              <a:solidFill>
                <a:schemeClr val="tx2"/>
              </a:solidFill>
            </a:endParaRPr>
          </a:p>
        </p:txBody>
      </p:sp>
      <p:sp>
        <p:nvSpPr>
          <p:cNvPr id="8" name="Text 3">
            <a:extLst>
              <a:ext uri="{FF2B5EF4-FFF2-40B4-BE49-F238E27FC236}">
                <a16:creationId xmlns:a16="http://schemas.microsoft.com/office/drawing/2014/main" id="{58C1029F-AAD7-0E68-D3D3-5179D9CD4C95}"/>
              </a:ext>
            </a:extLst>
          </p:cNvPr>
          <p:cNvSpPr/>
          <p:nvPr/>
        </p:nvSpPr>
        <p:spPr>
          <a:xfrm>
            <a:off x="1600200" y="1752601"/>
            <a:ext cx="2993570" cy="38644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600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120%</a:t>
            </a:r>
          </a:p>
          <a:p>
            <a:pPr algn="ctr"/>
            <a:r>
              <a:rPr lang="en-US" sz="36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total exposure</a:t>
            </a:r>
          </a:p>
          <a:p>
            <a:pPr algn="ctr"/>
            <a:endParaRPr lang="en-US" sz="3600" b="1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algn="ctr"/>
            <a:r>
              <a:rPr lang="en-US" sz="36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30% tax (s.3)</a:t>
            </a:r>
            <a:endParaRPr lang="en-US" sz="3600" b="1" dirty="0"/>
          </a:p>
          <a:p>
            <a:pPr algn="ctr"/>
            <a:r>
              <a:rPr lang="en-US" sz="36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+ 90% penalty (s.41)</a:t>
            </a:r>
            <a:endParaRPr lang="en-US" sz="3600" b="1" dirty="0"/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A0321FA0-058B-0374-029E-E76773361E02}"/>
              </a:ext>
            </a:extLst>
          </p:cNvPr>
          <p:cNvSpPr/>
          <p:nvPr/>
        </p:nvSpPr>
        <p:spPr>
          <a:xfrm>
            <a:off x="4678682" y="1255337"/>
            <a:ext cx="6693711" cy="906614"/>
          </a:xfrm>
          <a:prstGeom prst="roundRect">
            <a:avLst>
              <a:gd name="adj" fmla="val 7895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C9D2E0"/>
            </a:solidFill>
            <a:prstDash val="solid"/>
          </a:ln>
          <a:effectLst>
            <a:outerShdw blurRad="88900" dist="38100" dir="5400000" algn="bl" rotWithShape="0">
              <a:srgbClr val="8A93A6">
                <a:alpha val="22000"/>
              </a:srgbClr>
            </a:outerShdw>
          </a:effectLst>
        </p:spPr>
        <p:txBody>
          <a:bodyPr/>
          <a:lstStyle/>
          <a:p>
            <a:r>
              <a:rPr lang="en-US" sz="2400" b="1" kern="0" spc="100" dirty="0">
                <a:solidFill>
                  <a:srgbClr val="2E4D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 FA DEFAULT</a:t>
            </a:r>
            <a:endParaRPr lang="en-US" sz="2400" dirty="0"/>
          </a:p>
          <a:p>
            <a:r>
              <a:rPr lang="en-US" sz="2400" dirty="0">
                <a:solidFill>
                  <a:srgbClr val="3A3F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Rs. 10 lakh per year (ss. 42/43)</a:t>
            </a:r>
            <a:endParaRPr lang="en-US" sz="2400" dirty="0"/>
          </a:p>
          <a:p>
            <a:endParaRPr lang="en-IN" sz="2400" b="1" dirty="0"/>
          </a:p>
        </p:txBody>
      </p:sp>
      <p:sp>
        <p:nvSpPr>
          <p:cNvPr id="10" name="Shape 6">
            <a:extLst>
              <a:ext uri="{FF2B5EF4-FFF2-40B4-BE49-F238E27FC236}">
                <a16:creationId xmlns:a16="http://schemas.microsoft.com/office/drawing/2014/main" id="{B2C7F642-38B8-744F-D657-4D39A1541A3A}"/>
              </a:ext>
            </a:extLst>
          </p:cNvPr>
          <p:cNvSpPr/>
          <p:nvPr/>
        </p:nvSpPr>
        <p:spPr>
          <a:xfrm>
            <a:off x="4678684" y="4473381"/>
            <a:ext cx="6693709" cy="1938305"/>
          </a:xfrm>
          <a:prstGeom prst="roundRect">
            <a:avLst>
              <a:gd name="adj" fmla="val 7895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C9D2E0"/>
            </a:solidFill>
            <a:prstDash val="solid"/>
          </a:ln>
          <a:effectLst>
            <a:outerShdw blurRad="88900" dist="38100" dir="5400000" algn="bl" rotWithShape="0">
              <a:srgbClr val="8A93A6">
                <a:alpha val="22000"/>
              </a:srgbClr>
            </a:outerShdw>
          </a:effectLst>
        </p:spPr>
        <p:txBody>
          <a:bodyPr/>
          <a:lstStyle/>
          <a:p>
            <a:r>
              <a:rPr lang="en-US" sz="2400" b="1" kern="0" spc="100" dirty="0">
                <a:solidFill>
                  <a:srgbClr val="2E4D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REALITY CHECK</a:t>
            </a:r>
          </a:p>
          <a:p>
            <a:pPr algn="just"/>
            <a:r>
              <a:rPr lang="en-IN" sz="1900" dirty="0">
                <a:solidFill>
                  <a:srgbClr val="3A3F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Ms. Shobha Harish </a:t>
            </a:r>
            <a:r>
              <a:rPr lang="en-IN" sz="1900" dirty="0" err="1">
                <a:solidFill>
                  <a:srgbClr val="3A3F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Thawani</a:t>
            </a:r>
            <a:r>
              <a:rPr lang="en-IN" sz="1900" dirty="0">
                <a:solidFill>
                  <a:srgbClr val="3A3F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vs. Joint Commissioner of Income-tax [2023] 154 taxmann.com 564 (Mumbai - Trib.) - Penalty mandatory (In this case source was legitimate but could not justify non-disclosure)</a:t>
            </a:r>
            <a:endParaRPr lang="en-US" sz="1900" dirty="0">
              <a:solidFill>
                <a:srgbClr val="3A3F4B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1" name="Shape 6">
            <a:extLst>
              <a:ext uri="{FF2B5EF4-FFF2-40B4-BE49-F238E27FC236}">
                <a16:creationId xmlns:a16="http://schemas.microsoft.com/office/drawing/2014/main" id="{D8F5742F-88B6-419A-479A-E86743148CBE}"/>
              </a:ext>
            </a:extLst>
          </p:cNvPr>
          <p:cNvSpPr/>
          <p:nvPr/>
        </p:nvSpPr>
        <p:spPr>
          <a:xfrm>
            <a:off x="4678684" y="3216080"/>
            <a:ext cx="6693709" cy="1192634"/>
          </a:xfrm>
          <a:prstGeom prst="roundRect">
            <a:avLst>
              <a:gd name="adj" fmla="val 7895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C9D2E0"/>
            </a:solidFill>
            <a:prstDash val="solid"/>
          </a:ln>
          <a:effectLst>
            <a:outerShdw blurRad="88900" dist="38100" dir="5400000" algn="bl" rotWithShape="0">
              <a:srgbClr val="8A93A6">
                <a:alpha val="22000"/>
              </a:srgbClr>
            </a:outerShdw>
          </a:effectLst>
        </p:spPr>
        <p:txBody>
          <a:bodyPr/>
          <a:lstStyle/>
          <a:p>
            <a:r>
              <a:rPr lang="en-US" sz="2400" b="1" kern="0" spc="100" dirty="0">
                <a:solidFill>
                  <a:srgbClr val="2E4D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LIMITATION</a:t>
            </a:r>
          </a:p>
          <a:p>
            <a:r>
              <a:rPr lang="en-US" sz="2400" dirty="0">
                <a:solidFill>
                  <a:srgbClr val="3A3F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Taxed at FMV in the year it surfaces (s.3 proviso + s.72(c))</a:t>
            </a:r>
          </a:p>
          <a:p>
            <a:endParaRPr lang="en-US" sz="2000" dirty="0"/>
          </a:p>
        </p:txBody>
      </p:sp>
      <p:sp>
        <p:nvSpPr>
          <p:cNvPr id="12" name="Shape 6">
            <a:extLst>
              <a:ext uri="{FF2B5EF4-FFF2-40B4-BE49-F238E27FC236}">
                <a16:creationId xmlns:a16="http://schemas.microsoft.com/office/drawing/2014/main" id="{995D0FFE-90FC-EBFC-375C-4D0C3B6B092E}"/>
              </a:ext>
            </a:extLst>
          </p:cNvPr>
          <p:cNvSpPr/>
          <p:nvPr/>
        </p:nvSpPr>
        <p:spPr>
          <a:xfrm>
            <a:off x="4678683" y="2244799"/>
            <a:ext cx="6693710" cy="906614"/>
          </a:xfrm>
          <a:prstGeom prst="roundRect">
            <a:avLst>
              <a:gd name="adj" fmla="val 7895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C9D2E0"/>
            </a:solidFill>
            <a:prstDash val="solid"/>
          </a:ln>
          <a:effectLst>
            <a:outerShdw blurRad="88900" dist="38100" dir="5400000" algn="bl" rotWithShape="0">
              <a:srgbClr val="8A93A6">
                <a:alpha val="22000"/>
              </a:srgbClr>
            </a:outerShdw>
          </a:effectLst>
        </p:spPr>
        <p:txBody>
          <a:bodyPr/>
          <a:lstStyle/>
          <a:p>
            <a:r>
              <a:rPr lang="en-US" sz="2400" b="1" kern="0" spc="100" dirty="0">
                <a:solidFill>
                  <a:srgbClr val="2E4D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PROSECUTION</a:t>
            </a:r>
          </a:p>
          <a:p>
            <a:r>
              <a:rPr lang="en-US" sz="2400" dirty="0">
                <a:solidFill>
                  <a:srgbClr val="3A3F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 up to 7 yrs (ss. 49/50); 3–10 yrs evasion (s. 51)</a:t>
            </a:r>
          </a:p>
        </p:txBody>
      </p:sp>
    </p:spTree>
    <p:extLst>
      <p:ext uri="{BB962C8B-B14F-4D97-AF65-F5344CB8AC3E}">
        <p14:creationId xmlns:p14="http://schemas.microsoft.com/office/powerpoint/2010/main" val="23980054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99EB2-BA76-797A-91EF-8D5EC926A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314782"/>
            <a:ext cx="10018713" cy="80554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FAST-DS vs. BMA – In a Nutshell</a:t>
            </a:r>
            <a:endParaRPr lang="en-IN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C7E7FCF-E6DE-2896-9A3E-99AC8ED580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2093663"/>
              </p:ext>
            </p:extLst>
          </p:nvPr>
        </p:nvGraphicFramePr>
        <p:xfrm>
          <a:off x="1741714" y="1120325"/>
          <a:ext cx="9895115" cy="5111929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93370">
                  <a:extLst>
                    <a:ext uri="{9D8B030D-6E8A-4147-A177-3AD203B41FA5}">
                      <a16:colId xmlns:a16="http://schemas.microsoft.com/office/drawing/2014/main" val="1596448026"/>
                    </a:ext>
                  </a:extLst>
                </a:gridCol>
                <a:gridCol w="2913516">
                  <a:extLst>
                    <a:ext uri="{9D8B030D-6E8A-4147-A177-3AD203B41FA5}">
                      <a16:colId xmlns:a16="http://schemas.microsoft.com/office/drawing/2014/main" val="144383477"/>
                    </a:ext>
                  </a:extLst>
                </a:gridCol>
                <a:gridCol w="3788229">
                  <a:extLst>
                    <a:ext uri="{9D8B030D-6E8A-4147-A177-3AD203B41FA5}">
                      <a16:colId xmlns:a16="http://schemas.microsoft.com/office/drawing/2014/main" val="2934683495"/>
                    </a:ext>
                  </a:extLst>
                </a:gridCol>
              </a:tblGrid>
              <a:tr h="517747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Parameter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BMA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FAST-DS 2026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5795487"/>
                  </a:ext>
                </a:extLst>
              </a:tr>
              <a:tr h="765697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Tax Liability (Cat A)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30% of the value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30% of the Value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31906817"/>
                  </a:ext>
                </a:extLst>
              </a:tr>
              <a:tr h="765697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Penalty (Cat A)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300% of tax (90%)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100% of tax (30%)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00947721"/>
                  </a:ext>
                </a:extLst>
              </a:tr>
              <a:tr h="765697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Total liability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120% of value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60% 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2310267"/>
                  </a:ext>
                </a:extLst>
              </a:tr>
              <a:tr h="765697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Schedule FA default 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(Cat B)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Rs. 10 lakh per year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One-time ₹1 lakh in aggregate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6645808"/>
                  </a:ext>
                </a:extLst>
              </a:tr>
              <a:tr h="765697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Prosecution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RI up to 7 / 10 years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Full immunity on compliance (not FEMA/PMLA)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40231885"/>
                  </a:ext>
                </a:extLst>
              </a:tr>
              <a:tr h="765697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Finality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Reopenable; no limitation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Disclosed assets cannot be reopened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95370557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555514-D71A-9F9D-D7B6-D7C467529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29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5837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292608"/>
            <a:ext cx="10018713" cy="777240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Act vs. BMA – In a Nutshell</a:t>
            </a:r>
            <a:endParaRPr sz="4400" b="1" i="0" dirty="0">
              <a:solidFill>
                <a:srgbClr val="1F3864"/>
              </a:solidFill>
              <a:latin typeface="Cambria"/>
              <a:ea typeface="Cambria"/>
              <a:cs typeface="Cambri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30</a:t>
            </a:fld>
            <a:endParaRPr lang="en-IN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554480" y="1234440"/>
          <a:ext cx="9921238" cy="4029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45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84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582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6928">
                <a:tc>
                  <a:txBody>
                    <a:bodyPr/>
                    <a:lstStyle/>
                    <a:p>
                      <a:pPr algn="ctr"/>
                      <a:r>
                        <a:rPr sz="2600" b="1" i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Foreign income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600" b="1" i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Income-tax Act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600" b="1" i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Black Money Act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algn="l"/>
                      <a:r>
                        <a:rPr sz="26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Within reassessment window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6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Taxable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6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Chargeable; </a:t>
                      </a:r>
                      <a:endParaRPr lang="en-IN" sz="2600" b="0" i="0" dirty="0">
                        <a:solidFill>
                          <a:srgbClr val="3A3F4B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l"/>
                      <a:r>
                        <a:rPr lang="en-IN" sz="26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sz="26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.4(3) prevents double tax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algn="l"/>
                      <a:r>
                        <a:rPr sz="26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AY 2016-17 onwards, beyond IT Act window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6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Time-barred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6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Taxable: </a:t>
                      </a:r>
                      <a:r>
                        <a:rPr sz="26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no limitation for s.10 notice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algn="l"/>
                      <a:r>
                        <a:rPr sz="26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Pre-AY 2016-17, still held as an asset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6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Time-barred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6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Taxed through the asset (s.72(c))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algn="l"/>
                      <a:r>
                        <a:rPr sz="26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Pre-AY 2016-17, spent / consumed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6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Time-barred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6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Not taxable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554480" y="5677217"/>
            <a:ext cx="9948543" cy="7772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Ins="137160" rtlCol="0" anchor="ctr"/>
          <a:lstStyle/>
          <a:p>
            <a:pPr algn="ctr"/>
            <a:r>
              <a:rPr sz="2000" b="1" i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IT Act limitation does not protect foreign income. </a:t>
            </a:r>
            <a:endParaRPr lang="en-IN" sz="2000" b="1" i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sz="2000" b="1" i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Strong reason to use FAST-DS before 31.12.2026.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394D6-BB1F-B487-15D5-171136B6B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320676"/>
            <a:ext cx="10018713" cy="94705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 disclosure always worthwhile? - Rs. 20 lakh economics</a:t>
            </a:r>
            <a:endParaRPr lang="en-IN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2E03F1FC-80A6-4E22-174D-7AB385AFC3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9300342"/>
              </p:ext>
            </p:extLst>
          </p:nvPr>
        </p:nvGraphicFramePr>
        <p:xfrm>
          <a:off x="1930627" y="1374997"/>
          <a:ext cx="9172802" cy="4350891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5003573">
                  <a:extLst>
                    <a:ext uri="{9D8B030D-6E8A-4147-A177-3AD203B41FA5}">
                      <a16:colId xmlns:a16="http://schemas.microsoft.com/office/drawing/2014/main" val="3457883078"/>
                    </a:ext>
                  </a:extLst>
                </a:gridCol>
                <a:gridCol w="1262743">
                  <a:extLst>
                    <a:ext uri="{9D8B030D-6E8A-4147-A177-3AD203B41FA5}">
                      <a16:colId xmlns:a16="http://schemas.microsoft.com/office/drawing/2014/main" val="4029919870"/>
                    </a:ext>
                  </a:extLst>
                </a:gridCol>
                <a:gridCol w="1534886">
                  <a:extLst>
                    <a:ext uri="{9D8B030D-6E8A-4147-A177-3AD203B41FA5}">
                      <a16:colId xmlns:a16="http://schemas.microsoft.com/office/drawing/2014/main" val="343019548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893691872"/>
                    </a:ext>
                  </a:extLst>
                </a:gridCol>
              </a:tblGrid>
              <a:tr h="77797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Scenario</a:t>
                      </a:r>
                      <a:endParaRPr lang="en-US" sz="20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BMA cost</a:t>
                      </a:r>
                      <a:endParaRPr lang="en-US" sz="20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Scheme cost</a:t>
                      </a:r>
                      <a:endParaRPr lang="en-US" sz="20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Verdict</a:t>
                      </a:r>
                      <a:endParaRPr lang="en-US" sz="20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0840994"/>
                  </a:ext>
                </a:extLst>
              </a:tr>
              <a:tr h="950857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</a:rPr>
                        <a:t>Cat B</a:t>
                      </a:r>
                      <a:r>
                        <a:rPr lang="en-US" sz="1800" b="1" dirty="0">
                          <a:solidFill>
                            <a:srgbClr val="3A3F4B"/>
                          </a:solidFill>
                        </a:rPr>
                        <a:t>, ≤ ₹20L all years (post 01.10.2024) – other than immovable property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</a:rPr>
                        <a:t>Source fully taxed or non taxable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3A3F4B"/>
                          </a:solidFill>
                        </a:rPr>
                        <a:t>Nil</a:t>
                      </a:r>
                      <a:endParaRPr lang="en-US" sz="18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3A3F4B"/>
                          </a:solidFill>
                        </a:rPr>
                        <a:t>₹1 lakh</a:t>
                      </a:r>
                      <a:endParaRPr lang="en-US" sz="18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</a:rPr>
                        <a:t>NO need to disclose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03191577"/>
                  </a:ext>
                </a:extLst>
              </a:tr>
              <a:tr h="950857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</a:rPr>
                        <a:t>Cat B</a:t>
                      </a:r>
                      <a:r>
                        <a:rPr lang="en-US" sz="1800" b="1" dirty="0">
                          <a:solidFill>
                            <a:srgbClr val="3A3F4B"/>
                          </a:solidFill>
                        </a:rPr>
                        <a:t>, Crossed ₹20L in any year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</a:rPr>
                        <a:t>Source fully taxed or non taxable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(before 1.10.24 – 5L (bank a/c only)</a:t>
                      </a:r>
                      <a:endParaRPr lang="en-US" sz="1800" b="1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3A3F4B"/>
                          </a:solidFill>
                        </a:rPr>
                        <a:t>₹10L / year</a:t>
                      </a:r>
                      <a:endParaRPr lang="en-US" sz="18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3A3F4B"/>
                          </a:solidFill>
                        </a:rPr>
                        <a:t>₹1 lakh</a:t>
                      </a:r>
                      <a:endParaRPr lang="en-US" sz="18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1F3864"/>
                          </a:solidFill>
                        </a:rPr>
                        <a:t>Disclose</a:t>
                      </a:r>
                      <a:endParaRPr lang="en-US" sz="18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30605872"/>
                  </a:ext>
                </a:extLst>
              </a:tr>
              <a:tr h="950857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</a:rPr>
                        <a:t>Cat B</a:t>
                      </a:r>
                      <a:r>
                        <a:rPr lang="en-US" sz="1800" b="1" dirty="0">
                          <a:solidFill>
                            <a:srgbClr val="3A3F4B"/>
                          </a:solidFill>
                        </a:rPr>
                        <a:t>, Immovable property (any value) &amp; any other asset (other than bank a/c ≤ 5 L), 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</a:rPr>
                        <a:t>Source fully taxed or non taxable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3A3F4B"/>
                          </a:solidFill>
                        </a:rPr>
                        <a:t>₹10L / year</a:t>
                      </a:r>
                      <a:endParaRPr lang="en-US" sz="18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3A3F4B"/>
                          </a:solidFill>
                        </a:rPr>
                        <a:t>₹1 lakh</a:t>
                      </a:r>
                      <a:endParaRPr lang="en-US" sz="18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1F3864"/>
                          </a:solidFill>
                        </a:rPr>
                        <a:t>Disclose</a:t>
                      </a:r>
                      <a:endParaRPr lang="en-US" sz="18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05137216"/>
                  </a:ext>
                </a:extLst>
              </a:tr>
              <a:tr h="72034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</a:rPr>
                        <a:t>Cat A,</a:t>
                      </a:r>
                      <a:r>
                        <a:rPr lang="en-US" sz="1800" b="1" dirty="0">
                          <a:solidFill>
                            <a:srgbClr val="3A3F4B"/>
                          </a:solidFill>
                        </a:rPr>
                        <a:t> even ≤ ₹20L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(untaxed money&gt; 1 Cr)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3A3F4B"/>
                          </a:solidFill>
                        </a:rPr>
                        <a:t>120%</a:t>
                      </a:r>
                      <a:endParaRPr lang="en-US" sz="18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3A3F4B"/>
                          </a:solidFill>
                        </a:rPr>
                        <a:t>60%</a:t>
                      </a:r>
                      <a:endParaRPr lang="en-US" sz="18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1F3864"/>
                          </a:solidFill>
                        </a:rPr>
                        <a:t>Disclose</a:t>
                      </a:r>
                      <a:endParaRPr lang="en-US" sz="18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6092215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FC1299-0261-1AED-EBE0-3E55368FE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31</a:t>
            </a:fld>
            <a:endParaRPr lang="en-IN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6D2EFFDF-4DF0-3D89-4AB2-ACA96EFBE30B}"/>
              </a:ext>
            </a:extLst>
          </p:cNvPr>
          <p:cNvSpPr/>
          <p:nvPr/>
        </p:nvSpPr>
        <p:spPr>
          <a:xfrm>
            <a:off x="1930627" y="5867131"/>
            <a:ext cx="9172802" cy="860239"/>
          </a:xfrm>
          <a:prstGeom prst="rect">
            <a:avLst/>
          </a:prstGeom>
          <a:solidFill>
            <a:schemeClr val="tx1"/>
          </a:solidFill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Caution:  the ₹20L proviso waives only the reporting penalty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the 30% + 90% on untaxed money.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8219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A6A13-8F31-DAA6-36C7-2FF3EED50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222972"/>
            <a:ext cx="10018713" cy="805543"/>
          </a:xfrm>
        </p:spPr>
        <p:txBody>
          <a:bodyPr/>
          <a:lstStyle/>
          <a:p>
            <a:r>
              <a:rPr lang="en-US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</a:t>
            </a:r>
            <a:r>
              <a:rPr lang="en-US" b="1" dirty="0" err="1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ITR</a:t>
            </a:r>
            <a:r>
              <a:rPr lang="en-US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-U alternative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840D25-48C1-413C-6231-8540AF257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32</a:t>
            </a:fld>
            <a:endParaRPr lang="en-IN"/>
          </a:p>
        </p:txBody>
      </p:sp>
      <p:sp>
        <p:nvSpPr>
          <p:cNvPr id="6" name="Text 9">
            <a:extLst>
              <a:ext uri="{FF2B5EF4-FFF2-40B4-BE49-F238E27FC236}">
                <a16:creationId xmlns:a16="http://schemas.microsoft.com/office/drawing/2014/main" id="{FDCE3C42-96FF-2E71-8D76-2DA08E12FAC0}"/>
              </a:ext>
            </a:extLst>
          </p:cNvPr>
          <p:cNvSpPr/>
          <p:nvPr/>
        </p:nvSpPr>
        <p:spPr>
          <a:xfrm>
            <a:off x="2498613" y="5671829"/>
            <a:ext cx="7772400" cy="914398"/>
          </a:xfrm>
          <a:prstGeom prst="rect">
            <a:avLst/>
          </a:prstGeom>
          <a:solidFill>
            <a:schemeClr val="tx1"/>
          </a:solidFill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Conservative: Cat B ₹1L gives statutory BMA immunity for the past omission; ITR-U does not, unambiguously.</a:t>
            </a:r>
            <a:endParaRPr lang="en-US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44598C54-2A95-B966-CCC5-6CAA99CC8E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0402643"/>
              </p:ext>
            </p:extLst>
          </p:nvPr>
        </p:nvGraphicFramePr>
        <p:xfrm>
          <a:off x="1484310" y="983488"/>
          <a:ext cx="10043661" cy="4523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8319">
                  <a:extLst>
                    <a:ext uri="{9D8B030D-6E8A-4147-A177-3AD203B41FA5}">
                      <a16:colId xmlns:a16="http://schemas.microsoft.com/office/drawing/2014/main" val="3738459519"/>
                    </a:ext>
                  </a:extLst>
                </a:gridCol>
                <a:gridCol w="4027714">
                  <a:extLst>
                    <a:ext uri="{9D8B030D-6E8A-4147-A177-3AD203B41FA5}">
                      <a16:colId xmlns:a16="http://schemas.microsoft.com/office/drawing/2014/main" val="2246487855"/>
                    </a:ext>
                  </a:extLst>
                </a:gridCol>
                <a:gridCol w="2797628">
                  <a:extLst>
                    <a:ext uri="{9D8B030D-6E8A-4147-A177-3AD203B41FA5}">
                      <a16:colId xmlns:a16="http://schemas.microsoft.com/office/drawing/2014/main" val="30714802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sz="2800" b="1" i="0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Point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800" b="1" i="0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ITR-U (s.139(8A))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800" b="1" i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FAST-DS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902708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sz="24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BMA tax / penalty immunity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/>
                        <a:t>No statutory immunity</a:t>
                      </a:r>
                      <a:r>
                        <a:rPr lang="en-IN" sz="2400" dirty="0"/>
                        <a:t>; partial relief arguable under s.4(2) / s.5(1)(ii) (litigable)</a:t>
                      </a:r>
                      <a:endParaRPr sz="2400" b="1" i="0" dirty="0">
                        <a:solidFill>
                          <a:srgbClr val="B01E1E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Yes (Form 4)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117406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IN" sz="24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S</a:t>
                      </a:r>
                      <a:r>
                        <a:rPr sz="24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.43 reporting default cured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1" i="0" dirty="0">
                          <a:solidFill>
                            <a:srgbClr val="B01E1E"/>
                          </a:solidFill>
                          <a:latin typeface="Calibri"/>
                          <a:ea typeface="Calibri"/>
                          <a:cs typeface="Calibri"/>
                        </a:rPr>
                        <a:t>No</a:t>
                      </a:r>
                      <a:r>
                        <a:rPr lang="en-IN" sz="2400" b="1" i="0" dirty="0">
                          <a:solidFill>
                            <a:srgbClr val="B01E1E"/>
                          </a:solidFill>
                          <a:latin typeface="Calibri"/>
                          <a:ea typeface="Calibri"/>
                          <a:cs typeface="Calibri"/>
                        </a:rPr>
                        <a:t> - S</a:t>
                      </a:r>
                      <a:r>
                        <a:rPr sz="2400" b="1" i="0" dirty="0">
                          <a:solidFill>
                            <a:srgbClr val="B01E1E"/>
                          </a:solidFill>
                          <a:latin typeface="Calibri"/>
                          <a:ea typeface="Calibri"/>
                          <a:cs typeface="Calibri"/>
                        </a:rPr>
                        <a:t>.43 lists only s.139(1)/(4)/(5)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Yes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2400415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sz="24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Years covered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Last 4 </a:t>
                      </a:r>
                      <a:r>
                        <a:rPr sz="2400" b="0" i="0" dirty="0" err="1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AYs</a:t>
                      </a:r>
                      <a:r>
                        <a:rPr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 only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Any year, within caps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129788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sz="24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After CRS info is communicated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1" i="0" dirty="0">
                          <a:solidFill>
                            <a:srgbClr val="B01E1E"/>
                          </a:solidFill>
                          <a:latin typeface="Calibri"/>
                          <a:ea typeface="Calibri"/>
                          <a:cs typeface="Calibri"/>
                        </a:rPr>
                        <a:t>Likely barred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Available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239611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sz="24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Cost (approx., % of income)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~50% (latest AY) to 100%+ (oldest AY)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60% / ₹1 lakh flat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27731575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67420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292608"/>
            <a:ext cx="10018713" cy="777240"/>
          </a:xfrm>
        </p:spPr>
        <p:txBody>
          <a:bodyPr/>
          <a:lstStyle/>
          <a:p>
            <a:r>
              <a:rPr sz="3200" b="1" i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The optimal combined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33</a:t>
            </a:fld>
            <a:endParaRPr lang="en-IN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5485311"/>
              </p:ext>
            </p:extLst>
          </p:nvPr>
        </p:nvGraphicFramePr>
        <p:xfrm>
          <a:off x="1554480" y="1234440"/>
          <a:ext cx="9921239" cy="4242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03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57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152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8368">
                <a:tc>
                  <a:txBody>
                    <a:bodyPr/>
                    <a:lstStyle/>
                    <a:p>
                      <a:pPr algn="ctr"/>
                      <a:r>
                        <a:rPr sz="2800" b="1" i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Year / item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800" b="1" i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Route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800" b="1" i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Result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/>
                      <a:r>
                        <a:rPr sz="24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AY 2026-27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Belated / revised return u/s 139(4)/(5) by 31.12.2026 with income + full Schedule FA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Normal tax; s.43 default cured for that year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/>
                      <a:r>
                        <a:rPr sz="24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All earlier years' income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FAST-DS Category A (Sl. 1(b))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60%; BMA immunity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/>
                      <a:r>
                        <a:rPr sz="24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AY 2025-26 (optional)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ITR-U only if its cost is below 60%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Small saving; BMA risk on that income stays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/>
                      <a:r>
                        <a:rPr sz="24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Assets above ₹5 crore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No scheme; document the source; defend s.43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Exposure: ₹10 lakh × past years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533046" y="5677217"/>
            <a:ext cx="9921240" cy="7772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Ins="137160" rtlCol="0" anchor="ctr"/>
          <a:lstStyle/>
          <a:p>
            <a:pPr algn="ctr"/>
            <a:r>
              <a:rPr sz="2400" b="1" i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Never put the same income in both routes. </a:t>
            </a:r>
            <a:endParaRPr lang="en-IN" sz="2400" b="1" i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sz="2400" b="1" i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Record the year-wise split in the FAST-DS consolidated statement.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F234D-12D1-B34F-1B38-53BAB6747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245989"/>
            <a:ext cx="10018713" cy="674914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Reporting Penalty — Per year OR Per asset?</a:t>
            </a:r>
            <a:endParaRPr lang="en-IN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D7AFE050-2A16-D5C0-DA5C-4E831983F5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2239244"/>
              </p:ext>
            </p:extLst>
          </p:nvPr>
        </p:nvGraphicFramePr>
        <p:xfrm>
          <a:off x="1484313" y="1502229"/>
          <a:ext cx="10018712" cy="49203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4CC505-9D11-121F-E017-E8813CD99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34</a:t>
            </a:fld>
            <a:endParaRPr lang="en-I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FD1F90-3CF5-21E4-D93A-0F7141AD7ED0}"/>
              </a:ext>
            </a:extLst>
          </p:cNvPr>
          <p:cNvSpPr txBox="1"/>
          <p:nvPr/>
        </p:nvSpPr>
        <p:spPr>
          <a:xfrm>
            <a:off x="5660571" y="1989968"/>
            <a:ext cx="50471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A3F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AY a fresh default</a:t>
            </a:r>
            <a:endParaRPr lang="en-US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A3F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₹10L covers all assets in a year</a:t>
            </a:r>
            <a:endParaRPr lang="en-US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3A3F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Omission × 3 years = ₹30 lakh</a:t>
            </a:r>
            <a:endParaRPr lang="en-IN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181C6D-33E5-B239-80C3-5C6ECAB0FF73}"/>
              </a:ext>
            </a:extLst>
          </p:cNvPr>
          <p:cNvSpPr txBox="1"/>
          <p:nvPr/>
        </p:nvSpPr>
        <p:spPr>
          <a:xfrm>
            <a:off x="5660571" y="4545348"/>
            <a:ext cx="53993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A3F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fee covers all years for all assets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3A3F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Omission × 3 Assets x 5 years = ₹1 lakh for entire period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6152831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292608"/>
            <a:ext cx="10018713" cy="777240"/>
          </a:xfrm>
        </p:spPr>
        <p:txBody>
          <a:bodyPr/>
          <a:lstStyle/>
          <a:p>
            <a:r>
              <a:rPr sz="3200" b="1" i="0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Category gaps: assets that fit nowhere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35</a:t>
            </a:fld>
            <a:endParaRPr lang="en-IN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9395046"/>
              </p:ext>
            </p:extLst>
          </p:nvPr>
        </p:nvGraphicFramePr>
        <p:xfrm>
          <a:off x="1554479" y="1188719"/>
          <a:ext cx="10202092" cy="3311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9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28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89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0950">
                <a:tc>
                  <a:txBody>
                    <a:bodyPr/>
                    <a:lstStyle/>
                    <a:p>
                      <a:pPr algn="ctr"/>
                      <a:r>
                        <a:rPr sz="2800" b="1" i="0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Asset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800" b="1" i="0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Category A (1)?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800" b="1" i="0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Category B (Sl. 2)?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3520">
                <a:tc>
                  <a:txBody>
                    <a:bodyPr/>
                    <a:lstStyle/>
                    <a:p>
                      <a:pPr algn="l"/>
                      <a:r>
                        <a:rPr sz="24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Inherited foreign account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No: source explained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No: not acquired from own income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3520">
                <a:tc>
                  <a:txBody>
                    <a:bodyPr/>
                    <a:lstStyle/>
                    <a:p>
                      <a:pPr algn="l"/>
                      <a:r>
                        <a:rPr sz="2400" b="1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Account funded by parents (gift / LRS)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No: source explained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No: income taxed in parents' hands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3520">
                <a:tc>
                  <a:txBody>
                    <a:bodyPr/>
                    <a:lstStyle/>
                    <a:p>
                      <a:pPr algn="l"/>
                      <a:r>
                        <a:rPr sz="2400" b="1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Joint account funded by another person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 i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No: source explained</a:t>
                      </a:r>
                    </a:p>
                  </a:txBody>
                  <a:tcPr marL="73152" marR="73152" marT="36576" marB="3657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 i="0" dirty="0">
                          <a:solidFill>
                            <a:srgbClr val="3A3F4B"/>
                          </a:solidFill>
                          <a:latin typeface="Calibri"/>
                          <a:ea typeface="Calibri"/>
                          <a:cs typeface="Calibri"/>
                        </a:rPr>
                        <a:t>No: no contribution by declarant</a:t>
                      </a:r>
                    </a:p>
                  </a:txBody>
                  <a:tcPr marL="73152" marR="73152" marT="36576" marB="36576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587137" y="4817221"/>
            <a:ext cx="10289177" cy="1748171"/>
          </a:xfrm>
          <a:prstGeom prst="rect">
            <a:avLst/>
          </a:prstGeom>
          <a:solidFill>
            <a:schemeClr val="tx1"/>
          </a:solidFill>
        </p:spPr>
        <p:txBody>
          <a:bodyPr wrap="square" lIns="45720" tIns="27432" rIns="45720" bIns="27432" anchor="t">
            <a:spAutoFit/>
          </a:bodyPr>
          <a:lstStyle/>
          <a:p>
            <a:pPr marL="285750" indent="-285750">
              <a:spcBef>
                <a:spcPts val="0"/>
              </a:spcBef>
              <a:spcAft>
                <a:spcPts val="600"/>
              </a:spcAft>
              <a:buClr>
                <a:srgbClr val="30ACEC"/>
              </a:buClr>
              <a:buFont typeface="Arial"/>
              <a:buChar char="•"/>
            </a:pPr>
            <a:r>
              <a:rPr sz="2000" i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Practical route: declare under Sl. 2(b) and state the full facts in the Form 1 description and consolidated statement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Clr>
                <a:srgbClr val="30ACEC"/>
              </a:buClr>
              <a:buFont typeface="Arial"/>
              <a:buChar char="•"/>
            </a:pPr>
            <a:r>
              <a:rPr sz="2000" i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Full disclosure of facts: no misrepresentation or suppression under s.134(3); only the legal </a:t>
            </a:r>
            <a:r>
              <a:rPr sz="2000" i="0" dirty="0" err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characterisation</a:t>
            </a:r>
            <a:r>
              <a:rPr sz="2000" i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is in dispute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Clr>
                <a:srgbClr val="30ACEC"/>
              </a:buClr>
              <a:buFont typeface="Arial"/>
              <a:buChar char="•"/>
            </a:pPr>
            <a:r>
              <a:rPr sz="2000" i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Risk: Moderate. Worst case: ₹1 lakh lost and immunity denied; no worse than staying out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0D0A4E-D72C-492B-4576-E604E2DBEFF9}"/>
              </a:ext>
            </a:extLst>
          </p:cNvPr>
          <p:cNvSpPr txBox="1"/>
          <p:nvPr/>
        </p:nvSpPr>
        <p:spPr>
          <a:xfrm>
            <a:off x="10395857" y="434898"/>
            <a:ext cx="1602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hlinkClick r:id="rId3" action="ppaction://hlinksldjump"/>
              </a:rPr>
              <a:t>Go To Slide 1</a:t>
            </a:r>
            <a:r>
              <a:rPr lang="en-IN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8844672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7588B-9DF5-DD9D-442F-C11A1C39B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315687"/>
            <a:ext cx="10250489" cy="75111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Immovable property  under BMA -  no threshold</a:t>
            </a:r>
            <a:endParaRPr lang="en-IN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8BEA1DA-B014-2921-403A-ACAC95E523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6185813"/>
              </p:ext>
            </p:extLst>
          </p:nvPr>
        </p:nvGraphicFramePr>
        <p:xfrm>
          <a:off x="1459363" y="1306285"/>
          <a:ext cx="10018712" cy="5323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66CCDF-28D3-D1AF-9E9F-5CCF85705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36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59974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479FC-670F-FC68-B38D-8B088967A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113" y="358092"/>
            <a:ext cx="9058476" cy="751114"/>
          </a:xfrm>
        </p:spPr>
        <p:txBody>
          <a:bodyPr/>
          <a:lstStyle/>
          <a:p>
            <a:r>
              <a:rPr lang="en-US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Category B ₹1 lakh — one-time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903EB7-6CC9-6C95-1D9E-54F48B7D9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37</a:t>
            </a:fld>
            <a:endParaRPr lang="en-IN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182C0F54-6FE0-1AE0-2BD6-F3AD9165F221}"/>
              </a:ext>
            </a:extLst>
          </p:cNvPr>
          <p:cNvSpPr/>
          <p:nvPr/>
        </p:nvSpPr>
        <p:spPr>
          <a:xfrm>
            <a:off x="2363172" y="1260440"/>
            <a:ext cx="8970416" cy="31746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ESOP grant unreported for 6 years (FMV &gt; 20 L)</a:t>
            </a:r>
            <a:endParaRPr lang="en-US" sz="3200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CA870BF-083F-1B1F-1E28-C82136AA6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3172" y="1943666"/>
            <a:ext cx="8970417" cy="2970668"/>
          </a:xfrm>
          <a:prstGeom prst="rect">
            <a:avLst/>
          </a:prstGeom>
        </p:spPr>
      </p:pic>
      <p:sp>
        <p:nvSpPr>
          <p:cNvPr id="10" name="Text 12">
            <a:extLst>
              <a:ext uri="{FF2B5EF4-FFF2-40B4-BE49-F238E27FC236}">
                <a16:creationId xmlns:a16="http://schemas.microsoft.com/office/drawing/2014/main" id="{9852E2DB-0071-E494-629C-B7F02DB88FE3}"/>
              </a:ext>
            </a:extLst>
          </p:cNvPr>
          <p:cNvSpPr/>
          <p:nvPr/>
        </p:nvSpPr>
        <p:spPr>
          <a:xfrm>
            <a:off x="2493618" y="5383034"/>
            <a:ext cx="8839970" cy="849222"/>
          </a:xfrm>
          <a:prstGeom prst="rect">
            <a:avLst/>
          </a:prstGeom>
          <a:solidFill>
            <a:schemeClr val="tx1"/>
          </a:solidFill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  <a:ea typeface="Calibri" pitchFamily="34" charset="-122"/>
                <a:cs typeface="Calibri" pitchFamily="34" charset="-120"/>
              </a:rPr>
              <a:t>Same asset across years = ₹1L once.  Multiple distinct assets = ₹1L in total.</a:t>
            </a:r>
            <a:endParaRPr lang="en-US" sz="20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055296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9A84B-98A7-BC1F-6F9D-41A523336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391886"/>
            <a:ext cx="10018713" cy="729343"/>
          </a:xfrm>
        </p:spPr>
        <p:txBody>
          <a:bodyPr/>
          <a:lstStyle/>
          <a:p>
            <a:r>
              <a:rPr lang="en-US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Nature of the Category A additional 30%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9321CA-6C8E-5754-4961-72E5DDD36A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1" y="1262742"/>
            <a:ext cx="10018713" cy="4757058"/>
          </a:xfrm>
        </p:spPr>
        <p:txBody>
          <a:bodyPr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</a:pPr>
            <a:r>
              <a:rPr lang="en-US" sz="2800" b="1" dirty="0">
                <a:solidFill>
                  <a:srgbClr val="3A3F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s.133 loads “100% of the tax determined” = Rule 4 illustration uses the word “Penalty”</a:t>
            </a:r>
            <a:endParaRPr lang="en-US" sz="2800" dirty="0"/>
          </a:p>
          <a:p>
            <a:pPr marL="203200" indent="-203200">
              <a:spcAft>
                <a:spcPts val="1000"/>
              </a:spcAft>
              <a:buSzPct val="100000"/>
            </a:pPr>
            <a:r>
              <a:rPr lang="en-US" sz="2800" dirty="0">
                <a:solidFill>
                  <a:srgbClr val="3A3F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penalty → order → appeal, reasonable-cause defense 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???</a:t>
            </a:r>
          </a:p>
          <a:p>
            <a:pPr marL="203200" indent="-203200">
              <a:spcAft>
                <a:spcPts val="1000"/>
              </a:spcAft>
              <a:buSzPct val="100000"/>
            </a:pPr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be tested legally</a:t>
            </a:r>
            <a:endParaRPr lang="en-US" sz="2800" b="1" dirty="0">
              <a:solidFill>
                <a:srgbClr val="FF0000"/>
              </a:solidFill>
            </a:endParaRPr>
          </a:p>
          <a:p>
            <a:pPr marL="203200" indent="-203200">
              <a:spcAft>
                <a:spcPts val="1000"/>
              </a:spcAft>
              <a:buSzPct val="100000"/>
            </a:pPr>
            <a:r>
              <a:rPr lang="en-US" sz="2800" dirty="0">
                <a:solidFill>
                  <a:srgbClr val="3A3F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Non-refundable once paid</a:t>
            </a:r>
            <a:endParaRPr lang="en-US" sz="2800" dirty="0"/>
          </a:p>
          <a:p>
            <a:pPr marL="203200" indent="-203200">
              <a:spcAft>
                <a:spcPts val="1000"/>
              </a:spcAft>
              <a:buSzPct val="100000"/>
            </a:pPr>
            <a:r>
              <a:rPr lang="en-US" sz="2800" dirty="0">
                <a:solidFill>
                  <a:srgbClr val="3A3F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foreign tax credit; not deductible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E67B2F-2A02-57F9-87B0-297B602EE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38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53963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BEE20-51B2-6395-A970-ED97ABE3B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7853" y="457200"/>
            <a:ext cx="10018713" cy="718457"/>
          </a:xfrm>
        </p:spPr>
        <p:txBody>
          <a:bodyPr/>
          <a:lstStyle/>
          <a:p>
            <a:r>
              <a:rPr lang="en-US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₹1 </a:t>
            </a:r>
            <a:r>
              <a:rPr lang="en-US" b="1" dirty="0" err="1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</a:t>
            </a:r>
            <a:r>
              <a:rPr lang="en-US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vs ₹5 </a:t>
            </a:r>
            <a:r>
              <a:rPr lang="en-US" b="1" dirty="0" err="1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</a:t>
            </a:r>
            <a:r>
              <a:rPr lang="en-US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— is it a disparity?</a:t>
            </a:r>
            <a:endParaRPr lang="en-IN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FE4C3BA-BDF9-7136-55D0-1D668CA47F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9121700"/>
              </p:ext>
            </p:extLst>
          </p:nvPr>
        </p:nvGraphicFramePr>
        <p:xfrm>
          <a:off x="1484313" y="1360713"/>
          <a:ext cx="10018712" cy="47135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4D7B74-2DAC-8E40-24F5-F2BE64DB8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39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38820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A8807-828D-DA1A-D7E8-846E6C2BA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718457"/>
          </a:xfrm>
        </p:spPr>
        <p:txBody>
          <a:bodyPr/>
          <a:lstStyle/>
          <a:p>
            <a:r>
              <a:rPr lang="en-US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Corpus vs. yield — two Acts, two objects</a:t>
            </a:r>
            <a:endParaRPr lang="en-IN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D1ED4AC-7D1A-E0B8-2CA3-F5AF5B3525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3336093"/>
              </p:ext>
            </p:extLst>
          </p:nvPr>
        </p:nvGraphicFramePr>
        <p:xfrm>
          <a:off x="1484311" y="1534886"/>
          <a:ext cx="10018712" cy="3924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48792F-F42A-8C9E-ABF6-AB5163B52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40</a:t>
            </a:fld>
            <a:endParaRPr lang="en-IN"/>
          </a:p>
        </p:txBody>
      </p:sp>
      <p:sp>
        <p:nvSpPr>
          <p:cNvPr id="6" name="Text 9">
            <a:extLst>
              <a:ext uri="{FF2B5EF4-FFF2-40B4-BE49-F238E27FC236}">
                <a16:creationId xmlns:a16="http://schemas.microsoft.com/office/drawing/2014/main" id="{F2752F9E-75E7-2B11-3F01-816A244F5194}"/>
              </a:ext>
            </a:extLst>
          </p:cNvPr>
          <p:cNvSpPr/>
          <p:nvPr/>
        </p:nvSpPr>
        <p:spPr>
          <a:xfrm>
            <a:off x="2607467" y="5589597"/>
            <a:ext cx="777240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3A3F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Foreign asset already under the BMA → no parallel s.69; foreign income → BMA, not s.69A.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5122874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DBFE5-CA31-E395-4690-213F93ABB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08" y="360494"/>
            <a:ext cx="10018713" cy="783771"/>
          </a:xfrm>
        </p:spPr>
        <p:txBody>
          <a:bodyPr/>
          <a:lstStyle/>
          <a:p>
            <a:r>
              <a:rPr lang="en-US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ESOP / shares = movable assets</a:t>
            </a:r>
            <a:endParaRPr lang="en-IN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218BD2EE-CBFB-1F2A-EEA7-DC71202A7F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9607588"/>
              </p:ext>
            </p:extLst>
          </p:nvPr>
        </p:nvGraphicFramePr>
        <p:xfrm>
          <a:off x="1484311" y="1621971"/>
          <a:ext cx="10018710" cy="3298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9570">
                  <a:extLst>
                    <a:ext uri="{9D8B030D-6E8A-4147-A177-3AD203B41FA5}">
                      <a16:colId xmlns:a16="http://schemas.microsoft.com/office/drawing/2014/main" val="2300139378"/>
                    </a:ext>
                  </a:extLst>
                </a:gridCol>
                <a:gridCol w="3339570">
                  <a:extLst>
                    <a:ext uri="{9D8B030D-6E8A-4147-A177-3AD203B41FA5}">
                      <a16:colId xmlns:a16="http://schemas.microsoft.com/office/drawing/2014/main" val="3918504942"/>
                    </a:ext>
                  </a:extLst>
                </a:gridCol>
                <a:gridCol w="3339570">
                  <a:extLst>
                    <a:ext uri="{9D8B030D-6E8A-4147-A177-3AD203B41FA5}">
                      <a16:colId xmlns:a16="http://schemas.microsoft.com/office/drawing/2014/main" val="487777249"/>
                    </a:ext>
                  </a:extLst>
                </a:gridCol>
              </a:tblGrid>
              <a:tr h="59076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Asset</a:t>
                      </a:r>
                      <a:endParaRPr lang="en-US" sz="3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Character</a:t>
                      </a:r>
                      <a:endParaRPr lang="en-US" sz="3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₹20 lakh shelter?</a:t>
                      </a:r>
                      <a:endParaRPr lang="en-US" sz="3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6690907"/>
                  </a:ext>
                </a:extLst>
              </a:tr>
              <a:tr h="1619359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3A3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Foreign shares / ESOPs / RSUs / MFs / accounts</a:t>
                      </a:r>
                      <a:endParaRPr lang="en-US" sz="3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b="1" dirty="0">
                          <a:solidFill>
                            <a:srgbClr val="3A3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Movable</a:t>
                      </a:r>
                      <a:endParaRPr lang="en-US" sz="3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b="1" dirty="0">
                          <a:solidFill>
                            <a:srgbClr val="1F386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 - sheltered if aggregate ≤ ₹20L</a:t>
                      </a:r>
                      <a:endParaRPr lang="en-US" sz="3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2222472"/>
                  </a:ext>
                </a:extLst>
              </a:tr>
              <a:tr h="1088249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3A3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Foreign real estate</a:t>
                      </a:r>
                      <a:endParaRPr lang="en-US" sz="3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b="1" dirty="0">
                          <a:solidFill>
                            <a:srgbClr val="3A3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Immovable</a:t>
                      </a:r>
                      <a:endParaRPr lang="en-US" sz="3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b="1" dirty="0">
                          <a:solidFill>
                            <a:srgbClr val="8C3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- exposed at any value</a:t>
                      </a:r>
                      <a:endParaRPr lang="en-US" sz="3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89084603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394D05-9650-B501-13E3-2509F190E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41</a:t>
            </a:fld>
            <a:endParaRPr lang="en-IN"/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54CE56E4-D700-77F7-F36F-1D25CE106055}"/>
              </a:ext>
            </a:extLst>
          </p:cNvPr>
          <p:cNvSpPr/>
          <p:nvPr/>
        </p:nvSpPr>
        <p:spPr>
          <a:xfrm>
            <a:off x="1894114" y="5091984"/>
            <a:ext cx="9372600" cy="11402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3A3F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Shares are movable property (s.44, Companies Act).  </a:t>
            </a:r>
            <a:endParaRPr lang="en-US" sz="2000" b="1" dirty="0"/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3A3F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the PEAK aggregate value in each year — volatile equity can break the shelter.</a:t>
            </a:r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3A3F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“Land-rich” foreign shares still remain movable for this purpose.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4008178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CE94D-9148-C668-34B4-A037B07AE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386578"/>
            <a:ext cx="10018713" cy="729343"/>
          </a:xfrm>
        </p:spPr>
        <p:txBody>
          <a:bodyPr/>
          <a:lstStyle/>
          <a:p>
            <a:r>
              <a:rPr lang="en-US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Source is Explained in BMA</a:t>
            </a:r>
            <a:endParaRPr lang="en-IN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A314B3A7-3585-9918-9E49-5EC30975A6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5209486"/>
              </p:ext>
            </p:extLst>
          </p:nvPr>
        </p:nvGraphicFramePr>
        <p:xfrm>
          <a:off x="1484310" y="1415142"/>
          <a:ext cx="10315803" cy="41583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C9FD6B-DA82-109E-61AC-A579DCADD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42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82665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292608"/>
            <a:ext cx="10018713" cy="777240"/>
          </a:xfrm>
        </p:spPr>
        <p:txBody>
          <a:bodyPr/>
          <a:lstStyle/>
          <a:p>
            <a:r>
              <a:rPr sz="3200" b="1" i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Practitioner's checklist before filing Form 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43</a:t>
            </a:fld>
            <a:endParaRPr lang="en-IN"/>
          </a:p>
        </p:txBody>
      </p:sp>
      <p:sp>
        <p:nvSpPr>
          <p:cNvPr id="6" name="Oval 5"/>
          <p:cNvSpPr/>
          <p:nvPr/>
        </p:nvSpPr>
        <p:spPr>
          <a:xfrm>
            <a:off x="1554480" y="1316736"/>
            <a:ext cx="457200" cy="457200"/>
          </a:xfrm>
          <a:prstGeom prst="ellipse">
            <a:avLst/>
          </a:prstGeom>
          <a:solidFill>
            <a:srgbClr val="30A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48840" y="1283664"/>
            <a:ext cx="4343400" cy="670953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marL="0" indent="0">
              <a:spcBef>
                <a:spcPts val="400"/>
              </a:spcBef>
              <a:spcAft>
                <a:spcPts val="300"/>
              </a:spcAft>
              <a:buNone/>
            </a:pPr>
            <a:r>
              <a:rPr sz="2000" b="1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Complete inventory: all foreign assets, income, years</a:t>
            </a:r>
          </a:p>
        </p:txBody>
      </p:sp>
      <p:sp>
        <p:nvSpPr>
          <p:cNvPr id="8" name="Oval 7"/>
          <p:cNvSpPr/>
          <p:nvPr/>
        </p:nvSpPr>
        <p:spPr>
          <a:xfrm>
            <a:off x="1554480" y="2212848"/>
            <a:ext cx="457200" cy="457200"/>
          </a:xfrm>
          <a:prstGeom prst="ellipse">
            <a:avLst/>
          </a:prstGeom>
          <a:solidFill>
            <a:srgbClr val="30A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48840" y="2179776"/>
            <a:ext cx="4343400" cy="670953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marL="0" indent="0">
              <a:spcBef>
                <a:spcPts val="400"/>
              </a:spcBef>
              <a:spcAft>
                <a:spcPts val="300"/>
              </a:spcAft>
              <a:buNone/>
            </a:pPr>
            <a:r>
              <a:rPr sz="2000" b="1" i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Full bank statements from account opening</a:t>
            </a:r>
          </a:p>
        </p:txBody>
      </p:sp>
      <p:sp>
        <p:nvSpPr>
          <p:cNvPr id="10" name="Oval 9"/>
          <p:cNvSpPr/>
          <p:nvPr/>
        </p:nvSpPr>
        <p:spPr>
          <a:xfrm>
            <a:off x="1554480" y="3108960"/>
            <a:ext cx="457200" cy="457200"/>
          </a:xfrm>
          <a:prstGeom prst="ellipse">
            <a:avLst/>
          </a:prstGeom>
          <a:solidFill>
            <a:srgbClr val="30A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48840" y="3075888"/>
            <a:ext cx="4343400" cy="670953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marL="0" indent="0">
              <a:spcBef>
                <a:spcPts val="400"/>
              </a:spcBef>
              <a:spcAft>
                <a:spcPts val="300"/>
              </a:spcAft>
              <a:buNone/>
            </a:pPr>
            <a:r>
              <a:rPr sz="2000" b="1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Year-wise residential status: passport, travel records</a:t>
            </a:r>
          </a:p>
        </p:txBody>
      </p:sp>
      <p:sp>
        <p:nvSpPr>
          <p:cNvPr id="12" name="Oval 11"/>
          <p:cNvSpPr/>
          <p:nvPr/>
        </p:nvSpPr>
        <p:spPr>
          <a:xfrm>
            <a:off x="1554480" y="4005072"/>
            <a:ext cx="457200" cy="457200"/>
          </a:xfrm>
          <a:prstGeom prst="ellipse">
            <a:avLst/>
          </a:prstGeom>
          <a:solidFill>
            <a:srgbClr val="30A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48840" y="3948487"/>
            <a:ext cx="4343400" cy="670953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marL="0" indent="0">
              <a:spcBef>
                <a:spcPts val="400"/>
              </a:spcBef>
              <a:spcAft>
                <a:spcPts val="300"/>
              </a:spcAft>
              <a:buNone/>
            </a:pPr>
            <a:r>
              <a:rPr sz="2000" b="1" i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Source documents: payslips, foreign tax returns, Form A2, ITRs</a:t>
            </a:r>
          </a:p>
        </p:txBody>
      </p:sp>
      <p:sp>
        <p:nvSpPr>
          <p:cNvPr id="14" name="Oval 13"/>
          <p:cNvSpPr/>
          <p:nvPr/>
        </p:nvSpPr>
        <p:spPr>
          <a:xfrm>
            <a:off x="1554480" y="4901183"/>
            <a:ext cx="457200" cy="457200"/>
          </a:xfrm>
          <a:prstGeom prst="ellipse">
            <a:avLst/>
          </a:prstGeom>
          <a:solidFill>
            <a:srgbClr val="30A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48840" y="4844598"/>
            <a:ext cx="4343400" cy="670953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marL="0" indent="0">
              <a:spcBef>
                <a:spcPts val="400"/>
              </a:spcBef>
              <a:spcAft>
                <a:spcPts val="300"/>
              </a:spcAft>
              <a:buNone/>
            </a:pPr>
            <a:r>
              <a:rPr sz="2000" b="1" i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Valuation reports: foreign-Government-recognised valuers</a:t>
            </a:r>
          </a:p>
        </p:txBody>
      </p:sp>
      <p:sp>
        <p:nvSpPr>
          <p:cNvPr id="16" name="Oval 15"/>
          <p:cNvSpPr/>
          <p:nvPr/>
        </p:nvSpPr>
        <p:spPr>
          <a:xfrm>
            <a:off x="6629400" y="1316736"/>
            <a:ext cx="457200" cy="457200"/>
          </a:xfrm>
          <a:prstGeom prst="ellipse">
            <a:avLst/>
          </a:prstGeom>
          <a:solidFill>
            <a:srgbClr val="30A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23760" y="1437553"/>
            <a:ext cx="4343400" cy="363176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marL="0" indent="0">
              <a:spcBef>
                <a:spcPts val="400"/>
              </a:spcBef>
              <a:spcAft>
                <a:spcPts val="300"/>
              </a:spcAft>
              <a:buNone/>
            </a:pPr>
            <a:r>
              <a:rPr sz="2000" b="1" i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Cap test: Sl. 1 and Sl. 2 separately</a:t>
            </a:r>
          </a:p>
        </p:txBody>
      </p:sp>
      <p:sp>
        <p:nvSpPr>
          <p:cNvPr id="18" name="Oval 17"/>
          <p:cNvSpPr/>
          <p:nvPr/>
        </p:nvSpPr>
        <p:spPr>
          <a:xfrm>
            <a:off x="6629400" y="2212848"/>
            <a:ext cx="457200" cy="457200"/>
          </a:xfrm>
          <a:prstGeom prst="ellipse">
            <a:avLst/>
          </a:prstGeom>
          <a:solidFill>
            <a:srgbClr val="30A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23760" y="2179776"/>
            <a:ext cx="4343400" cy="670953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marL="0" indent="0">
              <a:spcBef>
                <a:spcPts val="400"/>
              </a:spcBef>
              <a:spcAft>
                <a:spcPts val="300"/>
              </a:spcAft>
              <a:buNone/>
            </a:pPr>
            <a:r>
              <a:rPr sz="2000" b="1" i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Exclusion check: PMLA, completed BMA assessment</a:t>
            </a:r>
          </a:p>
        </p:txBody>
      </p:sp>
      <p:sp>
        <p:nvSpPr>
          <p:cNvPr id="20" name="Oval 19"/>
          <p:cNvSpPr/>
          <p:nvPr/>
        </p:nvSpPr>
        <p:spPr>
          <a:xfrm>
            <a:off x="6629400" y="3108960"/>
            <a:ext cx="457200" cy="457200"/>
          </a:xfrm>
          <a:prstGeom prst="ellipse">
            <a:avLst/>
          </a:prstGeom>
          <a:solidFill>
            <a:srgbClr val="30A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23760" y="3206264"/>
            <a:ext cx="4343400" cy="363176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marL="0" indent="0">
              <a:spcBef>
                <a:spcPts val="400"/>
              </a:spcBef>
              <a:spcAft>
                <a:spcPts val="300"/>
              </a:spcAft>
              <a:buNone/>
            </a:pPr>
            <a:r>
              <a:rPr sz="2000" b="1" i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Funds ready to pay within 4 months</a:t>
            </a:r>
          </a:p>
        </p:txBody>
      </p:sp>
      <p:sp>
        <p:nvSpPr>
          <p:cNvPr id="22" name="Oval 21"/>
          <p:cNvSpPr/>
          <p:nvPr/>
        </p:nvSpPr>
        <p:spPr>
          <a:xfrm>
            <a:off x="6629400" y="4005072"/>
            <a:ext cx="457200" cy="457200"/>
          </a:xfrm>
          <a:prstGeom prst="ellipse">
            <a:avLst/>
          </a:prstGeom>
          <a:solidFill>
            <a:srgbClr val="30A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223760" y="3948487"/>
            <a:ext cx="4343400" cy="670953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marL="0" indent="0">
              <a:spcBef>
                <a:spcPts val="400"/>
              </a:spcBef>
              <a:spcAft>
                <a:spcPts val="300"/>
              </a:spcAft>
              <a:buNone/>
            </a:pPr>
            <a:r>
              <a:rPr sz="2000" b="1" i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AY 2026-27 return filed / revised with full Schedule FA</a:t>
            </a:r>
          </a:p>
        </p:txBody>
      </p:sp>
      <p:sp>
        <p:nvSpPr>
          <p:cNvPr id="24" name="Oval 23"/>
          <p:cNvSpPr/>
          <p:nvPr/>
        </p:nvSpPr>
        <p:spPr>
          <a:xfrm>
            <a:off x="6629400" y="4901183"/>
            <a:ext cx="457200" cy="457200"/>
          </a:xfrm>
          <a:prstGeom prst="ellipse">
            <a:avLst/>
          </a:prstGeom>
          <a:solidFill>
            <a:srgbClr val="30A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23760" y="4844598"/>
            <a:ext cx="4343400" cy="670953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marL="0" indent="0">
              <a:spcBef>
                <a:spcPts val="400"/>
              </a:spcBef>
              <a:spcAft>
                <a:spcPts val="300"/>
              </a:spcAft>
              <a:buNone/>
            </a:pPr>
            <a:r>
              <a:rPr sz="2000" b="1" i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Engagement letter + client representation on completeness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17B5E0-455B-51DC-AA8C-9FAE99384A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625745"/>
            <a:ext cx="10018713" cy="51654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6000" b="1" dirty="0">
                <a:solidFill>
                  <a:schemeClr val="accent1"/>
                </a:solidFill>
              </a:rPr>
              <a:t>INVITING  YOUR  VALUABLE  INPUTS!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D09231-1FE3-8AA7-F6AC-F7E7D5EA1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44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0788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610A9-CC4B-FF36-ECCB-880ED43EA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AB771089-E172-CB38-4510-B6867201911C}"/>
              </a:ext>
            </a:extLst>
          </p:cNvPr>
          <p:cNvSpPr/>
          <p:nvPr/>
        </p:nvSpPr>
        <p:spPr>
          <a:xfrm>
            <a:off x="1711234" y="1378175"/>
            <a:ext cx="9629504" cy="1097280"/>
          </a:xfrm>
          <a:prstGeom prst="rect">
            <a:avLst/>
          </a:prstGeom>
          <a:solidFill>
            <a:schemeClr val="tx1"/>
          </a:solidFill>
          <a:ln/>
        </p:spPr>
        <p:txBody>
          <a:bodyPr wrap="square" lIns="0" tIns="0" rIns="0" bIns="0" rtlCol="0" anchor="ctr"/>
          <a:lstStyle/>
          <a:p>
            <a:pPr algn="r"/>
            <a:r>
              <a:rPr lang="en-US" sz="4533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you!</a:t>
            </a:r>
            <a:endParaRPr lang="en-US" sz="4533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EB0D61-4A45-BEF3-2A4D-39C81AAB86E1}"/>
              </a:ext>
            </a:extLst>
          </p:cNvPr>
          <p:cNvSpPr txBox="1"/>
          <p:nvPr/>
        </p:nvSpPr>
        <p:spPr>
          <a:xfrm>
            <a:off x="2601686" y="3853542"/>
            <a:ext cx="7848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/>
              <a:t>CA. JAMESKUTTY ANTONY FCA</a:t>
            </a:r>
          </a:p>
          <a:p>
            <a:pPr algn="ctr"/>
            <a:endParaRPr lang="en-IN" sz="2800" b="1" dirty="0"/>
          </a:p>
          <a:p>
            <a:pPr algn="ctr"/>
            <a:r>
              <a:rPr lang="en-IN" sz="2800" b="1" dirty="0"/>
              <a:t>9846055122</a:t>
            </a:r>
          </a:p>
          <a:p>
            <a:pPr algn="ctr"/>
            <a:endParaRPr lang="en-IN" sz="2800" b="1" dirty="0"/>
          </a:p>
          <a:p>
            <a:pPr algn="ctr"/>
            <a:r>
              <a:rPr lang="en-IN" sz="2800" b="1" dirty="0"/>
              <a:t>james@dvjca.com</a:t>
            </a:r>
          </a:p>
        </p:txBody>
      </p:sp>
    </p:spTree>
    <p:extLst>
      <p:ext uri="{BB962C8B-B14F-4D97-AF65-F5344CB8AC3E}">
        <p14:creationId xmlns:p14="http://schemas.microsoft.com/office/powerpoint/2010/main" val="36002265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3D3D049-87AE-44CB-834D-74036156EF06}">
  <we:reference id="wa200010001" version="1.0.0.1" store="en-US" storeType="OMEX"/>
  <we:alternateReferences>
    <we:reference id="WA200010001" version="1.0.0.1" store="" storeType="OMEX"/>
  </we:alternateReferences>
  <we:properties>
    <we:property name="claude.fileId" value="&quot;47a3118d-e747-46c7-a140-482ad9dca99e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1837</TotalTime>
  <Words>4799</Words>
  <Application>Microsoft Office PowerPoint</Application>
  <PresentationFormat>Widescreen</PresentationFormat>
  <Paragraphs>706</Paragraphs>
  <Slides>45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2" baseType="lpstr">
      <vt:lpstr>Aptos</vt:lpstr>
      <vt:lpstr>Aptos Black</vt:lpstr>
      <vt:lpstr>Arial</vt:lpstr>
      <vt:lpstr>Calibri</vt:lpstr>
      <vt:lpstr>Cambria</vt:lpstr>
      <vt:lpstr>Corbel</vt:lpstr>
      <vt:lpstr>Parallax</vt:lpstr>
      <vt:lpstr>FAST – DS 2026</vt:lpstr>
      <vt:lpstr>THE SCHEME</vt:lpstr>
      <vt:lpstr>Legal source and current status</vt:lpstr>
      <vt:lpstr>Legal source and current status</vt:lpstr>
      <vt:lpstr>Legal source and current status</vt:lpstr>
      <vt:lpstr>Global standards — the detection backdrop</vt:lpstr>
      <vt:lpstr>Background — why FAST-DS?</vt:lpstr>
      <vt:lpstr>FAST-DS: as notified</vt:lpstr>
      <vt:lpstr>Section map: Chapter IV, Finance Act, 2026</vt:lpstr>
      <vt:lpstr>The two-category framework of disclosure (Sec. 133 Table)</vt:lpstr>
      <vt:lpstr>The S.133 Table decoded</vt:lpstr>
      <vt:lpstr>Assets and income covered</vt:lpstr>
      <vt:lpstr>Who can declare, and on what grounds</vt:lpstr>
      <vt:lpstr>Eligibility — who can declare</vt:lpstr>
      <vt:lpstr>Procedure — declaration, dept verification, payment</vt:lpstr>
      <vt:lpstr>Payment through Challan ITNS 289</vt:lpstr>
      <vt:lpstr>Valuation under Rule 3: the basics</vt:lpstr>
      <vt:lpstr>Bank account: the valuation shock</vt:lpstr>
      <vt:lpstr>Rule 3(1)(e), Illustration 1: bank account value</vt:lpstr>
      <vt:lpstr>Sold assets and reinvestment: Rule 3(2) and 3(3)</vt:lpstr>
      <vt:lpstr>Interest in a foreign firm / LLP: Rule 3(1)(f)</vt:lpstr>
      <vt:lpstr>Exclusions and limits</vt:lpstr>
      <vt:lpstr>Consequences if not disclosed &amp; later discovered</vt:lpstr>
      <vt:lpstr>Where the value exceeds the scheme cap</vt:lpstr>
      <vt:lpstr>What FAST-DS does not cover</vt:lpstr>
      <vt:lpstr>PowerPoint Presentation</vt:lpstr>
      <vt:lpstr>BMA valuation vs FAST-DS valuation</vt:lpstr>
      <vt:lpstr>The BMA regime FAST-DS</vt:lpstr>
      <vt:lpstr>FAST-DS vs. BMA – In a Nutshell</vt:lpstr>
      <vt:lpstr>IT Act vs. BMA – In a Nutshell</vt:lpstr>
      <vt:lpstr>Is disclosure always worthwhile? - Rs. 20 lakh economics</vt:lpstr>
      <vt:lpstr>The ITR-U alternative</vt:lpstr>
      <vt:lpstr>The optimal combined structure</vt:lpstr>
      <vt:lpstr>Reporting Penalty — Per year OR Per asset?</vt:lpstr>
      <vt:lpstr>Category gaps: assets that fit nowhere</vt:lpstr>
      <vt:lpstr>Immovable property  under BMA -  no threshold</vt:lpstr>
      <vt:lpstr>Category B ₹1 lakh — one-time</vt:lpstr>
      <vt:lpstr>Nature of the Category A additional 30%</vt:lpstr>
      <vt:lpstr>₹1 cr vs ₹5 cr — is it a disparity?</vt:lpstr>
      <vt:lpstr>Corpus vs. yield — two Acts, two objects</vt:lpstr>
      <vt:lpstr>ESOP / shares = movable assets</vt:lpstr>
      <vt:lpstr>Source is Explained in BMA</vt:lpstr>
      <vt:lpstr>Practitioner's checklist before filing Form 1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Antony</dc:creator>
  <cp:lastModifiedBy>James Antony</cp:lastModifiedBy>
  <cp:revision>42</cp:revision>
  <dcterms:created xsi:type="dcterms:W3CDTF">2026-06-21T11:55:56Z</dcterms:created>
  <dcterms:modified xsi:type="dcterms:W3CDTF">2026-10-14T05:27:25Z</dcterms:modified>
</cp:coreProperties>
</file>