
<file path=[Content_Types].xml><?xml version="1.0" encoding="utf-8"?>
<Types xmlns="http://schemas.openxmlformats.org/package/2006/content-types">
  <Default Extension="fntdata" ContentType="application/x-fontdata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</p:sldMasterIdLst>
  <p:notesMasterIdLst>
    <p:notesMasterId r:id="rId31"/>
  </p:notesMasterIdLst>
  <p:sldIdLst>
    <p:sldId id="256" r:id="rId2"/>
    <p:sldId id="257" r:id="rId3"/>
    <p:sldId id="262" r:id="rId4"/>
    <p:sldId id="258" r:id="rId5"/>
    <p:sldId id="259" r:id="rId6"/>
    <p:sldId id="281" r:id="rId7"/>
    <p:sldId id="282" r:id="rId8"/>
    <p:sldId id="260" r:id="rId9"/>
    <p:sldId id="261" r:id="rId10"/>
    <p:sldId id="263" r:id="rId11"/>
    <p:sldId id="288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83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9" r:id="rId30"/>
  </p:sldIdLst>
  <p:sldSz cx="9144000" cy="5143500" type="screen16x9"/>
  <p:notesSz cx="6858000" cy="9144000"/>
  <p:embeddedFontLst>
    <p:embeddedFont>
      <p:font typeface="Aptos Narrow" panose="020B0004020202020204" pitchFamily="34" charset="0"/>
      <p:regular r:id="rId32"/>
      <p:bold r:id="rId33"/>
      <p:italic r:id="rId34"/>
      <p:boldItalic r:id="rId35"/>
    </p:embeddedFont>
    <p:embeddedFont>
      <p:font typeface="Roboto" panose="02000000000000000000" pitchFamily="2" charset="0"/>
      <p:regular r:id="rId36"/>
      <p:bold r:id="rId37"/>
      <p:italic r:id="rId38"/>
      <p:boldItalic r:id="rId3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DB50B7EE-C127-4D14-B0F3-ABA19E4DE2F5}">
  <a:tblStyle styleId="{DB50B7EE-C127-4D14-B0F3-ABA19E4DE2F5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5" d="100"/>
          <a:sy n="85" d="100"/>
        </p:scale>
        <p:origin x="966" y="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8.fntdata"/><Relationship Id="rId21" Type="http://schemas.openxmlformats.org/officeDocument/2006/relationships/slide" Target="slides/slide20.xml"/><Relationship Id="rId34" Type="http://schemas.openxmlformats.org/officeDocument/2006/relationships/font" Target="fonts/font3.fntdata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1.fntdata"/><Relationship Id="rId37" Type="http://schemas.openxmlformats.org/officeDocument/2006/relationships/font" Target="fonts/font6.fntdata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4.fntdata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2.fntdata"/><Relationship Id="rId38" Type="http://schemas.openxmlformats.org/officeDocument/2006/relationships/font" Target="fonts/font7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f09578ae30_0_1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f09578ae30_0_1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f2d4069035_0_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f2d4069035_0_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f09578ae30_0_1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f09578ae30_0_1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f0f3cacf45_0_4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f0f3cacf45_0_4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f0f3cacf45_0_4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f0f3cacf45_0_4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f0f3cacf45_0_7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f0f3cacf45_0_7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f2b470e03b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f2b470e03b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f0f3cacf45_0_7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f0f3cacf45_0_7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f0f3cacf45_0_7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f0f3cacf45_0_7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f0f3cacf45_0_7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f0f3cacf45_0_7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f11aa6609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gf11aa6609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f11aa66098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f11aa66098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f2776368c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f2776368cb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f28644581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f28644581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f286445810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Google Shape;184;gf286445810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f286445810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f286445810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f286445810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f286445810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6060638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f286445810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" name="Google Shape;196;gf286445810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f2a367e5b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f2a367e5b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f2a367e5b0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8" name="Google Shape;208;gf2a367e5b0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f2a367e5b0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" name="Google Shape;214;gf2a367e5b0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gf2ae0ceb4a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0" name="Google Shape;220;gf2ae0ceb4a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f2ae0ceb4a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6" name="Google Shape;226;gf2ae0ceb4a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f2b470e03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2" name="Google Shape;232;gf2b470e03b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A68571-C387-62EC-5C3C-81AD0C4777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DA4BC21-8982-3270-F1B5-91BD365EFB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10CF2D-2B7E-687D-DB45-59B6DA343B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0F8E9-BF96-427E-A8FF-89492687294D}" type="datetimeFigureOut">
              <a:rPr lang="en-IN" smtClean="0"/>
              <a:t>17-09-2026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4EB0E1-B7F5-145A-B6BB-5296235974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AFFFE0-D780-AE45-BFB6-0E988D67FC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295470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E3799D-05EC-6C2B-6B4A-B267144985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38F8CB-2A53-F081-4468-15D620CB0A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674E22-4689-53F9-B154-6601ADEC35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0F8E9-BF96-427E-A8FF-89492687294D}" type="datetimeFigureOut">
              <a:rPr lang="en-IN" smtClean="0"/>
              <a:t>17-09-2026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7B0C81-BFE9-CA62-3A35-9186F74F4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DD44F1-03CD-D88C-74C6-4FA36B52C7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6538777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6D01CE-BB9A-4FEB-96DF-380C28C79B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9B7F11-BEC8-3E9C-76FE-942571DFDA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8A04C2-F32C-CDD7-13AF-B646F6ECBF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0F8E9-BF96-427E-A8FF-89492687294D}" type="datetimeFigureOut">
              <a:rPr lang="en-IN" smtClean="0"/>
              <a:t>17-09-2026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A4FEFD-9F16-DBB9-1488-4F6B8A8C77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C1A78D-AFA9-E443-C76C-2588C19204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6586068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FA4D86-F771-A915-E636-39C0FC2558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FDA151-F9A2-2E9D-45A5-D5881057FD9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2DECCC9-97FA-2409-D33E-6A5EAD8150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6D2020-B943-C064-E6AE-7F64E23671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0F8E9-BF96-427E-A8FF-89492687294D}" type="datetimeFigureOut">
              <a:rPr lang="en-IN" smtClean="0"/>
              <a:t>17-09-2026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900E85-011B-F2AA-0BD3-C98AA26054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A1842A-506C-25DC-9199-981FF1627F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2703491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090323-E5EB-0688-AE22-B2F0D6D29F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D0A6AE-42D6-C9D9-CC18-9EE6AC572D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36797A9-DBF5-6820-CA77-440802C8BD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28F0916-6832-9427-AFE4-39F94A4575F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743CCB3-F7BA-A13C-5EC9-D0A905A0555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69CED4B-B29D-C5CC-680C-F4AAD40B87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0F8E9-BF96-427E-A8FF-89492687294D}" type="datetimeFigureOut">
              <a:rPr lang="en-IN" smtClean="0"/>
              <a:t>17-09-2026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47447D-784E-2A1D-5CE0-29092C50E3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183FA61-2325-791F-7247-B933A11CAC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956208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81B241-2145-02AD-9128-FED82400D5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ADFDF36-242A-EBCC-5EC5-4C1951F9FA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0F8E9-BF96-427E-A8FF-89492687294D}" type="datetimeFigureOut">
              <a:rPr lang="en-IN" smtClean="0"/>
              <a:t>17-09-2026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4312B31-3D5F-24D1-DCFF-DE41A75E3E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95C9867-E0A4-12E4-C44C-013076E0CC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857507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012D5CA-2510-C654-C541-2E51E2100A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0F8E9-BF96-427E-A8FF-89492687294D}" type="datetimeFigureOut">
              <a:rPr lang="en-IN" smtClean="0"/>
              <a:t>17-09-2026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03E7B4C-4540-F66B-8FE5-94CCFE9BAE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CE1E83-8DA0-D7ED-CB42-58D5953CFB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04509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4EAF05-F25F-CCC9-0558-A1152C7397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025E5D-031F-D3F2-C89F-AF14238F08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6932C7-7762-320F-AEF7-DAB1401F8B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6D4A97-BA33-EBA7-7709-95E1FC7490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0F8E9-BF96-427E-A8FF-89492687294D}" type="datetimeFigureOut">
              <a:rPr lang="en-IN" smtClean="0"/>
              <a:t>17-09-2026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40977A-D16A-80B9-0A7A-E831A07D27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5BD6AA-5891-8948-7229-F87451C813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4051899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0E1009-4398-E733-C181-9BA04A5AC7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A822C1E-4105-98E1-66BA-344F0B14BE8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765C84-2553-25A9-CB9C-DDF8496B44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44B829-E950-C595-4136-16209EB59E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0F8E9-BF96-427E-A8FF-89492687294D}" type="datetimeFigureOut">
              <a:rPr lang="en-IN" smtClean="0"/>
              <a:t>17-09-2026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EF1F74F-CC42-E037-CE49-0CBD480D22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14C3FC-4488-9B6E-57BB-9B7DA25611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2813069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D782F3-D4EB-0164-127D-FDB9C5D78B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99335E9-97BD-D664-5671-D32A504729F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BC9732-D1E9-1E9B-B0BA-BD2F600AD8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0F8E9-BF96-427E-A8FF-89492687294D}" type="datetimeFigureOut">
              <a:rPr lang="en-IN" smtClean="0"/>
              <a:t>17-09-2026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0E0BB8-017D-BB5F-BC2E-F9B2F3861F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185DC2-0346-C61C-CE57-309FA6DE02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4297190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AF9A869-C72F-1581-190A-FD7CDCB14AC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230F168-C0A7-EFD5-D60E-378E31BB9D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7984E2-95B8-8A05-EA36-E10651C7AC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0F8E9-BF96-427E-A8FF-89492687294D}" type="datetimeFigureOut">
              <a:rPr lang="en-IN" smtClean="0"/>
              <a:t>17-09-2026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9E785D-0AED-99F1-CC0C-196ED190DC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2C93FE-10C6-7B04-24BA-09F187462D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9765825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4"/>
          <p:cNvSpPr txBox="1">
            <a:spLocks noGrp="1"/>
          </p:cNvSpPr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4"/>
          <p:cNvSpPr txBox="1">
            <a:spLocks noGrp="1"/>
          </p:cNvSpPr>
          <p:nvPr>
            <p:ph type="body" idx="1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7" name="Google Shape;37;p4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891819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9ECB11F-AF1E-6228-DB66-0FDA01D1D1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0E168E-DAAA-E01B-0767-D3DA9DCF53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364CAD-8885-11E3-195D-EB42E8C0E1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A0F8E9-BF96-427E-A8FF-89492687294D}" type="datetimeFigureOut">
              <a:rPr lang="en-IN" smtClean="0"/>
              <a:t>17-09-2026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9DFA44-F630-01D7-D7DE-AB51C6891DC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D22ED0-0350-29B7-F9C8-C6CBFCE3A2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90689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"/>
          <p:cNvSpPr txBox="1">
            <a:spLocks noGrp="1"/>
          </p:cNvSpPr>
          <p:nvPr>
            <p:ph type="ctrTitle"/>
          </p:nvPr>
        </p:nvSpPr>
        <p:spPr>
          <a:xfrm>
            <a:off x="598100" y="-1251790"/>
            <a:ext cx="8222100" cy="3865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Tax audit -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Clause by clause analysis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Contents</a:t>
            </a:r>
            <a:endParaRPr/>
          </a:p>
        </p:txBody>
      </p:sp>
      <p:sp>
        <p:nvSpPr>
          <p:cNvPr id="91" name="Google Shape;91;p14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 sz="1800"/>
              <a:t>Tax audit applicability</a:t>
            </a:r>
            <a:endParaRPr sz="180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 sz="1800"/>
              <a:t>Form 3CA / 3CB</a:t>
            </a:r>
            <a:endParaRPr sz="180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 sz="1800"/>
              <a:t>Form 3CD - clause by clause analysis</a:t>
            </a:r>
            <a:endParaRPr sz="1800"/>
          </a:p>
          <a:p>
            <a:pPr marL="45720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1800"/>
          </a:p>
          <a:p>
            <a:pPr marL="45720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sz="18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Audit report - Form 3CA / Form 3CB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" name="Google Shape;133;p19"/>
          <p:cNvSpPr txBox="1">
            <a:spLocks noGrp="1"/>
          </p:cNvSpPr>
          <p:nvPr>
            <p:ph type="body" idx="1"/>
          </p:nvPr>
        </p:nvSpPr>
        <p:spPr>
          <a:xfrm>
            <a:off x="311700" y="1229875"/>
            <a:ext cx="8520600" cy="365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Tax audit requirement introduced in 1984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Objectives as per Memorandum to Finance Bill 1984</a:t>
            </a:r>
            <a:endParaRPr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/>
              <a:t>Ensure maintenance of proper books and records</a:t>
            </a:r>
            <a:endParaRPr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/>
              <a:t>Correct reflection of income of assessee</a:t>
            </a:r>
            <a:endParaRPr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/>
              <a:t>Check fraudulent practices</a:t>
            </a:r>
            <a:endParaRPr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/>
              <a:t>Facilitate tax administration through proper presentation of accounts</a:t>
            </a:r>
            <a:endParaRPr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/>
              <a:t>Save time of tax officer in carrying out routine verifications like correctness of totals and vouching of sales and purchases 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Revenue reliance on tax auditors -&gt; less scrutiny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Penalty u/s 271B</a:t>
            </a:r>
            <a:endParaRPr/>
          </a:p>
          <a:p>
            <a:pPr marL="45720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Tax audit applicability</a:t>
            </a:r>
            <a:endParaRPr/>
          </a:p>
        </p:txBody>
      </p:sp>
      <p:sp>
        <p:nvSpPr>
          <p:cNvPr id="97" name="Google Shape;97;p15"/>
          <p:cNvSpPr txBox="1">
            <a:spLocks noGrp="1"/>
          </p:cNvSpPr>
          <p:nvPr>
            <p:ph type="body" idx="1"/>
          </p:nvPr>
        </p:nvSpPr>
        <p:spPr>
          <a:xfrm>
            <a:off x="545325" y="1058225"/>
            <a:ext cx="7788900" cy="372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 lnSpcReduction="1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/>
              <a:t>Business</a:t>
            </a:r>
            <a:r>
              <a:rPr lang="en-GB" dirty="0"/>
              <a:t> </a:t>
            </a:r>
            <a:endParaRPr dirty="0"/>
          </a:p>
          <a:p>
            <a:pPr marL="457200" lvl="0" indent="-325755" algn="l" rtl="0">
              <a:spcBef>
                <a:spcPts val="1200"/>
              </a:spcBef>
              <a:spcAft>
                <a:spcPts val="0"/>
              </a:spcAft>
              <a:buSzPct val="100000"/>
              <a:buChar char="●"/>
            </a:pPr>
            <a:r>
              <a:rPr lang="en-GB" dirty="0"/>
              <a:t>Gross Turnover                     </a:t>
            </a:r>
            <a:endParaRPr dirty="0"/>
          </a:p>
          <a:p>
            <a:pPr marL="457200" lvl="0" indent="-325755" algn="l" rtl="0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-GB" dirty="0"/>
              <a:t>Receipts                     &gt; Rs.1 Crore *    [Clause a]</a:t>
            </a:r>
            <a:endParaRPr dirty="0"/>
          </a:p>
          <a:p>
            <a:pPr marL="457200" lvl="0" indent="-325755" algn="l" rtl="0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-GB" dirty="0"/>
              <a:t>Total Sales </a:t>
            </a:r>
            <a:endParaRPr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GB" b="1" i="1" dirty="0"/>
              <a:t>*</a:t>
            </a:r>
            <a:r>
              <a:rPr lang="en-GB" i="1" dirty="0"/>
              <a:t>10 crores in case </a:t>
            </a:r>
            <a:r>
              <a:rPr lang="en-GB" i="1" u="sng" dirty="0"/>
              <a:t>both</a:t>
            </a:r>
            <a:r>
              <a:rPr lang="en-GB" i="1" dirty="0"/>
              <a:t> conditions are satisfied</a:t>
            </a:r>
            <a:endParaRPr i="1" dirty="0"/>
          </a:p>
          <a:p>
            <a:pPr marL="630000" lvl="0" indent="-325755" algn="l" rtl="0">
              <a:spcBef>
                <a:spcPts val="1200"/>
              </a:spcBef>
              <a:spcAft>
                <a:spcPts val="0"/>
              </a:spcAft>
              <a:buSzPct val="100000"/>
              <a:buChar char="➔"/>
            </a:pPr>
            <a:r>
              <a:rPr lang="en-GB" dirty="0"/>
              <a:t>Cash receipt &lt; 5% of sales, turnover or gross receipts ; AND</a:t>
            </a:r>
            <a:endParaRPr dirty="0"/>
          </a:p>
          <a:p>
            <a:pPr marL="630000" lvl="0" indent="-325755" algn="l" rtl="0">
              <a:spcBef>
                <a:spcPts val="0"/>
              </a:spcBef>
              <a:spcAft>
                <a:spcPts val="0"/>
              </a:spcAft>
              <a:buSzPct val="100000"/>
              <a:buChar char="➔"/>
            </a:pPr>
            <a:r>
              <a:rPr lang="en-GB" dirty="0"/>
              <a:t>Cash payment &lt; 5% of all payments including expenditure</a:t>
            </a:r>
            <a:endParaRPr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GB" i="1" dirty="0"/>
              <a:t>Eligible assessee following presumptive taxation u/s 44AD not covered by above</a:t>
            </a:r>
            <a:endParaRPr i="1"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GB" b="1" dirty="0"/>
              <a:t>Profession</a:t>
            </a:r>
            <a:endParaRPr b="1" dirty="0"/>
          </a:p>
          <a:p>
            <a:pPr marL="457200" lvl="0" indent="-325755" algn="l" rtl="0">
              <a:spcBef>
                <a:spcPts val="1200"/>
              </a:spcBef>
              <a:spcAft>
                <a:spcPts val="0"/>
              </a:spcAft>
              <a:buSzPct val="100000"/>
              <a:buChar char="●"/>
            </a:pPr>
            <a:r>
              <a:rPr lang="en-GB" dirty="0"/>
              <a:t>Gross Receipts &gt; Rs.50 Lakhs [Clause b]</a:t>
            </a:r>
            <a:endParaRPr dirty="0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dirty="0"/>
          </a:p>
        </p:txBody>
      </p:sp>
      <p:sp>
        <p:nvSpPr>
          <p:cNvPr id="98" name="Google Shape;98;p15"/>
          <p:cNvSpPr/>
          <p:nvPr/>
        </p:nvSpPr>
        <p:spPr>
          <a:xfrm>
            <a:off x="2565550" y="1551075"/>
            <a:ext cx="235500" cy="768300"/>
          </a:xfrm>
          <a:prstGeom prst="rightBrace">
            <a:avLst>
              <a:gd name="adj1" fmla="val 8333"/>
              <a:gd name="adj2" fmla="val 5000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Tax audit applicability</a:t>
            </a:r>
            <a:endParaRPr/>
          </a:p>
        </p:txBody>
      </p:sp>
      <p:sp>
        <p:nvSpPr>
          <p:cNvPr id="104" name="Google Shape;104;p16"/>
          <p:cNvSpPr txBox="1">
            <a:spLocks noGrp="1"/>
          </p:cNvSpPr>
          <p:nvPr>
            <p:ph type="body" idx="1"/>
          </p:nvPr>
        </p:nvSpPr>
        <p:spPr>
          <a:xfrm>
            <a:off x="545325" y="1058225"/>
            <a:ext cx="7788900" cy="372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/>
              <a:t>Assessee following presumptive basis of taxation u/s 44AE, 44BB or 44BBB</a:t>
            </a:r>
            <a:endParaRPr b="1" dirty="0"/>
          </a:p>
          <a:p>
            <a:pPr marL="457200" lvl="0" indent="-342900" algn="l" rtl="0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en-GB" dirty="0"/>
              <a:t>Profit &lt; limits specified [Clause c]</a:t>
            </a:r>
            <a:endParaRPr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GB" b="1" dirty="0"/>
              <a:t>Assessee following presumptive basis of taxation u/s 44ADA</a:t>
            </a:r>
            <a:endParaRPr b="1" dirty="0"/>
          </a:p>
          <a:p>
            <a:pPr marL="457200" lvl="0" indent="-342900" algn="l" rtl="0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en-GB" dirty="0"/>
              <a:t>Profit &lt; limits specified + Income &gt; threshold limit [Clause d]</a:t>
            </a:r>
            <a:endParaRPr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GB" b="1" dirty="0"/>
              <a:t>Assessee opting out of presumptive taxation u/s 44AD before 5 years</a:t>
            </a:r>
            <a:endParaRPr b="1" dirty="0"/>
          </a:p>
          <a:p>
            <a:pPr marL="457200" marR="0" lvl="0" indent="-3429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en-GB" dirty="0"/>
              <a:t> Income &gt; threshold limit [Clause e]</a:t>
            </a:r>
          </a:p>
          <a:p>
            <a:pPr marL="11430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lang="en-GB" i="1" dirty="0"/>
              <a:t>Does not apply to assessee declaring income 44AD(1) / 44ADA(1)</a:t>
            </a:r>
            <a:endParaRPr i="1" dirty="0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FB34AF-32BA-6DA3-60B0-A2B98D46E9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231916"/>
            <a:ext cx="8520600" cy="607800"/>
          </a:xfrm>
        </p:spPr>
        <p:txBody>
          <a:bodyPr>
            <a:normAutofit fontScale="90000"/>
          </a:bodyPr>
          <a:lstStyle/>
          <a:p>
            <a:r>
              <a:rPr lang="en-IN" dirty="0"/>
              <a:t>Interplay with 44AB and 44AD</a:t>
            </a:r>
          </a:p>
        </p:txBody>
      </p:sp>
      <p:graphicFrame>
        <p:nvGraphicFramePr>
          <p:cNvPr id="5" name="Content Placeholder 5">
            <a:extLst>
              <a:ext uri="{FF2B5EF4-FFF2-40B4-BE49-F238E27FC236}">
                <a16:creationId xmlns:a16="http://schemas.microsoft.com/office/drawing/2014/main" id="{87FA6BA7-9526-A016-912A-67BF082D737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18883188"/>
              </p:ext>
            </p:extLst>
          </p:nvPr>
        </p:nvGraphicFramePr>
        <p:xfrm>
          <a:off x="139851" y="838507"/>
          <a:ext cx="8864298" cy="38571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93987">
                  <a:extLst>
                    <a:ext uri="{9D8B030D-6E8A-4147-A177-3AD203B41FA5}">
                      <a16:colId xmlns:a16="http://schemas.microsoft.com/office/drawing/2014/main" val="1636660919"/>
                    </a:ext>
                  </a:extLst>
                </a:gridCol>
                <a:gridCol w="1492954">
                  <a:extLst>
                    <a:ext uri="{9D8B030D-6E8A-4147-A177-3AD203B41FA5}">
                      <a16:colId xmlns:a16="http://schemas.microsoft.com/office/drawing/2014/main" val="2179017798"/>
                    </a:ext>
                  </a:extLst>
                </a:gridCol>
                <a:gridCol w="922620">
                  <a:extLst>
                    <a:ext uri="{9D8B030D-6E8A-4147-A177-3AD203B41FA5}">
                      <a16:colId xmlns:a16="http://schemas.microsoft.com/office/drawing/2014/main" val="4037839631"/>
                    </a:ext>
                  </a:extLst>
                </a:gridCol>
                <a:gridCol w="922620">
                  <a:extLst>
                    <a:ext uri="{9D8B030D-6E8A-4147-A177-3AD203B41FA5}">
                      <a16:colId xmlns:a16="http://schemas.microsoft.com/office/drawing/2014/main" val="3774380439"/>
                    </a:ext>
                  </a:extLst>
                </a:gridCol>
                <a:gridCol w="815056">
                  <a:extLst>
                    <a:ext uri="{9D8B030D-6E8A-4147-A177-3AD203B41FA5}">
                      <a16:colId xmlns:a16="http://schemas.microsoft.com/office/drawing/2014/main" val="2397486322"/>
                    </a:ext>
                  </a:extLst>
                </a:gridCol>
                <a:gridCol w="922620">
                  <a:extLst>
                    <a:ext uri="{9D8B030D-6E8A-4147-A177-3AD203B41FA5}">
                      <a16:colId xmlns:a16="http://schemas.microsoft.com/office/drawing/2014/main" val="2339330967"/>
                    </a:ext>
                  </a:extLst>
                </a:gridCol>
                <a:gridCol w="922620">
                  <a:extLst>
                    <a:ext uri="{9D8B030D-6E8A-4147-A177-3AD203B41FA5}">
                      <a16:colId xmlns:a16="http://schemas.microsoft.com/office/drawing/2014/main" val="1837899363"/>
                    </a:ext>
                  </a:extLst>
                </a:gridCol>
                <a:gridCol w="1071821">
                  <a:extLst>
                    <a:ext uri="{9D8B030D-6E8A-4147-A177-3AD203B41FA5}">
                      <a16:colId xmlns:a16="http://schemas.microsoft.com/office/drawing/2014/main" val="2004179190"/>
                    </a:ext>
                  </a:extLst>
                </a:gridCol>
              </a:tblGrid>
              <a:tr h="437976"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u="none" strike="noStrike" dirty="0">
                          <a:effectLst/>
                        </a:rPr>
                        <a:t> Parameters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0362" marR="10362" marT="10362" marB="0" anchor="ctr"/>
                </a:tc>
                <a:tc gridSpan="7">
                  <a:txBody>
                    <a:bodyPr/>
                    <a:lstStyle/>
                    <a:p>
                      <a:pPr algn="ctr" fontAlgn="t"/>
                      <a:r>
                        <a:rPr lang="en-US" sz="1400" u="none" strike="noStrike" dirty="0">
                          <a:effectLst/>
                        </a:rPr>
                        <a:t> Eligible Assessee: Firms(other than LLP), Individual and HUF in Eligible Business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0362" marR="10362" marT="10362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0411727"/>
                  </a:ext>
                </a:extLst>
              </a:tr>
              <a:tr h="424151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0" u="none" strike="noStrike" dirty="0">
                          <a:effectLst/>
                        </a:rPr>
                        <a:t> Turnover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0362" marR="10362" marT="10362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u="none" strike="noStrike" dirty="0">
                          <a:effectLst/>
                        </a:rPr>
                        <a:t> Less than 1 Crore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0362" marR="10362" marT="10362" marB="0" anchor="ctr"/>
                </a:tc>
                <a:tc gridSpan="3">
                  <a:txBody>
                    <a:bodyPr/>
                    <a:lstStyle/>
                    <a:p>
                      <a:pPr algn="ctr" fontAlgn="t"/>
                      <a:r>
                        <a:rPr lang="en-US" sz="1400" u="none" strike="noStrike" dirty="0">
                          <a:effectLst/>
                        </a:rPr>
                        <a:t> Between 1Crore and 3 Crores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0362" marR="10362" marT="10362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en-US" sz="1400" u="none" strike="noStrike" dirty="0">
                          <a:effectLst/>
                        </a:rPr>
                        <a:t> Between 3 Crores and 10 Crores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0362" marR="10362" marT="10362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u="none" strike="noStrike" dirty="0">
                          <a:effectLst/>
                        </a:rPr>
                        <a:t> More than 10 Crores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0362" marR="10362" marT="10362" marB="0" anchor="ctr"/>
                </a:tc>
                <a:extLst>
                  <a:ext uri="{0D108BD9-81ED-4DB2-BD59-A6C34878D82A}">
                    <a16:rowId xmlns:a16="http://schemas.microsoft.com/office/drawing/2014/main" val="2145039022"/>
                  </a:ext>
                </a:extLst>
              </a:tr>
              <a:tr h="424151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0" u="none" strike="noStrike" dirty="0">
                          <a:effectLst/>
                        </a:rPr>
                        <a:t> Declared Profit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0362" marR="10362" marT="10362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u="none" strike="noStrike" dirty="0">
                          <a:effectLst/>
                        </a:rPr>
                        <a:t> &lt; 8% / 6%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0362" marR="10362" marT="10362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u="none" strike="noStrike" dirty="0">
                          <a:effectLst/>
                        </a:rPr>
                        <a:t> &lt; 8% / 6%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0362" marR="10362" marT="10362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u="none" strike="noStrike" dirty="0">
                          <a:effectLst/>
                        </a:rPr>
                        <a:t> &lt; 8% / 6%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0362" marR="10362" marT="10362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u="none" strike="noStrike" dirty="0">
                          <a:effectLst/>
                        </a:rPr>
                        <a:t> &gt; 8% / 6%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0362" marR="10362" marT="10362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u="none" strike="noStrike" dirty="0">
                          <a:effectLst/>
                        </a:rPr>
                        <a:t> Does Not matter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0362" marR="10362" marT="10362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u="none" strike="noStrike">
                          <a:effectLst/>
                        </a:rPr>
                        <a:t> Does Not matter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0362" marR="10362" marT="10362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u="none" strike="noStrike">
                          <a:effectLst/>
                        </a:rPr>
                        <a:t> Does Not matter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0362" marR="10362" marT="10362" marB="0" anchor="ctr"/>
                </a:tc>
                <a:extLst>
                  <a:ext uri="{0D108BD9-81ED-4DB2-BD59-A6C34878D82A}">
                    <a16:rowId xmlns:a16="http://schemas.microsoft.com/office/drawing/2014/main" val="3432880901"/>
                  </a:ext>
                </a:extLst>
              </a:tr>
              <a:tr h="631527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0" u="none" strike="noStrike" dirty="0">
                          <a:effectLst/>
                        </a:rPr>
                        <a:t> Cash % in Total Receipt/ Payment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0362" marR="10362" marT="10362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u="none" strike="noStrike" dirty="0">
                          <a:effectLst/>
                        </a:rPr>
                        <a:t> Does Not matter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0362" marR="10362" marT="10362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u="none" strike="noStrike" dirty="0">
                          <a:effectLst/>
                        </a:rPr>
                        <a:t> &lt; 5%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0362" marR="10362" marT="10362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u="none" strike="noStrike" dirty="0">
                          <a:effectLst/>
                        </a:rPr>
                        <a:t> &gt; 5%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0362" marR="10362" marT="10362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u="none" strike="noStrike">
                          <a:effectLst/>
                        </a:rPr>
                        <a:t> Does Not matter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0362" marR="10362" marT="10362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u="none" strike="noStrike" dirty="0">
                          <a:effectLst/>
                        </a:rPr>
                        <a:t> &lt; 5%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0362" marR="10362" marT="10362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u="none" strike="noStrike">
                          <a:effectLst/>
                        </a:rPr>
                        <a:t> &gt; 5%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0362" marR="10362" marT="10362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u="none" strike="noStrike">
                          <a:effectLst/>
                        </a:rPr>
                        <a:t> Does Not matter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0362" marR="10362" marT="10362" marB="0" anchor="ctr"/>
                </a:tc>
                <a:extLst>
                  <a:ext uri="{0D108BD9-81ED-4DB2-BD59-A6C34878D82A}">
                    <a16:rowId xmlns:a16="http://schemas.microsoft.com/office/drawing/2014/main" val="2787324412"/>
                  </a:ext>
                </a:extLst>
              </a:tr>
              <a:tr h="631527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0" u="none" strike="noStrike" dirty="0">
                          <a:effectLst/>
                        </a:rPr>
                        <a:t> Is 44AD mandatory?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0362" marR="10362" marT="10362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u="none" strike="noStrike" dirty="0">
                          <a:effectLst/>
                        </a:rPr>
                        <a:t>No, optional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0362" marR="10362" marT="10362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u="none" strike="noStrike" dirty="0">
                          <a:effectLst/>
                        </a:rPr>
                        <a:t>No, optional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0362" marR="10362" marT="10362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u="none" strike="noStrike" dirty="0">
                          <a:effectLst/>
                        </a:rPr>
                        <a:t>No, optional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0362" marR="10362" marT="10362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u="none" strike="noStrike" dirty="0">
                          <a:effectLst/>
                        </a:rPr>
                        <a:t>Best to choose 44AD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0362" marR="10362" marT="10362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u="none" strike="noStrike">
                          <a:effectLst/>
                        </a:rPr>
                        <a:t> NA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0362" marR="10362" marT="10362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u="none" strike="noStrike" dirty="0">
                          <a:effectLst/>
                        </a:rPr>
                        <a:t> NA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0362" marR="10362" marT="10362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u="none" strike="noStrike">
                          <a:effectLst/>
                        </a:rPr>
                        <a:t> NA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0362" marR="10362" marT="10362" marB="0" anchor="ctr"/>
                </a:tc>
                <a:extLst>
                  <a:ext uri="{0D108BD9-81ED-4DB2-BD59-A6C34878D82A}">
                    <a16:rowId xmlns:a16="http://schemas.microsoft.com/office/drawing/2014/main" val="3762110341"/>
                  </a:ext>
                </a:extLst>
              </a:tr>
              <a:tr h="631527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0" u="none" strike="noStrike" dirty="0">
                          <a:effectLst/>
                        </a:rPr>
                        <a:t> Is IT Filing with PL &amp; BS mandatory ?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0362" marR="10362" marT="10362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u="none" strike="noStrike" dirty="0">
                          <a:effectLst/>
                        </a:rPr>
                        <a:t> Yes, if 44AD not opted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0362" marR="10362" marT="10362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u="none" strike="noStrike" dirty="0">
                          <a:effectLst/>
                        </a:rPr>
                        <a:t> Yes, if 44AD not opted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0362" marR="10362" marT="10362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u="none" strike="noStrike" dirty="0">
                          <a:effectLst/>
                        </a:rPr>
                        <a:t> Yes, if 44AD not opted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0362" marR="10362" marT="10362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u="none" strike="noStrike" dirty="0">
                          <a:effectLst/>
                        </a:rPr>
                        <a:t> NA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0362" marR="10362" marT="10362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u="none" strike="noStrike" dirty="0">
                          <a:effectLst/>
                        </a:rPr>
                        <a:t> Yes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0362" marR="10362" marT="10362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u="none" strike="noStrike" dirty="0">
                          <a:effectLst/>
                        </a:rPr>
                        <a:t> Yes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0362" marR="10362" marT="10362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u="none" strike="noStrike" dirty="0">
                          <a:effectLst/>
                        </a:rPr>
                        <a:t> Yes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0362" marR="10362" marT="10362" marB="0" anchor="ctr"/>
                </a:tc>
                <a:extLst>
                  <a:ext uri="{0D108BD9-81ED-4DB2-BD59-A6C34878D82A}">
                    <a16:rowId xmlns:a16="http://schemas.microsoft.com/office/drawing/2014/main" val="4181930335"/>
                  </a:ext>
                </a:extLst>
              </a:tr>
              <a:tr h="631527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0" u="none" strike="noStrike" dirty="0">
                          <a:effectLst/>
                        </a:rPr>
                        <a:t> Is Audit us/ 44AB applicable?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0362" marR="10362" marT="10362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u="none" strike="noStrike" dirty="0">
                          <a:effectLst/>
                        </a:rPr>
                        <a:t> No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0362" marR="10362" marT="10362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u="none" strike="noStrike" dirty="0">
                          <a:effectLst/>
                        </a:rPr>
                        <a:t> No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0362" marR="10362" marT="10362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u="none" strike="noStrike" dirty="0">
                          <a:effectLst/>
                        </a:rPr>
                        <a:t> Yes, if 44AD not opted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0362" marR="10362" marT="10362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u="none" strike="noStrike" dirty="0">
                          <a:effectLst/>
                        </a:rPr>
                        <a:t> No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0362" marR="10362" marT="10362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u="none" strike="noStrike" dirty="0">
                          <a:effectLst/>
                        </a:rPr>
                        <a:t> No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0362" marR="10362" marT="10362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u="none" strike="noStrike" dirty="0">
                          <a:effectLst/>
                        </a:rPr>
                        <a:t> Yes 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0362" marR="10362" marT="10362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u="none" strike="noStrike" dirty="0">
                          <a:effectLst/>
                        </a:rPr>
                        <a:t>Yes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0362" marR="10362" marT="10362" marB="0" anchor="ctr"/>
                </a:tc>
                <a:extLst>
                  <a:ext uri="{0D108BD9-81ED-4DB2-BD59-A6C34878D82A}">
                    <a16:rowId xmlns:a16="http://schemas.microsoft.com/office/drawing/2014/main" val="40671067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35496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A3B758-9F08-9D47-6D4B-BB63123D44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dirty="0"/>
              <a:t>Interplay with 44AB and 44ADA</a:t>
            </a:r>
          </a:p>
        </p:txBody>
      </p:sp>
      <p:graphicFrame>
        <p:nvGraphicFramePr>
          <p:cNvPr id="4" name="Content Placeholder 4">
            <a:extLst>
              <a:ext uri="{FF2B5EF4-FFF2-40B4-BE49-F238E27FC236}">
                <a16:creationId xmlns:a16="http://schemas.microsoft.com/office/drawing/2014/main" id="{43C00237-6BA8-090E-371A-62434CA1D0E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85538863"/>
              </p:ext>
            </p:extLst>
          </p:nvPr>
        </p:nvGraphicFramePr>
        <p:xfrm>
          <a:off x="201883" y="1108276"/>
          <a:ext cx="8630418" cy="35166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22662">
                  <a:extLst>
                    <a:ext uri="{9D8B030D-6E8A-4147-A177-3AD203B41FA5}">
                      <a16:colId xmlns:a16="http://schemas.microsoft.com/office/drawing/2014/main" val="1520361986"/>
                    </a:ext>
                  </a:extLst>
                </a:gridCol>
                <a:gridCol w="2281992">
                  <a:extLst>
                    <a:ext uri="{9D8B030D-6E8A-4147-A177-3AD203B41FA5}">
                      <a16:colId xmlns:a16="http://schemas.microsoft.com/office/drawing/2014/main" val="471942838"/>
                    </a:ext>
                  </a:extLst>
                </a:gridCol>
                <a:gridCol w="1940312">
                  <a:extLst>
                    <a:ext uri="{9D8B030D-6E8A-4147-A177-3AD203B41FA5}">
                      <a16:colId xmlns:a16="http://schemas.microsoft.com/office/drawing/2014/main" val="1464793527"/>
                    </a:ext>
                  </a:extLst>
                </a:gridCol>
                <a:gridCol w="1985452">
                  <a:extLst>
                    <a:ext uri="{9D8B030D-6E8A-4147-A177-3AD203B41FA5}">
                      <a16:colId xmlns:a16="http://schemas.microsoft.com/office/drawing/2014/main" val="748485391"/>
                    </a:ext>
                  </a:extLst>
                </a:gridCol>
              </a:tblGrid>
              <a:tr h="416415">
                <a:tc>
                  <a:txBody>
                    <a:bodyPr/>
                    <a:lstStyle/>
                    <a:p>
                      <a:pPr algn="l" fontAlgn="t"/>
                      <a:r>
                        <a:rPr lang="en-US" sz="1500" u="none" strike="noStrike" dirty="0">
                          <a:effectLst/>
                        </a:rPr>
                        <a:t> Parameters</a:t>
                      </a:r>
                      <a:endParaRPr lang="en-US" sz="15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2128" marR="12128" marT="12128" marB="0" anchor="ctr"/>
                </a:tc>
                <a:tc gridSpan="3">
                  <a:txBody>
                    <a:bodyPr/>
                    <a:lstStyle/>
                    <a:p>
                      <a:pPr algn="ctr" fontAlgn="t"/>
                      <a:r>
                        <a:rPr lang="en-US" sz="1500" u="none" strike="noStrike" dirty="0">
                          <a:effectLst/>
                        </a:rPr>
                        <a:t>Eligible Assessee:  Firms(Other than LLP), Individual and HUF in Eligible Profession </a:t>
                      </a:r>
                      <a:endParaRPr lang="en-US" sz="15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2128" marR="12128" marT="12128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0524926"/>
                  </a:ext>
                </a:extLst>
              </a:tr>
              <a:tr h="375310">
                <a:tc>
                  <a:txBody>
                    <a:bodyPr/>
                    <a:lstStyle/>
                    <a:p>
                      <a:pPr algn="l" fontAlgn="t"/>
                      <a:r>
                        <a:rPr lang="en-US" sz="1500" u="none" strike="noStrike" dirty="0">
                          <a:effectLst/>
                        </a:rPr>
                        <a:t> Turnover 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2128" marR="12128" marT="12128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500" u="none" strike="noStrike" dirty="0">
                          <a:effectLst/>
                        </a:rPr>
                        <a:t> &lt; 75,00,000/- 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2128" marR="12128" marT="12128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500" u="none" strike="noStrike">
                          <a:effectLst/>
                        </a:rPr>
                        <a:t> &lt; 75,00,000/- 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2128" marR="12128" marT="12128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500" u="none" strike="noStrike">
                          <a:effectLst/>
                        </a:rPr>
                        <a:t> &gt; 75,00,000/- 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2128" marR="12128" marT="12128" marB="0" anchor="ctr"/>
                </a:tc>
                <a:extLst>
                  <a:ext uri="{0D108BD9-81ED-4DB2-BD59-A6C34878D82A}">
                    <a16:rowId xmlns:a16="http://schemas.microsoft.com/office/drawing/2014/main" val="3273297885"/>
                  </a:ext>
                </a:extLst>
              </a:tr>
              <a:tr h="332661">
                <a:tc>
                  <a:txBody>
                    <a:bodyPr/>
                    <a:lstStyle/>
                    <a:p>
                      <a:pPr algn="l" fontAlgn="t"/>
                      <a:r>
                        <a:rPr lang="en-US" sz="1500" u="none" strike="noStrike">
                          <a:effectLst/>
                        </a:rPr>
                        <a:t> Declared Profit 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2128" marR="12128" marT="12128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500" u="none" strike="noStrike" dirty="0">
                          <a:effectLst/>
                        </a:rPr>
                        <a:t> &lt; 50% 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2128" marR="12128" marT="12128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500" u="none" strike="noStrike">
                          <a:effectLst/>
                        </a:rPr>
                        <a:t> &gt; 50% 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2128" marR="12128" marT="12128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500" u="none" strike="noStrike">
                          <a:effectLst/>
                        </a:rPr>
                        <a:t> Does Not matter 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2128" marR="12128" marT="12128" marB="0" anchor="ctr"/>
                </a:tc>
                <a:extLst>
                  <a:ext uri="{0D108BD9-81ED-4DB2-BD59-A6C34878D82A}">
                    <a16:rowId xmlns:a16="http://schemas.microsoft.com/office/drawing/2014/main" val="4096372492"/>
                  </a:ext>
                </a:extLst>
              </a:tr>
              <a:tr h="426488">
                <a:tc>
                  <a:txBody>
                    <a:bodyPr/>
                    <a:lstStyle/>
                    <a:p>
                      <a:pPr algn="l" fontAlgn="t"/>
                      <a:r>
                        <a:rPr lang="en-US" sz="1500" u="none" strike="noStrike">
                          <a:effectLst/>
                        </a:rPr>
                        <a:t> Can 44ADA be opted ? 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2128" marR="12128" marT="12128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500" u="none" strike="noStrike" dirty="0">
                          <a:effectLst/>
                        </a:rPr>
                        <a:t> No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2128" marR="12128" marT="12128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500" u="none" strike="noStrike" dirty="0">
                          <a:effectLst/>
                        </a:rPr>
                        <a:t> Yes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2128" marR="12128" marT="12128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500" u="none" strike="noStrike" dirty="0">
                          <a:effectLst/>
                        </a:rPr>
                        <a:t> NA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2128" marR="12128" marT="12128" marB="0" anchor="ctr"/>
                </a:tc>
                <a:extLst>
                  <a:ext uri="{0D108BD9-81ED-4DB2-BD59-A6C34878D82A}">
                    <a16:rowId xmlns:a16="http://schemas.microsoft.com/office/drawing/2014/main" val="518934216"/>
                  </a:ext>
                </a:extLst>
              </a:tr>
              <a:tr h="1912850">
                <a:tc>
                  <a:txBody>
                    <a:bodyPr/>
                    <a:lstStyle/>
                    <a:p>
                      <a:pPr algn="l" fontAlgn="t"/>
                      <a:r>
                        <a:rPr lang="en-US" sz="1500" u="none" strike="noStrike" dirty="0">
                          <a:effectLst/>
                        </a:rPr>
                        <a:t> Audit u/s 44AB? 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2128" marR="12128" marT="12128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500" u="none" strike="noStrike" dirty="0">
                          <a:effectLst/>
                        </a:rPr>
                        <a:t> Yes - if Income exceeds Maximum income Not chargeable to tax ( 3 lakh In case of Individuals and Rs. 1 in case of Firm)</a:t>
                      </a:r>
                      <a:br>
                        <a:rPr lang="en-US" sz="1500" u="none" strike="noStrike" dirty="0">
                          <a:effectLst/>
                        </a:rPr>
                      </a:br>
                      <a:br>
                        <a:rPr lang="en-US" sz="1500" u="none" strike="noStrike" dirty="0">
                          <a:effectLst/>
                        </a:rPr>
                      </a:br>
                      <a:r>
                        <a:rPr lang="en-US" sz="1500" u="none" strike="noStrike" dirty="0">
                          <a:effectLst/>
                        </a:rPr>
                        <a:t>No - other case ( Only ITR with PL and BS to be filed) 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2128" marR="12128" marT="12128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500" u="none" strike="noStrike" dirty="0">
                          <a:effectLst/>
                        </a:rPr>
                        <a:t> No 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2128" marR="12128" marT="12128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500" u="none" strike="noStrike" dirty="0">
                          <a:effectLst/>
                        </a:rPr>
                        <a:t> Mandatory 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12128" marR="12128" marT="12128" marB="0" anchor="ctr"/>
                </a:tc>
                <a:extLst>
                  <a:ext uri="{0D108BD9-81ED-4DB2-BD59-A6C34878D82A}">
                    <a16:rowId xmlns:a16="http://schemas.microsoft.com/office/drawing/2014/main" val="34118911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42989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Audit report - Form 3CA / Form 3CB</a:t>
            </a:r>
            <a:endParaRPr/>
          </a:p>
        </p:txBody>
      </p:sp>
      <p:sp>
        <p:nvSpPr>
          <p:cNvPr id="110" name="Google Shape;110;p17"/>
          <p:cNvSpPr txBox="1">
            <a:spLocks noGrp="1"/>
          </p:cNvSpPr>
          <p:nvPr>
            <p:ph type="body" idx="1"/>
          </p:nvPr>
        </p:nvSpPr>
        <p:spPr>
          <a:xfrm>
            <a:off x="5834700" y="3327575"/>
            <a:ext cx="2903100" cy="988200"/>
          </a:xfrm>
          <a:prstGeom prst="rect">
            <a:avLst/>
          </a:prstGeom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 i="1"/>
              <a:t>Auditor refers to audit report under respective Act</a:t>
            </a:r>
            <a:endParaRPr sz="1400" i="1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sz="1400"/>
          </a:p>
        </p:txBody>
      </p:sp>
      <p:sp>
        <p:nvSpPr>
          <p:cNvPr id="120" name="Google Shape;120;p17"/>
          <p:cNvSpPr txBox="1">
            <a:spLocks noGrp="1"/>
          </p:cNvSpPr>
          <p:nvPr>
            <p:ph type="body" idx="4294967295"/>
          </p:nvPr>
        </p:nvSpPr>
        <p:spPr>
          <a:xfrm>
            <a:off x="0" y="3327400"/>
            <a:ext cx="4140200" cy="1233488"/>
          </a:xfrm>
          <a:prstGeom prst="rect">
            <a:avLst/>
          </a:prstGeom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GB" sz="1400" i="1" dirty="0"/>
              <a:t>Financials in agreement with books</a:t>
            </a:r>
            <a:endParaRPr sz="1400" i="1" dirty="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GB" sz="1400" i="1" dirty="0"/>
              <a:t>Information and explanations received</a:t>
            </a:r>
            <a:endParaRPr sz="1400" i="1" dirty="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GB" sz="1400" i="1" dirty="0"/>
              <a:t>Proper books maintained</a:t>
            </a:r>
            <a:endParaRPr sz="1400" i="1" dirty="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GB" sz="1400" i="1" dirty="0"/>
              <a:t>True and fair view</a:t>
            </a:r>
            <a:endParaRPr sz="1400" i="1" dirty="0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sz="1400" dirty="0"/>
          </a:p>
        </p:txBody>
      </p:sp>
      <p:sp>
        <p:nvSpPr>
          <p:cNvPr id="121" name="Google Shape;121;p17"/>
          <p:cNvSpPr txBox="1">
            <a:spLocks noGrp="1"/>
          </p:cNvSpPr>
          <p:nvPr>
            <p:ph type="body" idx="4294967295"/>
          </p:nvPr>
        </p:nvSpPr>
        <p:spPr>
          <a:xfrm>
            <a:off x="3397220" y="2113289"/>
            <a:ext cx="2416175" cy="1336675"/>
          </a:xfrm>
          <a:prstGeom prst="rect">
            <a:avLst/>
          </a:prstGeom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 b="1" dirty="0"/>
              <a:t>Auditor certifies particulars given in Form 3CD as “True and Correct”</a:t>
            </a:r>
            <a:endParaRPr sz="1600" b="1" dirty="0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sz="1600" b="1" dirty="0"/>
          </a:p>
        </p:txBody>
      </p:sp>
      <p:cxnSp>
        <p:nvCxnSpPr>
          <p:cNvPr id="111" name="Google Shape;111;p17"/>
          <p:cNvCxnSpPr>
            <a:stCxn id="112" idx="2"/>
            <a:endCxn id="113" idx="0"/>
          </p:cNvCxnSpPr>
          <p:nvPr/>
        </p:nvCxnSpPr>
        <p:spPr>
          <a:xfrm rot="-5400000" flipH="1">
            <a:off x="5351459" y="656750"/>
            <a:ext cx="681300" cy="2173200"/>
          </a:xfrm>
          <a:prstGeom prst="bentConnector3">
            <a:avLst>
              <a:gd name="adj1" fmla="val 50000"/>
            </a:avLst>
          </a:prstGeom>
          <a:noFill/>
          <a:ln w="19050" cap="flat" cmpd="sng">
            <a:solidFill>
              <a:srgbClr val="C2C2C2"/>
            </a:solidFill>
            <a:prstDash val="solid"/>
            <a:miter lim="8000"/>
            <a:headEnd type="none" w="sm" len="sm"/>
            <a:tailEnd type="none" w="sm" len="sm"/>
          </a:ln>
        </p:spPr>
      </p:cxnSp>
      <p:cxnSp>
        <p:nvCxnSpPr>
          <p:cNvPr id="114" name="Google Shape;114;p17"/>
          <p:cNvCxnSpPr>
            <a:stCxn id="115" idx="0"/>
            <a:endCxn id="112" idx="2"/>
          </p:cNvCxnSpPr>
          <p:nvPr/>
        </p:nvCxnSpPr>
        <p:spPr>
          <a:xfrm rot="-5400000">
            <a:off x="3178256" y="656632"/>
            <a:ext cx="681300" cy="2173500"/>
          </a:xfrm>
          <a:prstGeom prst="bentConnector3">
            <a:avLst>
              <a:gd name="adj1" fmla="val 50000"/>
            </a:avLst>
          </a:prstGeom>
          <a:noFill/>
          <a:ln w="19050" cap="flat" cmpd="sng">
            <a:solidFill>
              <a:srgbClr val="C2C2C2"/>
            </a:solidFill>
            <a:prstDash val="solid"/>
            <a:miter lim="8000"/>
            <a:headEnd type="none" w="sm" len="sm"/>
            <a:tailEnd type="none" w="sm" len="sm"/>
          </a:ln>
        </p:spPr>
      </p:cxnSp>
      <p:cxnSp>
        <p:nvCxnSpPr>
          <p:cNvPr id="116" name="Google Shape;116;p17"/>
          <p:cNvCxnSpPr>
            <a:stCxn id="117" idx="0"/>
            <a:endCxn id="115" idx="2"/>
          </p:cNvCxnSpPr>
          <p:nvPr/>
        </p:nvCxnSpPr>
        <p:spPr>
          <a:xfrm rot="-5400000">
            <a:off x="2195606" y="2705510"/>
            <a:ext cx="473700" cy="600"/>
          </a:xfrm>
          <a:prstGeom prst="bentConnector3">
            <a:avLst>
              <a:gd name="adj1" fmla="val 49997"/>
            </a:avLst>
          </a:prstGeom>
          <a:noFill/>
          <a:ln w="19050" cap="flat" cmpd="sng">
            <a:solidFill>
              <a:srgbClr val="C2C2C2"/>
            </a:solidFill>
            <a:prstDash val="solid"/>
            <a:miter lim="8000"/>
            <a:headEnd type="none" w="sm" len="sm"/>
            <a:tailEnd type="none" w="sm" len="sm"/>
          </a:ln>
        </p:spPr>
      </p:cxnSp>
      <p:cxnSp>
        <p:nvCxnSpPr>
          <p:cNvPr id="118" name="Google Shape;118;p17"/>
          <p:cNvCxnSpPr>
            <a:stCxn id="119" idx="0"/>
            <a:endCxn id="113" idx="2"/>
          </p:cNvCxnSpPr>
          <p:nvPr/>
        </p:nvCxnSpPr>
        <p:spPr>
          <a:xfrm rot="-5400000">
            <a:off x="6542258" y="2705510"/>
            <a:ext cx="473700" cy="600"/>
          </a:xfrm>
          <a:prstGeom prst="bentConnector3">
            <a:avLst>
              <a:gd name="adj1" fmla="val 49997"/>
            </a:avLst>
          </a:prstGeom>
          <a:noFill/>
          <a:ln w="19050" cap="flat" cmpd="sng">
            <a:solidFill>
              <a:srgbClr val="C2C2C2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112" name="Google Shape;112;p17"/>
          <p:cNvSpPr txBox="1"/>
          <p:nvPr/>
        </p:nvSpPr>
        <p:spPr>
          <a:xfrm>
            <a:off x="3659909" y="1017800"/>
            <a:ext cx="1891200" cy="384900"/>
          </a:xfrm>
          <a:prstGeom prst="rect">
            <a:avLst/>
          </a:prstGeom>
          <a:noFill/>
          <a:ln w="19050" cap="flat" cmpd="sng">
            <a:solidFill>
              <a:srgbClr val="A72A1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50" b="1">
                <a:solidFill>
                  <a:srgbClr val="A72A1E"/>
                </a:solidFill>
                <a:latin typeface="Roboto"/>
                <a:ea typeface="Roboto"/>
                <a:cs typeface="Roboto"/>
                <a:sym typeface="Roboto"/>
              </a:rPr>
              <a:t>Assessee</a:t>
            </a:r>
            <a:endParaRPr sz="1350" b="1">
              <a:solidFill>
                <a:srgbClr val="A72A1E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5" name="Google Shape;115;p17"/>
          <p:cNvSpPr txBox="1"/>
          <p:nvPr/>
        </p:nvSpPr>
        <p:spPr>
          <a:xfrm>
            <a:off x="1488056" y="2084032"/>
            <a:ext cx="1888200" cy="384900"/>
          </a:xfrm>
          <a:prstGeom prst="rect">
            <a:avLst/>
          </a:prstGeom>
          <a:noFill/>
          <a:ln w="19050" cap="flat" cmpd="sng">
            <a:solidFill>
              <a:srgbClr val="A72A1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50" b="1">
                <a:solidFill>
                  <a:srgbClr val="A72A1E"/>
                </a:solidFill>
                <a:latin typeface="Roboto"/>
                <a:ea typeface="Roboto"/>
                <a:cs typeface="Roboto"/>
                <a:sym typeface="Roboto"/>
              </a:rPr>
              <a:t>Not audited under any Act</a:t>
            </a:r>
            <a:endParaRPr sz="1350" b="1">
              <a:solidFill>
                <a:srgbClr val="A72A1E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3" name="Google Shape;113;p17"/>
          <p:cNvSpPr txBox="1"/>
          <p:nvPr/>
        </p:nvSpPr>
        <p:spPr>
          <a:xfrm>
            <a:off x="5834708" y="2084032"/>
            <a:ext cx="1888200" cy="384900"/>
          </a:xfrm>
          <a:prstGeom prst="rect">
            <a:avLst/>
          </a:prstGeom>
          <a:noFill/>
          <a:ln w="19050" cap="flat" cmpd="sng">
            <a:solidFill>
              <a:srgbClr val="A72A1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50" b="1">
                <a:solidFill>
                  <a:srgbClr val="A72A1E"/>
                </a:solidFill>
                <a:latin typeface="Roboto"/>
                <a:ea typeface="Roboto"/>
                <a:cs typeface="Roboto"/>
                <a:sym typeface="Roboto"/>
              </a:rPr>
              <a:t>Audited under any Act</a:t>
            </a:r>
            <a:endParaRPr sz="1350" b="1">
              <a:solidFill>
                <a:srgbClr val="A72A1E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9" name="Google Shape;119;p17"/>
          <p:cNvSpPr txBox="1"/>
          <p:nvPr/>
        </p:nvSpPr>
        <p:spPr>
          <a:xfrm>
            <a:off x="5834708" y="2942660"/>
            <a:ext cx="1888200" cy="384900"/>
          </a:xfrm>
          <a:prstGeom prst="rect">
            <a:avLst/>
          </a:prstGeom>
          <a:noFill/>
          <a:ln w="19050" cap="flat" cmpd="sng">
            <a:solidFill>
              <a:srgbClr val="A72A1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50" b="1">
                <a:solidFill>
                  <a:srgbClr val="A72A1E"/>
                </a:solidFill>
                <a:latin typeface="Roboto"/>
                <a:ea typeface="Roboto"/>
                <a:cs typeface="Roboto"/>
                <a:sym typeface="Roboto"/>
              </a:rPr>
              <a:t>Form 3CA</a:t>
            </a:r>
            <a:endParaRPr sz="1350" b="1">
              <a:solidFill>
                <a:srgbClr val="A72A1E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7" name="Google Shape;117;p17"/>
          <p:cNvSpPr txBox="1"/>
          <p:nvPr/>
        </p:nvSpPr>
        <p:spPr>
          <a:xfrm>
            <a:off x="1488056" y="2942660"/>
            <a:ext cx="1888200" cy="384900"/>
          </a:xfrm>
          <a:prstGeom prst="rect">
            <a:avLst/>
          </a:prstGeom>
          <a:noFill/>
          <a:ln w="19050" cap="flat" cmpd="sng">
            <a:solidFill>
              <a:srgbClr val="A72A1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50" b="1">
                <a:solidFill>
                  <a:srgbClr val="A72A1E"/>
                </a:solidFill>
                <a:latin typeface="Roboto"/>
                <a:ea typeface="Roboto"/>
                <a:cs typeface="Roboto"/>
                <a:sym typeface="Roboto"/>
              </a:rPr>
              <a:t>Form 3CB</a:t>
            </a:r>
            <a:endParaRPr sz="1350" b="1">
              <a:solidFill>
                <a:srgbClr val="A72A1E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Things to be kept in mind </a:t>
            </a:r>
            <a:endParaRPr/>
          </a:p>
        </p:txBody>
      </p:sp>
      <p:sp>
        <p:nvSpPr>
          <p:cNvPr id="127" name="Google Shape;127;p18"/>
          <p:cNvSpPr txBox="1">
            <a:spLocks noGrp="1"/>
          </p:cNvSpPr>
          <p:nvPr>
            <p:ph type="body" idx="1"/>
          </p:nvPr>
        </p:nvSpPr>
        <p:spPr>
          <a:xfrm>
            <a:off x="311700" y="1017799"/>
            <a:ext cx="8520600" cy="425411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 lnSpcReduction="20000"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 dirty="0"/>
              <a:t>Audit report to contain paras relating to </a:t>
            </a:r>
            <a:r>
              <a:rPr lang="en-GB" dirty="0" err="1"/>
              <a:t>Assessee’s</a:t>
            </a:r>
            <a:r>
              <a:rPr lang="en-GB" dirty="0"/>
              <a:t> responsibility and Tax Auditor’s responsibility (refer ICAI GN on Tax Audit)</a:t>
            </a:r>
            <a:endParaRPr dirty="0"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 dirty="0"/>
              <a:t>To be reported under clause 3 of Form 3CA / clause 5 of Form 3CB</a:t>
            </a:r>
            <a:endParaRPr dirty="0"/>
          </a:p>
          <a:p>
            <a: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 dirty="0"/>
              <a:t>Clause 3(a) of Form 3CB</a:t>
            </a:r>
            <a:endParaRPr dirty="0"/>
          </a:p>
          <a:p>
            <a: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 dirty="0"/>
              <a:t>Observations/comments/ discrepancies/ inconsistencies of </a:t>
            </a:r>
            <a:r>
              <a:rPr lang="en-GB" u="sng" dirty="0" err="1"/>
              <a:t>qualificatory</a:t>
            </a:r>
            <a:r>
              <a:rPr lang="en-GB" u="sng" dirty="0"/>
              <a:t> nature</a:t>
            </a:r>
            <a:r>
              <a:rPr lang="en-GB" dirty="0"/>
              <a:t> </a:t>
            </a:r>
            <a:endParaRPr dirty="0"/>
          </a:p>
          <a:p>
            <a: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 dirty="0"/>
              <a:t>All the information and explanations which were necessary for the purposes of the audit not obtained </a:t>
            </a:r>
            <a:endParaRPr dirty="0"/>
          </a:p>
          <a:p>
            <a: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 dirty="0"/>
              <a:t>Proper books of account not maintained</a:t>
            </a:r>
            <a:endParaRPr dirty="0"/>
          </a:p>
          <a:p>
            <a: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 dirty="0"/>
              <a:t>True and fair view of the financial statements not applicable</a:t>
            </a:r>
            <a:endParaRPr dirty="0"/>
          </a:p>
          <a:p>
            <a: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 dirty="0"/>
              <a:t>AS non compliance</a:t>
            </a:r>
            <a:endParaRPr dirty="0"/>
          </a:p>
          <a:p>
            <a: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 dirty="0"/>
              <a:t>UDIN to be generated as per ICAI guidelines</a:t>
            </a:r>
            <a:endParaRPr dirty="0"/>
          </a:p>
          <a:p>
            <a: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 dirty="0"/>
              <a:t>Limits on no of tax audits as per ICAI code of ethics (60 in a FY)</a:t>
            </a:r>
          </a:p>
          <a:p>
            <a:pPr lvl="1" indent="-342900">
              <a:lnSpc>
                <a:spcPct val="115000"/>
              </a:lnSpc>
              <a:buSzPts val="1800"/>
              <a:buChar char="●"/>
            </a:pPr>
            <a:r>
              <a:rPr lang="en-GB" dirty="0"/>
              <a:t>UDIN limit</a:t>
            </a:r>
          </a:p>
          <a:p>
            <a: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 dirty="0"/>
              <a:t>Dues dates for AY 2026-27 (as it stands today)</a:t>
            </a:r>
          </a:p>
          <a:p>
            <a:pPr lvl="1" indent="-342900">
              <a:buSzPts val="1800"/>
              <a:buFont typeface="Courier New" panose="02070309020205020404" pitchFamily="49" charset="0"/>
              <a:buChar char="o"/>
            </a:pPr>
            <a:r>
              <a:rPr lang="en-US" dirty="0"/>
              <a:t>For furnishing the tax audit report: 30th September 2026</a:t>
            </a:r>
          </a:p>
          <a:p>
            <a:pPr lvl="1" indent="-342900">
              <a:buSzPts val="1800"/>
              <a:buFont typeface="Courier New" panose="02070309020205020404" pitchFamily="49" charset="0"/>
              <a:buChar char="o"/>
            </a:pPr>
            <a:r>
              <a:rPr lang="en-US" dirty="0"/>
              <a:t>For furnishing the ITR for these assessee: 31st October 2026 [including for Partners of the Firm which are subject to tax audit]</a:t>
            </a:r>
            <a:endParaRPr lang="en-GB" dirty="0"/>
          </a:p>
          <a:p>
            <a:pPr lvl="1" indent="-342900">
              <a:buSzPts val="1800"/>
              <a:buChar char="●"/>
            </a:pPr>
            <a:endParaRPr lang="en-GB" dirty="0"/>
          </a:p>
          <a:p>
            <a:pPr marL="571500" lvl="1" indent="0">
              <a:buSzPts val="1800"/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Comments / Qualifications </a:t>
            </a:r>
            <a:endParaRPr/>
          </a:p>
        </p:txBody>
      </p:sp>
      <p:sp>
        <p:nvSpPr>
          <p:cNvPr id="139" name="Google Shape;139;p20"/>
          <p:cNvSpPr txBox="1">
            <a:spLocks noGrp="1"/>
          </p:cNvSpPr>
          <p:nvPr>
            <p:ph type="body" idx="1"/>
          </p:nvPr>
        </p:nvSpPr>
        <p:spPr>
          <a:xfrm>
            <a:off x="311700" y="1078275"/>
            <a:ext cx="8520600" cy="376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11430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GB" u="sng" dirty="0"/>
              <a:t>Qualifications (Para 3)</a:t>
            </a: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 dirty="0"/>
              <a:t>Opening balances were obtained from unaudited figures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 dirty="0"/>
              <a:t>Financial statements are not compliant with Accounting Standards issued by ICAI (refer ICAI pronouncements for AS applicable to non corporate entities)</a:t>
            </a:r>
          </a:p>
          <a:p>
            <a:pPr marL="11430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GB" u="sng" dirty="0"/>
              <a:t>Comments in 3CD (Para 5)</a:t>
            </a:r>
            <a:endParaRPr u="sng"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 dirty="0"/>
              <a:t>Personal expenditure could not be verified in the absence of records maintained by the assessee in respect of usage of items like car, telephone etc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 dirty="0"/>
              <a:t>Evidence regarding A/c payee cheque / draft not available with assessee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 dirty="0"/>
              <a:t>Information regarding MSME vendors not maintained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 dirty="0"/>
              <a:t>Assessee has not provided / maintained quantitative particulars of stock items (check if list of records maintained and examined includes stock register!)</a:t>
            </a:r>
            <a:endParaRPr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B46A31-2D82-ABA2-914E-46E63ACB47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Format of NCE FS</a:t>
            </a:r>
            <a:endParaRPr lang="en-IN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2E595C-3CEB-83A7-72C6-B1B84B75D2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Mandatory format as per ICAI</a:t>
            </a:r>
          </a:p>
          <a:p>
            <a:r>
              <a:rPr lang="en-US" dirty="0"/>
              <a:t>Preparation of FS is the responsibility of the assessee not the auditor</a:t>
            </a:r>
          </a:p>
          <a:p>
            <a:pPr lvl="1"/>
            <a:r>
              <a:rPr lang="en-US" dirty="0"/>
              <a:t>So does ICAI have the power to mandate the format of FS for NCE?</a:t>
            </a:r>
          </a:p>
          <a:p>
            <a:r>
              <a:rPr lang="en-IN" dirty="0"/>
              <a:t>As per Direct Tax Committee, format is prescribed to being uniformity, comparability</a:t>
            </a:r>
          </a:p>
          <a:p>
            <a:r>
              <a:rPr lang="en-IN" dirty="0"/>
              <a:t>It is possible that format may be prescribed in future (reference to ICAI format for Schedule III BS)</a:t>
            </a:r>
          </a:p>
          <a:p>
            <a:r>
              <a:rPr lang="en-IN" dirty="0"/>
              <a:t>It is mandatory for auditor to mention assessee has prepared FS in format not as per ICAI format in Para 3</a:t>
            </a:r>
          </a:p>
          <a:p>
            <a:r>
              <a:rPr lang="en-IN" dirty="0"/>
              <a:t>Practical difficulties in shifting to new format for audit</a:t>
            </a:r>
          </a:p>
          <a:p>
            <a:pPr marL="114300" indent="0">
              <a:buNone/>
            </a:pPr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1427584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Clauses 1-2 of Form 3CD</a:t>
            </a:r>
            <a:endParaRPr/>
          </a:p>
        </p:txBody>
      </p:sp>
      <p:graphicFrame>
        <p:nvGraphicFramePr>
          <p:cNvPr id="145" name="Google Shape;145;p21"/>
          <p:cNvGraphicFramePr/>
          <p:nvPr>
            <p:extLst>
              <p:ext uri="{D42A27DB-BD31-4B8C-83A1-F6EECF244321}">
                <p14:modId xmlns:p14="http://schemas.microsoft.com/office/powerpoint/2010/main" val="3241666335"/>
              </p:ext>
            </p:extLst>
          </p:nvPr>
        </p:nvGraphicFramePr>
        <p:xfrm>
          <a:off x="431950" y="1001850"/>
          <a:ext cx="7239000" cy="3634650"/>
        </p:xfrm>
        <a:graphic>
          <a:graphicData uri="http://schemas.openxmlformats.org/drawingml/2006/table">
            <a:tbl>
              <a:tblPr>
                <a:noFill/>
                <a:tableStyleId>{DB50B7EE-C127-4D14-B0F3-ABA19E4DE2F5}</a:tableStyleId>
              </a:tblPr>
              <a:tblGrid>
                <a:gridCol w="2219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2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b="1"/>
                        <a:t>Clause No / content</a:t>
                      </a:r>
                      <a:endParaRPr b="1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b="1"/>
                        <a:t>Remarks</a:t>
                      </a:r>
                      <a:endParaRPr b="1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u="sng"/>
                        <a:t>Clause 1</a:t>
                      </a:r>
                      <a:endParaRPr u="sng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Name of the assessee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269999" lvl="0" indent="-3175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Name of proprietary concern in case of proprietor</a:t>
                      </a:r>
                      <a:endParaRPr dirty="0"/>
                    </a:p>
                    <a:p>
                      <a:pPr marL="269999" lvl="0" indent="-3175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Name of branch in case of branch audit</a:t>
                      </a:r>
                      <a:endParaRPr dirty="0"/>
                    </a:p>
                    <a:p>
                      <a:pPr marL="269999" lvl="0" indent="-3175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In case of company / LLP change of name state both names and fact that name has been changed</a:t>
                      </a:r>
                      <a:endParaRPr dirty="0"/>
                    </a:p>
                    <a:p>
                      <a:pPr marL="269999" lvl="0" indent="-3175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Change in name after year end before audit report date to be mentioned</a:t>
                      </a:r>
                      <a:endParaRPr dirty="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u="sng"/>
                        <a:t>Clause 2</a:t>
                      </a:r>
                      <a:endParaRPr u="sng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Address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Ensure address matches with communication address as per Income Tax records</a:t>
                      </a:r>
                      <a:endParaRPr dirty="0"/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Address of branch in case of branch audit</a:t>
                      </a:r>
                      <a:endParaRPr dirty="0"/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Corporate - address of registered office with address of principal place of business</a:t>
                      </a:r>
                      <a:endParaRPr dirty="0"/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Address of all branches to be mentioned</a:t>
                      </a:r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>
                          <a:solidFill>
                            <a:srgbClr val="FF0000"/>
                          </a:solidFill>
                        </a:rPr>
                        <a:t>Address not matched with address in MCA records / annual report</a:t>
                      </a:r>
                      <a:endParaRPr dirty="0">
                        <a:solidFill>
                          <a:srgbClr val="FF0000"/>
                        </a:solidFill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2"/>
          <p:cNvSpPr txBox="1">
            <a:spLocks noGrp="1"/>
          </p:cNvSpPr>
          <p:nvPr>
            <p:ph type="title"/>
          </p:nvPr>
        </p:nvSpPr>
        <p:spPr>
          <a:xfrm>
            <a:off x="311700" y="195511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Clauses 3-7 of Form 3CD</a:t>
            </a:r>
            <a:endParaRPr dirty="0"/>
          </a:p>
        </p:txBody>
      </p:sp>
      <p:graphicFrame>
        <p:nvGraphicFramePr>
          <p:cNvPr id="151" name="Google Shape;151;p22"/>
          <p:cNvGraphicFramePr/>
          <p:nvPr>
            <p:extLst>
              <p:ext uri="{D42A27DB-BD31-4B8C-83A1-F6EECF244321}">
                <p14:modId xmlns:p14="http://schemas.microsoft.com/office/powerpoint/2010/main" val="2008372652"/>
              </p:ext>
            </p:extLst>
          </p:nvPr>
        </p:nvGraphicFramePr>
        <p:xfrm>
          <a:off x="431950" y="748044"/>
          <a:ext cx="8520600" cy="4279217"/>
        </p:xfrm>
        <a:graphic>
          <a:graphicData uri="http://schemas.openxmlformats.org/drawingml/2006/table">
            <a:tbl>
              <a:tblPr>
                <a:noFill/>
                <a:tableStyleId>{DB50B7EE-C127-4D14-B0F3-ABA19E4DE2F5}</a:tableStyleId>
              </a:tblPr>
              <a:tblGrid>
                <a:gridCol w="23387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818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62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b="1"/>
                        <a:t>Clause No / content</a:t>
                      </a:r>
                      <a:endParaRPr b="1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b="1"/>
                        <a:t>Remarks</a:t>
                      </a:r>
                      <a:endParaRPr b="1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95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u="sng"/>
                        <a:t>Clause 3</a:t>
                      </a:r>
                      <a:endParaRPr u="sng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PAN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269999" lvl="0" indent="-3175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PAN no allotted by Income Tax Department</a:t>
                      </a:r>
                      <a:endParaRPr dirty="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229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u="sng"/>
                        <a:t>Clause 4</a:t>
                      </a:r>
                      <a:endParaRPr u="sng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Indirect tax registrations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List of indirect taxes applicable</a:t>
                      </a:r>
                      <a:endParaRPr dirty="0"/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Registration </a:t>
                      </a:r>
                      <a:r>
                        <a:rPr lang="en-GB" dirty="0" err="1"/>
                        <a:t>nos</a:t>
                      </a:r>
                      <a:r>
                        <a:rPr lang="en-GB" dirty="0"/>
                        <a:t> obtained under respective acts</a:t>
                      </a:r>
                      <a:endParaRPr dirty="0"/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Auditor to report if assessee liable but not registered</a:t>
                      </a:r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Certain Acts do not require registration – identification no may be used (e.g., IEC code under Customs Act) </a:t>
                      </a:r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Certain registrations not reported / wrong PAN reported</a:t>
                      </a:r>
                      <a:endParaRPr dirty="0">
                        <a:solidFill>
                          <a:srgbClr val="FF0000"/>
                        </a:solidFill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33227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u="sng" dirty="0"/>
                        <a:t>Clause 5</a:t>
                      </a:r>
                      <a:endParaRPr u="sng" dirty="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dirty="0"/>
                        <a:t>Status</a:t>
                      </a:r>
                      <a:endParaRPr u="sng" dirty="0"/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Income tax status and not residential status</a:t>
                      </a:r>
                      <a:endParaRPr dirty="0"/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Firm includes LLP</a:t>
                      </a:r>
                      <a:endParaRPr dirty="0"/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Change of status - as per last day of PY to be reported along with fact of change</a:t>
                      </a:r>
                      <a:endParaRPr dirty="0"/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229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u="sng"/>
                        <a:t>Clause 6, 7</a:t>
                      </a:r>
                      <a:endParaRPr u="sng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Previous year &amp; assessment year</a:t>
                      </a:r>
                      <a:endParaRPr u="sng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Previous year / assessment year for which audit carried out</a:t>
                      </a:r>
                      <a:endParaRPr dirty="0"/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Beginning date of previous year may differ in case of new business or amalgamation/ demerger etc </a:t>
                      </a:r>
                      <a:endParaRPr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Clauses 8-9 of Form 3CD</a:t>
            </a:r>
            <a:endParaRPr/>
          </a:p>
        </p:txBody>
      </p:sp>
      <p:graphicFrame>
        <p:nvGraphicFramePr>
          <p:cNvPr id="157" name="Google Shape;157;p23"/>
          <p:cNvGraphicFramePr/>
          <p:nvPr>
            <p:extLst>
              <p:ext uri="{D42A27DB-BD31-4B8C-83A1-F6EECF244321}">
                <p14:modId xmlns:p14="http://schemas.microsoft.com/office/powerpoint/2010/main" val="1891529791"/>
              </p:ext>
            </p:extLst>
          </p:nvPr>
        </p:nvGraphicFramePr>
        <p:xfrm>
          <a:off x="431949" y="1001850"/>
          <a:ext cx="8131137" cy="4046130"/>
        </p:xfrm>
        <a:graphic>
          <a:graphicData uri="http://schemas.openxmlformats.org/drawingml/2006/table">
            <a:tbl>
              <a:tblPr>
                <a:noFill/>
                <a:tableStyleId>{DB50B7EE-C127-4D14-B0F3-ABA19E4DE2F5}</a:tableStyleId>
              </a:tblPr>
              <a:tblGrid>
                <a:gridCol w="24924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386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b="1"/>
                        <a:t>Clause No / content</a:t>
                      </a:r>
                      <a:endParaRPr b="1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b="1"/>
                        <a:t>Remarks</a:t>
                      </a:r>
                      <a:endParaRPr b="1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u="sng"/>
                        <a:t>Clause 8</a:t>
                      </a:r>
                      <a:endParaRPr u="sng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Clause of S. 44AB under which audit carried out</a:t>
                      </a: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Whether the assessee has opted for taxation u/s 115BA/ 115BAA/ 115BAB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269999" lvl="0" indent="-3175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Relevant clause (a) to (e) to be disclosed</a:t>
                      </a:r>
                    </a:p>
                    <a:p>
                      <a:pPr marL="269999" lvl="0" indent="-3175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Companies had selected option (a) [Clause 44AB(a)-Total sales/turnover/gross receipts in business exceeding specified limits”] instead of option “Third Proviso to section 44AB: Audited under any other law”.</a:t>
                      </a:r>
                      <a:endParaRPr dirty="0">
                        <a:solidFill>
                          <a:srgbClr val="FF0000"/>
                        </a:solidFill>
                      </a:endParaRPr>
                    </a:p>
                    <a:p>
                      <a:pPr marL="269999" lvl="0" indent="-3175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Relevant form filed?  PY choice?</a:t>
                      </a:r>
                    </a:p>
                    <a:p>
                      <a:pPr marL="269999" lvl="0" indent="-3175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IN" dirty="0"/>
                        <a:t>Option as on date of audit report – if report based on representation, mention in clause 3(a)</a:t>
                      </a:r>
                      <a:endParaRPr dirty="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u="sng"/>
                        <a:t>Clause 9</a:t>
                      </a:r>
                      <a:endParaRPr u="sng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Names + Profit sharing ratio of firm / LLP - </a:t>
                      </a: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Whether shares of members are indeterminate in case of AOP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Check latest partnership agreement</a:t>
                      </a:r>
                      <a:endParaRPr dirty="0"/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Check changes - partners / PSR</a:t>
                      </a:r>
                      <a:endParaRPr dirty="0"/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Partner in beneficial representative capacity - name of beneficial partner to be stated</a:t>
                      </a:r>
                      <a:endParaRPr dirty="0"/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In case of change in other clauses like remuneration - not to be reported under this clause</a:t>
                      </a:r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Check and report impact on carried forward loss – Clause 32</a:t>
                      </a:r>
                      <a:endParaRPr dirty="0"/>
                    </a:p>
                    <a:p>
                      <a:pPr marL="45720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dirty="0"/>
                        <a:t> </a:t>
                      </a:r>
                      <a:endParaRPr dirty="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Clauses 10-12 of Form 3CD</a:t>
            </a:r>
            <a:endParaRPr/>
          </a:p>
        </p:txBody>
      </p:sp>
      <p:graphicFrame>
        <p:nvGraphicFramePr>
          <p:cNvPr id="163" name="Google Shape;163;p24"/>
          <p:cNvGraphicFramePr/>
          <p:nvPr>
            <p:extLst>
              <p:ext uri="{D42A27DB-BD31-4B8C-83A1-F6EECF244321}">
                <p14:modId xmlns:p14="http://schemas.microsoft.com/office/powerpoint/2010/main" val="2617490539"/>
              </p:ext>
            </p:extLst>
          </p:nvPr>
        </p:nvGraphicFramePr>
        <p:xfrm>
          <a:off x="431950" y="937302"/>
          <a:ext cx="8520600" cy="3611760"/>
        </p:xfrm>
        <a:graphic>
          <a:graphicData uri="http://schemas.openxmlformats.org/drawingml/2006/table">
            <a:tbl>
              <a:tblPr>
                <a:noFill/>
                <a:tableStyleId>{DB50B7EE-C127-4D14-B0F3-ABA19E4DE2F5}</a:tableStyleId>
              </a:tblPr>
              <a:tblGrid>
                <a:gridCol w="20960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245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481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b="1"/>
                        <a:t>Clause No / content</a:t>
                      </a:r>
                      <a:endParaRPr b="1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b="1"/>
                        <a:t>Remarks</a:t>
                      </a:r>
                      <a:endParaRPr b="1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31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u="sng"/>
                        <a:t>Clause 10</a:t>
                      </a:r>
                      <a:endParaRPr u="sng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Nature of business / profession and changes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269999" lvl="0" indent="-3175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Nature of business</a:t>
                      </a:r>
                      <a:endParaRPr dirty="0"/>
                    </a:p>
                    <a:p>
                      <a:pPr marL="269999" lvl="0" indent="-3175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Report all business in case of multiple businesses</a:t>
                      </a:r>
                      <a:endParaRPr dirty="0"/>
                    </a:p>
                    <a:p>
                      <a:pPr marL="269999" lvl="0" indent="-3175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Check if any changes - discontinuation / change</a:t>
                      </a:r>
                    </a:p>
                    <a:p>
                      <a:pPr marL="269999" lvl="0" indent="-3175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Codes for business or profession for all main activities (principal line of each of the businesses) were not reported</a:t>
                      </a:r>
                      <a:endParaRPr dirty="0">
                        <a:solidFill>
                          <a:srgbClr val="FF0000"/>
                        </a:solidFill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106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u="sng"/>
                        <a:t>Clause 11</a:t>
                      </a:r>
                      <a:endParaRPr u="sng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Details of books of account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Check if books of account prescribed u/s 44AA - professionals Rule 6F. </a:t>
                      </a:r>
                      <a:r>
                        <a:rPr lang="en-GB" dirty="0">
                          <a:solidFill>
                            <a:srgbClr val="FF0000"/>
                          </a:solidFill>
                        </a:rPr>
                        <a:t>Wrongly reported ‘Yes’ for Companies</a:t>
                      </a:r>
                      <a:endParaRPr dirty="0"/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List of books of account / address at which maintained. </a:t>
                      </a:r>
                      <a:r>
                        <a:rPr lang="en-GB" dirty="0">
                          <a:solidFill>
                            <a:srgbClr val="FF0000"/>
                          </a:solidFill>
                        </a:rPr>
                        <a:t>Address not reported. Maintained on computer system not reported</a:t>
                      </a:r>
                      <a:endParaRPr dirty="0">
                        <a:solidFill>
                          <a:srgbClr val="FF0000"/>
                        </a:solidFill>
                      </a:endParaRPr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Books of account / documents </a:t>
                      </a:r>
                      <a:r>
                        <a:rPr lang="en-GB" b="1" i="1" u="sng" dirty="0"/>
                        <a:t>verified</a:t>
                      </a:r>
                      <a:r>
                        <a:rPr lang="en-GB" dirty="0"/>
                        <a:t> for audit </a:t>
                      </a:r>
                      <a:r>
                        <a:rPr lang="en-GB" dirty="0">
                          <a:solidFill>
                            <a:srgbClr val="FF0000"/>
                          </a:solidFill>
                        </a:rPr>
                        <a:t>not reported in many cases</a:t>
                      </a:r>
                      <a:endParaRPr lang="en-GB" dirty="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87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u="sng"/>
                        <a:t>Clause 12</a:t>
                      </a:r>
                      <a:endParaRPr u="sng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Presumptive profits</a:t>
                      </a:r>
                      <a:endParaRPr u="sng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Presumptive profits included in P&amp;L with applicable sections </a:t>
                      </a:r>
                      <a:r>
                        <a:rPr lang="en-GB" b="1" dirty="0"/>
                        <a:t>as per books</a:t>
                      </a:r>
                      <a:endParaRPr b="1" dirty="0"/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In case no separate books maintained for presumptive income - suitable note may be given</a:t>
                      </a:r>
                      <a:endParaRPr dirty="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Clauses 13-14 of Form 3CD</a:t>
            </a:r>
            <a:endParaRPr/>
          </a:p>
        </p:txBody>
      </p:sp>
      <p:graphicFrame>
        <p:nvGraphicFramePr>
          <p:cNvPr id="169" name="Google Shape;169;p25"/>
          <p:cNvGraphicFramePr/>
          <p:nvPr>
            <p:extLst>
              <p:ext uri="{D42A27DB-BD31-4B8C-83A1-F6EECF244321}">
                <p14:modId xmlns:p14="http://schemas.microsoft.com/office/powerpoint/2010/main" val="3756491690"/>
              </p:ext>
            </p:extLst>
          </p:nvPr>
        </p:nvGraphicFramePr>
        <p:xfrm>
          <a:off x="431950" y="1001850"/>
          <a:ext cx="8520600" cy="4046130"/>
        </p:xfrm>
        <a:graphic>
          <a:graphicData uri="http://schemas.openxmlformats.org/drawingml/2006/table">
            <a:tbl>
              <a:tblPr>
                <a:noFill/>
                <a:tableStyleId>{DB50B7EE-C127-4D14-B0F3-ABA19E4DE2F5}</a:tableStyleId>
              </a:tblPr>
              <a:tblGrid>
                <a:gridCol w="2311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09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481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b="1"/>
                        <a:t>Clause No / content</a:t>
                      </a:r>
                      <a:endParaRPr b="1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b="1"/>
                        <a:t>Remarks</a:t>
                      </a:r>
                      <a:endParaRPr b="1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31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u="sng"/>
                        <a:t>Clause 13</a:t>
                      </a:r>
                      <a:endParaRPr u="sng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Method of accounting</a:t>
                      </a: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Changes to method of accounting and its effect</a:t>
                      </a: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ICDS adjustments</a:t>
                      </a: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269999" lvl="0" indent="-3175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Cash / Mercantile - check statutory requirement</a:t>
                      </a:r>
                      <a:endParaRPr dirty="0"/>
                    </a:p>
                    <a:p>
                      <a:pPr marL="269999" lvl="0" indent="-3175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Change of method - effect of change on profit / loss</a:t>
                      </a:r>
                      <a:endParaRPr dirty="0"/>
                    </a:p>
                    <a:p>
                      <a:pPr marL="269999" lvl="0" indent="-3175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Check any accounting treatment differs from ICDS</a:t>
                      </a:r>
                      <a:endParaRPr dirty="0"/>
                    </a:p>
                    <a:p>
                      <a:pPr marL="269999" lvl="0" indent="-3175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Calculate effect of such change</a:t>
                      </a:r>
                      <a:endParaRPr dirty="0"/>
                    </a:p>
                    <a:p>
                      <a:pPr marL="269999" lvl="0" indent="-3175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Report increase / decrease in profit</a:t>
                      </a:r>
                    </a:p>
                    <a:p>
                      <a:pPr marL="269999" lvl="0" indent="-3175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Important changes ICDS vs AS a) MTM losses b) Grant c) Borrowing cost</a:t>
                      </a:r>
                    </a:p>
                    <a:p>
                      <a:pPr marL="269999" lvl="0" indent="-3175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Mandatory disclosures for ICDS</a:t>
                      </a:r>
                    </a:p>
                    <a:p>
                      <a:pPr marL="269999" lvl="0" indent="-3175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>
                          <a:solidFill>
                            <a:srgbClr val="FF0000"/>
                          </a:solidFill>
                        </a:rPr>
                        <a:t>Incorrect reporting – adjustments u/s 13(f) disclosed but whether adjustment required disclosed as No</a:t>
                      </a:r>
                    </a:p>
                    <a:p>
                      <a:pPr marL="269999" lvl="0" indent="-3175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>
                          <a:solidFill>
                            <a:srgbClr val="FF0000"/>
                          </a:solidFill>
                        </a:rPr>
                        <a:t>All ICDS except ICDS VI and VIII require specific disclosures</a:t>
                      </a:r>
                    </a:p>
                    <a:p>
                      <a:pPr marL="269999" lvl="0" indent="-3175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>
                          <a:solidFill>
                            <a:srgbClr val="FF0000"/>
                          </a:solidFill>
                        </a:rPr>
                        <a:t>ICDS V disclosure reference may be given to clause 18 of Form 3CD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231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u="sng" dirty="0"/>
                        <a:t>Clause 14</a:t>
                      </a:r>
                      <a:endParaRPr u="sng" dirty="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dirty="0"/>
                        <a:t>Closing stock</a:t>
                      </a:r>
                      <a:endParaRPr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Method of valuation of closing stock</a:t>
                      </a:r>
                      <a:endParaRPr dirty="0"/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S. 145A requires inclusive method of valuation / AS 2 requires exclusive method - suitable note to be given to the effect</a:t>
                      </a:r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IN" dirty="0">
                          <a:solidFill>
                            <a:srgbClr val="FF0000"/>
                          </a:solidFill>
                        </a:rPr>
                        <a:t>Valuation method for each class of inventory to be given</a:t>
                      </a:r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IN" dirty="0">
                          <a:solidFill>
                            <a:srgbClr val="FF0000"/>
                          </a:solidFill>
                        </a:rPr>
                        <a:t>Failure to disclosed deviations from 145A, incorrect valuation methods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Clauses 15-16 of Form 3CD</a:t>
            </a:r>
            <a:endParaRPr/>
          </a:p>
        </p:txBody>
      </p:sp>
      <p:graphicFrame>
        <p:nvGraphicFramePr>
          <p:cNvPr id="175" name="Google Shape;175;p26"/>
          <p:cNvGraphicFramePr/>
          <p:nvPr>
            <p:extLst>
              <p:ext uri="{D42A27DB-BD31-4B8C-83A1-F6EECF244321}">
                <p14:modId xmlns:p14="http://schemas.microsoft.com/office/powerpoint/2010/main" val="2389093826"/>
              </p:ext>
            </p:extLst>
          </p:nvPr>
        </p:nvGraphicFramePr>
        <p:xfrm>
          <a:off x="431950" y="925650"/>
          <a:ext cx="8342050" cy="3428910"/>
        </p:xfrm>
        <a:graphic>
          <a:graphicData uri="http://schemas.openxmlformats.org/drawingml/2006/table">
            <a:tbl>
              <a:tblPr>
                <a:noFill/>
                <a:tableStyleId>{DB50B7EE-C127-4D14-B0F3-ABA19E4DE2F5}</a:tableStyleId>
              </a:tblPr>
              <a:tblGrid>
                <a:gridCol w="2557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849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481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b="1"/>
                        <a:t>Clause No / content</a:t>
                      </a:r>
                      <a:endParaRPr b="1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b="1"/>
                        <a:t>Remarks</a:t>
                      </a:r>
                      <a:endParaRPr b="1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31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u="sng"/>
                        <a:t>Clause 15</a:t>
                      </a:r>
                      <a:endParaRPr u="sng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Conversion of capital asset to stock in trade</a:t>
                      </a: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269999" lvl="0" indent="-3175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Description of asset</a:t>
                      </a:r>
                      <a:endParaRPr dirty="0"/>
                    </a:p>
                    <a:p>
                      <a:pPr marL="269999" lvl="0" indent="-3175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Date of acquisition</a:t>
                      </a:r>
                      <a:endParaRPr dirty="0"/>
                    </a:p>
                    <a:p>
                      <a:pPr marL="269999" lvl="0" indent="-3175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Cost of acquisition</a:t>
                      </a:r>
                      <a:endParaRPr dirty="0"/>
                    </a:p>
                    <a:p>
                      <a:pPr marL="269999" lvl="0" indent="-3175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Amount at which asset converted to stock in trade</a:t>
                      </a:r>
                      <a:endParaRPr dirty="0"/>
                    </a:p>
                    <a:p>
                      <a:pPr marL="269999" lvl="0" indent="-3175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AS 2 provisions to be kept in mind in books - if not followed, violation of AS - report in Audit report / Form 3CB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231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u="sng"/>
                        <a:t>Clause 16</a:t>
                      </a:r>
                      <a:endParaRPr u="sng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Amounts not credited to P&amp;L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Not recorded in books - like receipts in kind – check 194R items</a:t>
                      </a:r>
                      <a:endParaRPr dirty="0"/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Proforma credits, drawbacks, refund of customs duty / excise / service tax, / sales tax / value added tax admitted by authority</a:t>
                      </a:r>
                      <a:endParaRPr dirty="0"/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Escalation claims accepted</a:t>
                      </a:r>
                      <a:endParaRPr dirty="0"/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Any other item of income – e.g., 50C, 36(1)(</a:t>
                      </a:r>
                      <a:r>
                        <a:rPr lang="en-GB" dirty="0" err="1"/>
                        <a:t>va</a:t>
                      </a:r>
                      <a:r>
                        <a:rPr lang="en-GB" dirty="0"/>
                        <a:t>)</a:t>
                      </a:r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Capital receipt - subsidy / grant / compensation / insurance claim / P&amp;L on sale of assets not credited to P&amp;L etc</a:t>
                      </a:r>
                      <a:endParaRPr dirty="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27"/>
          <p:cNvSpPr txBox="1">
            <a:spLocks noGrp="1"/>
          </p:cNvSpPr>
          <p:nvPr>
            <p:ph type="title"/>
          </p:nvPr>
        </p:nvSpPr>
        <p:spPr>
          <a:xfrm>
            <a:off x="311700" y="113455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Clauses 17-18 of Form 3CD</a:t>
            </a:r>
            <a:endParaRPr dirty="0"/>
          </a:p>
        </p:txBody>
      </p:sp>
      <p:graphicFrame>
        <p:nvGraphicFramePr>
          <p:cNvPr id="181" name="Google Shape;181;p27"/>
          <p:cNvGraphicFramePr/>
          <p:nvPr>
            <p:extLst>
              <p:ext uri="{D42A27DB-BD31-4B8C-83A1-F6EECF244321}">
                <p14:modId xmlns:p14="http://schemas.microsoft.com/office/powerpoint/2010/main" val="660644820"/>
              </p:ext>
            </p:extLst>
          </p:nvPr>
        </p:nvGraphicFramePr>
        <p:xfrm>
          <a:off x="431950" y="564445"/>
          <a:ext cx="8520600" cy="4532968"/>
        </p:xfrm>
        <a:graphic>
          <a:graphicData uri="http://schemas.openxmlformats.org/drawingml/2006/table">
            <a:tbl>
              <a:tblPr>
                <a:noFill/>
                <a:tableStyleId>{DB50B7EE-C127-4D14-B0F3-ABA19E4DE2F5}</a:tableStyleId>
              </a:tblPr>
              <a:tblGrid>
                <a:gridCol w="19454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5751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06512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b="1" dirty="0"/>
                        <a:t>Clause No / content</a:t>
                      </a:r>
                      <a:endParaRPr b="1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b="1"/>
                        <a:t>Remarks</a:t>
                      </a:r>
                      <a:endParaRPr b="1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63246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u="sng"/>
                        <a:t>Clause 17</a:t>
                      </a:r>
                      <a:endParaRPr u="sng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Transfer of land / building transferred @ &lt; Stamp Duty value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269999" lvl="0" indent="-3175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Compare land / building transferred (capital asset / stock) with value assessed for stamp duty</a:t>
                      </a:r>
                      <a:endParaRPr dirty="0"/>
                    </a:p>
                    <a:p>
                      <a:pPr marL="269999" lvl="0" indent="-3175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In case of individuals, may require information outside books of account</a:t>
                      </a:r>
                    </a:p>
                    <a:p>
                      <a:pPr marL="269999" lvl="0" indent="-3175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>
                          <a:solidFill>
                            <a:srgbClr val="FF0000"/>
                          </a:solidFill>
                        </a:rPr>
                        <a:t>No reporting required if transfer @ stamp duty assessable value</a:t>
                      </a:r>
                      <a:endParaRPr dirty="0">
                        <a:solidFill>
                          <a:srgbClr val="FF0000"/>
                        </a:solidFill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31842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u="sng" dirty="0"/>
                        <a:t>Clause 18</a:t>
                      </a:r>
                      <a:endParaRPr u="sng" dirty="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dirty="0"/>
                        <a:t>Depreciation on fixed assets</a:t>
                      </a:r>
                      <a:endParaRPr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Opening WDV, additions (&gt; 182 days and &lt; 182 days, not put to use), deletions, Depreciation, Closing WDV, additional depreciation</a:t>
                      </a:r>
                      <a:endParaRPr dirty="0"/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Addition / Deletion values as per Income Tax Act / Rules to be considered - consider cash purchase, ICDS, Section 43 </a:t>
                      </a:r>
                      <a:endParaRPr dirty="0"/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Adjustment to WDV u/s 115BAA, adjustments on account of forex fluctuations / grant / subsidy etc</a:t>
                      </a:r>
                      <a:endParaRPr dirty="0"/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Provide date wise addition details and date of put to use</a:t>
                      </a:r>
                      <a:endParaRPr dirty="0"/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In case of amalgamation, succession, demerger etc bifurcate depreciation based on no of days</a:t>
                      </a:r>
                      <a:endParaRPr dirty="0"/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Available for use (AS) vs put to use (Income Tax)</a:t>
                      </a:r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>
                          <a:solidFill>
                            <a:srgbClr val="FF0000"/>
                          </a:solidFill>
                        </a:rPr>
                        <a:t>Addition as per FS reconcile with additions in clause 18</a:t>
                      </a:r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>
                          <a:solidFill>
                            <a:srgbClr val="FF0000"/>
                          </a:solidFill>
                        </a:rPr>
                        <a:t>Date wise addition deletion and not consolidated figure</a:t>
                      </a:r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>
                          <a:solidFill>
                            <a:srgbClr val="FF0000"/>
                          </a:solidFill>
                        </a:rPr>
                        <a:t>In some cases, date of purchase and put to use cannot be same</a:t>
                      </a:r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>
                          <a:solidFill>
                            <a:srgbClr val="FF0000"/>
                          </a:solidFill>
                        </a:rPr>
                        <a:t>Reporting of exchange fluctuations </a:t>
                      </a:r>
                      <a:endParaRPr dirty="0">
                        <a:solidFill>
                          <a:srgbClr val="FF0000"/>
                        </a:solidFill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2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Clauses 19-20 of Form 3CD</a:t>
            </a:r>
            <a:endParaRPr/>
          </a:p>
        </p:txBody>
      </p:sp>
      <p:graphicFrame>
        <p:nvGraphicFramePr>
          <p:cNvPr id="187" name="Google Shape;187;p28"/>
          <p:cNvGraphicFramePr/>
          <p:nvPr>
            <p:extLst>
              <p:ext uri="{D42A27DB-BD31-4B8C-83A1-F6EECF244321}">
                <p14:modId xmlns:p14="http://schemas.microsoft.com/office/powerpoint/2010/main" val="1997988138"/>
              </p:ext>
            </p:extLst>
          </p:nvPr>
        </p:nvGraphicFramePr>
        <p:xfrm>
          <a:off x="431950" y="925650"/>
          <a:ext cx="8342050" cy="3840390"/>
        </p:xfrm>
        <a:graphic>
          <a:graphicData uri="http://schemas.openxmlformats.org/drawingml/2006/table">
            <a:tbl>
              <a:tblPr>
                <a:noFill/>
                <a:tableStyleId>{DB50B7EE-C127-4D14-B0F3-ABA19E4DE2F5}</a:tableStyleId>
              </a:tblPr>
              <a:tblGrid>
                <a:gridCol w="2557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849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481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b="1"/>
                        <a:t>Clause No / content</a:t>
                      </a:r>
                      <a:endParaRPr b="1"/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b="1"/>
                        <a:t>Remarks</a:t>
                      </a:r>
                      <a:endParaRPr b="1"/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017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u="sng"/>
                        <a:t>Clause 19</a:t>
                      </a:r>
                      <a:endParaRPr u="sng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Deductions under sections 32AC to 35E</a:t>
                      </a: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Check eligibility u/s 32AC, 32AD 33AB 33ABA 35(1)(</a:t>
                      </a:r>
                      <a:r>
                        <a:rPr lang="en-GB" dirty="0" err="1"/>
                        <a:t>i</a:t>
                      </a:r>
                      <a:r>
                        <a:rPr lang="en-GB" dirty="0"/>
                        <a:t>) 35(1)(ii) 35(1)(</a:t>
                      </a:r>
                      <a:r>
                        <a:rPr lang="en-GB" dirty="0" err="1"/>
                        <a:t>iia</a:t>
                      </a:r>
                      <a:r>
                        <a:rPr lang="en-GB" dirty="0"/>
                        <a:t>) 35(1)(iii) 35(1)(iv) 35(2AA) 35(2AB) 35ABB 35AC 35AD 35CCA 35CCB 35CCC 35CCD 35D 35DD 35DDA 35E</a:t>
                      </a:r>
                      <a:endParaRPr dirty="0"/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Check amount debited to P&amp;L in respect of such expenditure</a:t>
                      </a:r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>
                          <a:solidFill>
                            <a:srgbClr val="FF0000"/>
                          </a:solidFill>
                        </a:rPr>
                        <a:t>Reference to separate audit report where claim is based on separate report</a:t>
                      </a:r>
                      <a:endParaRPr dirty="0">
                        <a:solidFill>
                          <a:srgbClr val="FF0000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231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u="sng"/>
                        <a:t>Clause 20</a:t>
                      </a:r>
                      <a:endParaRPr u="sng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Bonus / commission to employee in lieu of profits / dividend</a:t>
                      </a: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Contributions received from employees for various funds</a:t>
                      </a:r>
                      <a:endParaRPr/>
                    </a:p>
                  </a:txBody>
                  <a:tcPr marL="91425" marR="91425" marT="91425" marB="91425"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>
                  <a:txBody>
                    <a:bodyPr/>
                    <a:lstStyle/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Indirect payment of profit not deductible</a:t>
                      </a:r>
                      <a:endParaRPr dirty="0"/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Check contractual employment terms of top management</a:t>
                      </a:r>
                      <a:endParaRPr dirty="0"/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Obtain list of contributions collected from employees</a:t>
                      </a:r>
                      <a:endParaRPr dirty="0"/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Check applicable due dates</a:t>
                      </a:r>
                      <a:endParaRPr dirty="0"/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Collect information regarding payments</a:t>
                      </a:r>
                      <a:endParaRPr dirty="0"/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Single day delay could lead to disallowance of entire amount of contribution collected from employee</a:t>
                      </a:r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>
                          <a:solidFill>
                            <a:srgbClr val="FF0000"/>
                          </a:solidFill>
                        </a:rPr>
                        <a:t>Due date not correctly mentioned</a:t>
                      </a:r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>
                          <a:solidFill>
                            <a:srgbClr val="FF0000"/>
                          </a:solidFill>
                        </a:rPr>
                        <a:t>ESI / PF shown in financials but not shown in clause 20</a:t>
                      </a:r>
                      <a:endParaRPr dirty="0">
                        <a:solidFill>
                          <a:srgbClr val="FF0000"/>
                        </a:solidFill>
                      </a:endParaRPr>
                    </a:p>
                  </a:txBody>
                  <a:tcPr marL="91425" marR="91425" marT="91425" marB="91425"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2" name="Google Shape;192;p29"/>
          <p:cNvGraphicFramePr/>
          <p:nvPr>
            <p:extLst>
              <p:ext uri="{D42A27DB-BD31-4B8C-83A1-F6EECF244321}">
                <p14:modId xmlns:p14="http://schemas.microsoft.com/office/powerpoint/2010/main" val="2079373793"/>
              </p:ext>
            </p:extLst>
          </p:nvPr>
        </p:nvGraphicFramePr>
        <p:xfrm>
          <a:off x="431950" y="925649"/>
          <a:ext cx="8400350" cy="4086942"/>
        </p:xfrm>
        <a:graphic>
          <a:graphicData uri="http://schemas.openxmlformats.org/drawingml/2006/table">
            <a:tbl>
              <a:tblPr>
                <a:noFill/>
                <a:tableStyleId>{DB50B7EE-C127-4D14-B0F3-ABA19E4DE2F5}</a:tableStyleId>
              </a:tblPr>
              <a:tblGrid>
                <a:gridCol w="23165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837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06512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b="1"/>
                        <a:t>Clause No / content</a:t>
                      </a:r>
                      <a:endParaRPr b="1"/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b="1" dirty="0"/>
                        <a:t>Remarks</a:t>
                      </a:r>
                      <a:endParaRPr b="1" dirty="0"/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34949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u="sng"/>
                        <a:t>Clause 21</a:t>
                      </a:r>
                      <a:endParaRPr u="sng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Amounts debited to P&amp;L</a:t>
                      </a: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Amounts inadmissible u/s 40(a)</a:t>
                      </a: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Interest / salary to partners</a:t>
                      </a: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Expenditure other than a/c payee mode / electronic mode</a:t>
                      </a: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Provision for gratuity</a:t>
                      </a: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Others</a:t>
                      </a: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Capital expenditure, personal expenditure, advertisement in publication by political party, Club entrance fee / subscriptions, use of club facilities (advertisement in souvenir or labour union not covered if it is a separate entity)</a:t>
                      </a:r>
                      <a:endParaRPr dirty="0"/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Penalty / fine for violation of law - contractual breach not covered</a:t>
                      </a:r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Amendments vide Finance Act 22 to cover offense prohibited by law in India / outside India, benefit / perquisite to person to whom acceptance is prohibited, compounding of offense in India / outside India</a:t>
                      </a:r>
                      <a:endParaRPr dirty="0"/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Expenditure incurred for purpose prohibited by law</a:t>
                      </a:r>
                      <a:endParaRPr dirty="0"/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Non resident payments taxable but no TDS deducted / not paid</a:t>
                      </a:r>
                      <a:endParaRPr dirty="0"/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Resident payments - TDS deductible - not deducted / not paid</a:t>
                      </a:r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TDS u/s 194T to be reported</a:t>
                      </a:r>
                      <a:endParaRPr dirty="0"/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Tax paid by employer on non monetary perquisites</a:t>
                      </a:r>
                      <a:endParaRPr dirty="0"/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Interest / salary to partners inadmissible u/s 40(b) – to be authorised by partnership deed. Partnership deed to specify / lay down manner of computing remuneration (Circular 739/1996)</a:t>
                      </a:r>
                      <a:endParaRPr dirty="0"/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Per person per day limit of Rs 10,000 (35,000 for lorry hire)</a:t>
                      </a:r>
                      <a:endParaRPr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93" name="Google Shape;193;p2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Clauses 21 of Form 3CD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2" name="Google Shape;192;p29"/>
          <p:cNvGraphicFramePr/>
          <p:nvPr>
            <p:extLst>
              <p:ext uri="{D42A27DB-BD31-4B8C-83A1-F6EECF244321}">
                <p14:modId xmlns:p14="http://schemas.microsoft.com/office/powerpoint/2010/main" val="1650876151"/>
              </p:ext>
            </p:extLst>
          </p:nvPr>
        </p:nvGraphicFramePr>
        <p:xfrm>
          <a:off x="408791" y="690422"/>
          <a:ext cx="8423509" cy="4509988"/>
        </p:xfrm>
        <a:graphic>
          <a:graphicData uri="http://schemas.openxmlformats.org/drawingml/2006/table">
            <a:tbl>
              <a:tblPr>
                <a:noFill/>
                <a:tableStyleId>{DB50B7EE-C127-4D14-B0F3-ABA19E4DE2F5}</a:tableStyleId>
              </a:tblPr>
              <a:tblGrid>
                <a:gridCol w="23397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837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09973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b="1"/>
                        <a:t>Clause No / content</a:t>
                      </a:r>
                      <a:endParaRPr b="1"/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b="1"/>
                        <a:t>Remarks</a:t>
                      </a:r>
                      <a:endParaRPr b="1"/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0001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u="sng" dirty="0"/>
                        <a:t>Clause 21 (cont’d)</a:t>
                      </a:r>
                      <a:endParaRPr u="sng"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US" dirty="0"/>
                        <a:t>Rule 6DD exemptions to be verified</a:t>
                      </a:r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US" dirty="0"/>
                        <a:t>Disclaimer regarding a/c payee nature of cheques. Certificate to be obtained from assessee</a:t>
                      </a:r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US" dirty="0"/>
                        <a:t>Provision for payment of gratuity u/s 40A(9)</a:t>
                      </a:r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US" dirty="0"/>
                        <a:t>Contingent liability, Expenditure relating to exempt income (S. 14A / Rule 8D), interest inadmissible u/s 36(1)(iii)</a:t>
                      </a:r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Club entrance fee not separately reported</a:t>
                      </a:r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Penalty / fine not separately reported</a:t>
                      </a:r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TDS late filing fee wrongly included under penalties</a:t>
                      </a:r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IN" dirty="0">
                          <a:solidFill>
                            <a:srgbClr val="FF0000"/>
                          </a:solidFill>
                        </a:rPr>
                        <a:t>Consolidated amount / date reported instead of party wise date of credit in books</a:t>
                      </a:r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IN" dirty="0">
                          <a:solidFill>
                            <a:srgbClr val="FF0000"/>
                          </a:solidFill>
                        </a:rPr>
                        <a:t>Complete address not reported in some cases</a:t>
                      </a:r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IN" dirty="0">
                          <a:solidFill>
                            <a:srgbClr val="FF0000"/>
                          </a:solidFill>
                        </a:rPr>
                        <a:t>Contingent liability not to be reported in this clause as its not debited to P&amp;L A/c</a:t>
                      </a:r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IN" dirty="0">
                          <a:solidFill>
                            <a:srgbClr val="FF0000"/>
                          </a:solidFill>
                        </a:rPr>
                        <a:t>Incorrect classification of resident and non resident </a:t>
                      </a:r>
                      <a:r>
                        <a:rPr lang="en-IN" dirty="0" err="1">
                          <a:solidFill>
                            <a:srgbClr val="FF0000"/>
                          </a:solidFill>
                        </a:rPr>
                        <a:t>deductees</a:t>
                      </a:r>
                      <a:endParaRPr lang="en-IN" dirty="0">
                        <a:solidFill>
                          <a:srgbClr val="FF0000"/>
                        </a:solidFill>
                      </a:endParaRPr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IN" dirty="0">
                          <a:solidFill>
                            <a:srgbClr val="FF0000"/>
                          </a:solidFill>
                        </a:rPr>
                        <a:t>Reporting based on assessee information not reported in Form 3CA / 3CD</a:t>
                      </a:r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IN" dirty="0">
                          <a:solidFill>
                            <a:srgbClr val="FF0000"/>
                          </a:solidFill>
                        </a:rPr>
                        <a:t>Observations in notes attached to report instead of report</a:t>
                      </a:r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endParaRPr lang="en-IN" dirty="0">
                        <a:solidFill>
                          <a:srgbClr val="FF0000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93" name="Google Shape;193;p29"/>
          <p:cNvSpPr txBox="1">
            <a:spLocks noGrp="1"/>
          </p:cNvSpPr>
          <p:nvPr>
            <p:ph type="title"/>
          </p:nvPr>
        </p:nvSpPr>
        <p:spPr>
          <a:xfrm>
            <a:off x="311700" y="82622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Clauses 21 of Form 3CD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32796371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30"/>
          <p:cNvSpPr txBox="1">
            <a:spLocks noGrp="1"/>
          </p:cNvSpPr>
          <p:nvPr>
            <p:ph type="title"/>
          </p:nvPr>
        </p:nvSpPr>
        <p:spPr>
          <a:xfrm>
            <a:off x="311700" y="0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Clauses 22-25 of Form 3CD</a:t>
            </a:r>
            <a:endParaRPr dirty="0"/>
          </a:p>
        </p:txBody>
      </p:sp>
      <p:graphicFrame>
        <p:nvGraphicFramePr>
          <p:cNvPr id="199" name="Google Shape;199;p30"/>
          <p:cNvGraphicFramePr/>
          <p:nvPr>
            <p:extLst>
              <p:ext uri="{D42A27DB-BD31-4B8C-83A1-F6EECF244321}">
                <p14:modId xmlns:p14="http://schemas.microsoft.com/office/powerpoint/2010/main" val="1868045399"/>
              </p:ext>
            </p:extLst>
          </p:nvPr>
        </p:nvGraphicFramePr>
        <p:xfrm>
          <a:off x="431950" y="440266"/>
          <a:ext cx="8520600" cy="4819971"/>
        </p:xfrm>
        <a:graphic>
          <a:graphicData uri="http://schemas.openxmlformats.org/drawingml/2006/table">
            <a:tbl>
              <a:tblPr>
                <a:noFill/>
                <a:tableStyleId>{DB50B7EE-C127-4D14-B0F3-ABA19E4DE2F5}</a:tableStyleId>
              </a:tblPr>
              <a:tblGrid>
                <a:gridCol w="26118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087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4213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b="1"/>
                        <a:t>Clause No / content</a:t>
                      </a:r>
                      <a:endParaRPr b="1"/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b="1"/>
                        <a:t>Remarks</a:t>
                      </a:r>
                      <a:endParaRPr b="1"/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62982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u="sng" dirty="0"/>
                        <a:t>Clause 22</a:t>
                      </a:r>
                      <a:endParaRPr u="sng" dirty="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dirty="0"/>
                        <a:t>Interest inadmissible under MSMED Act</a:t>
                      </a: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GB" dirty="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dirty="0"/>
                        <a:t>O/s MSME payments not paid within due date</a:t>
                      </a:r>
                      <a:endParaRPr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List of MSME vendors, ageing analysis of MSME vendors</a:t>
                      </a:r>
                      <a:endParaRPr dirty="0"/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Check if interest provided as per MSMED Act</a:t>
                      </a:r>
                      <a:endParaRPr dirty="0"/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In case no information available, report the fact -&gt; no disallowance</a:t>
                      </a:r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Micro / Small Enterprises only covered. Traders excluded</a:t>
                      </a:r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Total payable, paid within time and inadmissible amount to be reported</a:t>
                      </a:r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>
                          <a:solidFill>
                            <a:srgbClr val="FF0000"/>
                          </a:solidFill>
                        </a:rPr>
                        <a:t>Cross check MSME interest in clause 22 with notes on accounts</a:t>
                      </a:r>
                      <a:endParaRPr dirty="0">
                        <a:solidFill>
                          <a:srgbClr val="FF0000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41456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u="sng" dirty="0"/>
                        <a:t>Clause 23</a:t>
                      </a:r>
                      <a:endParaRPr u="sng" dirty="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dirty="0"/>
                        <a:t>Related party payments</a:t>
                      </a:r>
                      <a:endParaRPr dirty="0"/>
                    </a:p>
                  </a:txBody>
                  <a:tcPr marL="91425" marR="91425" marT="91425" marB="91425"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Verify list of related parties and transactions with them</a:t>
                      </a:r>
                      <a:endParaRPr dirty="0"/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Not required to comment on reasonability of expenditure</a:t>
                      </a:r>
                      <a:endParaRPr dirty="0"/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Scan financial statement disclosures, board minutes, TP report etc</a:t>
                      </a:r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>
                          <a:solidFill>
                            <a:srgbClr val="FF0000"/>
                          </a:solidFill>
                        </a:rPr>
                        <a:t>Reported amounts mismatch with annual report, PAN not reported</a:t>
                      </a:r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Consolidated amount instead of transaction wise list</a:t>
                      </a:r>
                      <a:endParaRPr dirty="0">
                        <a:solidFill>
                          <a:srgbClr val="FF0000"/>
                        </a:solidFill>
                      </a:endParaRPr>
                    </a:p>
                  </a:txBody>
                  <a:tcPr marL="91425" marR="91425" marT="91425" marB="91425"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5393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u="sng" dirty="0"/>
                        <a:t>Clause 24</a:t>
                      </a:r>
                      <a:endParaRPr u="sng" dirty="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dirty="0"/>
                        <a:t>Deemed income</a:t>
                      </a:r>
                      <a:endParaRPr u="sng" dirty="0"/>
                    </a:p>
                  </a:txBody>
                  <a:tcPr marL="91425" marR="91425" marT="91425" marB="91425"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Check if conditions stipulated in the particular sections are violated</a:t>
                      </a:r>
                      <a:endParaRPr dirty="0"/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If yes, amounts </a:t>
                      </a:r>
                      <a:r>
                        <a:rPr lang="en-GB" dirty="0" err="1"/>
                        <a:t>consdered</a:t>
                      </a:r>
                      <a:r>
                        <a:rPr lang="en-GB" dirty="0"/>
                        <a:t> as deemed income and to be reported</a:t>
                      </a:r>
                      <a:endParaRPr dirty="0"/>
                    </a:p>
                  </a:txBody>
                  <a:tcPr marL="91425" marR="91425" marT="91425" marB="91425"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41456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u="sng"/>
                        <a:t>Clause 25</a:t>
                      </a:r>
                      <a:endParaRPr u="sng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Deemed income u/s 41</a:t>
                      </a:r>
                      <a:endParaRPr u="sng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Reversal / write back of trading liability, sale of undertaking in power sector, sale of assets used for scientific research, Recovery of bad debts, Withdrawal from special reserve</a:t>
                      </a:r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>
                          <a:solidFill>
                            <a:srgbClr val="FF0000"/>
                          </a:solidFill>
                        </a:rPr>
                        <a:t>To be reported irrespective of whether credited to P&amp;L</a:t>
                      </a:r>
                      <a:endParaRPr dirty="0">
                        <a:solidFill>
                          <a:srgbClr val="FF0000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31"/>
          <p:cNvSpPr txBox="1">
            <a:spLocks noGrp="1"/>
          </p:cNvSpPr>
          <p:nvPr>
            <p:ph type="title"/>
          </p:nvPr>
        </p:nvSpPr>
        <p:spPr>
          <a:xfrm>
            <a:off x="311700" y="171720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Clauses 26-28 of Form 3CD</a:t>
            </a:r>
            <a:endParaRPr dirty="0"/>
          </a:p>
        </p:txBody>
      </p:sp>
      <p:graphicFrame>
        <p:nvGraphicFramePr>
          <p:cNvPr id="205" name="Google Shape;205;p31"/>
          <p:cNvGraphicFramePr/>
          <p:nvPr>
            <p:extLst>
              <p:ext uri="{D42A27DB-BD31-4B8C-83A1-F6EECF244321}">
                <p14:modId xmlns:p14="http://schemas.microsoft.com/office/powerpoint/2010/main" val="3114723149"/>
              </p:ext>
            </p:extLst>
          </p:nvPr>
        </p:nvGraphicFramePr>
        <p:xfrm>
          <a:off x="431950" y="666044"/>
          <a:ext cx="8342050" cy="4276803"/>
        </p:xfrm>
        <a:graphic>
          <a:graphicData uri="http://schemas.openxmlformats.org/drawingml/2006/table">
            <a:tbl>
              <a:tblPr>
                <a:noFill/>
                <a:tableStyleId>{DB50B7EE-C127-4D14-B0F3-ABA19E4DE2F5}</a:tableStyleId>
              </a:tblPr>
              <a:tblGrid>
                <a:gridCol w="2557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849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3523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b="1" dirty="0"/>
                        <a:t>Clause No / content</a:t>
                      </a:r>
                      <a:endParaRPr b="1" dirty="0"/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b="1"/>
                        <a:t>Remarks</a:t>
                      </a:r>
                      <a:endParaRPr b="1"/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26389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u="sng"/>
                        <a:t>Clause 26</a:t>
                      </a:r>
                      <a:endParaRPr u="sng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Section 43B</a:t>
                      </a: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List of opening liabilities disallowed u/s 43B in earlier years - paid (deduct from CY tax computation) and outstanding at end of year  (deduct in year of actual payment)</a:t>
                      </a:r>
                      <a:endParaRPr dirty="0"/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List of liabilities incurred during the year - paid during the year / before 139(1) due date - not paid before due date (add to CY tax computation)</a:t>
                      </a:r>
                      <a:endParaRPr dirty="0"/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Items covered - Any tax, duty cess, fee payable under any law, employers contribution to various funds, bonus / commission to employees, Interest on loan /borrowing from financial institution, leave salary, use of railway assets</a:t>
                      </a:r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If expenditure if allowable only then report under 43B</a:t>
                      </a:r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If interest converted to loan -&gt; deduction on loan repayment</a:t>
                      </a:r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>
                          <a:solidFill>
                            <a:srgbClr val="FF0000"/>
                          </a:solidFill>
                        </a:rPr>
                        <a:t>Whether passed through P&amp;L wrongly reported</a:t>
                      </a:r>
                      <a:endParaRPr dirty="0">
                        <a:solidFill>
                          <a:srgbClr val="FF0000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51404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u="sng"/>
                        <a:t>Clause 27</a:t>
                      </a:r>
                      <a:endParaRPr u="sng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Cenvat credit / Prior period items</a:t>
                      </a:r>
                      <a:endParaRPr/>
                    </a:p>
                  </a:txBody>
                  <a:tcPr marL="91425" marR="91425" marT="91425" marB="91425"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 err="1"/>
                        <a:t>Cenvat</a:t>
                      </a:r>
                      <a:r>
                        <a:rPr lang="en-GB" dirty="0"/>
                        <a:t> credit availed / utilised and treatment of unutilised credit (ITC under GST?)</a:t>
                      </a:r>
                      <a:endParaRPr dirty="0"/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Prior period income / expenses - check financials </a:t>
                      </a:r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>
                          <a:solidFill>
                            <a:srgbClr val="FF0000"/>
                          </a:solidFill>
                        </a:rPr>
                        <a:t>Incorrect computation, </a:t>
                      </a:r>
                      <a:r>
                        <a:rPr lang="en-GB" dirty="0" err="1">
                          <a:solidFill>
                            <a:srgbClr val="FF0000"/>
                          </a:solidFill>
                        </a:rPr>
                        <a:t>Cenvat</a:t>
                      </a:r>
                      <a:r>
                        <a:rPr lang="en-GB" dirty="0">
                          <a:solidFill>
                            <a:srgbClr val="FF0000"/>
                          </a:solidFill>
                        </a:rPr>
                        <a:t> not reported, OB and CB not reported</a:t>
                      </a:r>
                      <a:endParaRPr dirty="0">
                        <a:solidFill>
                          <a:srgbClr val="FF0000"/>
                        </a:solidFill>
                      </a:endParaRPr>
                    </a:p>
                  </a:txBody>
                  <a:tcPr marL="91425" marR="91425" marT="91425" marB="91425"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3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Clauses 29-30 of Form 3CD</a:t>
            </a:r>
            <a:endParaRPr/>
          </a:p>
        </p:txBody>
      </p:sp>
      <p:graphicFrame>
        <p:nvGraphicFramePr>
          <p:cNvPr id="211" name="Google Shape;211;p32"/>
          <p:cNvGraphicFramePr/>
          <p:nvPr>
            <p:extLst>
              <p:ext uri="{D42A27DB-BD31-4B8C-83A1-F6EECF244321}">
                <p14:modId xmlns:p14="http://schemas.microsoft.com/office/powerpoint/2010/main" val="800750962"/>
              </p:ext>
            </p:extLst>
          </p:nvPr>
        </p:nvGraphicFramePr>
        <p:xfrm>
          <a:off x="431950" y="925650"/>
          <a:ext cx="8342050" cy="3406020"/>
        </p:xfrm>
        <a:graphic>
          <a:graphicData uri="http://schemas.openxmlformats.org/drawingml/2006/table">
            <a:tbl>
              <a:tblPr>
                <a:noFill/>
                <a:tableStyleId>{DB50B7EE-C127-4D14-B0F3-ABA19E4DE2F5}</a:tableStyleId>
              </a:tblPr>
              <a:tblGrid>
                <a:gridCol w="2557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849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76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b="1"/>
                        <a:t>Clause No / content</a:t>
                      </a:r>
                      <a:endParaRPr b="1"/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b="1"/>
                        <a:t>Remarks</a:t>
                      </a:r>
                      <a:endParaRPr b="1"/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326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u="sng" dirty="0"/>
                        <a:t>Clause 29</a:t>
                      </a:r>
                      <a:endParaRPr u="sng" dirty="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dirty="0"/>
                        <a:t>Section 56(2)(</a:t>
                      </a:r>
                      <a:r>
                        <a:rPr lang="en-GB" dirty="0" err="1"/>
                        <a:t>viib</a:t>
                      </a:r>
                      <a:r>
                        <a:rPr lang="en-GB" dirty="0"/>
                        <a:t>)</a:t>
                      </a:r>
                      <a:endParaRPr dirty="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dirty="0"/>
                        <a:t>Section 56(2)(ix)</a:t>
                      </a:r>
                      <a:endParaRPr dirty="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dirty="0"/>
                        <a:t>Section 56(2)(x)</a:t>
                      </a:r>
                      <a:endParaRPr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US" dirty="0"/>
                        <a:t>Omitted</a:t>
                      </a:r>
                      <a:endParaRPr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04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u="sng"/>
                        <a:t>Clause 30</a:t>
                      </a:r>
                      <a:endParaRPr u="sng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Hundi borrowing</a:t>
                      </a:r>
                      <a:endParaRPr/>
                    </a:p>
                  </a:txBody>
                  <a:tcPr marL="91425" marR="91425" marT="91425" marB="91425"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/>
                        <a:t>Deemed to be income of person borrowing / repaying if done otherwise than through A/c payee cheque</a:t>
                      </a:r>
                      <a:endParaRPr/>
                    </a:p>
                  </a:txBody>
                  <a:tcPr marL="91425" marR="91425" marT="91425" marB="91425"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52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u="sng"/>
                        <a:t>Clause 30A, B, C</a:t>
                      </a:r>
                      <a:endParaRPr u="sng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u="sng"/>
                    </a:p>
                  </a:txBody>
                  <a:tcPr marL="91425" marR="91425" marT="91425" marB="91425"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Primary adjustment under transfer pricing</a:t>
                      </a:r>
                      <a:endParaRPr dirty="0"/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Excess money with AE repatriated to India? If not interest on such excess money</a:t>
                      </a:r>
                      <a:endParaRPr dirty="0"/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Limitation on interest deduction on borrowings from AE</a:t>
                      </a:r>
                      <a:endParaRPr dirty="0"/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Impermissible Avoidance Arrangement </a:t>
                      </a:r>
                      <a:endParaRPr dirty="0"/>
                    </a:p>
                  </a:txBody>
                  <a:tcPr marL="91425" marR="91425" marT="91425" marB="91425"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6" name="Google Shape;216;p33"/>
          <p:cNvGraphicFramePr/>
          <p:nvPr>
            <p:extLst>
              <p:ext uri="{D42A27DB-BD31-4B8C-83A1-F6EECF244321}">
                <p14:modId xmlns:p14="http://schemas.microsoft.com/office/powerpoint/2010/main" val="814737538"/>
              </p:ext>
            </p:extLst>
          </p:nvPr>
        </p:nvGraphicFramePr>
        <p:xfrm>
          <a:off x="431950" y="677333"/>
          <a:ext cx="8342050" cy="4527030"/>
        </p:xfrm>
        <a:graphic>
          <a:graphicData uri="http://schemas.openxmlformats.org/drawingml/2006/table">
            <a:tbl>
              <a:tblPr>
                <a:noFill/>
                <a:tableStyleId>{DB50B7EE-C127-4D14-B0F3-ABA19E4DE2F5}</a:tableStyleId>
              </a:tblPr>
              <a:tblGrid>
                <a:gridCol w="20960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59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1284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b="1"/>
                        <a:t>Clause No / content</a:t>
                      </a:r>
                      <a:endParaRPr b="1"/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b="1"/>
                        <a:t>Remarks</a:t>
                      </a:r>
                      <a:endParaRPr b="1"/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2107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u="sng"/>
                        <a:t>Clause 31</a:t>
                      </a:r>
                      <a:endParaRPr u="sng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Loans / deposits / specified sum otherwise than by A/c payee cheque / electronic mode</a:t>
                      </a: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Deposit / Loan accepted &gt; Rs 20,000 aggregate (S. 269SS)</a:t>
                      </a:r>
                      <a:endParaRPr dirty="0"/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Amount received for transfer of immovable property  &gt; Rs 20,000</a:t>
                      </a:r>
                      <a:endParaRPr dirty="0"/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Receipt from a person in a day or in respect of a single transaction or in respect of transactions relating to one event or occasion &gt; Rs 2,00,000 (S. 269ST)</a:t>
                      </a:r>
                      <a:endParaRPr dirty="0"/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Payment exceeding Rs 2,00,000 in a day or in respect of a single transaction or in respect of transactions relating to one event or occasion &gt; Rs 2,00,000 (S. 269ST) </a:t>
                      </a:r>
                      <a:endParaRPr dirty="0"/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Repayment of Deposit / Loan / advance for immovable property &gt; Rs 20,000 aggregate (S. 269T)</a:t>
                      </a:r>
                      <a:endParaRPr dirty="0"/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Name, PAN, Address, Maximum amount o/s also to be reported for 269SS / 269T</a:t>
                      </a:r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>
                          <a:solidFill>
                            <a:srgbClr val="FF0000"/>
                          </a:solidFill>
                        </a:rPr>
                        <a:t>Reporting done as “various parties”</a:t>
                      </a:r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>
                          <a:solidFill>
                            <a:srgbClr val="FF0000"/>
                          </a:solidFill>
                        </a:rPr>
                        <a:t>Time deposits / term loans seen in Annual report not reported</a:t>
                      </a:r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>
                          <a:solidFill>
                            <a:srgbClr val="FF0000"/>
                          </a:solidFill>
                        </a:rPr>
                        <a:t>Observations reproduced from GN without any modification</a:t>
                      </a:r>
                      <a:endParaRPr dirty="0">
                        <a:solidFill>
                          <a:srgbClr val="FF0000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46796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u="sng"/>
                        <a:t>Clause 32</a:t>
                      </a: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B/f loss / depreciation</a:t>
                      </a: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Check provisions / limitations, assessment orders, eligibility, change in ownership, regarding carry forward of losses</a:t>
                      </a:r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>
                          <a:solidFill>
                            <a:srgbClr val="FF0000"/>
                          </a:solidFill>
                        </a:rPr>
                        <a:t>Order details not properly filled</a:t>
                      </a:r>
                      <a:endParaRPr dirty="0">
                        <a:solidFill>
                          <a:srgbClr val="FF0000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17" name="Google Shape;217;p33"/>
          <p:cNvSpPr txBox="1">
            <a:spLocks noGrp="1"/>
          </p:cNvSpPr>
          <p:nvPr>
            <p:ph type="title"/>
          </p:nvPr>
        </p:nvSpPr>
        <p:spPr>
          <a:xfrm>
            <a:off x="311700" y="161645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Clauses 31-32 of Form 3CD</a:t>
            </a:r>
            <a:endParaRPr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2" name="Google Shape;222;p34"/>
          <p:cNvGraphicFramePr/>
          <p:nvPr>
            <p:extLst>
              <p:ext uri="{D42A27DB-BD31-4B8C-83A1-F6EECF244321}">
                <p14:modId xmlns:p14="http://schemas.microsoft.com/office/powerpoint/2010/main" val="2178009489"/>
              </p:ext>
            </p:extLst>
          </p:nvPr>
        </p:nvGraphicFramePr>
        <p:xfrm>
          <a:off x="431950" y="925650"/>
          <a:ext cx="8342050" cy="4228980"/>
        </p:xfrm>
        <a:graphic>
          <a:graphicData uri="http://schemas.openxmlformats.org/drawingml/2006/table">
            <a:tbl>
              <a:tblPr>
                <a:noFill/>
                <a:tableStyleId>{DB50B7EE-C127-4D14-B0F3-ABA19E4DE2F5}</a:tableStyleId>
              </a:tblPr>
              <a:tblGrid>
                <a:gridCol w="18809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611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83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b="1"/>
                        <a:t>Clause No / content</a:t>
                      </a:r>
                      <a:endParaRPr b="1"/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b="1"/>
                        <a:t>Remarks</a:t>
                      </a:r>
                      <a:endParaRPr b="1"/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15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u="sng" dirty="0"/>
                        <a:t>Clause 33</a:t>
                      </a:r>
                      <a:endParaRPr u="sng" dirty="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dirty="0"/>
                        <a:t>Chapter VIA deductions</a:t>
                      </a:r>
                      <a:endParaRPr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Section wise deductions under Chapter VIA</a:t>
                      </a:r>
                      <a:endParaRPr dirty="0"/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Verify eligibility</a:t>
                      </a:r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If auditor relies on another audit report, mention in audit report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14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u="sng"/>
                        <a:t>Clause 34</a:t>
                      </a: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TDS / TCS</a:t>
                      </a: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Section wise details of TDS / TCS</a:t>
                      </a:r>
                      <a:endParaRPr dirty="0"/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Total amount to match with P&amp;L reported figure / reconciled with P&amp;L reported figure</a:t>
                      </a:r>
                      <a:endParaRPr dirty="0"/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Test check to verify TDS / TCS compliance</a:t>
                      </a:r>
                      <a:endParaRPr dirty="0"/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TDS / TCS statement summary, TDS / TCS filing dates</a:t>
                      </a:r>
                      <a:endParaRPr dirty="0"/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Accuracy of TDS / TCS returns - check if transactions not requiring TDS / TCS are also reported</a:t>
                      </a:r>
                      <a:endParaRPr dirty="0"/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Delayed remittance of TDS / TCS. </a:t>
                      </a:r>
                      <a:r>
                        <a:rPr lang="en-GB" dirty="0">
                          <a:solidFill>
                            <a:srgbClr val="FF0000"/>
                          </a:solidFill>
                        </a:rPr>
                        <a:t>Date of payment of interest not given</a:t>
                      </a:r>
                      <a:endParaRPr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14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u="sng"/>
                        <a:t>Clause 35</a:t>
                      </a:r>
                      <a:endParaRPr u="sng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Quantitative details</a:t>
                      </a: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Trading / manufacturer to furnish quantitative particulars</a:t>
                      </a:r>
                      <a:endParaRPr dirty="0"/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Report in case complete information not available</a:t>
                      </a:r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>
                          <a:solidFill>
                            <a:srgbClr val="FF0000"/>
                          </a:solidFill>
                        </a:rPr>
                        <a:t>Trading stock quantities not given though trading business mentioned in nature of business. Closing stock shown as Nil even though stock value in financial statements. Info not given -&gt; no qualification</a:t>
                      </a:r>
                      <a:endParaRPr dirty="0">
                        <a:solidFill>
                          <a:srgbClr val="FF0000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23" name="Google Shape;223;p3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Clauses 33-35 of Form 3CD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35"/>
          <p:cNvSpPr txBox="1">
            <a:spLocks noGrp="1"/>
          </p:cNvSpPr>
          <p:nvPr>
            <p:ph type="title"/>
          </p:nvPr>
        </p:nvSpPr>
        <p:spPr>
          <a:xfrm>
            <a:off x="311700" y="0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Clauses 36-41 of Form 3CD</a:t>
            </a:r>
            <a:endParaRPr dirty="0"/>
          </a:p>
        </p:txBody>
      </p:sp>
      <p:graphicFrame>
        <p:nvGraphicFramePr>
          <p:cNvPr id="229" name="Google Shape;229;p35"/>
          <p:cNvGraphicFramePr/>
          <p:nvPr>
            <p:extLst>
              <p:ext uri="{D42A27DB-BD31-4B8C-83A1-F6EECF244321}">
                <p14:modId xmlns:p14="http://schemas.microsoft.com/office/powerpoint/2010/main" val="3196854012"/>
              </p:ext>
            </p:extLst>
          </p:nvPr>
        </p:nvGraphicFramePr>
        <p:xfrm>
          <a:off x="431950" y="508000"/>
          <a:ext cx="8633028" cy="4831211"/>
        </p:xfrm>
        <a:graphic>
          <a:graphicData uri="http://schemas.openxmlformats.org/drawingml/2006/table">
            <a:tbl>
              <a:tblPr>
                <a:noFill/>
                <a:tableStyleId>{DB50B7EE-C127-4D14-B0F3-ABA19E4DE2F5}</a:tableStyleId>
              </a:tblPr>
              <a:tblGrid>
                <a:gridCol w="22582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747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6251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b="1"/>
                        <a:t>Clause No / content</a:t>
                      </a:r>
                      <a:endParaRPr b="1"/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b="1"/>
                        <a:t>Remarks</a:t>
                      </a:r>
                      <a:endParaRPr b="1"/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2327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u="sng" dirty="0"/>
                        <a:t>Clause 36A</a:t>
                      </a:r>
                      <a:endParaRPr u="sng" dirty="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dirty="0"/>
                        <a:t>Deemed Dividend</a:t>
                      </a:r>
                      <a:endParaRPr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Receipt in nature of deemed dividend</a:t>
                      </a:r>
                      <a:endParaRPr dirty="0"/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Check conditions attached to S. 2(22)(e)</a:t>
                      </a:r>
                      <a:endParaRPr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90222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u="sng" dirty="0"/>
                        <a:t>Clause 37, 38, 39</a:t>
                      </a:r>
                      <a:endParaRPr dirty="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dirty="0"/>
                        <a:t>Cost Audit, Excise Audit, Service Tax Audit</a:t>
                      </a:r>
                      <a:endParaRPr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Enclose copies in case such audit carried out</a:t>
                      </a:r>
                      <a:endParaRPr dirty="0"/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Report disqualification / disagreement on any matter/ item/ value/ quantity as may be reported/identified </a:t>
                      </a:r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>
                          <a:solidFill>
                            <a:srgbClr val="FF0000"/>
                          </a:solidFill>
                        </a:rPr>
                        <a:t>Reporting without obtaining report/ contradictory reporting with Clause 11</a:t>
                      </a:r>
                      <a:endParaRPr dirty="0">
                        <a:solidFill>
                          <a:srgbClr val="FF0000"/>
                        </a:solidFill>
                      </a:endParaRPr>
                    </a:p>
                  </a:txBody>
                  <a:tcPr marL="91425" marR="91425" marT="91425" marB="91425">
                    <a:lnL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9212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u="sng"/>
                        <a:t>Clause 40</a:t>
                      </a:r>
                      <a:endParaRPr u="sng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Accounting ratios</a:t>
                      </a: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Turnover / GP Ratio / NP Ratio / Stock in Trade - Turnover  / Material consumed - Finished goods produced</a:t>
                      </a:r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No need to report PY figures if PY not audited u/s 44AB</a:t>
                      </a:r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>
                          <a:solidFill>
                            <a:srgbClr val="FF0000"/>
                          </a:solidFill>
                        </a:rPr>
                        <a:t>NA to be reported wherever ratio not applicable instead of blank, Scrap sale not considered for turnover, Net profit before tax to be taken </a:t>
                      </a:r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>
                          <a:solidFill>
                            <a:srgbClr val="FF0000"/>
                          </a:solidFill>
                        </a:rPr>
                        <a:t>Closing stock of finished goods and not average to be considered</a:t>
                      </a:r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>
                          <a:solidFill>
                            <a:srgbClr val="FF0000"/>
                          </a:solidFill>
                        </a:rPr>
                        <a:t>Material consumed to include tools, spares stores etc</a:t>
                      </a:r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IN" dirty="0">
                          <a:solidFill>
                            <a:srgbClr val="FF0000"/>
                          </a:solidFill>
                        </a:rPr>
                        <a:t>Stock in trade – not include raw materials, WIP</a:t>
                      </a:r>
                      <a:endParaRPr dirty="0">
                        <a:solidFill>
                          <a:srgbClr val="FF0000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77611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u="sng"/>
                        <a:t>Clause 41</a:t>
                      </a: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Demands / refunds under other laws</a:t>
                      </a: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Demands / refunds under other laws (may pertain to other years)</a:t>
                      </a:r>
                      <a:endParaRPr dirty="0"/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Demand / refund adjustments also to be reported</a:t>
                      </a:r>
                      <a:endParaRPr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3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Clauses 42-44 of Form 3CD</a:t>
            </a:r>
            <a:endParaRPr/>
          </a:p>
        </p:txBody>
      </p:sp>
      <p:graphicFrame>
        <p:nvGraphicFramePr>
          <p:cNvPr id="235" name="Google Shape;235;p36"/>
          <p:cNvGraphicFramePr/>
          <p:nvPr>
            <p:extLst>
              <p:ext uri="{D42A27DB-BD31-4B8C-83A1-F6EECF244321}">
                <p14:modId xmlns:p14="http://schemas.microsoft.com/office/powerpoint/2010/main" val="2088620653"/>
              </p:ext>
            </p:extLst>
          </p:nvPr>
        </p:nvGraphicFramePr>
        <p:xfrm>
          <a:off x="431950" y="925650"/>
          <a:ext cx="8342050" cy="4256125"/>
        </p:xfrm>
        <a:graphic>
          <a:graphicData uri="http://schemas.openxmlformats.org/drawingml/2006/table">
            <a:tbl>
              <a:tblPr>
                <a:noFill/>
                <a:tableStyleId>{DB50B7EE-C127-4D14-B0F3-ABA19E4DE2F5}</a:tableStyleId>
              </a:tblPr>
              <a:tblGrid>
                <a:gridCol w="2557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849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83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b="1"/>
                        <a:t>Clause No / content</a:t>
                      </a:r>
                      <a:endParaRPr b="1"/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b="1"/>
                        <a:t>Remarks</a:t>
                      </a:r>
                      <a:endParaRPr b="1"/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15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u="sng"/>
                        <a:t>Clause 42</a:t>
                      </a:r>
                      <a:endParaRPr u="sng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Form 61, 61A, 61B</a:t>
                      </a: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Form 61 - Details of Form 60 received (No PAN cases)</a:t>
                      </a:r>
                      <a:endParaRPr dirty="0"/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Form 61A - Specified Financial Transactions (share issue, debenture issue, FFMC, bank, NBFC, cash sale etc)</a:t>
                      </a:r>
                      <a:endParaRPr dirty="0"/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Form 61B - Reportable accounts under FATCA</a:t>
                      </a:r>
                      <a:endParaRPr dirty="0"/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Report if all details are reported in the above forms and forms filed within due date</a:t>
                      </a:r>
                      <a:endParaRPr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14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u="sng"/>
                        <a:t>Clause 43</a:t>
                      </a: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Country by country reporting</a:t>
                      </a: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MNCs above certain threshold limit to furnish Country by Country report  </a:t>
                      </a:r>
                      <a:endParaRPr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14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u="sng"/>
                        <a:t>Clause 44</a:t>
                      </a: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Breakup of expenditure - GST registered and unregistered</a:t>
                      </a: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Total Expenditure as per P&amp;L</a:t>
                      </a:r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+ Capital expenditure</a:t>
                      </a:r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- Non cash charges (depreciation etc)</a:t>
                      </a:r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- Expenditure in securities / transactions in money</a:t>
                      </a:r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- Expenditure excluded as per Schedule III of GST Act (salary etc)</a:t>
                      </a:r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/>
                        <a:t>X`</a:t>
                      </a:r>
                      <a:endParaRPr lang="en-GB" dirty="0"/>
                    </a:p>
                    <a:p>
                      <a:pPr marL="269999" marR="0" lvl="0" indent="-3175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-GB" dirty="0"/>
                        <a:t>General practice of SME not to capture GSTIN of composition dealers in accounting software -&gt; necessary qualification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6EBD7D-5422-57AB-A268-BFB75AEBBE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TDS issues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38A824-015F-223C-FAA9-DE3AD7435E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194R </a:t>
            </a:r>
          </a:p>
          <a:p>
            <a:pPr lvl="1"/>
            <a:r>
              <a:rPr lang="en-US" dirty="0"/>
              <a:t>Amount received by Company on tour of Directors; TDS deducted in name of Company</a:t>
            </a:r>
          </a:p>
          <a:p>
            <a:pPr lvl="2"/>
            <a:r>
              <a:rPr lang="en-US" dirty="0"/>
              <a:t>In computation, amount was added to Net Profit as per P&amp;L</a:t>
            </a:r>
          </a:p>
          <a:p>
            <a:r>
              <a:rPr lang="en-US" dirty="0"/>
              <a:t>194T issue</a:t>
            </a:r>
          </a:p>
          <a:p>
            <a:pPr lvl="1"/>
            <a:r>
              <a:rPr lang="en-US" dirty="0"/>
              <a:t>Whether amount to be disallowed u/s 40(b) for non deduction of TDS</a:t>
            </a:r>
          </a:p>
          <a:p>
            <a:pPr lvl="1"/>
            <a:r>
              <a:rPr lang="en-US" dirty="0"/>
              <a:t>Increases book profit and consequently remuneration</a:t>
            </a:r>
          </a:p>
          <a:p>
            <a:pPr lvl="1"/>
            <a:r>
              <a:rPr lang="en-US" dirty="0"/>
              <a:t>As per section 40, “</a:t>
            </a:r>
            <a:r>
              <a:rPr lang="en-US" i="1" dirty="0"/>
              <a:t>Notwithstanding anything to the contrary in sections 30 to 38</a:t>
            </a:r>
            <a:r>
              <a:rPr lang="en-US" dirty="0"/>
              <a:t>”. Can we say interest and remuneration allowed under section 40(b) and not under section 30 to 38</a:t>
            </a:r>
          </a:p>
          <a:p>
            <a:pPr lvl="1"/>
            <a:r>
              <a:rPr lang="en-US" dirty="0"/>
              <a:t>View may change in 2025 Act – there is no reference </a:t>
            </a:r>
            <a:r>
              <a:rPr lang="en-US"/>
              <a:t>to section 30 to 38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1116655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743</TotalTime>
  <Words>4108</Words>
  <Application>Microsoft Office PowerPoint</Application>
  <PresentationFormat>On-screen Show (16:9)</PresentationFormat>
  <Paragraphs>501</Paragraphs>
  <Slides>29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6" baseType="lpstr">
      <vt:lpstr>Arial</vt:lpstr>
      <vt:lpstr>Calibri</vt:lpstr>
      <vt:lpstr>Roboto</vt:lpstr>
      <vt:lpstr>Calibri Light</vt:lpstr>
      <vt:lpstr>Courier New</vt:lpstr>
      <vt:lpstr>Aptos Narrow</vt:lpstr>
      <vt:lpstr>Office Theme</vt:lpstr>
      <vt:lpstr>      Tax audit -  Clause by clause analysis</vt:lpstr>
      <vt:lpstr>Contents</vt:lpstr>
      <vt:lpstr>Audit report - Form 3CA / Form 3CB </vt:lpstr>
      <vt:lpstr>Tax audit applicability</vt:lpstr>
      <vt:lpstr>Tax audit applicability</vt:lpstr>
      <vt:lpstr>Interplay with 44AB and 44AD</vt:lpstr>
      <vt:lpstr>Interplay with 44AB and 44ADA</vt:lpstr>
      <vt:lpstr>Audit report - Form 3CA / Form 3CB</vt:lpstr>
      <vt:lpstr>Things to be kept in mind </vt:lpstr>
      <vt:lpstr>Comments / Qualifications </vt:lpstr>
      <vt:lpstr>Format of NCE FS</vt:lpstr>
      <vt:lpstr>Clauses 1-2 of Form 3CD</vt:lpstr>
      <vt:lpstr>Clauses 3-7 of Form 3CD</vt:lpstr>
      <vt:lpstr>Clauses 8-9 of Form 3CD</vt:lpstr>
      <vt:lpstr>Clauses 10-12 of Form 3CD</vt:lpstr>
      <vt:lpstr>Clauses 13-14 of Form 3CD</vt:lpstr>
      <vt:lpstr>Clauses 15-16 of Form 3CD</vt:lpstr>
      <vt:lpstr>Clauses 17-18 of Form 3CD</vt:lpstr>
      <vt:lpstr>Clauses 19-20 of Form 3CD</vt:lpstr>
      <vt:lpstr>Clauses 21 of Form 3CD</vt:lpstr>
      <vt:lpstr>Clauses 21 of Form 3CD</vt:lpstr>
      <vt:lpstr>Clauses 22-25 of Form 3CD</vt:lpstr>
      <vt:lpstr>Clauses 26-28 of Form 3CD</vt:lpstr>
      <vt:lpstr>Clauses 29-30 of Form 3CD</vt:lpstr>
      <vt:lpstr>Clauses 31-32 of Form 3CD</vt:lpstr>
      <vt:lpstr>Clauses 33-35 of Form 3CD</vt:lpstr>
      <vt:lpstr>Clauses 36-41 of Form 3CD</vt:lpstr>
      <vt:lpstr>Clauses 42-44 of Form 3CD</vt:lpstr>
      <vt:lpstr>TDS issues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Ravinath</dc:creator>
  <cp:lastModifiedBy>Ravinath Pai</cp:lastModifiedBy>
  <cp:revision>55</cp:revision>
  <dcterms:modified xsi:type="dcterms:W3CDTF">2026-09-17T06:49:38Z</dcterms:modified>
</cp:coreProperties>
</file>