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18" r:id="rId4"/>
    <p:sldId id="257" r:id="rId5"/>
    <p:sldId id="258" r:id="rId6"/>
    <p:sldId id="323" r:id="rId7"/>
    <p:sldId id="260" r:id="rId8"/>
    <p:sldId id="261" r:id="rId9"/>
    <p:sldId id="263" r:id="rId10"/>
    <p:sldId id="262" r:id="rId11"/>
    <p:sldId id="264" r:id="rId12"/>
    <p:sldId id="266" r:id="rId13"/>
    <p:sldId id="312" r:id="rId14"/>
    <p:sldId id="267" r:id="rId15"/>
    <p:sldId id="313" r:id="rId16"/>
    <p:sldId id="314" r:id="rId17"/>
    <p:sldId id="324" r:id="rId18"/>
    <p:sldId id="338" r:id="rId19"/>
    <p:sldId id="339" r:id="rId20"/>
    <p:sldId id="325" r:id="rId21"/>
    <p:sldId id="340" r:id="rId22"/>
    <p:sldId id="326" r:id="rId23"/>
    <p:sldId id="327" r:id="rId24"/>
    <p:sldId id="328" r:id="rId25"/>
    <p:sldId id="271" r:id="rId26"/>
    <p:sldId id="334" r:id="rId27"/>
    <p:sldId id="335" r:id="rId28"/>
    <p:sldId id="336" r:id="rId29"/>
    <p:sldId id="341" r:id="rId30"/>
    <p:sldId id="337" r:id="rId31"/>
    <p:sldId id="274" r:id="rId32"/>
    <p:sldId id="275" r:id="rId33"/>
    <p:sldId id="276" r:id="rId34"/>
    <p:sldId id="277" r:id="rId35"/>
    <p:sldId id="278" r:id="rId36"/>
    <p:sldId id="279" r:id="rId37"/>
    <p:sldId id="280" r:id="rId38"/>
    <p:sldId id="299" r:id="rId39"/>
    <p:sldId id="282" r:id="rId40"/>
    <p:sldId id="283" r:id="rId41"/>
    <p:sldId id="286" r:id="rId42"/>
    <p:sldId id="287" r:id="rId43"/>
    <p:sldId id="292" r:id="rId44"/>
    <p:sldId id="308" r:id="rId45"/>
    <p:sldId id="309" r:id="rId46"/>
    <p:sldId id="310" r:id="rId47"/>
    <p:sldId id="316" r:id="rId48"/>
    <p:sldId id="317" r:id="rId49"/>
    <p:sldId id="311" r:id="rId50"/>
    <p:sldId id="305" r:id="rId51"/>
    <p:sldId id="306" r:id="rId52"/>
    <p:sldId id="293" r:id="rId53"/>
    <p:sldId id="294" r:id="rId54"/>
    <p:sldId id="295" r:id="rId55"/>
    <p:sldId id="296" r:id="rId56"/>
    <p:sldId id="297" r:id="rId57"/>
    <p:sldId id="298" r:id="rId58"/>
    <p:sldId id="307" r:id="rId59"/>
    <p:sldId id="315" r:id="rId60"/>
    <p:sldId id="329" r:id="rId61"/>
    <p:sldId id="330" r:id="rId62"/>
    <p:sldId id="331" r:id="rId63"/>
    <p:sldId id="332" r:id="rId64"/>
    <p:sldId id="333" r:id="rId65"/>
    <p:sldId id="321" r:id="rId66"/>
    <p:sldId id="319" r:id="rId67"/>
    <p:sldId id="320" r:id="rId68"/>
    <p:sldId id="259"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3" d="100"/>
          <a:sy n="73"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950B56B-C2FC-4F93-B1AA-A512BDB61287}" type="datetimeFigureOut">
              <a:rPr lang="en-IN" smtClean="0"/>
              <a:t>22-05-2026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881566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950B56B-C2FC-4F93-B1AA-A512BDB61287}" type="datetimeFigureOut">
              <a:rPr lang="en-IN" smtClean="0"/>
              <a:t>22-05-2026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2991620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50B56B-C2FC-4F93-B1AA-A512BDB61287}" type="datetimeFigureOut">
              <a:rPr lang="en-IN" smtClean="0"/>
              <a:t>22-05-2026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3446519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950B56B-C2FC-4F93-B1AA-A512BDB61287}" type="datetimeFigureOut">
              <a:rPr lang="en-IN" smtClean="0"/>
              <a:t>22-05-2026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2744795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950B56B-C2FC-4F93-B1AA-A512BDB61287}" type="datetimeFigureOut">
              <a:rPr lang="en-IN" smtClean="0"/>
              <a:t>22-05-2026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3356046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950B56B-C2FC-4F93-B1AA-A512BDB61287}" type="datetimeFigureOut">
              <a:rPr lang="en-IN" smtClean="0"/>
              <a:t>22-05-2026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317907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0B56B-C2FC-4F93-B1AA-A512BDB61287}" type="datetimeFigureOut">
              <a:rPr lang="en-IN" smtClean="0"/>
              <a:t>22-05-2026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2837264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0B56B-C2FC-4F93-B1AA-A512BDB61287}" type="datetimeFigureOut">
              <a:rPr lang="en-IN" smtClean="0"/>
              <a:t>22-05-2026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186520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0B56B-C2FC-4F93-B1AA-A512BDB61287}" type="datetimeFigureOut">
              <a:rPr lang="en-IN" smtClean="0"/>
              <a:t>22-05-2026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2453758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950B56B-C2FC-4F93-B1AA-A512BDB61287}" type="datetimeFigureOut">
              <a:rPr lang="en-IN" smtClean="0"/>
              <a:t>22-05-2026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3017206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950B56B-C2FC-4F93-B1AA-A512BDB61287}" type="datetimeFigureOut">
              <a:rPr lang="en-IN" smtClean="0"/>
              <a:t>22-05-2026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37EF26-C665-4A43-BEA3-C0ED60934879}" type="slidenum">
              <a:rPr lang="en-IN" smtClean="0"/>
              <a:t>‹#›</a:t>
            </a:fld>
            <a:endParaRPr lang="en-IN"/>
          </a:p>
        </p:txBody>
      </p:sp>
    </p:spTree>
    <p:extLst>
      <p:ext uri="{BB962C8B-B14F-4D97-AF65-F5344CB8AC3E}">
        <p14:creationId xmlns:p14="http://schemas.microsoft.com/office/powerpoint/2010/main" val="405232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6" name="Title 5"/>
          <p:cNvSpPr>
            <a:spLocks noGrp="1"/>
          </p:cNvSpPr>
          <p:nvPr>
            <p:ph type="title"/>
          </p:nvPr>
        </p:nvSpPr>
        <p:spPr bwMode="gray">
          <a:xfrm>
            <a:off x="431371" y="149882"/>
            <a:ext cx="11329259" cy="792088"/>
          </a:xfrm>
        </p:spPr>
        <p:txBody>
          <a:bodyPr/>
          <a:lstStyle/>
          <a:p>
            <a:r>
              <a:rPr lang="en-US"/>
              <a:t>Click to edit Master title style</a:t>
            </a:r>
            <a:endParaRPr lang="en-GB" dirty="0"/>
          </a:p>
        </p:txBody>
      </p:sp>
      <p:sp>
        <p:nvSpPr>
          <p:cNvPr id="7" name="Text Placeholder 6"/>
          <p:cNvSpPr>
            <a:spLocks noGrp="1"/>
          </p:cNvSpPr>
          <p:nvPr>
            <p:ph type="body" sz="quarter" idx="10"/>
          </p:nvPr>
        </p:nvSpPr>
        <p:spPr bwMode="gray"/>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12684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0B56B-C2FC-4F93-B1AA-A512BDB61287}" type="datetimeFigureOut">
              <a:rPr lang="en-IN" smtClean="0"/>
              <a:t>22-05-2026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7EF26-C665-4A43-BEA3-C0ED60934879}" type="slidenum">
              <a:rPr lang="en-IN" smtClean="0"/>
              <a:t>‹#›</a:t>
            </a:fld>
            <a:endParaRPr lang="en-IN"/>
          </a:p>
        </p:txBody>
      </p:sp>
    </p:spTree>
    <p:extLst>
      <p:ext uri="{BB962C8B-B14F-4D97-AF65-F5344CB8AC3E}">
        <p14:creationId xmlns:p14="http://schemas.microsoft.com/office/powerpoint/2010/main" val="686405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Broadway" panose="04040905080B02020502" pitchFamily="82" charset="0"/>
              </a:rPr>
              <a:t>MIGRATION TO INCOME TAX ACT 2025</a:t>
            </a:r>
            <a:endParaRPr lang="en-IN" dirty="0">
              <a:latin typeface="Broadway" panose="04040905080B02020502" pitchFamily="82" charset="0"/>
            </a:endParaRPr>
          </a:p>
        </p:txBody>
      </p:sp>
      <p:sp>
        <p:nvSpPr>
          <p:cNvPr id="3" name="Subtitle 2"/>
          <p:cNvSpPr>
            <a:spLocks noGrp="1"/>
          </p:cNvSpPr>
          <p:nvPr>
            <p:ph type="subTitle" idx="1"/>
          </p:nvPr>
        </p:nvSpPr>
        <p:spPr>
          <a:xfrm>
            <a:off x="1524000" y="4963886"/>
            <a:ext cx="9144000" cy="293914"/>
          </a:xfrm>
        </p:spPr>
        <p:txBody>
          <a:bodyPr>
            <a:normAutofit/>
          </a:bodyPr>
          <a:lstStyle/>
          <a:p>
            <a:r>
              <a:rPr lang="en-US" sz="1100" b="1" dirty="0" smtClean="0">
                <a:latin typeface="Arial Narrow" panose="020B0606020202030204" pitchFamily="34" charset="0"/>
              </a:rPr>
              <a:t>P.M.VEERAMANI FCA, COCHIN</a:t>
            </a:r>
            <a:endParaRPr lang="en-IN" sz="1100" b="1" dirty="0">
              <a:latin typeface="Arial Narrow" panose="020B0606020202030204" pitchFamily="34" charset="0"/>
            </a:endParaRPr>
          </a:p>
        </p:txBody>
      </p:sp>
    </p:spTree>
    <p:extLst>
      <p:ext uri="{BB962C8B-B14F-4D97-AF65-F5344CB8AC3E}">
        <p14:creationId xmlns:p14="http://schemas.microsoft.com/office/powerpoint/2010/main" val="993550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CHANGE OF LAWS</a:t>
            </a:r>
            <a:endParaRPr lang="en-IN" dirty="0">
              <a:latin typeface="Broadway" panose="04040905080B02020502" pitchFamily="82" charset="0"/>
            </a:endParaRPr>
          </a:p>
        </p:txBody>
      </p:sp>
      <p:sp>
        <p:nvSpPr>
          <p:cNvPr id="3" name="Text Placeholder 2"/>
          <p:cNvSpPr>
            <a:spLocks noGrp="1"/>
          </p:cNvSpPr>
          <p:nvPr>
            <p:ph type="body" idx="1"/>
          </p:nvPr>
        </p:nvSpPr>
        <p:spPr>
          <a:xfrm>
            <a:off x="839788" y="1681163"/>
            <a:ext cx="5157787" cy="408894"/>
          </a:xfrm>
        </p:spPr>
        <p:txBody>
          <a:bodyPr>
            <a:normAutofit lnSpcReduction="10000"/>
          </a:bodyPr>
          <a:lstStyle/>
          <a:p>
            <a:pPr algn="ctr"/>
            <a:r>
              <a:rPr lang="en-US" dirty="0" smtClean="0">
                <a:latin typeface="Gadugi" panose="020B0502040204020203" pitchFamily="34" charset="0"/>
                <a:ea typeface="Gadugi" panose="020B0502040204020203" pitchFamily="34" charset="0"/>
              </a:rPr>
              <a:t>OLD</a:t>
            </a:r>
            <a:endParaRPr lang="en-IN"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p:txBody>
          <a:bodyPr/>
          <a:lstStyle/>
          <a:p>
            <a:r>
              <a:rPr lang="en-US" dirty="0" smtClean="0">
                <a:latin typeface="Gadugi" panose="020B0502040204020203" pitchFamily="34" charset="0"/>
                <a:ea typeface="Gadugi" panose="020B0502040204020203" pitchFamily="34" charset="0"/>
              </a:rPr>
              <a:t>FERA 1973</a:t>
            </a:r>
          </a:p>
          <a:p>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Companies Act 1956</a:t>
            </a:r>
          </a:p>
          <a:p>
            <a:r>
              <a:rPr lang="en-US" dirty="0" smtClean="0">
                <a:latin typeface="Gadugi" panose="020B0502040204020203" pitchFamily="34" charset="0"/>
                <a:ea typeface="Gadugi" panose="020B0502040204020203" pitchFamily="34" charset="0"/>
              </a:rPr>
              <a:t>Sales tax and VAT – Central and State</a:t>
            </a:r>
          </a:p>
          <a:p>
            <a:r>
              <a:rPr lang="en-US" dirty="0" smtClean="0">
                <a:latin typeface="Gadugi" panose="020B0502040204020203" pitchFamily="34" charset="0"/>
                <a:ea typeface="Gadugi" panose="020B0502040204020203" pitchFamily="34" charset="0"/>
              </a:rPr>
              <a:t>Sick Industrial Companies Act </a:t>
            </a:r>
          </a:p>
          <a:p>
            <a:r>
              <a:rPr lang="en-US" dirty="0" smtClean="0">
                <a:solidFill>
                  <a:srgbClr val="002060"/>
                </a:solidFill>
                <a:latin typeface="Gadugi" panose="020B0502040204020203" pitchFamily="34" charset="0"/>
                <a:ea typeface="Gadugi" panose="020B0502040204020203" pitchFamily="34" charset="0"/>
              </a:rPr>
              <a:t>Income Tax Act 1961</a:t>
            </a:r>
            <a:endParaRPr lang="en-IN" dirty="0">
              <a:solidFill>
                <a:srgbClr val="002060"/>
              </a:solidFill>
              <a:latin typeface="Gadugi" panose="020B0502040204020203" pitchFamily="34" charset="0"/>
              <a:ea typeface="Gadugi" panose="020B0502040204020203" pitchFamily="34" charset="0"/>
            </a:endParaRPr>
          </a:p>
        </p:txBody>
      </p:sp>
      <p:sp>
        <p:nvSpPr>
          <p:cNvPr id="5" name="Text Placeholder 4"/>
          <p:cNvSpPr>
            <a:spLocks noGrp="1"/>
          </p:cNvSpPr>
          <p:nvPr>
            <p:ph type="body" sz="quarter" idx="3"/>
          </p:nvPr>
        </p:nvSpPr>
        <p:spPr>
          <a:xfrm>
            <a:off x="6172200" y="1681163"/>
            <a:ext cx="5183188" cy="408894"/>
          </a:xfrm>
        </p:spPr>
        <p:txBody>
          <a:bodyPr>
            <a:normAutofit lnSpcReduction="10000"/>
          </a:bodyPr>
          <a:lstStyle/>
          <a:p>
            <a:pPr algn="ctr"/>
            <a:r>
              <a:rPr lang="en-US" dirty="0" smtClean="0">
                <a:latin typeface="Gadugi" panose="020B0502040204020203" pitchFamily="34" charset="0"/>
                <a:ea typeface="Gadugi" panose="020B0502040204020203" pitchFamily="34" charset="0"/>
              </a:rPr>
              <a:t>NEW</a:t>
            </a:r>
            <a:endParaRPr lang="en-IN" dirty="0">
              <a:latin typeface="Gadugi" panose="020B0502040204020203" pitchFamily="34" charset="0"/>
              <a:ea typeface="Gadugi" panose="020B0502040204020203" pitchFamily="34" charset="0"/>
            </a:endParaRPr>
          </a:p>
        </p:txBody>
      </p:sp>
      <p:sp>
        <p:nvSpPr>
          <p:cNvPr id="6" name="Content Placeholder 5"/>
          <p:cNvSpPr>
            <a:spLocks noGrp="1"/>
          </p:cNvSpPr>
          <p:nvPr>
            <p:ph sz="quarter" idx="4"/>
          </p:nvPr>
        </p:nvSpPr>
        <p:spPr/>
        <p:txBody>
          <a:bodyPr/>
          <a:lstStyle/>
          <a:p>
            <a:r>
              <a:rPr lang="en-US" dirty="0" smtClean="0">
                <a:latin typeface="Gadugi" panose="020B0502040204020203" pitchFamily="34" charset="0"/>
                <a:ea typeface="Gadugi" panose="020B0502040204020203" pitchFamily="34" charset="0"/>
              </a:rPr>
              <a:t>FEMA 1999</a:t>
            </a:r>
            <a:endParaRPr lang="en-IN" dirty="0">
              <a:latin typeface="Gadugi" panose="020B0502040204020203" pitchFamily="34" charset="0"/>
              <a:ea typeface="Gadugi" panose="020B0502040204020203" pitchFamily="34" charset="0"/>
            </a:endParaRPr>
          </a:p>
          <a:p>
            <a:r>
              <a:rPr lang="en-US" dirty="0" smtClean="0">
                <a:latin typeface="Gadugi" panose="020B0502040204020203" pitchFamily="34" charset="0"/>
                <a:ea typeface="Gadugi" panose="020B0502040204020203" pitchFamily="34" charset="0"/>
              </a:rPr>
              <a:t>Companies Act 2013</a:t>
            </a:r>
          </a:p>
          <a:p>
            <a:r>
              <a:rPr lang="en-US" dirty="0" smtClean="0">
                <a:latin typeface="Gadugi" panose="020B0502040204020203" pitchFamily="34" charset="0"/>
                <a:ea typeface="Gadugi" panose="020B0502040204020203" pitchFamily="34" charset="0"/>
              </a:rPr>
              <a:t>GST 2017</a:t>
            </a:r>
          </a:p>
          <a:p>
            <a:endParaRPr lang="en-US" dirty="0">
              <a:latin typeface="Gadugi" panose="020B0502040204020203" pitchFamily="34" charset="0"/>
              <a:ea typeface="Gadugi" panose="020B0502040204020203" pitchFamily="34" charset="0"/>
            </a:endParaRPr>
          </a:p>
          <a:p>
            <a:r>
              <a:rPr lang="en-US" dirty="0" smtClean="0">
                <a:latin typeface="Gadugi" panose="020B0502040204020203" pitchFamily="34" charset="0"/>
                <a:ea typeface="Gadugi" panose="020B0502040204020203" pitchFamily="34" charset="0"/>
              </a:rPr>
              <a:t>IBC 2016</a:t>
            </a:r>
          </a:p>
          <a:p>
            <a:r>
              <a:rPr lang="en-US" dirty="0">
                <a:latin typeface="Gadugi" panose="020B0502040204020203" pitchFamily="34" charset="0"/>
                <a:ea typeface="Gadugi" panose="020B0502040204020203" pitchFamily="34" charset="0"/>
              </a:rPr>
              <a:t> </a:t>
            </a:r>
            <a:r>
              <a:rPr lang="en-US" b="1" dirty="0" smtClean="0">
                <a:solidFill>
                  <a:srgbClr val="002060"/>
                </a:solidFill>
                <a:latin typeface="Gadugi" panose="020B0502040204020203" pitchFamily="34" charset="0"/>
                <a:ea typeface="Gadugi" panose="020B0502040204020203" pitchFamily="34" charset="0"/>
              </a:rPr>
              <a:t>Income Tax Act , 2025</a:t>
            </a:r>
          </a:p>
          <a:p>
            <a:endParaRPr lang="en-US" dirty="0">
              <a:latin typeface="Gadugi" panose="020B0502040204020203" pitchFamily="34" charset="0"/>
              <a:ea typeface="Gadugi" panose="020B0502040204020203" pitchFamily="34" charset="0"/>
            </a:endParaRPr>
          </a:p>
          <a:p>
            <a:pPr marL="0" indent="0">
              <a:buNone/>
            </a:pPr>
            <a:endParaRPr lang="en-IN"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616471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THE TRANSITION</a:t>
            </a:r>
            <a:endParaRPr lang="en-IN" dirty="0">
              <a:latin typeface="Broadway" panose="04040905080B02020502" pitchFamily="82" charset="0"/>
            </a:endParaRPr>
          </a:p>
        </p:txBody>
      </p:sp>
      <p:sp>
        <p:nvSpPr>
          <p:cNvPr id="3" name="Content Placeholder 2"/>
          <p:cNvSpPr>
            <a:spLocks noGrp="1"/>
          </p:cNvSpPr>
          <p:nvPr>
            <p:ph idx="1"/>
          </p:nvPr>
        </p:nvSpPr>
        <p:spPr/>
        <p:txBody>
          <a:bodyPr/>
          <a:lstStyle/>
          <a:p>
            <a:pPr marL="0" indent="0" algn="just">
              <a:lnSpc>
                <a:spcPct val="150000"/>
              </a:lnSpc>
              <a:buNone/>
            </a:pPr>
            <a:endParaRPr lang="en-US" dirty="0" smtClean="0">
              <a:latin typeface="Gadugi" panose="020B0502040204020203" pitchFamily="34" charset="0"/>
              <a:ea typeface="Gadugi" panose="020B0502040204020203" pitchFamily="34" charset="0"/>
            </a:endParaRPr>
          </a:p>
          <a:p>
            <a:pPr marL="514350" indent="-514350" algn="just">
              <a:lnSpc>
                <a:spcPct val="150000"/>
              </a:lnSpc>
              <a:buAutoNum type="arabicPeriod"/>
            </a:pPr>
            <a:r>
              <a:rPr lang="en-US" dirty="0" smtClean="0">
                <a:latin typeface="Gadugi" panose="020B0502040204020203" pitchFamily="34" charset="0"/>
                <a:ea typeface="Gadugi" panose="020B0502040204020203" pitchFamily="34" charset="0"/>
              </a:rPr>
              <a:t>Income Tax Act , 1961 – as amended by Finance Act , 2026</a:t>
            </a:r>
          </a:p>
          <a:p>
            <a:pPr marL="514350" indent="-514350" algn="just">
              <a:lnSpc>
                <a:spcPct val="150000"/>
              </a:lnSpc>
              <a:buAutoNum type="arabicPeriod"/>
            </a:pPr>
            <a:endParaRPr lang="en-US" dirty="0">
              <a:latin typeface="Gadugi" panose="020B0502040204020203" pitchFamily="34" charset="0"/>
              <a:ea typeface="Gadugi" panose="020B0502040204020203" pitchFamily="34" charset="0"/>
            </a:endParaRPr>
          </a:p>
          <a:p>
            <a:pPr marL="514350" indent="-514350" algn="just">
              <a:lnSpc>
                <a:spcPct val="150000"/>
              </a:lnSpc>
              <a:buAutoNum type="arabicPeriod"/>
            </a:pPr>
            <a:r>
              <a:rPr lang="en-US" dirty="0" smtClean="0">
                <a:latin typeface="Gadugi" panose="020B0502040204020203" pitchFamily="34" charset="0"/>
                <a:ea typeface="Gadugi" panose="020B0502040204020203" pitchFamily="34" charset="0"/>
              </a:rPr>
              <a:t> Income Tax Act, 2025 – as amended by Finance Act, 2026</a:t>
            </a:r>
            <a:endParaRPr lang="en-IN"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993178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THE NEW LAW</a:t>
            </a:r>
            <a:endParaRPr lang="en-IN" dirty="0">
              <a:latin typeface="Broadway" panose="04040905080B02020502" pitchFamily="82" charset="0"/>
            </a:endParaRPr>
          </a:p>
        </p:txBody>
      </p:sp>
      <p:sp>
        <p:nvSpPr>
          <p:cNvPr id="3" name="Content Placeholder 2"/>
          <p:cNvSpPr>
            <a:spLocks noGrp="1"/>
          </p:cNvSpPr>
          <p:nvPr>
            <p:ph idx="1"/>
          </p:nvPr>
        </p:nvSpPr>
        <p:spPr/>
        <p:txBody>
          <a:bodyPr/>
          <a:lstStyle/>
          <a:p>
            <a:pPr marL="0" indent="0" algn="just">
              <a:lnSpc>
                <a:spcPct val="150000"/>
              </a:lnSpc>
              <a:buNone/>
            </a:pPr>
            <a:endParaRPr lang="en-US" dirty="0" smtClean="0">
              <a:latin typeface="Gadugi" panose="020B0502040204020203" pitchFamily="34" charset="0"/>
              <a:ea typeface="Gadugi" panose="020B0502040204020203" pitchFamily="34" charset="0"/>
            </a:endParaRPr>
          </a:p>
          <a:p>
            <a:pPr marL="0" indent="0" algn="just">
              <a:lnSpc>
                <a:spcPct val="150000"/>
              </a:lnSpc>
              <a:buNone/>
            </a:pPr>
            <a:r>
              <a:rPr lang="en-US" dirty="0" smtClean="0">
                <a:latin typeface="Gadugi" panose="020B0502040204020203" pitchFamily="34" charset="0"/>
                <a:ea typeface="Gadugi" panose="020B0502040204020203" pitchFamily="34" charset="0"/>
              </a:rPr>
              <a:t>The Income Tax 2025 is a restructured and simplified version of existing Income Tax 1961 with the intention to make the law easier to read, understand and use without substantially changing the basic principles in many areas </a:t>
            </a:r>
            <a:endParaRPr lang="en-IN"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379094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THE NEW LAW</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92500" lnSpcReduction="20000"/>
          </a:bodyPr>
          <a:lstStyle/>
          <a:p>
            <a:pPr marL="0" indent="0" algn="just">
              <a:lnSpc>
                <a:spcPct val="150000"/>
              </a:lnSpc>
              <a:buNone/>
            </a:pPr>
            <a:endParaRPr lang="en-US" dirty="0" smtClean="0">
              <a:latin typeface="Gadugi" panose="020B0502040204020203" pitchFamily="34" charset="0"/>
              <a:ea typeface="Gadugi" panose="020B0502040204020203" pitchFamily="34" charset="0"/>
            </a:endParaRPr>
          </a:p>
          <a:p>
            <a:pPr marL="0" indent="0" algn="just">
              <a:lnSpc>
                <a:spcPct val="150000"/>
              </a:lnSpc>
              <a:buNone/>
            </a:pPr>
            <a:r>
              <a:rPr lang="en-US" dirty="0" smtClean="0">
                <a:latin typeface="Gadugi" panose="020B0502040204020203" pitchFamily="34" charset="0"/>
                <a:ea typeface="Gadugi" panose="020B0502040204020203" pitchFamily="34" charset="0"/>
              </a:rPr>
              <a:t>While many concepts continue from the earlier law, tax payers and professionals will need to </a:t>
            </a:r>
            <a:r>
              <a:rPr lang="en-US" dirty="0" err="1" smtClean="0">
                <a:latin typeface="Gadugi" panose="020B0502040204020203" pitchFamily="34" charset="0"/>
                <a:ea typeface="Gadugi" panose="020B0502040204020203" pitchFamily="34" charset="0"/>
              </a:rPr>
              <a:t>familiarise</a:t>
            </a:r>
            <a:r>
              <a:rPr lang="en-US" dirty="0" smtClean="0">
                <a:latin typeface="Gadugi" panose="020B0502040204020203" pitchFamily="34" charset="0"/>
                <a:ea typeface="Gadugi" panose="020B0502040204020203" pitchFamily="34" charset="0"/>
              </a:rPr>
              <a:t> themselves with the new structure, terminology and section references</a:t>
            </a:r>
          </a:p>
          <a:p>
            <a:pPr marL="0" indent="0" algn="just">
              <a:lnSpc>
                <a:spcPct val="150000"/>
              </a:lnSpc>
              <a:buNone/>
            </a:pPr>
            <a:endParaRPr lang="en-US" dirty="0">
              <a:latin typeface="Gadugi" panose="020B0502040204020203" pitchFamily="34" charset="0"/>
              <a:ea typeface="Gadugi" panose="020B0502040204020203" pitchFamily="34" charset="0"/>
            </a:endParaRPr>
          </a:p>
          <a:p>
            <a:pPr marL="0" indent="0" algn="just">
              <a:lnSpc>
                <a:spcPct val="150000"/>
              </a:lnSpc>
              <a:buNone/>
            </a:pPr>
            <a:r>
              <a:rPr lang="en-US" i="1" dirty="0" smtClean="0">
                <a:latin typeface="Gadugi" panose="020B0502040204020203" pitchFamily="34" charset="0"/>
                <a:ea typeface="Gadugi" panose="020B0502040204020203" pitchFamily="34" charset="0"/>
              </a:rPr>
              <a:t>It is like renovating a large building without changing its core foundation </a:t>
            </a:r>
            <a:endParaRPr lang="en-IN" i="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317883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CONCISED</a:t>
            </a:r>
            <a:endParaRPr lang="en-IN" dirty="0">
              <a:latin typeface="Broadway" panose="04040905080B020205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41650718"/>
              </p:ext>
            </p:extLst>
          </p:nvPr>
        </p:nvGraphicFramePr>
        <p:xfrm>
          <a:off x="838199" y="1515291"/>
          <a:ext cx="10826931" cy="5108745"/>
        </p:xfrm>
        <a:graphic>
          <a:graphicData uri="http://schemas.openxmlformats.org/drawingml/2006/table">
            <a:tbl>
              <a:tblPr firstRow="1" bandRow="1">
                <a:tableStyleId>{5C22544A-7EE6-4342-B048-85BDC9FD1C3A}</a:tableStyleId>
              </a:tblPr>
              <a:tblGrid>
                <a:gridCol w="1395550"/>
                <a:gridCol w="2259874"/>
                <a:gridCol w="7171507"/>
              </a:tblGrid>
              <a:tr h="456033">
                <a:tc>
                  <a:txBody>
                    <a:bodyPr/>
                    <a:lstStyle/>
                    <a:p>
                      <a:pPr algn="ctr"/>
                      <a:r>
                        <a:rPr lang="en-US" sz="2400" dirty="0" smtClean="0">
                          <a:solidFill>
                            <a:schemeClr val="tx1"/>
                          </a:solidFill>
                          <a:latin typeface="Gadugi" panose="020B0502040204020203" pitchFamily="34" charset="0"/>
                          <a:ea typeface="Gadugi" panose="020B0502040204020203" pitchFamily="34" charset="0"/>
                        </a:rPr>
                        <a:t>Section</a:t>
                      </a:r>
                      <a:endParaRPr lang="en-IN" sz="2400"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sz="2400" dirty="0" smtClean="0">
                          <a:solidFill>
                            <a:schemeClr val="tx1"/>
                          </a:solidFill>
                          <a:latin typeface="Gadugi" panose="020B0502040204020203" pitchFamily="34" charset="0"/>
                          <a:ea typeface="Gadugi" panose="020B0502040204020203" pitchFamily="34" charset="0"/>
                        </a:rPr>
                        <a:t>Topic</a:t>
                      </a:r>
                      <a:endParaRPr lang="en-IN" sz="2400"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sz="2400" dirty="0" smtClean="0">
                          <a:solidFill>
                            <a:schemeClr val="tx1"/>
                          </a:solidFill>
                          <a:latin typeface="Gadugi" panose="020B0502040204020203" pitchFamily="34" charset="0"/>
                          <a:ea typeface="Gadugi" panose="020B0502040204020203" pitchFamily="34" charset="0"/>
                        </a:rPr>
                        <a:t>Summary</a:t>
                      </a:r>
                      <a:endParaRPr lang="en-IN" sz="2400" dirty="0">
                        <a:solidFill>
                          <a:schemeClr val="tx1"/>
                        </a:solidFill>
                        <a:latin typeface="Gadugi" panose="020B0502040204020203" pitchFamily="34" charset="0"/>
                        <a:ea typeface="Gadugi" panose="020B0502040204020203" pitchFamily="34" charset="0"/>
                      </a:endParaRPr>
                    </a:p>
                  </a:txBody>
                  <a:tcPr/>
                </a:tc>
              </a:tr>
              <a:tr h="1550515">
                <a:tc>
                  <a:txBody>
                    <a:bodyPr/>
                    <a:lstStyle/>
                    <a:p>
                      <a:pPr algn="ctr"/>
                      <a:r>
                        <a:rPr lang="en-US" sz="2400" dirty="0" smtClean="0">
                          <a:latin typeface="Gadugi" panose="020B0502040204020203" pitchFamily="34" charset="0"/>
                          <a:ea typeface="Gadugi" panose="020B0502040204020203" pitchFamily="34" charset="0"/>
                        </a:rPr>
                        <a:t>1</a:t>
                      </a:r>
                      <a:endParaRPr lang="en-IN" sz="2400" dirty="0">
                        <a:latin typeface="Gadugi" panose="020B0502040204020203" pitchFamily="34" charset="0"/>
                        <a:ea typeface="Gadugi" panose="020B0502040204020203" pitchFamily="34" charset="0"/>
                      </a:endParaRPr>
                    </a:p>
                  </a:txBody>
                  <a:tcPr/>
                </a:tc>
                <a:tc>
                  <a:txBody>
                    <a:bodyPr/>
                    <a:lstStyle/>
                    <a:p>
                      <a:pPr algn="just"/>
                      <a:r>
                        <a:rPr lang="en-US" sz="2000" b="1" dirty="0" smtClean="0">
                          <a:latin typeface="Gadugi" panose="020B0502040204020203" pitchFamily="34" charset="0"/>
                          <a:ea typeface="Gadugi" panose="020B0502040204020203" pitchFamily="34" charset="0"/>
                        </a:rPr>
                        <a:t>Short title, Extent and effective date</a:t>
                      </a:r>
                      <a:endParaRPr lang="en-IN" sz="2000" b="1" dirty="0">
                        <a:latin typeface="Gadugi" panose="020B0502040204020203" pitchFamily="34" charset="0"/>
                        <a:ea typeface="Gadugi" panose="020B0502040204020203" pitchFamily="34" charset="0"/>
                      </a:endParaRPr>
                    </a:p>
                  </a:txBody>
                  <a:tcPr/>
                </a:tc>
                <a:tc>
                  <a:txBody>
                    <a:bodyPr/>
                    <a:lstStyle/>
                    <a:p>
                      <a:pPr algn="just"/>
                      <a:r>
                        <a:rPr lang="en-US" sz="2400" dirty="0" smtClean="0">
                          <a:latin typeface="Gadugi" panose="020B0502040204020203" pitchFamily="34" charset="0"/>
                          <a:ea typeface="Gadugi" panose="020B0502040204020203" pitchFamily="34" charset="0"/>
                        </a:rPr>
                        <a:t>Income Tax 2025</a:t>
                      </a:r>
                    </a:p>
                    <a:p>
                      <a:pPr algn="just"/>
                      <a:r>
                        <a:rPr lang="en-US" sz="2400" dirty="0" smtClean="0">
                          <a:latin typeface="Gadugi" panose="020B0502040204020203" pitchFamily="34" charset="0"/>
                          <a:ea typeface="Gadugi" panose="020B0502040204020203" pitchFamily="34" charset="0"/>
                        </a:rPr>
                        <a:t>Extends to Whole of India (including J &amp;K)</a:t>
                      </a:r>
                    </a:p>
                    <a:p>
                      <a:pPr algn="just"/>
                      <a:r>
                        <a:rPr lang="en-US" sz="2400" dirty="0" smtClean="0">
                          <a:latin typeface="Gadugi" panose="020B0502040204020203" pitchFamily="34" charset="0"/>
                          <a:ea typeface="Gadugi" panose="020B0502040204020203" pitchFamily="34" charset="0"/>
                        </a:rPr>
                        <a:t>Effective from</a:t>
                      </a:r>
                      <a:r>
                        <a:rPr lang="en-US" sz="2400" baseline="0" dirty="0" smtClean="0">
                          <a:latin typeface="Gadugi" panose="020B0502040204020203" pitchFamily="34" charset="0"/>
                          <a:ea typeface="Gadugi" panose="020B0502040204020203" pitchFamily="34" charset="0"/>
                        </a:rPr>
                        <a:t> 1.4.2026</a:t>
                      </a:r>
                      <a:endParaRPr lang="en-IN" sz="2400" dirty="0">
                        <a:latin typeface="Gadugi" panose="020B0502040204020203" pitchFamily="34" charset="0"/>
                        <a:ea typeface="Gadugi" panose="020B0502040204020203" pitchFamily="34" charset="0"/>
                      </a:endParaRPr>
                    </a:p>
                  </a:txBody>
                  <a:tcPr/>
                </a:tc>
              </a:tr>
              <a:tr h="1185688">
                <a:tc>
                  <a:txBody>
                    <a:bodyPr/>
                    <a:lstStyle/>
                    <a:p>
                      <a:pPr algn="ctr"/>
                      <a:r>
                        <a:rPr lang="en-US" sz="2400" dirty="0" smtClean="0">
                          <a:latin typeface="Gadugi" panose="020B0502040204020203" pitchFamily="34" charset="0"/>
                          <a:ea typeface="Gadugi" panose="020B0502040204020203" pitchFamily="34" charset="0"/>
                        </a:rPr>
                        <a:t>535</a:t>
                      </a:r>
                      <a:endParaRPr lang="en-IN" sz="2400" dirty="0">
                        <a:latin typeface="Gadugi" panose="020B0502040204020203" pitchFamily="34" charset="0"/>
                        <a:ea typeface="Gadugi" panose="020B0502040204020203" pitchFamily="34" charset="0"/>
                      </a:endParaRPr>
                    </a:p>
                  </a:txBody>
                  <a:tcPr/>
                </a:tc>
                <a:tc>
                  <a:txBody>
                    <a:bodyPr/>
                    <a:lstStyle/>
                    <a:p>
                      <a:r>
                        <a:rPr lang="en-US" sz="2000" b="1" dirty="0" smtClean="0">
                          <a:latin typeface="Gadugi" panose="020B0502040204020203" pitchFamily="34" charset="0"/>
                          <a:ea typeface="Gadugi" panose="020B0502040204020203" pitchFamily="34" charset="0"/>
                        </a:rPr>
                        <a:t>ROD – Removal</a:t>
                      </a:r>
                      <a:r>
                        <a:rPr lang="en-US" sz="2000" b="1" baseline="0" dirty="0" smtClean="0">
                          <a:latin typeface="Gadugi" panose="020B0502040204020203" pitchFamily="34" charset="0"/>
                          <a:ea typeface="Gadugi" panose="020B0502040204020203" pitchFamily="34" charset="0"/>
                        </a:rPr>
                        <a:t> of Difficulties</a:t>
                      </a:r>
                      <a:endParaRPr lang="en-IN" sz="2000" b="1" dirty="0">
                        <a:latin typeface="Gadugi" panose="020B0502040204020203" pitchFamily="34" charset="0"/>
                        <a:ea typeface="Gadugi" panose="020B0502040204020203" pitchFamily="34" charset="0"/>
                      </a:endParaRPr>
                    </a:p>
                  </a:txBody>
                  <a:tcPr/>
                </a:tc>
                <a:tc>
                  <a:txBody>
                    <a:bodyPr/>
                    <a:lstStyle/>
                    <a:p>
                      <a:pPr algn="just"/>
                      <a:r>
                        <a:rPr lang="en-US" sz="2400" dirty="0" smtClean="0">
                          <a:latin typeface="Gadugi" panose="020B0502040204020203" pitchFamily="34" charset="0"/>
                          <a:ea typeface="Gadugi" panose="020B0502040204020203" pitchFamily="34" charset="0"/>
                        </a:rPr>
                        <a:t>Central Government by General /Special</a:t>
                      </a:r>
                      <a:r>
                        <a:rPr lang="en-US" sz="2400" baseline="0" dirty="0" smtClean="0">
                          <a:latin typeface="Gadugi" panose="020B0502040204020203" pitchFamily="34" charset="0"/>
                          <a:ea typeface="Gadugi" panose="020B0502040204020203" pitchFamily="34" charset="0"/>
                        </a:rPr>
                        <a:t> order for a period of 3 years from 1.4.2026</a:t>
                      </a:r>
                      <a:endParaRPr lang="en-IN" sz="2400" dirty="0">
                        <a:latin typeface="Gadugi" panose="020B0502040204020203" pitchFamily="34" charset="0"/>
                        <a:ea typeface="Gadugi" panose="020B0502040204020203" pitchFamily="34" charset="0"/>
                      </a:endParaRPr>
                    </a:p>
                  </a:txBody>
                  <a:tcPr/>
                </a:tc>
              </a:tr>
              <a:tr h="1915342">
                <a:tc>
                  <a:txBody>
                    <a:bodyPr/>
                    <a:lstStyle/>
                    <a:p>
                      <a:pPr algn="ctr"/>
                      <a:r>
                        <a:rPr lang="en-US" sz="2400" dirty="0" smtClean="0">
                          <a:latin typeface="Gadugi" panose="020B0502040204020203" pitchFamily="34" charset="0"/>
                          <a:ea typeface="Gadugi" panose="020B0502040204020203" pitchFamily="34" charset="0"/>
                        </a:rPr>
                        <a:t>536</a:t>
                      </a:r>
                      <a:endParaRPr lang="en-IN" sz="2400" dirty="0">
                        <a:latin typeface="Gadugi" panose="020B0502040204020203" pitchFamily="34" charset="0"/>
                        <a:ea typeface="Gadugi" panose="020B0502040204020203" pitchFamily="34" charset="0"/>
                      </a:endParaRPr>
                    </a:p>
                  </a:txBody>
                  <a:tcPr/>
                </a:tc>
                <a:tc>
                  <a:txBody>
                    <a:bodyPr/>
                    <a:lstStyle/>
                    <a:p>
                      <a:pPr algn="just"/>
                      <a:r>
                        <a:rPr lang="en-US" sz="2000" b="1" dirty="0" smtClean="0">
                          <a:latin typeface="Gadugi" panose="020B0502040204020203" pitchFamily="34" charset="0"/>
                          <a:ea typeface="Gadugi" panose="020B0502040204020203" pitchFamily="34" charset="0"/>
                        </a:rPr>
                        <a:t>Repeal and Savings</a:t>
                      </a:r>
                      <a:endParaRPr lang="en-IN" sz="2000" b="1" dirty="0">
                        <a:latin typeface="Gadugi" panose="020B0502040204020203" pitchFamily="34" charset="0"/>
                        <a:ea typeface="Gadugi" panose="020B0502040204020203" pitchFamily="34" charset="0"/>
                      </a:endParaRPr>
                    </a:p>
                  </a:txBody>
                  <a:tcPr/>
                </a:tc>
                <a:tc>
                  <a:txBody>
                    <a:bodyPr/>
                    <a:lstStyle/>
                    <a:p>
                      <a:pPr algn="just"/>
                      <a:r>
                        <a:rPr lang="en-US" sz="2400" b="0" i="0" u="none" strike="noStrike" kern="1200" baseline="0" dirty="0" smtClean="0">
                          <a:solidFill>
                            <a:schemeClr val="dk1"/>
                          </a:solidFill>
                          <a:latin typeface="Gadugi" panose="020B0502040204020203" pitchFamily="34" charset="0"/>
                          <a:ea typeface="Gadugi" panose="020B0502040204020203" pitchFamily="34" charset="0"/>
                          <a:cs typeface="+mn-cs"/>
                        </a:rPr>
                        <a:t>IT Act 1961 repealed subject to various aspects of compliance for respective years mentioned to safeguard all rights &amp; liabilities accrued </a:t>
                      </a:r>
                      <a:r>
                        <a:rPr lang="en-IN" sz="2400" b="0" i="0" u="none" strike="noStrike" kern="1200" baseline="0" dirty="0" smtClean="0">
                          <a:solidFill>
                            <a:schemeClr val="dk1"/>
                          </a:solidFill>
                          <a:latin typeface="Gadugi" panose="020B0502040204020203" pitchFamily="34" charset="0"/>
                          <a:ea typeface="Gadugi" panose="020B0502040204020203" pitchFamily="34" charset="0"/>
                          <a:cs typeface="+mn-cs"/>
                        </a:rPr>
                        <a:t>under IT Act 1961</a:t>
                      </a:r>
                      <a:endParaRPr lang="en-IN" sz="2400" dirty="0">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4015054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TRANSITION</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70000" lnSpcReduction="20000"/>
          </a:bodyPr>
          <a:lstStyle/>
          <a:p>
            <a:pPr marL="514350" indent="-514350" algn="just">
              <a:lnSpc>
                <a:spcPct val="150000"/>
              </a:lnSpc>
              <a:buAutoNum type="arabicPeriod"/>
            </a:pPr>
            <a:r>
              <a:rPr lang="en-US" b="1" dirty="0" smtClean="0">
                <a:latin typeface="Gadugi" panose="020B0502040204020203" pitchFamily="34" charset="0"/>
                <a:ea typeface="Gadugi" panose="020B0502040204020203" pitchFamily="34" charset="0"/>
              </a:rPr>
              <a:t>Structural Re-organization</a:t>
            </a:r>
          </a:p>
          <a:p>
            <a:pPr marL="514350" indent="-514350" algn="just">
              <a:lnSpc>
                <a:spcPct val="150000"/>
              </a:lnSpc>
              <a:buAutoNum type="arabicPeriod"/>
            </a:pPr>
            <a:r>
              <a:rPr lang="en-US" b="1" dirty="0" smtClean="0">
                <a:latin typeface="Gadugi" panose="020B0502040204020203" pitchFamily="34" charset="0"/>
                <a:ea typeface="Gadugi" panose="020B0502040204020203" pitchFamily="34" charset="0"/>
              </a:rPr>
              <a:t>Simplification of Language</a:t>
            </a:r>
          </a:p>
          <a:p>
            <a:pPr marL="514350" indent="-514350" algn="just">
              <a:lnSpc>
                <a:spcPct val="150000"/>
              </a:lnSpc>
              <a:buAutoNum type="arabicPeriod"/>
            </a:pPr>
            <a:r>
              <a:rPr lang="en-US" b="1" dirty="0">
                <a:latin typeface="Gadugi" panose="020B0502040204020203" pitchFamily="34" charset="0"/>
                <a:ea typeface="Gadugi" panose="020B0502040204020203" pitchFamily="34" charset="0"/>
              </a:rPr>
              <a:t> </a:t>
            </a:r>
            <a:r>
              <a:rPr lang="en-US" b="1" dirty="0" smtClean="0">
                <a:latin typeface="Gadugi" panose="020B0502040204020203" pitchFamily="34" charset="0"/>
                <a:ea typeface="Gadugi" panose="020B0502040204020203" pitchFamily="34" charset="0"/>
              </a:rPr>
              <a:t>Re-numbering of sections</a:t>
            </a:r>
          </a:p>
          <a:p>
            <a:pPr marL="514350" indent="-514350" algn="just">
              <a:lnSpc>
                <a:spcPct val="150000"/>
              </a:lnSpc>
              <a:buAutoNum type="arabicPeriod"/>
            </a:pPr>
            <a:r>
              <a:rPr lang="en-US" b="1" dirty="0">
                <a:latin typeface="Gadugi" panose="020B0502040204020203" pitchFamily="34" charset="0"/>
                <a:ea typeface="Gadugi" panose="020B0502040204020203" pitchFamily="34" charset="0"/>
              </a:rPr>
              <a:t> </a:t>
            </a:r>
            <a:r>
              <a:rPr lang="en-US" b="1" dirty="0" smtClean="0">
                <a:latin typeface="Gadugi" panose="020B0502040204020203" pitchFamily="34" charset="0"/>
                <a:ea typeface="Gadugi" panose="020B0502040204020203" pitchFamily="34" charset="0"/>
              </a:rPr>
              <a:t>Continuity </a:t>
            </a:r>
            <a:r>
              <a:rPr lang="en-US" b="1" dirty="0" err="1" smtClean="0">
                <a:latin typeface="Gadugi" panose="020B0502040204020203" pitchFamily="34" charset="0"/>
                <a:ea typeface="Gadugi" panose="020B0502040204020203" pitchFamily="34" charset="0"/>
              </a:rPr>
              <a:t>vs</a:t>
            </a:r>
            <a:r>
              <a:rPr lang="en-US" b="1" dirty="0" smtClean="0">
                <a:latin typeface="Gadugi" panose="020B0502040204020203" pitchFamily="34" charset="0"/>
                <a:ea typeface="Gadugi" panose="020B0502040204020203" pitchFamily="34" charset="0"/>
              </a:rPr>
              <a:t> change</a:t>
            </a:r>
          </a:p>
          <a:p>
            <a:pPr marL="514350" indent="-514350" algn="just">
              <a:lnSpc>
                <a:spcPct val="150000"/>
              </a:lnSpc>
              <a:buAutoNum type="arabicPeriod"/>
            </a:pPr>
            <a:r>
              <a:rPr lang="en-US" b="1" dirty="0">
                <a:latin typeface="Gadugi" panose="020B0502040204020203" pitchFamily="34" charset="0"/>
                <a:ea typeface="Gadugi" panose="020B0502040204020203" pitchFamily="34" charset="0"/>
              </a:rPr>
              <a:t> </a:t>
            </a:r>
            <a:r>
              <a:rPr lang="en-US" b="1" dirty="0" smtClean="0">
                <a:latin typeface="Gadugi" panose="020B0502040204020203" pitchFamily="34" charset="0"/>
                <a:ea typeface="Gadugi" panose="020B0502040204020203" pitchFamily="34" charset="0"/>
              </a:rPr>
              <a:t>Impact on professionals</a:t>
            </a:r>
          </a:p>
          <a:p>
            <a:pPr marL="514350" indent="-514350" algn="just">
              <a:lnSpc>
                <a:spcPct val="150000"/>
              </a:lnSpc>
              <a:buAutoNum type="arabicPeriod"/>
            </a:pPr>
            <a:r>
              <a:rPr lang="en-US" b="1" dirty="0">
                <a:latin typeface="Gadugi" panose="020B0502040204020203" pitchFamily="34" charset="0"/>
                <a:ea typeface="Gadugi" panose="020B0502040204020203" pitchFamily="34" charset="0"/>
              </a:rPr>
              <a:t> </a:t>
            </a:r>
            <a:r>
              <a:rPr lang="en-US" b="1" dirty="0" smtClean="0">
                <a:latin typeface="Gadugi" panose="020B0502040204020203" pitchFamily="34" charset="0"/>
                <a:ea typeface="Gadugi" panose="020B0502040204020203" pitchFamily="34" charset="0"/>
              </a:rPr>
              <a:t>Judicial Precedence</a:t>
            </a:r>
          </a:p>
          <a:p>
            <a:pPr marL="514350" indent="-514350" algn="just">
              <a:lnSpc>
                <a:spcPct val="150000"/>
              </a:lnSpc>
              <a:buAutoNum type="arabicPeriod"/>
            </a:pPr>
            <a:r>
              <a:rPr lang="en-US" b="1" dirty="0">
                <a:latin typeface="Gadugi" panose="020B0502040204020203" pitchFamily="34" charset="0"/>
                <a:ea typeface="Gadugi" panose="020B0502040204020203" pitchFamily="34" charset="0"/>
              </a:rPr>
              <a:t> </a:t>
            </a:r>
            <a:r>
              <a:rPr lang="en-US" b="1" dirty="0" smtClean="0">
                <a:latin typeface="Gadugi" panose="020B0502040204020203" pitchFamily="34" charset="0"/>
                <a:ea typeface="Gadugi" panose="020B0502040204020203" pitchFamily="34" charset="0"/>
              </a:rPr>
              <a:t>Compliance and Documentation </a:t>
            </a:r>
          </a:p>
          <a:p>
            <a:pPr marL="514350" indent="-514350" algn="just">
              <a:lnSpc>
                <a:spcPct val="150000"/>
              </a:lnSpc>
              <a:buAutoNum type="arabicPeriod"/>
            </a:pPr>
            <a:r>
              <a:rPr lang="en-US" b="1" dirty="0">
                <a:latin typeface="Gadugi" panose="020B0502040204020203" pitchFamily="34" charset="0"/>
                <a:ea typeface="Gadugi" panose="020B0502040204020203" pitchFamily="34" charset="0"/>
              </a:rPr>
              <a:t> </a:t>
            </a:r>
            <a:r>
              <a:rPr lang="en-US" b="1" dirty="0" smtClean="0">
                <a:latin typeface="Gadugi" panose="020B0502040204020203" pitchFamily="34" charset="0"/>
                <a:ea typeface="Gadugi" panose="020B0502040204020203" pitchFamily="34" charset="0"/>
              </a:rPr>
              <a:t>Transitional Issues</a:t>
            </a:r>
          </a:p>
          <a:p>
            <a:pPr marL="0" indent="0" algn="just">
              <a:lnSpc>
                <a:spcPct val="150000"/>
              </a:lnSpc>
              <a:buNone/>
            </a:pPr>
            <a:endParaRPr lang="en-US"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607887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STRUCTURAL REORGANISATION</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dirty="0" smtClean="0">
                <a:latin typeface="Gadugi" panose="020B0502040204020203" pitchFamily="34" charset="0"/>
                <a:ea typeface="Gadugi" panose="020B0502040204020203" pitchFamily="34" charset="0"/>
              </a:rPr>
              <a:t> Re-arrangement of chapters and provisions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Logical grouping of related sections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Reduction of scattered cross references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Easier navigation of the statute</a:t>
            </a:r>
          </a:p>
        </p:txBody>
      </p:sp>
    </p:spTree>
    <p:extLst>
      <p:ext uri="{BB962C8B-B14F-4D97-AF65-F5344CB8AC3E}">
        <p14:creationId xmlns:p14="http://schemas.microsoft.com/office/powerpoint/2010/main" val="1797629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RE-ARRANGING/GROUPING </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85000" lnSpcReduction="20000"/>
          </a:bodyPr>
          <a:lstStyle/>
          <a:p>
            <a:pPr algn="just">
              <a:lnSpc>
                <a:spcPct val="150000"/>
              </a:lnSpc>
            </a:pPr>
            <a:r>
              <a:rPr lang="en-US" sz="2400" b="1" dirty="0" smtClean="0">
                <a:latin typeface="Gadugi" panose="020B0502040204020203" pitchFamily="34" charset="0"/>
                <a:ea typeface="Gadugi" panose="020B0502040204020203" pitchFamily="34" charset="0"/>
              </a:rPr>
              <a:t> Salaries</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Section 16</a:t>
            </a:r>
            <a:r>
              <a:rPr lang="en-US" sz="2400" dirty="0" smtClean="0">
                <a:latin typeface="Gadugi" panose="020B0502040204020203" pitchFamily="34" charset="0"/>
                <a:ea typeface="Gadugi" panose="020B0502040204020203" pitchFamily="34" charset="0"/>
              </a:rPr>
              <a:t> –standard deduction and all other exemptions covered by sections 10(10), (10A), (10AA), (10B) and (10C) now merged and brought in as a deduction from salary under section 19 [ </a:t>
            </a:r>
            <a:r>
              <a:rPr lang="en-US" sz="2400" b="1" dirty="0" smtClean="0">
                <a:solidFill>
                  <a:srgbClr val="7030A0"/>
                </a:solidFill>
                <a:latin typeface="Gadugi" panose="020B0502040204020203" pitchFamily="34" charset="0"/>
                <a:ea typeface="Gadugi" panose="020B0502040204020203" pitchFamily="34" charset="0"/>
              </a:rPr>
              <a:t>Exemption </a:t>
            </a:r>
            <a:r>
              <a:rPr lang="en-US" sz="2400" b="1" dirty="0" err="1" smtClean="0">
                <a:solidFill>
                  <a:srgbClr val="7030A0"/>
                </a:solidFill>
                <a:latin typeface="Gadugi" panose="020B0502040204020203" pitchFamily="34" charset="0"/>
                <a:ea typeface="Gadugi" panose="020B0502040204020203" pitchFamily="34" charset="0"/>
              </a:rPr>
              <a:t>vs</a:t>
            </a:r>
            <a:r>
              <a:rPr lang="en-US" sz="2400" b="1" dirty="0" smtClean="0">
                <a:solidFill>
                  <a:srgbClr val="7030A0"/>
                </a:solidFill>
                <a:latin typeface="Gadugi" panose="020B0502040204020203" pitchFamily="34" charset="0"/>
                <a:ea typeface="Gadugi" panose="020B0502040204020203" pitchFamily="34" charset="0"/>
              </a:rPr>
              <a:t> Deduction - </a:t>
            </a:r>
            <a:r>
              <a:rPr lang="en-US" sz="2000" b="1" dirty="0">
                <a:latin typeface="Gadugi" panose="020B0502040204020203" pitchFamily="34" charset="0"/>
                <a:ea typeface="Gadugi" panose="020B0502040204020203" pitchFamily="34" charset="0"/>
              </a:rPr>
              <a:t>E</a:t>
            </a:r>
            <a:r>
              <a:rPr lang="en-US" sz="2000" b="1" dirty="0" smtClean="0">
                <a:latin typeface="Gadugi" panose="020B0502040204020203" pitchFamily="34" charset="0"/>
                <a:ea typeface="Gadugi" panose="020B0502040204020203" pitchFamily="34" charset="0"/>
              </a:rPr>
              <a:t>xempt </a:t>
            </a:r>
            <a:r>
              <a:rPr lang="en-US" sz="2000" b="1" dirty="0">
                <a:latin typeface="Gadugi" panose="020B0502040204020203" pitchFamily="34" charset="0"/>
                <a:ea typeface="Gadugi" panose="020B0502040204020203" pitchFamily="34" charset="0"/>
              </a:rPr>
              <a:t>income</a:t>
            </a:r>
            <a:r>
              <a:rPr lang="en-US" sz="2000" dirty="0">
                <a:latin typeface="Gadugi" panose="020B0502040204020203" pitchFamily="34" charset="0"/>
                <a:ea typeface="Gadugi" panose="020B0502040204020203" pitchFamily="34" charset="0"/>
              </a:rPr>
              <a:t> is totally excluded from the computation of total income. </a:t>
            </a:r>
            <a:r>
              <a:rPr lang="en-US" sz="2000" b="1" dirty="0">
                <a:latin typeface="Gadugi" panose="020B0502040204020203" pitchFamily="34" charset="0"/>
                <a:ea typeface="Gadugi" panose="020B0502040204020203" pitchFamily="34" charset="0"/>
              </a:rPr>
              <a:t>Deductions</a:t>
            </a:r>
            <a:r>
              <a:rPr lang="en-US" sz="2000" dirty="0">
                <a:latin typeface="Gadugi" panose="020B0502040204020203" pitchFamily="34" charset="0"/>
                <a:ea typeface="Gadugi" panose="020B0502040204020203" pitchFamily="34" charset="0"/>
              </a:rPr>
              <a:t> are specific amounts subtracted from the </a:t>
            </a:r>
            <a:r>
              <a:rPr lang="en-US" sz="2000" i="1" dirty="0">
                <a:latin typeface="Gadugi" panose="020B0502040204020203" pitchFamily="34" charset="0"/>
                <a:ea typeface="Gadugi" panose="020B0502040204020203" pitchFamily="34" charset="0"/>
              </a:rPr>
              <a:t>gross total income</a:t>
            </a:r>
            <a:r>
              <a:rPr lang="en-US" sz="2000" dirty="0">
                <a:latin typeface="Gadugi" panose="020B0502040204020203" pitchFamily="34" charset="0"/>
                <a:ea typeface="Gadugi" panose="020B0502040204020203" pitchFamily="34" charset="0"/>
              </a:rPr>
              <a:t>.</a:t>
            </a:r>
            <a:r>
              <a:rPr lang="en-US" sz="2400" dirty="0" smtClean="0">
                <a:latin typeface="Gadugi" panose="020B0502040204020203" pitchFamily="34" charset="0"/>
                <a:ea typeface="Gadugi" panose="020B0502040204020203" pitchFamily="34" charset="0"/>
              </a:rPr>
              <a:t>]</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Profits and Gains of Business or Profession </a:t>
            </a:r>
          </a:p>
          <a:p>
            <a:pPr algn="just">
              <a:lnSpc>
                <a:spcPct val="150000"/>
              </a:lnSpc>
            </a:pPr>
            <a:r>
              <a:rPr lang="en-US" sz="2400" b="1"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Sections 30,31 &amp; 38</a:t>
            </a:r>
            <a:r>
              <a:rPr lang="en-US" sz="2400" dirty="0" smtClean="0">
                <a:latin typeface="Gadugi" panose="020B0502040204020203" pitchFamily="34" charset="0"/>
                <a:ea typeface="Gadugi" panose="020B0502040204020203" pitchFamily="34" charset="0"/>
              </a:rPr>
              <a:t> – Rent , rates, taxes repairs and maintenance merged to Sec.28</a:t>
            </a:r>
          </a:p>
          <a:p>
            <a:pPr algn="just">
              <a:lnSpc>
                <a:spcPct val="150000"/>
              </a:lnSpc>
            </a:pPr>
            <a:r>
              <a:rPr lang="en-US" sz="2400" b="1" dirty="0" smtClean="0">
                <a:latin typeface="Gadugi" panose="020B0502040204020203" pitchFamily="34" charset="0"/>
                <a:ea typeface="Gadugi" panose="020B0502040204020203" pitchFamily="34" charset="0"/>
              </a:rPr>
              <a:t>Section 36(1)(iv),(</a:t>
            </a:r>
            <a:r>
              <a:rPr lang="en-US" sz="2400" b="1" dirty="0" err="1" smtClean="0">
                <a:latin typeface="Gadugi" panose="020B0502040204020203" pitchFamily="34" charset="0"/>
                <a:ea typeface="Gadugi" panose="020B0502040204020203" pitchFamily="34" charset="0"/>
              </a:rPr>
              <a:t>iva</a:t>
            </a:r>
            <a:r>
              <a:rPr lang="en-US" sz="2400" b="1" dirty="0" smtClean="0">
                <a:latin typeface="Gadugi" panose="020B0502040204020203" pitchFamily="34" charset="0"/>
                <a:ea typeface="Gadugi" panose="020B0502040204020203" pitchFamily="34" charset="0"/>
              </a:rPr>
              <a:t>), (v), (va), with explanation , 40A(7)(b) &amp; 40A(9) </a:t>
            </a:r>
            <a:r>
              <a:rPr lang="en-US" sz="2400" dirty="0" smtClean="0">
                <a:latin typeface="Gadugi" panose="020B0502040204020203" pitchFamily="34" charset="0"/>
                <a:ea typeface="Gadugi" panose="020B0502040204020203" pitchFamily="34" charset="0"/>
              </a:rPr>
              <a:t>– relating to employee welfare merged to Section 29</a:t>
            </a:r>
          </a:p>
          <a:p>
            <a:pPr algn="just">
              <a:lnSpc>
                <a:spcPct val="150000"/>
              </a:lnSpc>
            </a:pPr>
            <a:endParaRPr lang="en-US" sz="24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791451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Broadway" panose="04040905080B02020502" pitchFamily="82" charset="0"/>
              </a:rPr>
              <a:t>RE-ARRANGING/GROUPING </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sz="2400" b="1" dirty="0" smtClean="0">
                <a:latin typeface="Gadugi" panose="020B0502040204020203" pitchFamily="34" charset="0"/>
                <a:ea typeface="Gadugi" panose="020B0502040204020203" pitchFamily="34" charset="0"/>
              </a:rPr>
              <a:t>Sections 36(1)(i), (</a:t>
            </a:r>
            <a:r>
              <a:rPr lang="en-US" sz="2400" b="1" dirty="0" err="1" smtClean="0">
                <a:latin typeface="Gadugi" panose="020B0502040204020203" pitchFamily="34" charset="0"/>
                <a:ea typeface="Gadugi" panose="020B0502040204020203" pitchFamily="34" charset="0"/>
              </a:rPr>
              <a:t>ia</a:t>
            </a:r>
            <a:r>
              <a:rPr lang="en-US" sz="2400" b="1" dirty="0" smtClean="0">
                <a:latin typeface="Gadugi" panose="020B0502040204020203" pitchFamily="34" charset="0"/>
                <a:ea typeface="Gadugi" panose="020B0502040204020203" pitchFamily="34" charset="0"/>
              </a:rPr>
              <a:t>), (iv) </a:t>
            </a:r>
            <a:r>
              <a:rPr lang="en-US" sz="2400" dirty="0" smtClean="0">
                <a:latin typeface="Gadugi" panose="020B0502040204020203" pitchFamily="34" charset="0"/>
                <a:ea typeface="Gadugi" panose="020B0502040204020203" pitchFamily="34" charset="0"/>
              </a:rPr>
              <a:t>– deductions on insurance </a:t>
            </a:r>
            <a:r>
              <a:rPr lang="en-US" sz="2400" dirty="0" err="1" smtClean="0">
                <a:latin typeface="Gadugi" panose="020B0502040204020203" pitchFamily="34" charset="0"/>
                <a:ea typeface="Gadugi" panose="020B0502040204020203" pitchFamily="34" charset="0"/>
              </a:rPr>
              <a:t>premia</a:t>
            </a:r>
            <a:r>
              <a:rPr lang="en-US" sz="2400" dirty="0" smtClean="0">
                <a:latin typeface="Gadugi" panose="020B0502040204020203" pitchFamily="34" charset="0"/>
                <a:ea typeface="Gadugi" panose="020B0502040204020203" pitchFamily="34" charset="0"/>
              </a:rPr>
              <a:t> – merged into section 30</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Sections 36(1)(via), 36(1)(vii), &amp; 36(2) </a:t>
            </a:r>
            <a:r>
              <a:rPr lang="en-US" sz="2400" dirty="0" smtClean="0">
                <a:latin typeface="Gadugi" panose="020B0502040204020203" pitchFamily="34" charset="0"/>
                <a:ea typeface="Gadugi" panose="020B0502040204020203" pitchFamily="34" charset="0"/>
              </a:rPr>
              <a:t>– deductions for bad and doubtful debts and its provision – merged to section 31</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All other deductions under </a:t>
            </a:r>
            <a:r>
              <a:rPr lang="en-US" sz="2400" b="1" dirty="0" smtClean="0">
                <a:latin typeface="Gadugi" panose="020B0502040204020203" pitchFamily="34" charset="0"/>
                <a:ea typeface="Gadugi" panose="020B0502040204020203" pitchFamily="34" charset="0"/>
              </a:rPr>
              <a:t>sections 36(1)(ii), (iii), (</a:t>
            </a:r>
            <a:r>
              <a:rPr lang="en-US" sz="2400" b="1" dirty="0" err="1" smtClean="0">
                <a:latin typeface="Gadugi" panose="020B0502040204020203" pitchFamily="34" charset="0"/>
                <a:ea typeface="Gadugi" panose="020B0502040204020203" pitchFamily="34" charset="0"/>
              </a:rPr>
              <a:t>iiia</a:t>
            </a:r>
            <a:r>
              <a:rPr lang="en-US" sz="2400" b="1" dirty="0" smtClean="0">
                <a:latin typeface="Gadugi" panose="020B0502040204020203" pitchFamily="34" charset="0"/>
                <a:ea typeface="Gadugi" panose="020B0502040204020203" pitchFamily="34" charset="0"/>
              </a:rPr>
              <a:t>), (viii) and explanation , 36(1)(xii),(xvii),(xviii), 36(1)(ix), 36(1)(vi), 36(1)(xvi) and 40A </a:t>
            </a:r>
            <a:r>
              <a:rPr lang="en-US" sz="2400" dirty="0" smtClean="0">
                <a:latin typeface="Gadugi" panose="020B0502040204020203" pitchFamily="34" charset="0"/>
                <a:ea typeface="Gadugi" panose="020B0502040204020203" pitchFamily="34" charset="0"/>
              </a:rPr>
              <a:t>merged into Section 32</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Section 32 &amp; 38 </a:t>
            </a:r>
            <a:r>
              <a:rPr lang="en-US" sz="2400" dirty="0" smtClean="0">
                <a:latin typeface="Gadugi" panose="020B0502040204020203" pitchFamily="34" charset="0"/>
                <a:ea typeface="Gadugi" panose="020B0502040204020203" pitchFamily="34" charset="0"/>
              </a:rPr>
              <a:t>on depreciation merged into Section 33</a:t>
            </a:r>
          </a:p>
          <a:p>
            <a:pPr algn="just">
              <a:lnSpc>
                <a:spcPct val="150000"/>
              </a:lnSpc>
            </a:pPr>
            <a:endParaRPr lang="en-US" sz="24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87208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roadway" panose="04040905080B02020502" pitchFamily="82" charset="0"/>
              </a:rPr>
              <a:t>RE-ARRANGING/GROUPING </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b="1" dirty="0" smtClean="0">
                <a:latin typeface="Gadugi" panose="020B0502040204020203" pitchFamily="34" charset="0"/>
                <a:ea typeface="Gadugi" panose="020B0502040204020203" pitchFamily="34" charset="0"/>
              </a:rPr>
              <a:t>Sections 44AD, 44ADA &amp; 44AE </a:t>
            </a:r>
            <a:r>
              <a:rPr lang="en-US" sz="2400" dirty="0" smtClean="0">
                <a:latin typeface="Gadugi" panose="020B0502040204020203" pitchFamily="34" charset="0"/>
                <a:ea typeface="Gadugi" panose="020B0502040204020203" pitchFamily="34" charset="0"/>
              </a:rPr>
              <a:t>– presumptive taxation for </a:t>
            </a:r>
            <a:r>
              <a:rPr lang="en-US" sz="2400" dirty="0" smtClean="0">
                <a:effectLst>
                  <a:outerShdw blurRad="38100" dist="38100" dir="2700000" algn="tl">
                    <a:srgbClr val="000000">
                      <a:alpha val="43137"/>
                    </a:srgbClr>
                  </a:outerShdw>
                </a:effectLst>
                <a:latin typeface="Gadugi" panose="020B0502040204020203" pitchFamily="34" charset="0"/>
                <a:ea typeface="Gadugi" panose="020B0502040204020203" pitchFamily="34" charset="0"/>
              </a:rPr>
              <a:t>Residents</a:t>
            </a:r>
            <a:r>
              <a:rPr lang="en-US" sz="2400" dirty="0" smtClean="0">
                <a:latin typeface="Gadugi" panose="020B0502040204020203" pitchFamily="34" charset="0"/>
                <a:ea typeface="Gadugi" panose="020B0502040204020203" pitchFamily="34" charset="0"/>
              </a:rPr>
              <a:t> merged into Section 58</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Sections 44B, 44BB, 44BBA, 44BBB, 44BBC &amp; 44B</a:t>
            </a:r>
            <a:r>
              <a:rPr lang="en-US" sz="2400" dirty="0" smtClean="0">
                <a:latin typeface="Gadugi" panose="020B0502040204020203" pitchFamily="34" charset="0"/>
                <a:ea typeface="Gadugi" panose="020B0502040204020203" pitchFamily="34" charset="0"/>
              </a:rPr>
              <a:t>BD – presumptive taxation for </a:t>
            </a:r>
            <a:r>
              <a:rPr lang="en-US" sz="2400" dirty="0" smtClean="0">
                <a:effectLst>
                  <a:outerShdw blurRad="38100" dist="38100" dir="2700000" algn="tl">
                    <a:srgbClr val="000000">
                      <a:alpha val="43137"/>
                    </a:srgbClr>
                  </a:outerShdw>
                </a:effectLst>
                <a:latin typeface="Gadugi" panose="020B0502040204020203" pitchFamily="34" charset="0"/>
                <a:ea typeface="Gadugi" panose="020B0502040204020203" pitchFamily="34" charset="0"/>
              </a:rPr>
              <a:t>Non-residents</a:t>
            </a:r>
            <a:r>
              <a:rPr lang="en-US" sz="2400" dirty="0" smtClean="0">
                <a:latin typeface="Gadugi" panose="020B0502040204020203" pitchFamily="34" charset="0"/>
                <a:ea typeface="Gadugi" panose="020B0502040204020203" pitchFamily="34" charset="0"/>
              </a:rPr>
              <a:t> merged into section 61</a:t>
            </a:r>
          </a:p>
          <a:p>
            <a:pPr algn="just">
              <a:lnSpc>
                <a:spcPct val="150000"/>
              </a:lnSpc>
            </a:pPr>
            <a:r>
              <a:rPr lang="en-US" sz="2400" dirty="0">
                <a:latin typeface="Gadugi" panose="020B0502040204020203" pitchFamily="34" charset="0"/>
                <a:ea typeface="Gadugi" panose="020B0502040204020203" pitchFamily="34" charset="0"/>
              </a:rPr>
              <a:t> </a:t>
            </a:r>
            <a:r>
              <a:rPr lang="en-US" sz="1600" b="1" dirty="0" smtClean="0">
                <a:latin typeface="Gadugi" panose="020B0502040204020203" pitchFamily="34" charset="0"/>
                <a:ea typeface="Gadugi" panose="020B0502040204020203" pitchFamily="34" charset="0"/>
              </a:rPr>
              <a:t>No merging for income from capital gains and income from other sources </a:t>
            </a:r>
            <a:endParaRPr lang="en-US" sz="2400" b="1" dirty="0" smtClean="0">
              <a:latin typeface="Gadugi" panose="020B0502040204020203" pitchFamily="34" charset="0"/>
              <a:ea typeface="Gadugi" panose="020B0502040204020203" pitchFamily="34" charset="0"/>
            </a:endParaRPr>
          </a:p>
          <a:p>
            <a:pPr algn="just">
              <a:lnSpc>
                <a:spcPct val="150000"/>
              </a:lnSpc>
            </a:pPr>
            <a:endParaRPr lang="en-US" sz="24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521689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EASIER NAVIGATION </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85000" lnSpcReduction="20000"/>
          </a:bodyPr>
          <a:lstStyle/>
          <a:p>
            <a:pPr algn="just">
              <a:lnSpc>
                <a:spcPct val="150000"/>
              </a:lnSpc>
            </a:pPr>
            <a:r>
              <a:rPr lang="en-US" sz="2400" dirty="0" smtClean="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Chapter XIII </a:t>
            </a:r>
            <a:r>
              <a:rPr lang="en-US" sz="2400" dirty="0" smtClean="0">
                <a:latin typeface="Gadugi" panose="020B0502040204020203" pitchFamily="34" charset="0"/>
                <a:ea typeface="Gadugi" panose="020B0502040204020203" pitchFamily="34" charset="0"/>
              </a:rPr>
              <a:t>– Determination of tax in special cases- Sections 190 - 235</a:t>
            </a:r>
          </a:p>
          <a:p>
            <a:pPr algn="just">
              <a:lnSpc>
                <a:spcPct val="150000"/>
              </a:lnSpc>
            </a:pPr>
            <a:r>
              <a:rPr lang="en-US" sz="2400" b="1" dirty="0" smtClean="0">
                <a:latin typeface="Gadugi" panose="020B0502040204020203" pitchFamily="34" charset="0"/>
                <a:ea typeface="Gadugi" panose="020B0502040204020203" pitchFamily="34" charset="0"/>
              </a:rPr>
              <a:t>Part A</a:t>
            </a:r>
            <a:r>
              <a:rPr lang="en-US" sz="2400" dirty="0" smtClean="0">
                <a:latin typeface="Gadugi" panose="020B0502040204020203" pitchFamily="34" charset="0"/>
                <a:ea typeface="Gadugi" panose="020B0502040204020203" pitchFamily="34" charset="0"/>
              </a:rPr>
              <a:t> – Determination of tax in certain special cases – Sec.190-195 [ </a:t>
            </a:r>
            <a:r>
              <a:rPr lang="en-US" sz="2400" dirty="0" err="1" smtClean="0">
                <a:latin typeface="Gadugi" panose="020B0502040204020203" pitchFamily="34" charset="0"/>
                <a:ea typeface="Gadugi" panose="020B0502040204020203" pitchFamily="34" charset="0"/>
              </a:rPr>
              <a:t>ss</a:t>
            </a:r>
            <a:r>
              <a:rPr lang="en-US" sz="2400" dirty="0" smtClean="0">
                <a:latin typeface="Gadugi" panose="020B0502040204020203" pitchFamily="34" charset="0"/>
                <a:ea typeface="Gadugi" panose="020B0502040204020203" pitchFamily="34" charset="0"/>
              </a:rPr>
              <a:t>- 110,111,113,115ACA, 115BBE] </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Part B</a:t>
            </a:r>
            <a:r>
              <a:rPr lang="en-US" sz="2400" dirty="0" smtClean="0">
                <a:latin typeface="Gadugi" panose="020B0502040204020203" pitchFamily="34" charset="0"/>
                <a:ea typeface="Gadugi" panose="020B0502040204020203" pitchFamily="34" charset="0"/>
              </a:rPr>
              <a:t> – Capital Gains special provisions – Sec.196-198 [</a:t>
            </a:r>
            <a:r>
              <a:rPr lang="en-US" sz="2400" dirty="0" err="1" smtClean="0">
                <a:latin typeface="Gadugi" panose="020B0502040204020203" pitchFamily="34" charset="0"/>
                <a:ea typeface="Gadugi" panose="020B0502040204020203" pitchFamily="34" charset="0"/>
              </a:rPr>
              <a:t>ss</a:t>
            </a:r>
            <a:r>
              <a:rPr lang="en-US" sz="2400" dirty="0" smtClean="0">
                <a:latin typeface="Gadugi" panose="020B0502040204020203" pitchFamily="34" charset="0"/>
                <a:ea typeface="Gadugi" panose="020B0502040204020203" pitchFamily="34" charset="0"/>
              </a:rPr>
              <a:t>- 111A, 112, 112A]</a:t>
            </a:r>
          </a:p>
          <a:p>
            <a:pPr algn="just">
              <a:lnSpc>
                <a:spcPct val="150000"/>
              </a:lnSpc>
            </a:pPr>
            <a:r>
              <a:rPr lang="en-US" sz="2400" b="1" dirty="0" smtClean="0">
                <a:latin typeface="Gadugi" panose="020B0502040204020203" pitchFamily="34" charset="0"/>
                <a:ea typeface="Gadugi" panose="020B0502040204020203" pitchFamily="34" charset="0"/>
              </a:rPr>
              <a:t>Part </a:t>
            </a:r>
            <a:r>
              <a:rPr lang="en-US" sz="2400" dirty="0" smtClean="0">
                <a:latin typeface="Gadugi" panose="020B0502040204020203" pitchFamily="34" charset="0"/>
                <a:ea typeface="Gadugi" panose="020B0502040204020203" pitchFamily="34" charset="0"/>
              </a:rPr>
              <a:t>C – New tax regime – Sec.199-205 [</a:t>
            </a:r>
            <a:r>
              <a:rPr lang="en-US" sz="2400" dirty="0" err="1" smtClean="0">
                <a:latin typeface="Gadugi" panose="020B0502040204020203" pitchFamily="34" charset="0"/>
                <a:ea typeface="Gadugi" panose="020B0502040204020203" pitchFamily="34" charset="0"/>
              </a:rPr>
              <a:t>ss</a:t>
            </a:r>
            <a:r>
              <a:rPr lang="en-US" sz="2400" dirty="0" smtClean="0">
                <a:latin typeface="Gadugi" panose="020B0502040204020203" pitchFamily="34" charset="0"/>
                <a:ea typeface="Gadugi" panose="020B0502040204020203" pitchFamily="34" charset="0"/>
              </a:rPr>
              <a:t>- 115BA, BAA,BAB, BAC, BAD, BAE]</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All conditions for tax on income  which were under sections </a:t>
            </a:r>
            <a:r>
              <a:rPr lang="en-US" sz="2400" dirty="0">
                <a:latin typeface="Gadugi" panose="020B0502040204020203" pitchFamily="34" charset="0"/>
                <a:ea typeface="Gadugi" panose="020B0502040204020203" pitchFamily="34" charset="0"/>
              </a:rPr>
              <a:t>115BA, BAA,BAB, BAC, BAD, BAE </a:t>
            </a:r>
            <a:r>
              <a:rPr lang="en-US" sz="2400" dirty="0" smtClean="0">
                <a:latin typeface="Gadugi" panose="020B0502040204020203" pitchFamily="34" charset="0"/>
                <a:ea typeface="Gadugi" panose="020B0502040204020203" pitchFamily="34" charset="0"/>
              </a:rPr>
              <a:t>for certain companies and co-operative societies brought under Sec.205 </a:t>
            </a:r>
          </a:p>
          <a:p>
            <a:pPr algn="just">
              <a:lnSpc>
                <a:spcPct val="150000"/>
              </a:lnSpc>
            </a:pPr>
            <a:r>
              <a:rPr lang="en-US" sz="2400" b="1" dirty="0" smtClean="0">
                <a:latin typeface="Gadugi" panose="020B0502040204020203" pitchFamily="34" charset="0"/>
                <a:ea typeface="Gadugi" panose="020B0502040204020203" pitchFamily="34" charset="0"/>
              </a:rPr>
              <a:t>Part D</a:t>
            </a:r>
            <a:r>
              <a:rPr lang="en-US" sz="2400" dirty="0" smtClean="0">
                <a:latin typeface="Gadugi" panose="020B0502040204020203" pitchFamily="34" charset="0"/>
                <a:ea typeface="Gadugi" panose="020B0502040204020203" pitchFamily="34" charset="0"/>
              </a:rPr>
              <a:t> - All </a:t>
            </a:r>
            <a:r>
              <a:rPr lang="en-US" sz="2400" dirty="0">
                <a:latin typeface="Gadugi" panose="020B0502040204020203" pitchFamily="34" charset="0"/>
                <a:ea typeface="Gadugi" panose="020B0502040204020203" pitchFamily="34" charset="0"/>
              </a:rPr>
              <a:t>provisions relating to MAT and AMT covered by section 115 JA – 115JF brought under single section 206</a:t>
            </a:r>
          </a:p>
          <a:p>
            <a:pPr algn="just">
              <a:lnSpc>
                <a:spcPct val="150000"/>
              </a:lnSpc>
            </a:pPr>
            <a:endParaRPr lang="en-US" sz="24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892532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EASIER NAVIGATION </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latin typeface="Gadugi" panose="020B0502040204020203" pitchFamily="34" charset="0"/>
                <a:ea typeface="Gadugi" panose="020B0502040204020203" pitchFamily="34" charset="0"/>
              </a:rPr>
              <a:t> Chapter XIII – Determination of tax in special cases- Sections 190 - 235</a:t>
            </a:r>
          </a:p>
          <a:p>
            <a:pPr algn="just">
              <a:lnSpc>
                <a:spcPct val="150000"/>
              </a:lnSpc>
            </a:pPr>
            <a:r>
              <a:rPr lang="en-US" sz="2400" b="1" dirty="0" smtClean="0">
                <a:latin typeface="Gadugi" panose="020B0502040204020203" pitchFamily="34" charset="0"/>
                <a:ea typeface="Gadugi" panose="020B0502040204020203" pitchFamily="34" charset="0"/>
              </a:rPr>
              <a:t>Part E</a:t>
            </a:r>
            <a:r>
              <a:rPr lang="en-US" sz="2400" dirty="0" smtClean="0">
                <a:latin typeface="Gadugi" panose="020B0502040204020203" pitchFamily="34" charset="0"/>
                <a:ea typeface="Gadugi" panose="020B0502040204020203" pitchFamily="34" charset="0"/>
              </a:rPr>
              <a:t> – Special Provisions relating to non-residents and foreign companies – sections 207- 220 [old 115A – 115 JH]</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Part F</a:t>
            </a:r>
            <a:r>
              <a:rPr lang="en-US" sz="2400" dirty="0" smtClean="0">
                <a:latin typeface="Gadugi" panose="020B0502040204020203" pitchFamily="34" charset="0"/>
                <a:ea typeface="Gadugi" panose="020B0502040204020203" pitchFamily="34" charset="0"/>
              </a:rPr>
              <a:t> – Special Provisions relating to pass through entities – Sec.221-224 [old 115 TC – 115 UB] –</a:t>
            </a:r>
            <a:r>
              <a:rPr lang="en-US" sz="1200" dirty="0" smtClean="0">
                <a:latin typeface="Gadugi" panose="020B0502040204020203" pitchFamily="34" charset="0"/>
                <a:ea typeface="Gadugi" panose="020B0502040204020203" pitchFamily="34" charset="0"/>
              </a:rPr>
              <a:t>venture capital, business trust, investment fund  </a:t>
            </a:r>
            <a:r>
              <a:rPr lang="en-US" sz="1200" dirty="0" err="1" smtClean="0">
                <a:latin typeface="Gadugi" panose="020B0502040204020203" pitchFamily="34" charset="0"/>
                <a:ea typeface="Gadugi" panose="020B0502040204020203" pitchFamily="34" charset="0"/>
              </a:rPr>
              <a:t>etc</a:t>
            </a:r>
            <a:endParaRPr lang="en-US" sz="1200" dirty="0" smtClean="0">
              <a:latin typeface="Gadugi" panose="020B0502040204020203" pitchFamily="34" charset="0"/>
              <a:ea typeface="Gadugi" panose="020B0502040204020203" pitchFamily="34" charset="0"/>
            </a:endParaRPr>
          </a:p>
          <a:p>
            <a:pPr algn="just">
              <a:lnSpc>
                <a:spcPct val="150000"/>
              </a:lnSpc>
            </a:pPr>
            <a:r>
              <a:rPr lang="en-US" sz="1200" dirty="0">
                <a:latin typeface="Gadugi" panose="020B0502040204020203" pitchFamily="34" charset="0"/>
                <a:ea typeface="Gadugi" panose="020B0502040204020203" pitchFamily="34" charset="0"/>
              </a:rPr>
              <a:t> </a:t>
            </a:r>
            <a:r>
              <a:rPr lang="en-US" sz="2200" b="1" dirty="0" smtClean="0">
                <a:latin typeface="Gadugi" panose="020B0502040204020203" pitchFamily="34" charset="0"/>
                <a:ea typeface="Gadugi" panose="020B0502040204020203" pitchFamily="34" charset="0"/>
              </a:rPr>
              <a:t>Part G </a:t>
            </a:r>
            <a:r>
              <a:rPr lang="en-US" sz="2200" dirty="0" smtClean="0">
                <a:latin typeface="Gadugi" panose="020B0502040204020203" pitchFamily="34" charset="0"/>
                <a:ea typeface="Gadugi" panose="020B0502040204020203" pitchFamily="34" charset="0"/>
              </a:rPr>
              <a:t>– Special Provisions relating to shipping companies – Sec.225 – 235 [ old tonnage tax chapter]</a:t>
            </a:r>
          </a:p>
        </p:txBody>
      </p:sp>
    </p:spTree>
    <p:extLst>
      <p:ext uri="{BB962C8B-B14F-4D97-AF65-F5344CB8AC3E}">
        <p14:creationId xmlns:p14="http://schemas.microsoft.com/office/powerpoint/2010/main" val="720062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SCATTERED CROSS REFERENCES </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sz="2400" dirty="0" smtClean="0">
                <a:latin typeface="Gadugi" panose="020B0502040204020203" pitchFamily="34" charset="0"/>
                <a:ea typeface="Gadugi" panose="020B0502040204020203" pitchFamily="34" charset="0"/>
              </a:rPr>
              <a:t> Taxation of AOP / BOI governed by section 67A, 86 and 167B now brought together under sections 309-311</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Taxation of Non-Profit organizations scattered through section 11-13 with various sub-sections, explanations, proviso now brought under 7 sub headings in one chapter</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Chapter XVII B - Registration, Determination of income, Commercial activities, compliance, violations, special approval and interpretation(new) – Section 332-355</a:t>
            </a:r>
          </a:p>
        </p:txBody>
      </p:sp>
    </p:spTree>
    <p:extLst>
      <p:ext uri="{BB962C8B-B14F-4D97-AF65-F5344CB8AC3E}">
        <p14:creationId xmlns:p14="http://schemas.microsoft.com/office/powerpoint/2010/main" val="4190585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SHIFT FROM ACT TO RULES</a:t>
            </a:r>
            <a:endParaRPr lang="en-IN" dirty="0">
              <a:latin typeface="Broadway" panose="04040905080B02020502" pitchFamily="82" charset="0"/>
            </a:endParaRPr>
          </a:p>
        </p:txBody>
      </p:sp>
      <p:sp>
        <p:nvSpPr>
          <p:cNvPr id="3" name="Content Placeholder 2"/>
          <p:cNvSpPr>
            <a:spLocks noGrp="1"/>
          </p:cNvSpPr>
          <p:nvPr>
            <p:ph sz="half" idx="1"/>
          </p:nvPr>
        </p:nvSpPr>
        <p:spPr/>
        <p:txBody>
          <a:bodyPr>
            <a:normAutofit/>
          </a:bodyPr>
          <a:lstStyle/>
          <a:p>
            <a:r>
              <a:rPr lang="en-US" sz="1600" b="1" dirty="0" smtClean="0">
                <a:latin typeface="Gadugi" panose="020B0502040204020203" pitchFamily="34" charset="0"/>
                <a:ea typeface="Gadugi" panose="020B0502040204020203" pitchFamily="34" charset="0"/>
              </a:rPr>
              <a:t>Section 13(2) – </a:t>
            </a:r>
            <a:r>
              <a:rPr lang="en-US" sz="2000" dirty="0" smtClean="0">
                <a:latin typeface="Gadugi" panose="020B0502040204020203" pitchFamily="34" charset="0"/>
                <a:ea typeface="Gadugi" panose="020B0502040204020203" pitchFamily="34" charset="0"/>
              </a:rPr>
              <a:t>Manner of computation of portion of income applied by charitable institution for the benefit of related person</a:t>
            </a:r>
          </a:p>
          <a:p>
            <a:pPr algn="just"/>
            <a:r>
              <a:rPr lang="en-US" sz="1600" b="1" dirty="0" smtClean="0">
                <a:latin typeface="Gadugi" panose="020B0502040204020203" pitchFamily="34" charset="0"/>
                <a:ea typeface="Gadugi" panose="020B0502040204020203" pitchFamily="34" charset="0"/>
              </a:rPr>
              <a:t>Section 139(1) – 7</a:t>
            </a:r>
            <a:r>
              <a:rPr lang="en-US" sz="1600" b="1" baseline="30000" dirty="0" smtClean="0">
                <a:latin typeface="Gadugi" panose="020B0502040204020203" pitchFamily="34" charset="0"/>
                <a:ea typeface="Gadugi" panose="020B0502040204020203" pitchFamily="34" charset="0"/>
              </a:rPr>
              <a:t>th</a:t>
            </a:r>
            <a:r>
              <a:rPr lang="en-US" sz="1600" b="1" dirty="0" smtClean="0">
                <a:latin typeface="Gadugi" panose="020B0502040204020203" pitchFamily="34" charset="0"/>
                <a:ea typeface="Gadugi" panose="020B0502040204020203" pitchFamily="34" charset="0"/>
              </a:rPr>
              <a:t> proviso</a:t>
            </a:r>
            <a:r>
              <a:rPr lang="en-US" sz="1600" b="1" dirty="0">
                <a:latin typeface="Gadugi" panose="020B0502040204020203" pitchFamily="34" charset="0"/>
                <a:ea typeface="Gadugi" panose="020B0502040204020203" pitchFamily="34" charset="0"/>
              </a:rPr>
              <a:t> </a:t>
            </a:r>
            <a:r>
              <a:rPr lang="en-US" sz="1600" b="1" dirty="0" smtClean="0">
                <a:latin typeface="Gadugi" panose="020B0502040204020203" pitchFamily="34" charset="0"/>
                <a:ea typeface="Gadugi" panose="020B0502040204020203" pitchFamily="34" charset="0"/>
              </a:rPr>
              <a:t>&amp;  explanation 3 – </a:t>
            </a:r>
            <a:r>
              <a:rPr lang="en-US" sz="2000" dirty="0" smtClean="0">
                <a:latin typeface="Gadugi" panose="020B0502040204020203" pitchFamily="34" charset="0"/>
                <a:ea typeface="Gadugi" panose="020B0502040204020203" pitchFamily="34" charset="0"/>
              </a:rPr>
              <a:t>Requirement to file ROI when certain conditions are fulfilled – deposits &gt; 1 </a:t>
            </a:r>
            <a:r>
              <a:rPr lang="en-US" sz="2000" dirty="0" err="1" smtClean="0">
                <a:latin typeface="Gadugi" panose="020B0502040204020203" pitchFamily="34" charset="0"/>
                <a:ea typeface="Gadugi" panose="020B0502040204020203" pitchFamily="34" charset="0"/>
              </a:rPr>
              <a:t>cr</a:t>
            </a:r>
            <a:r>
              <a:rPr lang="en-US" sz="2000" dirty="0" smtClean="0">
                <a:latin typeface="Gadugi" panose="020B0502040204020203" pitchFamily="34" charset="0"/>
                <a:ea typeface="Gadugi" panose="020B0502040204020203" pitchFamily="34" charset="0"/>
              </a:rPr>
              <a:t>; Travel to Foreign country where expenditure is &gt;2 lakh; Consumption of electricity &gt; 1 lakh; such other conditions to be prescribed</a:t>
            </a:r>
          </a:p>
          <a:p>
            <a:pPr algn="just"/>
            <a:r>
              <a:rPr lang="en-US" sz="1600" b="1" dirty="0" smtClean="0">
                <a:latin typeface="Gadugi" panose="020B0502040204020203" pitchFamily="34" charset="0"/>
                <a:ea typeface="Gadugi" panose="020B0502040204020203" pitchFamily="34" charset="0"/>
              </a:rPr>
              <a:t>Section 139(9) – explanation &amp; its proviso – </a:t>
            </a:r>
            <a:r>
              <a:rPr lang="en-US" sz="2000" dirty="0" smtClean="0">
                <a:latin typeface="Gadugi" panose="020B0502040204020203" pitchFamily="34" charset="0"/>
                <a:ea typeface="Gadugi" panose="020B0502040204020203" pitchFamily="34" charset="0"/>
              </a:rPr>
              <a:t>Conditions for treating a return as defective return</a:t>
            </a:r>
            <a:endParaRPr lang="en-US" sz="1600" b="1" dirty="0" smtClean="0">
              <a:latin typeface="Gadugi" panose="020B0502040204020203" pitchFamily="34" charset="0"/>
              <a:ea typeface="Gadugi" panose="020B0502040204020203" pitchFamily="34" charset="0"/>
            </a:endParaRPr>
          </a:p>
          <a:p>
            <a:pPr marL="0" indent="0" algn="just">
              <a:buNone/>
            </a:pPr>
            <a:endParaRPr lang="en-IN" sz="1600" b="1"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p:txBody>
          <a:bodyPr>
            <a:normAutofit/>
          </a:bodyPr>
          <a:lstStyle/>
          <a:p>
            <a:pPr algn="just"/>
            <a:r>
              <a:rPr lang="en-US" sz="2000" b="1" dirty="0" smtClean="0">
                <a:latin typeface="Gadugi" panose="020B0502040204020203" pitchFamily="34" charset="0"/>
                <a:ea typeface="Gadugi" panose="020B0502040204020203" pitchFamily="34" charset="0"/>
              </a:rPr>
              <a:t>Rule 183 - </a:t>
            </a:r>
            <a:r>
              <a:rPr lang="en-US" sz="2000" dirty="0">
                <a:latin typeface="Gadugi" panose="020B0502040204020203" pitchFamily="34" charset="0"/>
                <a:ea typeface="Gadugi" panose="020B0502040204020203" pitchFamily="34" charset="0"/>
              </a:rPr>
              <a:t>Manner of computation of portion of income applied by </a:t>
            </a:r>
            <a:r>
              <a:rPr lang="en-US" sz="2000" dirty="0" smtClean="0">
                <a:latin typeface="Gadugi" panose="020B0502040204020203" pitchFamily="34" charset="0"/>
                <a:ea typeface="Gadugi" panose="020B0502040204020203" pitchFamily="34" charset="0"/>
              </a:rPr>
              <a:t>non-profit organization , directly or indirectly,  </a:t>
            </a:r>
            <a:r>
              <a:rPr lang="en-US" sz="2000" dirty="0">
                <a:latin typeface="Gadugi" panose="020B0502040204020203" pitchFamily="34" charset="0"/>
                <a:ea typeface="Gadugi" panose="020B0502040204020203" pitchFamily="34" charset="0"/>
              </a:rPr>
              <a:t>for the benefit of related </a:t>
            </a:r>
            <a:r>
              <a:rPr lang="en-US" sz="2000" dirty="0" smtClean="0">
                <a:latin typeface="Gadugi" panose="020B0502040204020203" pitchFamily="34" charset="0"/>
                <a:ea typeface="Gadugi" panose="020B0502040204020203" pitchFamily="34" charset="0"/>
              </a:rPr>
              <a:t>person</a:t>
            </a:r>
          </a:p>
          <a:p>
            <a:pPr algn="just"/>
            <a:r>
              <a:rPr lang="en-US" sz="2000" b="1" dirty="0" smtClean="0">
                <a:latin typeface="Gadugi" panose="020B0502040204020203" pitchFamily="34" charset="0"/>
                <a:ea typeface="Gadugi" panose="020B0502040204020203" pitchFamily="34" charset="0"/>
              </a:rPr>
              <a:t>Rule 163 – </a:t>
            </a:r>
            <a:r>
              <a:rPr lang="en-US" sz="2000" dirty="0" smtClean="0">
                <a:latin typeface="Gadugi" panose="020B0502040204020203" pitchFamily="34" charset="0"/>
                <a:ea typeface="Gadugi" panose="020B0502040204020203" pitchFamily="34" charset="0"/>
              </a:rPr>
              <a:t>Conditions for furnishing return of income by persons other than company – </a:t>
            </a:r>
          </a:p>
          <a:p>
            <a:pPr algn="just"/>
            <a:r>
              <a:rPr lang="en-US" sz="2000" dirty="0" smtClean="0">
                <a:latin typeface="Gadugi" panose="020B0502040204020203" pitchFamily="34" charset="0"/>
                <a:ea typeface="Gadugi" panose="020B0502040204020203" pitchFamily="34" charset="0"/>
              </a:rPr>
              <a:t>In addition to existing conditions, 4 conditions under Rule 12AB are also included </a:t>
            </a:r>
          </a:p>
          <a:p>
            <a:pPr algn="just"/>
            <a:r>
              <a:rPr lang="en-US" sz="2000" b="1" dirty="0" smtClean="0">
                <a:latin typeface="Gadugi" panose="020B0502040204020203" pitchFamily="34" charset="0"/>
                <a:ea typeface="Gadugi" panose="020B0502040204020203" pitchFamily="34" charset="0"/>
              </a:rPr>
              <a:t>Rule 166 - </a:t>
            </a:r>
            <a:r>
              <a:rPr lang="en-US" sz="2000" dirty="0">
                <a:latin typeface="Gadugi" panose="020B0502040204020203" pitchFamily="34" charset="0"/>
                <a:ea typeface="Gadugi" panose="020B0502040204020203" pitchFamily="34" charset="0"/>
              </a:rPr>
              <a:t>Conditions for treating a return as defective return</a:t>
            </a:r>
            <a:endParaRPr lang="en-US" sz="1600" b="1" dirty="0">
              <a:latin typeface="Gadugi" panose="020B0502040204020203" pitchFamily="34" charset="0"/>
              <a:ea typeface="Gadugi" panose="020B0502040204020203" pitchFamily="34" charset="0"/>
            </a:endParaRPr>
          </a:p>
          <a:p>
            <a:pPr marL="0" indent="0" algn="just">
              <a:buNone/>
            </a:pPr>
            <a:endParaRPr lang="en-IN" sz="2000" b="1" dirty="0">
              <a:latin typeface="Gadugi" panose="020B0502040204020203" pitchFamily="34" charset="0"/>
              <a:ea typeface="Gadugi" panose="020B0502040204020203" pitchFamily="34" charset="0"/>
            </a:endParaRPr>
          </a:p>
          <a:p>
            <a:endParaRPr lang="en-IN" sz="20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134437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SHIFT FROM ACT TO RULES</a:t>
            </a:r>
            <a:endParaRPr lang="en-IN" dirty="0">
              <a:latin typeface="Broadway" panose="04040905080B02020502" pitchFamily="82" charset="0"/>
            </a:endParaRPr>
          </a:p>
        </p:txBody>
      </p:sp>
      <p:sp>
        <p:nvSpPr>
          <p:cNvPr id="3" name="Content Placeholder 2"/>
          <p:cNvSpPr>
            <a:spLocks noGrp="1"/>
          </p:cNvSpPr>
          <p:nvPr>
            <p:ph sz="half" idx="1"/>
          </p:nvPr>
        </p:nvSpPr>
        <p:spPr/>
        <p:txBody>
          <a:bodyPr>
            <a:normAutofit/>
          </a:bodyPr>
          <a:lstStyle/>
          <a:p>
            <a:pPr algn="just"/>
            <a:r>
              <a:rPr lang="en-US" sz="1600" b="1" dirty="0" smtClean="0">
                <a:latin typeface="Gadugi" panose="020B0502040204020203" pitchFamily="34" charset="0"/>
                <a:ea typeface="Gadugi" panose="020B0502040204020203" pitchFamily="34" charset="0"/>
              </a:rPr>
              <a:t>Section 144B – Faceless assessment – </a:t>
            </a:r>
            <a:r>
              <a:rPr lang="en-US" sz="2000" dirty="0" smtClean="0">
                <a:latin typeface="Gadugi" panose="020B0502040204020203" pitchFamily="34" charset="0"/>
                <a:ea typeface="Gadugi" panose="020B0502040204020203" pitchFamily="34" charset="0"/>
              </a:rPr>
              <a:t>Procedure for faceless assessment as contained in section 144B along with explanations and proviso</a:t>
            </a:r>
          </a:p>
          <a:p>
            <a:pPr algn="just"/>
            <a:r>
              <a:rPr lang="en-US" sz="1600" b="1" dirty="0" smtClean="0">
                <a:latin typeface="Gadugi" panose="020B0502040204020203" pitchFamily="34" charset="0"/>
                <a:ea typeface="Gadugi" panose="020B0502040204020203" pitchFamily="34" charset="0"/>
              </a:rPr>
              <a:t>The Second Schedule – </a:t>
            </a:r>
            <a:r>
              <a:rPr lang="en-US" sz="2000" dirty="0" smtClean="0">
                <a:latin typeface="Gadugi" panose="020B0502040204020203" pitchFamily="34" charset="0"/>
                <a:ea typeface="Gadugi" panose="020B0502040204020203" pitchFamily="34" charset="0"/>
              </a:rPr>
              <a:t>Procedure for Recovery of tax (sec.222 and 276)</a:t>
            </a:r>
          </a:p>
          <a:p>
            <a:pPr algn="just"/>
            <a:endParaRPr lang="en-US" sz="2000" b="1" dirty="0">
              <a:latin typeface="Gadugi" panose="020B0502040204020203" pitchFamily="34" charset="0"/>
              <a:ea typeface="Gadugi" panose="020B0502040204020203" pitchFamily="34" charset="0"/>
            </a:endParaRPr>
          </a:p>
          <a:p>
            <a:pPr algn="just"/>
            <a:r>
              <a:rPr lang="en-US" sz="1600" b="1" dirty="0" smtClean="0">
                <a:latin typeface="Gadugi" panose="020B0502040204020203" pitchFamily="34" charset="0"/>
                <a:ea typeface="Gadugi" panose="020B0502040204020203" pitchFamily="34" charset="0"/>
              </a:rPr>
              <a:t>The Third Schedule – </a:t>
            </a:r>
            <a:r>
              <a:rPr lang="en-US" sz="2000" dirty="0" smtClean="0">
                <a:latin typeface="Gadugi" panose="020B0502040204020203" pitchFamily="34" charset="0"/>
                <a:ea typeface="Gadugi" panose="020B0502040204020203" pitchFamily="34" charset="0"/>
              </a:rPr>
              <a:t>Procedure for </a:t>
            </a:r>
            <a:r>
              <a:rPr lang="en-US" sz="2000" dirty="0" err="1" smtClean="0">
                <a:latin typeface="Gadugi" panose="020B0502040204020203" pitchFamily="34" charset="0"/>
                <a:ea typeface="Gadugi" panose="020B0502040204020203" pitchFamily="34" charset="0"/>
              </a:rPr>
              <a:t>distraint</a:t>
            </a:r>
            <a:r>
              <a:rPr lang="en-US" sz="2000" dirty="0" smtClean="0">
                <a:latin typeface="Gadugi" panose="020B0502040204020203" pitchFamily="34" charset="0"/>
                <a:ea typeface="Gadugi" panose="020B0502040204020203" pitchFamily="34" charset="0"/>
              </a:rPr>
              <a:t> and sale by Tax Recovery Officer</a:t>
            </a:r>
            <a:endParaRPr lang="en-IN" sz="1600" b="1"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p:txBody>
          <a:bodyPr>
            <a:normAutofit/>
          </a:bodyPr>
          <a:lstStyle/>
          <a:p>
            <a:pPr algn="just"/>
            <a:r>
              <a:rPr lang="en-US" sz="2000" b="1" dirty="0" smtClean="0">
                <a:latin typeface="Gadugi" panose="020B0502040204020203" pitchFamily="34" charset="0"/>
                <a:ea typeface="Gadugi" panose="020B0502040204020203" pitchFamily="34" charset="0"/>
              </a:rPr>
              <a:t>Rule 176 – </a:t>
            </a:r>
            <a:r>
              <a:rPr lang="en-US" sz="2000" dirty="0" smtClean="0">
                <a:latin typeface="Gadugi" panose="020B0502040204020203" pitchFamily="34" charset="0"/>
                <a:ea typeface="Gadugi" panose="020B0502040204020203" pitchFamily="34" charset="0"/>
              </a:rPr>
              <a:t>Procedure for faceless assessment, re-assessment and re-computation</a:t>
            </a:r>
          </a:p>
          <a:p>
            <a:pPr algn="just"/>
            <a:endParaRPr lang="en-US" sz="2000" b="1" dirty="0">
              <a:latin typeface="Gadugi" panose="020B0502040204020203" pitchFamily="34" charset="0"/>
              <a:ea typeface="Gadugi" panose="020B0502040204020203" pitchFamily="34" charset="0"/>
            </a:endParaRPr>
          </a:p>
          <a:p>
            <a:pPr algn="just"/>
            <a:r>
              <a:rPr lang="en-US" sz="2000" b="1" dirty="0" smtClean="0">
                <a:latin typeface="Gadugi" panose="020B0502040204020203" pitchFamily="34" charset="0"/>
                <a:ea typeface="Gadugi" panose="020B0502040204020203" pitchFamily="34" charset="0"/>
              </a:rPr>
              <a:t>Rule 225 -  </a:t>
            </a:r>
            <a:r>
              <a:rPr lang="en-US" sz="2000" dirty="0" smtClean="0">
                <a:latin typeface="Gadugi" panose="020B0502040204020203" pitchFamily="34" charset="0"/>
                <a:ea typeface="Gadugi" panose="020B0502040204020203" pitchFamily="34" charset="0"/>
              </a:rPr>
              <a:t>Procedure for Recovery of Tax for the purposes of section 413 and 475</a:t>
            </a:r>
          </a:p>
          <a:p>
            <a:pPr algn="just"/>
            <a:endParaRPr lang="en-US" sz="2000" b="1" dirty="0">
              <a:latin typeface="Gadugi" panose="020B0502040204020203" pitchFamily="34" charset="0"/>
              <a:ea typeface="Gadugi" panose="020B0502040204020203" pitchFamily="34" charset="0"/>
            </a:endParaRPr>
          </a:p>
          <a:p>
            <a:pPr algn="just"/>
            <a:r>
              <a:rPr lang="en-US" sz="2000" b="1" dirty="0" smtClean="0">
                <a:latin typeface="Gadugi" panose="020B0502040204020203" pitchFamily="34" charset="0"/>
                <a:ea typeface="Gadugi" panose="020B0502040204020203" pitchFamily="34" charset="0"/>
              </a:rPr>
              <a:t>Rule 153 – </a:t>
            </a:r>
            <a:r>
              <a:rPr lang="en-US" sz="2000" dirty="0" err="1" smtClean="0">
                <a:latin typeface="Gadugi" panose="020B0502040204020203" pitchFamily="34" charset="0"/>
                <a:ea typeface="Gadugi" panose="020B0502040204020203" pitchFamily="34" charset="0"/>
              </a:rPr>
              <a:t>Distraint</a:t>
            </a:r>
            <a:r>
              <a:rPr lang="en-US" sz="2000" dirty="0" smtClean="0">
                <a:latin typeface="Gadugi" panose="020B0502040204020203" pitchFamily="34" charset="0"/>
                <a:ea typeface="Gadugi" panose="020B0502040204020203" pitchFamily="34" charset="0"/>
              </a:rPr>
              <a:t> and Sale </a:t>
            </a:r>
            <a:endParaRPr lang="en-IN" sz="2000" b="1" dirty="0">
              <a:latin typeface="Gadugi" panose="020B0502040204020203" pitchFamily="34" charset="0"/>
              <a:ea typeface="Gadugi" panose="020B0502040204020203" pitchFamily="34" charset="0"/>
            </a:endParaRPr>
          </a:p>
          <a:p>
            <a:endParaRPr lang="en-IN" sz="20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854814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2966"/>
          </a:xfrm>
        </p:spPr>
        <p:txBody>
          <a:bodyPr>
            <a:normAutofit fontScale="90000"/>
          </a:bodyPr>
          <a:lstStyle/>
          <a:p>
            <a:pPr algn="ctr"/>
            <a:r>
              <a:rPr lang="en-US" dirty="0" smtClean="0">
                <a:latin typeface="Broadway" panose="04040905080B02020502" pitchFamily="82" charset="0"/>
              </a:rPr>
              <a:t>MAPPING – MOST COMMONLY USED</a:t>
            </a:r>
            <a:endParaRPr lang="en-IN" dirty="0">
              <a:latin typeface="Broadway" panose="04040905080B020205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5702596"/>
              </p:ext>
            </p:extLst>
          </p:nvPr>
        </p:nvGraphicFramePr>
        <p:xfrm>
          <a:off x="838200" y="1214849"/>
          <a:ext cx="10515600" cy="5366244"/>
        </p:xfrm>
        <a:graphic>
          <a:graphicData uri="http://schemas.openxmlformats.org/drawingml/2006/table">
            <a:tbl>
              <a:tblPr firstRow="1" bandRow="1">
                <a:tableStyleId>{5C22544A-7EE6-4342-B048-85BDC9FD1C3A}</a:tableStyleId>
              </a:tblPr>
              <a:tblGrid>
                <a:gridCol w="1108166"/>
                <a:gridCol w="1254034"/>
                <a:gridCol w="8153400"/>
              </a:tblGrid>
              <a:tr h="447187">
                <a:tc>
                  <a:txBody>
                    <a:bodyPr/>
                    <a:lstStyle/>
                    <a:p>
                      <a:pPr algn="ctr"/>
                      <a:r>
                        <a:rPr lang="en-US" dirty="0" smtClean="0">
                          <a:solidFill>
                            <a:schemeClr val="tx1"/>
                          </a:solidFill>
                          <a:latin typeface="Gadugi" panose="020B0502040204020203" pitchFamily="34" charset="0"/>
                          <a:ea typeface="Gadugi" panose="020B0502040204020203" pitchFamily="34" charset="0"/>
                        </a:rPr>
                        <a:t>OLD</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NEW</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TOPIC</a:t>
                      </a:r>
                      <a:endParaRPr lang="en-IN" dirty="0">
                        <a:solidFill>
                          <a:schemeClr val="tx1"/>
                        </a:solidFill>
                        <a:latin typeface="Gadugi" panose="020B0502040204020203" pitchFamily="34" charset="0"/>
                        <a:ea typeface="Gadugi" panose="020B0502040204020203" pitchFamily="34" charset="0"/>
                      </a:endParaRPr>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2(22)(e )</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2(40)(e) </a:t>
                      </a:r>
                      <a:endParaRPr lang="en-IN" b="1" dirty="0">
                        <a:solidFill>
                          <a:schemeClr val="tx1"/>
                        </a:solidFill>
                      </a:endParaRPr>
                    </a:p>
                  </a:txBody>
                  <a:tcPr/>
                </a:tc>
                <a:tc>
                  <a:txBody>
                    <a:bodyPr/>
                    <a:lstStyle/>
                    <a:p>
                      <a:pPr algn="just"/>
                      <a:r>
                        <a:rPr lang="en-US" dirty="0" smtClean="0"/>
                        <a:t>Deemed</a:t>
                      </a:r>
                      <a:r>
                        <a:rPr lang="en-US" baseline="0" dirty="0" smtClean="0"/>
                        <a:t> Dividend</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36(1)(va)</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29(1)(e) </a:t>
                      </a:r>
                      <a:endParaRPr lang="en-IN" b="1" dirty="0">
                        <a:solidFill>
                          <a:schemeClr val="tx1"/>
                        </a:solidFill>
                      </a:endParaRPr>
                    </a:p>
                  </a:txBody>
                  <a:tcPr/>
                </a:tc>
                <a:tc>
                  <a:txBody>
                    <a:bodyPr/>
                    <a:lstStyle/>
                    <a:p>
                      <a:pPr algn="just"/>
                      <a:r>
                        <a:rPr lang="en-US" dirty="0" smtClean="0"/>
                        <a:t>Deduction of employee contribution to PF /ESI </a:t>
                      </a:r>
                      <a:r>
                        <a:rPr lang="en-US" dirty="0" err="1" smtClean="0"/>
                        <a:t>etc</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40(a)(</a:t>
                      </a:r>
                      <a:r>
                        <a:rPr lang="en-US" sz="1600" b="1" dirty="0" err="1" smtClean="0">
                          <a:solidFill>
                            <a:srgbClr val="C00000"/>
                          </a:solidFill>
                          <a:latin typeface="Gadugi" panose="020B0502040204020203" pitchFamily="34" charset="0"/>
                          <a:ea typeface="Gadugi" panose="020B0502040204020203" pitchFamily="34" charset="0"/>
                        </a:rPr>
                        <a:t>ia</a:t>
                      </a:r>
                      <a:r>
                        <a:rPr lang="en-US" sz="1600" b="1" dirty="0" smtClean="0">
                          <a:solidFill>
                            <a:srgbClr val="C00000"/>
                          </a:solidFill>
                          <a:latin typeface="Gadugi" panose="020B0502040204020203" pitchFamily="34" charset="0"/>
                          <a:ea typeface="Gadugi" panose="020B0502040204020203" pitchFamily="34" charset="0"/>
                        </a:rPr>
                        <a:t>)</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35(b)(i)</a:t>
                      </a:r>
                      <a:endParaRPr lang="en-IN" b="1" dirty="0">
                        <a:solidFill>
                          <a:schemeClr val="tx1"/>
                        </a:solidFill>
                      </a:endParaRPr>
                    </a:p>
                  </a:txBody>
                  <a:tcPr/>
                </a:tc>
                <a:tc>
                  <a:txBody>
                    <a:bodyPr/>
                    <a:lstStyle/>
                    <a:p>
                      <a:pPr algn="just"/>
                      <a:r>
                        <a:rPr lang="en-US" dirty="0" smtClean="0"/>
                        <a:t>Disallowance</a:t>
                      </a:r>
                      <a:r>
                        <a:rPr lang="en-US" baseline="0" dirty="0" smtClean="0"/>
                        <a:t> of expenditure for non-deduction of TDS</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40(b)</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35(e )</a:t>
                      </a:r>
                      <a:endParaRPr lang="en-IN" b="1" dirty="0">
                        <a:solidFill>
                          <a:schemeClr val="tx1"/>
                        </a:solidFill>
                      </a:endParaRPr>
                    </a:p>
                  </a:txBody>
                  <a:tcPr/>
                </a:tc>
                <a:tc>
                  <a:txBody>
                    <a:bodyPr/>
                    <a:lstStyle/>
                    <a:p>
                      <a:pPr algn="just"/>
                      <a:r>
                        <a:rPr lang="en-US" dirty="0" smtClean="0"/>
                        <a:t>Limits</a:t>
                      </a:r>
                      <a:r>
                        <a:rPr lang="en-US" baseline="0" dirty="0" smtClean="0"/>
                        <a:t> of remuneration and interest to partners of Firm</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40(A)(2b)</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36(2)</a:t>
                      </a:r>
                      <a:endParaRPr lang="en-IN" b="1" dirty="0">
                        <a:solidFill>
                          <a:schemeClr val="tx1"/>
                        </a:solidFill>
                      </a:endParaRPr>
                    </a:p>
                  </a:txBody>
                  <a:tcPr/>
                </a:tc>
                <a:tc>
                  <a:txBody>
                    <a:bodyPr/>
                    <a:lstStyle/>
                    <a:p>
                      <a:pPr algn="just"/>
                      <a:r>
                        <a:rPr lang="en-US" dirty="0" smtClean="0"/>
                        <a:t>Payment</a:t>
                      </a:r>
                      <a:r>
                        <a:rPr lang="en-US" baseline="0" dirty="0" smtClean="0"/>
                        <a:t> to relatives </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40A(3)</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36(4)</a:t>
                      </a:r>
                      <a:endParaRPr lang="en-IN" b="1" dirty="0">
                        <a:solidFill>
                          <a:schemeClr val="tx1"/>
                        </a:solidFill>
                      </a:endParaRPr>
                    </a:p>
                  </a:txBody>
                  <a:tcPr/>
                </a:tc>
                <a:tc>
                  <a:txBody>
                    <a:bodyPr/>
                    <a:lstStyle/>
                    <a:p>
                      <a:pPr algn="just"/>
                      <a:r>
                        <a:rPr lang="en-US" dirty="0" smtClean="0"/>
                        <a:t>Cash payments in a day exceeding</a:t>
                      </a:r>
                      <a:r>
                        <a:rPr lang="en-US" baseline="0" dirty="0" smtClean="0"/>
                        <a:t> limits </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43B</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37</a:t>
                      </a:r>
                      <a:endParaRPr lang="en-IN" b="1" dirty="0">
                        <a:solidFill>
                          <a:schemeClr val="tx1"/>
                        </a:solidFill>
                      </a:endParaRPr>
                    </a:p>
                  </a:txBody>
                  <a:tcPr/>
                </a:tc>
                <a:tc>
                  <a:txBody>
                    <a:bodyPr/>
                    <a:lstStyle/>
                    <a:p>
                      <a:pPr algn="just"/>
                      <a:r>
                        <a:rPr lang="en-US" dirty="0" smtClean="0"/>
                        <a:t>Deduction of certain statutory</a:t>
                      </a:r>
                      <a:r>
                        <a:rPr lang="en-US" baseline="0" dirty="0" smtClean="0"/>
                        <a:t> / other payments</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44AB</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63</a:t>
                      </a:r>
                      <a:endParaRPr lang="en-IN" b="1" dirty="0">
                        <a:solidFill>
                          <a:schemeClr val="tx1"/>
                        </a:solidFill>
                      </a:endParaRPr>
                    </a:p>
                  </a:txBody>
                  <a:tcPr/>
                </a:tc>
                <a:tc>
                  <a:txBody>
                    <a:bodyPr/>
                    <a:lstStyle/>
                    <a:p>
                      <a:pPr algn="just"/>
                      <a:r>
                        <a:rPr lang="en-US" dirty="0" smtClean="0"/>
                        <a:t>Tax audit </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56(2)(x)</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92(2)(m)</a:t>
                      </a:r>
                      <a:endParaRPr lang="en-IN" b="1" dirty="0">
                        <a:solidFill>
                          <a:schemeClr val="tx1"/>
                        </a:solidFill>
                      </a:endParaRPr>
                    </a:p>
                  </a:txBody>
                  <a:tcPr/>
                </a:tc>
                <a:tc>
                  <a:txBody>
                    <a:bodyPr/>
                    <a:lstStyle/>
                    <a:p>
                      <a:pPr algn="just"/>
                      <a:r>
                        <a:rPr lang="en-US" dirty="0" smtClean="0"/>
                        <a:t>Gift from Non-relative</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139</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263</a:t>
                      </a:r>
                      <a:endParaRPr lang="en-IN" b="1" dirty="0">
                        <a:solidFill>
                          <a:schemeClr val="tx1"/>
                        </a:solidFill>
                      </a:endParaRPr>
                    </a:p>
                  </a:txBody>
                  <a:tcPr/>
                </a:tc>
                <a:tc>
                  <a:txBody>
                    <a:bodyPr/>
                    <a:lstStyle/>
                    <a:p>
                      <a:pPr algn="just"/>
                      <a:r>
                        <a:rPr lang="en-US" dirty="0" smtClean="0"/>
                        <a:t>Return</a:t>
                      </a:r>
                      <a:r>
                        <a:rPr lang="en-US" baseline="0" dirty="0" smtClean="0"/>
                        <a:t> of Income</a:t>
                      </a:r>
                      <a:endParaRPr lang="en-IN" dirty="0"/>
                    </a:p>
                  </a:txBody>
                  <a:tcPr/>
                </a:tc>
              </a:tr>
              <a:tr h="447187">
                <a:tc>
                  <a:txBody>
                    <a:bodyPr/>
                    <a:lstStyle/>
                    <a:p>
                      <a:pPr algn="ctr"/>
                      <a:r>
                        <a:rPr lang="en-US" sz="1600" b="1" dirty="0" smtClean="0">
                          <a:solidFill>
                            <a:srgbClr val="C00000"/>
                          </a:solidFill>
                          <a:latin typeface="Gadugi" panose="020B0502040204020203" pitchFamily="34" charset="0"/>
                          <a:ea typeface="Gadugi" panose="020B0502040204020203" pitchFamily="34" charset="0"/>
                        </a:rPr>
                        <a:t>Chap VIA</a:t>
                      </a:r>
                      <a:endParaRPr lang="en-IN" sz="1600" b="1" dirty="0">
                        <a:solidFill>
                          <a:srgbClr val="C00000"/>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rPr>
                        <a:t>Chap VIII</a:t>
                      </a:r>
                      <a:endParaRPr lang="en-IN" b="1" dirty="0">
                        <a:solidFill>
                          <a:schemeClr val="tx1"/>
                        </a:solidFill>
                      </a:endParaRPr>
                    </a:p>
                  </a:txBody>
                  <a:tcPr/>
                </a:tc>
                <a:tc>
                  <a:txBody>
                    <a:bodyPr/>
                    <a:lstStyle/>
                    <a:p>
                      <a:pPr algn="just"/>
                      <a:r>
                        <a:rPr lang="en-US" dirty="0" smtClean="0"/>
                        <a:t>Deductions from Income </a:t>
                      </a:r>
                      <a:endParaRPr lang="en-IN" dirty="0"/>
                    </a:p>
                  </a:txBody>
                  <a:tcPr/>
                </a:tc>
              </a:tr>
            </a:tbl>
          </a:graphicData>
        </a:graphic>
      </p:graphicFrame>
    </p:spTree>
    <p:extLst>
      <p:ext uri="{BB962C8B-B14F-4D97-AF65-F5344CB8AC3E}">
        <p14:creationId xmlns:p14="http://schemas.microsoft.com/office/powerpoint/2010/main" val="1573036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70898"/>
          </a:xfrm>
        </p:spPr>
        <p:txBody>
          <a:bodyPr>
            <a:normAutofit fontScale="90000"/>
          </a:bodyPr>
          <a:lstStyle/>
          <a:p>
            <a:pPr algn="ctr"/>
            <a:r>
              <a:rPr lang="en-US" sz="2800" b="1" dirty="0" smtClean="0">
                <a:latin typeface="Broadway" panose="04040905080B02020502" pitchFamily="82" charset="0"/>
              </a:rPr>
              <a:t>COMPARISON – deemed dividend</a:t>
            </a:r>
            <a:endParaRPr lang="en-IN" sz="2800" b="1" dirty="0">
              <a:latin typeface="Broadway" panose="04040905080B02020502" pitchFamily="82" charset="0"/>
            </a:endParaRPr>
          </a:p>
        </p:txBody>
      </p:sp>
      <p:sp>
        <p:nvSpPr>
          <p:cNvPr id="3" name="Content Placeholder 2"/>
          <p:cNvSpPr>
            <a:spLocks noGrp="1"/>
          </p:cNvSpPr>
          <p:nvPr>
            <p:ph sz="half" idx="1"/>
          </p:nvPr>
        </p:nvSpPr>
        <p:spPr>
          <a:xfrm>
            <a:off x="838200" y="940526"/>
            <a:ext cx="5181600" cy="5236437"/>
          </a:xfrm>
        </p:spPr>
        <p:txBody>
          <a:bodyPr>
            <a:noAutofit/>
          </a:bodyPr>
          <a:lstStyle/>
          <a:p>
            <a:pPr algn="just">
              <a:lnSpc>
                <a:spcPct val="160000"/>
              </a:lnSpc>
            </a:pPr>
            <a:r>
              <a:rPr lang="en-US" sz="1600" dirty="0" smtClean="0">
                <a:latin typeface="Agency FB" panose="020B0503020202020204" pitchFamily="34" charset="0"/>
              </a:rPr>
              <a:t>2(22)(e ) - any </a:t>
            </a:r>
            <a:r>
              <a:rPr lang="en-US" sz="1600" dirty="0">
                <a:latin typeface="Agency FB" panose="020B0503020202020204" pitchFamily="34" charset="0"/>
              </a:rPr>
              <a:t>payment by a company, not being a company in which the public are substantially interested, of any sum (whether as representing a part of the assets of the company or otherwise) made after the 31st day of May, 1987, by way of advance or loan to a shareholder, being a person who is the beneficial owner of shares (not being shares entitled to a fixed rate of dividend whether with or without a right to participate in profits) holding not less than ten per cent of the voting power, or to any concern in which such shareholder is a member or a partner and in which he has a substantial interest (hereafter in this clause referred to as the said concern) or any payment by any such company on behalf, or for the individual benefit, of any such shareholder, to the extent to which the company in either case possesses accumulated profits</a:t>
            </a:r>
            <a:r>
              <a:rPr lang="en-US" sz="1600" dirty="0" smtClean="0">
                <a:latin typeface="Agency FB" panose="020B0503020202020204" pitchFamily="34" charset="0"/>
              </a:rPr>
              <a:t>;</a:t>
            </a:r>
          </a:p>
          <a:p>
            <a:pPr algn="just"/>
            <a:r>
              <a:rPr lang="en-US" sz="1600" dirty="0" smtClean="0">
                <a:latin typeface="Agency FB" panose="020B0503020202020204" pitchFamily="34" charset="0"/>
              </a:rPr>
              <a:t>Dividend means – (i),  </a:t>
            </a:r>
            <a:r>
              <a:rPr lang="en-US" sz="1600" dirty="0" err="1" smtClean="0">
                <a:latin typeface="Agency FB" panose="020B0503020202020204" pitchFamily="34" charset="0"/>
              </a:rPr>
              <a:t>ia</a:t>
            </a:r>
            <a:r>
              <a:rPr lang="en-US" sz="1600" dirty="0" smtClean="0">
                <a:latin typeface="Agency FB" panose="020B0503020202020204" pitchFamily="34" charset="0"/>
              </a:rPr>
              <a:t>, ii, iii, iv &amp; v</a:t>
            </a:r>
          </a:p>
          <a:p>
            <a:pPr algn="just"/>
            <a:r>
              <a:rPr lang="en-US" sz="1600" dirty="0">
                <a:latin typeface="Agency FB" panose="020B0503020202020204" pitchFamily="34" charset="0"/>
              </a:rPr>
              <a:t> </a:t>
            </a:r>
            <a:r>
              <a:rPr lang="en-US" sz="1600" dirty="0" smtClean="0">
                <a:latin typeface="Agency FB" panose="020B0503020202020204" pitchFamily="34" charset="0"/>
              </a:rPr>
              <a:t>Explanations – 1,2, 2A, 3 </a:t>
            </a:r>
            <a:endParaRPr lang="en-IN" sz="1600" dirty="0">
              <a:latin typeface="Agency FB" panose="020B0503020202020204" pitchFamily="34" charset="0"/>
            </a:endParaRPr>
          </a:p>
        </p:txBody>
      </p:sp>
      <p:sp>
        <p:nvSpPr>
          <p:cNvPr id="4" name="Content Placeholder 3"/>
          <p:cNvSpPr>
            <a:spLocks noGrp="1"/>
          </p:cNvSpPr>
          <p:nvPr>
            <p:ph sz="half" idx="2"/>
          </p:nvPr>
        </p:nvSpPr>
        <p:spPr>
          <a:xfrm>
            <a:off x="6172200" y="1031966"/>
            <a:ext cx="5181600" cy="5144997"/>
          </a:xfrm>
        </p:spPr>
        <p:txBody>
          <a:bodyPr>
            <a:normAutofit fontScale="70000" lnSpcReduction="20000"/>
          </a:bodyPr>
          <a:lstStyle/>
          <a:p>
            <a:pPr algn="just"/>
            <a:r>
              <a:rPr lang="en-US" dirty="0" smtClean="0">
                <a:latin typeface="Arial Narrow" panose="020B0606020202030204" pitchFamily="34" charset="0"/>
              </a:rPr>
              <a:t>2(40)(e ) - any </a:t>
            </a:r>
            <a:r>
              <a:rPr lang="en-US" dirty="0">
                <a:latin typeface="Arial Narrow" panose="020B0606020202030204" pitchFamily="34" charset="0"/>
              </a:rPr>
              <a:t>payment by a company, not being a company in which the public are substantially interested, of any sum (whether as representing a part of the assets of the company or otherwise</a:t>
            </a:r>
            <a:r>
              <a:rPr lang="en-US" dirty="0" smtClean="0">
                <a:latin typeface="Arial Narrow" panose="020B0606020202030204" pitchFamily="34" charset="0"/>
              </a:rPr>
              <a:t>),––</a:t>
            </a:r>
          </a:p>
          <a:p>
            <a:pPr algn="just"/>
            <a:r>
              <a:rPr lang="en-US" dirty="0" smtClean="0">
                <a:latin typeface="Arial Narrow" panose="020B0606020202030204" pitchFamily="34" charset="0"/>
              </a:rPr>
              <a:t>(</a:t>
            </a:r>
            <a:r>
              <a:rPr lang="en-US" dirty="0">
                <a:latin typeface="Arial Narrow" panose="020B0606020202030204" pitchFamily="34" charset="0"/>
              </a:rPr>
              <a:t>i)as an advance or loan to a shareholder, being a person who is the beneficial owner of shares (not being shares entitled to a fixed rate of dividend, with or without a right to participate in profits) holding not less than 10% of the voting power; </a:t>
            </a:r>
            <a:r>
              <a:rPr lang="en-US" dirty="0" smtClean="0">
                <a:latin typeface="Arial Narrow" panose="020B0606020202030204" pitchFamily="34" charset="0"/>
              </a:rPr>
              <a:t>or</a:t>
            </a:r>
          </a:p>
          <a:p>
            <a:pPr algn="just"/>
            <a:r>
              <a:rPr lang="en-US" dirty="0" smtClean="0">
                <a:latin typeface="Arial Narrow" panose="020B0606020202030204" pitchFamily="34" charset="0"/>
              </a:rPr>
              <a:t>(</a:t>
            </a:r>
            <a:r>
              <a:rPr lang="en-US" dirty="0">
                <a:latin typeface="Arial Narrow" panose="020B0606020202030204" pitchFamily="34" charset="0"/>
              </a:rPr>
              <a:t>ii)as an advance or loan to any concern in which such shareholder is a member or a partner and in which he has a substantial interest (herein referred to as the said concern); </a:t>
            </a:r>
            <a:r>
              <a:rPr lang="en-US" dirty="0" smtClean="0">
                <a:latin typeface="Arial Narrow" panose="020B0606020202030204" pitchFamily="34" charset="0"/>
              </a:rPr>
              <a:t>or</a:t>
            </a:r>
          </a:p>
          <a:p>
            <a:pPr algn="just"/>
            <a:r>
              <a:rPr lang="en-US" dirty="0" smtClean="0">
                <a:latin typeface="Arial Narrow" panose="020B0606020202030204" pitchFamily="34" charset="0"/>
              </a:rPr>
              <a:t>(</a:t>
            </a:r>
            <a:r>
              <a:rPr lang="en-US" dirty="0">
                <a:latin typeface="Arial Narrow" panose="020B0606020202030204" pitchFamily="34" charset="0"/>
              </a:rPr>
              <a:t>iii)made on behalf, or for the individual benefit, of any such shareholder, to the extent to which the company in either case possesses accumulated profits;</a:t>
            </a:r>
            <a:endParaRPr lang="en-IN" dirty="0">
              <a:latin typeface="Arial Narrow" panose="020B0606020202030204" pitchFamily="34" charset="0"/>
            </a:endParaRPr>
          </a:p>
        </p:txBody>
      </p:sp>
    </p:spTree>
    <p:extLst>
      <p:ext uri="{BB962C8B-B14F-4D97-AF65-F5344CB8AC3E}">
        <p14:creationId xmlns:p14="http://schemas.microsoft.com/office/powerpoint/2010/main" val="4189347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70898"/>
          </a:xfrm>
        </p:spPr>
        <p:txBody>
          <a:bodyPr>
            <a:normAutofit fontScale="90000"/>
          </a:bodyPr>
          <a:lstStyle/>
          <a:p>
            <a:pPr algn="ctr"/>
            <a:r>
              <a:rPr lang="en-US" sz="2800" b="1" dirty="0" smtClean="0">
                <a:latin typeface="Broadway" panose="04040905080B02020502" pitchFamily="82" charset="0"/>
              </a:rPr>
              <a:t>COMPARISON – Employee Contribution to PF/ESI</a:t>
            </a:r>
            <a:endParaRPr lang="en-IN" sz="2800" b="1" dirty="0">
              <a:latin typeface="Broadway" panose="04040905080B02020502" pitchFamily="82" charset="0"/>
            </a:endParaRPr>
          </a:p>
        </p:txBody>
      </p:sp>
      <p:sp>
        <p:nvSpPr>
          <p:cNvPr id="3" name="Content Placeholder 2"/>
          <p:cNvSpPr>
            <a:spLocks noGrp="1"/>
          </p:cNvSpPr>
          <p:nvPr>
            <p:ph sz="half" idx="1"/>
          </p:nvPr>
        </p:nvSpPr>
        <p:spPr>
          <a:xfrm>
            <a:off x="838200" y="940526"/>
            <a:ext cx="5181600" cy="5236437"/>
          </a:xfrm>
        </p:spPr>
        <p:txBody>
          <a:bodyPr>
            <a:noAutofit/>
          </a:bodyPr>
          <a:lstStyle/>
          <a:p>
            <a:pPr algn="just">
              <a:lnSpc>
                <a:spcPct val="160000"/>
              </a:lnSpc>
            </a:pPr>
            <a:r>
              <a:rPr lang="en-US" sz="1800" dirty="0" smtClean="0">
                <a:latin typeface="Agency FB" panose="020B0503020202020204" pitchFamily="34" charset="0"/>
              </a:rPr>
              <a:t>36(1)(va)  - </a:t>
            </a:r>
            <a:r>
              <a:rPr lang="en-US" sz="1800" dirty="0">
                <a:latin typeface="Agency FB" panose="020B0503020202020204" pitchFamily="34" charset="0"/>
              </a:rPr>
              <a:t>any sum received by the </a:t>
            </a:r>
            <a:r>
              <a:rPr lang="en-US" sz="1800" dirty="0" err="1">
                <a:latin typeface="Agency FB" panose="020B0503020202020204" pitchFamily="34" charset="0"/>
              </a:rPr>
              <a:t>assessee</a:t>
            </a:r>
            <a:r>
              <a:rPr lang="en-US" sz="1800" dirty="0">
                <a:latin typeface="Agency FB" panose="020B0503020202020204" pitchFamily="34" charset="0"/>
              </a:rPr>
              <a:t> from any of his employees to which the provisions of sub-clause (x) of clause (24) of section 2 apply, if such sum is credited by the </a:t>
            </a:r>
            <a:r>
              <a:rPr lang="en-US" sz="1800" dirty="0" err="1">
                <a:latin typeface="Agency FB" panose="020B0503020202020204" pitchFamily="34" charset="0"/>
              </a:rPr>
              <a:t>assessee</a:t>
            </a:r>
            <a:r>
              <a:rPr lang="en-US" sz="1800" dirty="0">
                <a:latin typeface="Agency FB" panose="020B0503020202020204" pitchFamily="34" charset="0"/>
              </a:rPr>
              <a:t> to the employee's account in the relevant fund or funds on or before the due date</a:t>
            </a:r>
            <a:r>
              <a:rPr lang="en-US" sz="1800" dirty="0" smtClean="0">
                <a:latin typeface="Agency FB" panose="020B0503020202020204" pitchFamily="34" charset="0"/>
              </a:rPr>
              <a:t>.</a:t>
            </a:r>
            <a:r>
              <a:rPr lang="en-US" sz="1800" dirty="0">
                <a:latin typeface="Agency FB" panose="020B0503020202020204" pitchFamily="34" charset="0"/>
              </a:rPr>
              <a:t> </a:t>
            </a:r>
            <a:endParaRPr lang="en-US" sz="1800" dirty="0" smtClean="0">
              <a:latin typeface="Agency FB" panose="020B0503020202020204" pitchFamily="34" charset="0"/>
            </a:endParaRPr>
          </a:p>
          <a:p>
            <a:pPr algn="just">
              <a:lnSpc>
                <a:spcPct val="160000"/>
              </a:lnSpc>
            </a:pPr>
            <a:r>
              <a:rPr lang="en-US" sz="1800" dirty="0" smtClean="0">
                <a:latin typeface="Agency FB" panose="020B0503020202020204" pitchFamily="34" charset="0"/>
              </a:rPr>
              <a:t>Explanation—For </a:t>
            </a:r>
            <a:r>
              <a:rPr lang="en-US" sz="1800" dirty="0">
                <a:latin typeface="Agency FB" panose="020B0503020202020204" pitchFamily="34" charset="0"/>
              </a:rPr>
              <a:t>the purposes of this clause, “due date” means the date by which the </a:t>
            </a:r>
            <a:r>
              <a:rPr lang="en-US" sz="1800" dirty="0" err="1">
                <a:latin typeface="Agency FB" panose="020B0503020202020204" pitchFamily="34" charset="0"/>
              </a:rPr>
              <a:t>assessee</a:t>
            </a:r>
            <a:r>
              <a:rPr lang="en-US" sz="1800" dirty="0">
                <a:latin typeface="Agency FB" panose="020B0503020202020204" pitchFamily="34" charset="0"/>
              </a:rPr>
              <a:t> is required as an employer to credit an employee’s contribution to the employee’s account in the relevant fund under any Act, rule, order or notification issued thereunder or under any standing order, award, contract of service or </a:t>
            </a:r>
            <a:r>
              <a:rPr lang="en-US" sz="1800" dirty="0" smtClean="0">
                <a:latin typeface="Agency FB" panose="020B0503020202020204" pitchFamily="34" charset="0"/>
              </a:rPr>
              <a:t>otherwise; </a:t>
            </a:r>
            <a:r>
              <a:rPr lang="en-US" sz="2000" dirty="0"/>
              <a:t/>
            </a:r>
            <a:br>
              <a:rPr lang="en-US" sz="2000" dirty="0"/>
            </a:br>
            <a:r>
              <a:rPr lang="en-US" sz="2000" dirty="0"/>
              <a:t/>
            </a:r>
            <a:br>
              <a:rPr lang="en-US" sz="2000" dirty="0"/>
            </a:br>
            <a:endParaRPr lang="en-IN" sz="2000" dirty="0">
              <a:latin typeface="Agency FB" panose="020B0503020202020204" pitchFamily="34" charset="0"/>
            </a:endParaRPr>
          </a:p>
        </p:txBody>
      </p:sp>
      <p:sp>
        <p:nvSpPr>
          <p:cNvPr id="4" name="Content Placeholder 3"/>
          <p:cNvSpPr>
            <a:spLocks noGrp="1"/>
          </p:cNvSpPr>
          <p:nvPr>
            <p:ph sz="half" idx="2"/>
          </p:nvPr>
        </p:nvSpPr>
        <p:spPr>
          <a:xfrm>
            <a:off x="6172200" y="1031966"/>
            <a:ext cx="5181600" cy="5144997"/>
          </a:xfrm>
        </p:spPr>
        <p:txBody>
          <a:bodyPr>
            <a:normAutofit fontScale="92500"/>
          </a:bodyPr>
          <a:lstStyle/>
          <a:p>
            <a:pPr algn="just">
              <a:lnSpc>
                <a:spcPct val="130000"/>
              </a:lnSpc>
            </a:pPr>
            <a:r>
              <a:rPr lang="en-US" sz="2000" dirty="0" smtClean="0">
                <a:latin typeface="Arial Narrow" panose="020B0606020202030204" pitchFamily="34" charset="0"/>
              </a:rPr>
              <a:t>29(1)((e ) -   (</a:t>
            </a:r>
            <a:r>
              <a:rPr lang="en-US" sz="2000" dirty="0">
                <a:latin typeface="Arial Narrow" panose="020B0606020202030204" pitchFamily="34" charset="0"/>
              </a:rPr>
              <a:t>i)the amount of contribution received from an employee to which the provisions of section 2(49)(o) apply, if it is credited by the </a:t>
            </a:r>
            <a:r>
              <a:rPr lang="en-US" sz="2000" dirty="0" err="1">
                <a:latin typeface="Arial Narrow" panose="020B0606020202030204" pitchFamily="34" charset="0"/>
              </a:rPr>
              <a:t>assessee</a:t>
            </a:r>
            <a:r>
              <a:rPr lang="en-US" sz="2000" dirty="0">
                <a:latin typeface="Arial Narrow" panose="020B0606020202030204" pitchFamily="34" charset="0"/>
              </a:rPr>
              <a:t> to the account of the employee in the relevant fund or funds by the due date</a:t>
            </a:r>
            <a:r>
              <a:rPr lang="en-US" sz="2000" dirty="0" smtClean="0">
                <a:latin typeface="Arial Narrow" panose="020B0606020202030204" pitchFamily="34" charset="0"/>
              </a:rPr>
              <a:t>;</a:t>
            </a:r>
          </a:p>
          <a:p>
            <a:pPr algn="just">
              <a:lnSpc>
                <a:spcPct val="130000"/>
              </a:lnSpc>
            </a:pPr>
            <a:r>
              <a:rPr lang="en-US" sz="2000" dirty="0" smtClean="0">
                <a:latin typeface="Arial Narrow" panose="020B0606020202030204" pitchFamily="34" charset="0"/>
              </a:rPr>
              <a:t>(</a:t>
            </a:r>
            <a:r>
              <a:rPr lang="en-US" sz="2000" dirty="0">
                <a:latin typeface="Arial Narrow" panose="020B0606020202030204" pitchFamily="34" charset="0"/>
              </a:rPr>
              <a:t>ii)for the purposes of sub-clause (i), "due date" means the date by which the </a:t>
            </a:r>
            <a:r>
              <a:rPr lang="en-US" sz="2000" dirty="0" err="1">
                <a:latin typeface="Arial Narrow" panose="020B0606020202030204" pitchFamily="34" charset="0"/>
              </a:rPr>
              <a:t>assessee</a:t>
            </a:r>
            <a:r>
              <a:rPr lang="en-US" sz="2000" dirty="0">
                <a:latin typeface="Arial Narrow" panose="020B0606020202030204" pitchFamily="34" charset="0"/>
              </a:rPr>
              <a:t> is required as an employer to credit employee contribution to the account of an employee in the relevant fund under any Act, rule, order or notification issued under it or under any standing order, award, contract of service or otherwise and the provisions of section 37 shall not apply for determining the "due date" under this clause.</a:t>
            </a:r>
            <a:endParaRPr lang="en-IN" sz="2000" dirty="0">
              <a:latin typeface="Arial Narrow" panose="020B0606020202030204" pitchFamily="34" charset="0"/>
            </a:endParaRPr>
          </a:p>
        </p:txBody>
      </p:sp>
    </p:spTree>
    <p:extLst>
      <p:ext uri="{BB962C8B-B14F-4D97-AF65-F5344CB8AC3E}">
        <p14:creationId xmlns:p14="http://schemas.microsoft.com/office/powerpoint/2010/main" val="2477418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44771"/>
          </a:xfrm>
        </p:spPr>
        <p:txBody>
          <a:bodyPr>
            <a:normAutofit fontScale="90000"/>
          </a:bodyPr>
          <a:lstStyle/>
          <a:p>
            <a:pPr algn="ctr"/>
            <a:r>
              <a:rPr lang="en-US" dirty="0" smtClean="0">
                <a:latin typeface="Broadway" panose="04040905080B02020502" pitchFamily="82" charset="0"/>
              </a:rPr>
              <a:t>MAPPING – sections into schedules</a:t>
            </a:r>
            <a:endParaRPr lang="en-IN" dirty="0">
              <a:latin typeface="Broadway" panose="04040905080B020205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58671435"/>
              </p:ext>
            </p:extLst>
          </p:nvPr>
        </p:nvGraphicFramePr>
        <p:xfrm>
          <a:off x="352697" y="1005839"/>
          <a:ext cx="11338559" cy="5815752"/>
        </p:xfrm>
        <a:graphic>
          <a:graphicData uri="http://schemas.openxmlformats.org/drawingml/2006/table">
            <a:tbl>
              <a:tblPr firstRow="1" bandRow="1">
                <a:tableStyleId>{5C22544A-7EE6-4342-B048-85BDC9FD1C3A}</a:tableStyleId>
              </a:tblPr>
              <a:tblGrid>
                <a:gridCol w="1194892"/>
                <a:gridCol w="1352175"/>
                <a:gridCol w="8791492"/>
              </a:tblGrid>
              <a:tr h="451217">
                <a:tc>
                  <a:txBody>
                    <a:bodyPr/>
                    <a:lstStyle/>
                    <a:p>
                      <a:pPr algn="ctr"/>
                      <a:r>
                        <a:rPr lang="en-US" dirty="0" err="1" smtClean="0">
                          <a:solidFill>
                            <a:schemeClr val="tx1"/>
                          </a:solidFill>
                          <a:latin typeface="Gadugi" panose="020B0502040204020203" pitchFamily="34" charset="0"/>
                          <a:ea typeface="Gadugi" panose="020B0502040204020203" pitchFamily="34" charset="0"/>
                        </a:rPr>
                        <a:t>Sch</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Old</a:t>
                      </a:r>
                      <a:r>
                        <a:rPr lang="en-US" baseline="0" dirty="0" smtClean="0">
                          <a:solidFill>
                            <a:schemeClr val="tx1"/>
                          </a:solidFill>
                          <a:latin typeface="Gadugi" panose="020B0502040204020203" pitchFamily="34" charset="0"/>
                          <a:ea typeface="Gadugi" panose="020B0502040204020203" pitchFamily="34" charset="0"/>
                        </a:rPr>
                        <a:t> Sec</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TOPIC</a:t>
                      </a:r>
                      <a:endParaRPr lang="en-IN" dirty="0">
                        <a:solidFill>
                          <a:schemeClr val="tx1"/>
                        </a:solidFill>
                        <a:latin typeface="Gadugi" panose="020B0502040204020203" pitchFamily="34" charset="0"/>
                        <a:ea typeface="Gadugi" panose="020B0502040204020203" pitchFamily="34" charset="0"/>
                      </a:endParaRPr>
                    </a:p>
                  </a:txBody>
                  <a:tcPr/>
                </a:tc>
              </a:tr>
              <a:tr h="451217">
                <a:tc>
                  <a:txBody>
                    <a:bodyPr/>
                    <a:lstStyle/>
                    <a:p>
                      <a:pPr algn="ctr"/>
                      <a:r>
                        <a:rPr lang="en-US" b="1" dirty="0" smtClean="0"/>
                        <a:t>I</a:t>
                      </a:r>
                      <a:endParaRPr lang="en-IN" b="1" dirty="0"/>
                    </a:p>
                  </a:txBody>
                  <a:tcPr/>
                </a:tc>
                <a:tc>
                  <a:txBody>
                    <a:bodyPr/>
                    <a:lstStyle/>
                    <a:p>
                      <a:pPr algn="ctr"/>
                      <a:r>
                        <a:rPr lang="en-US" b="1" dirty="0" smtClean="0"/>
                        <a:t>9</a:t>
                      </a:r>
                      <a:endParaRPr lang="en-IN" b="1" dirty="0"/>
                    </a:p>
                  </a:txBody>
                  <a:tcPr/>
                </a:tc>
                <a:tc>
                  <a:txBody>
                    <a:bodyPr/>
                    <a:lstStyle/>
                    <a:p>
                      <a:r>
                        <a:rPr lang="en-US" dirty="0" smtClean="0">
                          <a:latin typeface="Gadugi" panose="020B0502040204020203" pitchFamily="34" charset="0"/>
                          <a:ea typeface="Gadugi" panose="020B0502040204020203" pitchFamily="34" charset="0"/>
                        </a:rPr>
                        <a:t>Business</a:t>
                      </a:r>
                      <a:r>
                        <a:rPr lang="en-US" baseline="0" dirty="0" smtClean="0">
                          <a:latin typeface="Gadugi" panose="020B0502040204020203" pitchFamily="34" charset="0"/>
                          <a:ea typeface="Gadugi" panose="020B0502040204020203" pitchFamily="34" charset="0"/>
                        </a:rPr>
                        <a:t> Connection in India - Conditions</a:t>
                      </a:r>
                      <a:endParaRPr lang="en-IN" dirty="0">
                        <a:latin typeface="Gadugi" panose="020B0502040204020203" pitchFamily="34" charset="0"/>
                        <a:ea typeface="Gadugi" panose="020B0502040204020203" pitchFamily="34" charset="0"/>
                      </a:endParaRPr>
                    </a:p>
                  </a:txBody>
                  <a:tcPr/>
                </a:tc>
              </a:tr>
              <a:tr h="608545">
                <a:tc>
                  <a:txBody>
                    <a:bodyPr/>
                    <a:lstStyle/>
                    <a:p>
                      <a:pPr algn="ctr"/>
                      <a:r>
                        <a:rPr lang="en-US" b="1" dirty="0" smtClean="0"/>
                        <a:t>II</a:t>
                      </a:r>
                      <a:endParaRPr lang="en-IN" b="1" dirty="0"/>
                    </a:p>
                  </a:txBody>
                  <a:tcPr/>
                </a:tc>
                <a:tc>
                  <a:txBody>
                    <a:bodyPr/>
                    <a:lstStyle/>
                    <a:p>
                      <a:pPr algn="ctr"/>
                      <a:r>
                        <a:rPr lang="en-US" b="1" dirty="0" smtClean="0"/>
                        <a:t>10</a:t>
                      </a:r>
                    </a:p>
                  </a:txBody>
                  <a:tcPr/>
                </a:tc>
                <a:tc>
                  <a:txBody>
                    <a:bodyPr/>
                    <a:lstStyle/>
                    <a:p>
                      <a:r>
                        <a:rPr lang="en-US" sz="1800" b="0" i="0" u="none" strike="noStrike" kern="1200" baseline="0" dirty="0" smtClean="0">
                          <a:solidFill>
                            <a:srgbClr val="7030A0"/>
                          </a:solidFill>
                          <a:latin typeface="Gadugi" panose="020B0502040204020203" pitchFamily="34" charset="0"/>
                          <a:ea typeface="Gadugi" panose="020B0502040204020203" pitchFamily="34" charset="0"/>
                          <a:cs typeface="+mn-cs"/>
                        </a:rPr>
                        <a:t>Income not to be included in TI [ TI – Total Income] -</a:t>
                      </a:r>
                      <a:r>
                        <a:rPr lang="en-US" sz="1800" b="1" i="0" u="none" strike="noStrike" kern="1200" baseline="0" dirty="0" smtClean="0">
                          <a:solidFill>
                            <a:srgbClr val="7030A0"/>
                          </a:solidFill>
                          <a:latin typeface="Gadugi" panose="020B0502040204020203" pitchFamily="34" charset="0"/>
                          <a:ea typeface="Gadugi" panose="020B0502040204020203" pitchFamily="34" charset="0"/>
                          <a:cs typeface="+mn-cs"/>
                        </a:rPr>
                        <a:t>50 sections into 6 schedules – </a:t>
                      </a:r>
                      <a:r>
                        <a:rPr lang="en-US" sz="1200" b="0" i="0" u="none" strike="noStrike" kern="1200" baseline="0" dirty="0" smtClean="0">
                          <a:solidFill>
                            <a:srgbClr val="7030A0"/>
                          </a:solidFill>
                          <a:latin typeface="Gadugi" panose="020B0502040204020203" pitchFamily="34" charset="0"/>
                          <a:ea typeface="Gadugi" panose="020B0502040204020203" pitchFamily="34" charset="0"/>
                          <a:cs typeface="+mn-cs"/>
                        </a:rPr>
                        <a:t>agricultural income and specified exemptions like NPS, superannuation funds, scholarship </a:t>
                      </a:r>
                      <a:endParaRPr lang="en-IN" sz="1200" b="1" dirty="0">
                        <a:solidFill>
                          <a:srgbClr val="7030A0"/>
                        </a:solidFill>
                        <a:latin typeface="Gadugi" panose="020B0502040204020203" pitchFamily="34" charset="0"/>
                        <a:ea typeface="Gadugi" panose="020B0502040204020203" pitchFamily="34" charset="0"/>
                      </a:endParaRPr>
                    </a:p>
                  </a:txBody>
                  <a:tcPr/>
                </a:tc>
              </a:tr>
              <a:tr h="451217">
                <a:tc>
                  <a:txBody>
                    <a:bodyPr/>
                    <a:lstStyle/>
                    <a:p>
                      <a:pPr algn="ctr"/>
                      <a:r>
                        <a:rPr lang="en-US" b="1" dirty="0" smtClean="0"/>
                        <a:t>III</a:t>
                      </a:r>
                      <a:endParaRPr lang="en-IN" b="1" dirty="0"/>
                    </a:p>
                  </a:txBody>
                  <a:tcPr/>
                </a:tc>
                <a:tc>
                  <a:txBody>
                    <a:bodyPr/>
                    <a:lstStyle/>
                    <a:p>
                      <a:pPr algn="ctr"/>
                      <a:r>
                        <a:rPr lang="en-US" b="1" smtClean="0"/>
                        <a:t>10</a:t>
                      </a:r>
                      <a:endParaRPr lang="en-US" b="1" dirty="0" smtClean="0"/>
                    </a:p>
                  </a:txBody>
                  <a:tcPr/>
                </a:tc>
                <a:tc>
                  <a:txBody>
                    <a:bodyPr/>
                    <a:lstStyle/>
                    <a:p>
                      <a:pPr algn="just"/>
                      <a:r>
                        <a:rPr lang="en-US" sz="1800" b="0" i="0" u="none" strike="noStrike" kern="1200" baseline="0" dirty="0" smtClean="0">
                          <a:solidFill>
                            <a:srgbClr val="7030A0"/>
                          </a:solidFill>
                          <a:latin typeface="Gadugi" panose="020B0502040204020203" pitchFamily="34" charset="0"/>
                          <a:ea typeface="Gadugi" panose="020B0502040204020203" pitchFamily="34" charset="0"/>
                          <a:cs typeface="+mn-cs"/>
                        </a:rPr>
                        <a:t>Income not to be included in TI of eligible persons </a:t>
                      </a:r>
                      <a:r>
                        <a:rPr lang="en-US" sz="1100" b="0" i="0" u="none" strike="noStrike" kern="1200" baseline="0" dirty="0" smtClean="0">
                          <a:solidFill>
                            <a:srgbClr val="7030A0"/>
                          </a:solidFill>
                          <a:latin typeface="Gadugi" panose="020B0502040204020203" pitchFamily="34" charset="0"/>
                          <a:ea typeface="Gadugi" panose="020B0502040204020203" pitchFamily="34" charset="0"/>
                          <a:cs typeface="+mn-cs"/>
                        </a:rPr>
                        <a:t> Institutional and Public Charitable trust exemptions</a:t>
                      </a:r>
                      <a:endParaRPr lang="en-IN" dirty="0">
                        <a:solidFill>
                          <a:srgbClr val="7030A0"/>
                        </a:solidFill>
                        <a:latin typeface="Gadugi" panose="020B0502040204020203" pitchFamily="34" charset="0"/>
                        <a:ea typeface="Gadugi" panose="020B0502040204020203" pitchFamily="34" charset="0"/>
                      </a:endParaRPr>
                    </a:p>
                  </a:txBody>
                  <a:tcPr/>
                </a:tc>
              </a:tr>
              <a:tr h="709969">
                <a:tc>
                  <a:txBody>
                    <a:bodyPr/>
                    <a:lstStyle/>
                    <a:p>
                      <a:pPr algn="ctr"/>
                      <a:r>
                        <a:rPr lang="en-US" b="1" dirty="0" smtClean="0"/>
                        <a:t>IV</a:t>
                      </a:r>
                      <a:endParaRPr lang="en-IN" b="1" dirty="0"/>
                    </a:p>
                  </a:txBody>
                  <a:tcPr/>
                </a:tc>
                <a:tc>
                  <a:txBody>
                    <a:bodyPr/>
                    <a:lstStyle/>
                    <a:p>
                      <a:pPr algn="ctr"/>
                      <a:r>
                        <a:rPr lang="en-US" b="1" smtClean="0"/>
                        <a:t>10</a:t>
                      </a:r>
                      <a:endParaRPr lang="en-US" b="1" dirty="0" smtClean="0"/>
                    </a:p>
                  </a:txBody>
                  <a:tcPr/>
                </a:tc>
                <a:tc>
                  <a:txBody>
                    <a:bodyPr/>
                    <a:lstStyle/>
                    <a:p>
                      <a:pPr algn="just"/>
                      <a:r>
                        <a:rPr lang="en-US" sz="1800" b="0" i="0" u="none" strike="noStrike" kern="1200" baseline="0" dirty="0" smtClean="0">
                          <a:solidFill>
                            <a:srgbClr val="7030A0"/>
                          </a:solidFill>
                          <a:latin typeface="Gadugi" panose="020B0502040204020203" pitchFamily="34" charset="0"/>
                          <a:ea typeface="Gadugi" panose="020B0502040204020203" pitchFamily="34" charset="0"/>
                          <a:cs typeface="+mn-cs"/>
                        </a:rPr>
                        <a:t>Income not to be included in TI of eligible non-residents, foreign cos. &amp; other such persons  </a:t>
                      </a:r>
                      <a:r>
                        <a:rPr lang="en-US" sz="1100" b="0" i="0" u="none" strike="noStrike" kern="1200" baseline="0" dirty="0" smtClean="0">
                          <a:solidFill>
                            <a:srgbClr val="7030A0"/>
                          </a:solidFill>
                          <a:latin typeface="Gadugi" panose="020B0502040204020203" pitchFamily="34" charset="0"/>
                          <a:ea typeface="Gadugi" panose="020B0502040204020203" pitchFamily="34" charset="0"/>
                          <a:cs typeface="+mn-cs"/>
                        </a:rPr>
                        <a:t>units of SEZ,  export exemptions</a:t>
                      </a:r>
                      <a:endParaRPr lang="en-IN" dirty="0">
                        <a:solidFill>
                          <a:srgbClr val="7030A0"/>
                        </a:solidFill>
                        <a:latin typeface="Gadugi" panose="020B0502040204020203" pitchFamily="34" charset="0"/>
                        <a:ea typeface="Gadugi" panose="020B0502040204020203" pitchFamily="34" charset="0"/>
                      </a:endParaRPr>
                    </a:p>
                  </a:txBody>
                  <a:tcPr/>
                </a:tc>
              </a:tr>
              <a:tr h="922639">
                <a:tc>
                  <a:txBody>
                    <a:bodyPr/>
                    <a:lstStyle/>
                    <a:p>
                      <a:pPr algn="ctr"/>
                      <a:r>
                        <a:rPr lang="en-US" b="1" dirty="0" smtClean="0"/>
                        <a:t>V</a:t>
                      </a:r>
                      <a:endParaRPr lang="en-IN" b="1" dirty="0"/>
                    </a:p>
                  </a:txBody>
                  <a:tcPr/>
                </a:tc>
                <a:tc>
                  <a:txBody>
                    <a:bodyPr/>
                    <a:lstStyle/>
                    <a:p>
                      <a:pPr algn="ctr"/>
                      <a:r>
                        <a:rPr lang="en-US" b="1" smtClean="0"/>
                        <a:t>10</a:t>
                      </a:r>
                      <a:endParaRPr lang="en-US" b="1" dirty="0" smtClean="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rgbClr val="7030A0"/>
                          </a:solidFill>
                          <a:latin typeface="Gadugi" panose="020B0502040204020203" pitchFamily="34" charset="0"/>
                          <a:ea typeface="Gadugi" panose="020B0502040204020203" pitchFamily="34" charset="0"/>
                          <a:cs typeface="+mn-cs"/>
                        </a:rPr>
                        <a:t>Income not to be included in TI of certain eligible persons including investment funds, business trusts &amp; their unit holders </a:t>
                      </a:r>
                      <a:r>
                        <a:rPr lang="en-US" sz="1200" b="0" i="0" u="none" strike="noStrike" kern="1200" baseline="0" dirty="0" smtClean="0">
                          <a:solidFill>
                            <a:srgbClr val="7030A0"/>
                          </a:solidFill>
                          <a:latin typeface="Gadugi" panose="020B0502040204020203" pitchFamily="34" charset="0"/>
                          <a:ea typeface="Gadugi" panose="020B0502040204020203" pitchFamily="34" charset="0"/>
                          <a:cs typeface="+mn-cs"/>
                        </a:rPr>
                        <a:t>, </a:t>
                      </a:r>
                      <a:r>
                        <a:rPr lang="en-US" sz="1200" dirty="0" smtClean="0">
                          <a:solidFill>
                            <a:srgbClr val="7030A0"/>
                          </a:solidFill>
                        </a:rPr>
                        <a:t>income received by scientific research associations, universities, colleges, and other approved non-profit associations</a:t>
                      </a:r>
                      <a:endParaRPr lang="en-US" sz="1200" b="0" i="0" u="none" strike="noStrike" kern="1200" baseline="0" dirty="0" smtClean="0">
                        <a:solidFill>
                          <a:srgbClr val="7030A0"/>
                        </a:solidFill>
                        <a:latin typeface="Gadugi" panose="020B0502040204020203" pitchFamily="34" charset="0"/>
                        <a:ea typeface="Gadugi" panose="020B0502040204020203" pitchFamily="34" charset="0"/>
                        <a:cs typeface="+mn-cs"/>
                      </a:endParaRPr>
                    </a:p>
                  </a:txBody>
                  <a:tcPr/>
                </a:tc>
              </a:tr>
              <a:tr h="709969">
                <a:tc>
                  <a:txBody>
                    <a:bodyPr/>
                    <a:lstStyle/>
                    <a:p>
                      <a:pPr algn="ctr"/>
                      <a:r>
                        <a:rPr lang="en-US" b="1" dirty="0" smtClean="0"/>
                        <a:t>VI</a:t>
                      </a:r>
                      <a:endParaRPr lang="en-IN" b="1" dirty="0"/>
                    </a:p>
                  </a:txBody>
                  <a:tcPr/>
                </a:tc>
                <a:tc>
                  <a:txBody>
                    <a:bodyPr/>
                    <a:lstStyle/>
                    <a:p>
                      <a:pPr algn="ctr"/>
                      <a:r>
                        <a:rPr lang="en-US" b="1" smtClean="0"/>
                        <a:t>10</a:t>
                      </a:r>
                      <a:endParaRPr lang="en-US" b="1" dirty="0" smtClean="0"/>
                    </a:p>
                  </a:txBody>
                  <a:tcPr/>
                </a:tc>
                <a:tc>
                  <a:txBody>
                    <a:bodyPr/>
                    <a:lstStyle/>
                    <a:p>
                      <a:r>
                        <a:rPr lang="en-US" sz="1800" b="0" i="0" u="none" strike="noStrike" kern="1200" baseline="0" dirty="0" smtClean="0">
                          <a:solidFill>
                            <a:srgbClr val="7030A0"/>
                          </a:solidFill>
                          <a:latin typeface="Gadugi" panose="020B0502040204020203" pitchFamily="34" charset="0"/>
                          <a:ea typeface="Gadugi" panose="020B0502040204020203" pitchFamily="34" charset="0"/>
                          <a:cs typeface="+mn-cs"/>
                        </a:rPr>
                        <a:t>Income not to be included in TI of certain eligible persons in IFSC or having income therefrom; </a:t>
                      </a:r>
                      <a:r>
                        <a:rPr lang="en-US" sz="1200" dirty="0" smtClean="0">
                          <a:solidFill>
                            <a:srgbClr val="7030A0"/>
                          </a:solidFill>
                          <a:latin typeface="Gadugi" panose="020B0502040204020203" pitchFamily="34" charset="0"/>
                          <a:ea typeface="Gadugi" panose="020B0502040204020203" pitchFamily="34" charset="0"/>
                        </a:rPr>
                        <a:t>exemptions and tax holiday provisions relating to specified infrastructure facilities, cooperative societies,</a:t>
                      </a:r>
                      <a:endParaRPr lang="en-IN" sz="1200" dirty="0">
                        <a:solidFill>
                          <a:srgbClr val="7030A0"/>
                        </a:solidFill>
                        <a:latin typeface="Gadugi" panose="020B0502040204020203" pitchFamily="34" charset="0"/>
                        <a:ea typeface="Gadugi" panose="020B0502040204020203" pitchFamily="34" charset="0"/>
                      </a:endParaRPr>
                    </a:p>
                  </a:txBody>
                  <a:tcPr/>
                </a:tc>
              </a:tr>
              <a:tr h="608545">
                <a:tc>
                  <a:txBody>
                    <a:bodyPr/>
                    <a:lstStyle/>
                    <a:p>
                      <a:pPr algn="ctr"/>
                      <a:r>
                        <a:rPr lang="en-US" b="1" dirty="0" smtClean="0"/>
                        <a:t>VII</a:t>
                      </a:r>
                      <a:endParaRPr lang="en-IN" b="1" dirty="0"/>
                    </a:p>
                  </a:txBody>
                  <a:tcPr/>
                </a:tc>
                <a:tc>
                  <a:txBody>
                    <a:bodyPr/>
                    <a:lstStyle/>
                    <a:p>
                      <a:pPr algn="ctr"/>
                      <a:r>
                        <a:rPr lang="en-US" b="1" dirty="0" smtClean="0"/>
                        <a:t>10</a:t>
                      </a:r>
                    </a:p>
                  </a:txBody>
                  <a:tcPr/>
                </a:tc>
                <a:tc>
                  <a:txBody>
                    <a:bodyPr/>
                    <a:lstStyle/>
                    <a:p>
                      <a:r>
                        <a:rPr lang="en-IN" sz="1800" b="0" i="0" u="none" strike="noStrike" kern="1200" baseline="0" dirty="0" smtClean="0">
                          <a:solidFill>
                            <a:srgbClr val="7030A0"/>
                          </a:solidFill>
                          <a:latin typeface="Gadugi" panose="020B0502040204020203" pitchFamily="34" charset="0"/>
                          <a:ea typeface="Gadugi" panose="020B0502040204020203" pitchFamily="34" charset="0"/>
                          <a:cs typeface="+mn-cs"/>
                        </a:rPr>
                        <a:t>Persons exempt from tax - </a:t>
                      </a:r>
                      <a:r>
                        <a:rPr lang="en-US" sz="1200" dirty="0" smtClean="0">
                          <a:solidFill>
                            <a:srgbClr val="7030A0"/>
                          </a:solidFill>
                          <a:latin typeface="Gadugi" panose="020B0502040204020203" pitchFamily="34" charset="0"/>
                          <a:ea typeface="Gadugi" panose="020B0502040204020203" pitchFamily="34" charset="0"/>
                        </a:rPr>
                        <a:t>specific entities, local authorities, and institutions whose total income is unconditionally or conditionally exempt from chargeability</a:t>
                      </a:r>
                      <a:endParaRPr lang="en-IN" sz="1200" dirty="0">
                        <a:solidFill>
                          <a:srgbClr val="7030A0"/>
                        </a:solidFill>
                        <a:latin typeface="Gadugi" panose="020B0502040204020203" pitchFamily="34" charset="0"/>
                        <a:ea typeface="Gadugi" panose="020B0502040204020203" pitchFamily="34" charset="0"/>
                      </a:endParaRPr>
                    </a:p>
                  </a:txBody>
                  <a:tcPr/>
                </a:tc>
              </a:tr>
              <a:tr h="451217">
                <a:tc>
                  <a:txBody>
                    <a:bodyPr/>
                    <a:lstStyle/>
                    <a:p>
                      <a:pPr algn="ctr"/>
                      <a:r>
                        <a:rPr lang="en-US" b="1" dirty="0" smtClean="0"/>
                        <a:t>XV</a:t>
                      </a:r>
                      <a:endParaRPr lang="en-IN" b="1" dirty="0"/>
                    </a:p>
                  </a:txBody>
                  <a:tcPr/>
                </a:tc>
                <a:tc>
                  <a:txBody>
                    <a:bodyPr/>
                    <a:lstStyle/>
                    <a:p>
                      <a:pPr algn="ctr"/>
                      <a:r>
                        <a:rPr lang="en-US" b="1" dirty="0" smtClean="0"/>
                        <a:t>80C</a:t>
                      </a:r>
                      <a:endParaRPr lang="en-IN" b="1" dirty="0"/>
                    </a:p>
                  </a:txBody>
                  <a:tcPr/>
                </a:tc>
                <a:tc>
                  <a:txBody>
                    <a:bodyPr/>
                    <a:lstStyle/>
                    <a:p>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Deduction in respect of life insurance </a:t>
                      </a:r>
                      <a:r>
                        <a:rPr lang="en-US" sz="1800" b="0" i="0" u="none" strike="noStrike" kern="1200" baseline="0" dirty="0" err="1" smtClean="0">
                          <a:solidFill>
                            <a:schemeClr val="dk1"/>
                          </a:solidFill>
                          <a:latin typeface="Gadugi" panose="020B0502040204020203" pitchFamily="34" charset="0"/>
                          <a:ea typeface="Gadugi" panose="020B0502040204020203" pitchFamily="34" charset="0"/>
                          <a:cs typeface="+mn-cs"/>
                        </a:rPr>
                        <a:t>premia</a:t>
                      </a:r>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 </a:t>
                      </a:r>
                      <a:r>
                        <a:rPr lang="en-US" sz="1800" b="0" i="0" u="none" strike="noStrike" kern="1200" baseline="0" dirty="0" err="1" smtClean="0">
                          <a:solidFill>
                            <a:schemeClr val="dk1"/>
                          </a:solidFill>
                          <a:latin typeface="Gadugi" panose="020B0502040204020203" pitchFamily="34" charset="0"/>
                          <a:ea typeface="Gadugi" panose="020B0502040204020203" pitchFamily="34" charset="0"/>
                          <a:cs typeface="+mn-cs"/>
                        </a:rPr>
                        <a:t>contri</a:t>
                      </a:r>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 to PF…… </a:t>
                      </a:r>
                      <a:r>
                        <a:rPr lang="en-US" sz="1800" b="0" i="0" u="none" strike="noStrike" kern="1200" baseline="0" dirty="0" err="1" smtClean="0">
                          <a:solidFill>
                            <a:schemeClr val="dk1"/>
                          </a:solidFill>
                          <a:latin typeface="Gadugi" panose="020B0502040204020203" pitchFamily="34" charset="0"/>
                          <a:ea typeface="Gadugi" panose="020B0502040204020203" pitchFamily="34" charset="0"/>
                          <a:cs typeface="+mn-cs"/>
                        </a:rPr>
                        <a:t>upto</a:t>
                      </a:r>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 </a:t>
                      </a:r>
                      <a:r>
                        <a:rPr lang="en-US" sz="1800" b="0" i="0" u="none" strike="noStrike" kern="1200" baseline="0" dirty="0" err="1" smtClean="0">
                          <a:solidFill>
                            <a:schemeClr val="dk1"/>
                          </a:solidFill>
                          <a:latin typeface="Gadugi" panose="020B0502040204020203" pitchFamily="34" charset="0"/>
                          <a:ea typeface="Gadugi" panose="020B0502040204020203" pitchFamily="34" charset="0"/>
                          <a:cs typeface="+mn-cs"/>
                        </a:rPr>
                        <a:t>Rs</a:t>
                      </a:r>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 1.50 </a:t>
                      </a:r>
                      <a:r>
                        <a:rPr lang="en-US" sz="1800" b="0" i="0" u="none" strike="noStrike" kern="1200" baseline="0" dirty="0" err="1" smtClean="0">
                          <a:solidFill>
                            <a:schemeClr val="dk1"/>
                          </a:solidFill>
                          <a:latin typeface="Gadugi" panose="020B0502040204020203" pitchFamily="34" charset="0"/>
                          <a:ea typeface="Gadugi" panose="020B0502040204020203" pitchFamily="34" charset="0"/>
                          <a:cs typeface="+mn-cs"/>
                        </a:rPr>
                        <a:t>Lacs</a:t>
                      </a:r>
                      <a:endParaRPr lang="en-IN" dirty="0">
                        <a:latin typeface="Gadugi" panose="020B0502040204020203" pitchFamily="34" charset="0"/>
                        <a:ea typeface="Gadugi" panose="020B0502040204020203" pitchFamily="34" charset="0"/>
                      </a:endParaRPr>
                    </a:p>
                  </a:txBody>
                  <a:tcPr/>
                </a:tc>
              </a:tr>
              <a:tr h="451217">
                <a:tc>
                  <a:txBody>
                    <a:bodyPr/>
                    <a:lstStyle/>
                    <a:p>
                      <a:pPr algn="ctr"/>
                      <a:r>
                        <a:rPr lang="en-US" b="1" dirty="0" smtClean="0"/>
                        <a:t>XVI</a:t>
                      </a:r>
                      <a:endParaRPr lang="en-IN" b="1" dirty="0"/>
                    </a:p>
                  </a:txBody>
                  <a:tcPr/>
                </a:tc>
                <a:tc>
                  <a:txBody>
                    <a:bodyPr/>
                    <a:lstStyle/>
                    <a:p>
                      <a:pPr algn="ctr"/>
                      <a:r>
                        <a:rPr lang="en-US" b="1" dirty="0" smtClean="0"/>
                        <a:t>11(5)</a:t>
                      </a:r>
                      <a:endParaRPr lang="en-IN" b="1" dirty="0"/>
                    </a:p>
                  </a:txBody>
                  <a:tcPr/>
                </a:tc>
                <a:tc>
                  <a:txBody>
                    <a:bodyPr/>
                    <a:lstStyle/>
                    <a:p>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Permitted modes of investment or deposits by a charitable or religious T/I </a:t>
                      </a:r>
                      <a:endParaRPr lang="en-IN" dirty="0">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32517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10086"/>
          </a:xfrm>
        </p:spPr>
        <p:txBody>
          <a:bodyPr>
            <a:normAutofit/>
          </a:bodyPr>
          <a:lstStyle/>
          <a:p>
            <a:pPr algn="ctr"/>
            <a:r>
              <a:rPr lang="en-US" sz="2800" dirty="0" smtClean="0">
                <a:latin typeface="Broadway" panose="04040905080B02020502" pitchFamily="82" charset="0"/>
              </a:rPr>
              <a:t>MAPPING ….contd..</a:t>
            </a:r>
            <a:endParaRPr lang="en-IN" sz="2800" dirty="0">
              <a:latin typeface="Broadway" panose="04040905080B020205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3606042"/>
              </p:ext>
            </p:extLst>
          </p:nvPr>
        </p:nvGraphicFramePr>
        <p:xfrm>
          <a:off x="838200" y="1123405"/>
          <a:ext cx="10515600" cy="5185954"/>
        </p:xfrm>
        <a:graphic>
          <a:graphicData uri="http://schemas.openxmlformats.org/drawingml/2006/table">
            <a:tbl>
              <a:tblPr firstRow="1" bandRow="1">
                <a:tableStyleId>{5C22544A-7EE6-4342-B048-85BDC9FD1C3A}</a:tableStyleId>
              </a:tblPr>
              <a:tblGrid>
                <a:gridCol w="1800497"/>
                <a:gridCol w="5209903"/>
                <a:gridCol w="3505200"/>
              </a:tblGrid>
              <a:tr h="456114">
                <a:tc>
                  <a:txBody>
                    <a:bodyPr/>
                    <a:lstStyle/>
                    <a:p>
                      <a:pPr algn="ctr"/>
                      <a:r>
                        <a:rPr lang="en-US" dirty="0" smtClean="0">
                          <a:solidFill>
                            <a:schemeClr val="tx1"/>
                          </a:solidFill>
                          <a:latin typeface="Gadugi" panose="020B0502040204020203" pitchFamily="34" charset="0"/>
                          <a:ea typeface="Gadugi" panose="020B0502040204020203" pitchFamily="34" charset="0"/>
                        </a:rPr>
                        <a:t>1961 Act</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Nature of Income</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2025 Act</a:t>
                      </a:r>
                      <a:endParaRPr lang="en-IN" dirty="0">
                        <a:solidFill>
                          <a:schemeClr val="tx1"/>
                        </a:solidFill>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Sec.10(`1)</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Agricultural Income</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Schedule </a:t>
                      </a:r>
                      <a:r>
                        <a:rPr lang="en-US" sz="1400" b="1" dirty="0" smtClean="0">
                          <a:latin typeface="Gadugi" panose="020B0502040204020203" pitchFamily="34" charset="0"/>
                          <a:ea typeface="Gadugi" panose="020B0502040204020203" pitchFamily="34" charset="0"/>
                        </a:rPr>
                        <a:t>II</a:t>
                      </a:r>
                      <a:r>
                        <a:rPr lang="en-US" sz="1400" dirty="0" smtClean="0">
                          <a:latin typeface="Gadugi" panose="020B0502040204020203" pitchFamily="34" charset="0"/>
                          <a:ea typeface="Gadugi" panose="020B0502040204020203" pitchFamily="34" charset="0"/>
                        </a:rPr>
                        <a:t> – Table – </a:t>
                      </a:r>
                      <a:r>
                        <a:rPr lang="en-US" sz="1400" dirty="0" err="1" smtClean="0">
                          <a:latin typeface="Gadugi" panose="020B0502040204020203" pitchFamily="34" charset="0"/>
                          <a:ea typeface="Gadugi" panose="020B0502040204020203" pitchFamily="34" charset="0"/>
                        </a:rPr>
                        <a:t>Sl</a:t>
                      </a:r>
                      <a:r>
                        <a:rPr lang="en-US" sz="1400" dirty="0" smtClean="0">
                          <a:latin typeface="Gadugi" panose="020B0502040204020203" pitchFamily="34" charset="0"/>
                          <a:ea typeface="Gadugi" panose="020B0502040204020203" pitchFamily="34" charset="0"/>
                        </a:rPr>
                        <a:t> No.1</a:t>
                      </a:r>
                      <a:endParaRPr lang="en-IN" sz="1400" dirty="0">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Sec.10(2A)</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Share income of a partner</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Schedule </a:t>
                      </a:r>
                      <a:r>
                        <a:rPr lang="en-US" sz="1400" b="1" dirty="0" smtClean="0">
                          <a:latin typeface="Gadugi" panose="020B0502040204020203" pitchFamily="34" charset="0"/>
                          <a:ea typeface="Gadugi" panose="020B0502040204020203" pitchFamily="34" charset="0"/>
                        </a:rPr>
                        <a:t>III – </a:t>
                      </a:r>
                      <a:r>
                        <a:rPr lang="en-US" sz="1400" b="0" dirty="0" smtClean="0">
                          <a:latin typeface="Gadugi" panose="020B0502040204020203" pitchFamily="34" charset="0"/>
                          <a:ea typeface="Gadugi" panose="020B0502040204020203" pitchFamily="34" charset="0"/>
                        </a:rPr>
                        <a:t>Table – </a:t>
                      </a:r>
                      <a:r>
                        <a:rPr lang="en-US" sz="1400" b="0" dirty="0" err="1" smtClean="0">
                          <a:latin typeface="Gadugi" panose="020B0502040204020203" pitchFamily="34" charset="0"/>
                          <a:ea typeface="Gadugi" panose="020B0502040204020203" pitchFamily="34" charset="0"/>
                        </a:rPr>
                        <a:t>Sl</a:t>
                      </a:r>
                      <a:r>
                        <a:rPr lang="en-US" sz="1400" b="0" dirty="0" smtClean="0">
                          <a:latin typeface="Gadugi" panose="020B0502040204020203" pitchFamily="34" charset="0"/>
                          <a:ea typeface="Gadugi" panose="020B0502040204020203" pitchFamily="34" charset="0"/>
                        </a:rPr>
                        <a:t> No.2</a:t>
                      </a:r>
                      <a:endParaRPr lang="en-IN" sz="1400" dirty="0">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Sec.10(4)(ii)</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Interest on NRE Account</a:t>
                      </a:r>
                      <a:endParaRPr lang="en-IN" sz="1400" dirty="0">
                        <a:latin typeface="Gadugi" panose="020B0502040204020203" pitchFamily="34" charset="0"/>
                        <a:ea typeface="Gadugi" panose="020B0502040204020203"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Gadugi" panose="020B0502040204020203" pitchFamily="34" charset="0"/>
                          <a:ea typeface="Gadugi" panose="020B0502040204020203" pitchFamily="34" charset="0"/>
                        </a:rPr>
                        <a:t>Schedule </a:t>
                      </a:r>
                      <a:r>
                        <a:rPr lang="en-US" sz="1400" b="1" dirty="0" smtClean="0">
                          <a:latin typeface="Gadugi" panose="020B0502040204020203" pitchFamily="34" charset="0"/>
                          <a:ea typeface="Gadugi" panose="020B0502040204020203" pitchFamily="34" charset="0"/>
                        </a:rPr>
                        <a:t>IV – </a:t>
                      </a:r>
                      <a:r>
                        <a:rPr lang="en-US" sz="1400" b="0" dirty="0" smtClean="0">
                          <a:latin typeface="Gadugi" panose="020B0502040204020203" pitchFamily="34" charset="0"/>
                          <a:ea typeface="Gadugi" panose="020B0502040204020203" pitchFamily="34" charset="0"/>
                        </a:rPr>
                        <a:t>Table – </a:t>
                      </a:r>
                      <a:r>
                        <a:rPr lang="en-US" sz="1400" b="0" dirty="0" err="1" smtClean="0">
                          <a:latin typeface="Gadugi" panose="020B0502040204020203" pitchFamily="34" charset="0"/>
                          <a:ea typeface="Gadugi" panose="020B0502040204020203" pitchFamily="34" charset="0"/>
                        </a:rPr>
                        <a:t>Sl</a:t>
                      </a:r>
                      <a:r>
                        <a:rPr lang="en-US" sz="1400" b="0" dirty="0" smtClean="0">
                          <a:latin typeface="Gadugi" panose="020B0502040204020203" pitchFamily="34" charset="0"/>
                          <a:ea typeface="Gadugi" panose="020B0502040204020203" pitchFamily="34" charset="0"/>
                        </a:rPr>
                        <a:t> No.1</a:t>
                      </a:r>
                      <a:endParaRPr lang="en-IN" sz="1400" dirty="0" smtClean="0">
                        <a:latin typeface="Gadugi" panose="020B0502040204020203" pitchFamily="34" charset="0"/>
                        <a:ea typeface="Gadugi" panose="020B0502040204020203" pitchFamily="34" charset="0"/>
                      </a:endParaRPr>
                    </a:p>
                  </a:txBody>
                  <a:tcPr/>
                </a:tc>
              </a:tr>
              <a:tr h="899732">
                <a:tc>
                  <a:txBody>
                    <a:bodyPr/>
                    <a:lstStyle/>
                    <a:p>
                      <a:r>
                        <a:rPr lang="en-US" sz="1400" dirty="0" smtClean="0">
                          <a:latin typeface="Gadugi" panose="020B0502040204020203" pitchFamily="34" charset="0"/>
                          <a:ea typeface="Gadugi" panose="020B0502040204020203" pitchFamily="34" charset="0"/>
                        </a:rPr>
                        <a:t>Sec.10(10), (10A), (10AA), (10B) and (10C) </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Exemptions from Salary income – Gratuity, leave encashment</a:t>
                      </a:r>
                      <a:r>
                        <a:rPr lang="en-US" sz="1400" baseline="0" dirty="0" smtClean="0">
                          <a:latin typeface="Gadugi" panose="020B0502040204020203" pitchFamily="34" charset="0"/>
                          <a:ea typeface="Gadugi" panose="020B0502040204020203" pitchFamily="34" charset="0"/>
                        </a:rPr>
                        <a:t> </a:t>
                      </a:r>
                      <a:r>
                        <a:rPr lang="en-US" sz="1400" baseline="0" dirty="0" err="1" smtClean="0">
                          <a:latin typeface="Gadugi" panose="020B0502040204020203" pitchFamily="34" charset="0"/>
                          <a:ea typeface="Gadugi" panose="020B0502040204020203" pitchFamily="34" charset="0"/>
                        </a:rPr>
                        <a:t>etc</a:t>
                      </a:r>
                      <a:endParaRPr lang="en-IN" sz="1400" dirty="0">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b="1" dirty="0" smtClean="0">
                          <a:latin typeface="Gadugi" panose="020B0502040204020203" pitchFamily="34" charset="0"/>
                          <a:ea typeface="Gadugi" panose="020B0502040204020203" pitchFamily="34" charset="0"/>
                        </a:rPr>
                        <a:t>Section 19 </a:t>
                      </a:r>
                      <a:r>
                        <a:rPr lang="en-US" sz="1400" dirty="0" smtClean="0">
                          <a:latin typeface="Gadugi" panose="020B0502040204020203" pitchFamily="34" charset="0"/>
                          <a:ea typeface="Gadugi" panose="020B0502040204020203" pitchFamily="34" charset="0"/>
                        </a:rPr>
                        <a:t>– Deduction from salary</a:t>
                      </a:r>
                      <a:endParaRPr lang="en-IN" sz="1400" dirty="0" smtClean="0">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Sec.10(10D)</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Maturity value of insurance policy including bonus</a:t>
                      </a:r>
                      <a:endParaRPr lang="en-IN" sz="1400" dirty="0">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latin typeface="Gadugi" panose="020B0502040204020203" pitchFamily="34" charset="0"/>
                          <a:ea typeface="Gadugi" panose="020B0502040204020203" pitchFamily="34" charset="0"/>
                        </a:rPr>
                        <a:t>Schedule </a:t>
                      </a:r>
                      <a:r>
                        <a:rPr lang="en-US" sz="1400" b="1" dirty="0" smtClean="0">
                          <a:latin typeface="Gadugi" panose="020B0502040204020203" pitchFamily="34" charset="0"/>
                          <a:ea typeface="Gadugi" panose="020B0502040204020203" pitchFamily="34" charset="0"/>
                        </a:rPr>
                        <a:t>II</a:t>
                      </a:r>
                      <a:r>
                        <a:rPr lang="en-US" sz="1400" dirty="0" smtClean="0">
                          <a:latin typeface="Gadugi" panose="020B0502040204020203" pitchFamily="34" charset="0"/>
                          <a:ea typeface="Gadugi" panose="020B0502040204020203" pitchFamily="34" charset="0"/>
                        </a:rPr>
                        <a:t> – Table – </a:t>
                      </a:r>
                      <a:r>
                        <a:rPr lang="en-US" sz="1400" dirty="0" err="1" smtClean="0">
                          <a:latin typeface="Gadugi" panose="020B0502040204020203" pitchFamily="34" charset="0"/>
                          <a:ea typeface="Gadugi" panose="020B0502040204020203" pitchFamily="34" charset="0"/>
                        </a:rPr>
                        <a:t>Sl</a:t>
                      </a:r>
                      <a:r>
                        <a:rPr lang="en-US" sz="1400" dirty="0" smtClean="0">
                          <a:latin typeface="Gadugi" panose="020B0502040204020203" pitchFamily="34" charset="0"/>
                          <a:ea typeface="Gadugi" panose="020B0502040204020203" pitchFamily="34" charset="0"/>
                        </a:rPr>
                        <a:t> No.2</a:t>
                      </a:r>
                      <a:endParaRPr lang="en-IN" sz="1400" dirty="0" smtClean="0">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Sec.10(16)</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Scholarship</a:t>
                      </a:r>
                      <a:endParaRPr lang="en-IN" sz="1400" dirty="0">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latin typeface="Gadugi" panose="020B0502040204020203" pitchFamily="34" charset="0"/>
                          <a:ea typeface="Gadugi" panose="020B0502040204020203" pitchFamily="34" charset="0"/>
                        </a:rPr>
                        <a:t>Schedule </a:t>
                      </a:r>
                      <a:r>
                        <a:rPr lang="en-US" sz="1400" b="1" dirty="0" smtClean="0">
                          <a:latin typeface="Gadugi" panose="020B0502040204020203" pitchFamily="34" charset="0"/>
                          <a:ea typeface="Gadugi" panose="020B0502040204020203" pitchFamily="34" charset="0"/>
                        </a:rPr>
                        <a:t>II</a:t>
                      </a:r>
                      <a:r>
                        <a:rPr lang="en-US" sz="1400" dirty="0" smtClean="0">
                          <a:latin typeface="Gadugi" panose="020B0502040204020203" pitchFamily="34" charset="0"/>
                          <a:ea typeface="Gadugi" panose="020B0502040204020203" pitchFamily="34" charset="0"/>
                        </a:rPr>
                        <a:t> – Table – </a:t>
                      </a:r>
                      <a:r>
                        <a:rPr lang="en-US" sz="1400" dirty="0" err="1" smtClean="0">
                          <a:latin typeface="Gadugi" panose="020B0502040204020203" pitchFamily="34" charset="0"/>
                          <a:ea typeface="Gadugi" panose="020B0502040204020203" pitchFamily="34" charset="0"/>
                        </a:rPr>
                        <a:t>Sl</a:t>
                      </a:r>
                      <a:r>
                        <a:rPr lang="en-US" sz="1400" dirty="0" smtClean="0">
                          <a:latin typeface="Gadugi" panose="020B0502040204020203" pitchFamily="34" charset="0"/>
                          <a:ea typeface="Gadugi" panose="020B0502040204020203" pitchFamily="34" charset="0"/>
                        </a:rPr>
                        <a:t> No.9</a:t>
                      </a:r>
                      <a:endParaRPr lang="en-IN" sz="1400" dirty="0" smtClean="0">
                        <a:latin typeface="Gadugi" panose="020B0502040204020203" pitchFamily="34" charset="0"/>
                        <a:ea typeface="Gadugi" panose="020B0502040204020203" pitchFamily="34" charset="0"/>
                      </a:endParaRPr>
                    </a:p>
                  </a:txBody>
                  <a:tcPr/>
                </a:tc>
              </a:tr>
              <a:tr h="637310">
                <a:tc>
                  <a:txBody>
                    <a:bodyPr/>
                    <a:lstStyle/>
                    <a:p>
                      <a:r>
                        <a:rPr lang="en-US" sz="1400" dirty="0" smtClean="0">
                          <a:latin typeface="Gadugi" panose="020B0502040204020203" pitchFamily="34" charset="0"/>
                          <a:ea typeface="Gadugi" panose="020B0502040204020203" pitchFamily="34" charset="0"/>
                        </a:rPr>
                        <a:t>Sec.10(23C)(</a:t>
                      </a:r>
                      <a:r>
                        <a:rPr lang="en-US" sz="1400" dirty="0" err="1" smtClean="0">
                          <a:latin typeface="Gadugi" panose="020B0502040204020203" pitchFamily="34" charset="0"/>
                          <a:ea typeface="Gadugi" panose="020B0502040204020203" pitchFamily="34" charset="0"/>
                        </a:rPr>
                        <a:t>iiia</a:t>
                      </a:r>
                      <a:r>
                        <a:rPr lang="en-US" sz="1400" dirty="0" smtClean="0">
                          <a:latin typeface="Gadugi" panose="020B0502040204020203" pitchFamily="34" charset="0"/>
                          <a:ea typeface="Gadugi" panose="020B0502040204020203" pitchFamily="34" charset="0"/>
                        </a:rPr>
                        <a:t>, </a:t>
                      </a:r>
                      <a:r>
                        <a:rPr lang="en-US" sz="1400" dirty="0" err="1" smtClean="0">
                          <a:latin typeface="Gadugi" panose="020B0502040204020203" pitchFamily="34" charset="0"/>
                          <a:ea typeface="Gadugi" panose="020B0502040204020203" pitchFamily="34" charset="0"/>
                        </a:rPr>
                        <a:t>b,c,d</a:t>
                      </a:r>
                      <a:r>
                        <a:rPr lang="en-US" sz="1400" dirty="0" smtClean="0">
                          <a:latin typeface="Gadugi" panose="020B0502040204020203" pitchFamily="34" charset="0"/>
                          <a:ea typeface="Gadugi" panose="020B0502040204020203" pitchFamily="34" charset="0"/>
                        </a:rPr>
                        <a:t>)</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Income of university, educational institution,</a:t>
                      </a:r>
                      <a:r>
                        <a:rPr lang="en-US" sz="1400" baseline="0" dirty="0" smtClean="0">
                          <a:latin typeface="Gadugi" panose="020B0502040204020203" pitchFamily="34" charset="0"/>
                          <a:ea typeface="Gadugi" panose="020B0502040204020203" pitchFamily="34" charset="0"/>
                        </a:rPr>
                        <a:t> hospital ..</a:t>
                      </a:r>
                      <a:r>
                        <a:rPr lang="en-US" sz="1400" baseline="0" dirty="0" err="1" smtClean="0">
                          <a:latin typeface="Gadugi" panose="020B0502040204020203" pitchFamily="34" charset="0"/>
                          <a:ea typeface="Gadugi" panose="020B0502040204020203" pitchFamily="34" charset="0"/>
                        </a:rPr>
                        <a:t>etc</a:t>
                      </a:r>
                      <a:endParaRPr lang="en-IN" sz="1400" dirty="0">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latin typeface="Gadugi" panose="020B0502040204020203" pitchFamily="34" charset="0"/>
                          <a:ea typeface="Gadugi" panose="020B0502040204020203" pitchFamily="34" charset="0"/>
                        </a:rPr>
                        <a:t>Schedule </a:t>
                      </a:r>
                      <a:r>
                        <a:rPr lang="en-US" sz="1400" b="1" dirty="0" smtClean="0">
                          <a:latin typeface="Gadugi" panose="020B0502040204020203" pitchFamily="34" charset="0"/>
                          <a:ea typeface="Gadugi" panose="020B0502040204020203" pitchFamily="34" charset="0"/>
                        </a:rPr>
                        <a:t>VII – </a:t>
                      </a:r>
                      <a:r>
                        <a:rPr lang="en-US" sz="1400" b="0" dirty="0" smtClean="0">
                          <a:latin typeface="Gadugi" panose="020B0502040204020203" pitchFamily="34" charset="0"/>
                          <a:ea typeface="Gadugi" panose="020B0502040204020203" pitchFamily="34" charset="0"/>
                        </a:rPr>
                        <a:t>Table </a:t>
                      </a:r>
                      <a:r>
                        <a:rPr lang="en-US" sz="1400" b="0" dirty="0" err="1" smtClean="0">
                          <a:latin typeface="Gadugi" panose="020B0502040204020203" pitchFamily="34" charset="0"/>
                          <a:ea typeface="Gadugi" panose="020B0502040204020203" pitchFamily="34" charset="0"/>
                        </a:rPr>
                        <a:t>Sl</a:t>
                      </a:r>
                      <a:r>
                        <a:rPr lang="en-US" sz="1400" b="0" dirty="0" smtClean="0">
                          <a:latin typeface="Gadugi" panose="020B0502040204020203" pitchFamily="34" charset="0"/>
                          <a:ea typeface="Gadugi" panose="020B0502040204020203" pitchFamily="34" charset="0"/>
                        </a:rPr>
                        <a:t> No.17-19</a:t>
                      </a:r>
                      <a:endParaRPr lang="en-IN" sz="1400" dirty="0" smtClean="0">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Sec.10(32)</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Exemption for Income of Minor when clubbing applies</a:t>
                      </a:r>
                      <a:endParaRPr lang="en-IN" sz="1400" dirty="0">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latin typeface="Gadugi" panose="020B0502040204020203" pitchFamily="34" charset="0"/>
                          <a:ea typeface="Gadugi" panose="020B0502040204020203" pitchFamily="34" charset="0"/>
                        </a:rPr>
                        <a:t>Schedule</a:t>
                      </a:r>
                      <a:r>
                        <a:rPr lang="en-US" sz="1400" baseline="0" dirty="0" smtClean="0">
                          <a:latin typeface="Gadugi" panose="020B0502040204020203" pitchFamily="34" charset="0"/>
                          <a:ea typeface="Gadugi" panose="020B0502040204020203" pitchFamily="34" charset="0"/>
                        </a:rPr>
                        <a:t> </a:t>
                      </a:r>
                      <a:r>
                        <a:rPr lang="en-US" sz="1400" b="1" baseline="0" dirty="0" smtClean="0">
                          <a:latin typeface="Gadugi" panose="020B0502040204020203" pitchFamily="34" charset="0"/>
                          <a:ea typeface="Gadugi" panose="020B0502040204020203" pitchFamily="34" charset="0"/>
                        </a:rPr>
                        <a:t>III – </a:t>
                      </a:r>
                      <a:r>
                        <a:rPr lang="en-US" sz="1400" b="0" baseline="0" dirty="0" smtClean="0">
                          <a:latin typeface="Gadugi" panose="020B0502040204020203" pitchFamily="34" charset="0"/>
                          <a:ea typeface="Gadugi" panose="020B0502040204020203" pitchFamily="34" charset="0"/>
                        </a:rPr>
                        <a:t>Table Sl.No.17</a:t>
                      </a:r>
                      <a:endParaRPr lang="en-IN" sz="1400" b="0" dirty="0" smtClean="0">
                        <a:latin typeface="Gadugi" panose="020B0502040204020203" pitchFamily="34" charset="0"/>
                        <a:ea typeface="Gadugi" panose="020B0502040204020203" pitchFamily="34" charset="0"/>
                      </a:endParaRPr>
                    </a:p>
                  </a:txBody>
                  <a:tcPr/>
                </a:tc>
              </a:tr>
              <a:tr h="456114">
                <a:tc>
                  <a:txBody>
                    <a:bodyPr/>
                    <a:lstStyle/>
                    <a:p>
                      <a:r>
                        <a:rPr lang="en-US" sz="1400" dirty="0" smtClean="0">
                          <a:latin typeface="Gadugi" panose="020B0502040204020203" pitchFamily="34" charset="0"/>
                          <a:ea typeface="Gadugi" panose="020B0502040204020203" pitchFamily="34" charset="0"/>
                        </a:rPr>
                        <a:t>Sec.10(37)</a:t>
                      </a:r>
                      <a:endParaRPr lang="en-IN" sz="1400" dirty="0">
                        <a:latin typeface="Gadugi" panose="020B0502040204020203" pitchFamily="34" charset="0"/>
                        <a:ea typeface="Gadugi" panose="020B0502040204020203" pitchFamily="34" charset="0"/>
                      </a:endParaRPr>
                    </a:p>
                  </a:txBody>
                  <a:tcPr/>
                </a:tc>
                <a:tc>
                  <a:txBody>
                    <a:bodyPr/>
                    <a:lstStyle/>
                    <a:p>
                      <a:r>
                        <a:rPr lang="en-US" sz="1400" dirty="0" smtClean="0">
                          <a:latin typeface="Gadugi" panose="020B0502040204020203" pitchFamily="34" charset="0"/>
                          <a:ea typeface="Gadugi" panose="020B0502040204020203" pitchFamily="34" charset="0"/>
                        </a:rPr>
                        <a:t>Capital gains on sale of agricultural land</a:t>
                      </a:r>
                      <a:endParaRPr lang="en-IN" sz="1400" dirty="0">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latin typeface="Gadugi" panose="020B0502040204020203" pitchFamily="34" charset="0"/>
                          <a:ea typeface="Gadugi" panose="020B0502040204020203" pitchFamily="34" charset="0"/>
                        </a:rPr>
                        <a:t>Schedule</a:t>
                      </a:r>
                      <a:r>
                        <a:rPr lang="en-US" sz="1400" baseline="0" dirty="0" smtClean="0">
                          <a:latin typeface="Gadugi" panose="020B0502040204020203" pitchFamily="34" charset="0"/>
                          <a:ea typeface="Gadugi" panose="020B0502040204020203" pitchFamily="34" charset="0"/>
                        </a:rPr>
                        <a:t> </a:t>
                      </a:r>
                      <a:r>
                        <a:rPr lang="en-US" sz="1400" b="1" baseline="0" dirty="0" smtClean="0">
                          <a:latin typeface="Gadugi" panose="020B0502040204020203" pitchFamily="34" charset="0"/>
                          <a:ea typeface="Gadugi" panose="020B0502040204020203" pitchFamily="34" charset="0"/>
                        </a:rPr>
                        <a:t>III – </a:t>
                      </a:r>
                      <a:r>
                        <a:rPr lang="en-US" sz="1400" b="0" baseline="0" dirty="0" smtClean="0">
                          <a:latin typeface="Gadugi" panose="020B0502040204020203" pitchFamily="34" charset="0"/>
                          <a:ea typeface="Gadugi" panose="020B0502040204020203" pitchFamily="34" charset="0"/>
                        </a:rPr>
                        <a:t>Table Sl.No.18</a:t>
                      </a:r>
                      <a:endParaRPr lang="en-IN" sz="1400" b="0" dirty="0" smtClean="0">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1874047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8909"/>
          </a:xfrm>
        </p:spPr>
        <p:txBody>
          <a:bodyPr/>
          <a:lstStyle/>
          <a:p>
            <a:pPr algn="ctr"/>
            <a:r>
              <a:rPr lang="en-US" dirty="0" smtClean="0">
                <a:latin typeface="Broadway" panose="04040905080B02020502" pitchFamily="82" charset="0"/>
              </a:rPr>
              <a:t>OLD  </a:t>
            </a:r>
            <a:r>
              <a:rPr lang="en-US" dirty="0" err="1" smtClean="0">
                <a:latin typeface="Broadway" panose="04040905080B02020502" pitchFamily="82" charset="0"/>
              </a:rPr>
              <a:t>vs</a:t>
            </a:r>
            <a:r>
              <a:rPr lang="en-US" dirty="0" smtClean="0">
                <a:latin typeface="Broadway" panose="04040905080B02020502" pitchFamily="82" charset="0"/>
              </a:rPr>
              <a:t>  NEW – TDS </a:t>
            </a:r>
            <a:endParaRPr lang="en-IN" dirty="0">
              <a:latin typeface="Broadway" panose="04040905080B02020502" pitchFamily="82" charset="0"/>
            </a:endParaRPr>
          </a:p>
        </p:txBody>
      </p:sp>
      <p:sp>
        <p:nvSpPr>
          <p:cNvPr id="3" name="Content Placeholder 2"/>
          <p:cNvSpPr>
            <a:spLocks noGrp="1"/>
          </p:cNvSpPr>
          <p:nvPr>
            <p:ph idx="1"/>
          </p:nvPr>
        </p:nvSpPr>
        <p:spPr>
          <a:xfrm>
            <a:off x="838200" y="1423851"/>
            <a:ext cx="10515600" cy="4753112"/>
          </a:xfrm>
        </p:spPr>
        <p:txBody>
          <a:bodyPr>
            <a:normAutofit fontScale="85000" lnSpcReduction="20000"/>
          </a:bodyPr>
          <a:lstStyle/>
          <a:p>
            <a:pPr algn="just">
              <a:lnSpc>
                <a:spcPct val="150000"/>
              </a:lnSpc>
            </a:pPr>
            <a:r>
              <a:rPr lang="en-US" sz="2400" dirty="0" smtClean="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Provisions contained in sections 190 to 196 D of IT Act 1961 summarized in a table form under section 393</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Tables are divided into </a:t>
            </a:r>
            <a:r>
              <a:rPr lang="en-US" sz="2400" b="1" dirty="0" smtClean="0">
                <a:latin typeface="Gadugi" panose="020B0502040204020203" pitchFamily="34" charset="0"/>
                <a:ea typeface="Gadugi" panose="020B0502040204020203" pitchFamily="34" charset="0"/>
              </a:rPr>
              <a:t>SIX </a:t>
            </a:r>
            <a:r>
              <a:rPr lang="en-US" sz="2400" dirty="0" smtClean="0">
                <a:latin typeface="Gadugi" panose="020B0502040204020203" pitchFamily="34" charset="0"/>
                <a:ea typeface="Gadugi" panose="020B0502040204020203" pitchFamily="34" charset="0"/>
              </a:rPr>
              <a:t>categories  : </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Payment to </a:t>
            </a:r>
            <a:r>
              <a:rPr lang="en-US" sz="2400" b="1" dirty="0" smtClean="0">
                <a:latin typeface="Gadugi" panose="020B0502040204020203" pitchFamily="34" charset="0"/>
                <a:ea typeface="Gadugi" panose="020B0502040204020203" pitchFamily="34" charset="0"/>
              </a:rPr>
              <a:t>Residents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Payment to </a:t>
            </a:r>
            <a:r>
              <a:rPr lang="en-US" sz="2400" b="1" dirty="0" smtClean="0">
                <a:latin typeface="Gadugi" panose="020B0502040204020203" pitchFamily="34" charset="0"/>
                <a:ea typeface="Gadugi" panose="020B0502040204020203" pitchFamily="34" charset="0"/>
              </a:rPr>
              <a:t>Non-residents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Payment to </a:t>
            </a:r>
            <a:r>
              <a:rPr lang="en-US" sz="2400" b="1" dirty="0" smtClean="0">
                <a:latin typeface="Gadugi" panose="020B0502040204020203" pitchFamily="34" charset="0"/>
                <a:ea typeface="Gadugi" panose="020B0502040204020203" pitchFamily="34" charset="0"/>
              </a:rPr>
              <a:t>Any person</a:t>
            </a:r>
          </a:p>
          <a:p>
            <a:pPr algn="just">
              <a:lnSpc>
                <a:spcPct val="150000"/>
              </a:lnSpc>
            </a:pPr>
            <a:r>
              <a:rPr lang="en-US" sz="2400" b="1"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No TDS cases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Declaration for no TDS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TCS</a:t>
            </a:r>
          </a:p>
        </p:txBody>
      </p:sp>
    </p:spTree>
    <p:extLst>
      <p:ext uri="{BB962C8B-B14F-4D97-AF65-F5344CB8AC3E}">
        <p14:creationId xmlns:p14="http://schemas.microsoft.com/office/powerpoint/2010/main" val="2907842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8909"/>
          </a:xfrm>
        </p:spPr>
        <p:txBody>
          <a:bodyPr/>
          <a:lstStyle/>
          <a:p>
            <a:pPr algn="ctr"/>
            <a:r>
              <a:rPr lang="en-US" dirty="0" smtClean="0">
                <a:latin typeface="Broadway" panose="04040905080B02020502" pitchFamily="82" charset="0"/>
              </a:rPr>
              <a:t>OLD  </a:t>
            </a:r>
            <a:r>
              <a:rPr lang="en-US" dirty="0" err="1" smtClean="0">
                <a:latin typeface="Broadway" panose="04040905080B02020502" pitchFamily="82" charset="0"/>
              </a:rPr>
              <a:t>vs</a:t>
            </a:r>
            <a:r>
              <a:rPr lang="en-US" dirty="0" smtClean="0">
                <a:latin typeface="Broadway" panose="04040905080B02020502" pitchFamily="82" charset="0"/>
              </a:rPr>
              <a:t>  NEW – TDS </a:t>
            </a:r>
            <a:endParaRPr lang="en-IN" dirty="0">
              <a:latin typeface="Broadway" panose="04040905080B02020502" pitchFamily="82" charset="0"/>
            </a:endParaRPr>
          </a:p>
        </p:txBody>
      </p:sp>
      <p:sp>
        <p:nvSpPr>
          <p:cNvPr id="3" name="Content Placeholder 2"/>
          <p:cNvSpPr>
            <a:spLocks noGrp="1"/>
          </p:cNvSpPr>
          <p:nvPr>
            <p:ph idx="1"/>
          </p:nvPr>
        </p:nvSpPr>
        <p:spPr>
          <a:xfrm>
            <a:off x="838200" y="1423851"/>
            <a:ext cx="10515600" cy="4753112"/>
          </a:xfrm>
        </p:spPr>
        <p:txBody>
          <a:bodyPr>
            <a:normAutofit fontScale="85000" lnSpcReduction="20000"/>
          </a:bodyPr>
          <a:lstStyle/>
          <a:p>
            <a:pPr algn="just">
              <a:lnSpc>
                <a:spcPct val="150000"/>
              </a:lnSpc>
            </a:pPr>
            <a:r>
              <a:rPr lang="en-US" sz="2400" dirty="0" smtClean="0">
                <a:latin typeface="Gadugi" panose="020B0502040204020203" pitchFamily="34" charset="0"/>
                <a:ea typeface="Gadugi" panose="020B0502040204020203" pitchFamily="34" charset="0"/>
              </a:rPr>
              <a:t>Payment to </a:t>
            </a:r>
            <a:r>
              <a:rPr lang="en-US" sz="2400" b="1" dirty="0" smtClean="0">
                <a:latin typeface="Gadugi" panose="020B0502040204020203" pitchFamily="34" charset="0"/>
                <a:ea typeface="Gadugi" panose="020B0502040204020203" pitchFamily="34" charset="0"/>
              </a:rPr>
              <a:t>Residents </a:t>
            </a:r>
            <a:r>
              <a:rPr lang="en-US" sz="2400" dirty="0" smtClean="0">
                <a:latin typeface="Gadugi" panose="020B0502040204020203" pitchFamily="34" charset="0"/>
                <a:ea typeface="Gadugi" panose="020B0502040204020203" pitchFamily="34" charset="0"/>
              </a:rPr>
              <a:t>further divided under </a:t>
            </a:r>
            <a:r>
              <a:rPr lang="en-US" sz="2400" b="1" dirty="0" smtClean="0">
                <a:latin typeface="Gadugi" panose="020B0502040204020203" pitchFamily="34" charset="0"/>
                <a:ea typeface="Gadugi" panose="020B0502040204020203" pitchFamily="34" charset="0"/>
              </a:rPr>
              <a:t>Eight </a:t>
            </a:r>
            <a:r>
              <a:rPr lang="en-US" sz="2400" dirty="0" smtClean="0">
                <a:latin typeface="Gadugi" panose="020B0502040204020203" pitchFamily="34" charset="0"/>
                <a:ea typeface="Gadugi" panose="020B0502040204020203" pitchFamily="34" charset="0"/>
              </a:rPr>
              <a:t>sub heads</a:t>
            </a:r>
          </a:p>
          <a:p>
            <a:pPr algn="just">
              <a:lnSpc>
                <a:spcPct val="150000"/>
              </a:lnSpc>
            </a:pPr>
            <a:r>
              <a:rPr lang="en-US" sz="2400" dirty="0" smtClean="0">
                <a:latin typeface="Gadugi" panose="020B0502040204020203" pitchFamily="34" charset="0"/>
                <a:ea typeface="Gadugi" panose="020B0502040204020203" pitchFamily="34" charset="0"/>
              </a:rPr>
              <a:t>1. Commission or Brokerage</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2. Rent</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3. Payment on transfer of immovable property other than agricultural land</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4. Income from Capital Market</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5.  Interest Income</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 6.  Payment to contractors, for professional or technical services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 7. Dividends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 8. Other cases</a:t>
            </a:r>
          </a:p>
          <a:p>
            <a:pPr marL="0" indent="0" algn="just">
              <a:lnSpc>
                <a:spcPct val="150000"/>
              </a:lnSpc>
              <a:buNone/>
            </a:pPr>
            <a:endParaRPr lang="en-US" sz="24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238542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8909"/>
          </a:xfrm>
        </p:spPr>
        <p:txBody>
          <a:bodyPr/>
          <a:lstStyle/>
          <a:p>
            <a:pPr algn="ctr"/>
            <a:r>
              <a:rPr lang="en-US" dirty="0" smtClean="0">
                <a:latin typeface="Broadway" panose="04040905080B02020502" pitchFamily="82" charset="0"/>
              </a:rPr>
              <a:t>OLD  </a:t>
            </a:r>
            <a:r>
              <a:rPr lang="en-US" dirty="0" err="1" smtClean="0">
                <a:latin typeface="Broadway" panose="04040905080B02020502" pitchFamily="82" charset="0"/>
              </a:rPr>
              <a:t>vs</a:t>
            </a:r>
            <a:r>
              <a:rPr lang="en-US" dirty="0" smtClean="0">
                <a:latin typeface="Broadway" panose="04040905080B02020502" pitchFamily="82" charset="0"/>
              </a:rPr>
              <a:t>  NEW – TDS </a:t>
            </a:r>
            <a:endParaRPr lang="en-IN" dirty="0">
              <a:latin typeface="Broadway" panose="04040905080B02020502" pitchFamily="82" charset="0"/>
            </a:endParaRPr>
          </a:p>
        </p:txBody>
      </p:sp>
      <p:sp>
        <p:nvSpPr>
          <p:cNvPr id="3" name="Content Placeholder 2"/>
          <p:cNvSpPr>
            <a:spLocks noGrp="1"/>
          </p:cNvSpPr>
          <p:nvPr>
            <p:ph idx="1"/>
          </p:nvPr>
        </p:nvSpPr>
        <p:spPr>
          <a:xfrm>
            <a:off x="838200" y="1423851"/>
            <a:ext cx="10515600" cy="4753112"/>
          </a:xfrm>
        </p:spPr>
        <p:txBody>
          <a:bodyPr>
            <a:normAutofit/>
          </a:bodyPr>
          <a:lstStyle/>
          <a:p>
            <a:pPr algn="just">
              <a:lnSpc>
                <a:spcPct val="150000"/>
              </a:lnSpc>
            </a:pPr>
            <a:r>
              <a:rPr lang="en-US" sz="2400" dirty="0" smtClean="0">
                <a:latin typeface="Gadugi" panose="020B0502040204020203" pitchFamily="34" charset="0"/>
                <a:ea typeface="Gadugi" panose="020B0502040204020203" pitchFamily="34" charset="0"/>
              </a:rPr>
              <a:t> Each table divided into four columns </a:t>
            </a:r>
          </a:p>
          <a:p>
            <a:pPr algn="just">
              <a:lnSpc>
                <a:spcPct val="150000"/>
              </a:lnSpc>
            </a:pPr>
            <a:endParaRPr lang="en-US" sz="2400" dirty="0">
              <a:latin typeface="Gadugi" panose="020B0502040204020203" pitchFamily="34" charset="0"/>
              <a:ea typeface="Gadugi" panose="020B0502040204020203" pitchFamily="34" charset="0"/>
            </a:endParaRPr>
          </a:p>
          <a:p>
            <a:pPr algn="just">
              <a:lnSpc>
                <a:spcPct val="150000"/>
              </a:lnSpc>
            </a:pPr>
            <a:endParaRPr lang="en-US" sz="2400" dirty="0" smtClean="0">
              <a:latin typeface="Gadugi" panose="020B0502040204020203" pitchFamily="34" charset="0"/>
              <a:ea typeface="Gadugi" panose="020B0502040204020203" pitchFamily="34" charset="0"/>
            </a:endParaRPr>
          </a:p>
          <a:p>
            <a:pPr marL="0" indent="0" algn="just">
              <a:lnSpc>
                <a:spcPct val="150000"/>
              </a:lnSpc>
              <a:buNone/>
            </a:pPr>
            <a:endParaRPr lang="en-US" sz="2400" dirty="0" smtClean="0">
              <a:latin typeface="Gadugi" panose="020B0502040204020203" pitchFamily="34" charset="0"/>
              <a:ea typeface="Gadugi" panose="020B0502040204020203" pitchFamily="34" charset="0"/>
            </a:endParaRPr>
          </a:p>
          <a:p>
            <a:pPr marL="0" indent="0" algn="just">
              <a:lnSpc>
                <a:spcPct val="150000"/>
              </a:lnSpc>
              <a:buNone/>
            </a:pPr>
            <a:endParaRPr lang="en-US" sz="2400" dirty="0" smtClean="0">
              <a:latin typeface="Gadugi" panose="020B0502040204020203" pitchFamily="34" charset="0"/>
              <a:ea typeface="Gadugi" panose="020B0502040204020203" pitchFamily="34" charset="0"/>
            </a:endParaRP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Notes at the end of each table </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Understanding the table and implementing could be the challenge </a:t>
            </a:r>
          </a:p>
        </p:txBody>
      </p:sp>
      <p:graphicFrame>
        <p:nvGraphicFramePr>
          <p:cNvPr id="4" name="Table 3"/>
          <p:cNvGraphicFramePr>
            <a:graphicFrameLocks noGrp="1"/>
          </p:cNvGraphicFramePr>
          <p:nvPr>
            <p:extLst/>
          </p:nvPr>
        </p:nvGraphicFramePr>
        <p:xfrm>
          <a:off x="1097280" y="2730137"/>
          <a:ext cx="9862457" cy="1410790"/>
        </p:xfrm>
        <a:graphic>
          <a:graphicData uri="http://schemas.openxmlformats.org/drawingml/2006/table">
            <a:tbl>
              <a:tblPr firstRow="1" bandRow="1">
                <a:tableStyleId>{5C22544A-7EE6-4342-B048-85BDC9FD1C3A}</a:tableStyleId>
              </a:tblPr>
              <a:tblGrid>
                <a:gridCol w="862358"/>
                <a:gridCol w="4068871"/>
                <a:gridCol w="2465614"/>
                <a:gridCol w="2465614"/>
              </a:tblGrid>
              <a:tr h="705395">
                <a:tc>
                  <a:txBody>
                    <a:bodyPr/>
                    <a:lstStyle/>
                    <a:p>
                      <a:pPr algn="ctr"/>
                      <a:r>
                        <a:rPr lang="en-US" b="1" dirty="0" err="1" smtClean="0">
                          <a:solidFill>
                            <a:schemeClr val="tx1"/>
                          </a:solidFill>
                          <a:latin typeface="Gadugi" panose="020B0502040204020203" pitchFamily="34" charset="0"/>
                          <a:ea typeface="Gadugi" panose="020B0502040204020203" pitchFamily="34" charset="0"/>
                        </a:rPr>
                        <a:t>Sl</a:t>
                      </a:r>
                      <a:r>
                        <a:rPr lang="en-US" b="1" dirty="0" smtClean="0">
                          <a:solidFill>
                            <a:schemeClr val="tx1"/>
                          </a:solidFill>
                          <a:latin typeface="Gadugi" panose="020B0502040204020203" pitchFamily="34" charset="0"/>
                          <a:ea typeface="Gadugi" panose="020B0502040204020203" pitchFamily="34" charset="0"/>
                        </a:rPr>
                        <a:t> No</a:t>
                      </a:r>
                      <a:endParaRPr lang="en-IN" b="1"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latin typeface="Gadugi" panose="020B0502040204020203" pitchFamily="34" charset="0"/>
                          <a:ea typeface="Gadugi" panose="020B0502040204020203" pitchFamily="34" charset="0"/>
                        </a:rPr>
                        <a:t>Nature of Income or Sum</a:t>
                      </a:r>
                      <a:endParaRPr lang="en-IN" b="1"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latin typeface="Gadugi" panose="020B0502040204020203" pitchFamily="34" charset="0"/>
                          <a:ea typeface="Gadugi" panose="020B0502040204020203" pitchFamily="34" charset="0"/>
                        </a:rPr>
                        <a:t>Payer</a:t>
                      </a:r>
                      <a:endParaRPr lang="en-IN" b="1"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latin typeface="Gadugi" panose="020B0502040204020203" pitchFamily="34" charset="0"/>
                          <a:ea typeface="Gadugi" panose="020B0502040204020203" pitchFamily="34" charset="0"/>
                        </a:rPr>
                        <a:t>Rate/Threshold limits</a:t>
                      </a:r>
                      <a:endParaRPr lang="en-IN" b="1" dirty="0">
                        <a:solidFill>
                          <a:schemeClr val="tx1"/>
                        </a:solidFill>
                        <a:latin typeface="Gadugi" panose="020B0502040204020203" pitchFamily="34" charset="0"/>
                        <a:ea typeface="Gadugi" panose="020B0502040204020203" pitchFamily="34" charset="0"/>
                      </a:endParaRPr>
                    </a:p>
                  </a:txBody>
                  <a:tcPr/>
                </a:tc>
              </a:tr>
              <a:tr h="705395">
                <a:tc>
                  <a:txBody>
                    <a:bodyPr/>
                    <a:lstStyle/>
                    <a:p>
                      <a:pPr algn="ctr"/>
                      <a:r>
                        <a:rPr lang="en-US" b="1" dirty="0" smtClean="0">
                          <a:solidFill>
                            <a:schemeClr val="tx1"/>
                          </a:solidFill>
                          <a:latin typeface="Gadugi" panose="020B0502040204020203" pitchFamily="34" charset="0"/>
                          <a:ea typeface="Gadugi" panose="020B0502040204020203" pitchFamily="34" charset="0"/>
                        </a:rPr>
                        <a:t>A</a:t>
                      </a:r>
                      <a:endParaRPr lang="en-IN" b="1"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latin typeface="Gadugi" panose="020B0502040204020203" pitchFamily="34" charset="0"/>
                          <a:ea typeface="Gadugi" panose="020B0502040204020203" pitchFamily="34" charset="0"/>
                        </a:rPr>
                        <a:t>B</a:t>
                      </a:r>
                      <a:endParaRPr lang="en-IN" b="1"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latin typeface="Gadugi" panose="020B0502040204020203" pitchFamily="34" charset="0"/>
                          <a:ea typeface="Gadugi" panose="020B0502040204020203" pitchFamily="34" charset="0"/>
                        </a:rPr>
                        <a:t>C</a:t>
                      </a:r>
                      <a:endParaRPr lang="en-IN" b="1"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b="1" dirty="0" smtClean="0">
                          <a:solidFill>
                            <a:schemeClr val="tx1"/>
                          </a:solidFill>
                          <a:latin typeface="Gadugi" panose="020B0502040204020203" pitchFamily="34" charset="0"/>
                          <a:ea typeface="Gadugi" panose="020B0502040204020203" pitchFamily="34" charset="0"/>
                        </a:rPr>
                        <a:t>D</a:t>
                      </a:r>
                      <a:endParaRPr lang="en-IN" b="1" dirty="0">
                        <a:solidFill>
                          <a:schemeClr val="tx1"/>
                        </a:solidFill>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2010615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OLD  </a:t>
            </a:r>
            <a:r>
              <a:rPr lang="en-US" dirty="0" err="1" smtClean="0">
                <a:latin typeface="Broadway" panose="04040905080B02020502" pitchFamily="82" charset="0"/>
              </a:rPr>
              <a:t>vs</a:t>
            </a:r>
            <a:r>
              <a:rPr lang="en-US" dirty="0" smtClean="0">
                <a:latin typeface="Broadway" panose="04040905080B02020502" pitchFamily="82" charset="0"/>
              </a:rPr>
              <a:t>  NEW</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sz="2400" dirty="0" smtClean="0">
                <a:latin typeface="Gadugi" panose="020B0502040204020203" pitchFamily="34" charset="0"/>
                <a:ea typeface="Gadugi" panose="020B0502040204020203" pitchFamily="34" charset="0"/>
              </a:rPr>
              <a:t> Income of the previous year relevant to the assessment year…….. Becomes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Income of the tax year</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Omitted styles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Provided further that notwithstanding anything contained……</a:t>
            </a:r>
          </a:p>
          <a:p>
            <a:pPr algn="just">
              <a:lnSpc>
                <a:spcPct val="150000"/>
              </a:lnSpc>
            </a:pPr>
            <a:r>
              <a:rPr lang="en-US" sz="2400" dirty="0" smtClean="0">
                <a:latin typeface="Gadugi" panose="020B0502040204020203" pitchFamily="34" charset="0"/>
                <a:ea typeface="Gadugi" panose="020B0502040204020203" pitchFamily="34" charset="0"/>
              </a:rPr>
              <a:t>Subject to clause (iv) of proviso to sub-section (2) of section….</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Notwithstanding anything contained…..</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smtClean="0">
                <a:latin typeface="Gadugi" panose="020B0502040204020203" pitchFamily="34" charset="0"/>
                <a:ea typeface="Gadugi" panose="020B0502040204020203" pitchFamily="34" charset="0"/>
              </a:rPr>
              <a:t>New Style </a:t>
            </a:r>
            <a:r>
              <a:rPr lang="en-US" sz="2400" dirty="0" smtClean="0">
                <a:latin typeface="Gadugi" panose="020B0502040204020203" pitchFamily="34" charset="0"/>
                <a:ea typeface="Gadugi" panose="020B0502040204020203" pitchFamily="34" charset="0"/>
              </a:rPr>
              <a:t>:  This section does not apply where……..</a:t>
            </a:r>
          </a:p>
        </p:txBody>
      </p:sp>
    </p:spTree>
    <p:extLst>
      <p:ext uri="{BB962C8B-B14F-4D97-AF65-F5344CB8AC3E}">
        <p14:creationId xmlns:p14="http://schemas.microsoft.com/office/powerpoint/2010/main" val="2985135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8464"/>
          </a:xfrm>
        </p:spPr>
        <p:txBody>
          <a:bodyPr>
            <a:normAutofit/>
          </a:bodyPr>
          <a:lstStyle/>
          <a:p>
            <a:pPr algn="ctr"/>
            <a:r>
              <a:rPr lang="en-US" sz="3200" dirty="0" smtClean="0">
                <a:latin typeface="Broadway" panose="04040905080B02020502" pitchFamily="82" charset="0"/>
              </a:rPr>
              <a:t>SIMPLICATION – HOW ACHIEVED</a:t>
            </a:r>
            <a:endParaRPr lang="en-IN" sz="3200" dirty="0">
              <a:latin typeface="Broadway" panose="04040905080B02020502" pitchFamily="82" charset="0"/>
            </a:endParaRPr>
          </a:p>
        </p:txBody>
      </p:sp>
      <p:sp>
        <p:nvSpPr>
          <p:cNvPr id="3" name="Content Placeholder 2"/>
          <p:cNvSpPr>
            <a:spLocks noGrp="1"/>
          </p:cNvSpPr>
          <p:nvPr>
            <p:ph sz="half" idx="1"/>
          </p:nvPr>
        </p:nvSpPr>
        <p:spPr/>
        <p:txBody>
          <a:bodyPr>
            <a:normAutofit fontScale="92500"/>
          </a:bodyPr>
          <a:lstStyle/>
          <a:p>
            <a:pPr marL="0" indent="0">
              <a:buNone/>
            </a:pPr>
            <a:r>
              <a:rPr lang="en-IN" dirty="0" smtClean="0">
                <a:latin typeface="Gadugi" panose="020B0502040204020203" pitchFamily="34" charset="0"/>
                <a:ea typeface="Gadugi" panose="020B0502040204020203" pitchFamily="34" charset="0"/>
              </a:rPr>
              <a:t>a. Notwithstanding </a:t>
            </a:r>
            <a:r>
              <a:rPr lang="en-IN" dirty="0">
                <a:latin typeface="Gadugi" panose="020B0502040204020203" pitchFamily="34" charset="0"/>
                <a:ea typeface="Gadugi" panose="020B0502040204020203" pitchFamily="34" charset="0"/>
              </a:rPr>
              <a:t>anything</a:t>
            </a:r>
          </a:p>
          <a:p>
            <a:pPr marL="0" indent="0">
              <a:buNone/>
            </a:pPr>
            <a:r>
              <a:rPr lang="en-IN" dirty="0">
                <a:latin typeface="Gadugi" panose="020B0502040204020203" pitchFamily="34" charset="0"/>
                <a:ea typeface="Gadugi" panose="020B0502040204020203" pitchFamily="34" charset="0"/>
              </a:rPr>
              <a:t>b. Provisos (1200) &amp; explanations</a:t>
            </a:r>
          </a:p>
          <a:p>
            <a:pPr marL="0" indent="0">
              <a:buNone/>
            </a:pPr>
            <a:r>
              <a:rPr lang="en-IN" dirty="0">
                <a:latin typeface="Gadugi" panose="020B0502040204020203" pitchFamily="34" charset="0"/>
                <a:ea typeface="Gadugi" panose="020B0502040204020203" pitchFamily="34" charset="0"/>
              </a:rPr>
              <a:t>(900</a:t>
            </a:r>
            <a:r>
              <a:rPr lang="en-IN" dirty="0" smtClean="0">
                <a:latin typeface="Gadugi" panose="020B0502040204020203" pitchFamily="34" charset="0"/>
                <a:ea typeface="Gadugi" panose="020B0502040204020203" pitchFamily="34" charset="0"/>
              </a:rPr>
              <a:t>) Removed</a:t>
            </a:r>
            <a:endParaRPr lang="en-IN" dirty="0">
              <a:latin typeface="Gadugi" panose="020B0502040204020203" pitchFamily="34" charset="0"/>
              <a:ea typeface="Gadugi" panose="020B0502040204020203" pitchFamily="34" charset="0"/>
            </a:endParaRPr>
          </a:p>
          <a:p>
            <a:pPr marL="0" indent="0">
              <a:buNone/>
            </a:pPr>
            <a:r>
              <a:rPr lang="en-IN" dirty="0" smtClean="0">
                <a:latin typeface="Gadugi" panose="020B0502040204020203" pitchFamily="34" charset="0"/>
                <a:ea typeface="Gadugi" panose="020B0502040204020203" pitchFamily="34" charset="0"/>
              </a:rPr>
              <a:t>c</a:t>
            </a:r>
            <a:r>
              <a:rPr lang="en-IN" dirty="0">
                <a:latin typeface="Gadugi" panose="020B0502040204020203" pitchFamily="34" charset="0"/>
                <a:ea typeface="Gadugi" panose="020B0502040204020203" pitchFamily="34" charset="0"/>
              </a:rPr>
              <a:t>. Complex &amp; lengthy provisions</a:t>
            </a:r>
          </a:p>
          <a:p>
            <a:pPr marL="0" indent="0">
              <a:buNone/>
            </a:pPr>
            <a:r>
              <a:rPr lang="en-US" dirty="0">
                <a:latin typeface="Gadugi" panose="020B0502040204020203" pitchFamily="34" charset="0"/>
                <a:ea typeface="Gadugi" panose="020B0502040204020203" pitchFamily="34" charset="0"/>
              </a:rPr>
              <a:t>d. Provisions related to common</a:t>
            </a:r>
          </a:p>
          <a:p>
            <a:pPr marL="0" indent="0">
              <a:buNone/>
            </a:pPr>
            <a:r>
              <a:rPr lang="en-IN" dirty="0">
                <a:latin typeface="Gadugi" panose="020B0502040204020203" pitchFamily="34" charset="0"/>
                <a:ea typeface="Gadugi" panose="020B0502040204020203" pitchFamily="34" charset="0"/>
              </a:rPr>
              <a:t>topic scattered across.</a:t>
            </a:r>
          </a:p>
          <a:p>
            <a:pPr marL="0" indent="0">
              <a:buNone/>
            </a:pPr>
            <a:r>
              <a:rPr lang="en-US" sz="1900" dirty="0">
                <a:latin typeface="Gadugi" panose="020B0502040204020203" pitchFamily="34" charset="0"/>
                <a:ea typeface="Gadugi" panose="020B0502040204020203" pitchFamily="34" charset="0"/>
              </a:rPr>
              <a:t>E.g., Salary related deductions &amp; exemptions </a:t>
            </a:r>
            <a:r>
              <a:rPr lang="en-US" sz="1900" dirty="0" smtClean="0">
                <a:latin typeface="Gadugi" panose="020B0502040204020203" pitchFamily="34" charset="0"/>
                <a:ea typeface="Gadugi" panose="020B0502040204020203" pitchFamily="34" charset="0"/>
              </a:rPr>
              <a:t>in separate </a:t>
            </a:r>
            <a:r>
              <a:rPr lang="en-US" sz="1900" dirty="0">
                <a:latin typeface="Gadugi" panose="020B0502040204020203" pitchFamily="34" charset="0"/>
                <a:ea typeface="Gadugi" panose="020B0502040204020203" pitchFamily="34" charset="0"/>
              </a:rPr>
              <a:t>Chapters. i.e.. allowances u/s </a:t>
            </a:r>
            <a:r>
              <a:rPr lang="en-US" sz="1900" dirty="0" smtClean="0">
                <a:latin typeface="Gadugi" panose="020B0502040204020203" pitchFamily="34" charset="0"/>
                <a:ea typeface="Gadugi" panose="020B0502040204020203" pitchFamily="34" charset="0"/>
              </a:rPr>
              <a:t>10</a:t>
            </a:r>
            <a:endParaRPr lang="en-IN" sz="1900"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p:txBody>
          <a:bodyPr>
            <a:normAutofit fontScale="92500"/>
          </a:bodyPr>
          <a:lstStyle/>
          <a:p>
            <a:pPr marL="0" indent="0" algn="just">
              <a:buNone/>
            </a:pPr>
            <a:r>
              <a:rPr lang="en-IN" dirty="0" smtClean="0">
                <a:latin typeface="Gadugi" panose="020B0502040204020203" pitchFamily="34" charset="0"/>
                <a:ea typeface="Gadugi" panose="020B0502040204020203" pitchFamily="34" charset="0"/>
              </a:rPr>
              <a:t>a. Irrespective </a:t>
            </a:r>
            <a:r>
              <a:rPr lang="en-IN" dirty="0">
                <a:latin typeface="Gadugi" panose="020B0502040204020203" pitchFamily="34" charset="0"/>
                <a:ea typeface="Gadugi" panose="020B0502040204020203" pitchFamily="34" charset="0"/>
              </a:rPr>
              <a:t>of anything</a:t>
            </a:r>
          </a:p>
          <a:p>
            <a:pPr marL="0" indent="0" algn="just">
              <a:buNone/>
            </a:pPr>
            <a:r>
              <a:rPr lang="en-IN" dirty="0" err="1" smtClean="0">
                <a:latin typeface="Gadugi" panose="020B0502040204020203" pitchFamily="34" charset="0"/>
                <a:ea typeface="Gadugi" panose="020B0502040204020203" pitchFamily="34" charset="0"/>
              </a:rPr>
              <a:t>b.Sub</a:t>
            </a:r>
            <a:r>
              <a:rPr lang="en-IN" dirty="0" smtClean="0">
                <a:latin typeface="Gadugi" panose="020B0502040204020203" pitchFamily="34" charset="0"/>
                <a:ea typeface="Gadugi" panose="020B0502040204020203" pitchFamily="34" charset="0"/>
              </a:rPr>
              <a:t>-section </a:t>
            </a:r>
            <a:r>
              <a:rPr lang="en-IN" dirty="0">
                <a:latin typeface="Gadugi" panose="020B0502040204020203" pitchFamily="34" charset="0"/>
                <a:ea typeface="Gadugi" panose="020B0502040204020203" pitchFamily="34" charset="0"/>
              </a:rPr>
              <a:t>&amp; </a:t>
            </a:r>
            <a:r>
              <a:rPr lang="en-IN" dirty="0" smtClean="0">
                <a:latin typeface="Gadugi" panose="020B0502040204020203" pitchFamily="34" charset="0"/>
                <a:ea typeface="Gadugi" panose="020B0502040204020203" pitchFamily="34" charset="0"/>
              </a:rPr>
              <a:t>clauses aggregating </a:t>
            </a:r>
            <a:r>
              <a:rPr lang="en-IN" dirty="0">
                <a:latin typeface="Gadugi" panose="020B0502040204020203" pitchFamily="34" charset="0"/>
                <a:ea typeface="Gadugi" panose="020B0502040204020203" pitchFamily="34" charset="0"/>
              </a:rPr>
              <a:t>all provisos </a:t>
            </a:r>
            <a:r>
              <a:rPr lang="en-IN" dirty="0" smtClean="0">
                <a:latin typeface="Gadugi" panose="020B0502040204020203" pitchFamily="34" charset="0"/>
                <a:ea typeface="Gadugi" panose="020B0502040204020203" pitchFamily="34" charset="0"/>
              </a:rPr>
              <a:t>&amp; explanations </a:t>
            </a:r>
            <a:r>
              <a:rPr lang="en-IN" dirty="0">
                <a:latin typeface="Gadugi" panose="020B0502040204020203" pitchFamily="34" charset="0"/>
                <a:ea typeface="Gadugi" panose="020B0502040204020203" pitchFamily="34" charset="0"/>
              </a:rPr>
              <a:t>at one </a:t>
            </a:r>
            <a:r>
              <a:rPr lang="en-IN" dirty="0" smtClean="0">
                <a:latin typeface="Gadugi" panose="020B0502040204020203" pitchFamily="34" charset="0"/>
                <a:ea typeface="Gadugi" panose="020B0502040204020203" pitchFamily="34" charset="0"/>
              </a:rPr>
              <a:t>place.</a:t>
            </a:r>
          </a:p>
          <a:p>
            <a:pPr marL="0" indent="0" algn="just">
              <a:buNone/>
            </a:pPr>
            <a:r>
              <a:rPr lang="en-IN" dirty="0" smtClean="0">
                <a:latin typeface="Gadugi" panose="020B0502040204020203" pitchFamily="34" charset="0"/>
                <a:ea typeface="Gadugi" panose="020B0502040204020203" pitchFamily="34" charset="0"/>
              </a:rPr>
              <a:t>c</a:t>
            </a:r>
            <a:r>
              <a:rPr lang="en-IN" dirty="0">
                <a:latin typeface="Gadugi" panose="020B0502040204020203" pitchFamily="34" charset="0"/>
                <a:ea typeface="Gadugi" panose="020B0502040204020203" pitchFamily="34" charset="0"/>
              </a:rPr>
              <a:t>. Formulas </a:t>
            </a:r>
            <a:r>
              <a:rPr lang="en-IN" dirty="0" smtClean="0">
                <a:latin typeface="Gadugi" panose="020B0502040204020203" pitchFamily="34" charset="0"/>
                <a:ea typeface="Gadugi" panose="020B0502040204020203" pitchFamily="34" charset="0"/>
              </a:rPr>
              <a:t>introduced in Rules</a:t>
            </a:r>
          </a:p>
          <a:p>
            <a:pPr marL="0" indent="0" algn="just">
              <a:buNone/>
            </a:pPr>
            <a:r>
              <a:rPr lang="en-IN" dirty="0" smtClean="0">
                <a:latin typeface="Gadugi" panose="020B0502040204020203" pitchFamily="34" charset="0"/>
                <a:ea typeface="Gadugi" panose="020B0502040204020203" pitchFamily="34" charset="0"/>
              </a:rPr>
              <a:t>d. Provisions </a:t>
            </a:r>
            <a:r>
              <a:rPr lang="en-IN" dirty="0">
                <a:latin typeface="Gadugi" panose="020B0502040204020203" pitchFamily="34" charset="0"/>
                <a:ea typeface="Gadugi" panose="020B0502040204020203" pitchFamily="34" charset="0"/>
              </a:rPr>
              <a:t>related to </a:t>
            </a:r>
            <a:r>
              <a:rPr lang="en-IN" dirty="0" smtClean="0">
                <a:latin typeface="Gadugi" panose="020B0502040204020203" pitchFamily="34" charset="0"/>
                <a:ea typeface="Gadugi" panose="020B0502040204020203" pitchFamily="34" charset="0"/>
              </a:rPr>
              <a:t>common  </a:t>
            </a:r>
            <a:r>
              <a:rPr lang="en-US" dirty="0" smtClean="0">
                <a:latin typeface="Gadugi" panose="020B0502040204020203" pitchFamily="34" charset="0"/>
                <a:ea typeface="Gadugi" panose="020B0502040204020203" pitchFamily="34" charset="0"/>
              </a:rPr>
              <a:t>topic </a:t>
            </a:r>
            <a:r>
              <a:rPr lang="en-US" dirty="0">
                <a:latin typeface="Gadugi" panose="020B0502040204020203" pitchFamily="34" charset="0"/>
                <a:ea typeface="Gadugi" panose="020B0502040204020203" pitchFamily="34" charset="0"/>
              </a:rPr>
              <a:t>are consolidated into </a:t>
            </a:r>
            <a:r>
              <a:rPr lang="en-US" dirty="0" smtClean="0">
                <a:latin typeface="Gadugi" panose="020B0502040204020203" pitchFamily="34" charset="0"/>
                <a:ea typeface="Gadugi" panose="020B0502040204020203" pitchFamily="34" charset="0"/>
              </a:rPr>
              <a:t>1 </a:t>
            </a:r>
            <a:r>
              <a:rPr lang="en-IN" dirty="0" smtClean="0">
                <a:latin typeface="Gadugi" panose="020B0502040204020203" pitchFamily="34" charset="0"/>
                <a:ea typeface="Gadugi" panose="020B0502040204020203" pitchFamily="34" charset="0"/>
              </a:rPr>
              <a:t>section </a:t>
            </a:r>
            <a:r>
              <a:rPr lang="en-IN" dirty="0">
                <a:latin typeface="Gadugi" panose="020B0502040204020203" pitchFamily="34" charset="0"/>
                <a:ea typeface="Gadugi" panose="020B0502040204020203" pitchFamily="34" charset="0"/>
              </a:rPr>
              <a:t>as a table.</a:t>
            </a:r>
          </a:p>
          <a:p>
            <a:pPr marL="0" indent="0" algn="just">
              <a:buNone/>
            </a:pPr>
            <a:r>
              <a:rPr lang="en-US" sz="2200" dirty="0">
                <a:latin typeface="Gadugi" panose="020B0502040204020203" pitchFamily="34" charset="0"/>
                <a:ea typeface="Gadugi" panose="020B0502040204020203" pitchFamily="34" charset="0"/>
              </a:rPr>
              <a:t>Ex. Salary related deductions &amp; </a:t>
            </a:r>
            <a:r>
              <a:rPr lang="en-US" sz="2200" dirty="0" smtClean="0">
                <a:latin typeface="Gadugi" panose="020B0502040204020203" pitchFamily="34" charset="0"/>
                <a:ea typeface="Gadugi" panose="020B0502040204020203" pitchFamily="34" charset="0"/>
              </a:rPr>
              <a:t>exemptions tabulated </a:t>
            </a:r>
            <a:r>
              <a:rPr lang="en-US" sz="2200" dirty="0">
                <a:latin typeface="Gadugi" panose="020B0502040204020203" pitchFamily="34" charset="0"/>
                <a:ea typeface="Gadugi" panose="020B0502040204020203" pitchFamily="34" charset="0"/>
              </a:rPr>
              <a:t>into one </a:t>
            </a:r>
            <a:r>
              <a:rPr lang="en-US" sz="2200" dirty="0" smtClean="0">
                <a:latin typeface="Gadugi" panose="020B0502040204020203" pitchFamily="34" charset="0"/>
                <a:ea typeface="Gadugi" panose="020B0502040204020203" pitchFamily="34" charset="0"/>
              </a:rPr>
              <a:t>Section. TDS thresholds</a:t>
            </a:r>
            <a:r>
              <a:rPr lang="en-US" sz="2200" dirty="0">
                <a:latin typeface="Gadugi" panose="020B0502040204020203" pitchFamily="34" charset="0"/>
                <a:ea typeface="Gadugi" panose="020B0502040204020203" pitchFamily="34" charset="0"/>
              </a:rPr>
              <a:t> </a:t>
            </a:r>
            <a:r>
              <a:rPr lang="en-US" sz="2200" dirty="0" smtClean="0">
                <a:latin typeface="Gadugi" panose="020B0502040204020203" pitchFamily="34" charset="0"/>
                <a:ea typeface="Gadugi" panose="020B0502040204020203" pitchFamily="34" charset="0"/>
              </a:rPr>
              <a:t>into tables</a:t>
            </a:r>
            <a:endParaRPr lang="en-IN" sz="2200"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039575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8464"/>
          </a:xfrm>
        </p:spPr>
        <p:txBody>
          <a:bodyPr>
            <a:normAutofit/>
          </a:bodyPr>
          <a:lstStyle/>
          <a:p>
            <a:pPr algn="ctr"/>
            <a:r>
              <a:rPr lang="en-US" sz="3200" dirty="0" smtClean="0">
                <a:latin typeface="Broadway" panose="04040905080B02020502" pitchFamily="82" charset="0"/>
              </a:rPr>
              <a:t>SIMPLICATION – HOW ACHIEVED</a:t>
            </a:r>
            <a:endParaRPr lang="en-IN" sz="3200" dirty="0">
              <a:latin typeface="Broadway" panose="04040905080B02020502" pitchFamily="82" charset="0"/>
            </a:endParaRPr>
          </a:p>
        </p:txBody>
      </p:sp>
      <p:sp>
        <p:nvSpPr>
          <p:cNvPr id="3" name="Content Placeholder 2"/>
          <p:cNvSpPr>
            <a:spLocks noGrp="1"/>
          </p:cNvSpPr>
          <p:nvPr>
            <p:ph sz="half" idx="1"/>
          </p:nvPr>
        </p:nvSpPr>
        <p:spPr>
          <a:xfrm>
            <a:off x="838200" y="1825625"/>
            <a:ext cx="2401389" cy="4351338"/>
          </a:xfrm>
        </p:spPr>
        <p:txBody>
          <a:bodyPr>
            <a:normAutofit/>
          </a:bodyPr>
          <a:lstStyle/>
          <a:p>
            <a:pPr marL="0" indent="0" algn="just">
              <a:buNone/>
            </a:pPr>
            <a:r>
              <a:rPr lang="en-US" sz="2400" dirty="0" smtClean="0">
                <a:latin typeface="Gadugi" panose="020B0502040204020203" pitchFamily="34" charset="0"/>
                <a:ea typeface="Gadugi" panose="020B0502040204020203" pitchFamily="34" charset="0"/>
              </a:rPr>
              <a:t>Definitions consolidated under different chapters as</a:t>
            </a:r>
          </a:p>
          <a:p>
            <a:pPr marL="0" indent="0" algn="just">
              <a:buNone/>
            </a:pPr>
            <a:r>
              <a:rPr lang="en-US" sz="2400" b="1" i="1" dirty="0" smtClean="0">
                <a:latin typeface="Gadugi" panose="020B0502040204020203" pitchFamily="34" charset="0"/>
                <a:ea typeface="Gadugi" panose="020B0502040204020203" pitchFamily="34" charset="0"/>
              </a:rPr>
              <a:t>Interpretation</a:t>
            </a:r>
            <a:endParaRPr lang="en-IN" sz="2400" b="1" i="1"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a:xfrm>
            <a:off x="3383280" y="1825625"/>
            <a:ext cx="7970520" cy="4351338"/>
          </a:xfrm>
        </p:spPr>
        <p:txBody>
          <a:bodyPr>
            <a:normAutofit/>
          </a:bodyPr>
          <a:lstStyle/>
          <a:p>
            <a:pPr algn="just"/>
            <a:r>
              <a:rPr lang="en-US" sz="1600" dirty="0">
                <a:latin typeface="Gadugi" panose="020B0502040204020203" pitchFamily="34" charset="0"/>
                <a:ea typeface="Gadugi" panose="020B0502040204020203" pitchFamily="34" charset="0"/>
              </a:rPr>
              <a:t>Banking Cos, Co-op. banks, Primary Agri. credit </a:t>
            </a:r>
            <a:r>
              <a:rPr lang="en-US" sz="1600" dirty="0" smtClean="0">
                <a:latin typeface="Gadugi" panose="020B0502040204020203" pitchFamily="34" charset="0"/>
                <a:ea typeface="Gadugi" panose="020B0502040204020203" pitchFamily="34" charset="0"/>
              </a:rPr>
              <a:t>society, Specified </a:t>
            </a:r>
            <a:r>
              <a:rPr lang="en-US" sz="1600" dirty="0">
                <a:latin typeface="Gadugi" panose="020B0502040204020203" pitchFamily="34" charset="0"/>
                <a:ea typeface="Gadugi" panose="020B0502040204020203" pitchFamily="34" charset="0"/>
              </a:rPr>
              <a:t>Sums, Specified Advance, defined repeatedly in </a:t>
            </a:r>
            <a:r>
              <a:rPr lang="en-US" sz="1600" dirty="0" smtClean="0">
                <a:latin typeface="Gadugi" panose="020B0502040204020203" pitchFamily="34" charset="0"/>
                <a:ea typeface="Gadugi" panose="020B0502040204020203" pitchFamily="34" charset="0"/>
              </a:rPr>
              <a:t>S. </a:t>
            </a:r>
            <a:r>
              <a:rPr lang="en-IN" sz="1600" dirty="0" smtClean="0">
                <a:latin typeface="Gadugi" panose="020B0502040204020203" pitchFamily="34" charset="0"/>
                <a:ea typeface="Gadugi" panose="020B0502040204020203" pitchFamily="34" charset="0"/>
              </a:rPr>
              <a:t>269SS</a:t>
            </a:r>
            <a:r>
              <a:rPr lang="en-IN" sz="1600" dirty="0">
                <a:latin typeface="Gadugi" panose="020B0502040204020203" pitchFamily="34" charset="0"/>
                <a:ea typeface="Gadugi" panose="020B0502040204020203" pitchFamily="34" charset="0"/>
              </a:rPr>
              <a:t>, 269T &amp; 269 </a:t>
            </a:r>
            <a:r>
              <a:rPr lang="en-IN" sz="1600" dirty="0" smtClean="0">
                <a:latin typeface="Gadugi" panose="020B0502040204020203" pitchFamily="34" charset="0"/>
                <a:ea typeface="Gadugi" panose="020B0502040204020203" pitchFamily="34" charset="0"/>
              </a:rPr>
              <a:t>ST….. NOW under </a:t>
            </a:r>
            <a:r>
              <a:rPr lang="en-IN" sz="1600" b="1" dirty="0" smtClean="0">
                <a:latin typeface="Gadugi" panose="020B0502040204020203" pitchFamily="34" charset="0"/>
                <a:ea typeface="Gadugi" panose="020B0502040204020203" pitchFamily="34" charset="0"/>
              </a:rPr>
              <a:t>sec.189 </a:t>
            </a:r>
          </a:p>
          <a:p>
            <a:pPr algn="just"/>
            <a:r>
              <a:rPr lang="en-US" sz="1600" dirty="0" smtClean="0">
                <a:latin typeface="Gadugi" panose="020B0502040204020203" pitchFamily="34" charset="0"/>
                <a:ea typeface="Gadugi" panose="020B0502040204020203" pitchFamily="34" charset="0"/>
              </a:rPr>
              <a:t>Definitions relating to Income from Business or Profession u/s 43 now under </a:t>
            </a:r>
            <a:r>
              <a:rPr lang="en-US" sz="1600" b="1" dirty="0" smtClean="0">
                <a:latin typeface="Gadugi" panose="020B0502040204020203" pitchFamily="34" charset="0"/>
                <a:ea typeface="Gadugi" panose="020B0502040204020203" pitchFamily="34" charset="0"/>
              </a:rPr>
              <a:t>sec.66</a:t>
            </a:r>
          </a:p>
          <a:p>
            <a:pPr algn="just"/>
            <a:r>
              <a:rPr lang="en-US" sz="1600" dirty="0" smtClean="0">
                <a:latin typeface="Gadugi" panose="020B0502040204020203" pitchFamily="34" charset="0"/>
                <a:ea typeface="Gadugi" panose="020B0502040204020203" pitchFamily="34" charset="0"/>
              </a:rPr>
              <a:t>Special provisions relating to shipping companies u/s 115 V/VC/VC now under </a:t>
            </a:r>
            <a:r>
              <a:rPr lang="en-US" sz="1600" b="1" dirty="0" smtClean="0">
                <a:latin typeface="Gadugi" panose="020B0502040204020203" pitchFamily="34" charset="0"/>
                <a:ea typeface="Gadugi" panose="020B0502040204020203" pitchFamily="34" charset="0"/>
              </a:rPr>
              <a:t>sec.235</a:t>
            </a:r>
          </a:p>
          <a:p>
            <a:pPr algn="just"/>
            <a:r>
              <a:rPr lang="en-US" sz="1600" dirty="0"/>
              <a:t>Block period, requisition, search, ‘last </a:t>
            </a:r>
            <a:r>
              <a:rPr lang="en-US" sz="1600" dirty="0" smtClean="0"/>
              <a:t>of the </a:t>
            </a:r>
            <a:r>
              <a:rPr lang="en-IN" sz="1600" dirty="0"/>
              <a:t>authorizations’, undisclosed </a:t>
            </a:r>
            <a:r>
              <a:rPr lang="en-IN" sz="1600" dirty="0" smtClean="0"/>
              <a:t>income u/s 158B now under </a:t>
            </a:r>
            <a:r>
              <a:rPr lang="en-IN" sz="1600" b="1" dirty="0" smtClean="0"/>
              <a:t>301</a:t>
            </a:r>
          </a:p>
          <a:p>
            <a:pPr algn="just"/>
            <a:r>
              <a:rPr lang="en-US" sz="1600" b="1" dirty="0">
                <a:latin typeface="Gadugi" panose="020B0502040204020203" pitchFamily="34" charset="0"/>
                <a:ea typeface="Gadugi" panose="020B0502040204020203" pitchFamily="34" charset="0"/>
              </a:rPr>
              <a:t> </a:t>
            </a:r>
            <a:r>
              <a:rPr lang="en-US" sz="1600" dirty="0" smtClean="0">
                <a:latin typeface="Gadugi" panose="020B0502040204020203" pitchFamily="34" charset="0"/>
                <a:ea typeface="Gadugi" panose="020B0502040204020203" pitchFamily="34" charset="0"/>
              </a:rPr>
              <a:t>Special provisions relating to NPO earlier under section 13 now under </a:t>
            </a:r>
            <a:r>
              <a:rPr lang="en-US" sz="1600" b="1" dirty="0" smtClean="0">
                <a:latin typeface="Gadugi" panose="020B0502040204020203" pitchFamily="34" charset="0"/>
                <a:ea typeface="Gadugi" panose="020B0502040204020203" pitchFamily="34" charset="0"/>
              </a:rPr>
              <a:t>355</a:t>
            </a:r>
          </a:p>
          <a:p>
            <a:pPr algn="just"/>
            <a:r>
              <a:rPr lang="en-US" sz="1600" b="1" dirty="0">
                <a:latin typeface="Gadugi" panose="020B0502040204020203" pitchFamily="34" charset="0"/>
                <a:ea typeface="Gadugi" panose="020B0502040204020203" pitchFamily="34" charset="0"/>
              </a:rPr>
              <a:t> </a:t>
            </a:r>
            <a:r>
              <a:rPr lang="en-US" sz="1600" dirty="0" smtClean="0">
                <a:latin typeface="Gadugi" panose="020B0502040204020203" pitchFamily="34" charset="0"/>
                <a:ea typeface="Gadugi" panose="020B0502040204020203" pitchFamily="34" charset="0"/>
              </a:rPr>
              <a:t>Definitions relating to TDS provisions contained under 192 – 206 CB now under </a:t>
            </a:r>
            <a:r>
              <a:rPr lang="en-US" sz="1600" b="1" dirty="0" smtClean="0">
                <a:latin typeface="Gadugi" panose="020B0502040204020203" pitchFamily="34" charset="0"/>
                <a:ea typeface="Gadugi" panose="020B0502040204020203" pitchFamily="34" charset="0"/>
              </a:rPr>
              <a:t>402</a:t>
            </a:r>
          </a:p>
          <a:p>
            <a:pPr algn="just"/>
            <a:endParaRPr lang="en-US" sz="1600" b="1" dirty="0">
              <a:latin typeface="Gadugi" panose="020B0502040204020203" pitchFamily="34" charset="0"/>
              <a:ea typeface="Gadugi" panose="020B0502040204020203" pitchFamily="34" charset="0"/>
            </a:endParaRPr>
          </a:p>
          <a:p>
            <a:pPr algn="just"/>
            <a:r>
              <a:rPr lang="en-US" sz="1600" b="1" i="1" dirty="0" smtClean="0">
                <a:solidFill>
                  <a:schemeClr val="tx2">
                    <a:lumMod val="50000"/>
                  </a:schemeClr>
                </a:solidFill>
                <a:latin typeface="Gadugi" panose="020B0502040204020203" pitchFamily="34" charset="0"/>
                <a:ea typeface="Gadugi" panose="020B0502040204020203" pitchFamily="34" charset="0"/>
              </a:rPr>
              <a:t>Now you need to read from right to left …. Definition  [ Interpretation] being the last section in the chapter </a:t>
            </a:r>
            <a:endParaRPr lang="en-IN" sz="1600" i="1" dirty="0" smtClean="0">
              <a:solidFill>
                <a:schemeClr val="tx2">
                  <a:lumMod val="50000"/>
                </a:schemeClr>
              </a:solidFill>
              <a:latin typeface="Gadugi" panose="020B0502040204020203" pitchFamily="34" charset="0"/>
              <a:ea typeface="Gadugi" panose="020B0502040204020203" pitchFamily="34" charset="0"/>
            </a:endParaRPr>
          </a:p>
          <a:p>
            <a:pPr algn="just"/>
            <a:endParaRPr lang="en-IN" sz="16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349973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70898"/>
          </a:xfrm>
        </p:spPr>
        <p:txBody>
          <a:bodyPr>
            <a:normAutofit fontScale="90000"/>
          </a:bodyPr>
          <a:lstStyle/>
          <a:p>
            <a:pPr algn="ctr"/>
            <a:r>
              <a:rPr lang="en-US" sz="3200" dirty="0" smtClean="0">
                <a:latin typeface="Broadway" panose="04040905080B02020502" pitchFamily="82" charset="0"/>
              </a:rPr>
              <a:t>ASSESSEE FRIENDLY CHANGES</a:t>
            </a:r>
            <a:endParaRPr lang="en-IN" sz="3200" dirty="0">
              <a:latin typeface="Broadway" panose="04040905080B02020502" pitchFamily="82"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2730404"/>
              </p:ext>
            </p:extLst>
          </p:nvPr>
        </p:nvGraphicFramePr>
        <p:xfrm>
          <a:off x="459377" y="1045029"/>
          <a:ext cx="11297193" cy="5700783"/>
        </p:xfrm>
        <a:graphic>
          <a:graphicData uri="http://schemas.openxmlformats.org/drawingml/2006/table">
            <a:tbl>
              <a:tblPr firstRow="1" bandRow="1">
                <a:tableStyleId>{5C22544A-7EE6-4342-B048-85BDC9FD1C3A}</a:tableStyleId>
              </a:tblPr>
              <a:tblGrid>
                <a:gridCol w="3765731"/>
                <a:gridCol w="3765731"/>
                <a:gridCol w="3765731"/>
              </a:tblGrid>
              <a:tr h="1144155">
                <a:tc>
                  <a:txBody>
                    <a:bodyPr/>
                    <a:lstStyle/>
                    <a:p>
                      <a:r>
                        <a:rPr lang="en-IN" sz="1800" b="1" i="0" u="none" strike="noStrike" kern="1200" baseline="0" dirty="0" smtClean="0">
                          <a:solidFill>
                            <a:srgbClr val="7030A0"/>
                          </a:solidFill>
                          <a:latin typeface="Gadugi" panose="020B0502040204020203" pitchFamily="34" charset="0"/>
                          <a:ea typeface="Gadugi" panose="020B0502040204020203" pitchFamily="34" charset="0"/>
                          <a:cs typeface="+mn-cs"/>
                        </a:rPr>
                        <a:t>Definition of Relative</a:t>
                      </a:r>
                      <a:endParaRPr lang="en-IN" b="1" dirty="0">
                        <a:solidFill>
                          <a:srgbClr val="7030A0"/>
                        </a:solidFill>
                        <a:latin typeface="Gadugi" panose="020B0502040204020203" pitchFamily="34" charset="0"/>
                        <a:ea typeface="Gadugi" panose="020B0502040204020203" pitchFamily="34" charset="0"/>
                      </a:endParaRPr>
                    </a:p>
                  </a:txBody>
                  <a:tcPr/>
                </a:tc>
                <a:tc>
                  <a:txBody>
                    <a:bodyPr/>
                    <a:lstStyle/>
                    <a:p>
                      <a:pPr algn="just"/>
                      <a:r>
                        <a:rPr lang="en-US" sz="1800" b="1" i="0" u="none" strike="noStrike" kern="1200" baseline="0" dirty="0" smtClean="0">
                          <a:solidFill>
                            <a:srgbClr val="7030A0"/>
                          </a:solidFill>
                          <a:latin typeface="Gadugi" panose="020B0502040204020203" pitchFamily="34" charset="0"/>
                          <a:ea typeface="Gadugi" panose="020B0502040204020203" pitchFamily="34" charset="0"/>
                          <a:cs typeface="+mn-cs"/>
                        </a:rPr>
                        <a:t>No clarity on inclusion of maternal lineal </a:t>
                      </a:r>
                      <a:r>
                        <a:rPr lang="en-IN" sz="1800" b="1" i="0" u="none" strike="noStrike" kern="1200" baseline="0" dirty="0" smtClean="0">
                          <a:solidFill>
                            <a:srgbClr val="7030A0"/>
                          </a:solidFill>
                          <a:latin typeface="Gadugi" panose="020B0502040204020203" pitchFamily="34" charset="0"/>
                          <a:ea typeface="Gadugi" panose="020B0502040204020203" pitchFamily="34" charset="0"/>
                          <a:cs typeface="+mn-cs"/>
                        </a:rPr>
                        <a:t>ascendants</a:t>
                      </a:r>
                      <a:endParaRPr lang="en-IN" b="1" dirty="0">
                        <a:solidFill>
                          <a:srgbClr val="7030A0"/>
                        </a:solidFill>
                        <a:latin typeface="Gadugi" panose="020B0502040204020203" pitchFamily="34" charset="0"/>
                        <a:ea typeface="Gadugi" panose="020B0502040204020203" pitchFamily="34" charset="0"/>
                      </a:endParaRPr>
                    </a:p>
                  </a:txBody>
                  <a:tcPr/>
                </a:tc>
                <a:tc>
                  <a:txBody>
                    <a:bodyPr/>
                    <a:lstStyle/>
                    <a:p>
                      <a:r>
                        <a:rPr lang="en-IN" sz="1800" b="1" i="0" u="none" strike="noStrike" kern="1200" baseline="0" dirty="0" smtClean="0">
                          <a:solidFill>
                            <a:srgbClr val="7030A0"/>
                          </a:solidFill>
                          <a:latin typeface="Gadugi" panose="020B0502040204020203" pitchFamily="34" charset="0"/>
                          <a:ea typeface="Gadugi" panose="020B0502040204020203" pitchFamily="34" charset="0"/>
                          <a:cs typeface="+mn-cs"/>
                        </a:rPr>
                        <a:t>Relative includes lineal ascendants</a:t>
                      </a:r>
                    </a:p>
                    <a:p>
                      <a:pPr algn="just"/>
                      <a:r>
                        <a:rPr lang="en-IN" sz="1800" b="1" i="0" u="none" strike="noStrike" kern="1200" baseline="0" dirty="0" smtClean="0">
                          <a:solidFill>
                            <a:srgbClr val="7030A0"/>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cs typeface="+mn-cs"/>
                        </a:rPr>
                        <a:t>(Maternal &amp; Paternal) </a:t>
                      </a:r>
                      <a:r>
                        <a:rPr lang="en-IN" sz="1800" b="1" i="0" u="none" strike="noStrike" kern="1200" baseline="0" dirty="0" smtClean="0">
                          <a:solidFill>
                            <a:srgbClr val="7030A0"/>
                          </a:solidFill>
                          <a:latin typeface="Gadugi" panose="020B0502040204020203" pitchFamily="34" charset="0"/>
                          <a:ea typeface="Gadugi" panose="020B0502040204020203" pitchFamily="34" charset="0"/>
                          <a:cs typeface="+mn-cs"/>
                        </a:rPr>
                        <a:t>&amp; </a:t>
                      </a:r>
                      <a:r>
                        <a:rPr lang="en-IN" sz="1800" b="1" i="0" u="none" strike="noStrike" kern="1200" baseline="0" dirty="0" err="1" smtClean="0">
                          <a:solidFill>
                            <a:srgbClr val="7030A0"/>
                          </a:solidFill>
                          <a:latin typeface="Gadugi" panose="020B0502040204020203" pitchFamily="34" charset="0"/>
                          <a:ea typeface="Gadugi" panose="020B0502040204020203" pitchFamily="34" charset="0"/>
                          <a:cs typeface="+mn-cs"/>
                        </a:rPr>
                        <a:t>descendents</a:t>
                      </a:r>
                      <a:r>
                        <a:rPr lang="en-IN" sz="1800" b="1" i="0" u="none" strike="noStrike" kern="1200" baseline="0" dirty="0" smtClean="0">
                          <a:solidFill>
                            <a:srgbClr val="7030A0"/>
                          </a:solidFill>
                          <a:latin typeface="Gadugi" panose="020B0502040204020203" pitchFamily="34" charset="0"/>
                          <a:ea typeface="Gadugi" panose="020B0502040204020203" pitchFamily="34" charset="0"/>
                          <a:cs typeface="+mn-cs"/>
                        </a:rPr>
                        <a:t>.</a:t>
                      </a:r>
                      <a:endParaRPr lang="en-IN" b="1" dirty="0">
                        <a:solidFill>
                          <a:srgbClr val="7030A0"/>
                        </a:solidFill>
                        <a:latin typeface="Gadugi" panose="020B0502040204020203" pitchFamily="34" charset="0"/>
                        <a:ea typeface="Gadugi" panose="020B0502040204020203" pitchFamily="34" charset="0"/>
                      </a:endParaRPr>
                    </a:p>
                  </a:txBody>
                  <a:tcPr/>
                </a:tc>
              </a:tr>
              <a:tr h="1786025">
                <a:tc>
                  <a:txBody>
                    <a:bodyPr/>
                    <a:lstStyle/>
                    <a:p>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DRP directions</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No mandate to include reasoning &amp; points considered to reach decision in the </a:t>
                      </a:r>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directions. S. 144C</a:t>
                      </a:r>
                      <a:endParaRPr lang="en-IN" dirty="0">
                        <a:latin typeface="Gadugi" panose="020B0502040204020203" pitchFamily="34" charset="0"/>
                        <a:ea typeface="Gadugi" panose="020B0502040204020203" pitchFamily="34" charset="0"/>
                      </a:endParaRPr>
                    </a:p>
                  </a:txBody>
                  <a:tcPr/>
                </a:tc>
                <a:tc>
                  <a:txBody>
                    <a:bodyPr/>
                    <a:lstStyle/>
                    <a:p>
                      <a:pPr algn="just"/>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DRP to give directions in writing, stating points of determination, decision thereon &amp; reasons for such </a:t>
                      </a:r>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decision. S. 275(6)</a:t>
                      </a:r>
                    </a:p>
                    <a:p>
                      <a:pPr algn="just"/>
                      <a:r>
                        <a:rPr lang="en-US" sz="1200" b="0" i="0" u="none" strike="noStrike" kern="1200" baseline="0" dirty="0" smtClean="0">
                          <a:solidFill>
                            <a:schemeClr val="dk1"/>
                          </a:solidFill>
                          <a:latin typeface="Gadugi" panose="020B0502040204020203" pitchFamily="34" charset="0"/>
                          <a:ea typeface="Gadugi" panose="020B0502040204020203" pitchFamily="34" charset="0"/>
                          <a:cs typeface="+mn-cs"/>
                        </a:rPr>
                        <a:t>(DRP orders will now be well-reasoned &amp; adequately explained, ensuring transparency &amp; reducing reliance on past rulings)</a:t>
                      </a:r>
                      <a:endParaRPr lang="en-IN" sz="1200" dirty="0">
                        <a:latin typeface="Gadugi" panose="020B0502040204020203" pitchFamily="34" charset="0"/>
                        <a:ea typeface="Gadugi" panose="020B0502040204020203" pitchFamily="34" charset="0"/>
                      </a:endParaRPr>
                    </a:p>
                  </a:txBody>
                  <a:tcPr/>
                </a:tc>
              </a:tr>
              <a:tr h="940013">
                <a:tc>
                  <a:txBody>
                    <a:bodyPr/>
                    <a:lstStyle/>
                    <a:p>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Tolerance Range (TR) for deviation B/w transaction price &amp; ALP</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just"/>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Not clear when only single comparable is determined as ALP. S. 92C</a:t>
                      </a:r>
                      <a:endParaRPr lang="en-IN" dirty="0">
                        <a:latin typeface="Gadugi" panose="020B0502040204020203" pitchFamily="34" charset="0"/>
                        <a:ea typeface="Gadugi" panose="020B0502040204020203" pitchFamily="34" charset="0"/>
                      </a:endParaRPr>
                    </a:p>
                  </a:txBody>
                  <a:tcPr/>
                </a:tc>
                <a:tc>
                  <a:txBody>
                    <a:bodyPr/>
                    <a:lstStyle/>
                    <a:p>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Clarified that TR (+/-3%) available even when only single comparable is determined </a:t>
                      </a:r>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as ALP. S. 165.</a:t>
                      </a:r>
                      <a:endParaRPr lang="en-IN" dirty="0">
                        <a:latin typeface="Gadugi" panose="020B0502040204020203" pitchFamily="34" charset="0"/>
                        <a:ea typeface="Gadugi" panose="020B0502040204020203" pitchFamily="34" charset="0"/>
                      </a:endParaRPr>
                    </a:p>
                  </a:txBody>
                  <a:tcPr/>
                </a:tc>
              </a:tr>
              <a:tr h="1786025">
                <a:tc>
                  <a:txBody>
                    <a:bodyPr/>
                    <a:lstStyle/>
                    <a:p>
                      <a:pPr algn="just"/>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Exemption of medical expense Reimbursement</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just"/>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Certificate from an approved hospital is </a:t>
                      </a:r>
                      <a:r>
                        <a:rPr lang="en-US" sz="1800" b="1" i="0" u="none" strike="noStrike" kern="1200" baseline="0" dirty="0" smtClean="0">
                          <a:solidFill>
                            <a:schemeClr val="dk1"/>
                          </a:solidFill>
                          <a:latin typeface="Gadugi" panose="020B0502040204020203" pitchFamily="34" charset="0"/>
                          <a:ea typeface="Gadugi" panose="020B0502040204020203" pitchFamily="34" charset="0"/>
                          <a:cs typeface="+mn-cs"/>
                        </a:rPr>
                        <a:t>mandatory</a:t>
                      </a:r>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 to claim medical expense reimbursement for prescribed diseases as a deduction from salary for employee. S. </a:t>
                      </a:r>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17(2)</a:t>
                      </a:r>
                      <a:endParaRPr lang="en-IN" dirty="0">
                        <a:latin typeface="Gadugi" panose="020B0502040204020203" pitchFamily="34" charset="0"/>
                        <a:ea typeface="Gadugi" panose="020B0502040204020203" pitchFamily="34" charset="0"/>
                      </a:endParaRPr>
                    </a:p>
                  </a:txBody>
                  <a:tcPr/>
                </a:tc>
                <a:tc>
                  <a:txBody>
                    <a:bodyPr/>
                    <a:lstStyle/>
                    <a:p>
                      <a:pPr algn="just"/>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Requirement of such medical certificate from an approved hospital to claim medical </a:t>
                      </a:r>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expense reimbursement for prescribed </a:t>
                      </a:r>
                      <a:r>
                        <a:rPr lang="en-US" sz="1800" b="0" i="0" u="none" strike="noStrike" kern="1200" baseline="0" dirty="0" smtClean="0">
                          <a:solidFill>
                            <a:schemeClr val="dk1"/>
                          </a:solidFill>
                          <a:latin typeface="Gadugi" panose="020B0502040204020203" pitchFamily="34" charset="0"/>
                          <a:ea typeface="Gadugi" panose="020B0502040204020203" pitchFamily="34" charset="0"/>
                          <a:cs typeface="+mn-cs"/>
                        </a:rPr>
                        <a:t>diseases as deduction from salary for </a:t>
                      </a:r>
                      <a:r>
                        <a:rPr lang="en-IN" sz="1800" b="0" i="0" u="none" strike="noStrike" kern="1200" baseline="0" dirty="0" smtClean="0">
                          <a:solidFill>
                            <a:schemeClr val="dk1"/>
                          </a:solidFill>
                          <a:latin typeface="Gadugi" panose="020B0502040204020203" pitchFamily="34" charset="0"/>
                          <a:ea typeface="Gadugi" panose="020B0502040204020203" pitchFamily="34" charset="0"/>
                          <a:cs typeface="+mn-cs"/>
                        </a:rPr>
                        <a:t>employee omitted</a:t>
                      </a:r>
                      <a:endParaRPr lang="en-IN" dirty="0">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1266456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8464"/>
          </a:xfrm>
        </p:spPr>
        <p:txBody>
          <a:bodyPr>
            <a:normAutofit/>
          </a:bodyPr>
          <a:lstStyle/>
          <a:p>
            <a:pPr algn="ctr"/>
            <a:r>
              <a:rPr lang="en-US" sz="3200" dirty="0" smtClean="0">
                <a:latin typeface="Broadway" panose="04040905080B02020502" pitchFamily="82" charset="0"/>
              </a:rPr>
              <a:t>REVENUE BENEFIT CHANGES</a:t>
            </a:r>
            <a:endParaRPr lang="en-IN" sz="3200" dirty="0">
              <a:latin typeface="Broadway" panose="04040905080B02020502" pitchFamily="82" charset="0"/>
            </a:endParaRPr>
          </a:p>
        </p:txBody>
      </p:sp>
      <p:sp>
        <p:nvSpPr>
          <p:cNvPr id="3" name="Content Placeholder 2"/>
          <p:cNvSpPr>
            <a:spLocks noGrp="1"/>
          </p:cNvSpPr>
          <p:nvPr>
            <p:ph sz="half" idx="1"/>
          </p:nvPr>
        </p:nvSpPr>
        <p:spPr>
          <a:xfrm>
            <a:off x="838200" y="1110343"/>
            <a:ext cx="5181600" cy="5066620"/>
          </a:xfrm>
        </p:spPr>
        <p:txBody>
          <a:bodyPr>
            <a:noAutofit/>
          </a:bodyPr>
          <a:lstStyle/>
          <a:p>
            <a:pPr algn="just"/>
            <a:r>
              <a:rPr lang="en-US" sz="1200" b="1" dirty="0" smtClean="0">
                <a:latin typeface="Gadugi" panose="020B0502040204020203" pitchFamily="34" charset="0"/>
                <a:ea typeface="Gadugi" panose="020B0502040204020203" pitchFamily="34" charset="0"/>
              </a:rPr>
              <a:t>Section 132 – Power of Officer in charge of Search and </a:t>
            </a:r>
            <a:r>
              <a:rPr lang="en-US" sz="1200" b="1" dirty="0" err="1" smtClean="0">
                <a:latin typeface="Gadugi" panose="020B0502040204020203" pitchFamily="34" charset="0"/>
                <a:ea typeface="Gadugi" panose="020B0502040204020203" pitchFamily="34" charset="0"/>
              </a:rPr>
              <a:t>Siezure</a:t>
            </a:r>
            <a:endParaRPr lang="en-US" sz="1200" b="1" dirty="0">
              <a:latin typeface="Gadugi" panose="020B0502040204020203" pitchFamily="34" charset="0"/>
              <a:ea typeface="Gadugi" panose="020B0502040204020203" pitchFamily="34" charset="0"/>
            </a:endParaRPr>
          </a:p>
          <a:p>
            <a:pPr algn="just">
              <a:lnSpc>
                <a:spcPct val="110000"/>
              </a:lnSpc>
            </a:pPr>
            <a:r>
              <a:rPr lang="en-US" sz="1200" dirty="0">
                <a:latin typeface="Gadugi" panose="020B0502040204020203" pitchFamily="34" charset="0"/>
                <a:ea typeface="Gadugi" panose="020B0502040204020203" pitchFamily="34" charset="0"/>
              </a:rPr>
              <a:t>“Break open lock of any </a:t>
            </a:r>
            <a:r>
              <a:rPr lang="en-US" sz="1200" dirty="0" smtClean="0">
                <a:latin typeface="Gadugi" panose="020B0502040204020203" pitchFamily="34" charset="0"/>
                <a:ea typeface="Gadugi" panose="020B0502040204020203" pitchFamily="34" charset="0"/>
              </a:rPr>
              <a:t>door, box</a:t>
            </a:r>
            <a:r>
              <a:rPr lang="en-US" sz="1200" dirty="0">
                <a:latin typeface="Gadugi" panose="020B0502040204020203" pitchFamily="34" charset="0"/>
                <a:ea typeface="Gadugi" panose="020B0502040204020203" pitchFamily="34" charset="0"/>
              </a:rPr>
              <a:t>, locker, safe, </a:t>
            </a:r>
            <a:r>
              <a:rPr lang="en-US" sz="1200" dirty="0" err="1">
                <a:latin typeface="Gadugi" panose="020B0502040204020203" pitchFamily="34" charset="0"/>
                <a:ea typeface="Gadugi" panose="020B0502040204020203" pitchFamily="34" charset="0"/>
              </a:rPr>
              <a:t>almirah</a:t>
            </a:r>
            <a:r>
              <a:rPr lang="en-US" sz="1200" dirty="0">
                <a:latin typeface="Gadugi" panose="020B0502040204020203" pitchFamily="34" charset="0"/>
                <a:ea typeface="Gadugi" panose="020B0502040204020203" pitchFamily="34" charset="0"/>
              </a:rPr>
              <a:t> or </a:t>
            </a:r>
            <a:r>
              <a:rPr lang="en-US" sz="1200" dirty="0" smtClean="0">
                <a:latin typeface="Gadugi" panose="020B0502040204020203" pitchFamily="34" charset="0"/>
                <a:ea typeface="Gadugi" panose="020B0502040204020203" pitchFamily="34" charset="0"/>
              </a:rPr>
              <a:t>other </a:t>
            </a:r>
            <a:r>
              <a:rPr lang="en-IN" sz="1200" dirty="0" smtClean="0">
                <a:latin typeface="Gadugi" panose="020B0502040204020203" pitchFamily="34" charset="0"/>
                <a:ea typeface="Gadugi" panose="020B0502040204020203" pitchFamily="34" charset="0"/>
              </a:rPr>
              <a:t>receptacle </a:t>
            </a:r>
            <a:r>
              <a:rPr lang="en-IN" sz="1200" dirty="0">
                <a:latin typeface="Gadugi" panose="020B0502040204020203" pitchFamily="34" charset="0"/>
                <a:ea typeface="Gadugi" panose="020B0502040204020203" pitchFamily="34" charset="0"/>
              </a:rPr>
              <a:t>for exercising </a:t>
            </a:r>
            <a:r>
              <a:rPr lang="en-IN" sz="1200" dirty="0" smtClean="0">
                <a:latin typeface="Gadugi" panose="020B0502040204020203" pitchFamily="34" charset="0"/>
                <a:ea typeface="Gadugi" panose="020B0502040204020203" pitchFamily="34" charset="0"/>
              </a:rPr>
              <a:t>powers </a:t>
            </a:r>
            <a:r>
              <a:rPr lang="en-US" sz="1200" dirty="0" smtClean="0">
                <a:latin typeface="Gadugi" panose="020B0502040204020203" pitchFamily="34" charset="0"/>
                <a:ea typeface="Gadugi" panose="020B0502040204020203" pitchFamily="34" charset="0"/>
              </a:rPr>
              <a:t>conferred </a:t>
            </a:r>
            <a:r>
              <a:rPr lang="en-US" sz="1200" dirty="0">
                <a:latin typeface="Gadugi" panose="020B0502040204020203" pitchFamily="34" charset="0"/>
                <a:ea typeface="Gadugi" panose="020B0502040204020203" pitchFamily="34" charset="0"/>
              </a:rPr>
              <a:t>by clause (i) where </a:t>
            </a:r>
            <a:r>
              <a:rPr lang="en-US" sz="1200" dirty="0" smtClean="0">
                <a:latin typeface="Gadugi" panose="020B0502040204020203" pitchFamily="34" charset="0"/>
                <a:ea typeface="Gadugi" panose="020B0502040204020203" pitchFamily="34" charset="0"/>
              </a:rPr>
              <a:t>keys </a:t>
            </a:r>
            <a:r>
              <a:rPr lang="en-IN" sz="1200" dirty="0" smtClean="0">
                <a:latin typeface="Gadugi" panose="020B0502040204020203" pitchFamily="34" charset="0"/>
                <a:ea typeface="Gadugi" panose="020B0502040204020203" pitchFamily="34" charset="0"/>
              </a:rPr>
              <a:t>thereof </a:t>
            </a:r>
            <a:r>
              <a:rPr lang="en-IN" sz="1200" dirty="0">
                <a:latin typeface="Gadugi" panose="020B0502040204020203" pitchFamily="34" charset="0"/>
                <a:ea typeface="Gadugi" panose="020B0502040204020203" pitchFamily="34" charset="0"/>
              </a:rPr>
              <a:t>are not available</a:t>
            </a:r>
            <a:r>
              <a:rPr lang="en-IN" sz="1200" dirty="0" smtClean="0"/>
              <a:t>;”</a:t>
            </a:r>
          </a:p>
          <a:p>
            <a:pPr algn="just">
              <a:lnSpc>
                <a:spcPct val="110000"/>
              </a:lnSpc>
            </a:pPr>
            <a:endParaRPr lang="en-US" sz="1200" b="1" dirty="0">
              <a:latin typeface="Gadugi" panose="020B0502040204020203" pitchFamily="34" charset="0"/>
              <a:ea typeface="Gadugi" panose="020B0502040204020203" pitchFamily="34" charset="0"/>
            </a:endParaRPr>
          </a:p>
          <a:p>
            <a:pPr algn="just">
              <a:lnSpc>
                <a:spcPct val="110000"/>
              </a:lnSpc>
            </a:pPr>
            <a:r>
              <a:rPr lang="en-US" sz="1200" b="1" dirty="0" smtClean="0">
                <a:latin typeface="Gadugi" panose="020B0502040204020203" pitchFamily="34" charset="0"/>
                <a:ea typeface="Gadugi" panose="020B0502040204020203" pitchFamily="34" charset="0"/>
              </a:rPr>
              <a:t>Section 92 – Scope of AE for TP -  </a:t>
            </a:r>
          </a:p>
          <a:p>
            <a:r>
              <a:rPr lang="en-US" sz="1200" dirty="0">
                <a:latin typeface="Gadugi" panose="020B0502040204020203" pitchFamily="34" charset="0"/>
                <a:ea typeface="Gadugi" panose="020B0502040204020203" pitchFamily="34" charset="0"/>
              </a:rPr>
              <a:t>S. 92A meaning of AE told in 2 parts:</a:t>
            </a:r>
          </a:p>
          <a:p>
            <a:r>
              <a:rPr lang="en-IN" sz="1200" dirty="0">
                <a:latin typeface="Gadugi" panose="020B0502040204020203" pitchFamily="34" charset="0"/>
                <a:ea typeface="Gadugi" panose="020B0502040204020203" pitchFamily="34" charset="0"/>
              </a:rPr>
              <a:t>1. General definition </a:t>
            </a:r>
            <a:r>
              <a:rPr lang="en-IN" sz="1200" dirty="0" smtClean="0">
                <a:latin typeface="Gadugi" panose="020B0502040204020203" pitchFamily="34" charset="0"/>
                <a:ea typeface="Gadugi" panose="020B0502040204020203" pitchFamily="34" charset="0"/>
              </a:rPr>
              <a:t>of direct/Indirect </a:t>
            </a:r>
            <a:r>
              <a:rPr lang="en-IN" sz="1200" dirty="0">
                <a:latin typeface="Gadugi" panose="020B0502040204020203" pitchFamily="34" charset="0"/>
                <a:ea typeface="Gadugi" panose="020B0502040204020203" pitchFamily="34" charset="0"/>
              </a:rPr>
              <a:t>control OR </a:t>
            </a:r>
            <a:r>
              <a:rPr lang="en-IN" sz="1200" dirty="0" smtClean="0">
                <a:latin typeface="Gadugi" panose="020B0502040204020203" pitchFamily="34" charset="0"/>
                <a:ea typeface="Gadugi" panose="020B0502040204020203" pitchFamily="34" charset="0"/>
              </a:rPr>
              <a:t>common control</a:t>
            </a:r>
            <a:r>
              <a:rPr lang="en-IN" sz="1200" dirty="0">
                <a:latin typeface="Gadugi" panose="020B0502040204020203" pitchFamily="34" charset="0"/>
                <a:ea typeface="Gadugi" panose="020B0502040204020203" pitchFamily="34" charset="0"/>
              </a:rPr>
              <a:t>.</a:t>
            </a:r>
          </a:p>
          <a:p>
            <a:r>
              <a:rPr lang="en-US" sz="1200" dirty="0">
                <a:latin typeface="Gadugi" panose="020B0502040204020203" pitchFamily="34" charset="0"/>
                <a:ea typeface="Gadugi" panose="020B0502040204020203" pitchFamily="34" charset="0"/>
              </a:rPr>
              <a:t>2. Specific scenarios covered </a:t>
            </a:r>
            <a:r>
              <a:rPr lang="en-US" sz="1200" dirty="0" smtClean="0">
                <a:latin typeface="Gadugi" panose="020B0502040204020203" pitchFamily="34" charset="0"/>
                <a:ea typeface="Gadugi" panose="020B0502040204020203" pitchFamily="34" charset="0"/>
              </a:rPr>
              <a:t>to </a:t>
            </a:r>
            <a:r>
              <a:rPr lang="en-IN" sz="1200" dirty="0" smtClean="0">
                <a:latin typeface="Gadugi" panose="020B0502040204020203" pitchFamily="34" charset="0"/>
                <a:ea typeface="Gadugi" panose="020B0502040204020203" pitchFamily="34" charset="0"/>
              </a:rPr>
              <a:t>call </a:t>
            </a:r>
            <a:r>
              <a:rPr lang="en-IN" sz="1200" dirty="0">
                <a:latin typeface="Gadugi" panose="020B0502040204020203" pitchFamily="34" charset="0"/>
                <a:ea typeface="Gadugi" panose="020B0502040204020203" pitchFamily="34" charset="0"/>
              </a:rPr>
              <a:t>entities as AEs.</a:t>
            </a:r>
          </a:p>
          <a:p>
            <a:r>
              <a:rPr lang="en-US" sz="1200" dirty="0">
                <a:latin typeface="Gadugi" panose="020B0502040204020203" pitchFamily="34" charset="0"/>
                <a:ea typeface="Gadugi" panose="020B0502040204020203" pitchFamily="34" charset="0"/>
              </a:rPr>
              <a:t>In many scenarios under 2nd part (e.g</a:t>
            </a:r>
            <a:r>
              <a:rPr lang="en-US" sz="1200" dirty="0" smtClean="0">
                <a:latin typeface="Gadugi" panose="020B0502040204020203" pitchFamily="34" charset="0"/>
                <a:ea typeface="Gadugi" panose="020B0502040204020203" pitchFamily="34" charset="0"/>
              </a:rPr>
              <a:t>., &gt;</a:t>
            </a:r>
            <a:r>
              <a:rPr lang="en-US" sz="1200" dirty="0">
                <a:latin typeface="Gadugi" panose="020B0502040204020203" pitchFamily="34" charset="0"/>
                <a:ea typeface="Gadugi" panose="020B0502040204020203" pitchFamily="34" charset="0"/>
              </a:rPr>
              <a:t>90% of RM procured from other </a:t>
            </a:r>
            <a:r>
              <a:rPr lang="en-US" sz="1200" dirty="0" smtClean="0">
                <a:latin typeface="Gadugi" panose="020B0502040204020203" pitchFamily="34" charset="0"/>
                <a:ea typeface="Gadugi" panose="020B0502040204020203" pitchFamily="34" charset="0"/>
              </a:rPr>
              <a:t>party </a:t>
            </a:r>
            <a:r>
              <a:rPr lang="en-IN" sz="1200" dirty="0" smtClean="0">
                <a:latin typeface="Gadugi" panose="020B0502040204020203" pitchFamily="34" charset="0"/>
                <a:ea typeface="Gadugi" panose="020B0502040204020203" pitchFamily="34" charset="0"/>
              </a:rPr>
              <a:t>– </a:t>
            </a:r>
            <a:r>
              <a:rPr lang="en-IN" sz="1200" dirty="0">
                <a:latin typeface="Gadugi" panose="020B0502040204020203" pitchFamily="34" charset="0"/>
                <a:ea typeface="Gadugi" panose="020B0502040204020203" pitchFamily="34" charset="0"/>
              </a:rPr>
              <a:t>becomes AE), no control existed </a:t>
            </a:r>
            <a:r>
              <a:rPr lang="en-IN" sz="1200" dirty="0" smtClean="0">
                <a:latin typeface="Gadugi" panose="020B0502040204020203" pitchFamily="34" charset="0"/>
                <a:ea typeface="Gadugi" panose="020B0502040204020203" pitchFamily="34" charset="0"/>
              </a:rPr>
              <a:t>as </a:t>
            </a:r>
            <a:r>
              <a:rPr lang="en-US" sz="1200" dirty="0" smtClean="0">
                <a:latin typeface="Gadugi" panose="020B0502040204020203" pitchFamily="34" charset="0"/>
                <a:ea typeface="Gadugi" panose="020B0502040204020203" pitchFamily="34" charset="0"/>
              </a:rPr>
              <a:t>required </a:t>
            </a:r>
            <a:r>
              <a:rPr lang="en-US" sz="1200" dirty="0">
                <a:latin typeface="Gadugi" panose="020B0502040204020203" pitchFamily="34" charset="0"/>
                <a:ea typeface="Gadugi" panose="020B0502040204020203" pitchFamily="34" charset="0"/>
              </a:rPr>
              <a:t>under part 1. </a:t>
            </a:r>
            <a:endParaRPr lang="en-US" sz="1200" dirty="0" smtClean="0">
              <a:latin typeface="Gadugi" panose="020B0502040204020203" pitchFamily="34" charset="0"/>
              <a:ea typeface="Gadugi" panose="020B0502040204020203" pitchFamily="34" charset="0"/>
            </a:endParaRPr>
          </a:p>
          <a:p>
            <a:r>
              <a:rPr lang="en-US" sz="1200" dirty="0" smtClean="0">
                <a:latin typeface="Gadugi" panose="020B0502040204020203" pitchFamily="34" charset="0"/>
                <a:ea typeface="Gadugi" panose="020B0502040204020203" pitchFamily="34" charset="0"/>
              </a:rPr>
              <a:t>Litigations</a:t>
            </a:r>
            <a:r>
              <a:rPr lang="en-US" sz="1200" dirty="0">
                <a:latin typeface="Gadugi" panose="020B0502040204020203" pitchFamily="34" charset="0"/>
                <a:ea typeface="Gadugi" panose="020B0502040204020203" pitchFamily="34" charset="0"/>
              </a:rPr>
              <a:t> </a:t>
            </a:r>
            <a:r>
              <a:rPr lang="en-US" sz="1200" dirty="0" smtClean="0">
                <a:latin typeface="Gadugi" panose="020B0502040204020203" pitchFamily="34" charset="0"/>
                <a:ea typeface="Gadugi" panose="020B0502040204020203" pitchFamily="34" charset="0"/>
              </a:rPr>
              <a:t>arose </a:t>
            </a:r>
            <a:r>
              <a:rPr lang="en-US" sz="1200" dirty="0">
                <a:latin typeface="Gadugi" panose="020B0502040204020203" pitchFamily="34" charset="0"/>
                <a:ea typeface="Gadugi" panose="020B0502040204020203" pitchFamily="34" charset="0"/>
              </a:rPr>
              <a:t>as to whether both conditions </a:t>
            </a:r>
            <a:r>
              <a:rPr lang="en-US" sz="1200" dirty="0" smtClean="0">
                <a:latin typeface="Gadugi" panose="020B0502040204020203" pitchFamily="34" charset="0"/>
                <a:ea typeface="Gadugi" panose="020B0502040204020203" pitchFamily="34" charset="0"/>
              </a:rPr>
              <a:t>as laid </a:t>
            </a:r>
            <a:r>
              <a:rPr lang="en-US" sz="1200" dirty="0">
                <a:latin typeface="Gadugi" panose="020B0502040204020203" pitchFamily="34" charset="0"/>
                <a:ea typeface="Gadugi" panose="020B0502040204020203" pitchFamily="34" charset="0"/>
              </a:rPr>
              <a:t>out in part 1 &amp; 2 has to be </a:t>
            </a:r>
            <a:r>
              <a:rPr lang="en-US" sz="1200" dirty="0" smtClean="0">
                <a:latin typeface="Gadugi" panose="020B0502040204020203" pitchFamily="34" charset="0"/>
                <a:ea typeface="Gadugi" panose="020B0502040204020203" pitchFamily="34" charset="0"/>
              </a:rPr>
              <a:t>satisfied to </a:t>
            </a:r>
            <a:r>
              <a:rPr lang="en-US" sz="1200" dirty="0">
                <a:latin typeface="Gadugi" panose="020B0502040204020203" pitchFamily="34" charset="0"/>
                <a:ea typeface="Gadugi" panose="020B0502040204020203" pitchFamily="34" charset="0"/>
              </a:rPr>
              <a:t>be called as AEs.</a:t>
            </a:r>
            <a:endParaRPr lang="en-IN" sz="1200" b="1"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a:xfrm>
            <a:off x="6172200" y="1110343"/>
            <a:ext cx="5181600" cy="5066620"/>
          </a:xfrm>
        </p:spPr>
        <p:txBody>
          <a:bodyPr>
            <a:normAutofit/>
          </a:bodyPr>
          <a:lstStyle/>
          <a:p>
            <a:pPr algn="just">
              <a:lnSpc>
                <a:spcPct val="110000"/>
              </a:lnSpc>
            </a:pPr>
            <a:r>
              <a:rPr lang="en-US" sz="1200" b="1" dirty="0" smtClean="0">
                <a:latin typeface="Gadugi" panose="020B0502040204020203" pitchFamily="34" charset="0"/>
                <a:ea typeface="Gadugi" panose="020B0502040204020203" pitchFamily="34" charset="0"/>
              </a:rPr>
              <a:t>Section 247  -  </a:t>
            </a:r>
            <a:r>
              <a:rPr lang="en-US" sz="1200" dirty="0">
                <a:latin typeface="Gadugi" panose="020B0502040204020203" pitchFamily="34" charset="0"/>
                <a:ea typeface="Gadugi" panose="020B0502040204020203" pitchFamily="34" charset="0"/>
              </a:rPr>
              <a:t>“break open lock of any door, </a:t>
            </a:r>
            <a:r>
              <a:rPr lang="en-US" sz="1200" dirty="0" smtClean="0">
                <a:latin typeface="Gadugi" panose="020B0502040204020203" pitchFamily="34" charset="0"/>
                <a:ea typeface="Gadugi" panose="020B0502040204020203" pitchFamily="34" charset="0"/>
              </a:rPr>
              <a:t>box, locker</a:t>
            </a:r>
            <a:r>
              <a:rPr lang="en-US" sz="1200" dirty="0">
                <a:latin typeface="Gadugi" panose="020B0502040204020203" pitchFamily="34" charset="0"/>
                <a:ea typeface="Gadugi" panose="020B0502040204020203" pitchFamily="34" charset="0"/>
              </a:rPr>
              <a:t>, safe, </a:t>
            </a:r>
            <a:r>
              <a:rPr lang="en-US" sz="1200" dirty="0" err="1">
                <a:latin typeface="Gadugi" panose="020B0502040204020203" pitchFamily="34" charset="0"/>
                <a:ea typeface="Gadugi" panose="020B0502040204020203" pitchFamily="34" charset="0"/>
              </a:rPr>
              <a:t>almirah</a:t>
            </a:r>
            <a:r>
              <a:rPr lang="en-US" sz="1200" dirty="0">
                <a:latin typeface="Gadugi" panose="020B0502040204020203" pitchFamily="34" charset="0"/>
                <a:ea typeface="Gadugi" panose="020B0502040204020203" pitchFamily="34" charset="0"/>
              </a:rPr>
              <a:t>, or other receptacle </a:t>
            </a:r>
            <a:r>
              <a:rPr lang="en-US" sz="1200" dirty="0" smtClean="0">
                <a:latin typeface="Gadugi" panose="020B0502040204020203" pitchFamily="34" charset="0"/>
                <a:ea typeface="Gadugi" panose="020B0502040204020203" pitchFamily="34" charset="0"/>
              </a:rPr>
              <a:t>or </a:t>
            </a:r>
            <a:r>
              <a:rPr lang="en-US" sz="1200" b="1" dirty="0" smtClean="0">
                <a:latin typeface="Gadugi" panose="020B0502040204020203" pitchFamily="34" charset="0"/>
                <a:ea typeface="Gadugi" panose="020B0502040204020203" pitchFamily="34" charset="0"/>
              </a:rPr>
              <a:t>override </a:t>
            </a:r>
            <a:r>
              <a:rPr lang="en-US" sz="1200" b="1" dirty="0">
                <a:latin typeface="Gadugi" panose="020B0502040204020203" pitchFamily="34" charset="0"/>
                <a:ea typeface="Gadugi" panose="020B0502040204020203" pitchFamily="34" charset="0"/>
              </a:rPr>
              <a:t>access code to any </a:t>
            </a:r>
            <a:r>
              <a:rPr lang="en-US" sz="1200" b="1" dirty="0" smtClean="0">
                <a:latin typeface="Gadugi" panose="020B0502040204020203" pitchFamily="34" charset="0"/>
                <a:ea typeface="Gadugi" panose="020B0502040204020203" pitchFamily="34" charset="0"/>
              </a:rPr>
              <a:t>computer system </a:t>
            </a:r>
            <a:r>
              <a:rPr lang="en-US" sz="1200" dirty="0">
                <a:latin typeface="Gadugi" panose="020B0502040204020203" pitchFamily="34" charset="0"/>
                <a:ea typeface="Gadugi" panose="020B0502040204020203" pitchFamily="34" charset="0"/>
              </a:rPr>
              <a:t>for exercising powers conferred </a:t>
            </a:r>
            <a:r>
              <a:rPr lang="en-US" sz="1200" dirty="0" smtClean="0">
                <a:latin typeface="Gadugi" panose="020B0502040204020203" pitchFamily="34" charset="0"/>
                <a:ea typeface="Gadugi" panose="020B0502040204020203" pitchFamily="34" charset="0"/>
              </a:rPr>
              <a:t>by clause </a:t>
            </a:r>
            <a:r>
              <a:rPr lang="en-US" sz="1200" dirty="0">
                <a:latin typeface="Gadugi" panose="020B0502040204020203" pitchFamily="34" charset="0"/>
                <a:ea typeface="Gadugi" panose="020B0502040204020203" pitchFamily="34" charset="0"/>
              </a:rPr>
              <a:t>(i) where keys thereof are, or </a:t>
            </a:r>
            <a:r>
              <a:rPr lang="en-US" sz="1200" dirty="0" smtClean="0">
                <a:latin typeface="Gadugi" panose="020B0502040204020203" pitchFamily="34" charset="0"/>
                <a:ea typeface="Gadugi" panose="020B0502040204020203" pitchFamily="34" charset="0"/>
              </a:rPr>
              <a:t>access to </a:t>
            </a:r>
            <a:r>
              <a:rPr lang="en-US" sz="1200" dirty="0">
                <a:latin typeface="Gadugi" panose="020B0502040204020203" pitchFamily="34" charset="0"/>
                <a:ea typeface="Gadugi" panose="020B0502040204020203" pitchFamily="34" charset="0"/>
              </a:rPr>
              <a:t>such building, place, etc., or access </a:t>
            </a:r>
            <a:r>
              <a:rPr lang="en-US" sz="1200" dirty="0" smtClean="0">
                <a:latin typeface="Gadugi" panose="020B0502040204020203" pitchFamily="34" charset="0"/>
                <a:ea typeface="Gadugi" panose="020B0502040204020203" pitchFamily="34" charset="0"/>
              </a:rPr>
              <a:t>code to </a:t>
            </a:r>
            <a:r>
              <a:rPr lang="en-US" sz="1200" dirty="0">
                <a:latin typeface="Gadugi" panose="020B0502040204020203" pitchFamily="34" charset="0"/>
                <a:ea typeface="Gadugi" panose="020B0502040204020203" pitchFamily="34" charset="0"/>
              </a:rPr>
              <a:t>such computer system, as the case </a:t>
            </a:r>
            <a:r>
              <a:rPr lang="en-US" sz="1200" dirty="0" smtClean="0">
                <a:latin typeface="Gadugi" panose="020B0502040204020203" pitchFamily="34" charset="0"/>
                <a:ea typeface="Gadugi" panose="020B0502040204020203" pitchFamily="34" charset="0"/>
              </a:rPr>
              <a:t>may </a:t>
            </a:r>
            <a:r>
              <a:rPr lang="en-IN" sz="1200" dirty="0" smtClean="0">
                <a:latin typeface="Gadugi" panose="020B0502040204020203" pitchFamily="34" charset="0"/>
                <a:ea typeface="Gadugi" panose="020B0502040204020203" pitchFamily="34" charset="0"/>
              </a:rPr>
              <a:t>be</a:t>
            </a:r>
            <a:r>
              <a:rPr lang="en-IN" sz="1200" dirty="0">
                <a:latin typeface="Gadugi" panose="020B0502040204020203" pitchFamily="34" charset="0"/>
                <a:ea typeface="Gadugi" panose="020B0502040204020203" pitchFamily="34" charset="0"/>
              </a:rPr>
              <a:t>, is not available</a:t>
            </a:r>
            <a:r>
              <a:rPr lang="en-IN" sz="1200" dirty="0" smtClean="0">
                <a:latin typeface="Gadugi" panose="020B0502040204020203" pitchFamily="34" charset="0"/>
                <a:ea typeface="Gadugi" panose="020B0502040204020203" pitchFamily="34" charset="0"/>
              </a:rPr>
              <a:t>;”</a:t>
            </a:r>
          </a:p>
          <a:p>
            <a:pPr algn="just">
              <a:lnSpc>
                <a:spcPct val="110000"/>
              </a:lnSpc>
            </a:pPr>
            <a:endParaRPr lang="en-US" sz="1200" dirty="0">
              <a:latin typeface="Gadugi" panose="020B0502040204020203" pitchFamily="34" charset="0"/>
              <a:ea typeface="Gadugi" panose="020B0502040204020203" pitchFamily="34" charset="0"/>
            </a:endParaRPr>
          </a:p>
          <a:p>
            <a:r>
              <a:rPr lang="en-US" sz="1200" b="1" dirty="0">
                <a:latin typeface="Gadugi" panose="020B0502040204020203" pitchFamily="34" charset="0"/>
                <a:ea typeface="Gadugi" panose="020B0502040204020203" pitchFamily="34" charset="0"/>
              </a:rPr>
              <a:t>S. 162 </a:t>
            </a:r>
            <a:r>
              <a:rPr lang="en-US" sz="1200" b="1" dirty="0" smtClean="0">
                <a:latin typeface="Gadugi" panose="020B0502040204020203" pitchFamily="34" charset="0"/>
                <a:ea typeface="Gadugi" panose="020B0502040204020203" pitchFamily="34" charset="0"/>
              </a:rPr>
              <a:t>– Meaning of AE -  Combined  </a:t>
            </a:r>
            <a:r>
              <a:rPr lang="en-US" sz="1200" b="1" dirty="0">
                <a:latin typeface="Gadugi" panose="020B0502040204020203" pitchFamily="34" charset="0"/>
                <a:ea typeface="Gadugi" panose="020B0502040204020203" pitchFamily="34" charset="0"/>
              </a:rPr>
              <a:t>definition </a:t>
            </a:r>
            <a:endParaRPr lang="en-US" sz="1200" b="1" dirty="0" smtClean="0">
              <a:latin typeface="Gadugi" panose="020B0502040204020203" pitchFamily="34" charset="0"/>
              <a:ea typeface="Gadugi" panose="020B0502040204020203" pitchFamily="34" charset="0"/>
            </a:endParaRPr>
          </a:p>
          <a:p>
            <a:pPr marL="0" indent="0">
              <a:buNone/>
            </a:pPr>
            <a:r>
              <a:rPr lang="en-US" sz="1200" b="1" dirty="0">
                <a:latin typeface="Gadugi" panose="020B0502040204020203" pitchFamily="34" charset="0"/>
                <a:ea typeface="Gadugi" panose="020B0502040204020203" pitchFamily="34" charset="0"/>
              </a:rPr>
              <a:t> </a:t>
            </a:r>
            <a:r>
              <a:rPr lang="en-US" sz="1200" b="1" dirty="0" smtClean="0">
                <a:latin typeface="Gadugi" panose="020B0502040204020203" pitchFamily="34" charset="0"/>
                <a:ea typeface="Gadugi" panose="020B0502040204020203" pitchFamily="34" charset="0"/>
              </a:rPr>
              <a:t>      </a:t>
            </a:r>
            <a:r>
              <a:rPr lang="en-US" sz="1200" dirty="0" err="1" smtClean="0">
                <a:latin typeface="Gadugi" panose="020B0502040204020203" pitchFamily="34" charset="0"/>
                <a:ea typeface="Gadugi" panose="020B0502040204020203" pitchFamily="34" charset="0"/>
              </a:rPr>
              <a:t>i.e</a:t>
            </a:r>
            <a:r>
              <a:rPr lang="en-US" sz="1200" dirty="0">
                <a:latin typeface="Gadugi" panose="020B0502040204020203" pitchFamily="34" charset="0"/>
                <a:ea typeface="Gadugi" panose="020B0502040204020203" pitchFamily="34" charset="0"/>
              </a:rPr>
              <a:t>, Not in </a:t>
            </a:r>
            <a:r>
              <a:rPr lang="en-US" sz="1200" dirty="0" smtClean="0">
                <a:latin typeface="Gadugi" panose="020B0502040204020203" pitchFamily="34" charset="0"/>
                <a:ea typeface="Gadugi" panose="020B0502040204020203" pitchFamily="34" charset="0"/>
              </a:rPr>
              <a:t>2 </a:t>
            </a:r>
            <a:r>
              <a:rPr lang="en-IN" sz="1200" dirty="0" smtClean="0">
                <a:latin typeface="Gadugi" panose="020B0502040204020203" pitchFamily="34" charset="0"/>
                <a:ea typeface="Gadugi" panose="020B0502040204020203" pitchFamily="34" charset="0"/>
              </a:rPr>
              <a:t>parts</a:t>
            </a:r>
            <a:r>
              <a:rPr lang="en-IN" sz="1200" dirty="0">
                <a:latin typeface="Gadugi" panose="020B0502040204020203" pitchFamily="34" charset="0"/>
                <a:ea typeface="Gadugi" panose="020B0502040204020203" pitchFamily="34" charset="0"/>
              </a:rPr>
              <a:t>.</a:t>
            </a:r>
          </a:p>
          <a:p>
            <a:pPr algn="just">
              <a:lnSpc>
                <a:spcPct val="110000"/>
              </a:lnSpc>
            </a:pPr>
            <a:r>
              <a:rPr lang="en-US" sz="1200" dirty="0">
                <a:latin typeface="Gadugi" panose="020B0502040204020203" pitchFamily="34" charset="0"/>
                <a:ea typeface="Gadugi" panose="020B0502040204020203" pitchFamily="34" charset="0"/>
              </a:rPr>
              <a:t>This ensures that even if 2 entities do </a:t>
            </a:r>
            <a:r>
              <a:rPr lang="en-US" sz="1200" dirty="0" smtClean="0">
                <a:latin typeface="Gadugi" panose="020B0502040204020203" pitchFamily="34" charset="0"/>
                <a:ea typeface="Gadugi" panose="020B0502040204020203" pitchFamily="34" charset="0"/>
              </a:rPr>
              <a:t>not meet </a:t>
            </a:r>
            <a:r>
              <a:rPr lang="en-US" sz="1200" dirty="0">
                <a:latin typeface="Gadugi" panose="020B0502040204020203" pitchFamily="34" charset="0"/>
                <a:ea typeface="Gadugi" panose="020B0502040204020203" pitchFamily="34" charset="0"/>
              </a:rPr>
              <a:t>the control/common control </a:t>
            </a:r>
            <a:r>
              <a:rPr lang="en-US" sz="1200" dirty="0" smtClean="0">
                <a:latin typeface="Gadugi" panose="020B0502040204020203" pitchFamily="34" charset="0"/>
                <a:ea typeface="Gadugi" panose="020B0502040204020203" pitchFamily="34" charset="0"/>
              </a:rPr>
              <a:t>criteria, they </a:t>
            </a:r>
            <a:r>
              <a:rPr lang="en-US" sz="1200" dirty="0">
                <a:latin typeface="Gadugi" panose="020B0502040204020203" pitchFamily="34" charset="0"/>
                <a:ea typeface="Gadugi" panose="020B0502040204020203" pitchFamily="34" charset="0"/>
              </a:rPr>
              <a:t>will be considered as AEs if </a:t>
            </a:r>
            <a:r>
              <a:rPr lang="en-US" sz="1200" dirty="0" smtClean="0">
                <a:latin typeface="Gadugi" panose="020B0502040204020203" pitchFamily="34" charset="0"/>
                <a:ea typeface="Gadugi" panose="020B0502040204020203" pitchFamily="34" charset="0"/>
              </a:rPr>
              <a:t>any conditions </a:t>
            </a:r>
            <a:r>
              <a:rPr lang="en-US" sz="1200" dirty="0">
                <a:latin typeface="Gadugi" panose="020B0502040204020203" pitchFamily="34" charset="0"/>
                <a:ea typeface="Gadugi" panose="020B0502040204020203" pitchFamily="34" charset="0"/>
              </a:rPr>
              <a:t>as per the definition is satisfied</a:t>
            </a:r>
            <a:r>
              <a:rPr lang="en-US" sz="1200" dirty="0" smtClean="0">
                <a:latin typeface="Gadugi" panose="020B0502040204020203" pitchFamily="34" charset="0"/>
                <a:ea typeface="Gadugi" panose="020B0502040204020203" pitchFamily="34" charset="0"/>
              </a:rPr>
              <a:t>.</a:t>
            </a:r>
          </a:p>
          <a:p>
            <a:pPr algn="just">
              <a:lnSpc>
                <a:spcPct val="110000"/>
              </a:lnSpc>
            </a:pPr>
            <a:r>
              <a:rPr lang="en-US" sz="1200" dirty="0" smtClean="0">
                <a:latin typeface="Gadugi" panose="020B0502040204020203" pitchFamily="34" charset="0"/>
                <a:ea typeface="Gadugi" panose="020B0502040204020203" pitchFamily="34" charset="0"/>
              </a:rPr>
              <a:t>“</a:t>
            </a:r>
            <a:r>
              <a:rPr lang="en-US" sz="1200" i="1" dirty="0" smtClean="0">
                <a:latin typeface="Gadugi" panose="020B0502040204020203" pitchFamily="34" charset="0"/>
                <a:ea typeface="Gadugi" panose="020B0502040204020203" pitchFamily="34" charset="0"/>
              </a:rPr>
              <a:t>Associated enterprise shall also include  other units, undertakings, enterprises or business of such </a:t>
            </a:r>
            <a:r>
              <a:rPr lang="en-US" sz="1200" i="1" dirty="0" err="1" smtClean="0">
                <a:latin typeface="Gadugi" panose="020B0502040204020203" pitchFamily="34" charset="0"/>
                <a:ea typeface="Gadugi" panose="020B0502040204020203" pitchFamily="34" charset="0"/>
              </a:rPr>
              <a:t>assessee</a:t>
            </a:r>
            <a:r>
              <a:rPr lang="en-US" sz="1200" i="1" dirty="0" smtClean="0">
                <a:latin typeface="Gadugi" panose="020B0502040204020203" pitchFamily="34" charset="0"/>
                <a:ea typeface="Gadugi" panose="020B0502040204020203" pitchFamily="34" charset="0"/>
              </a:rPr>
              <a:t> or such person referred to in Section 140(13) in respect of transactions referred  in Chapter VIII are applicable”</a:t>
            </a:r>
            <a:endParaRPr lang="en-IN" sz="1200" dirty="0" smtClean="0">
              <a:latin typeface="Gadugi" panose="020B0502040204020203" pitchFamily="34" charset="0"/>
              <a:ea typeface="Gadugi" panose="020B0502040204020203" pitchFamily="34" charset="0"/>
            </a:endParaRPr>
          </a:p>
          <a:p>
            <a:pPr algn="just">
              <a:lnSpc>
                <a:spcPct val="110000"/>
              </a:lnSpc>
            </a:pPr>
            <a:endParaRPr lang="en-US" sz="1200" b="1" dirty="0">
              <a:latin typeface="Gadugi" panose="020B0502040204020203" pitchFamily="34" charset="0"/>
              <a:ea typeface="Gadugi" panose="020B0502040204020203" pitchFamily="34" charset="0"/>
            </a:endParaRPr>
          </a:p>
          <a:p>
            <a:pPr algn="just">
              <a:lnSpc>
                <a:spcPct val="110000"/>
              </a:lnSpc>
            </a:pPr>
            <a:endParaRPr lang="en-US" sz="1200" b="1" dirty="0" smtClean="0">
              <a:latin typeface="Gadugi" panose="020B0502040204020203" pitchFamily="34" charset="0"/>
              <a:ea typeface="Gadugi" panose="020B0502040204020203" pitchFamily="34" charset="0"/>
            </a:endParaRPr>
          </a:p>
          <a:p>
            <a:pPr marL="0" indent="0" algn="just">
              <a:lnSpc>
                <a:spcPct val="110000"/>
              </a:lnSpc>
              <a:buNone/>
            </a:pPr>
            <a:endParaRPr lang="en-IN" sz="1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002022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8464"/>
          </a:xfrm>
        </p:spPr>
        <p:txBody>
          <a:bodyPr>
            <a:normAutofit/>
          </a:bodyPr>
          <a:lstStyle/>
          <a:p>
            <a:pPr algn="ctr"/>
            <a:r>
              <a:rPr lang="en-US" sz="3200" dirty="0" smtClean="0">
                <a:latin typeface="Broadway" panose="04040905080B02020502" pitchFamily="82" charset="0"/>
              </a:rPr>
              <a:t>REVENUE BENEFIT CHANGES</a:t>
            </a:r>
            <a:endParaRPr lang="en-IN" sz="3200" dirty="0">
              <a:latin typeface="Broadway" panose="04040905080B02020502" pitchFamily="82" charset="0"/>
            </a:endParaRPr>
          </a:p>
        </p:txBody>
      </p:sp>
      <p:sp>
        <p:nvSpPr>
          <p:cNvPr id="3" name="Content Placeholder 2"/>
          <p:cNvSpPr>
            <a:spLocks noGrp="1"/>
          </p:cNvSpPr>
          <p:nvPr>
            <p:ph sz="half" idx="1"/>
          </p:nvPr>
        </p:nvSpPr>
        <p:spPr>
          <a:xfrm>
            <a:off x="838200" y="1110343"/>
            <a:ext cx="5181600" cy="5066620"/>
          </a:xfrm>
        </p:spPr>
        <p:txBody>
          <a:bodyPr>
            <a:noAutofit/>
          </a:bodyPr>
          <a:lstStyle/>
          <a:p>
            <a:pPr algn="just"/>
            <a:r>
              <a:rPr lang="en-US" sz="1200" dirty="0">
                <a:latin typeface="Gadugi" panose="020B0502040204020203" pitchFamily="34" charset="0"/>
                <a:ea typeface="Gadugi" panose="020B0502040204020203" pitchFamily="34" charset="0"/>
              </a:rPr>
              <a:t>S. 148 - For purposes of this section &amp; S. 148A, information with AO </a:t>
            </a:r>
            <a:r>
              <a:rPr lang="en-US" sz="1200" dirty="0" smtClean="0">
                <a:latin typeface="Gadugi" panose="020B0502040204020203" pitchFamily="34" charset="0"/>
                <a:ea typeface="Gadugi" panose="020B0502040204020203" pitchFamily="34" charset="0"/>
              </a:rPr>
              <a:t>which suggests </a:t>
            </a:r>
            <a:r>
              <a:rPr lang="en-US" sz="1200" dirty="0">
                <a:latin typeface="Gadugi" panose="020B0502040204020203" pitchFamily="34" charset="0"/>
                <a:ea typeface="Gadugi" panose="020B0502040204020203" pitchFamily="34" charset="0"/>
              </a:rPr>
              <a:t>that income chargeable to tax has escaped assessment means,—</a:t>
            </a:r>
          </a:p>
          <a:p>
            <a:pPr marL="0" indent="0" algn="just">
              <a:buNone/>
            </a:pPr>
            <a:r>
              <a:rPr lang="en-US" sz="1200" dirty="0">
                <a:latin typeface="Gadugi" panose="020B0502040204020203" pitchFamily="34" charset="0"/>
                <a:ea typeface="Gadugi" panose="020B0502040204020203" pitchFamily="34" charset="0"/>
              </a:rPr>
              <a:t>i. any info. in case of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for relevant AY </a:t>
            </a:r>
            <a:r>
              <a:rPr lang="en-US" sz="1200" b="1" dirty="0">
                <a:latin typeface="Gadugi" panose="020B0502040204020203" pitchFamily="34" charset="0"/>
                <a:ea typeface="Gadugi" panose="020B0502040204020203" pitchFamily="34" charset="0"/>
              </a:rPr>
              <a:t>in accordance with </a:t>
            </a:r>
            <a:r>
              <a:rPr lang="en-US" sz="1200" dirty="0" smtClean="0">
                <a:latin typeface="Gadugi" panose="020B0502040204020203" pitchFamily="34" charset="0"/>
                <a:ea typeface="Gadugi" panose="020B0502040204020203" pitchFamily="34" charset="0"/>
              </a:rPr>
              <a:t>risk management </a:t>
            </a:r>
            <a:r>
              <a:rPr lang="en-US" sz="1200" dirty="0">
                <a:latin typeface="Gadugi" panose="020B0502040204020203" pitchFamily="34" charset="0"/>
                <a:ea typeface="Gadugi" panose="020B0502040204020203" pitchFamily="34" charset="0"/>
              </a:rPr>
              <a:t>strategy formulated by CBDT from time to time;</a:t>
            </a:r>
          </a:p>
          <a:p>
            <a:pPr marL="0" indent="0" algn="just">
              <a:buNone/>
            </a:pPr>
            <a:endParaRPr lang="en-US" sz="1200" dirty="0" smtClean="0">
              <a:latin typeface="Gadugi" panose="020B0502040204020203" pitchFamily="34" charset="0"/>
              <a:ea typeface="Gadugi" panose="020B0502040204020203" pitchFamily="34" charset="0"/>
            </a:endParaRPr>
          </a:p>
          <a:p>
            <a:pPr marL="0" indent="0" algn="just">
              <a:buNone/>
            </a:pPr>
            <a:r>
              <a:rPr lang="en-US" sz="1200" dirty="0" smtClean="0">
                <a:latin typeface="Gadugi" panose="020B0502040204020203" pitchFamily="34" charset="0"/>
                <a:ea typeface="Gadugi" panose="020B0502040204020203" pitchFamily="34" charset="0"/>
              </a:rPr>
              <a:t>ii</a:t>
            </a:r>
            <a:r>
              <a:rPr lang="en-US" sz="1200" dirty="0">
                <a:latin typeface="Gadugi" panose="020B0502040204020203" pitchFamily="34" charset="0"/>
                <a:ea typeface="Gadugi" panose="020B0502040204020203" pitchFamily="34" charset="0"/>
              </a:rPr>
              <a:t>. any audit objection to the effect that assessment in case of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a:t>
            </a:r>
            <a:r>
              <a:rPr lang="en-US" sz="1200" dirty="0" smtClean="0">
                <a:latin typeface="Gadugi" panose="020B0502040204020203" pitchFamily="34" charset="0"/>
                <a:ea typeface="Gadugi" panose="020B0502040204020203" pitchFamily="34" charset="0"/>
              </a:rPr>
              <a:t>for relevant </a:t>
            </a:r>
            <a:r>
              <a:rPr lang="en-US" sz="1200" dirty="0">
                <a:latin typeface="Gadugi" panose="020B0502040204020203" pitchFamily="34" charset="0"/>
                <a:ea typeface="Gadugi" panose="020B0502040204020203" pitchFamily="34" charset="0"/>
              </a:rPr>
              <a:t>AY has not been made </a:t>
            </a:r>
            <a:r>
              <a:rPr lang="en-US" sz="1200" b="1" dirty="0">
                <a:latin typeface="Gadugi" panose="020B0502040204020203" pitchFamily="34" charset="0"/>
                <a:ea typeface="Gadugi" panose="020B0502040204020203" pitchFamily="34" charset="0"/>
              </a:rPr>
              <a:t>in accordance with </a:t>
            </a:r>
            <a:r>
              <a:rPr lang="en-US" sz="1200" dirty="0">
                <a:latin typeface="Gadugi" panose="020B0502040204020203" pitchFamily="34" charset="0"/>
                <a:ea typeface="Gadugi" panose="020B0502040204020203" pitchFamily="34" charset="0"/>
              </a:rPr>
              <a:t>provisions of this Act</a:t>
            </a:r>
            <a:r>
              <a:rPr lang="en-US" sz="1200" dirty="0" smtClean="0">
                <a:latin typeface="Gadugi" panose="020B0502040204020203" pitchFamily="34" charset="0"/>
                <a:ea typeface="Gadugi" panose="020B0502040204020203" pitchFamily="34" charset="0"/>
              </a:rPr>
              <a:t>;</a:t>
            </a:r>
          </a:p>
          <a:p>
            <a:pPr marL="0" indent="0" algn="just">
              <a:buNone/>
            </a:pPr>
            <a:endParaRPr lang="en-US" sz="1200" dirty="0">
              <a:latin typeface="Gadugi" panose="020B0502040204020203" pitchFamily="34" charset="0"/>
              <a:ea typeface="Gadugi" panose="020B0502040204020203" pitchFamily="34" charset="0"/>
            </a:endParaRPr>
          </a:p>
          <a:p>
            <a:pPr marL="0" indent="0" algn="just">
              <a:buNone/>
            </a:pPr>
            <a:r>
              <a:rPr lang="en-US" sz="1200" dirty="0">
                <a:latin typeface="Gadugi" panose="020B0502040204020203" pitchFamily="34" charset="0"/>
                <a:ea typeface="Gadugi" panose="020B0502040204020203" pitchFamily="34" charset="0"/>
              </a:rPr>
              <a:t>iii. any info. received under an agreement referred to in S. 90 or S. 90A of </a:t>
            </a:r>
            <a:r>
              <a:rPr lang="en-US" sz="1200" dirty="0" smtClean="0">
                <a:latin typeface="Gadugi" panose="020B0502040204020203" pitchFamily="34" charset="0"/>
                <a:ea typeface="Gadugi" panose="020B0502040204020203" pitchFamily="34" charset="0"/>
              </a:rPr>
              <a:t>the </a:t>
            </a:r>
            <a:r>
              <a:rPr lang="en-IN" sz="1200" dirty="0" smtClean="0">
                <a:latin typeface="Gadugi" panose="020B0502040204020203" pitchFamily="34" charset="0"/>
                <a:ea typeface="Gadugi" panose="020B0502040204020203" pitchFamily="34" charset="0"/>
              </a:rPr>
              <a:t>Act;</a:t>
            </a:r>
          </a:p>
          <a:p>
            <a:pPr marL="0" indent="0" algn="just">
              <a:buNone/>
            </a:pPr>
            <a:endParaRPr lang="en-IN" sz="1200" dirty="0">
              <a:latin typeface="Gadugi" panose="020B0502040204020203" pitchFamily="34" charset="0"/>
              <a:ea typeface="Gadugi" panose="020B0502040204020203" pitchFamily="34" charset="0"/>
            </a:endParaRPr>
          </a:p>
          <a:p>
            <a:pPr marL="0" indent="0" algn="just">
              <a:buNone/>
            </a:pPr>
            <a:r>
              <a:rPr lang="en-US" sz="1200" dirty="0">
                <a:latin typeface="Gadugi" panose="020B0502040204020203" pitchFamily="34" charset="0"/>
                <a:ea typeface="Gadugi" panose="020B0502040204020203" pitchFamily="34" charset="0"/>
              </a:rPr>
              <a:t>iv. any information made available to AO under scheme notified U/s 135A;</a:t>
            </a:r>
          </a:p>
          <a:p>
            <a:pPr marL="0" indent="0" algn="just">
              <a:buNone/>
            </a:pPr>
            <a:r>
              <a:rPr lang="en-US" sz="1200" dirty="0">
                <a:latin typeface="Gadugi" panose="020B0502040204020203" pitchFamily="34" charset="0"/>
                <a:ea typeface="Gadugi" panose="020B0502040204020203" pitchFamily="34" charset="0"/>
              </a:rPr>
              <a:t>v. any information which requires action in consequence of the order of </a:t>
            </a:r>
            <a:r>
              <a:rPr lang="en-US" sz="1200" dirty="0" smtClean="0">
                <a:latin typeface="Gadugi" panose="020B0502040204020203" pitchFamily="34" charset="0"/>
                <a:ea typeface="Gadugi" panose="020B0502040204020203" pitchFamily="34" charset="0"/>
              </a:rPr>
              <a:t>a </a:t>
            </a:r>
            <a:r>
              <a:rPr lang="en-IN" sz="1200" dirty="0" smtClean="0">
                <a:latin typeface="Gadugi" panose="020B0502040204020203" pitchFamily="34" charset="0"/>
                <a:ea typeface="Gadugi" panose="020B0502040204020203" pitchFamily="34" charset="0"/>
              </a:rPr>
              <a:t>Tribunal </a:t>
            </a:r>
            <a:r>
              <a:rPr lang="en-IN" sz="1200" dirty="0">
                <a:latin typeface="Gadugi" panose="020B0502040204020203" pitchFamily="34" charset="0"/>
                <a:ea typeface="Gadugi" panose="020B0502040204020203" pitchFamily="34" charset="0"/>
              </a:rPr>
              <a:t>or a Court;</a:t>
            </a:r>
          </a:p>
          <a:p>
            <a:pPr marL="0" indent="0" algn="just">
              <a:buNone/>
            </a:pPr>
            <a:r>
              <a:rPr lang="en-US" sz="1200" dirty="0">
                <a:latin typeface="Gadugi" panose="020B0502040204020203" pitchFamily="34" charset="0"/>
                <a:ea typeface="Gadugi" panose="020B0502040204020203" pitchFamily="34" charset="0"/>
              </a:rPr>
              <a:t>vi. any information in the case of the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emanating from </a:t>
            </a:r>
            <a:r>
              <a:rPr lang="en-US" sz="1200" dirty="0" smtClean="0">
                <a:latin typeface="Gadugi" panose="020B0502040204020203" pitchFamily="34" charset="0"/>
                <a:ea typeface="Gadugi" panose="020B0502040204020203" pitchFamily="34" charset="0"/>
              </a:rPr>
              <a:t>survey conducted </a:t>
            </a:r>
            <a:r>
              <a:rPr lang="en-US" sz="1200" dirty="0">
                <a:latin typeface="Gadugi" panose="020B0502040204020203" pitchFamily="34" charset="0"/>
                <a:ea typeface="Gadugi" panose="020B0502040204020203" pitchFamily="34" charset="0"/>
              </a:rPr>
              <a:t>U/s 133A, other than under sub-section (2A) of the said </a:t>
            </a:r>
            <a:r>
              <a:rPr lang="en-US" sz="1200" dirty="0" smtClean="0">
                <a:latin typeface="Gadugi" panose="020B0502040204020203" pitchFamily="34" charset="0"/>
                <a:ea typeface="Gadugi" panose="020B0502040204020203" pitchFamily="34" charset="0"/>
              </a:rPr>
              <a:t>section, on </a:t>
            </a:r>
            <a:r>
              <a:rPr lang="en-US" sz="1200" dirty="0">
                <a:latin typeface="Gadugi" panose="020B0502040204020203" pitchFamily="34" charset="0"/>
                <a:ea typeface="Gadugi" panose="020B0502040204020203" pitchFamily="34" charset="0"/>
              </a:rPr>
              <a:t>or after the 1st day of Sep, 2024.</a:t>
            </a:r>
          </a:p>
          <a:p>
            <a:pPr algn="just"/>
            <a:r>
              <a:rPr lang="en-IN" sz="1200" b="1" dirty="0">
                <a:latin typeface="Gadugi" panose="020B0502040204020203" pitchFamily="34" charset="0"/>
                <a:ea typeface="Gadugi" panose="020B0502040204020203" pitchFamily="34" charset="0"/>
              </a:rPr>
              <a:t>Issue of SCN </a:t>
            </a:r>
            <a:r>
              <a:rPr lang="en-IN" sz="1200" b="1" dirty="0" smtClean="0">
                <a:latin typeface="Gadugi" panose="020B0502040204020203" pitchFamily="34" charset="0"/>
                <a:ea typeface="Gadugi" panose="020B0502040204020203" pitchFamily="34" charset="0"/>
              </a:rPr>
              <a:t>u/s 148A not applicable for item (iv)</a:t>
            </a:r>
            <a:endParaRPr lang="en-IN" sz="1200" b="1" dirty="0">
              <a:latin typeface="Gadugi" panose="020B0502040204020203" pitchFamily="34" charset="0"/>
              <a:ea typeface="Gadugi" panose="020B0502040204020203" pitchFamily="34" charset="0"/>
            </a:endParaRPr>
          </a:p>
        </p:txBody>
      </p:sp>
      <p:sp>
        <p:nvSpPr>
          <p:cNvPr id="4" name="Content Placeholder 3"/>
          <p:cNvSpPr>
            <a:spLocks noGrp="1"/>
          </p:cNvSpPr>
          <p:nvPr>
            <p:ph sz="half" idx="2"/>
          </p:nvPr>
        </p:nvSpPr>
        <p:spPr>
          <a:xfrm>
            <a:off x="6172200" y="1110343"/>
            <a:ext cx="5181600" cy="5066620"/>
          </a:xfrm>
        </p:spPr>
        <p:txBody>
          <a:bodyPr>
            <a:normAutofit/>
          </a:bodyPr>
          <a:lstStyle/>
          <a:p>
            <a:pPr algn="just"/>
            <a:r>
              <a:rPr lang="en-US" sz="1200" dirty="0">
                <a:latin typeface="Gadugi" panose="020B0502040204020203" pitchFamily="34" charset="0"/>
                <a:ea typeface="Gadugi" panose="020B0502040204020203" pitchFamily="34" charset="0"/>
              </a:rPr>
              <a:t>S. 280 - For purposes of this section </a:t>
            </a:r>
            <a:r>
              <a:rPr lang="en-US" sz="1200" dirty="0" smtClean="0">
                <a:latin typeface="Gadugi" panose="020B0502040204020203" pitchFamily="34" charset="0"/>
                <a:ea typeface="Gadugi" panose="020B0502040204020203" pitchFamily="34" charset="0"/>
              </a:rPr>
              <a:t>S</a:t>
            </a:r>
            <a:r>
              <a:rPr lang="en-US" sz="1200" dirty="0">
                <a:latin typeface="Gadugi" panose="020B0502040204020203" pitchFamily="34" charset="0"/>
                <a:ea typeface="Gadugi" panose="020B0502040204020203" pitchFamily="34" charset="0"/>
              </a:rPr>
              <a:t>. 281, information with AO </a:t>
            </a:r>
            <a:r>
              <a:rPr lang="en-US" sz="1200" dirty="0" smtClean="0">
                <a:latin typeface="Gadugi" panose="020B0502040204020203" pitchFamily="34" charset="0"/>
                <a:ea typeface="Gadugi" panose="020B0502040204020203" pitchFamily="34" charset="0"/>
              </a:rPr>
              <a:t>which suggests </a:t>
            </a:r>
            <a:r>
              <a:rPr lang="en-US" sz="1200" dirty="0">
                <a:latin typeface="Gadugi" panose="020B0502040204020203" pitchFamily="34" charset="0"/>
                <a:ea typeface="Gadugi" panose="020B0502040204020203" pitchFamily="34" charset="0"/>
              </a:rPr>
              <a:t>that income chargeable to tax has escaped assessment means</a:t>
            </a:r>
            <a:r>
              <a:rPr lang="en-US" sz="1200" dirty="0" smtClean="0">
                <a:latin typeface="Gadugi" panose="020B0502040204020203" pitchFamily="34" charset="0"/>
                <a:ea typeface="Gadugi" panose="020B0502040204020203" pitchFamily="34" charset="0"/>
              </a:rPr>
              <a:t>,—</a:t>
            </a:r>
          </a:p>
          <a:p>
            <a:pPr marL="0" indent="0" algn="just">
              <a:buNone/>
            </a:pPr>
            <a:r>
              <a:rPr lang="en-US" sz="1200" dirty="0" smtClean="0">
                <a:latin typeface="Gadugi" panose="020B0502040204020203" pitchFamily="34" charset="0"/>
                <a:ea typeface="Gadugi" panose="020B0502040204020203" pitchFamily="34" charset="0"/>
              </a:rPr>
              <a:t>i. any </a:t>
            </a:r>
            <a:r>
              <a:rPr lang="en-US" sz="1200" dirty="0">
                <a:latin typeface="Gadugi" panose="020B0502040204020203" pitchFamily="34" charset="0"/>
                <a:ea typeface="Gadugi" panose="020B0502040204020203" pitchFamily="34" charset="0"/>
              </a:rPr>
              <a:t>info. in case of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for relevant TY </a:t>
            </a:r>
            <a:r>
              <a:rPr lang="en-US" sz="1200" b="1" dirty="0">
                <a:latin typeface="Gadugi" panose="020B0502040204020203" pitchFamily="34" charset="0"/>
                <a:ea typeface="Gadugi" panose="020B0502040204020203" pitchFamily="34" charset="0"/>
              </a:rPr>
              <a:t>as per risk </a:t>
            </a:r>
            <a:r>
              <a:rPr lang="en-US" sz="1200" dirty="0" smtClean="0">
                <a:latin typeface="Gadugi" panose="020B0502040204020203" pitchFamily="34" charset="0"/>
                <a:ea typeface="Gadugi" panose="020B0502040204020203" pitchFamily="34" charset="0"/>
              </a:rPr>
              <a:t>management strategy </a:t>
            </a:r>
            <a:r>
              <a:rPr lang="en-US" sz="1200" dirty="0">
                <a:latin typeface="Gadugi" panose="020B0502040204020203" pitchFamily="34" charset="0"/>
                <a:ea typeface="Gadugi" panose="020B0502040204020203" pitchFamily="34" charset="0"/>
              </a:rPr>
              <a:t>formulated by CBDT from time to time;</a:t>
            </a:r>
          </a:p>
          <a:p>
            <a:pPr marL="0" indent="0" algn="just">
              <a:buNone/>
            </a:pPr>
            <a:r>
              <a:rPr lang="en-US" sz="1200" dirty="0">
                <a:latin typeface="Gadugi" panose="020B0502040204020203" pitchFamily="34" charset="0"/>
                <a:ea typeface="Gadugi" panose="020B0502040204020203" pitchFamily="34" charset="0"/>
              </a:rPr>
              <a:t>i</a:t>
            </a:r>
            <a:r>
              <a:rPr lang="en-US" sz="1200" dirty="0" smtClean="0">
                <a:latin typeface="Gadugi" panose="020B0502040204020203" pitchFamily="34" charset="0"/>
                <a:ea typeface="Gadugi" panose="020B0502040204020203" pitchFamily="34" charset="0"/>
              </a:rPr>
              <a:t>i</a:t>
            </a:r>
            <a:r>
              <a:rPr lang="en-US" sz="1200" dirty="0">
                <a:latin typeface="Gadugi" panose="020B0502040204020203" pitchFamily="34" charset="0"/>
                <a:ea typeface="Gadugi" panose="020B0502040204020203" pitchFamily="34" charset="0"/>
              </a:rPr>
              <a:t>. any audit objection to the effect that assessment in case of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a:t>
            </a:r>
            <a:r>
              <a:rPr lang="en-US" sz="1200" dirty="0" smtClean="0">
                <a:latin typeface="Gadugi" panose="020B0502040204020203" pitchFamily="34" charset="0"/>
                <a:ea typeface="Gadugi" panose="020B0502040204020203" pitchFamily="34" charset="0"/>
              </a:rPr>
              <a:t>for relevant </a:t>
            </a:r>
            <a:r>
              <a:rPr lang="en-US" sz="1200" dirty="0">
                <a:latin typeface="Gadugi" panose="020B0502040204020203" pitchFamily="34" charset="0"/>
                <a:ea typeface="Gadugi" panose="020B0502040204020203" pitchFamily="34" charset="0"/>
              </a:rPr>
              <a:t>TY has not been made </a:t>
            </a:r>
            <a:r>
              <a:rPr lang="en-US" sz="1200" b="1" dirty="0">
                <a:latin typeface="Gadugi" panose="020B0502040204020203" pitchFamily="34" charset="0"/>
                <a:ea typeface="Gadugi" panose="020B0502040204020203" pitchFamily="34" charset="0"/>
              </a:rPr>
              <a:t>as per this </a:t>
            </a:r>
            <a:r>
              <a:rPr lang="en-US" sz="1200" dirty="0">
                <a:latin typeface="Gadugi" panose="020B0502040204020203" pitchFamily="34" charset="0"/>
                <a:ea typeface="Gadugi" panose="020B0502040204020203" pitchFamily="34" charset="0"/>
              </a:rPr>
              <a:t>Act;</a:t>
            </a:r>
          </a:p>
          <a:p>
            <a:pPr marL="0" indent="0" algn="just">
              <a:buNone/>
            </a:pPr>
            <a:r>
              <a:rPr lang="en-US" sz="1200" dirty="0">
                <a:latin typeface="Gadugi" panose="020B0502040204020203" pitchFamily="34" charset="0"/>
                <a:ea typeface="Gadugi" panose="020B0502040204020203" pitchFamily="34" charset="0"/>
              </a:rPr>
              <a:t>iii. any info. received under an agreement referred to in S. 159 of this Act;</a:t>
            </a:r>
          </a:p>
          <a:p>
            <a:pPr marL="0" indent="0" algn="just">
              <a:buNone/>
            </a:pPr>
            <a:r>
              <a:rPr lang="en-US" sz="1200" dirty="0">
                <a:latin typeface="Gadugi" panose="020B0502040204020203" pitchFamily="34" charset="0"/>
                <a:ea typeface="Gadugi" panose="020B0502040204020203" pitchFamily="34" charset="0"/>
              </a:rPr>
              <a:t>iv. any information made available to AO under scheme notified U/s 260;</a:t>
            </a:r>
          </a:p>
          <a:p>
            <a:pPr marL="0" indent="0" algn="just">
              <a:buNone/>
            </a:pPr>
            <a:r>
              <a:rPr lang="en-US" sz="1200" dirty="0">
                <a:latin typeface="Gadugi" panose="020B0502040204020203" pitchFamily="34" charset="0"/>
                <a:ea typeface="Gadugi" panose="020B0502040204020203" pitchFamily="34" charset="0"/>
              </a:rPr>
              <a:t>v. any information which requires action in consequence of the order of </a:t>
            </a:r>
            <a:r>
              <a:rPr lang="en-US" sz="1200" dirty="0" smtClean="0">
                <a:latin typeface="Gadugi" panose="020B0502040204020203" pitchFamily="34" charset="0"/>
                <a:ea typeface="Gadugi" panose="020B0502040204020203" pitchFamily="34" charset="0"/>
              </a:rPr>
              <a:t>a </a:t>
            </a:r>
            <a:r>
              <a:rPr lang="en-IN" sz="1200" dirty="0" smtClean="0">
                <a:latin typeface="Gadugi" panose="020B0502040204020203" pitchFamily="34" charset="0"/>
                <a:ea typeface="Gadugi" panose="020B0502040204020203" pitchFamily="34" charset="0"/>
              </a:rPr>
              <a:t>Tribunal </a:t>
            </a:r>
            <a:r>
              <a:rPr lang="en-IN" sz="1200" dirty="0">
                <a:latin typeface="Gadugi" panose="020B0502040204020203" pitchFamily="34" charset="0"/>
                <a:ea typeface="Gadugi" panose="020B0502040204020203" pitchFamily="34" charset="0"/>
              </a:rPr>
              <a:t>or a Court;</a:t>
            </a:r>
          </a:p>
          <a:p>
            <a:pPr marL="0" indent="0" algn="just">
              <a:buNone/>
            </a:pPr>
            <a:r>
              <a:rPr lang="en-US" sz="1200" dirty="0">
                <a:latin typeface="Gadugi" panose="020B0502040204020203" pitchFamily="34" charset="0"/>
                <a:ea typeface="Gadugi" panose="020B0502040204020203" pitchFamily="34" charset="0"/>
              </a:rPr>
              <a:t>vi. any information in the case of the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emanating from the </a:t>
            </a:r>
            <a:r>
              <a:rPr lang="en-US" sz="1200" dirty="0" smtClean="0">
                <a:latin typeface="Gadugi" panose="020B0502040204020203" pitchFamily="34" charset="0"/>
                <a:ea typeface="Gadugi" panose="020B0502040204020203" pitchFamily="34" charset="0"/>
              </a:rPr>
              <a:t>survey conducted </a:t>
            </a:r>
            <a:r>
              <a:rPr lang="en-US" sz="1200" dirty="0">
                <a:latin typeface="Gadugi" panose="020B0502040204020203" pitchFamily="34" charset="0"/>
                <a:ea typeface="Gadugi" panose="020B0502040204020203" pitchFamily="34" charset="0"/>
              </a:rPr>
              <a:t>U/s 253, other than under sub-section (4) of the said section;</a:t>
            </a:r>
          </a:p>
          <a:p>
            <a:pPr marL="0" indent="0" algn="just">
              <a:buNone/>
            </a:pPr>
            <a:r>
              <a:rPr lang="en-US" sz="1200" dirty="0">
                <a:latin typeface="Gadugi" panose="020B0502040204020203" pitchFamily="34" charset="0"/>
                <a:ea typeface="Gadugi" panose="020B0502040204020203" pitchFamily="34" charset="0"/>
              </a:rPr>
              <a:t>vii. any directions in case of </a:t>
            </a:r>
            <a:r>
              <a:rPr lang="en-US" sz="1200" dirty="0" err="1">
                <a:latin typeface="Gadugi" panose="020B0502040204020203" pitchFamily="34" charset="0"/>
                <a:ea typeface="Gadugi" panose="020B0502040204020203" pitchFamily="34" charset="0"/>
              </a:rPr>
              <a:t>assessee</a:t>
            </a:r>
            <a:r>
              <a:rPr lang="en-US" sz="1200" dirty="0">
                <a:latin typeface="Gadugi" panose="020B0502040204020203" pitchFamily="34" charset="0"/>
                <a:ea typeface="Gadugi" panose="020B0502040204020203" pitchFamily="34" charset="0"/>
              </a:rPr>
              <a:t> given by Approving Panel </a:t>
            </a:r>
            <a:r>
              <a:rPr lang="en-US" sz="1200" dirty="0" smtClean="0">
                <a:latin typeface="Gadugi" panose="020B0502040204020203" pitchFamily="34" charset="0"/>
                <a:ea typeface="Gadugi" panose="020B0502040204020203" pitchFamily="34" charset="0"/>
              </a:rPr>
              <a:t>U/s </a:t>
            </a:r>
            <a:r>
              <a:rPr lang="en-IN" sz="1200" dirty="0" smtClean="0">
                <a:latin typeface="Gadugi" panose="020B0502040204020203" pitchFamily="34" charset="0"/>
                <a:ea typeface="Gadugi" panose="020B0502040204020203" pitchFamily="34" charset="0"/>
              </a:rPr>
              <a:t>274(6</a:t>
            </a:r>
            <a:r>
              <a:rPr lang="en-IN" sz="1200" dirty="0">
                <a:latin typeface="Gadugi" panose="020B0502040204020203" pitchFamily="34" charset="0"/>
                <a:ea typeface="Gadugi" panose="020B0502040204020203" pitchFamily="34" charset="0"/>
              </a:rPr>
              <a:t>);(GAAR)</a:t>
            </a:r>
          </a:p>
          <a:p>
            <a:pPr marL="0" indent="0" algn="just">
              <a:buNone/>
            </a:pPr>
            <a:r>
              <a:rPr lang="en-US" sz="1200" dirty="0">
                <a:latin typeface="Gadugi" panose="020B0502040204020203" pitchFamily="34" charset="0"/>
                <a:ea typeface="Gadugi" panose="020B0502040204020203" pitchFamily="34" charset="0"/>
              </a:rPr>
              <a:t>viii. any finding or direction contained in an order passed by any </a:t>
            </a:r>
            <a:r>
              <a:rPr lang="en-US" sz="1200" dirty="0" smtClean="0">
                <a:latin typeface="Gadugi" panose="020B0502040204020203" pitchFamily="34" charset="0"/>
                <a:ea typeface="Gadugi" panose="020B0502040204020203" pitchFamily="34" charset="0"/>
              </a:rPr>
              <a:t>authority, Tribunal </a:t>
            </a:r>
            <a:r>
              <a:rPr lang="en-US" sz="1200" dirty="0">
                <a:latin typeface="Gadugi" panose="020B0502040204020203" pitchFamily="34" charset="0"/>
                <a:ea typeface="Gadugi" panose="020B0502040204020203" pitchFamily="34" charset="0"/>
              </a:rPr>
              <a:t>or court in any proceeding under this Act by way of </a:t>
            </a:r>
            <a:r>
              <a:rPr lang="en-US" sz="1200" dirty="0" smtClean="0">
                <a:latin typeface="Gadugi" panose="020B0502040204020203" pitchFamily="34" charset="0"/>
                <a:ea typeface="Gadugi" panose="020B0502040204020203" pitchFamily="34" charset="0"/>
              </a:rPr>
              <a:t>appeal, reference </a:t>
            </a:r>
            <a:r>
              <a:rPr lang="en-US" sz="1200" dirty="0">
                <a:latin typeface="Gadugi" panose="020B0502040204020203" pitchFamily="34" charset="0"/>
                <a:ea typeface="Gadugi" panose="020B0502040204020203" pitchFamily="34" charset="0"/>
              </a:rPr>
              <a:t>or revision, or by a Court in any proceeding under any other law.</a:t>
            </a:r>
          </a:p>
          <a:p>
            <a:pPr algn="just"/>
            <a:r>
              <a:rPr lang="en-IN" sz="1200" dirty="0">
                <a:latin typeface="Gadugi" panose="020B0502040204020203" pitchFamily="34" charset="0"/>
                <a:ea typeface="Gadugi" panose="020B0502040204020203" pitchFamily="34" charset="0"/>
              </a:rPr>
              <a:t>Clause vii &amp; viii added.</a:t>
            </a:r>
          </a:p>
          <a:p>
            <a:pPr algn="just"/>
            <a:r>
              <a:rPr lang="en-US" sz="1200" b="1" dirty="0">
                <a:latin typeface="Gadugi" panose="020B0502040204020203" pitchFamily="34" charset="0"/>
                <a:ea typeface="Gadugi" panose="020B0502040204020203" pitchFamily="34" charset="0"/>
              </a:rPr>
              <a:t>Issue of SCN u/s 281 (before issue of notice u/s 280) not applicable </a:t>
            </a:r>
            <a:r>
              <a:rPr lang="en-US" sz="1200" b="1" dirty="0" smtClean="0">
                <a:latin typeface="Gadugi" panose="020B0502040204020203" pitchFamily="34" charset="0"/>
                <a:ea typeface="Gadugi" panose="020B0502040204020203" pitchFamily="34" charset="0"/>
              </a:rPr>
              <a:t>for clauses </a:t>
            </a:r>
            <a:r>
              <a:rPr lang="en-US" sz="1200" b="1" dirty="0">
                <a:latin typeface="Gadugi" panose="020B0502040204020203" pitchFamily="34" charset="0"/>
                <a:ea typeface="Gadugi" panose="020B0502040204020203" pitchFamily="34" charset="0"/>
              </a:rPr>
              <a:t>iv, vii &amp; viii above</a:t>
            </a:r>
            <a:r>
              <a:rPr lang="en-US" sz="1200" b="1" dirty="0"/>
              <a:t>.</a:t>
            </a:r>
            <a:endParaRPr lang="en-IN" sz="1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3677982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Finance Act 2026</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92500" lnSpcReduction="20000"/>
          </a:bodyPr>
          <a:lstStyle/>
          <a:p>
            <a:pPr algn="just">
              <a:lnSpc>
                <a:spcPct val="150000"/>
              </a:lnSpc>
              <a:defRPr/>
            </a:pPr>
            <a:r>
              <a:rPr lang="en-US" sz="2400" dirty="0">
                <a:latin typeface="Gadugi" panose="020B0502040204020203" pitchFamily="34" charset="0"/>
                <a:ea typeface="Gadugi" panose="020B0502040204020203" pitchFamily="34" charset="0"/>
              </a:rPr>
              <a:t>Finance </a:t>
            </a:r>
            <a:r>
              <a:rPr lang="en-US" sz="2400" dirty="0" smtClean="0">
                <a:latin typeface="Gadugi" panose="020B0502040204020203" pitchFamily="34" charset="0"/>
                <a:ea typeface="Gadugi" panose="020B0502040204020203" pitchFamily="34" charset="0"/>
              </a:rPr>
              <a:t>Act </a:t>
            </a:r>
            <a:r>
              <a:rPr lang="en-US" sz="2400" dirty="0">
                <a:latin typeface="Gadugi" panose="020B0502040204020203" pitchFamily="34" charset="0"/>
                <a:ea typeface="Gadugi" panose="020B0502040204020203" pitchFamily="34" charset="0"/>
              </a:rPr>
              <a:t>2026 amends both Income Tax Act 1961 as well as Income Tax Act 2025. </a:t>
            </a:r>
          </a:p>
          <a:p>
            <a:pPr algn="just">
              <a:lnSpc>
                <a:spcPct val="150000"/>
              </a:lnSpc>
              <a:defRPr/>
            </a:pPr>
            <a:r>
              <a:rPr lang="en-US" sz="2400" dirty="0">
                <a:latin typeface="Gadugi" panose="020B0502040204020203" pitchFamily="34" charset="0"/>
                <a:ea typeface="Gadugi" panose="020B0502040204020203" pitchFamily="34" charset="0"/>
              </a:rPr>
              <a:t>The new Act which was brought in as a simplification exercise has :</a:t>
            </a:r>
          </a:p>
          <a:p>
            <a:pPr marL="0" indent="0" algn="just">
              <a:lnSpc>
                <a:spcPct val="150000"/>
              </a:lnSpc>
              <a:buNone/>
              <a:defRPr/>
            </a:pPr>
            <a:r>
              <a:rPr lang="en-US" sz="2400" dirty="0">
                <a:latin typeface="Gadugi" panose="020B0502040204020203" pitchFamily="34" charset="0"/>
                <a:ea typeface="Gadugi" panose="020B0502040204020203" pitchFamily="34" charset="0"/>
              </a:rPr>
              <a:t>▪ 87 amendments </a:t>
            </a:r>
          </a:p>
          <a:p>
            <a:pPr marL="0" indent="0" algn="just">
              <a:lnSpc>
                <a:spcPct val="150000"/>
              </a:lnSpc>
              <a:buNone/>
              <a:defRPr/>
            </a:pPr>
            <a:r>
              <a:rPr lang="en-US" sz="2400" dirty="0">
                <a:latin typeface="Gadugi" panose="020B0502040204020203" pitchFamily="34" charset="0"/>
                <a:ea typeface="Gadugi" panose="020B0502040204020203" pitchFamily="34" charset="0"/>
              </a:rPr>
              <a:t>▪ Omission of provisions even before coming into force</a:t>
            </a:r>
          </a:p>
          <a:p>
            <a:pPr marL="0" indent="0" algn="just">
              <a:lnSpc>
                <a:spcPct val="150000"/>
              </a:lnSpc>
              <a:buNone/>
              <a:defRPr/>
            </a:pPr>
            <a:r>
              <a:rPr lang="en-US" sz="2400" dirty="0">
                <a:latin typeface="Gadugi" panose="020B0502040204020203" pitchFamily="34" charset="0"/>
                <a:ea typeface="Gadugi" panose="020B0502040204020203" pitchFamily="34" charset="0"/>
              </a:rPr>
              <a:t> ▪ After claim of deleting all sections with alphabets in the 1961 Act through the simplified IT Act, 2025, this bill adds a new Section 354A , 269(13A</a:t>
            </a:r>
            <a:r>
              <a:rPr lang="en-US" sz="2400" dirty="0" smtClean="0">
                <a:latin typeface="Gadugi" panose="020B0502040204020203" pitchFamily="34" charset="0"/>
                <a:ea typeface="Gadugi" panose="020B0502040204020203" pitchFamily="34" charset="0"/>
              </a:rPr>
              <a:t>), Clauses 38A, 38B, 38C , 38 D to Schedule III [more to come ..]</a:t>
            </a:r>
            <a:endParaRPr lang="en-US" altLang="en-US" sz="2400" b="1" dirty="0">
              <a:latin typeface="Gadugi" panose="020B0502040204020203" pitchFamily="34" charset="0"/>
              <a:ea typeface="Gadugi" panose="020B0502040204020203" pitchFamily="34" charset="0"/>
            </a:endParaRPr>
          </a:p>
          <a:p>
            <a:pPr algn="just">
              <a:lnSpc>
                <a:spcPct val="150000"/>
              </a:lnSpc>
            </a:pPr>
            <a:endParaRPr lang="en-US" sz="24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616393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436913" y="149226"/>
            <a:ext cx="9339943" cy="792163"/>
          </a:xfrm>
        </p:spPr>
        <p:txBody>
          <a:bodyPr>
            <a:normAutofit/>
          </a:bodyPr>
          <a:lstStyle/>
          <a:p>
            <a:pPr algn="ctr"/>
            <a:r>
              <a:rPr lang="en-US" altLang="en-US" sz="3200" dirty="0">
                <a:latin typeface="Broadway" panose="04040905080B02020502" pitchFamily="82" charset="0"/>
              </a:rPr>
              <a:t>Penalty merged with assessment</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36023" y="1052736"/>
            <a:ext cx="10554787" cy="5256212"/>
          </a:xfrm>
        </p:spPr>
        <p:txBody>
          <a:bodyPr>
            <a:noAutofit/>
          </a:bodyPr>
          <a:lstStyle/>
          <a:p>
            <a:pPr algn="just">
              <a:lnSpc>
                <a:spcPct val="150000"/>
              </a:lnSpc>
              <a:defRPr/>
            </a:pPr>
            <a:r>
              <a:rPr lang="en-IN" sz="2200" dirty="0" smtClean="0">
                <a:latin typeface="Gadugi" panose="020B0502040204020203" pitchFamily="34" charset="0"/>
                <a:ea typeface="Gadugi" panose="020B0502040204020203" pitchFamily="34" charset="0"/>
              </a:rPr>
              <a:t>Section 471(4) inserted , </a:t>
            </a:r>
            <a:r>
              <a:rPr lang="en-IN" sz="2200" dirty="0">
                <a:latin typeface="Gadugi" panose="020B0502040204020203" pitchFamily="34" charset="0"/>
                <a:ea typeface="Gadugi" panose="020B0502040204020203" pitchFamily="34" charset="0"/>
              </a:rPr>
              <a:t>to provide that, </a:t>
            </a:r>
            <a:r>
              <a:rPr lang="en-IN" sz="2200"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penalty for </a:t>
            </a:r>
            <a:r>
              <a:rPr lang="en-IN" sz="2200" dirty="0" smtClean="0">
                <a:effectLst>
                  <a:outerShdw blurRad="38100" dist="38100" dir="2700000" algn="tl">
                    <a:srgbClr val="000000">
                      <a:alpha val="43137"/>
                    </a:srgbClr>
                  </a:outerShdw>
                </a:effectLst>
                <a:latin typeface="Gadugi" panose="020B0502040204020203" pitchFamily="34" charset="0"/>
                <a:ea typeface="Gadugi" panose="020B0502040204020203" pitchFamily="34" charset="0"/>
              </a:rPr>
              <a:t>underreporting/ misreporting </a:t>
            </a:r>
            <a:r>
              <a:rPr lang="en-IN" sz="2200"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of income </a:t>
            </a:r>
            <a:r>
              <a:rPr lang="en-IN" sz="2200" dirty="0">
                <a:latin typeface="Gadugi" panose="020B0502040204020203" pitchFamily="34" charset="0"/>
                <a:ea typeface="Gadugi" panose="020B0502040204020203" pitchFamily="34" charset="0"/>
              </a:rPr>
              <a:t>under levied under section </a:t>
            </a:r>
            <a:r>
              <a:rPr lang="en-IN" sz="2200" dirty="0" smtClean="0">
                <a:latin typeface="Gadugi" panose="020B0502040204020203" pitchFamily="34" charset="0"/>
                <a:ea typeface="Gadugi" panose="020B0502040204020203" pitchFamily="34" charset="0"/>
              </a:rPr>
              <a:t>439 </a:t>
            </a:r>
            <a:r>
              <a:rPr lang="en-IN" sz="2200" dirty="0">
                <a:latin typeface="Gadugi" panose="020B0502040204020203" pitchFamily="34" charset="0"/>
                <a:ea typeface="Gadugi" panose="020B0502040204020203" pitchFamily="34" charset="0"/>
              </a:rPr>
              <a:t>to be imposed within the assessment Order</a:t>
            </a:r>
          </a:p>
          <a:p>
            <a:pPr algn="just">
              <a:lnSpc>
                <a:spcPct val="150000"/>
              </a:lnSpc>
              <a:defRPr/>
            </a:pPr>
            <a:r>
              <a:rPr lang="en-US" sz="2200" dirty="0">
                <a:latin typeface="Gadugi" panose="020B0502040204020203" pitchFamily="34" charset="0"/>
                <a:ea typeface="Gadugi" panose="020B0502040204020203" pitchFamily="34" charset="0"/>
              </a:rPr>
              <a:t>where any draft of the proposed order of assessment under section </a:t>
            </a:r>
            <a:r>
              <a:rPr lang="en-US" sz="2200" dirty="0" smtClean="0">
                <a:latin typeface="Gadugi" panose="020B0502040204020203" pitchFamily="34" charset="0"/>
                <a:ea typeface="Gadugi" panose="020B0502040204020203" pitchFamily="34" charset="0"/>
              </a:rPr>
              <a:t>275 </a:t>
            </a:r>
            <a:r>
              <a:rPr lang="en-US" sz="2200" dirty="0">
                <a:latin typeface="Gadugi" panose="020B0502040204020203" pitchFamily="34" charset="0"/>
                <a:ea typeface="Gadugi" panose="020B0502040204020203" pitchFamily="34" charset="0"/>
              </a:rPr>
              <a:t>or assessment under section </a:t>
            </a:r>
            <a:r>
              <a:rPr lang="en-US" sz="2200" dirty="0" smtClean="0">
                <a:latin typeface="Gadugi" panose="020B0502040204020203" pitchFamily="34" charset="0"/>
                <a:ea typeface="Gadugi" panose="020B0502040204020203" pitchFamily="34" charset="0"/>
              </a:rPr>
              <a:t>270 </a:t>
            </a:r>
            <a:r>
              <a:rPr lang="en-US" sz="2200" dirty="0">
                <a:latin typeface="Gadugi" panose="020B0502040204020203" pitchFamily="34" charset="0"/>
                <a:ea typeface="Gadugi" panose="020B0502040204020203" pitchFamily="34" charset="0"/>
              </a:rPr>
              <a:t>or reassessment under section </a:t>
            </a:r>
            <a:r>
              <a:rPr lang="en-US" sz="2200" dirty="0" smtClean="0">
                <a:latin typeface="Gadugi" panose="020B0502040204020203" pitchFamily="34" charset="0"/>
                <a:ea typeface="Gadugi" panose="020B0502040204020203" pitchFamily="34" charset="0"/>
              </a:rPr>
              <a:t>279 </a:t>
            </a:r>
            <a:r>
              <a:rPr lang="en-US" sz="2200" dirty="0">
                <a:latin typeface="Gadugi" panose="020B0502040204020203" pitchFamily="34" charset="0"/>
                <a:ea typeface="Gadugi" panose="020B0502040204020203" pitchFamily="34" charset="0"/>
              </a:rPr>
              <a:t>is made on or after 1st of April, 2027 in respect of the assessment year 2026-2027 </a:t>
            </a:r>
            <a:endParaRPr lang="en-US" sz="2200" dirty="0" smtClean="0">
              <a:latin typeface="Gadugi" panose="020B0502040204020203" pitchFamily="34" charset="0"/>
              <a:ea typeface="Gadugi" panose="020B0502040204020203" pitchFamily="34" charset="0"/>
            </a:endParaRPr>
          </a:p>
          <a:p>
            <a:pPr algn="just">
              <a:lnSpc>
                <a:spcPct val="150000"/>
              </a:lnSpc>
              <a:defRPr/>
            </a:pPr>
            <a:r>
              <a:rPr lang="en-US" sz="2200" dirty="0" smtClean="0">
                <a:latin typeface="Gadugi" panose="020B0502040204020203" pitchFamily="34" charset="0"/>
                <a:ea typeface="Gadugi" panose="020B0502040204020203" pitchFamily="34" charset="0"/>
              </a:rPr>
              <a:t>Consequential </a:t>
            </a:r>
            <a:r>
              <a:rPr lang="en-US" sz="2200" dirty="0">
                <a:latin typeface="Gadugi" panose="020B0502040204020203" pitchFamily="34" charset="0"/>
                <a:ea typeface="Gadugi" panose="020B0502040204020203" pitchFamily="34" charset="0"/>
              </a:rPr>
              <a:t>amendments are made in Section </a:t>
            </a:r>
            <a:r>
              <a:rPr lang="en-US" sz="2200" dirty="0" smtClean="0">
                <a:latin typeface="Gadugi" panose="020B0502040204020203" pitchFamily="34" charset="0"/>
                <a:ea typeface="Gadugi" panose="020B0502040204020203" pitchFamily="34" charset="0"/>
              </a:rPr>
              <a:t>411 of </a:t>
            </a:r>
            <a:r>
              <a:rPr lang="en-US" sz="2200" dirty="0">
                <a:latin typeface="Gadugi" panose="020B0502040204020203" pitchFamily="34" charset="0"/>
                <a:ea typeface="Gadugi" panose="020B0502040204020203" pitchFamily="34" charset="0"/>
              </a:rPr>
              <a:t>the Income Tax Act, 2025. </a:t>
            </a:r>
          </a:p>
          <a:p>
            <a:pPr algn="just">
              <a:lnSpc>
                <a:spcPct val="150000"/>
              </a:lnSpc>
              <a:defRPr/>
            </a:pPr>
            <a:r>
              <a:rPr lang="en-US" altLang="en-US" sz="2200" b="1" dirty="0">
                <a:latin typeface="Gadugi" panose="020B0502040204020203" pitchFamily="34" charset="0"/>
                <a:ea typeface="Gadugi" panose="020B0502040204020203" pitchFamily="34" charset="0"/>
              </a:rPr>
              <a:t> </a:t>
            </a:r>
            <a:r>
              <a:rPr lang="en-US" altLang="en-US" sz="2200" b="1" dirty="0" smtClean="0">
                <a:latin typeface="Gadugi" panose="020B0502040204020203" pitchFamily="34" charset="0"/>
                <a:ea typeface="Gadugi" panose="020B0502040204020203" pitchFamily="34" charset="0"/>
              </a:rPr>
              <a:t>Additional tax </a:t>
            </a:r>
            <a:r>
              <a:rPr lang="en-US" altLang="en-US" sz="2200" b="1" dirty="0">
                <a:latin typeface="Gadugi" panose="020B0502040204020203" pitchFamily="34" charset="0"/>
                <a:ea typeface="Gadugi" panose="020B0502040204020203" pitchFamily="34" charset="0"/>
              </a:rPr>
              <a:t>liability AS PENALTY </a:t>
            </a:r>
            <a:r>
              <a:rPr lang="en-US" altLang="en-US" sz="2200" b="1" dirty="0" smtClean="0">
                <a:latin typeface="Gadugi" panose="020B0502040204020203" pitchFamily="34" charset="0"/>
                <a:ea typeface="Gadugi" panose="020B0502040204020203" pitchFamily="34" charset="0"/>
              </a:rPr>
              <a:t>is automatic </a:t>
            </a:r>
          </a:p>
          <a:p>
            <a:pPr algn="just">
              <a:lnSpc>
                <a:spcPct val="150000"/>
              </a:lnSpc>
              <a:defRPr/>
            </a:pPr>
            <a:r>
              <a:rPr lang="en-US" altLang="en-US" sz="2200" b="1" dirty="0" smtClean="0">
                <a:latin typeface="Gadugi" panose="020B0502040204020203" pitchFamily="34" charset="0"/>
                <a:ea typeface="Gadugi" panose="020B0502040204020203" pitchFamily="34" charset="0"/>
              </a:rPr>
              <a:t>[ 220, 270A and 274 of IT Act 1961]</a:t>
            </a:r>
            <a:endParaRPr lang="en-US" altLang="en-US" sz="2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653200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Immunity for </a:t>
            </a:r>
            <a:r>
              <a:rPr lang="en-US" altLang="en-US" sz="3200" dirty="0" err="1">
                <a:latin typeface="Broadway" panose="04040905080B02020502" pitchFamily="82" charset="0"/>
              </a:rPr>
              <a:t>Mis</a:t>
            </a:r>
            <a:r>
              <a:rPr lang="en-US" altLang="en-US" sz="3200" dirty="0">
                <a:latin typeface="Broadway" panose="04040905080B02020502" pitchFamily="82" charset="0"/>
              </a:rPr>
              <a:t>-reporting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378823" y="1052736"/>
            <a:ext cx="11220994" cy="5256212"/>
          </a:xfrm>
        </p:spPr>
        <p:txBody>
          <a:bodyPr>
            <a:noAutofit/>
          </a:bodyPr>
          <a:lstStyle/>
          <a:p>
            <a:pPr algn="just">
              <a:lnSpc>
                <a:spcPct val="125000"/>
              </a:lnSpc>
              <a:defRPr/>
            </a:pPr>
            <a:r>
              <a:rPr lang="en-US" sz="2200" dirty="0" smtClean="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Sec.439(11) amended – </a:t>
            </a:r>
            <a:r>
              <a:rPr lang="en-US" sz="2000" b="1" dirty="0" err="1" smtClean="0">
                <a:latin typeface="Gadugi" panose="020B0502040204020203" pitchFamily="34" charset="0"/>
                <a:ea typeface="Gadugi" panose="020B0502040204020203" pitchFamily="34" charset="0"/>
              </a:rPr>
              <a:t>Mis</a:t>
            </a:r>
            <a:r>
              <a:rPr lang="en-US" sz="2000" b="1" dirty="0">
                <a:latin typeface="Gadugi" panose="020B0502040204020203" pitchFamily="34" charset="0"/>
                <a:ea typeface="Gadugi" panose="020B0502040204020203" pitchFamily="34" charset="0"/>
              </a:rPr>
              <a:t>-</a:t>
            </a:r>
            <a:r>
              <a:rPr lang="en-US" sz="2000" b="1" dirty="0" smtClean="0">
                <a:latin typeface="Gadugi" panose="020B0502040204020203" pitchFamily="34" charset="0"/>
                <a:ea typeface="Gadugi" panose="020B0502040204020203" pitchFamily="34" charset="0"/>
              </a:rPr>
              <a:t>reporting of income shall include income referred to in section 195(1)(b) [ 270A(9) &amp; 115BBE]</a:t>
            </a:r>
          </a:p>
          <a:p>
            <a:pPr algn="just">
              <a:lnSpc>
                <a:spcPct val="125000"/>
              </a:lnSpc>
              <a:defRPr/>
            </a:pPr>
            <a:r>
              <a:rPr lang="en-US" sz="2000" dirty="0" smtClean="0">
                <a:latin typeface="Gadugi" panose="020B0502040204020203" pitchFamily="34" charset="0"/>
                <a:ea typeface="Gadugi" panose="020B0502040204020203" pitchFamily="34" charset="0"/>
              </a:rPr>
              <a:t>Section 440  [270AA] </a:t>
            </a:r>
            <a:r>
              <a:rPr lang="en-US" sz="2000" dirty="0">
                <a:latin typeface="Gadugi" panose="020B0502040204020203" pitchFamily="34" charset="0"/>
                <a:ea typeface="Gadugi" panose="020B0502040204020203" pitchFamily="34" charset="0"/>
              </a:rPr>
              <a:t>of the Act, provides, inter-alia, procedure of granting immunity by the Assessing Officer from imposition of penalty or prosecution if – </a:t>
            </a:r>
          </a:p>
          <a:p>
            <a:pPr algn="just">
              <a:lnSpc>
                <a:spcPct val="125000"/>
              </a:lnSpc>
              <a:defRPr/>
            </a:pPr>
            <a:r>
              <a:rPr lang="en-US" sz="2000" dirty="0">
                <a:latin typeface="Gadugi" panose="020B0502040204020203" pitchFamily="34" charset="0"/>
                <a:ea typeface="Gadugi" panose="020B0502040204020203" pitchFamily="34" charset="0"/>
              </a:rPr>
              <a:t>the tax and interest payable as per Assessment order, has been paid within the period specified in notice of demand;  no appeal against the such assessment order has been filed. </a:t>
            </a:r>
          </a:p>
          <a:p>
            <a:pPr algn="just">
              <a:lnSpc>
                <a:spcPct val="125000"/>
              </a:lnSpc>
              <a:defRPr/>
            </a:pPr>
            <a:r>
              <a:rPr lang="en-US" sz="2000" dirty="0" smtClean="0">
                <a:latin typeface="Gadugi" panose="020B0502040204020203" pitchFamily="34" charset="0"/>
                <a:ea typeface="Gadugi" panose="020B0502040204020203" pitchFamily="34" charset="0"/>
              </a:rPr>
              <a:t>Amendment </a:t>
            </a:r>
            <a:r>
              <a:rPr lang="en-US" sz="2000" dirty="0">
                <a:latin typeface="Gadugi" panose="020B0502040204020203" pitchFamily="34" charset="0"/>
                <a:ea typeface="Gadugi" panose="020B0502040204020203" pitchFamily="34" charset="0"/>
              </a:rPr>
              <a:t>to scope the power to grant immunity in cases of misreporting </a:t>
            </a:r>
            <a:r>
              <a:rPr lang="en-US" sz="2000" dirty="0" smtClean="0">
                <a:latin typeface="Gadugi" panose="020B0502040204020203" pitchFamily="34" charset="0"/>
                <a:ea typeface="Gadugi" panose="020B0502040204020203" pitchFamily="34" charset="0"/>
              </a:rPr>
              <a:t>except those under 195(1)(b) </a:t>
            </a:r>
            <a:r>
              <a:rPr lang="en-US" sz="2000" dirty="0">
                <a:latin typeface="Gadugi" panose="020B0502040204020203" pitchFamily="34" charset="0"/>
                <a:ea typeface="Gadugi" panose="020B0502040204020203" pitchFamily="34" charset="0"/>
              </a:rPr>
              <a:t>– </a:t>
            </a:r>
            <a:r>
              <a:rPr lang="en-US" sz="2000"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subject to payment of an additional income-tax to the extent of 100% of the amount of tax payable on such income in lieu of the penalty</a:t>
            </a:r>
            <a:r>
              <a:rPr lang="en-US" sz="2000" dirty="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 </a:t>
            </a:r>
            <a:r>
              <a:rPr lang="en-US" sz="2000" dirty="0" smtClean="0">
                <a:effectLst>
                  <a:outerShdw blurRad="38100" dist="38100" dir="2700000" algn="tl">
                    <a:srgbClr val="000000">
                      <a:alpha val="43137"/>
                    </a:srgbClr>
                  </a:outerShdw>
                </a:effectLst>
                <a:latin typeface="Gadugi" panose="020B0502040204020203" pitchFamily="34" charset="0"/>
                <a:ea typeface="Gadugi" panose="020B0502040204020203" pitchFamily="34" charset="0"/>
              </a:rPr>
              <a:t>120% for cases u/s 195(1)(b)</a:t>
            </a:r>
            <a:endParaRPr lang="en-US" sz="2000" dirty="0">
              <a:effectLst>
                <a:outerShdw blurRad="38100" dist="38100" dir="2700000" algn="tl">
                  <a:srgbClr val="000000">
                    <a:alpha val="43137"/>
                  </a:srgbClr>
                </a:outerShdw>
              </a:effectLst>
              <a:latin typeface="Gadugi" panose="020B0502040204020203" pitchFamily="34" charset="0"/>
              <a:ea typeface="Gadugi" panose="020B0502040204020203" pitchFamily="34" charset="0"/>
            </a:endParaRPr>
          </a:p>
          <a:p>
            <a:pPr algn="just">
              <a:lnSpc>
                <a:spcPct val="125000"/>
              </a:lnSpc>
              <a:defRPr/>
            </a:pPr>
            <a:r>
              <a:rPr lang="en-US" sz="2000" dirty="0">
                <a:latin typeface="Gadugi" panose="020B0502040204020203" pitchFamily="34" charset="0"/>
                <a:ea typeface="Gadugi" panose="020B0502040204020203" pitchFamily="34" charset="0"/>
              </a:rPr>
              <a:t>Immunity cannot be granted if the prosecution has already been initiated </a:t>
            </a:r>
          </a:p>
        </p:txBody>
      </p:sp>
    </p:spTree>
    <p:extLst>
      <p:ext uri="{BB962C8B-B14F-4D97-AF65-F5344CB8AC3E}">
        <p14:creationId xmlns:p14="http://schemas.microsoft.com/office/powerpoint/2010/main" val="4233053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Penalty becomes fee…..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470263" y="1052736"/>
            <a:ext cx="11312434" cy="5256212"/>
          </a:xfrm>
        </p:spPr>
        <p:txBody>
          <a:bodyPr>
            <a:noAutofit/>
          </a:bodyPr>
          <a:lstStyle/>
          <a:p>
            <a:pPr algn="just">
              <a:lnSpc>
                <a:spcPct val="120000"/>
              </a:lnSpc>
              <a:defRPr/>
            </a:pPr>
            <a:r>
              <a:rPr lang="en-US" altLang="en-US" sz="1800" b="1" dirty="0">
                <a:latin typeface="Gadugi" panose="020B0502040204020203" pitchFamily="34" charset="0"/>
                <a:ea typeface="Gadugi" panose="020B0502040204020203" pitchFamily="34" charset="0"/>
              </a:rPr>
              <a:t>Sec.446 of IT Act 2025 [271B of IT Act 1961] providing for penalty for failure to get accounts audited  and obtain audit report u/s 63 is deleted     AND</a:t>
            </a:r>
          </a:p>
          <a:p>
            <a:pPr algn="just">
              <a:lnSpc>
                <a:spcPct val="120000"/>
              </a:lnSpc>
              <a:defRPr/>
            </a:pPr>
            <a:r>
              <a:rPr lang="en-US" altLang="en-US" sz="1800" b="1" dirty="0">
                <a:latin typeface="Gadugi" panose="020B0502040204020203" pitchFamily="34" charset="0"/>
                <a:ea typeface="Gadugi" panose="020B0502040204020203" pitchFamily="34" charset="0"/>
              </a:rPr>
              <a:t> Sub Clause (c) is added to Sec.428 of IT Act 2025 [234 F of IT Act 1961] to provide for a fee of </a:t>
            </a:r>
          </a:p>
          <a:p>
            <a:pPr>
              <a:lnSpc>
                <a:spcPct val="120000"/>
              </a:lnSpc>
            </a:pPr>
            <a:r>
              <a:rPr lang="en-US" sz="1800"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(i) a sum of ₹ 75000 for a delay up to one month for which such failure continues; and </a:t>
            </a:r>
          </a:p>
          <a:p>
            <a:pPr>
              <a:lnSpc>
                <a:spcPct val="120000"/>
              </a:lnSpc>
            </a:pPr>
            <a:r>
              <a:rPr lang="en-US" sz="1800"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(ii) a sum of ₹ 150000 thereafter; </a:t>
            </a:r>
            <a:endParaRPr lang="en-US" altLang="en-US" sz="1800" b="1"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endParaRPr>
          </a:p>
          <a:p>
            <a:pPr algn="just">
              <a:lnSpc>
                <a:spcPct val="120000"/>
              </a:lnSpc>
              <a:defRPr/>
            </a:pPr>
            <a:r>
              <a:rPr lang="en-US" altLang="en-US" sz="1800" b="1" dirty="0">
                <a:latin typeface="Gadugi" panose="020B0502040204020203" pitchFamily="34" charset="0"/>
                <a:ea typeface="Gadugi" panose="020B0502040204020203" pitchFamily="34" charset="0"/>
              </a:rPr>
              <a:t>Sec.447 of IT Act 2025 [271BA of IT Act 1961] providing for penalty for failure to get TP report u/s 172  is omitted    AND</a:t>
            </a:r>
          </a:p>
          <a:p>
            <a:pPr algn="just">
              <a:lnSpc>
                <a:spcPct val="120000"/>
              </a:lnSpc>
              <a:defRPr/>
            </a:pPr>
            <a:r>
              <a:rPr lang="en-US" altLang="en-US" sz="1800" b="1" dirty="0">
                <a:latin typeface="Gadugi" panose="020B0502040204020203" pitchFamily="34" charset="0"/>
                <a:ea typeface="Gadugi" panose="020B0502040204020203" pitchFamily="34" charset="0"/>
              </a:rPr>
              <a:t> Sub Clause (d) is added to Sec.428 of IT Act 2025 to provide for a fee of </a:t>
            </a:r>
          </a:p>
          <a:p>
            <a:pPr>
              <a:lnSpc>
                <a:spcPct val="120000"/>
              </a:lnSpc>
            </a:pPr>
            <a:r>
              <a:rPr lang="en-US" sz="1800"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(i) a sum of ₹ 75000 for a delay up to one month for which such failure continues; and </a:t>
            </a:r>
          </a:p>
          <a:p>
            <a:pPr>
              <a:lnSpc>
                <a:spcPct val="120000"/>
              </a:lnSpc>
            </a:pPr>
            <a:r>
              <a:rPr lang="en-US" sz="1800"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(ii) a sum of ₹ 150000 thereafter; </a:t>
            </a:r>
            <a:endParaRPr lang="en-US" altLang="en-US" sz="1800" b="1"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endParaRPr>
          </a:p>
          <a:p>
            <a:pPr>
              <a:lnSpc>
                <a:spcPct val="120000"/>
              </a:lnSpc>
            </a:pPr>
            <a:r>
              <a:rPr lang="en-US" altLang="en-US" sz="1800" b="1" dirty="0">
                <a:latin typeface="Gadugi" panose="020B0502040204020203" pitchFamily="34" charset="0"/>
                <a:ea typeface="Gadugi" panose="020B0502040204020203" pitchFamily="34" charset="0"/>
              </a:rPr>
              <a:t>Sec.266 of IT Act 2025 [140A of IT Act 1961]…..the return of income shall be accompanied by proof of payment of tax, interest and </a:t>
            </a:r>
            <a:r>
              <a:rPr lang="en-US" altLang="en-US" sz="1800" b="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fee</a:t>
            </a:r>
            <a:endParaRPr lang="en-US" altLang="en-US" sz="1800" b="1" i="1" dirty="0">
              <a:effectLst>
                <a:outerShdw blurRad="38100" dist="38100" dir="2700000" algn="tl">
                  <a:srgbClr val="000000">
                    <a:alpha val="43137"/>
                  </a:srgbClr>
                </a:outerShdw>
              </a:effectLst>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517362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fontScale="90000"/>
          </a:bodyPr>
          <a:lstStyle/>
          <a:p>
            <a:pPr algn="ctr"/>
            <a:r>
              <a:rPr lang="en-US" altLang="en-US" sz="3200" dirty="0">
                <a:latin typeface="Broadway" panose="04040905080B02020502" pitchFamily="82" charset="0"/>
              </a:rPr>
              <a:t>14A through back door…..Taxing of Gross Income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627017" y="1052736"/>
            <a:ext cx="11260183" cy="5256212"/>
          </a:xfrm>
        </p:spPr>
        <p:txBody>
          <a:bodyPr>
            <a:normAutofit/>
          </a:bodyPr>
          <a:lstStyle/>
          <a:p>
            <a:pPr algn="just">
              <a:lnSpc>
                <a:spcPct val="150000"/>
              </a:lnSpc>
              <a:defRPr/>
            </a:pPr>
            <a:r>
              <a:rPr lang="en-US" sz="2400" dirty="0">
                <a:latin typeface="Gadugi" panose="020B0502040204020203" pitchFamily="34" charset="0"/>
                <a:ea typeface="Gadugi" panose="020B0502040204020203" pitchFamily="34" charset="0"/>
              </a:rPr>
              <a:t>Section 93(2) of the IT Act, 2025 [Section 57(iii) of the IT Act, 1961] provided for deduction of any expenditure for earning income from other sources. </a:t>
            </a:r>
          </a:p>
          <a:p>
            <a:pPr algn="just">
              <a:lnSpc>
                <a:spcPct val="150000"/>
              </a:lnSpc>
              <a:defRPr/>
            </a:pPr>
            <a:r>
              <a:rPr lang="en-US" sz="2400" dirty="0">
                <a:latin typeface="Gadugi" panose="020B0502040204020203" pitchFamily="34" charset="0"/>
                <a:ea typeface="Gadugi" panose="020B0502040204020203" pitchFamily="34" charset="0"/>
              </a:rPr>
              <a:t>Section 93(2) to provide that no deduction shall be allowed in respect of any interest expenditure incurred for earning dividend income or income from units of mutual funds.</a:t>
            </a:r>
          </a:p>
          <a:p>
            <a:pPr algn="just">
              <a:lnSpc>
                <a:spcPct val="150000"/>
              </a:lnSpc>
              <a:defRPr/>
            </a:pPr>
            <a:r>
              <a:rPr lang="en-US" sz="2400" dirty="0">
                <a:latin typeface="Gadugi" panose="020B0502040204020203" pitchFamily="34" charset="0"/>
                <a:ea typeface="Gadugi" panose="020B0502040204020203" pitchFamily="34" charset="0"/>
              </a:rPr>
              <a:t> Amendment is being made to remove the deduction </a:t>
            </a:r>
            <a:r>
              <a:rPr lang="en-US" sz="2400" dirty="0" err="1">
                <a:latin typeface="Gadugi" panose="020B0502040204020203" pitchFamily="34" charset="0"/>
                <a:ea typeface="Gadugi" panose="020B0502040204020203" pitchFamily="34" charset="0"/>
              </a:rPr>
              <a:t>w.e.f</a:t>
            </a:r>
            <a:r>
              <a:rPr lang="en-US" sz="2400" dirty="0">
                <a:latin typeface="Gadugi" panose="020B0502040204020203" pitchFamily="34" charset="0"/>
                <a:ea typeface="Gadugi" panose="020B0502040204020203" pitchFamily="34" charset="0"/>
              </a:rPr>
              <a:t>. 01.04.2026</a:t>
            </a:r>
          </a:p>
          <a:p>
            <a:pPr marL="0" indent="0" algn="just">
              <a:lnSpc>
                <a:spcPct val="150000"/>
              </a:lnSpc>
              <a:buNone/>
              <a:defRPr/>
            </a:pP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106009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fontScale="90000"/>
          </a:bodyPr>
          <a:lstStyle/>
          <a:p>
            <a:pPr algn="ctr"/>
            <a:r>
              <a:rPr lang="en-US" altLang="en-US" sz="3200" dirty="0">
                <a:latin typeface="Broadway" panose="04040905080B02020502" pitchFamily="82" charset="0"/>
              </a:rPr>
              <a:t>Updated return after Re-opening notice</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587829" y="1052736"/>
            <a:ext cx="11155680" cy="5256212"/>
          </a:xfrm>
        </p:spPr>
        <p:txBody>
          <a:bodyPr>
            <a:noAutofit/>
          </a:bodyPr>
          <a:lstStyle/>
          <a:p>
            <a:pPr algn="just">
              <a:lnSpc>
                <a:spcPct val="150000"/>
              </a:lnSpc>
              <a:defRPr/>
            </a:pPr>
            <a:r>
              <a:rPr lang="en-US" sz="1800" dirty="0">
                <a:latin typeface="Gadugi" panose="020B0502040204020203" pitchFamily="34" charset="0"/>
                <a:ea typeface="Gadugi" panose="020B0502040204020203" pitchFamily="34" charset="0"/>
              </a:rPr>
              <a:t>Amendment in Section 263(6) of the IT Act, 2025 allowing filing of  updated return in cases where: </a:t>
            </a:r>
          </a:p>
          <a:p>
            <a:pPr marL="0" indent="0" algn="just">
              <a:lnSpc>
                <a:spcPct val="150000"/>
              </a:lnSpc>
              <a:buNone/>
              <a:defRPr/>
            </a:pPr>
            <a:r>
              <a:rPr lang="en-US" sz="1800" dirty="0">
                <a:latin typeface="Gadugi" panose="020B0502040204020203" pitchFamily="34" charset="0"/>
                <a:ea typeface="Gadugi" panose="020B0502040204020203" pitchFamily="34" charset="0"/>
              </a:rPr>
              <a:t>•   Notice u/s 280 [</a:t>
            </a:r>
            <a:r>
              <a:rPr lang="en-US" sz="1800" dirty="0" smtClean="0">
                <a:latin typeface="Gadugi" panose="020B0502040204020203" pitchFamily="34" charset="0"/>
                <a:ea typeface="Gadugi" panose="020B0502040204020203" pitchFamily="34" charset="0"/>
              </a:rPr>
              <a:t>erstwhile </a:t>
            </a:r>
            <a:r>
              <a:rPr lang="en-US" sz="1800" dirty="0">
                <a:latin typeface="Gadugi" panose="020B0502040204020203" pitchFamily="34" charset="0"/>
                <a:ea typeface="Gadugi" panose="020B0502040204020203" pitchFamily="34" charset="0"/>
              </a:rPr>
              <a:t>148] is issued ;   Updated return can  be in lieu of </a:t>
            </a:r>
          </a:p>
          <a:p>
            <a:pPr marL="0" indent="0" algn="just">
              <a:lnSpc>
                <a:spcPct val="150000"/>
              </a:lnSpc>
              <a:buNone/>
              <a:defRPr/>
            </a:pPr>
            <a:r>
              <a:rPr lang="en-US" sz="1800" dirty="0">
                <a:latin typeface="Gadugi" panose="020B0502040204020203" pitchFamily="34" charset="0"/>
                <a:ea typeface="Gadugi" panose="020B0502040204020203" pitchFamily="34" charset="0"/>
              </a:rPr>
              <a:t>      return in response to </a:t>
            </a:r>
          </a:p>
          <a:p>
            <a:pPr algn="just">
              <a:lnSpc>
                <a:spcPct val="150000"/>
              </a:lnSpc>
              <a:defRPr/>
            </a:pPr>
            <a:r>
              <a:rPr lang="en-US" sz="1800" dirty="0">
                <a:latin typeface="Gadugi" panose="020B0502040204020203" pitchFamily="34" charset="0"/>
                <a:ea typeface="Gadugi" panose="020B0502040204020203" pitchFamily="34" charset="0"/>
              </a:rPr>
              <a:t>Section 267 amended to provide that where updated return is filed pursuant to a notice under Section 280 within the period specified in the Notice, </a:t>
            </a:r>
            <a:r>
              <a:rPr lang="en-US" sz="1800"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the additional tax payable shall be increased by a further sum of 10% of the aggregate of tax and interest payable on account of furnishing of the updated return. </a:t>
            </a:r>
            <a:endParaRPr lang="en-US" sz="1800" dirty="0">
              <a:latin typeface="Gadugi" panose="020B0502040204020203" pitchFamily="34" charset="0"/>
              <a:ea typeface="Gadugi" panose="020B0502040204020203" pitchFamily="34" charset="0"/>
            </a:endParaRPr>
          </a:p>
          <a:p>
            <a:pPr algn="just">
              <a:lnSpc>
                <a:spcPct val="150000"/>
              </a:lnSpc>
              <a:defRPr/>
            </a:pPr>
            <a:r>
              <a:rPr lang="en-US" sz="1800" dirty="0">
                <a:latin typeface="Gadugi" panose="020B0502040204020203" pitchFamily="34" charset="0"/>
                <a:ea typeface="Gadugi" panose="020B0502040204020203" pitchFamily="34" charset="0"/>
              </a:rPr>
              <a:t>Where tax if so paid, the income on which such additional income tax is paid shall not be the basis for penalty under Section 439, by inserting section (13A)</a:t>
            </a:r>
          </a:p>
          <a:p>
            <a:pPr algn="just">
              <a:lnSpc>
                <a:spcPct val="150000"/>
              </a:lnSpc>
              <a:defRPr/>
            </a:pPr>
            <a:r>
              <a:rPr lang="en-US" sz="1800" dirty="0">
                <a:latin typeface="Gadugi" panose="020B0502040204020203" pitchFamily="34" charset="0"/>
                <a:ea typeface="Gadugi" panose="020B0502040204020203" pitchFamily="34" charset="0"/>
              </a:rPr>
              <a:t>Amendment to allow updated return in cases where tax payer reduces the amount of loss</a:t>
            </a:r>
            <a:endParaRPr lang="en-US" altLang="en-US" sz="18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159393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Gold does not glitter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36023" y="1052736"/>
            <a:ext cx="10541726" cy="5256212"/>
          </a:xfrm>
        </p:spPr>
        <p:txBody>
          <a:bodyPr>
            <a:normAutofit/>
          </a:bodyPr>
          <a:lstStyle/>
          <a:p>
            <a:pPr marL="0" indent="0" algn="just">
              <a:lnSpc>
                <a:spcPct val="150000"/>
              </a:lnSpc>
              <a:buNone/>
              <a:defRPr/>
            </a:pPr>
            <a:r>
              <a:rPr lang="en-US" sz="2400" dirty="0">
                <a:latin typeface="Gadugi" panose="020B0502040204020203" pitchFamily="34" charset="0"/>
                <a:ea typeface="Gadugi" panose="020B0502040204020203" pitchFamily="34" charset="0"/>
              </a:rPr>
              <a:t>Section 70(1)(x) of the IT Act, 2025 provided for capital gains exemption in respect of income arising from Sovereign Gold Bonds issued by RBI under the Sovereign Gold Bonds Scheme, 2015 or subsequent ones</a:t>
            </a:r>
          </a:p>
          <a:p>
            <a:pPr marL="0" indent="0" algn="just">
              <a:lnSpc>
                <a:spcPct val="150000"/>
              </a:lnSpc>
              <a:buNone/>
              <a:defRPr/>
            </a:pPr>
            <a:r>
              <a:rPr lang="en-US" sz="2000" dirty="0">
                <a:latin typeface="Gadugi" panose="020B0502040204020203" pitchFamily="34" charset="0"/>
                <a:ea typeface="Gadugi" panose="020B0502040204020203" pitchFamily="34" charset="0"/>
              </a:rPr>
              <a:t>Amended provisions  from 1.4.2026 for individual bond holders</a:t>
            </a:r>
          </a:p>
          <a:p>
            <a:pPr marL="0" indent="0" algn="just">
              <a:lnSpc>
                <a:spcPct val="150000"/>
              </a:lnSpc>
              <a:buNone/>
              <a:defRPr/>
            </a:pPr>
            <a:endParaRPr lang="en-US" sz="2400" dirty="0"/>
          </a:p>
          <a:p>
            <a:pPr marL="0" indent="0" algn="just">
              <a:lnSpc>
                <a:spcPct val="150000"/>
              </a:lnSpc>
              <a:buNone/>
              <a:defRPr/>
            </a:pPr>
            <a:endParaRPr lang="en-US" sz="2400" dirty="0"/>
          </a:p>
        </p:txBody>
      </p:sp>
      <p:graphicFrame>
        <p:nvGraphicFramePr>
          <p:cNvPr id="2" name="Table 1"/>
          <p:cNvGraphicFramePr>
            <a:graphicFrameLocks noGrp="1"/>
          </p:cNvGraphicFramePr>
          <p:nvPr>
            <p:extLst>
              <p:ext uri="{D42A27DB-BD31-4B8C-83A1-F6EECF244321}">
                <p14:modId xmlns:p14="http://schemas.microsoft.com/office/powerpoint/2010/main" val="3015301831"/>
              </p:ext>
            </p:extLst>
          </p:nvPr>
        </p:nvGraphicFramePr>
        <p:xfrm>
          <a:off x="836023" y="4005065"/>
          <a:ext cx="10541726" cy="2303882"/>
        </p:xfrm>
        <a:graphic>
          <a:graphicData uri="http://schemas.openxmlformats.org/drawingml/2006/table">
            <a:tbl>
              <a:tblPr firstRow="1" bandRow="1">
                <a:tableStyleId>{5C22544A-7EE6-4342-B048-85BDC9FD1C3A}</a:tableStyleId>
              </a:tblPr>
              <a:tblGrid>
                <a:gridCol w="8714955"/>
                <a:gridCol w="1826771"/>
              </a:tblGrid>
              <a:tr h="708893">
                <a:tc>
                  <a:txBody>
                    <a:bodyPr/>
                    <a:lstStyle/>
                    <a:p>
                      <a:pPr algn="ctr"/>
                      <a:r>
                        <a:rPr lang="en-US" dirty="0" smtClean="0">
                          <a:solidFill>
                            <a:schemeClr val="tx1"/>
                          </a:solidFill>
                          <a:latin typeface="Gadugi" panose="020B0502040204020203" pitchFamily="34" charset="0"/>
                          <a:ea typeface="Gadugi" panose="020B0502040204020203" pitchFamily="34" charset="0"/>
                        </a:rPr>
                        <a:t>Holding Period</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Exemption</a:t>
                      </a:r>
                      <a:endParaRPr lang="en-IN" dirty="0">
                        <a:solidFill>
                          <a:schemeClr val="tx1"/>
                        </a:solidFill>
                        <a:latin typeface="Gadugi" panose="020B0502040204020203" pitchFamily="34" charset="0"/>
                        <a:ea typeface="Gadugi" panose="020B0502040204020203" pitchFamily="34" charset="0"/>
                      </a:endParaRPr>
                    </a:p>
                  </a:txBody>
                  <a:tcPr/>
                </a:tc>
              </a:tr>
              <a:tr h="531663">
                <a:tc>
                  <a:txBody>
                    <a:bodyPr/>
                    <a:lstStyle/>
                    <a:p>
                      <a:r>
                        <a:rPr lang="en-US" dirty="0" smtClean="0">
                          <a:latin typeface="Gadugi" panose="020B0502040204020203" pitchFamily="34" charset="0"/>
                          <a:ea typeface="Gadugi" panose="020B0502040204020203" pitchFamily="34" charset="0"/>
                        </a:rPr>
                        <a:t>From date of issue to date of maturity</a:t>
                      </a:r>
                      <a:endParaRPr lang="en-IN" dirty="0">
                        <a:latin typeface="Gadugi" panose="020B0502040204020203" pitchFamily="34" charset="0"/>
                        <a:ea typeface="Gadugi" panose="020B0502040204020203" pitchFamily="34" charset="0"/>
                      </a:endParaRPr>
                    </a:p>
                  </a:txBody>
                  <a:tcPr/>
                </a:tc>
                <a:tc>
                  <a:txBody>
                    <a:bodyPr/>
                    <a:lstStyle/>
                    <a:p>
                      <a:pPr algn="ctr"/>
                      <a:r>
                        <a:rPr lang="en-US" dirty="0" smtClean="0">
                          <a:latin typeface="Gadugi" panose="020B0502040204020203" pitchFamily="34" charset="0"/>
                          <a:ea typeface="Gadugi" panose="020B0502040204020203" pitchFamily="34" charset="0"/>
                        </a:rPr>
                        <a:t>YES</a:t>
                      </a:r>
                      <a:endParaRPr lang="en-IN" dirty="0">
                        <a:latin typeface="Gadugi" panose="020B0502040204020203" pitchFamily="34" charset="0"/>
                        <a:ea typeface="Gadugi" panose="020B0502040204020203" pitchFamily="34" charset="0"/>
                      </a:endParaRPr>
                    </a:p>
                  </a:txBody>
                  <a:tcPr/>
                </a:tc>
              </a:tr>
              <a:tr h="531663">
                <a:tc>
                  <a:txBody>
                    <a:bodyPr/>
                    <a:lstStyle/>
                    <a:p>
                      <a:r>
                        <a:rPr lang="en-US" dirty="0" smtClean="0">
                          <a:latin typeface="Gadugi" panose="020B0502040204020203" pitchFamily="34" charset="0"/>
                          <a:ea typeface="Gadugi" panose="020B0502040204020203" pitchFamily="34" charset="0"/>
                        </a:rPr>
                        <a:t>From date of purchase in secondary market to date of maturity</a:t>
                      </a:r>
                      <a:endParaRPr lang="en-IN" dirty="0">
                        <a:latin typeface="Gadugi" panose="020B0502040204020203" pitchFamily="34" charset="0"/>
                        <a:ea typeface="Gadugi" panose="020B0502040204020203" pitchFamily="34" charset="0"/>
                      </a:endParaRPr>
                    </a:p>
                  </a:txBody>
                  <a:tcPr/>
                </a:tc>
                <a:tc>
                  <a:txBody>
                    <a:bodyPr/>
                    <a:lstStyle/>
                    <a:p>
                      <a:pPr algn="ctr"/>
                      <a:r>
                        <a:rPr lang="en-US" dirty="0" smtClean="0">
                          <a:latin typeface="Gadugi" panose="020B0502040204020203" pitchFamily="34" charset="0"/>
                          <a:ea typeface="Gadugi" panose="020B0502040204020203" pitchFamily="34" charset="0"/>
                        </a:rPr>
                        <a:t>NO</a:t>
                      </a:r>
                      <a:endParaRPr lang="en-IN" dirty="0">
                        <a:latin typeface="Gadugi" panose="020B0502040204020203" pitchFamily="34" charset="0"/>
                        <a:ea typeface="Gadugi" panose="020B0502040204020203" pitchFamily="34" charset="0"/>
                      </a:endParaRPr>
                    </a:p>
                  </a:txBody>
                  <a:tcPr/>
                </a:tc>
              </a:tr>
              <a:tr h="531663">
                <a:tc>
                  <a:txBody>
                    <a:bodyPr/>
                    <a:lstStyle/>
                    <a:p>
                      <a:r>
                        <a:rPr lang="en-US" dirty="0" smtClean="0">
                          <a:latin typeface="Gadugi" panose="020B0502040204020203" pitchFamily="34" charset="0"/>
                          <a:ea typeface="Gadugi" panose="020B0502040204020203" pitchFamily="34" charset="0"/>
                        </a:rPr>
                        <a:t>Purchase and Sale in secondary market</a:t>
                      </a:r>
                      <a:endParaRPr lang="en-IN" dirty="0">
                        <a:latin typeface="Gadugi" panose="020B0502040204020203" pitchFamily="34" charset="0"/>
                        <a:ea typeface="Gadugi" panose="020B0502040204020203" pitchFamily="34" charset="0"/>
                      </a:endParaRPr>
                    </a:p>
                  </a:txBody>
                  <a:tcPr/>
                </a:tc>
                <a:tc>
                  <a:txBody>
                    <a:bodyPr/>
                    <a:lstStyle/>
                    <a:p>
                      <a:pPr algn="ctr"/>
                      <a:r>
                        <a:rPr lang="en-US" dirty="0" smtClean="0">
                          <a:latin typeface="Gadugi" panose="020B0502040204020203" pitchFamily="34" charset="0"/>
                          <a:ea typeface="Gadugi" panose="020B0502040204020203" pitchFamily="34" charset="0"/>
                        </a:rPr>
                        <a:t>NO</a:t>
                      </a:r>
                      <a:endParaRPr lang="en-IN" dirty="0">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2741242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Accident Relief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535577" y="1052736"/>
            <a:ext cx="11260183" cy="5256212"/>
          </a:xfrm>
        </p:spPr>
        <p:txBody>
          <a:bodyPr>
            <a:normAutofit/>
          </a:bodyPr>
          <a:lstStyle/>
          <a:p>
            <a:pPr marL="0" indent="0" algn="just">
              <a:lnSpc>
                <a:spcPct val="150000"/>
              </a:lnSpc>
              <a:buNone/>
              <a:defRPr/>
            </a:pPr>
            <a:r>
              <a:rPr lang="en-US" sz="2400" dirty="0" smtClean="0">
                <a:latin typeface="Gadugi" panose="020B0502040204020203" pitchFamily="34" charset="0"/>
                <a:ea typeface="Gadugi" panose="020B0502040204020203" pitchFamily="34" charset="0"/>
              </a:rPr>
              <a:t>Insertion of clause 38A to Schedule </a:t>
            </a:r>
            <a:r>
              <a:rPr lang="en-US" sz="2400" dirty="0">
                <a:latin typeface="Gadugi" panose="020B0502040204020203" pitchFamily="34" charset="0"/>
                <a:ea typeface="Gadugi" panose="020B0502040204020203" pitchFamily="34" charset="0"/>
              </a:rPr>
              <a:t>III of the Income Tax Act 2025 [Exempt Income</a:t>
            </a:r>
            <a:r>
              <a:rPr lang="en-US" sz="2400" dirty="0" smtClean="0">
                <a:latin typeface="Gadugi" panose="020B0502040204020203" pitchFamily="34" charset="0"/>
                <a:ea typeface="Gadugi" panose="020B0502040204020203" pitchFamily="34" charset="0"/>
              </a:rPr>
              <a:t>]</a:t>
            </a:r>
          </a:p>
          <a:p>
            <a:pPr marL="0" indent="0" algn="just">
              <a:lnSpc>
                <a:spcPct val="150000"/>
              </a:lnSpc>
              <a:buNone/>
              <a:defRPr/>
            </a:pPr>
            <a:endParaRPr lang="en-US" sz="2400" dirty="0">
              <a:latin typeface="Gadugi" panose="020B0502040204020203" pitchFamily="34" charset="0"/>
              <a:ea typeface="Gadugi" panose="020B0502040204020203" pitchFamily="34" charset="0"/>
            </a:endParaRPr>
          </a:p>
          <a:p>
            <a:pPr marL="0" indent="0" algn="just">
              <a:lnSpc>
                <a:spcPct val="150000"/>
              </a:lnSpc>
              <a:buNone/>
              <a:defRPr/>
            </a:pPr>
            <a:endParaRPr lang="en-US" sz="2400" dirty="0">
              <a:latin typeface="Bahnschrift" panose="020B0502040204020203" pitchFamily="34" charset="0"/>
            </a:endParaRPr>
          </a:p>
          <a:p>
            <a:pPr marL="0" indent="0" algn="just">
              <a:lnSpc>
                <a:spcPct val="150000"/>
              </a:lnSpc>
              <a:buNone/>
              <a:defRPr/>
            </a:pPr>
            <a:endParaRPr lang="en-US" sz="2400" dirty="0">
              <a:latin typeface="Bahnschrift" panose="020B0502040204020203" pitchFamily="34" charset="0"/>
            </a:endParaRPr>
          </a:p>
          <a:p>
            <a:pPr marL="0" indent="0" algn="just">
              <a:lnSpc>
                <a:spcPct val="150000"/>
              </a:lnSpc>
              <a:buNone/>
              <a:defRPr/>
            </a:pPr>
            <a:endParaRPr lang="en-US" sz="2400" dirty="0">
              <a:latin typeface="Bahnschrift" panose="020B0502040204020203"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291190288"/>
              </p:ext>
            </p:extLst>
          </p:nvPr>
        </p:nvGraphicFramePr>
        <p:xfrm>
          <a:off x="535577" y="2468880"/>
          <a:ext cx="11090367" cy="3605348"/>
        </p:xfrm>
        <a:graphic>
          <a:graphicData uri="http://schemas.openxmlformats.org/drawingml/2006/table">
            <a:tbl>
              <a:tblPr firstRow="1" bandRow="1">
                <a:tableStyleId>{5C22544A-7EE6-4342-B048-85BDC9FD1C3A}</a:tableStyleId>
              </a:tblPr>
              <a:tblGrid>
                <a:gridCol w="3696789"/>
                <a:gridCol w="3696789"/>
                <a:gridCol w="3696789"/>
              </a:tblGrid>
              <a:tr h="360534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Disability pension received (including service element and disability element)	</a:t>
                      </a:r>
                    </a:p>
                    <a:p>
                      <a:pPr algn="just"/>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An individual who has been a member of the armed forces (including paramilitary forces) of the Union </a:t>
                      </a:r>
                      <a:r>
                        <a:rPr lang="en-US" sz="1800" b="0" i="0" u="none" strike="noStrike" kern="1200" baseline="0" dirty="0" smtClean="0">
                          <a:solidFill>
                            <a:schemeClr val="lt1"/>
                          </a:solidFill>
                          <a:latin typeface="Gadugi" panose="020B0502040204020203" pitchFamily="34" charset="0"/>
                          <a:ea typeface="Gadugi" panose="020B0502040204020203" pitchFamily="34" charset="0"/>
                          <a:cs typeface="+mn-cs"/>
                        </a:rPr>
                        <a:t>	</a:t>
                      </a:r>
                    </a:p>
                    <a:p>
                      <a:pPr algn="just"/>
                      <a:endParaRPr lang="en-IN" dirty="0">
                        <a:latin typeface="Gadugi" panose="020B0502040204020203" pitchFamily="34" charset="0"/>
                        <a:ea typeface="Gadugi" panose="020B0502040204020203" pitchFamily="34" charset="0"/>
                      </a:endParaRPr>
                    </a:p>
                  </a:txBody>
                  <a:tcPr/>
                </a:tc>
                <a:tc>
                  <a:txBody>
                    <a:bodyPr/>
                    <a:lstStyle/>
                    <a:p>
                      <a:pPr marL="342900" marR="0" indent="-342900" algn="just" defTabSz="914400" rtl="0" eaLnBrk="1" fontAlgn="auto" latinLnBrk="0" hangingPunct="1">
                        <a:lnSpc>
                          <a:spcPct val="100000"/>
                        </a:lnSpc>
                        <a:spcBef>
                          <a:spcPts val="0"/>
                        </a:spcBef>
                        <a:spcAft>
                          <a:spcPts val="0"/>
                        </a:spcAft>
                        <a:buClrTx/>
                        <a:buSzTx/>
                        <a:buFontTx/>
                        <a:buAutoNum type="alphaLcParenBoth"/>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The individual has been invalidated out of service in the armed forces on account of bodily disability attributable to or aggravated by such service </a:t>
                      </a:r>
                      <a:r>
                        <a:rPr lang="en-US" sz="1800" b="0" i="0" u="none" strike="noStrike" kern="1200" baseline="0" dirty="0" smtClean="0">
                          <a:solidFill>
                            <a:schemeClr val="lt1"/>
                          </a:solidFill>
                          <a:latin typeface="Gadugi" panose="020B0502040204020203" pitchFamily="34" charset="0"/>
                          <a:ea typeface="Gadugi" panose="020B0502040204020203" pitchFamily="34" charset="0"/>
                          <a:cs typeface="+mn-cs"/>
                        </a:rPr>
                        <a:t>; </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0" i="0" u="none" strike="noStrike" kern="1200" baseline="0" dirty="0" smtClean="0">
                        <a:solidFill>
                          <a:schemeClr val="lt1"/>
                        </a:solidFill>
                        <a:latin typeface="Gadugi" panose="020B0502040204020203" pitchFamily="34" charset="0"/>
                        <a:ea typeface="Gadugi" panose="020B0502040204020203" pitchFamily="34" charset="0"/>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lt1"/>
                          </a:solidFill>
                          <a:latin typeface="Gadugi" panose="020B0502040204020203" pitchFamily="34" charset="0"/>
                          <a:ea typeface="Gadugi" panose="020B0502040204020203" pitchFamily="34" charset="0"/>
                          <a:cs typeface="+mn-cs"/>
                        </a:rPr>
                        <a:t>        </a:t>
                      </a:r>
                      <a:r>
                        <a:rPr lang="en-US" sz="1800" b="1" i="0" u="none" strike="noStrike" kern="1200" baseline="0" dirty="0" smtClean="0">
                          <a:solidFill>
                            <a:schemeClr val="tx1"/>
                          </a:solidFill>
                          <a:latin typeface="Gadugi" panose="020B0502040204020203" pitchFamily="34" charset="0"/>
                          <a:ea typeface="Gadugi" panose="020B0502040204020203" pitchFamily="34" charset="0"/>
                          <a:cs typeface="+mn-cs"/>
                        </a:rPr>
                        <a:t>AND</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smtClean="0">
                        <a:solidFill>
                          <a:schemeClr val="tx1"/>
                        </a:solidFill>
                        <a:latin typeface="Gadugi" panose="020B0502040204020203" pitchFamily="34" charset="0"/>
                        <a:ea typeface="Gadugi" panose="020B0502040204020203" pitchFamily="34" charset="0"/>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(b) The individual has not retired on superannuation or otherwise</a:t>
                      </a:r>
                    </a:p>
                    <a:p>
                      <a:pPr marL="342900" marR="0" indent="-342900" algn="just" defTabSz="914400" rtl="0" eaLnBrk="1" fontAlgn="auto" latinLnBrk="0" hangingPunct="1">
                        <a:lnSpc>
                          <a:spcPct val="100000"/>
                        </a:lnSpc>
                        <a:spcBef>
                          <a:spcPts val="0"/>
                        </a:spcBef>
                        <a:spcAft>
                          <a:spcPts val="0"/>
                        </a:spcAft>
                        <a:buClrTx/>
                        <a:buSzTx/>
                        <a:buFontTx/>
                        <a:buAutoNum type="alphaLcParenBoth"/>
                        <a:tabLst/>
                        <a:defRPr/>
                      </a:pPr>
                      <a:endParaRPr lang="en-IN" dirty="0">
                        <a:latin typeface="Gadugi" panose="020B0502040204020203" pitchFamily="34" charset="0"/>
                        <a:ea typeface="Gadugi" panose="020B0502040204020203" pitchFamily="34" charset="0"/>
                      </a:endParaRPr>
                    </a:p>
                  </a:txBody>
                  <a:tcPr/>
                </a:tc>
              </a:tr>
            </a:tbl>
          </a:graphicData>
        </a:graphic>
      </p:graphicFrame>
    </p:spTree>
    <p:extLst>
      <p:ext uri="{BB962C8B-B14F-4D97-AF65-F5344CB8AC3E}">
        <p14:creationId xmlns:p14="http://schemas.microsoft.com/office/powerpoint/2010/main" val="2732475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Accident Relief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731519" y="1052736"/>
            <a:ext cx="11051177" cy="5256212"/>
          </a:xfrm>
        </p:spPr>
        <p:txBody>
          <a:bodyPr>
            <a:normAutofit/>
          </a:bodyPr>
          <a:lstStyle/>
          <a:p>
            <a:pPr marL="0" indent="0" algn="just">
              <a:lnSpc>
                <a:spcPct val="150000"/>
              </a:lnSpc>
              <a:buNone/>
              <a:defRPr/>
            </a:pPr>
            <a:r>
              <a:rPr lang="en-US" sz="2400" dirty="0" smtClean="0">
                <a:latin typeface="Gadugi" panose="020B0502040204020203" pitchFamily="34" charset="0"/>
                <a:ea typeface="Gadugi" panose="020B0502040204020203" pitchFamily="34" charset="0"/>
              </a:rPr>
              <a:t>Insertion of clause 38B Schedule </a:t>
            </a:r>
            <a:r>
              <a:rPr lang="en-US" sz="2400" dirty="0">
                <a:latin typeface="Gadugi" panose="020B0502040204020203" pitchFamily="34" charset="0"/>
                <a:ea typeface="Gadugi" panose="020B0502040204020203" pitchFamily="34" charset="0"/>
              </a:rPr>
              <a:t>III of the Income Tax Act 2025 [Exempt Income]</a:t>
            </a:r>
          </a:p>
          <a:p>
            <a:pPr marL="0" indent="0" algn="just">
              <a:lnSpc>
                <a:spcPct val="150000"/>
              </a:lnSpc>
              <a:buNone/>
              <a:defRPr/>
            </a:pPr>
            <a:endParaRPr lang="en-US" sz="2400" dirty="0">
              <a:latin typeface="Gadugi" panose="020B0502040204020203" pitchFamily="34" charset="0"/>
              <a:ea typeface="Gadugi" panose="020B0502040204020203" pitchFamily="34" charset="0"/>
            </a:endParaRPr>
          </a:p>
          <a:p>
            <a:pPr marL="0" indent="0" algn="just">
              <a:lnSpc>
                <a:spcPct val="150000"/>
              </a:lnSpc>
              <a:buNone/>
              <a:defRPr/>
            </a:pPr>
            <a:endParaRPr lang="en-US" sz="2400" dirty="0">
              <a:latin typeface="Gadugi" panose="020B0502040204020203" pitchFamily="34" charset="0"/>
              <a:ea typeface="Gadugi" panose="020B0502040204020203" pitchFamily="34" charset="0"/>
            </a:endParaRPr>
          </a:p>
          <a:p>
            <a:pPr marL="0" indent="0" algn="just">
              <a:lnSpc>
                <a:spcPct val="150000"/>
              </a:lnSpc>
              <a:buNone/>
              <a:defRPr/>
            </a:pPr>
            <a:endParaRPr lang="en-US" sz="2400" dirty="0">
              <a:latin typeface="Gadugi" panose="020B0502040204020203" pitchFamily="34" charset="0"/>
              <a:ea typeface="Gadugi" panose="020B0502040204020203" pitchFamily="34" charset="0"/>
            </a:endParaRPr>
          </a:p>
          <a:p>
            <a:pPr marL="0" indent="0" algn="just">
              <a:lnSpc>
                <a:spcPct val="150000"/>
              </a:lnSpc>
              <a:buNone/>
              <a:defRPr/>
            </a:pPr>
            <a:r>
              <a:rPr lang="en-US" sz="2400" dirty="0" smtClean="0">
                <a:latin typeface="Gadugi" panose="020B0502040204020203" pitchFamily="34" charset="0"/>
                <a:ea typeface="Gadugi" panose="020B0502040204020203" pitchFamily="34" charset="0"/>
              </a:rPr>
              <a:t>Consequential </a:t>
            </a:r>
            <a:r>
              <a:rPr lang="en-US" sz="2400" dirty="0">
                <a:latin typeface="Gadugi" panose="020B0502040204020203" pitchFamily="34" charset="0"/>
                <a:ea typeface="Gadugi" panose="020B0502040204020203" pitchFamily="34" charset="0"/>
              </a:rPr>
              <a:t>amendment made under Section 393(4) to provide that no TDS shall be applicable on such interest individuals and up to 50,000 for non-individuals</a:t>
            </a:r>
          </a:p>
        </p:txBody>
      </p:sp>
      <p:graphicFrame>
        <p:nvGraphicFramePr>
          <p:cNvPr id="2" name="Table 1"/>
          <p:cNvGraphicFramePr>
            <a:graphicFrameLocks noGrp="1"/>
          </p:cNvGraphicFramePr>
          <p:nvPr>
            <p:extLst>
              <p:ext uri="{D42A27DB-BD31-4B8C-83A1-F6EECF244321}">
                <p14:modId xmlns:p14="http://schemas.microsoft.com/office/powerpoint/2010/main" val="2842690781"/>
              </p:ext>
            </p:extLst>
          </p:nvPr>
        </p:nvGraphicFramePr>
        <p:xfrm>
          <a:off x="940525" y="2132856"/>
          <a:ext cx="10541727" cy="1584176"/>
        </p:xfrm>
        <a:graphic>
          <a:graphicData uri="http://schemas.openxmlformats.org/drawingml/2006/table">
            <a:tbl>
              <a:tblPr firstRow="1" bandRow="1">
                <a:tableStyleId>{5C22544A-7EE6-4342-B048-85BDC9FD1C3A}</a:tableStyleId>
              </a:tblPr>
              <a:tblGrid>
                <a:gridCol w="3513909"/>
                <a:gridCol w="3513909"/>
                <a:gridCol w="3513909"/>
              </a:tblGrid>
              <a:tr h="158417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Any interest on compensation amount awarded by Motor Accident Claims Tribunal. 	</a:t>
                      </a:r>
                    </a:p>
                    <a:p>
                      <a:pPr algn="just"/>
                      <a:endParaRPr lang="en-IN" dirty="0">
                        <a:solidFill>
                          <a:schemeClr val="tx1"/>
                        </a:solidFill>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An individual or his legal heir 	</a:t>
                      </a:r>
                    </a:p>
                    <a:p>
                      <a:pPr algn="just"/>
                      <a:endParaRPr lang="en-IN" dirty="0">
                        <a:solidFill>
                          <a:schemeClr val="tx1"/>
                        </a:solidFill>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mn-lt"/>
                          <a:ea typeface="+mn-ea"/>
                          <a:cs typeface="+mn-cs"/>
                        </a:rPr>
                        <a:t>Such interest is received under the Motor Vehicles Act, 1988 (59 of 1988). 	</a:t>
                      </a:r>
                    </a:p>
                    <a:p>
                      <a:pPr algn="just"/>
                      <a:endParaRPr lang="en-IN" dirty="0">
                        <a:solidFill>
                          <a:schemeClr val="tx1"/>
                        </a:solidFill>
                      </a:endParaRPr>
                    </a:p>
                  </a:txBody>
                  <a:tcPr/>
                </a:tc>
              </a:tr>
            </a:tbl>
          </a:graphicData>
        </a:graphic>
      </p:graphicFrame>
    </p:spTree>
    <p:extLst>
      <p:ext uri="{BB962C8B-B14F-4D97-AF65-F5344CB8AC3E}">
        <p14:creationId xmlns:p14="http://schemas.microsoft.com/office/powerpoint/2010/main" val="2208064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Acquisition Compensation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705393" y="1052736"/>
            <a:ext cx="11129555" cy="5256212"/>
          </a:xfrm>
        </p:spPr>
        <p:txBody>
          <a:bodyPr>
            <a:normAutofit/>
          </a:bodyPr>
          <a:lstStyle/>
          <a:p>
            <a:pPr marL="0" indent="0" algn="just">
              <a:lnSpc>
                <a:spcPct val="150000"/>
              </a:lnSpc>
              <a:buNone/>
              <a:defRPr/>
            </a:pPr>
            <a:r>
              <a:rPr lang="en-US" sz="2400" dirty="0" smtClean="0">
                <a:latin typeface="Gadugi" panose="020B0502040204020203" pitchFamily="34" charset="0"/>
                <a:ea typeface="Gadugi" panose="020B0502040204020203" pitchFamily="34" charset="0"/>
              </a:rPr>
              <a:t>Insertion of clause 38 C to Schedule </a:t>
            </a:r>
            <a:r>
              <a:rPr lang="en-US" sz="2400" dirty="0">
                <a:latin typeface="Gadugi" panose="020B0502040204020203" pitchFamily="34" charset="0"/>
                <a:ea typeface="Gadugi" panose="020B0502040204020203" pitchFamily="34" charset="0"/>
              </a:rPr>
              <a:t>III of the Income Tax Act 2025 [Exempt Income]</a:t>
            </a:r>
          </a:p>
          <a:p>
            <a:pPr marL="0" indent="0" algn="just">
              <a:lnSpc>
                <a:spcPct val="150000"/>
              </a:lnSpc>
              <a:buNone/>
              <a:defRPr/>
            </a:pPr>
            <a:endParaRPr lang="en-US" sz="2400" dirty="0">
              <a:latin typeface="Bahnschrift" panose="020B0502040204020203" pitchFamily="34" charset="0"/>
            </a:endParaRPr>
          </a:p>
          <a:p>
            <a:pPr marL="0" indent="0" algn="just">
              <a:lnSpc>
                <a:spcPct val="150000"/>
              </a:lnSpc>
              <a:buNone/>
              <a:defRPr/>
            </a:pPr>
            <a:endParaRPr lang="en-US" sz="2400" dirty="0">
              <a:latin typeface="Bahnschrift" panose="020B0502040204020203" pitchFamily="34" charset="0"/>
            </a:endParaRPr>
          </a:p>
          <a:p>
            <a:pPr marL="0" indent="0" algn="just">
              <a:lnSpc>
                <a:spcPct val="150000"/>
              </a:lnSpc>
              <a:buNone/>
              <a:defRPr/>
            </a:pPr>
            <a:endParaRPr lang="en-US" sz="2400" dirty="0">
              <a:latin typeface="Bahnschrift" panose="020B0502040204020203"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227765543"/>
              </p:ext>
            </p:extLst>
          </p:nvPr>
        </p:nvGraphicFramePr>
        <p:xfrm>
          <a:off x="822961" y="2348881"/>
          <a:ext cx="11011986" cy="3594720"/>
        </p:xfrm>
        <a:graphic>
          <a:graphicData uri="http://schemas.openxmlformats.org/drawingml/2006/table">
            <a:tbl>
              <a:tblPr firstRow="1" bandRow="1">
                <a:tableStyleId>{5C22544A-7EE6-4342-B048-85BDC9FD1C3A}</a:tableStyleId>
              </a:tblPr>
              <a:tblGrid>
                <a:gridCol w="3670662"/>
                <a:gridCol w="3670662"/>
                <a:gridCol w="3670662"/>
              </a:tblGrid>
              <a:tr h="359472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Any income in respect of any award or agreement made on account of compulsory acquisition of any land. 	</a:t>
                      </a:r>
                    </a:p>
                    <a:p>
                      <a:pPr algn="just"/>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An individual or HUF </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u="none" strike="noStrike" kern="1200" baseline="0" dirty="0" smtClean="0">
                          <a:solidFill>
                            <a:schemeClr val="tx1"/>
                          </a:solidFill>
                          <a:latin typeface="Gadugi" panose="020B0502040204020203" pitchFamily="34" charset="0"/>
                          <a:ea typeface="Gadugi" panose="020B0502040204020203" pitchFamily="34" charset="0"/>
                          <a:cs typeface="+mn-cs"/>
                        </a:rPr>
                        <a:t>(companies ????)</a:t>
                      </a:r>
                    </a:p>
                    <a:p>
                      <a:pPr algn="just"/>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tx1"/>
                          </a:solidFill>
                          <a:latin typeface="Gadugi" panose="020B0502040204020203" pitchFamily="34" charset="0"/>
                          <a:ea typeface="Gadugi" panose="020B0502040204020203" pitchFamily="34" charset="0"/>
                          <a:cs typeface="+mn-cs"/>
                        </a:rPr>
                        <a:t>Such award or agreement is made under the provisions of the Right to Fair Compensation and Transparency in Land Acquisition, Rehabilitation and Resettlement Act, 2013 </a:t>
                      </a:r>
                    </a:p>
                    <a:p>
                      <a:pPr marL="0" marR="0" indent="0" algn="just" defTabSz="914400" rtl="0" eaLnBrk="1" fontAlgn="auto" latinLnBrk="0" hangingPunct="1">
                        <a:lnSpc>
                          <a:spcPct val="100000"/>
                        </a:lnSpc>
                        <a:spcBef>
                          <a:spcPts val="0"/>
                        </a:spcBef>
                        <a:spcAft>
                          <a:spcPts val="0"/>
                        </a:spcAft>
                        <a:buClrTx/>
                        <a:buSzTx/>
                        <a:buFontTx/>
                        <a:buNone/>
                        <a:tabLst/>
                        <a:defRPr/>
                      </a:pPr>
                      <a:r>
                        <a:rPr lang="en-US" sz="1800" b="1" i="1" u="none" strike="noStrike" kern="1200" baseline="0" dirty="0" smtClean="0">
                          <a:solidFill>
                            <a:schemeClr val="tx1"/>
                          </a:solidFill>
                          <a:latin typeface="Gadugi" panose="020B0502040204020203" pitchFamily="34" charset="0"/>
                          <a:ea typeface="Gadugi" panose="020B0502040204020203" pitchFamily="34" charset="0"/>
                          <a:cs typeface="+mn-cs"/>
                        </a:rPr>
                        <a:t>96. Exemption from income-tax, stamp duty and fees.–No income tax or stamp duty shall be levied on any award or agreement made under this Act,	</a:t>
                      </a:r>
                    </a:p>
                  </a:txBody>
                  <a:tcPr/>
                </a:tc>
              </a:tr>
            </a:tbl>
          </a:graphicData>
        </a:graphic>
      </p:graphicFrame>
    </p:spTree>
    <p:extLst>
      <p:ext uri="{BB962C8B-B14F-4D97-AF65-F5344CB8AC3E}">
        <p14:creationId xmlns:p14="http://schemas.microsoft.com/office/powerpoint/2010/main" val="12880289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fontScale="90000"/>
          </a:bodyPr>
          <a:lstStyle/>
          <a:p>
            <a:pPr algn="ctr"/>
            <a:r>
              <a:rPr lang="en-US" altLang="en-US" sz="3200" dirty="0" smtClean="0">
                <a:latin typeface="Broadway" panose="04040905080B02020502" pitchFamily="82" charset="0"/>
              </a:rPr>
              <a:t>Form 121 [15 </a:t>
            </a:r>
            <a:r>
              <a:rPr lang="en-US" altLang="en-US" sz="3200" dirty="0">
                <a:latin typeface="Broadway" panose="04040905080B02020502" pitchFamily="82" charset="0"/>
              </a:rPr>
              <a:t>G/ 15 </a:t>
            </a:r>
            <a:r>
              <a:rPr lang="en-US" altLang="en-US" sz="3200" dirty="0" smtClean="0">
                <a:latin typeface="Broadway" panose="04040905080B02020502" pitchFamily="82" charset="0"/>
              </a:rPr>
              <a:t>H] </a:t>
            </a:r>
            <a:r>
              <a:rPr lang="en-US" altLang="en-US" sz="3200" dirty="0">
                <a:latin typeface="Broadway" panose="04040905080B02020502" pitchFamily="82" charset="0"/>
              </a:rPr>
              <a:t>through depository</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561703" y="1052736"/>
            <a:ext cx="11181806" cy="5256212"/>
          </a:xfrm>
        </p:spPr>
        <p:txBody>
          <a:bodyPr>
            <a:normAutofit/>
          </a:bodyPr>
          <a:lstStyle/>
          <a:p>
            <a:pPr>
              <a:lnSpc>
                <a:spcPct val="150000"/>
              </a:lnSpc>
              <a:defRPr/>
            </a:pPr>
            <a:r>
              <a:rPr lang="en-US" sz="2400" dirty="0" smtClean="0">
                <a:latin typeface="Gadugi" panose="020B0502040204020203" pitchFamily="34" charset="0"/>
                <a:ea typeface="Gadugi" panose="020B0502040204020203" pitchFamily="34" charset="0"/>
              </a:rPr>
              <a:t>Insertion of Section </a:t>
            </a:r>
            <a:r>
              <a:rPr lang="en-US" sz="2400" dirty="0">
                <a:latin typeface="Gadugi" panose="020B0502040204020203" pitchFamily="34" charset="0"/>
                <a:ea typeface="Gadugi" panose="020B0502040204020203" pitchFamily="34" charset="0"/>
              </a:rPr>
              <a:t>393(6) (</a:t>
            </a:r>
            <a:r>
              <a:rPr lang="en-US" sz="2400" dirty="0" smtClean="0">
                <a:latin typeface="Gadugi" panose="020B0502040204020203" pitchFamily="34" charset="0"/>
                <a:ea typeface="Gadugi" panose="020B0502040204020203" pitchFamily="34" charset="0"/>
              </a:rPr>
              <a:t>b)</a:t>
            </a:r>
            <a:endParaRPr lang="en-US" sz="2400" dirty="0">
              <a:latin typeface="Gadugi" panose="020B0502040204020203" pitchFamily="34" charset="0"/>
              <a:ea typeface="Gadugi" panose="020B0502040204020203" pitchFamily="34" charset="0"/>
            </a:endParaRPr>
          </a:p>
          <a:p>
            <a:pPr algn="just">
              <a:lnSpc>
                <a:spcPct val="150000"/>
              </a:lnSpc>
              <a:defRPr/>
            </a:pPr>
            <a:r>
              <a:rPr lang="en-US" sz="2400" dirty="0">
                <a:latin typeface="Gadugi" panose="020B0502040204020203" pitchFamily="34" charset="0"/>
                <a:ea typeface="Gadugi" panose="020B0502040204020203" pitchFamily="34" charset="0"/>
              </a:rPr>
              <a:t>Filing of </a:t>
            </a:r>
            <a:r>
              <a:rPr lang="en-US" sz="2400" dirty="0" smtClean="0">
                <a:latin typeface="Gadugi" panose="020B0502040204020203" pitchFamily="34" charset="0"/>
                <a:ea typeface="Gadugi" panose="020B0502040204020203" pitchFamily="34" charset="0"/>
              </a:rPr>
              <a:t>Form 121 (erstwhile </a:t>
            </a:r>
            <a:r>
              <a:rPr lang="en-US" sz="2400" dirty="0">
                <a:latin typeface="Gadugi" panose="020B0502040204020203" pitchFamily="34" charset="0"/>
                <a:ea typeface="Gadugi" panose="020B0502040204020203" pitchFamily="34" charset="0"/>
              </a:rPr>
              <a:t>15G or Form </a:t>
            </a:r>
            <a:r>
              <a:rPr lang="en-US" sz="2400" dirty="0" smtClean="0">
                <a:latin typeface="Gadugi" panose="020B0502040204020203" pitchFamily="34" charset="0"/>
                <a:ea typeface="Gadugi" panose="020B0502040204020203" pitchFamily="34" charset="0"/>
              </a:rPr>
              <a:t>15H) </a:t>
            </a:r>
            <a:r>
              <a:rPr lang="en-US" sz="2400" dirty="0">
                <a:latin typeface="Gadugi" panose="020B0502040204020203" pitchFamily="34" charset="0"/>
                <a:ea typeface="Gadugi" panose="020B0502040204020203" pitchFamily="34" charset="0"/>
              </a:rPr>
              <a:t>to be routed through depositories for investors holding securities or units in the depository and securities are listed on a registered stock exchange in India. ▪ </a:t>
            </a:r>
          </a:p>
          <a:p>
            <a:pPr algn="just">
              <a:lnSpc>
                <a:spcPct val="150000"/>
              </a:lnSpc>
              <a:defRPr/>
            </a:pPr>
            <a:r>
              <a:rPr lang="en-US" sz="2400" dirty="0">
                <a:latin typeface="Gadugi" panose="020B0502040204020203" pitchFamily="34" charset="0"/>
                <a:ea typeface="Gadugi" panose="020B0502040204020203" pitchFamily="34" charset="0"/>
              </a:rPr>
              <a:t>The entities holding such investments to file the declarations with the IT authorities on a quarterly basis instead of monthly basis. </a:t>
            </a:r>
          </a:p>
          <a:p>
            <a:pPr algn="just">
              <a:lnSpc>
                <a:spcPct val="150000"/>
              </a:lnSpc>
              <a:defRPr/>
            </a:pPr>
            <a:r>
              <a:rPr lang="en-US" sz="2400" dirty="0">
                <a:latin typeface="Gadugi" panose="020B0502040204020203" pitchFamily="34" charset="0"/>
                <a:ea typeface="Gadugi" panose="020B0502040204020203" pitchFamily="34" charset="0"/>
              </a:rPr>
              <a:t>Further, the time limit for filing the declaration by the person responsible for paying such income has been changed from monthly to quarterly</a:t>
            </a: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32334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TAN replaced by PAN</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49086" y="1052736"/>
            <a:ext cx="11129554" cy="5256212"/>
          </a:xfrm>
        </p:spPr>
        <p:txBody>
          <a:bodyPr>
            <a:normAutofit/>
          </a:bodyPr>
          <a:lstStyle/>
          <a:p>
            <a:pPr algn="just">
              <a:lnSpc>
                <a:spcPct val="150000"/>
              </a:lnSpc>
              <a:defRPr/>
            </a:pPr>
            <a:r>
              <a:rPr lang="en-US" sz="2400" dirty="0">
                <a:latin typeface="Gadugi" panose="020B0502040204020203" pitchFamily="34" charset="0"/>
                <a:ea typeface="Gadugi" panose="020B0502040204020203" pitchFamily="34" charset="0"/>
              </a:rPr>
              <a:t>Buyer to obtain a TAN when the seller of immovable property is a non-resident. </a:t>
            </a:r>
          </a:p>
          <a:p>
            <a:pPr algn="just">
              <a:lnSpc>
                <a:spcPct val="150000"/>
              </a:lnSpc>
              <a:defRPr/>
            </a:pPr>
            <a:r>
              <a:rPr lang="en-US" sz="2400" dirty="0">
                <a:latin typeface="Gadugi" panose="020B0502040204020203" pitchFamily="34" charset="0"/>
                <a:ea typeface="Gadugi" panose="020B0502040204020203" pitchFamily="34" charset="0"/>
              </a:rPr>
              <a:t>Practical problems since the purchase could be a one-off transaction and buyer would not need TAN. </a:t>
            </a:r>
          </a:p>
          <a:p>
            <a:pPr algn="just">
              <a:lnSpc>
                <a:spcPct val="150000"/>
              </a:lnSpc>
              <a:defRPr/>
            </a:pPr>
            <a:r>
              <a:rPr lang="en-US" sz="2400" dirty="0">
                <a:latin typeface="Gadugi" panose="020B0502040204020203" pitchFamily="34" charset="0"/>
                <a:ea typeface="Gadugi" panose="020B0502040204020203" pitchFamily="34" charset="0"/>
              </a:rPr>
              <a:t>Section 397(1)(c) of the Income Tax Act, 2025 is be amended to exempt resident individual / HUF from obtaining TAN to deduct tax at source when immovable property is sold by NRI </a:t>
            </a:r>
          </a:p>
          <a:p>
            <a:pPr algn="just">
              <a:lnSpc>
                <a:spcPct val="150000"/>
              </a:lnSpc>
              <a:defRPr/>
            </a:pPr>
            <a:r>
              <a:rPr lang="en-US" sz="2400" dirty="0">
                <a:latin typeface="Gadugi" panose="020B0502040204020203" pitchFamily="34" charset="0"/>
                <a:ea typeface="Gadugi" panose="020B0502040204020203" pitchFamily="34" charset="0"/>
              </a:rPr>
              <a:t>Amendment effective from </a:t>
            </a:r>
            <a:r>
              <a:rPr lang="en-US" sz="2400" dirty="0">
                <a:effectLst>
                  <a:outerShdw blurRad="38100" dist="38100" dir="2700000" algn="tl">
                    <a:srgbClr val="000000">
                      <a:alpha val="43137"/>
                    </a:srgbClr>
                  </a:outerShdw>
                </a:effectLst>
                <a:latin typeface="Gadugi" panose="020B0502040204020203" pitchFamily="34" charset="0"/>
                <a:ea typeface="Gadugi" panose="020B0502040204020203" pitchFamily="34" charset="0"/>
              </a:rPr>
              <a:t>01.10.2026</a:t>
            </a:r>
            <a:r>
              <a:rPr lang="en-US" sz="2400" dirty="0">
                <a:latin typeface="Gadugi" panose="020B0502040204020203" pitchFamily="34" charset="0"/>
                <a:ea typeface="Gadugi" panose="020B0502040204020203" pitchFamily="34" charset="0"/>
              </a:rPr>
              <a:t>. </a:t>
            </a: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604078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0789" y="2325188"/>
            <a:ext cx="9744891" cy="1097281"/>
          </a:xfrm>
        </p:spPr>
        <p:txBody>
          <a:bodyPr>
            <a:normAutofit/>
          </a:bodyPr>
          <a:lstStyle/>
          <a:p>
            <a:r>
              <a:rPr lang="en-IN" b="1" dirty="0" smtClean="0">
                <a:effectLst>
                  <a:outerShdw blurRad="38100" dist="38100" dir="2700000" algn="tl">
                    <a:srgbClr val="000000">
                      <a:alpha val="43137"/>
                    </a:srgbClr>
                  </a:outerShdw>
                </a:effectLst>
                <a:latin typeface="Arial Rounded MT Bold" pitchFamily="34" charset="0"/>
              </a:rPr>
              <a:t>Income Tax Rules 2026</a:t>
            </a:r>
            <a:endParaRPr lang="en-IN" b="1" dirty="0">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11228368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smtClean="0">
                <a:latin typeface="Broadway" panose="04040905080B02020502" pitchFamily="82" charset="0"/>
              </a:rPr>
              <a:t>Dependence on Rules for compliance</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49086" y="1052736"/>
            <a:ext cx="11129554" cy="5256212"/>
          </a:xfrm>
        </p:spPr>
        <p:txBody>
          <a:bodyPr>
            <a:normAutofit fontScale="92500"/>
          </a:bodyPr>
          <a:lstStyle/>
          <a:p>
            <a:pPr algn="just">
              <a:lnSpc>
                <a:spcPct val="150000"/>
              </a:lnSpc>
              <a:defRPr/>
            </a:pPr>
            <a:r>
              <a:rPr lang="en-US" sz="2400" b="1" dirty="0" smtClean="0">
                <a:latin typeface="Gadugi" panose="020B0502040204020203" pitchFamily="34" charset="0"/>
                <a:ea typeface="Gadugi" panose="020B0502040204020203" pitchFamily="34" charset="0"/>
              </a:rPr>
              <a:t>Many substantive tax compliances depend heavily on Rules , such as </a:t>
            </a:r>
            <a:r>
              <a:rPr lang="en-US" sz="2400" dirty="0" smtClean="0">
                <a:latin typeface="Gadugi" panose="020B0502040204020203" pitchFamily="34" charset="0"/>
                <a:ea typeface="Gadugi" panose="020B0502040204020203" pitchFamily="34" charset="0"/>
              </a:rPr>
              <a:t>–</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Valuation</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TDS Procedure</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Transfer Pricing documentation</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Depreciation</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Reporting Formats</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Exemptions and deductions</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b="1" dirty="0" smtClean="0">
                <a:latin typeface="Gadugi" panose="020B0502040204020203" pitchFamily="34" charset="0"/>
                <a:ea typeface="Gadugi" panose="020B0502040204020203" pitchFamily="34" charset="0"/>
              </a:rPr>
              <a:t>Even if Act becomes simpler, complexity may continue through detailed rules </a:t>
            </a: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365302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smtClean="0">
                <a:latin typeface="Broadway" panose="04040905080B02020502" pitchFamily="82" charset="0"/>
              </a:rPr>
              <a:t>Frequency of Amendments</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49086" y="1052736"/>
            <a:ext cx="11129554" cy="5256212"/>
          </a:xfrm>
        </p:spPr>
        <p:txBody>
          <a:bodyPr>
            <a:normAutofit/>
          </a:bodyPr>
          <a:lstStyle/>
          <a:p>
            <a:pPr algn="just">
              <a:lnSpc>
                <a:spcPct val="150000"/>
              </a:lnSpc>
              <a:defRPr/>
            </a:pPr>
            <a:r>
              <a:rPr lang="en-US" altLang="en-US" sz="2400" b="1" dirty="0" smtClean="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One of the long standing practical problems faced is –</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Rules can change frequently through notification and amendments when</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b="1" dirty="0" smtClean="0">
                <a:latin typeface="Gadugi" panose="020B0502040204020203" pitchFamily="34" charset="0"/>
                <a:ea typeface="Gadugi" panose="020B0502040204020203" pitchFamily="34" charset="0"/>
              </a:rPr>
              <a:t>technology systems evolve</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b="1" dirty="0" smtClean="0">
                <a:latin typeface="Gadugi" panose="020B0502040204020203" pitchFamily="34" charset="0"/>
                <a:ea typeface="Gadugi" panose="020B0502040204020203" pitchFamily="34" charset="0"/>
              </a:rPr>
              <a:t>reporting requirements expand</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b="1" dirty="0" smtClean="0">
                <a:latin typeface="Gadugi" panose="020B0502040204020203" pitchFamily="34" charset="0"/>
                <a:ea typeface="Gadugi" panose="020B0502040204020203" pitchFamily="34" charset="0"/>
              </a:rPr>
              <a:t>Government introduces compliance refinements </a:t>
            </a: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115323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smtClean="0">
                <a:latin typeface="Broadway" panose="04040905080B02020502" pitchFamily="82" charset="0"/>
              </a:rPr>
              <a:t>Form driven interpretation</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49086" y="1052736"/>
            <a:ext cx="11129554" cy="5256212"/>
          </a:xfrm>
        </p:spPr>
        <p:txBody>
          <a:bodyPr>
            <a:normAutofit/>
          </a:bodyPr>
          <a:lstStyle/>
          <a:p>
            <a:pPr algn="just">
              <a:lnSpc>
                <a:spcPct val="150000"/>
              </a:lnSpc>
              <a:defRPr/>
            </a:pPr>
            <a:r>
              <a:rPr lang="en-US" altLang="en-US" sz="2400" b="1" dirty="0" smtClean="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We have been experiencing in practice that Forms, Utilities , schema validations often influence compliance interpretation more than statutory wording. </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b="1" dirty="0" smtClean="0">
                <a:latin typeface="Gadugi" panose="020B0502040204020203" pitchFamily="34" charset="0"/>
                <a:ea typeface="Gadugi" panose="020B0502040204020203" pitchFamily="34" charset="0"/>
              </a:rPr>
              <a:t>This creates situations where :</a:t>
            </a:r>
          </a:p>
          <a:p>
            <a:pPr algn="just">
              <a:lnSpc>
                <a:spcPct val="150000"/>
              </a:lnSpc>
              <a:defRPr/>
            </a:pPr>
            <a:r>
              <a:rPr lang="en-US" altLang="en-US" sz="2400" b="1" dirty="0" smtClean="0">
                <a:latin typeface="Gadugi" panose="020B0502040204020203" pitchFamily="34" charset="0"/>
                <a:ea typeface="Gadugi" panose="020B0502040204020203" pitchFamily="34" charset="0"/>
              </a:rPr>
              <a:t>Portal logic may not fully align with legal interpretation</a:t>
            </a:r>
          </a:p>
          <a:p>
            <a:pPr algn="just">
              <a:lnSpc>
                <a:spcPct val="150000"/>
              </a:lnSpc>
              <a:defRPr/>
            </a:pPr>
            <a:r>
              <a:rPr lang="en-US" altLang="en-US" sz="2400" b="1" dirty="0" smtClean="0">
                <a:latin typeface="Gadugi" panose="020B0502040204020203" pitchFamily="34" charset="0"/>
                <a:ea typeface="Gadugi" panose="020B0502040204020203" pitchFamily="34" charset="0"/>
              </a:rPr>
              <a:t>Procedural compliances becomes highly technical</a:t>
            </a: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132237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149531" y="149226"/>
            <a:ext cx="9194619" cy="792163"/>
          </a:xfrm>
        </p:spPr>
        <p:txBody>
          <a:bodyPr>
            <a:normAutofit fontScale="90000"/>
          </a:bodyPr>
          <a:lstStyle/>
          <a:p>
            <a:pPr algn="ctr"/>
            <a:r>
              <a:rPr lang="en-US" altLang="en-US" sz="3200" dirty="0">
                <a:latin typeface="Broadway" panose="04040905080B02020502" pitchFamily="82" charset="0"/>
              </a:rPr>
              <a:t>Lower or No TDS certificate through electronic mode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796833" y="1052736"/>
            <a:ext cx="11011989" cy="5256212"/>
          </a:xfrm>
        </p:spPr>
        <p:txBody>
          <a:bodyPr>
            <a:normAutofit/>
          </a:bodyPr>
          <a:lstStyle/>
          <a:p>
            <a:pPr algn="just">
              <a:lnSpc>
                <a:spcPct val="150000"/>
              </a:lnSpc>
              <a:defRPr/>
            </a:pPr>
            <a:r>
              <a:rPr lang="en-US" sz="2400" dirty="0">
                <a:latin typeface="Gadugi" panose="020B0502040204020203" pitchFamily="34" charset="0"/>
                <a:ea typeface="Gadugi" panose="020B0502040204020203" pitchFamily="34" charset="0"/>
              </a:rPr>
              <a:t>Section 395 of IT Act 2025 [ erstwhile 197 of IT Act 1961] providing for certificate of TDS and TCS at lower rate or nil rate amended to facilitate application electronically before the Income Tax Authority which may </a:t>
            </a:r>
          </a:p>
          <a:p>
            <a:pPr algn="just">
              <a:lnSpc>
                <a:spcPct val="150000"/>
              </a:lnSpc>
              <a:defRPr/>
            </a:pPr>
            <a:r>
              <a:rPr lang="en-US" sz="2400" dirty="0" smtClean="0">
                <a:latin typeface="Gadugi" panose="020B0502040204020203" pitchFamily="34" charset="0"/>
                <a:ea typeface="Gadugi" panose="020B0502040204020203" pitchFamily="34" charset="0"/>
              </a:rPr>
              <a:t>Issue </a:t>
            </a:r>
            <a:r>
              <a:rPr lang="en-US" sz="2400" dirty="0">
                <a:latin typeface="Gadugi" panose="020B0502040204020203" pitchFamily="34" charset="0"/>
                <a:ea typeface="Gadugi" panose="020B0502040204020203" pitchFamily="34" charset="0"/>
              </a:rPr>
              <a:t>the certificate subject to conditions as may be prescribed </a:t>
            </a:r>
          </a:p>
          <a:p>
            <a:pPr algn="just">
              <a:lnSpc>
                <a:spcPct val="150000"/>
              </a:lnSpc>
              <a:defRPr/>
            </a:pPr>
            <a:r>
              <a:rPr lang="en-US" sz="2400" dirty="0">
                <a:latin typeface="Gadugi" panose="020B0502040204020203" pitchFamily="34" charset="0"/>
                <a:ea typeface="Gadugi" panose="020B0502040204020203" pitchFamily="34" charset="0"/>
              </a:rPr>
              <a:t> R</a:t>
            </a:r>
            <a:r>
              <a:rPr lang="en-US" sz="2400" dirty="0" smtClean="0">
                <a:latin typeface="Gadugi" panose="020B0502040204020203" pitchFamily="34" charset="0"/>
                <a:ea typeface="Gadugi" panose="020B0502040204020203" pitchFamily="34" charset="0"/>
              </a:rPr>
              <a:t>eject </a:t>
            </a:r>
            <a:r>
              <a:rPr lang="en-US" sz="2400" dirty="0">
                <a:latin typeface="Gadugi" panose="020B0502040204020203" pitchFamily="34" charset="0"/>
                <a:ea typeface="Gadugi" panose="020B0502040204020203" pitchFamily="34" charset="0"/>
              </a:rPr>
              <a:t>the application if the prescribed conditions are not fulfilled or the application is incomplete. </a:t>
            </a:r>
            <a:endParaRPr lang="en-US" altLang="en-US" sz="24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167241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fontScale="90000"/>
          </a:bodyPr>
          <a:lstStyle/>
          <a:p>
            <a:pPr algn="ctr"/>
            <a:r>
              <a:rPr lang="en-US" altLang="en-US" sz="3200" dirty="0">
                <a:latin typeface="Broadway" panose="04040905080B02020502" pitchFamily="82" charset="0"/>
              </a:rPr>
              <a:t>Lower or No TDS certificate through electronic mode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796833" y="1052736"/>
            <a:ext cx="11011989" cy="5256212"/>
          </a:xfrm>
        </p:spPr>
        <p:txBody>
          <a:bodyPr>
            <a:normAutofit/>
          </a:bodyPr>
          <a:lstStyle/>
          <a:p>
            <a:pPr algn="just">
              <a:lnSpc>
                <a:spcPct val="150000"/>
              </a:lnSpc>
              <a:defRPr/>
            </a:pPr>
            <a:r>
              <a:rPr lang="en-US" altLang="en-US" sz="2400" dirty="0">
                <a:latin typeface="Gadugi" panose="020B0502040204020203" pitchFamily="34" charset="0"/>
                <a:ea typeface="Gadugi" panose="020B0502040204020203" pitchFamily="34" charset="0"/>
              </a:rPr>
              <a:t>Form 128 -  Common form  -  Registered NPO; Specified Entity u/s 263(9) ; Persons carrying on Business or Profession ;  Persons other than above</a:t>
            </a:r>
          </a:p>
          <a:p>
            <a:pPr algn="just">
              <a:lnSpc>
                <a:spcPct val="150000"/>
              </a:lnSpc>
              <a:defRPr/>
            </a:pPr>
            <a:r>
              <a:rPr lang="en-US" altLang="en-US" sz="2400" dirty="0">
                <a:latin typeface="Gadugi" panose="020B0502040204020203" pitchFamily="34" charset="0"/>
                <a:ea typeface="Gadugi" panose="020B0502040204020203" pitchFamily="34" charset="0"/>
              </a:rPr>
              <a:t> Declaration that ROI for last 4 years is filed along with details </a:t>
            </a:r>
          </a:p>
          <a:p>
            <a:pPr algn="just">
              <a:lnSpc>
                <a:spcPct val="150000"/>
              </a:lnSpc>
              <a:defRPr/>
            </a:pPr>
            <a:r>
              <a:rPr lang="en-US" altLang="en-US" sz="2400" dirty="0">
                <a:latin typeface="Gadugi" panose="020B0502040204020203" pitchFamily="34" charset="0"/>
                <a:ea typeface="Gadugi" panose="020B0502040204020203" pitchFamily="34" charset="0"/>
              </a:rPr>
              <a:t> Details of existing liabilities as on date of application </a:t>
            </a:r>
          </a:p>
          <a:p>
            <a:pPr algn="just">
              <a:lnSpc>
                <a:spcPct val="150000"/>
              </a:lnSpc>
              <a:defRPr/>
            </a:pPr>
            <a:endParaRPr lang="en-US" altLang="en-US" sz="2400" dirty="0">
              <a:latin typeface="Gadugi" panose="020B0502040204020203" pitchFamily="34" charset="0"/>
              <a:ea typeface="Gadugi" panose="020B0502040204020203" pitchFamily="34" charset="0"/>
            </a:endParaRP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i="1" dirty="0">
                <a:latin typeface="Gadugi" panose="020B0502040204020203" pitchFamily="34" charset="0"/>
                <a:ea typeface="Gadugi" panose="020B0502040204020203" pitchFamily="34" charset="0"/>
              </a:rPr>
              <a:t>Can </a:t>
            </a:r>
            <a:r>
              <a:rPr lang="en-US" altLang="en-US" sz="2400" i="1" dirty="0" smtClean="0">
                <a:latin typeface="Gadugi" panose="020B0502040204020203" pitchFamily="34" charset="0"/>
                <a:ea typeface="Gadugi" panose="020B0502040204020203" pitchFamily="34" charset="0"/>
              </a:rPr>
              <a:t>the requirements of the form limit the use !!!!</a:t>
            </a:r>
            <a:endParaRPr lang="en-US" altLang="en-US" sz="2400" dirty="0">
              <a:latin typeface="Gadugi" panose="020B0502040204020203" pitchFamily="34" charset="0"/>
              <a:ea typeface="Gadugi" panose="020B0502040204020203" pitchFamily="34" charset="0"/>
            </a:endParaRPr>
          </a:p>
          <a:p>
            <a:pPr marL="0" indent="0" algn="just">
              <a:lnSpc>
                <a:spcPct val="150000"/>
              </a:lnSpc>
              <a:buNone/>
              <a:defRPr/>
            </a:pPr>
            <a:endParaRPr lang="en-US" altLang="en-US" sz="2400" b="1" dirty="0">
              <a:latin typeface="Bahnschrift" panose="020B0502040204020203" pitchFamily="34" charset="0"/>
            </a:endParaRPr>
          </a:p>
        </p:txBody>
      </p:sp>
    </p:spTree>
    <p:extLst>
      <p:ext uri="{BB962C8B-B14F-4D97-AF65-F5344CB8AC3E}">
        <p14:creationId xmlns:p14="http://schemas.microsoft.com/office/powerpoint/2010/main" val="1739670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smtClean="0">
                <a:latin typeface="Broadway" panose="04040905080B02020502" pitchFamily="82" charset="0"/>
              </a:rPr>
              <a:t>Burden for small time professionals</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849086" y="1052736"/>
            <a:ext cx="11129554" cy="5256212"/>
          </a:xfrm>
        </p:spPr>
        <p:txBody>
          <a:bodyPr>
            <a:normAutofit/>
          </a:bodyPr>
          <a:lstStyle/>
          <a:p>
            <a:pPr algn="just">
              <a:lnSpc>
                <a:spcPct val="150000"/>
              </a:lnSpc>
              <a:defRPr/>
            </a:pPr>
            <a:r>
              <a:rPr lang="en-US" altLang="en-US" sz="2400" b="1" dirty="0" smtClean="0">
                <a:latin typeface="Gadugi" panose="020B0502040204020203" pitchFamily="34" charset="0"/>
                <a:ea typeface="Gadugi" panose="020B0502040204020203" pitchFamily="34" charset="0"/>
              </a:rPr>
              <a:t> Smaller CA firms may struggle with</a:t>
            </a:r>
          </a:p>
          <a:p>
            <a:pPr algn="just">
              <a:lnSpc>
                <a:spcPct val="150000"/>
              </a:lnSpc>
              <a:defRPr/>
            </a:pPr>
            <a:r>
              <a:rPr lang="en-US" altLang="en-US" sz="2400" b="1"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Revised Forms</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Digital compliance systems</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New terminology</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Procedural timelines </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FAQ, CBDT clarifications , utility instructions and judicial guidance can create</a:t>
            </a:r>
          </a:p>
          <a:p>
            <a:pPr algn="just">
              <a:lnSpc>
                <a:spcPct val="150000"/>
              </a:lnSpc>
              <a:defRPr/>
            </a:pPr>
            <a:r>
              <a:rPr lang="en-US" altLang="en-US" sz="2400" dirty="0">
                <a:latin typeface="Gadugi" panose="020B0502040204020203" pitchFamily="34" charset="0"/>
                <a:ea typeface="Gadugi" panose="020B0502040204020203" pitchFamily="34" charset="0"/>
              </a:rPr>
              <a:t> </a:t>
            </a:r>
            <a:r>
              <a:rPr lang="en-US" altLang="en-US" sz="2400" dirty="0" smtClean="0">
                <a:latin typeface="Gadugi" panose="020B0502040204020203" pitchFamily="34" charset="0"/>
                <a:ea typeface="Gadugi" panose="020B0502040204020203" pitchFamily="34" charset="0"/>
              </a:rPr>
              <a:t>Inconsistent professional practices  ; varying departmental interpretations, uncertainty in compliance decisions</a:t>
            </a:r>
            <a:endParaRPr lang="en-US" altLang="en-US" sz="2400"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1135387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97280" y="209006"/>
            <a:ext cx="10424160" cy="6361611"/>
          </a:xfrm>
        </p:spPr>
      </p:pic>
    </p:spTree>
    <p:extLst>
      <p:ext uri="{BB962C8B-B14F-4D97-AF65-F5344CB8AC3E}">
        <p14:creationId xmlns:p14="http://schemas.microsoft.com/office/powerpoint/2010/main" val="9355178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0789" y="1268761"/>
            <a:ext cx="9744891" cy="3096343"/>
          </a:xfrm>
        </p:spPr>
        <p:txBody>
          <a:bodyPr>
            <a:normAutofit/>
          </a:bodyPr>
          <a:lstStyle/>
          <a:p>
            <a:r>
              <a:rPr lang="en-IN" b="1" dirty="0" smtClean="0">
                <a:effectLst>
                  <a:outerShdw blurRad="38100" dist="38100" dir="2700000" algn="tl">
                    <a:srgbClr val="000000">
                      <a:alpha val="43137"/>
                    </a:srgbClr>
                  </a:outerShdw>
                </a:effectLst>
                <a:latin typeface="Arial Rounded MT Bold" pitchFamily="34" charset="0"/>
              </a:rPr>
              <a:t>Audit Reports – Income Tax Rules 2026</a:t>
            </a:r>
            <a:endParaRPr lang="en-IN" b="1" dirty="0">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22183835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Tax Audit Report </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966651" y="1052736"/>
            <a:ext cx="10489475" cy="5256212"/>
          </a:xfrm>
        </p:spPr>
        <p:txBody>
          <a:bodyPr>
            <a:normAutofit/>
          </a:bodyPr>
          <a:lstStyle/>
          <a:p>
            <a:pPr algn="just">
              <a:lnSpc>
                <a:spcPct val="150000"/>
              </a:lnSpc>
              <a:defRPr/>
            </a:pPr>
            <a:r>
              <a:rPr lang="en-US" altLang="en-US" sz="2400" b="1" dirty="0">
                <a:latin typeface="Gadugi" panose="020B0502040204020203" pitchFamily="34" charset="0"/>
                <a:ea typeface="Gadugi" panose="020B0502040204020203" pitchFamily="34" charset="0"/>
              </a:rPr>
              <a:t>Form 3 CA / Form 3CB and Form 3 CD merged to Form 26</a:t>
            </a:r>
          </a:p>
          <a:p>
            <a:pPr algn="just">
              <a:lnSpc>
                <a:spcPct val="150000"/>
              </a:lnSpc>
              <a:defRPr/>
            </a:pPr>
            <a:r>
              <a:rPr lang="en-US" altLang="en-US" sz="2400" dirty="0">
                <a:latin typeface="Gadugi" panose="020B0502040204020203" pitchFamily="34" charset="0"/>
                <a:ea typeface="Gadugi" panose="020B0502040204020203" pitchFamily="34" charset="0"/>
              </a:rPr>
              <a:t>Form 26 divided into Part A, B, C</a:t>
            </a:r>
          </a:p>
          <a:p>
            <a:pPr algn="just">
              <a:lnSpc>
                <a:spcPct val="150000"/>
              </a:lnSpc>
              <a:defRPr/>
            </a:pPr>
            <a:r>
              <a:rPr lang="en-US" altLang="en-US" sz="2400" dirty="0">
                <a:latin typeface="Gadugi" panose="020B0502040204020203" pitchFamily="34" charset="0"/>
                <a:ea typeface="Gadugi" panose="020B0502040204020203" pitchFamily="34" charset="0"/>
              </a:rPr>
              <a:t> Form 26 has 55 clauses (sub clauses also) as against 44 in Form 3 CD</a:t>
            </a:r>
          </a:p>
          <a:p>
            <a:pPr algn="just">
              <a:lnSpc>
                <a:spcPct val="150000"/>
              </a:lnSpc>
              <a:defRPr/>
            </a:pPr>
            <a:r>
              <a:rPr lang="en-US" altLang="en-US" sz="2400" dirty="0">
                <a:latin typeface="Gadugi" panose="020B0502040204020203" pitchFamily="34" charset="0"/>
                <a:ea typeface="Gadugi" panose="020B0502040204020203" pitchFamily="34" charset="0"/>
              </a:rPr>
              <a:t> Clauses under Form 3 CD – grouped under sub-clauses A to K</a:t>
            </a:r>
          </a:p>
          <a:p>
            <a:pPr algn="just">
              <a:lnSpc>
                <a:spcPct val="150000"/>
              </a:lnSpc>
              <a:defRPr/>
            </a:pPr>
            <a:r>
              <a:rPr lang="en-US" altLang="en-US" sz="2400" dirty="0">
                <a:latin typeface="Gadugi" panose="020B0502040204020203" pitchFamily="34" charset="0"/>
                <a:ea typeface="Gadugi" panose="020B0502040204020203" pitchFamily="34" charset="0"/>
              </a:rPr>
              <a:t> Part C represents the audit report which is common for both those covered under audit any other law and IT Act </a:t>
            </a:r>
          </a:p>
        </p:txBody>
      </p:sp>
    </p:spTree>
    <p:extLst>
      <p:ext uri="{BB962C8B-B14F-4D97-AF65-F5344CB8AC3E}">
        <p14:creationId xmlns:p14="http://schemas.microsoft.com/office/powerpoint/2010/main" val="1510240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769918" y="152618"/>
            <a:ext cx="8496300" cy="792163"/>
          </a:xfrm>
        </p:spPr>
        <p:txBody>
          <a:bodyPr>
            <a:normAutofit/>
          </a:bodyPr>
          <a:lstStyle/>
          <a:p>
            <a:pPr algn="ctr"/>
            <a:r>
              <a:rPr lang="en-US" altLang="en-US" sz="3200" dirty="0">
                <a:latin typeface="Broadway" panose="04040905080B02020502" pitchFamily="82" charset="0"/>
              </a:rPr>
              <a:t>Tax Audit Report </a:t>
            </a:r>
            <a:endParaRPr lang="en-IN" altLang="en-US" sz="3200" dirty="0">
              <a:latin typeface="Broadway" panose="04040905080B02020502" pitchFamily="82" charset="0"/>
            </a:endParaRPr>
          </a:p>
        </p:txBody>
      </p:sp>
      <p:pic>
        <p:nvPicPr>
          <p:cNvPr id="2" name="Picture 1"/>
          <p:cNvPicPr>
            <a:picLocks noChangeAspect="1"/>
          </p:cNvPicPr>
          <p:nvPr/>
        </p:nvPicPr>
        <p:blipFill>
          <a:blip r:embed="rId2"/>
          <a:stretch>
            <a:fillRect/>
          </a:stretch>
        </p:blipFill>
        <p:spPr>
          <a:xfrm>
            <a:off x="1945756" y="2060812"/>
            <a:ext cx="8144624" cy="3240061"/>
          </a:xfrm>
          <a:prstGeom prst="rect">
            <a:avLst/>
          </a:prstGeom>
        </p:spPr>
      </p:pic>
      <p:sp>
        <p:nvSpPr>
          <p:cNvPr id="46083" name="Text Placeholder 2"/>
          <p:cNvSpPr>
            <a:spLocks noGrp="1"/>
          </p:cNvSpPr>
          <p:nvPr>
            <p:ph type="body" sz="quarter" idx="10"/>
          </p:nvPr>
        </p:nvSpPr>
        <p:spPr>
          <a:xfrm>
            <a:off x="809897" y="1052736"/>
            <a:ext cx="10489474" cy="5256212"/>
          </a:xfrm>
        </p:spPr>
        <p:txBody>
          <a:bodyPr>
            <a:normAutofit/>
          </a:bodyPr>
          <a:lstStyle/>
          <a:p>
            <a:pPr marL="0" indent="0" algn="just">
              <a:lnSpc>
                <a:spcPct val="150000"/>
              </a:lnSpc>
              <a:buNone/>
              <a:defRPr/>
            </a:pPr>
            <a:endParaRPr lang="en-US" altLang="en-US" sz="2400" dirty="0">
              <a:latin typeface="Bahnschrift" panose="020B0502040204020203" pitchFamily="34" charset="0"/>
            </a:endParaRPr>
          </a:p>
        </p:txBody>
      </p:sp>
    </p:spTree>
    <p:extLst>
      <p:ext uri="{BB962C8B-B14F-4D97-AF65-F5344CB8AC3E}">
        <p14:creationId xmlns:p14="http://schemas.microsoft.com/office/powerpoint/2010/main" val="39901192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a:bodyPr>
          <a:lstStyle/>
          <a:p>
            <a:pPr algn="ctr"/>
            <a:r>
              <a:rPr lang="en-US" altLang="en-US" sz="3200" dirty="0">
                <a:latin typeface="Broadway" panose="04040905080B02020502" pitchFamily="82" charset="0"/>
              </a:rPr>
              <a:t>Tax Audit Report </a:t>
            </a:r>
            <a:endParaRPr lang="en-IN" altLang="en-US" sz="3200" dirty="0">
              <a:latin typeface="Broadway" panose="04040905080B02020502" pitchFamily="82" charset="0"/>
            </a:endParaRPr>
          </a:p>
        </p:txBody>
      </p:sp>
      <p:pic>
        <p:nvPicPr>
          <p:cNvPr id="2" name="Picture 1"/>
          <p:cNvPicPr>
            <a:picLocks noChangeAspect="1"/>
          </p:cNvPicPr>
          <p:nvPr/>
        </p:nvPicPr>
        <p:blipFill>
          <a:blip r:embed="rId2"/>
          <a:stretch>
            <a:fillRect/>
          </a:stretch>
        </p:blipFill>
        <p:spPr>
          <a:xfrm>
            <a:off x="1614902" y="1700808"/>
            <a:ext cx="9053099" cy="3789040"/>
          </a:xfrm>
          <a:prstGeom prst="rect">
            <a:avLst/>
          </a:prstGeom>
        </p:spPr>
      </p:pic>
      <p:sp>
        <p:nvSpPr>
          <p:cNvPr id="46083" name="Text Placeholder 2"/>
          <p:cNvSpPr>
            <a:spLocks noGrp="1"/>
          </p:cNvSpPr>
          <p:nvPr>
            <p:ph type="body" sz="quarter" idx="10"/>
          </p:nvPr>
        </p:nvSpPr>
        <p:spPr>
          <a:xfrm>
            <a:off x="1769918" y="1052736"/>
            <a:ext cx="8496300" cy="5256212"/>
          </a:xfrm>
        </p:spPr>
        <p:txBody>
          <a:bodyPr>
            <a:normAutofit/>
          </a:bodyPr>
          <a:lstStyle/>
          <a:p>
            <a:pPr marL="0" indent="0" algn="just">
              <a:lnSpc>
                <a:spcPct val="150000"/>
              </a:lnSpc>
              <a:buNone/>
              <a:defRPr/>
            </a:pPr>
            <a:endParaRPr lang="en-US" altLang="en-US" sz="2400" dirty="0">
              <a:latin typeface="Bahnschrift" panose="020B0502040204020203" pitchFamily="34" charset="0"/>
            </a:endParaRPr>
          </a:p>
        </p:txBody>
      </p:sp>
    </p:spTree>
    <p:extLst>
      <p:ext uri="{BB962C8B-B14F-4D97-AF65-F5344CB8AC3E}">
        <p14:creationId xmlns:p14="http://schemas.microsoft.com/office/powerpoint/2010/main" val="25682233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847850" y="149226"/>
            <a:ext cx="8496300" cy="792163"/>
          </a:xfrm>
        </p:spPr>
        <p:txBody>
          <a:bodyPr>
            <a:normAutofit fontScale="90000"/>
          </a:bodyPr>
          <a:lstStyle/>
          <a:p>
            <a:r>
              <a:rPr lang="en-US" altLang="en-US" sz="3200" dirty="0">
                <a:latin typeface="Broadway" panose="04040905080B02020502" pitchFamily="82" charset="0"/>
              </a:rPr>
              <a:t>Tax Audit Report on International Transactions</a:t>
            </a:r>
            <a:endParaRPr lang="en-IN" altLang="en-US" sz="3200" dirty="0">
              <a:latin typeface="Broadway" panose="04040905080B02020502" pitchFamily="82" charset="0"/>
            </a:endParaRPr>
          </a:p>
        </p:txBody>
      </p:sp>
      <p:sp>
        <p:nvSpPr>
          <p:cNvPr id="46083" name="Text Placeholder 2"/>
          <p:cNvSpPr>
            <a:spLocks noGrp="1"/>
          </p:cNvSpPr>
          <p:nvPr>
            <p:ph type="body" sz="quarter" idx="10"/>
          </p:nvPr>
        </p:nvSpPr>
        <p:spPr>
          <a:xfrm>
            <a:off x="653143" y="1052736"/>
            <a:ext cx="10946674" cy="5256212"/>
          </a:xfrm>
        </p:spPr>
        <p:txBody>
          <a:bodyPr>
            <a:normAutofit lnSpcReduction="10000"/>
          </a:bodyPr>
          <a:lstStyle/>
          <a:p>
            <a:pPr algn="just">
              <a:lnSpc>
                <a:spcPct val="150000"/>
              </a:lnSpc>
              <a:defRPr/>
            </a:pPr>
            <a:r>
              <a:rPr lang="en-US" altLang="en-US" sz="2400" b="1" dirty="0">
                <a:latin typeface="Gadugi" panose="020B0502040204020203" pitchFamily="34" charset="0"/>
                <a:ea typeface="Gadugi" panose="020B0502040204020203" pitchFamily="34" charset="0"/>
              </a:rPr>
              <a:t>Form 3CEB becomes Form 48</a:t>
            </a:r>
          </a:p>
          <a:p>
            <a:pPr algn="just"/>
            <a:r>
              <a:rPr lang="en-IN" sz="2400" dirty="0">
                <a:latin typeface="Gadugi" panose="020B0502040204020203" pitchFamily="34" charset="0"/>
                <a:ea typeface="Gadugi" panose="020B0502040204020203" pitchFamily="34" charset="0"/>
              </a:rPr>
              <a:t>1. Clear segregation of transactions as received and paid.</a:t>
            </a:r>
          </a:p>
          <a:p>
            <a:pPr algn="just"/>
            <a:r>
              <a:rPr lang="en-IN" sz="2400" dirty="0">
                <a:latin typeface="Gadugi" panose="020B0502040204020203" pitchFamily="34" charset="0"/>
                <a:ea typeface="Gadugi" panose="020B0502040204020203" pitchFamily="34" charset="0"/>
              </a:rPr>
              <a:t>2. Mandatory disclosure of details under Advance Pricing Agreements (APAs).</a:t>
            </a:r>
          </a:p>
          <a:p>
            <a:pPr algn="just"/>
            <a:r>
              <a:rPr lang="en-IN" sz="2400" dirty="0">
                <a:latin typeface="Gadugi" panose="020B0502040204020203" pitchFamily="34" charset="0"/>
                <a:ea typeface="Gadugi" panose="020B0502040204020203" pitchFamily="34" charset="0"/>
              </a:rPr>
              <a:t>3. Explicit listing of transaction categories in drop down menus for clarity.</a:t>
            </a:r>
          </a:p>
          <a:p>
            <a:pPr algn="just"/>
            <a:r>
              <a:rPr lang="en-IN" sz="2400" dirty="0">
                <a:latin typeface="Gadugi" panose="020B0502040204020203" pitchFamily="34" charset="0"/>
                <a:ea typeface="Gadugi" panose="020B0502040204020203" pitchFamily="34" charset="0"/>
              </a:rPr>
              <a:t>4. Additional disclosures for royalty, corporate guarantees, and inter company financing.</a:t>
            </a:r>
          </a:p>
          <a:p>
            <a:pPr algn="just"/>
            <a:r>
              <a:rPr lang="en-IN" sz="2400" dirty="0">
                <a:latin typeface="Gadugi" panose="020B0502040204020203" pitchFamily="34" charset="0"/>
                <a:ea typeface="Gadugi" panose="020B0502040204020203" pitchFamily="34" charset="0"/>
              </a:rPr>
              <a:t>5. Capturing of costs relating to free of cost assets and expenses</a:t>
            </a:r>
          </a:p>
          <a:p>
            <a:pPr algn="just"/>
            <a:r>
              <a:rPr lang="en-IN" sz="2400" dirty="0">
                <a:latin typeface="Gadugi" panose="020B0502040204020203" pitchFamily="34" charset="0"/>
                <a:ea typeface="Gadugi" panose="020B0502040204020203" pitchFamily="34" charset="0"/>
              </a:rPr>
              <a:t>6. Disclosure of the economic adjustments made to the </a:t>
            </a:r>
            <a:r>
              <a:rPr lang="en-IN" sz="2400" dirty="0" err="1">
                <a:latin typeface="Gadugi" panose="020B0502040204020203" pitchFamily="34" charset="0"/>
                <a:ea typeface="Gadugi" panose="020B0502040204020203" pitchFamily="34" charset="0"/>
              </a:rPr>
              <a:t>comparables</a:t>
            </a:r>
            <a:endParaRPr lang="en-IN" sz="2400" dirty="0">
              <a:latin typeface="Gadugi" panose="020B0502040204020203" pitchFamily="34" charset="0"/>
              <a:ea typeface="Gadugi" panose="020B0502040204020203" pitchFamily="34" charset="0"/>
            </a:endParaRPr>
          </a:p>
          <a:p>
            <a:pPr algn="just"/>
            <a:r>
              <a:rPr lang="en-IN" sz="2400" dirty="0">
                <a:latin typeface="Gadugi" panose="020B0502040204020203" pitchFamily="34" charset="0"/>
                <a:ea typeface="Gadugi" panose="020B0502040204020203" pitchFamily="34" charset="0"/>
              </a:rPr>
              <a:t>7. Emphasis on maintaining updated intercompany agreements and robust documentation.</a:t>
            </a:r>
          </a:p>
          <a:p>
            <a:pPr algn="just"/>
            <a:r>
              <a:rPr lang="en-IN" sz="2400" dirty="0">
                <a:latin typeface="Gadugi" panose="020B0502040204020203" pitchFamily="34" charset="0"/>
                <a:ea typeface="Gadugi" panose="020B0502040204020203" pitchFamily="34" charset="0"/>
              </a:rPr>
              <a:t>8. Cautious application of the aggregation concept, with method wise ALP determination.</a:t>
            </a:r>
          </a:p>
          <a:p>
            <a:pPr algn="just">
              <a:lnSpc>
                <a:spcPct val="150000"/>
              </a:lnSpc>
              <a:defRPr/>
            </a:pPr>
            <a:endParaRPr lang="en-US" altLang="en-US" sz="2400" dirty="0">
              <a:latin typeface="Bahnschrift" panose="020B0502040204020203" pitchFamily="34" charset="0"/>
            </a:endParaRPr>
          </a:p>
        </p:txBody>
      </p:sp>
    </p:spTree>
    <p:extLst>
      <p:ext uri="{BB962C8B-B14F-4D97-AF65-F5344CB8AC3E}">
        <p14:creationId xmlns:p14="http://schemas.microsoft.com/office/powerpoint/2010/main" val="630165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18058"/>
          </a:xfrm>
        </p:spPr>
        <p:txBody>
          <a:bodyPr>
            <a:noAutofit/>
          </a:bodyPr>
          <a:lstStyle/>
          <a:p>
            <a:pPr algn="ctr"/>
            <a:r>
              <a:rPr lang="en-US" sz="3200" dirty="0">
                <a:latin typeface="Broadway" panose="04040905080B02020502" pitchFamily="82" charset="0"/>
              </a:rPr>
              <a:t>Reports / Certificates</a:t>
            </a:r>
            <a:endParaRPr lang="en-IN" sz="3200" dirty="0">
              <a:latin typeface="Broadway" panose="04040905080B02020502" pitchFamily="82"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10723530"/>
              </p:ext>
            </p:extLst>
          </p:nvPr>
        </p:nvGraphicFramePr>
        <p:xfrm>
          <a:off x="979714" y="908719"/>
          <a:ext cx="10374086" cy="4764878"/>
        </p:xfrm>
        <a:graphic>
          <a:graphicData uri="http://schemas.openxmlformats.org/drawingml/2006/table">
            <a:tbl>
              <a:tblPr firstRow="1" bandRow="1">
                <a:tableStyleId>{5C22544A-7EE6-4342-B048-85BDC9FD1C3A}</a:tableStyleId>
              </a:tblPr>
              <a:tblGrid>
                <a:gridCol w="1374619"/>
                <a:gridCol w="4175511"/>
                <a:gridCol w="4823956"/>
              </a:tblGrid>
              <a:tr h="352462">
                <a:tc>
                  <a:txBody>
                    <a:bodyPr/>
                    <a:lstStyle/>
                    <a:p>
                      <a:pPr algn="ctr"/>
                      <a:r>
                        <a:rPr lang="en-US" dirty="0" smtClean="0">
                          <a:solidFill>
                            <a:schemeClr val="tx1"/>
                          </a:solidFill>
                          <a:latin typeface="Gadugi" panose="020B0502040204020203" pitchFamily="34" charset="0"/>
                          <a:ea typeface="Gadugi" panose="020B0502040204020203" pitchFamily="34" charset="0"/>
                        </a:rPr>
                        <a:t>Form</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Nature</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Notes </a:t>
                      </a:r>
                      <a:endParaRPr lang="en-IN" dirty="0">
                        <a:solidFill>
                          <a:schemeClr val="tx1"/>
                        </a:solidFill>
                        <a:latin typeface="Gadugi" panose="020B0502040204020203" pitchFamily="34" charset="0"/>
                        <a:ea typeface="Gadugi" panose="020B0502040204020203" pitchFamily="34" charset="0"/>
                      </a:endParaRPr>
                    </a:p>
                  </a:txBody>
                  <a:tcPr/>
                </a:tc>
              </a:tr>
              <a:tr h="793039">
                <a:tc>
                  <a:txBody>
                    <a:bodyPr/>
                    <a:lstStyle/>
                    <a:p>
                      <a:r>
                        <a:rPr lang="en-US" sz="1600" dirty="0" smtClean="0">
                          <a:latin typeface="Gadugi" panose="020B0502040204020203" pitchFamily="34" charset="0"/>
                          <a:ea typeface="Gadugi" panose="020B0502040204020203" pitchFamily="34" charset="0"/>
                        </a:rPr>
                        <a:t>Form 24</a:t>
                      </a:r>
                      <a:endParaRPr lang="en-IN" sz="1600" dirty="0">
                        <a:latin typeface="Gadugi" panose="020B0502040204020203" pitchFamily="34" charset="0"/>
                        <a:ea typeface="Gadugi" panose="020B0502040204020203" pitchFamily="34" charset="0"/>
                      </a:endParaRPr>
                    </a:p>
                  </a:txBody>
                  <a:tcPr/>
                </a:tc>
                <a:tc>
                  <a:txBody>
                    <a:bodyPr/>
                    <a:lstStyle/>
                    <a:p>
                      <a:r>
                        <a:rPr lang="en-US" sz="1600" dirty="0" smtClean="0">
                          <a:latin typeface="Gadugi" panose="020B0502040204020203" pitchFamily="34" charset="0"/>
                          <a:ea typeface="Gadugi" panose="020B0502040204020203" pitchFamily="34" charset="0"/>
                        </a:rPr>
                        <a:t>Audit</a:t>
                      </a:r>
                      <a:r>
                        <a:rPr lang="en-US" sz="1600" baseline="0" dirty="0" smtClean="0">
                          <a:latin typeface="Gadugi" panose="020B0502040204020203" pitchFamily="34" charset="0"/>
                          <a:ea typeface="Gadugi" panose="020B0502040204020203" pitchFamily="34" charset="0"/>
                        </a:rPr>
                        <a:t> Report u/s 59 – Royalty/ Fee for Tech services of PE</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This report is to be given by an accountant as referred to in section 515(3)(b) </a:t>
                      </a:r>
                      <a:endParaRPr lang="en-IN" sz="1600" dirty="0">
                        <a:latin typeface="Gadugi" panose="020B0502040204020203" pitchFamily="34" charset="0"/>
                        <a:ea typeface="Gadugi" panose="020B0502040204020203" pitchFamily="34" charset="0"/>
                      </a:endParaRPr>
                    </a:p>
                  </a:txBody>
                  <a:tcPr/>
                </a:tc>
              </a:tr>
              <a:tr h="793039">
                <a:tc>
                  <a:txBody>
                    <a:bodyPr/>
                    <a:lstStyle/>
                    <a:p>
                      <a:r>
                        <a:rPr lang="en-US" sz="1600" dirty="0" smtClean="0">
                          <a:latin typeface="Gadugi" panose="020B0502040204020203" pitchFamily="34" charset="0"/>
                          <a:ea typeface="Gadugi" panose="020B0502040204020203" pitchFamily="34" charset="0"/>
                        </a:rPr>
                        <a:t>Form 26</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Tax Audit Report u/s 63</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This report has to be signed by an accountant as per section 515(3)(b) </a:t>
                      </a:r>
                      <a:endParaRPr lang="en-IN" sz="1600" dirty="0">
                        <a:latin typeface="Gadugi" panose="020B0502040204020203" pitchFamily="34" charset="0"/>
                        <a:ea typeface="Gadugi" panose="020B0502040204020203" pitchFamily="34" charset="0"/>
                      </a:endParaRPr>
                    </a:p>
                  </a:txBody>
                  <a:tcPr/>
                </a:tc>
              </a:tr>
              <a:tr h="657539">
                <a:tc>
                  <a:txBody>
                    <a:bodyPr/>
                    <a:lstStyle/>
                    <a:p>
                      <a:r>
                        <a:rPr lang="en-US" sz="1600" dirty="0" smtClean="0">
                          <a:latin typeface="Gadugi" panose="020B0502040204020203" pitchFamily="34" charset="0"/>
                          <a:ea typeface="Gadugi" panose="020B0502040204020203" pitchFamily="34" charset="0"/>
                        </a:rPr>
                        <a:t>Form 28</a:t>
                      </a:r>
                      <a:endParaRPr lang="en-IN" sz="1600" dirty="0">
                        <a:latin typeface="Gadugi" panose="020B0502040204020203" pitchFamily="34" charset="0"/>
                        <a:ea typeface="Gadugi" panose="020B0502040204020203" pitchFamily="34" charset="0"/>
                      </a:endParaRPr>
                    </a:p>
                  </a:txBody>
                  <a:tcPr/>
                </a:tc>
                <a:tc>
                  <a:txBody>
                    <a:bodyPr/>
                    <a:lstStyle/>
                    <a:p>
                      <a:r>
                        <a:rPr lang="en-US" sz="1600" dirty="0" smtClean="0">
                          <a:latin typeface="Gadugi" panose="020B0502040204020203" pitchFamily="34" charset="0"/>
                          <a:ea typeface="Gadugi" panose="020B0502040204020203" pitchFamily="34" charset="0"/>
                        </a:rPr>
                        <a:t>Report u/s 77(4)</a:t>
                      </a:r>
                      <a:r>
                        <a:rPr lang="en-US" sz="1600" baseline="0" dirty="0" smtClean="0">
                          <a:latin typeface="Gadugi" panose="020B0502040204020203" pitchFamily="34" charset="0"/>
                          <a:ea typeface="Gadugi" panose="020B0502040204020203" pitchFamily="34" charset="0"/>
                        </a:rPr>
                        <a:t> – slump sale</a:t>
                      </a:r>
                      <a:endParaRPr lang="en-IN" sz="1600" dirty="0">
                        <a:latin typeface="Gadugi" panose="020B0502040204020203" pitchFamily="34" charset="0"/>
                        <a:ea typeface="Gadugi" panose="020B0502040204020203" pitchFamily="34" charset="0"/>
                      </a:endParaRPr>
                    </a:p>
                  </a:txBody>
                  <a:tcPr/>
                </a:tc>
                <a:tc>
                  <a:txBody>
                    <a:bodyPr/>
                    <a:lstStyle/>
                    <a:p>
                      <a:r>
                        <a:rPr lang="en-US" sz="1600" dirty="0" smtClean="0">
                          <a:latin typeface="Gadugi" panose="020B0502040204020203" pitchFamily="34" charset="0"/>
                          <a:ea typeface="Gadugi" panose="020B0502040204020203" pitchFamily="34" charset="0"/>
                        </a:rPr>
                        <a:t>“Accountant” means an accountant as defined in section 515(3)(b) of the Act. </a:t>
                      </a:r>
                      <a:endParaRPr lang="en-IN" sz="1600" dirty="0">
                        <a:latin typeface="Gadugi" panose="020B0502040204020203" pitchFamily="34" charset="0"/>
                        <a:ea typeface="Gadugi" panose="020B0502040204020203" pitchFamily="34" charset="0"/>
                      </a:endParaRPr>
                    </a:p>
                  </a:txBody>
                  <a:tcPr/>
                </a:tc>
              </a:tr>
              <a:tr h="1497962">
                <a:tc>
                  <a:txBody>
                    <a:bodyPr/>
                    <a:lstStyle/>
                    <a:p>
                      <a:r>
                        <a:rPr lang="en-US" sz="1600" dirty="0" smtClean="0">
                          <a:latin typeface="Gadugi" panose="020B0502040204020203" pitchFamily="34" charset="0"/>
                          <a:ea typeface="Gadugi" panose="020B0502040204020203" pitchFamily="34" charset="0"/>
                        </a:rPr>
                        <a:t>Form 32</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Audit report under section 46, 138, 139, 140(8), 141, 142, 143, 144 of the Act- Various</a:t>
                      </a:r>
                      <a:r>
                        <a:rPr lang="en-US" sz="1600" baseline="0" dirty="0" smtClean="0">
                          <a:latin typeface="Gadugi" panose="020B0502040204020203" pitchFamily="34" charset="0"/>
                          <a:ea typeface="Gadugi" panose="020B0502040204020203" pitchFamily="34" charset="0"/>
                        </a:rPr>
                        <a:t> deductions</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i="1" dirty="0" smtClean="0">
                          <a:solidFill>
                            <a:srgbClr val="002060"/>
                          </a:solidFill>
                          <a:latin typeface="Gadugi" panose="020B0502040204020203" pitchFamily="34" charset="0"/>
                          <a:ea typeface="Gadugi" panose="020B0502040204020203" pitchFamily="34" charset="0"/>
                        </a:rPr>
                        <a:t>(i)"Accountant” shall have the meaning assigned to it in section 515(3)(b) of the Act and should provide the "CA Membership ID" as issued by the Institute of Chartered Accountants of India (ICAI) when signing the certificate </a:t>
                      </a:r>
                      <a:endParaRPr lang="en-IN" sz="1600" i="1" dirty="0">
                        <a:solidFill>
                          <a:srgbClr val="002060"/>
                        </a:solidFill>
                        <a:latin typeface="Gadugi" panose="020B0502040204020203" pitchFamily="34" charset="0"/>
                        <a:ea typeface="Gadugi" panose="020B0502040204020203" pitchFamily="34" charset="0"/>
                      </a:endParaRPr>
                    </a:p>
                  </a:txBody>
                  <a:tcPr/>
                </a:tc>
              </a:tr>
              <a:tr h="657539">
                <a:tc>
                  <a:txBody>
                    <a:bodyPr/>
                    <a:lstStyle/>
                    <a:p>
                      <a:r>
                        <a:rPr lang="en-US" sz="1600" dirty="0" smtClean="0">
                          <a:latin typeface="Bahnschrift" panose="020B0502040204020203" pitchFamily="34" charset="0"/>
                        </a:rPr>
                        <a:t>Form 48</a:t>
                      </a:r>
                      <a:endParaRPr lang="en-IN" sz="1600" dirty="0">
                        <a:latin typeface="Bahnschrift" panose="020B0502040204020203" pitchFamily="34" charset="0"/>
                      </a:endParaRPr>
                    </a:p>
                  </a:txBody>
                  <a:tcPr/>
                </a:tc>
                <a:tc>
                  <a:txBody>
                    <a:bodyPr/>
                    <a:lstStyle/>
                    <a:p>
                      <a:pPr algn="just"/>
                      <a:r>
                        <a:rPr lang="en-US" sz="1600" dirty="0" smtClean="0">
                          <a:latin typeface="Bahnschrift" panose="020B0502040204020203" pitchFamily="34" charset="0"/>
                        </a:rPr>
                        <a:t>Report u/s 172 for determination</a:t>
                      </a:r>
                      <a:r>
                        <a:rPr lang="en-US" sz="1600" baseline="0" dirty="0" smtClean="0">
                          <a:latin typeface="Bahnschrift" panose="020B0502040204020203" pitchFamily="34" charset="0"/>
                        </a:rPr>
                        <a:t> of ALP</a:t>
                      </a:r>
                      <a:endParaRPr lang="en-IN" sz="1600" dirty="0">
                        <a:latin typeface="Bahnschrift" panose="020B0502040204020203" pitchFamily="34" charset="0"/>
                      </a:endParaRPr>
                    </a:p>
                  </a:txBody>
                  <a:tcPr/>
                </a:tc>
                <a:tc>
                  <a:txBody>
                    <a:bodyPr/>
                    <a:lstStyle/>
                    <a:p>
                      <a:pPr algn="just"/>
                      <a:r>
                        <a:rPr lang="en-US" sz="1600" dirty="0" smtClean="0">
                          <a:latin typeface="Bahnschrift" panose="020B0502040204020203" pitchFamily="34" charset="0"/>
                        </a:rPr>
                        <a:t>None</a:t>
                      </a:r>
                      <a:endParaRPr lang="en-IN" sz="1600" dirty="0">
                        <a:latin typeface="Bahnschrift" panose="020B0502040204020203" pitchFamily="34" charset="0"/>
                      </a:endParaRPr>
                    </a:p>
                  </a:txBody>
                  <a:tcPr/>
                </a:tc>
              </a:tr>
            </a:tbl>
          </a:graphicData>
        </a:graphic>
      </p:graphicFrame>
      <p:sp>
        <p:nvSpPr>
          <p:cNvPr id="4" name="Slide Number Placeholder 3"/>
          <p:cNvSpPr>
            <a:spLocks noGrp="1"/>
          </p:cNvSpPr>
          <p:nvPr>
            <p:ph type="sldNum" sz="quarter" idx="12"/>
          </p:nvPr>
        </p:nvSpPr>
        <p:spPr/>
        <p:txBody>
          <a:bodyPr/>
          <a:lstStyle/>
          <a:p>
            <a:fld id="{E3704B44-D326-406B-A38C-E4FA604CF996}" type="slidenum">
              <a:rPr lang="en-IN" smtClean="0"/>
              <a:t>56</a:t>
            </a:fld>
            <a:endParaRPr lang="en-IN"/>
          </a:p>
        </p:txBody>
      </p:sp>
    </p:spTree>
    <p:extLst>
      <p:ext uri="{BB962C8B-B14F-4D97-AF65-F5344CB8AC3E}">
        <p14:creationId xmlns:p14="http://schemas.microsoft.com/office/powerpoint/2010/main" val="1176651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18058"/>
          </a:xfrm>
        </p:spPr>
        <p:txBody>
          <a:bodyPr>
            <a:noAutofit/>
          </a:bodyPr>
          <a:lstStyle/>
          <a:p>
            <a:pPr algn="ctr"/>
            <a:r>
              <a:rPr lang="en-US" sz="3200" dirty="0">
                <a:latin typeface="Broadway" panose="04040905080B02020502" pitchFamily="82" charset="0"/>
              </a:rPr>
              <a:t>Reports / Certificates</a:t>
            </a:r>
            <a:endParaRPr lang="en-IN" sz="3200" dirty="0">
              <a:latin typeface="Broadway" panose="04040905080B02020502" pitchFamily="82"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82064878"/>
              </p:ext>
            </p:extLst>
          </p:nvPr>
        </p:nvGraphicFramePr>
        <p:xfrm>
          <a:off x="692332" y="908718"/>
          <a:ext cx="10661468" cy="4551555"/>
        </p:xfrm>
        <a:graphic>
          <a:graphicData uri="http://schemas.openxmlformats.org/drawingml/2006/table">
            <a:tbl>
              <a:tblPr firstRow="1" bandRow="1">
                <a:tableStyleId>{5C22544A-7EE6-4342-B048-85BDC9FD1C3A}</a:tableStyleId>
              </a:tblPr>
              <a:tblGrid>
                <a:gridCol w="1412698"/>
                <a:gridCol w="4291181"/>
                <a:gridCol w="4957589"/>
              </a:tblGrid>
              <a:tr h="479111">
                <a:tc>
                  <a:txBody>
                    <a:bodyPr/>
                    <a:lstStyle/>
                    <a:p>
                      <a:pPr algn="ctr"/>
                      <a:r>
                        <a:rPr lang="en-US" dirty="0" smtClean="0">
                          <a:solidFill>
                            <a:schemeClr val="tx1"/>
                          </a:solidFill>
                          <a:latin typeface="Gadugi" panose="020B0502040204020203" pitchFamily="34" charset="0"/>
                          <a:ea typeface="Gadugi" panose="020B0502040204020203" pitchFamily="34" charset="0"/>
                        </a:rPr>
                        <a:t>Form</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dirty="0" smtClean="0">
                          <a:solidFill>
                            <a:schemeClr val="tx1"/>
                          </a:solidFill>
                          <a:latin typeface="Gadugi" panose="020B0502040204020203" pitchFamily="34" charset="0"/>
                          <a:ea typeface="Gadugi" panose="020B0502040204020203" pitchFamily="34" charset="0"/>
                        </a:rPr>
                        <a:t>Nature</a:t>
                      </a:r>
                      <a:endParaRPr lang="en-IN" dirty="0">
                        <a:solidFill>
                          <a:schemeClr val="tx1"/>
                        </a:solidFill>
                        <a:latin typeface="Gadugi" panose="020B0502040204020203" pitchFamily="34" charset="0"/>
                        <a:ea typeface="Gadugi" panose="020B0502040204020203" pitchFamily="34" charset="0"/>
                      </a:endParaRPr>
                    </a:p>
                  </a:txBody>
                  <a:tcPr/>
                </a:tc>
                <a:tc>
                  <a:txBody>
                    <a:bodyPr/>
                    <a:lstStyle/>
                    <a:p>
                      <a:pPr algn="ctr"/>
                      <a:r>
                        <a:rPr lang="en-US" smtClean="0">
                          <a:solidFill>
                            <a:schemeClr val="tx1"/>
                          </a:solidFill>
                          <a:latin typeface="Gadugi" panose="020B0502040204020203" pitchFamily="34" charset="0"/>
                          <a:ea typeface="Gadugi" panose="020B0502040204020203" pitchFamily="34" charset="0"/>
                        </a:rPr>
                        <a:t>Notes </a:t>
                      </a:r>
                      <a:endParaRPr lang="en-IN" dirty="0">
                        <a:solidFill>
                          <a:schemeClr val="tx1"/>
                        </a:solidFill>
                        <a:latin typeface="Gadugi" panose="020B0502040204020203" pitchFamily="34" charset="0"/>
                        <a:ea typeface="Gadugi" panose="020B0502040204020203" pitchFamily="34" charset="0"/>
                      </a:endParaRPr>
                    </a:p>
                  </a:txBody>
                  <a:tcPr/>
                </a:tc>
              </a:tr>
              <a:tr h="1716815">
                <a:tc>
                  <a:txBody>
                    <a:bodyPr/>
                    <a:lstStyle/>
                    <a:p>
                      <a:r>
                        <a:rPr lang="en-US" sz="1600" dirty="0" smtClean="0">
                          <a:latin typeface="Gadugi" panose="020B0502040204020203" pitchFamily="34" charset="0"/>
                          <a:ea typeface="Gadugi" panose="020B0502040204020203" pitchFamily="34" charset="0"/>
                        </a:rPr>
                        <a:t>Form 66</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Report for Computation of Book Profit for the purposes of section 206(1) of the Act</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This report is to be given by a chartered accountant, within the meaning of the Chartered Accountants Act, 1949 (38 of 1949), who holds a valid certificate of practice under section 6(1) of that Act and is not a person referred to in section 515(3)(b)(i) or (ii) of the Act. </a:t>
                      </a:r>
                      <a:endParaRPr lang="en-IN" sz="1600" dirty="0">
                        <a:latin typeface="Gadugi" panose="020B0502040204020203" pitchFamily="34" charset="0"/>
                        <a:ea typeface="Gadugi" panose="020B0502040204020203" pitchFamily="34" charset="0"/>
                      </a:endParaRPr>
                    </a:p>
                  </a:txBody>
                  <a:tcPr/>
                </a:tc>
              </a:tr>
              <a:tr h="2355629">
                <a:tc>
                  <a:txBody>
                    <a:bodyPr/>
                    <a:lstStyle/>
                    <a:p>
                      <a:r>
                        <a:rPr lang="en-US" sz="1600" dirty="0" smtClean="0">
                          <a:latin typeface="Gadugi" panose="020B0502040204020203" pitchFamily="34" charset="0"/>
                          <a:ea typeface="Gadugi" panose="020B0502040204020203" pitchFamily="34" charset="0"/>
                        </a:rPr>
                        <a:t>Form 67</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Report for Computation of Adjusted Total Income and Alternate Minimum Tax for the purposes of section 206(2) of the Act </a:t>
                      </a:r>
                      <a:endParaRPr lang="en-IN" sz="1600" dirty="0">
                        <a:latin typeface="Gadugi" panose="020B0502040204020203" pitchFamily="34" charset="0"/>
                        <a:ea typeface="Gadugi" panose="020B0502040204020203" pitchFamily="34" charset="0"/>
                      </a:endParaRPr>
                    </a:p>
                  </a:txBody>
                  <a:tcPr/>
                </a:tc>
                <a:tc>
                  <a:txBody>
                    <a:bodyPr/>
                    <a:lstStyle/>
                    <a:p>
                      <a:pPr algn="just"/>
                      <a:r>
                        <a:rPr lang="en-US" sz="1600" dirty="0" smtClean="0">
                          <a:latin typeface="Gadugi" panose="020B0502040204020203" pitchFamily="34" charset="0"/>
                          <a:ea typeface="Gadugi" panose="020B0502040204020203" pitchFamily="34" charset="0"/>
                        </a:rPr>
                        <a:t>This certificate is to be given by: </a:t>
                      </a:r>
                    </a:p>
                    <a:p>
                      <a:pPr marL="400050" indent="-400050" algn="just">
                        <a:buAutoNum type="romanLcParenBoth"/>
                      </a:pPr>
                      <a:r>
                        <a:rPr lang="en-US" sz="1600" dirty="0" smtClean="0">
                          <a:latin typeface="Gadugi" panose="020B0502040204020203" pitchFamily="34" charset="0"/>
                          <a:ea typeface="Gadugi" panose="020B0502040204020203" pitchFamily="34" charset="0"/>
                        </a:rPr>
                        <a:t>a chartered accountant within the meaning of the Chartered Accountants Act, 1949 (38 of1949); or </a:t>
                      </a:r>
                    </a:p>
                    <a:p>
                      <a:pPr marL="400050" indent="-400050" algn="just">
                        <a:buAutoNum type="romanLcParenBoth"/>
                      </a:pPr>
                      <a:r>
                        <a:rPr lang="en-US" sz="1600" dirty="0" smtClean="0">
                          <a:latin typeface="Gadugi" panose="020B0502040204020203" pitchFamily="34" charset="0"/>
                          <a:ea typeface="Gadugi" panose="020B0502040204020203" pitchFamily="34" charset="0"/>
                        </a:rPr>
                        <a:t>any person, who in relation to any State, is, by virtue of the provisions in section 226(2) of the Companies Act, 1956 (1 of 1956), entitled to be appointed to act as an auditor of companies registered in that State. </a:t>
                      </a:r>
                      <a:endParaRPr lang="en-IN" sz="1600" dirty="0">
                        <a:latin typeface="Gadugi" panose="020B0502040204020203" pitchFamily="34" charset="0"/>
                        <a:ea typeface="Gadugi" panose="020B0502040204020203" pitchFamily="34" charset="0"/>
                      </a:endParaRPr>
                    </a:p>
                  </a:txBody>
                  <a:tcPr/>
                </a:tc>
              </a:tr>
            </a:tbl>
          </a:graphicData>
        </a:graphic>
      </p:graphicFrame>
      <p:sp>
        <p:nvSpPr>
          <p:cNvPr id="4" name="Slide Number Placeholder 3"/>
          <p:cNvSpPr>
            <a:spLocks noGrp="1"/>
          </p:cNvSpPr>
          <p:nvPr>
            <p:ph type="sldNum" sz="quarter" idx="12"/>
          </p:nvPr>
        </p:nvSpPr>
        <p:spPr/>
        <p:txBody>
          <a:bodyPr/>
          <a:lstStyle/>
          <a:p>
            <a:fld id="{E3704B44-D326-406B-A38C-E4FA604CF996}" type="slidenum">
              <a:rPr lang="en-IN" smtClean="0"/>
              <a:t>57</a:t>
            </a:fld>
            <a:endParaRPr lang="en-IN"/>
          </a:p>
        </p:txBody>
      </p:sp>
    </p:spTree>
    <p:extLst>
      <p:ext uri="{BB962C8B-B14F-4D97-AF65-F5344CB8AC3E}">
        <p14:creationId xmlns:p14="http://schemas.microsoft.com/office/powerpoint/2010/main" val="1174199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RISK OF OVER SIMPLIFICATION</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85000" lnSpcReduction="20000"/>
          </a:bodyPr>
          <a:lstStyle/>
          <a:p>
            <a:pPr marL="0" indent="0" algn="just">
              <a:lnSpc>
                <a:spcPct val="150000"/>
              </a:lnSpc>
              <a:buNone/>
            </a:pPr>
            <a:r>
              <a:rPr lang="en-US" dirty="0" smtClean="0">
                <a:latin typeface="Gadugi" panose="020B0502040204020203" pitchFamily="34" charset="0"/>
                <a:ea typeface="Gadugi" panose="020B0502040204020203" pitchFamily="34" charset="0"/>
              </a:rPr>
              <a:t>Simplified language may have resulted in –</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Omitting Nuances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Reducing explanatory details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Creating ambiguity in edge cases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Professionals may initially find –</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Interpretational gaps</a:t>
            </a:r>
          </a:p>
          <a:p>
            <a:pPr algn="just">
              <a:lnSpc>
                <a:spcPct val="150000"/>
              </a:lnSpc>
            </a:pPr>
            <a:r>
              <a:rPr lang="en-US" dirty="0">
                <a:latin typeface="Gadugi" panose="020B0502040204020203" pitchFamily="34" charset="0"/>
                <a:ea typeface="Gadugi" panose="020B0502040204020203" pitchFamily="34" charset="0"/>
              </a:rPr>
              <a:t> </a:t>
            </a:r>
            <a:r>
              <a:rPr lang="en-US" dirty="0" smtClean="0">
                <a:latin typeface="Gadugi" panose="020B0502040204020203" pitchFamily="34" charset="0"/>
                <a:ea typeface="Gadugi" panose="020B0502040204020203" pitchFamily="34" charset="0"/>
              </a:rPr>
              <a:t>Uncertainty in exceptional situations</a:t>
            </a:r>
          </a:p>
        </p:txBody>
      </p:sp>
    </p:spTree>
    <p:extLst>
      <p:ext uri="{BB962C8B-B14F-4D97-AF65-F5344CB8AC3E}">
        <p14:creationId xmlns:p14="http://schemas.microsoft.com/office/powerpoint/2010/main" val="608110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2966"/>
          </a:xfrm>
        </p:spPr>
        <p:txBody>
          <a:bodyPr>
            <a:normAutofit fontScale="90000"/>
          </a:bodyPr>
          <a:lstStyle/>
          <a:p>
            <a:pPr algn="ctr"/>
            <a:r>
              <a:rPr lang="en-US" dirty="0" smtClean="0">
                <a:latin typeface="Broadway" panose="04040905080B02020502" pitchFamily="82" charset="0"/>
              </a:rPr>
              <a:t>OVER SIMPLIFICATION </a:t>
            </a:r>
            <a:endParaRPr lang="en-IN" dirty="0"/>
          </a:p>
        </p:txBody>
      </p:sp>
      <p:sp>
        <p:nvSpPr>
          <p:cNvPr id="3" name="Content Placeholder 2"/>
          <p:cNvSpPr>
            <a:spLocks noGrp="1"/>
          </p:cNvSpPr>
          <p:nvPr>
            <p:ph sz="half" idx="1"/>
          </p:nvPr>
        </p:nvSpPr>
        <p:spPr/>
        <p:txBody>
          <a:bodyPr>
            <a:normAutofit/>
          </a:bodyPr>
          <a:lstStyle/>
          <a:p>
            <a:pPr algn="just">
              <a:lnSpc>
                <a:spcPct val="125000"/>
              </a:lnSpc>
            </a:pPr>
            <a:r>
              <a:rPr lang="en-US" sz="2000" dirty="0" smtClean="0">
                <a:latin typeface="Gadugi" panose="020B0502040204020203" pitchFamily="34" charset="0"/>
                <a:ea typeface="Gadugi" panose="020B0502040204020203" pitchFamily="34" charset="0"/>
              </a:rPr>
              <a:t>Section 194A(3)(a) – TDS provisions shall not apply  on interest not exceeding Rs.1,00,000 to senior citizens / 50,000 to persons other than senior citizens where the payer is a banking company to which the Banking Regulation Act applies </a:t>
            </a:r>
            <a:r>
              <a:rPr lang="en-US" sz="2000" b="1" dirty="0" smtClean="0">
                <a:latin typeface="Gadugi" panose="020B0502040204020203" pitchFamily="34" charset="0"/>
                <a:ea typeface="Gadugi" panose="020B0502040204020203" pitchFamily="34" charset="0"/>
              </a:rPr>
              <a:t>(including any bank or banking institution ,referred to section 51 of that Act )</a:t>
            </a:r>
            <a:r>
              <a:rPr lang="en-US" sz="2000" dirty="0"/>
              <a:t> </a:t>
            </a:r>
            <a:r>
              <a:rPr lang="en-US" sz="1200" dirty="0" smtClean="0">
                <a:latin typeface="Arial Narrow" panose="020B0606020202030204" pitchFamily="34" charset="0"/>
              </a:rPr>
              <a:t>BR Act to apply </a:t>
            </a:r>
            <a:r>
              <a:rPr lang="en-US" sz="1200" dirty="0">
                <a:latin typeface="Arial Narrow" panose="020B0606020202030204" pitchFamily="34" charset="0"/>
              </a:rPr>
              <a:t>to the State Bank of India (SBI), nationalized banks, and Regional Rural Banks (RRBs), alongside private banking companies</a:t>
            </a:r>
            <a:endParaRPr lang="en-IN" sz="1200" b="1" dirty="0">
              <a:latin typeface="Arial Narrow" panose="020B0606020202030204" pitchFamily="34" charset="0"/>
              <a:ea typeface="Gadugi" panose="020B0502040204020203" pitchFamily="34" charset="0"/>
            </a:endParaRPr>
          </a:p>
        </p:txBody>
      </p:sp>
      <p:sp>
        <p:nvSpPr>
          <p:cNvPr id="4" name="Content Placeholder 3"/>
          <p:cNvSpPr>
            <a:spLocks noGrp="1"/>
          </p:cNvSpPr>
          <p:nvPr>
            <p:ph sz="half" idx="2"/>
          </p:nvPr>
        </p:nvSpPr>
        <p:spPr/>
        <p:txBody>
          <a:bodyPr>
            <a:normAutofit/>
          </a:bodyPr>
          <a:lstStyle/>
          <a:p>
            <a:pPr algn="just">
              <a:lnSpc>
                <a:spcPct val="125000"/>
              </a:lnSpc>
            </a:pPr>
            <a:r>
              <a:rPr lang="en-US" sz="2000" dirty="0" smtClean="0">
                <a:latin typeface="Gadugi" panose="020B0502040204020203" pitchFamily="34" charset="0"/>
                <a:ea typeface="Gadugi" panose="020B0502040204020203" pitchFamily="34" charset="0"/>
              </a:rPr>
              <a:t>Section 393 – Table 5 (ii) – any income by way of interest other than interest on securities </a:t>
            </a:r>
            <a:r>
              <a:rPr lang="en-US" sz="2000" b="1" dirty="0" smtClean="0">
                <a:latin typeface="Gadugi" panose="020B0502040204020203" pitchFamily="34" charset="0"/>
                <a:ea typeface="Gadugi" panose="020B0502040204020203" pitchFamily="34" charset="0"/>
              </a:rPr>
              <a:t>by a banking company</a:t>
            </a:r>
            <a:r>
              <a:rPr lang="en-US" sz="2000" dirty="0" smtClean="0">
                <a:latin typeface="Gadugi" panose="020B0502040204020203" pitchFamily="34" charset="0"/>
                <a:ea typeface="Gadugi" panose="020B0502040204020203" pitchFamily="34" charset="0"/>
              </a:rPr>
              <a:t>- threshold - </a:t>
            </a:r>
            <a:r>
              <a:rPr lang="en-US" sz="2000" dirty="0">
                <a:latin typeface="Gadugi" panose="020B0502040204020203" pitchFamily="34" charset="0"/>
                <a:ea typeface="Gadugi" panose="020B0502040204020203" pitchFamily="34" charset="0"/>
              </a:rPr>
              <a:t>Rs.1,00,000 to senior citizens / 50,000 to persons other than senior citizens </a:t>
            </a:r>
            <a:endParaRPr lang="en-US" sz="2000" dirty="0" smtClean="0">
              <a:latin typeface="Gadugi" panose="020B0502040204020203" pitchFamily="34" charset="0"/>
              <a:ea typeface="Gadugi" panose="020B0502040204020203" pitchFamily="34" charset="0"/>
            </a:endParaRPr>
          </a:p>
          <a:p>
            <a:pPr algn="just">
              <a:lnSpc>
                <a:spcPct val="125000"/>
              </a:lnSpc>
            </a:pPr>
            <a:r>
              <a:rPr lang="en-US" sz="2000" dirty="0">
                <a:latin typeface="Gadugi" panose="020B0502040204020203" pitchFamily="34" charset="0"/>
                <a:ea typeface="Gadugi" panose="020B0502040204020203" pitchFamily="34" charset="0"/>
              </a:rPr>
              <a:t> </a:t>
            </a:r>
            <a:r>
              <a:rPr lang="en-US" sz="2000" i="1" dirty="0" smtClean="0">
                <a:latin typeface="Gadugi" panose="020B0502040204020203" pitchFamily="34" charset="0"/>
                <a:ea typeface="Gadugi" panose="020B0502040204020203" pitchFamily="34" charset="0"/>
              </a:rPr>
              <a:t>Clarification in Twitter that section 402 defines banking company means a banking company to which Banking Regulation Act applies.</a:t>
            </a:r>
            <a:endParaRPr lang="en-IN" sz="2000"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4691293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IMPACT ON PROFESSIONALS</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latin typeface="Gadugi" panose="020B0502040204020203" pitchFamily="34" charset="0"/>
                <a:ea typeface="Gadugi" panose="020B0502040204020203" pitchFamily="34" charset="0"/>
              </a:rPr>
              <a:t> Complete re-learning of section / rules references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Re-mapping of old sections to new sections and linking to the new rules – old references like 143(3), 147, 80C, 194 J will have to be re-mapped</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Changes in chapter arrangements</a:t>
            </a:r>
          </a:p>
          <a:p>
            <a:pPr algn="just">
              <a:lnSpc>
                <a:spcPct val="150000"/>
              </a:lnSpc>
            </a:pPr>
            <a:r>
              <a:rPr lang="en-US" sz="2400" dirty="0" smtClean="0">
                <a:latin typeface="Gadugi" panose="020B0502040204020203" pitchFamily="34" charset="0"/>
                <a:ea typeface="Gadugi" panose="020B0502040204020203" pitchFamily="34" charset="0"/>
              </a:rPr>
              <a:t>Revised numbering of forms and procedures</a:t>
            </a:r>
          </a:p>
        </p:txBody>
      </p:sp>
    </p:spTree>
    <p:extLst>
      <p:ext uri="{BB962C8B-B14F-4D97-AF65-F5344CB8AC3E}">
        <p14:creationId xmlns:p14="http://schemas.microsoft.com/office/powerpoint/2010/main" val="11626609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IMPACT ON PROFESSIONALS</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latin typeface="Gadugi" panose="020B0502040204020203" pitchFamily="34" charset="0"/>
                <a:ea typeface="Gadugi" panose="020B0502040204020203" pitchFamily="34" charset="0"/>
              </a:rPr>
              <a:t> The changes can have effect on:</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Opinions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Audit Reports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Tax Notes and Submissions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Legal Pleadings</a:t>
            </a:r>
          </a:p>
          <a:p>
            <a:pPr algn="just">
              <a:lnSpc>
                <a:spcPct val="150000"/>
              </a:lnSpc>
            </a:pPr>
            <a:r>
              <a:rPr lang="en-US" sz="2400" dirty="0" smtClean="0">
                <a:latin typeface="Gadugi" panose="020B0502040204020203" pitchFamily="34" charset="0"/>
                <a:ea typeface="Gadugi" panose="020B0502040204020203" pitchFamily="34" charset="0"/>
              </a:rPr>
              <a:t>ERP tax masters</a:t>
            </a:r>
          </a:p>
        </p:txBody>
      </p:sp>
    </p:spTree>
    <p:extLst>
      <p:ext uri="{BB962C8B-B14F-4D97-AF65-F5344CB8AC3E}">
        <p14:creationId xmlns:p14="http://schemas.microsoft.com/office/powerpoint/2010/main" val="9292516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IMPACT ON PROFESSIONALS</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sz="2400" dirty="0" smtClean="0">
                <a:latin typeface="Gadugi" panose="020B0502040204020203" pitchFamily="34" charset="0"/>
                <a:ea typeface="Gadugi" panose="020B0502040204020203" pitchFamily="34" charset="0"/>
              </a:rPr>
              <a:t> Interpretation of reworded provisions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Issues in applying old case laws to new wordings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tax audit templates, engagement letters, notices and replies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Training of staff through internal workshops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section mapping exercise</a:t>
            </a:r>
          </a:p>
          <a:p>
            <a:pPr algn="just">
              <a:lnSpc>
                <a:spcPct val="150000"/>
              </a:lnSpc>
            </a:pPr>
            <a:r>
              <a:rPr lang="en-US" sz="2400" dirty="0" smtClean="0">
                <a:latin typeface="Gadugi" panose="020B0502040204020203" pitchFamily="34" charset="0"/>
                <a:ea typeface="Gadugi" panose="020B0502040204020203" pitchFamily="34" charset="0"/>
              </a:rPr>
              <a:t>Client awareness</a:t>
            </a:r>
          </a:p>
          <a:p>
            <a:pPr algn="just">
              <a:lnSpc>
                <a:spcPct val="150000"/>
              </a:lnSpc>
            </a:pPr>
            <a:r>
              <a:rPr lang="en-US" sz="2400" dirty="0">
                <a:latin typeface="Gadugi" panose="020B0502040204020203" pitchFamily="34" charset="0"/>
                <a:ea typeface="Gadugi" panose="020B0502040204020203" pitchFamily="34" charset="0"/>
              </a:rPr>
              <a:t> </a:t>
            </a:r>
            <a:r>
              <a:rPr lang="en-US" sz="2400" b="1" dirty="0" err="1" smtClean="0">
                <a:latin typeface="Gadugi" panose="020B0502040204020203" pitchFamily="34" charset="0"/>
                <a:ea typeface="Gadugi" panose="020B0502040204020203" pitchFamily="34" charset="0"/>
              </a:rPr>
              <a:t>Atleast</a:t>
            </a:r>
            <a:r>
              <a:rPr lang="en-US" sz="2400" b="1" dirty="0" smtClean="0">
                <a:latin typeface="Gadugi" panose="020B0502040204020203" pitchFamily="34" charset="0"/>
                <a:ea typeface="Gadugi" panose="020B0502040204020203" pitchFamily="34" charset="0"/>
              </a:rPr>
              <a:t> one-two years of steep learning curve</a:t>
            </a:r>
          </a:p>
        </p:txBody>
      </p:sp>
    </p:spTree>
    <p:extLst>
      <p:ext uri="{BB962C8B-B14F-4D97-AF65-F5344CB8AC3E}">
        <p14:creationId xmlns:p14="http://schemas.microsoft.com/office/powerpoint/2010/main" val="16024382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JUDICIAL PRECEDENTS</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latin typeface="Gadugi" panose="020B0502040204020203" pitchFamily="34" charset="0"/>
                <a:ea typeface="Gadugi" panose="020B0502040204020203" pitchFamily="34" charset="0"/>
              </a:rPr>
              <a:t>Earlier case laws may still remain relevant where provisions are substantially similar</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However, interpretation issues can arise due to new wording or re-arrangement</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Equivalent provisions will need careful comparative reading  </a:t>
            </a:r>
          </a:p>
        </p:txBody>
      </p:sp>
    </p:spTree>
    <p:extLst>
      <p:ext uri="{BB962C8B-B14F-4D97-AF65-F5344CB8AC3E}">
        <p14:creationId xmlns:p14="http://schemas.microsoft.com/office/powerpoint/2010/main" val="38708407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COMPLIANCE /DOCUMENTATION</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latin typeface="Gadugi" panose="020B0502040204020203" pitchFamily="34" charset="0"/>
                <a:ea typeface="Gadugi" panose="020B0502040204020203" pitchFamily="34" charset="0"/>
              </a:rPr>
              <a:t>Migration Challenges will include --</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Updating Forms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Revising Internal Manuals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Software Changes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Updating SOP and checklist</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Revision of education materials</a:t>
            </a:r>
          </a:p>
        </p:txBody>
      </p:sp>
    </p:spTree>
    <p:extLst>
      <p:ext uri="{BB962C8B-B14F-4D97-AF65-F5344CB8AC3E}">
        <p14:creationId xmlns:p14="http://schemas.microsoft.com/office/powerpoint/2010/main" val="19103648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5401"/>
          </a:xfrm>
        </p:spPr>
        <p:txBody>
          <a:bodyPr>
            <a:normAutofit fontScale="90000"/>
          </a:bodyPr>
          <a:lstStyle/>
          <a:p>
            <a:pPr algn="ctr"/>
            <a:r>
              <a:rPr lang="en-US" dirty="0" smtClean="0">
                <a:latin typeface="Broadway" panose="04040905080B02020502" pitchFamily="82" charset="0"/>
              </a:rPr>
              <a:t>Change – does it matter ?</a:t>
            </a:r>
            <a:endParaRPr lang="en-IN" dirty="0">
              <a:latin typeface="Broadway" panose="04040905080B02020502" pitchFamily="82" charset="0"/>
            </a:endParaRPr>
          </a:p>
        </p:txBody>
      </p:sp>
      <p:sp>
        <p:nvSpPr>
          <p:cNvPr id="3" name="Content Placeholder 2"/>
          <p:cNvSpPr>
            <a:spLocks noGrp="1"/>
          </p:cNvSpPr>
          <p:nvPr>
            <p:ph idx="1"/>
          </p:nvPr>
        </p:nvSpPr>
        <p:spPr>
          <a:xfrm>
            <a:off x="838200" y="1306286"/>
            <a:ext cx="10515600" cy="4870677"/>
          </a:xfrm>
        </p:spPr>
        <p:txBody>
          <a:bodyPr>
            <a:normAutofit lnSpcReduction="10000"/>
          </a:bodyPr>
          <a:lstStyle/>
          <a:p>
            <a:pPr algn="just">
              <a:lnSpc>
                <a:spcPct val="150000"/>
              </a:lnSpc>
            </a:pPr>
            <a:r>
              <a:rPr lang="en-US" sz="2000" dirty="0" smtClean="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No deductions under new tax regime</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Most items of receipt subject to TDS and major expenditure covered by TCS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Capital gains on security transactions provided by service provider</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Annual Information Statement / Tax Information Statement captures all transactions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Form 168 [Form 26AS] virtually covers all tax related entries</a:t>
            </a:r>
          </a:p>
          <a:p>
            <a:pPr algn="just">
              <a:lnSpc>
                <a:spcPct val="150000"/>
              </a:lnSpc>
            </a:pPr>
            <a:r>
              <a:rPr lang="en-US" sz="2400" dirty="0">
                <a:latin typeface="Gadugi" panose="020B0502040204020203" pitchFamily="34" charset="0"/>
                <a:ea typeface="Gadugi" panose="020B0502040204020203" pitchFamily="34" charset="0"/>
              </a:rPr>
              <a:t> </a:t>
            </a:r>
            <a:r>
              <a:rPr lang="en-US" sz="2400" dirty="0" smtClean="0">
                <a:latin typeface="Gadugi" panose="020B0502040204020203" pitchFamily="34" charset="0"/>
                <a:ea typeface="Gadugi" panose="020B0502040204020203" pitchFamily="34" charset="0"/>
              </a:rPr>
              <a:t>Proposal to auto populate data for IT returns</a:t>
            </a:r>
            <a:endParaRPr lang="en-US" sz="20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344482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5401"/>
          </a:xfrm>
        </p:spPr>
        <p:txBody>
          <a:bodyPr>
            <a:normAutofit fontScale="90000"/>
          </a:bodyPr>
          <a:lstStyle/>
          <a:p>
            <a:pPr algn="ctr"/>
            <a:r>
              <a:rPr lang="en-US" dirty="0" smtClean="0">
                <a:latin typeface="Broadway" panose="04040905080B02020502" pitchFamily="82" charset="0"/>
              </a:rPr>
              <a:t>Reliance on AI</a:t>
            </a:r>
            <a:endParaRPr lang="en-IN" dirty="0">
              <a:latin typeface="Broadway" panose="04040905080B02020502" pitchFamily="82" charset="0"/>
            </a:endParaRPr>
          </a:p>
        </p:txBody>
      </p:sp>
      <p:sp>
        <p:nvSpPr>
          <p:cNvPr id="3" name="Content Placeholder 2"/>
          <p:cNvSpPr>
            <a:spLocks noGrp="1"/>
          </p:cNvSpPr>
          <p:nvPr>
            <p:ph idx="1"/>
          </p:nvPr>
        </p:nvSpPr>
        <p:spPr>
          <a:xfrm>
            <a:off x="838200" y="1306286"/>
            <a:ext cx="10515600" cy="4870677"/>
          </a:xfrm>
        </p:spPr>
        <p:txBody>
          <a:bodyPr>
            <a:normAutofit fontScale="92500" lnSpcReduction="10000"/>
          </a:bodyPr>
          <a:lstStyle/>
          <a:p>
            <a:pPr algn="just">
              <a:lnSpc>
                <a:spcPct val="150000"/>
              </a:lnSpc>
            </a:pPr>
            <a:r>
              <a:rPr lang="en-US" sz="2000" dirty="0" smtClean="0">
                <a:latin typeface="Gadugi" panose="020B0502040204020203" pitchFamily="34" charset="0"/>
                <a:ea typeface="Gadugi" panose="020B0502040204020203" pitchFamily="34" charset="0"/>
              </a:rPr>
              <a:t>The best approach to use AI for learning Income Tax Act 2025  would be to use it as –</a:t>
            </a:r>
          </a:p>
          <a:p>
            <a:pPr algn="just">
              <a:lnSpc>
                <a:spcPct val="150000"/>
              </a:lnSpc>
            </a:pPr>
            <a:r>
              <a:rPr lang="en-US" sz="2000" dirty="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a research assistant   ;  a language simplifier  ; and a discussion partner </a:t>
            </a:r>
          </a:p>
          <a:p>
            <a:pPr algn="just">
              <a:lnSpc>
                <a:spcPct val="150000"/>
              </a:lnSpc>
            </a:pPr>
            <a:r>
              <a:rPr lang="en-US" sz="2000" dirty="0">
                <a:latin typeface="Gadugi" panose="020B0502040204020203" pitchFamily="34" charset="0"/>
                <a:ea typeface="Gadugi" panose="020B0502040204020203" pitchFamily="34" charset="0"/>
              </a:rPr>
              <a:t> </a:t>
            </a:r>
            <a:r>
              <a:rPr lang="en-US" sz="2000" b="1" dirty="0" smtClean="0">
                <a:latin typeface="Gadugi" panose="020B0502040204020203" pitchFamily="34" charset="0"/>
                <a:ea typeface="Gadugi" panose="020B0502040204020203" pitchFamily="34" charset="0"/>
              </a:rPr>
              <a:t>but not as the final authority on law as AI still makes mistakes such as</a:t>
            </a:r>
            <a:r>
              <a:rPr lang="en-US" sz="2000" dirty="0" smtClean="0">
                <a:latin typeface="Gadugi" panose="020B0502040204020203" pitchFamily="34" charset="0"/>
                <a:ea typeface="Gadugi" panose="020B0502040204020203" pitchFamily="34" charset="0"/>
              </a:rPr>
              <a:t>:</a:t>
            </a:r>
          </a:p>
          <a:p>
            <a:pPr algn="just">
              <a:lnSpc>
                <a:spcPct val="150000"/>
              </a:lnSpc>
            </a:pPr>
            <a:r>
              <a:rPr lang="en-US" sz="2000" dirty="0" smtClean="0">
                <a:latin typeface="Gadugi" panose="020B0502040204020203" pitchFamily="34" charset="0"/>
                <a:ea typeface="Gadugi" panose="020B0502040204020203" pitchFamily="34" charset="0"/>
              </a:rPr>
              <a:t>Citing wrong sections</a:t>
            </a:r>
          </a:p>
          <a:p>
            <a:pPr algn="just">
              <a:lnSpc>
                <a:spcPct val="150000"/>
              </a:lnSpc>
            </a:pPr>
            <a:r>
              <a:rPr lang="en-US" sz="2000" dirty="0" smtClean="0">
                <a:latin typeface="Gadugi" panose="020B0502040204020203" pitchFamily="34" charset="0"/>
                <a:ea typeface="Gadugi" panose="020B0502040204020203" pitchFamily="34" charset="0"/>
              </a:rPr>
              <a:t>Confusing old and new provisions</a:t>
            </a:r>
          </a:p>
          <a:p>
            <a:pPr algn="just">
              <a:lnSpc>
                <a:spcPct val="150000"/>
              </a:lnSpc>
            </a:pPr>
            <a:r>
              <a:rPr lang="en-US" sz="2000" dirty="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inventing case laws</a:t>
            </a:r>
          </a:p>
          <a:p>
            <a:pPr algn="just">
              <a:lnSpc>
                <a:spcPct val="150000"/>
              </a:lnSpc>
            </a:pPr>
            <a:r>
              <a:rPr lang="en-US" sz="2000" dirty="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missing amendments</a:t>
            </a:r>
          </a:p>
          <a:p>
            <a:pPr algn="just">
              <a:lnSpc>
                <a:spcPct val="150000"/>
              </a:lnSpc>
            </a:pPr>
            <a:r>
              <a:rPr lang="en-US" sz="2000" dirty="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overlooking judicial nuances</a:t>
            </a:r>
          </a:p>
          <a:p>
            <a:pPr algn="just">
              <a:lnSpc>
                <a:spcPct val="150000"/>
              </a:lnSpc>
            </a:pPr>
            <a:r>
              <a:rPr lang="en-US" sz="2000" dirty="0">
                <a:latin typeface="Gadugi" panose="020B0502040204020203" pitchFamily="34" charset="0"/>
                <a:ea typeface="Gadugi" panose="020B0502040204020203" pitchFamily="34" charset="0"/>
              </a:rPr>
              <a:t> </a:t>
            </a:r>
            <a:r>
              <a:rPr lang="en-US" sz="2000" dirty="0" smtClean="0">
                <a:latin typeface="Gadugi" panose="020B0502040204020203" pitchFamily="34" charset="0"/>
                <a:ea typeface="Gadugi" panose="020B0502040204020203" pitchFamily="34" charset="0"/>
              </a:rPr>
              <a:t> giving over confident but incorrect conclusions</a:t>
            </a:r>
          </a:p>
        </p:txBody>
      </p:sp>
    </p:spTree>
    <p:extLst>
      <p:ext uri="{BB962C8B-B14F-4D97-AF65-F5344CB8AC3E}">
        <p14:creationId xmlns:p14="http://schemas.microsoft.com/office/powerpoint/2010/main" val="28903625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5401"/>
          </a:xfrm>
        </p:spPr>
        <p:txBody>
          <a:bodyPr>
            <a:normAutofit fontScale="90000"/>
          </a:bodyPr>
          <a:lstStyle/>
          <a:p>
            <a:pPr algn="ctr"/>
            <a:r>
              <a:rPr lang="en-US" dirty="0" smtClean="0">
                <a:latin typeface="Broadway" panose="04040905080B02020502" pitchFamily="82" charset="0"/>
              </a:rPr>
              <a:t>A practical case </a:t>
            </a:r>
            <a:endParaRPr lang="en-IN" dirty="0">
              <a:latin typeface="Broadway" panose="04040905080B02020502" pitchFamily="82" charset="0"/>
            </a:endParaRPr>
          </a:p>
        </p:txBody>
      </p:sp>
      <p:sp>
        <p:nvSpPr>
          <p:cNvPr id="3" name="Content Placeholder 2"/>
          <p:cNvSpPr>
            <a:spLocks noGrp="1"/>
          </p:cNvSpPr>
          <p:nvPr>
            <p:ph idx="1"/>
          </p:nvPr>
        </p:nvSpPr>
        <p:spPr>
          <a:xfrm>
            <a:off x="838200" y="1306286"/>
            <a:ext cx="10515600" cy="4870677"/>
          </a:xfrm>
        </p:spPr>
        <p:txBody>
          <a:bodyPr>
            <a:normAutofit/>
          </a:bodyPr>
          <a:lstStyle/>
          <a:p>
            <a:pPr algn="just">
              <a:lnSpc>
                <a:spcPct val="130000"/>
              </a:lnSpc>
            </a:pPr>
            <a:r>
              <a:rPr lang="en-IN" sz="2000" b="1" dirty="0" smtClean="0">
                <a:latin typeface="Gadugi" panose="020B0502040204020203" pitchFamily="34" charset="0"/>
                <a:ea typeface="Gadugi" panose="020B0502040204020203" pitchFamily="34" charset="0"/>
              </a:rPr>
              <a:t>The </a:t>
            </a:r>
            <a:r>
              <a:rPr lang="en-IN" sz="2000" b="1" dirty="0">
                <a:latin typeface="Gadugi" panose="020B0502040204020203" pitchFamily="34" charset="0"/>
                <a:ea typeface="Gadugi" panose="020B0502040204020203" pitchFamily="34" charset="0"/>
              </a:rPr>
              <a:t>"Repatriation Block" (Liability to Seller)</a:t>
            </a:r>
            <a:endParaRPr lang="en-IN" sz="2000" dirty="0">
              <a:latin typeface="Gadugi" panose="020B0502040204020203" pitchFamily="34" charset="0"/>
              <a:ea typeface="Gadugi" panose="020B0502040204020203" pitchFamily="34" charset="0"/>
            </a:endParaRPr>
          </a:p>
          <a:p>
            <a:pPr algn="just">
              <a:lnSpc>
                <a:spcPct val="130000"/>
              </a:lnSpc>
            </a:pPr>
            <a:r>
              <a:rPr lang="en-IN" sz="2000" dirty="0">
                <a:latin typeface="Gadugi" panose="020B0502040204020203" pitchFamily="34" charset="0"/>
                <a:ea typeface="Gadugi" panose="020B0502040204020203" pitchFamily="34" charset="0"/>
              </a:rPr>
              <a:t>Even though you are </a:t>
            </a:r>
            <a:r>
              <a:rPr lang="en-IN" sz="2000" dirty="0" smtClean="0">
                <a:latin typeface="Gadugi" panose="020B0502040204020203" pitchFamily="34" charset="0"/>
                <a:ea typeface="Gadugi" panose="020B0502040204020203" pitchFamily="34" charset="0"/>
              </a:rPr>
              <a:t>paying </a:t>
            </a:r>
            <a:r>
              <a:rPr lang="en-IN" sz="2000" dirty="0">
                <a:latin typeface="Gadugi" panose="020B0502040204020203" pitchFamily="34" charset="0"/>
                <a:ea typeface="Gadugi" panose="020B0502040204020203" pitchFamily="34" charset="0"/>
              </a:rPr>
              <a:t>to an Indian NRO </a:t>
            </a:r>
            <a:r>
              <a:rPr lang="en-IN" sz="2000" dirty="0" smtClean="0">
                <a:latin typeface="Gadugi" panose="020B0502040204020203" pitchFamily="34" charset="0"/>
                <a:ea typeface="Gadugi" panose="020B0502040204020203" pitchFamily="34" charset="0"/>
              </a:rPr>
              <a:t>account, </a:t>
            </a:r>
            <a:r>
              <a:rPr lang="en-IN" sz="2000" dirty="0">
                <a:latin typeface="Gadugi" panose="020B0502040204020203" pitchFamily="34" charset="0"/>
                <a:ea typeface="Gadugi" panose="020B0502040204020203" pitchFamily="34" charset="0"/>
              </a:rPr>
              <a:t>your liability to the seller doesn't end at the registration.</a:t>
            </a:r>
          </a:p>
          <a:p>
            <a:pPr lvl="0" algn="just">
              <a:lnSpc>
                <a:spcPct val="130000"/>
              </a:lnSpc>
            </a:pPr>
            <a:r>
              <a:rPr lang="en-IN" sz="2000" b="1" dirty="0">
                <a:latin typeface="Gadugi" panose="020B0502040204020203" pitchFamily="34" charset="0"/>
                <a:ea typeface="Gadugi" panose="020B0502040204020203" pitchFamily="34" charset="0"/>
              </a:rPr>
              <a:t>The Seller's Nightmare:</a:t>
            </a:r>
            <a:r>
              <a:rPr lang="en-IN" sz="2000" dirty="0">
                <a:latin typeface="Gadugi" panose="020B0502040204020203" pitchFamily="34" charset="0"/>
                <a:ea typeface="Gadugi" panose="020B0502040204020203" pitchFamily="34" charset="0"/>
              </a:rPr>
              <a:t> When the seller tries to move this money from their NRO account to the US (Remittance), the </a:t>
            </a:r>
            <a:r>
              <a:rPr lang="en-IN" sz="2000" b="1" dirty="0">
                <a:latin typeface="Gadugi" panose="020B0502040204020203" pitchFamily="34" charset="0"/>
                <a:ea typeface="Gadugi" panose="020B0502040204020203" pitchFamily="34" charset="0"/>
              </a:rPr>
              <a:t>bank will audit the source of funds</a:t>
            </a:r>
            <a:r>
              <a:rPr lang="en-IN" sz="2000" dirty="0">
                <a:latin typeface="Gadugi" panose="020B0502040204020203" pitchFamily="34" charset="0"/>
                <a:ea typeface="Gadugi" panose="020B0502040204020203" pitchFamily="34" charset="0"/>
              </a:rPr>
              <a:t>.</a:t>
            </a:r>
          </a:p>
          <a:p>
            <a:pPr lvl="0" algn="just">
              <a:lnSpc>
                <a:spcPct val="130000"/>
              </a:lnSpc>
            </a:pPr>
            <a:r>
              <a:rPr lang="en-IN" sz="2000" b="1" dirty="0">
                <a:latin typeface="Gadugi" panose="020B0502040204020203" pitchFamily="34" charset="0"/>
                <a:ea typeface="Gadugi" panose="020B0502040204020203" pitchFamily="34" charset="0"/>
              </a:rPr>
              <a:t>The Result:</a:t>
            </a:r>
            <a:r>
              <a:rPr lang="en-IN" sz="2000" dirty="0">
                <a:latin typeface="Gadugi" panose="020B0502040204020203" pitchFamily="34" charset="0"/>
                <a:ea typeface="Gadugi" panose="020B0502040204020203" pitchFamily="34" charset="0"/>
              </a:rPr>
              <a:t> The bank will demand the original </a:t>
            </a:r>
            <a:r>
              <a:rPr lang="en-IN" sz="2000" b="1" dirty="0">
                <a:latin typeface="Gadugi" panose="020B0502040204020203" pitchFamily="34" charset="0"/>
                <a:ea typeface="Gadugi" panose="020B0502040204020203" pitchFamily="34" charset="0"/>
              </a:rPr>
              <a:t>Form 145/146</a:t>
            </a:r>
            <a:r>
              <a:rPr lang="en-IN" sz="2000" dirty="0">
                <a:latin typeface="Gadugi" panose="020B0502040204020203" pitchFamily="34" charset="0"/>
                <a:ea typeface="Gadugi" panose="020B0502040204020203" pitchFamily="34" charset="0"/>
              </a:rPr>
              <a:t> filed by the buyer (you) at the time of purchase. If you didn't file them, the seller’s funds will be </a:t>
            </a:r>
            <a:r>
              <a:rPr lang="en-IN" sz="2000" b="1" dirty="0">
                <a:latin typeface="Gadugi" panose="020B0502040204020203" pitchFamily="34" charset="0"/>
                <a:ea typeface="Gadugi" panose="020B0502040204020203" pitchFamily="34" charset="0"/>
              </a:rPr>
              <a:t>frozen</a:t>
            </a:r>
            <a:r>
              <a:rPr lang="en-IN" sz="2000" dirty="0">
                <a:latin typeface="Gadugi" panose="020B0502040204020203" pitchFamily="34" charset="0"/>
                <a:ea typeface="Gadugi" panose="020B0502040204020203" pitchFamily="34" charset="0"/>
              </a:rPr>
              <a:t> in India. The seller could then legally sue you for "Specific Performance" or damages because your failure to file mandatory tax forms is preventing them from accessing their money.</a:t>
            </a:r>
          </a:p>
          <a:p>
            <a:pPr algn="just">
              <a:lnSpc>
                <a:spcPct val="150000"/>
              </a:lnSpc>
            </a:pPr>
            <a:endParaRPr lang="en-US" sz="2000" dirty="0" smtClean="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883694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roadway" panose="04040905080B02020502" pitchFamily="82" charset="0"/>
              </a:rPr>
              <a:t>CONCLUSION</a:t>
            </a:r>
            <a:endParaRPr lang="en-IN" dirty="0">
              <a:latin typeface="Broadway" panose="04040905080B02020502" pitchFamily="82" charset="0"/>
            </a:endParaRPr>
          </a:p>
        </p:txBody>
      </p:sp>
      <p:sp>
        <p:nvSpPr>
          <p:cNvPr id="3" name="Content Placeholder 2"/>
          <p:cNvSpPr>
            <a:spLocks noGrp="1"/>
          </p:cNvSpPr>
          <p:nvPr>
            <p:ph idx="1"/>
          </p:nvPr>
        </p:nvSpPr>
        <p:spPr/>
        <p:txBody>
          <a:bodyPr>
            <a:normAutofit/>
          </a:bodyPr>
          <a:lstStyle/>
          <a:p>
            <a:pPr marL="0" indent="0" algn="just">
              <a:lnSpc>
                <a:spcPct val="150000"/>
              </a:lnSpc>
              <a:buNone/>
            </a:pPr>
            <a:r>
              <a:rPr lang="en-US" dirty="0" smtClean="0">
                <a:latin typeface="Gadugi" panose="020B0502040204020203" pitchFamily="34" charset="0"/>
                <a:ea typeface="Gadugi" panose="020B0502040204020203" pitchFamily="34" charset="0"/>
              </a:rPr>
              <a:t>The migration is not merely a change in section numbers; it requires re-orientation in interpretation , compliance and professional practices and navigating through the risk of over simplification</a:t>
            </a:r>
          </a:p>
          <a:p>
            <a:pPr marL="0" indent="0" algn="just">
              <a:lnSpc>
                <a:spcPct val="150000"/>
              </a:lnSpc>
              <a:buNone/>
            </a:pPr>
            <a:r>
              <a:rPr lang="en-US" dirty="0" smtClean="0">
                <a:latin typeface="Gadugi" panose="020B0502040204020203" pitchFamily="34" charset="0"/>
                <a:ea typeface="Gadugi" panose="020B0502040204020203" pitchFamily="34" charset="0"/>
              </a:rPr>
              <a:t>Astrologer’s prediction ……..!!!!!</a:t>
            </a:r>
            <a:endParaRPr lang="en-IN"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223243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1342</TotalTime>
  <Words>6484</Words>
  <Application>Microsoft Office PowerPoint</Application>
  <PresentationFormat>Widescreen</PresentationFormat>
  <Paragraphs>589</Paragraphs>
  <Slides>68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68</vt:i4>
      </vt:variant>
    </vt:vector>
  </HeadingPairs>
  <TitlesOfParts>
    <vt:vector size="78" baseType="lpstr">
      <vt:lpstr>Agency FB</vt:lpstr>
      <vt:lpstr>Arial</vt:lpstr>
      <vt:lpstr>Arial Narrow</vt:lpstr>
      <vt:lpstr>Arial Rounded MT Bold</vt:lpstr>
      <vt:lpstr>Bahnschrift</vt:lpstr>
      <vt:lpstr>Broadway</vt:lpstr>
      <vt:lpstr>Calibri</vt:lpstr>
      <vt:lpstr>Calibri Light</vt:lpstr>
      <vt:lpstr>Gadugi</vt:lpstr>
      <vt:lpstr>Office Theme</vt:lpstr>
      <vt:lpstr>MIGRATION TO INCOME TAX ACT 2025</vt:lpstr>
      <vt:lpstr>CHANGE OF LAWS</vt:lpstr>
      <vt:lpstr>THE TRANSITION</vt:lpstr>
      <vt:lpstr>THE NEW LAW</vt:lpstr>
      <vt:lpstr>THE NEW LAW</vt:lpstr>
      <vt:lpstr>CONCISED</vt:lpstr>
      <vt:lpstr>TRANSITION</vt:lpstr>
      <vt:lpstr>STRUCTURAL REORGANISATION</vt:lpstr>
      <vt:lpstr>RE-ARRANGING/GROUPING </vt:lpstr>
      <vt:lpstr>RE-ARRANGING/GROUPING </vt:lpstr>
      <vt:lpstr>RE-ARRANGING/GROUPING </vt:lpstr>
      <vt:lpstr>EASIER NAVIGATION </vt:lpstr>
      <vt:lpstr>EASIER NAVIGATION </vt:lpstr>
      <vt:lpstr>SCATTERED CROSS REFERENCES </vt:lpstr>
      <vt:lpstr>SHIFT FROM ACT TO RULES</vt:lpstr>
      <vt:lpstr>SHIFT FROM ACT TO RULES</vt:lpstr>
      <vt:lpstr>MAPPING – MOST COMMONLY USED</vt:lpstr>
      <vt:lpstr>COMPARISON – deemed dividend</vt:lpstr>
      <vt:lpstr>COMPARISON – Employee Contribution to PF/ESI</vt:lpstr>
      <vt:lpstr>MAPPING – sections into schedules</vt:lpstr>
      <vt:lpstr>MAPPING ….contd..</vt:lpstr>
      <vt:lpstr>OLD  vs  NEW – TDS </vt:lpstr>
      <vt:lpstr>OLD  vs  NEW – TDS </vt:lpstr>
      <vt:lpstr>OLD  vs  NEW – TDS </vt:lpstr>
      <vt:lpstr>OLD  vs  NEW</vt:lpstr>
      <vt:lpstr>SIMPLICATION – HOW ACHIEVED</vt:lpstr>
      <vt:lpstr>SIMPLICATION – HOW ACHIEVED</vt:lpstr>
      <vt:lpstr>ASSESSEE FRIENDLY CHANGES</vt:lpstr>
      <vt:lpstr>REVENUE BENEFIT CHANGES</vt:lpstr>
      <vt:lpstr>REVENUE BENEFIT CHANGES</vt:lpstr>
      <vt:lpstr>Finance Act 2026</vt:lpstr>
      <vt:lpstr>Penalty merged with assessment</vt:lpstr>
      <vt:lpstr>Immunity for Mis-reporting </vt:lpstr>
      <vt:lpstr>Penalty becomes fee….. </vt:lpstr>
      <vt:lpstr>14A through back door…..Taxing of Gross Income </vt:lpstr>
      <vt:lpstr>Updated return after Re-opening notice</vt:lpstr>
      <vt:lpstr>Gold does not glitter </vt:lpstr>
      <vt:lpstr>Accident Relief </vt:lpstr>
      <vt:lpstr>Accident Relief </vt:lpstr>
      <vt:lpstr>Acquisition Compensation </vt:lpstr>
      <vt:lpstr>Form 121 [15 G/ 15 H] through depository</vt:lpstr>
      <vt:lpstr>TAN replaced by PAN</vt:lpstr>
      <vt:lpstr>Income Tax Rules 2026</vt:lpstr>
      <vt:lpstr>Dependence on Rules for compliance</vt:lpstr>
      <vt:lpstr>Frequency of Amendments</vt:lpstr>
      <vt:lpstr>Form driven interpretation</vt:lpstr>
      <vt:lpstr>Lower or No TDS certificate through electronic mode </vt:lpstr>
      <vt:lpstr>Lower or No TDS certificate through electronic mode </vt:lpstr>
      <vt:lpstr>Burden for small time professionals</vt:lpstr>
      <vt:lpstr>PowerPoint Presentation</vt:lpstr>
      <vt:lpstr>Audit Reports – Income Tax Rules 2026</vt:lpstr>
      <vt:lpstr>Tax Audit Report </vt:lpstr>
      <vt:lpstr>Tax Audit Report </vt:lpstr>
      <vt:lpstr>Tax Audit Report </vt:lpstr>
      <vt:lpstr>Tax Audit Report on International Transactions</vt:lpstr>
      <vt:lpstr>Reports / Certificates</vt:lpstr>
      <vt:lpstr>Reports / Certificates</vt:lpstr>
      <vt:lpstr>RISK OF OVER SIMPLIFICATION</vt:lpstr>
      <vt:lpstr>OVER SIMPLIFICATION </vt:lpstr>
      <vt:lpstr>IMPACT ON PROFESSIONALS</vt:lpstr>
      <vt:lpstr>IMPACT ON PROFESSIONALS</vt:lpstr>
      <vt:lpstr>IMPACT ON PROFESSIONALS</vt:lpstr>
      <vt:lpstr>JUDICIAL PRECEDENTS</vt:lpstr>
      <vt:lpstr>COMPLIANCE /DOCUMENTATION</vt:lpstr>
      <vt:lpstr>Change – does it matter ?</vt:lpstr>
      <vt:lpstr>Reliance on AI</vt:lpstr>
      <vt:lpstr>A practical case </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114</cp:revision>
  <dcterms:created xsi:type="dcterms:W3CDTF">2026-05-10T04:52:12Z</dcterms:created>
  <dcterms:modified xsi:type="dcterms:W3CDTF">2026-05-22T04:45:39Z</dcterms:modified>
</cp:coreProperties>
</file>