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2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415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362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41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3384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7501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569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721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302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009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735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5068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9328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0857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3890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7056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2917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3343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632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FA660-A522-4462-8678-FEABCA87B494}" type="datetimeFigureOut">
              <a:rPr lang="en-IN" smtClean="0"/>
              <a:t>24-03-2026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4CC55-BBA2-4B98-871B-CDBA6D8CFB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94513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udiravi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rudiravi@gmail.co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AC0773-6227-5834-89F0-59907DE2C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VERIFICATION OF  RECORDS AND REGISTERS IN BANKS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A14869B-695A-3A07-08AA-A3D091006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IN" sz="3200" dirty="0"/>
              <a:t>CA V RAVINDRAN SALEM</a:t>
            </a:r>
          </a:p>
          <a:p>
            <a:r>
              <a:rPr lang="en-IN" sz="3200" dirty="0" err="1"/>
              <a:t>M.Com.,FCA.,DISA.,IP.,RV.,ID.,SA</a:t>
            </a:r>
            <a:endParaRPr lang="en-IN" sz="3200" dirty="0"/>
          </a:p>
          <a:p>
            <a:r>
              <a:rPr lang="en-IN" sz="3200" dirty="0">
                <a:hlinkClick r:id="rId2"/>
              </a:rPr>
              <a:t>rudiravi@gmail.com</a:t>
            </a:r>
            <a:endParaRPr lang="en-IN" sz="3200" dirty="0"/>
          </a:p>
          <a:p>
            <a:r>
              <a:rPr lang="en-IN" sz="3200" dirty="0"/>
              <a:t>99941 33388</a:t>
            </a:r>
          </a:p>
        </p:txBody>
      </p:sp>
    </p:spTree>
    <p:extLst>
      <p:ext uri="{BB962C8B-B14F-4D97-AF65-F5344CB8AC3E}">
        <p14:creationId xmlns:p14="http://schemas.microsoft.com/office/powerpoint/2010/main" val="20009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1237A2-F069-99BF-0F87-04F1D802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93A45E-FA64-9986-8626-9A401DEA4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IN" u="sng" dirty="0"/>
              <a:t>Cash Vault Register: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Kept Inside the Main Cash Vault</a:t>
            </a:r>
          </a:p>
          <a:p>
            <a:pPr marL="514350" indent="-514350">
              <a:buAutoNum type="alphaLcPeriod"/>
            </a:pPr>
            <a:r>
              <a:rPr lang="en-IN" dirty="0"/>
              <a:t>To Know the Stock of Cash in all denomination</a:t>
            </a:r>
          </a:p>
          <a:p>
            <a:pPr marL="514350" indent="-514350">
              <a:buAutoNum type="alphaLcPeriod"/>
            </a:pPr>
            <a:r>
              <a:rPr lang="en-IN" dirty="0"/>
              <a:t>Custodian of Cash – Key Holding persons</a:t>
            </a:r>
          </a:p>
          <a:p>
            <a:pPr marL="514350" indent="-514350">
              <a:buAutoNum type="alphaLcPeriod"/>
            </a:pPr>
            <a:r>
              <a:rPr lang="en-IN" dirty="0"/>
              <a:t>Verification of Periodical verification by Officers &amp; Others</a:t>
            </a:r>
          </a:p>
          <a:p>
            <a:pPr marL="514350" indent="-514350">
              <a:buAutoNum type="alphaLcPeriod"/>
            </a:pPr>
            <a:r>
              <a:rPr lang="en-IN" dirty="0"/>
              <a:t>In and Out Cash Verification </a:t>
            </a:r>
          </a:p>
          <a:p>
            <a:pPr marL="514350" indent="-514350">
              <a:buAutoNum type="alphaL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033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71133E-C3B4-C3A8-5667-19D158D81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10263B-3833-4DA4-5805-6A4425962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2"/>
            </a:pPr>
            <a:r>
              <a:rPr lang="en-IN" u="sng" dirty="0"/>
              <a:t>Counter Cash Verification: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Day to day operations</a:t>
            </a:r>
          </a:p>
          <a:p>
            <a:pPr marL="514350" indent="-514350">
              <a:buAutoNum type="alphaLcPeriod"/>
            </a:pPr>
            <a:r>
              <a:rPr lang="en-IN" dirty="0"/>
              <a:t>Under Cashier Control</a:t>
            </a:r>
          </a:p>
          <a:p>
            <a:pPr marL="514350" indent="-514350">
              <a:buAutoNum type="alphaLcPeriod"/>
            </a:pPr>
            <a:r>
              <a:rPr lang="en-IN" dirty="0"/>
              <a:t>Manual as well as in Systems</a:t>
            </a:r>
          </a:p>
          <a:p>
            <a:pPr marL="514350" indent="-514350">
              <a:buAutoNum type="alphaLcPeriod"/>
            </a:pPr>
            <a:r>
              <a:rPr lang="en-IN" dirty="0"/>
              <a:t>Surprise cash cheque – Erode Case</a:t>
            </a:r>
          </a:p>
        </p:txBody>
      </p:sp>
    </p:spTree>
    <p:extLst>
      <p:ext uri="{BB962C8B-B14F-4D97-AF65-F5344CB8AC3E}">
        <p14:creationId xmlns:p14="http://schemas.microsoft.com/office/powerpoint/2010/main" val="259186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15C991-A27D-9B4C-35CF-415207E56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110707-EADE-8635-D680-27F011025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3. </a:t>
            </a:r>
            <a:r>
              <a:rPr lang="en-IN" u="sng" dirty="0"/>
              <a:t>ATM Cash /Ledger Verification</a:t>
            </a:r>
          </a:p>
          <a:p>
            <a:pPr marL="514350" indent="-514350">
              <a:buAutoNum type="alphaLcPeriod"/>
            </a:pPr>
            <a:r>
              <a:rPr lang="en-IN" dirty="0"/>
              <a:t>Address of ATM </a:t>
            </a:r>
          </a:p>
          <a:p>
            <a:pPr marL="514350" indent="-514350">
              <a:buAutoNum type="alphaLcPeriod"/>
            </a:pPr>
            <a:r>
              <a:rPr lang="en-IN" dirty="0"/>
              <a:t>Cash sent through Security team – Acknowledgment</a:t>
            </a:r>
          </a:p>
          <a:p>
            <a:pPr marL="514350" indent="-514350">
              <a:buAutoNum type="alphaLcPeriod"/>
            </a:pPr>
            <a:r>
              <a:rPr lang="en-IN" dirty="0"/>
              <a:t>Cash sent time and deposit at ATM</a:t>
            </a:r>
          </a:p>
          <a:p>
            <a:pPr marL="514350" indent="-514350">
              <a:buAutoNum type="alphaLcPeriod"/>
            </a:pPr>
            <a:r>
              <a:rPr lang="en-IN" dirty="0"/>
              <a:t>ATM Cash balance</a:t>
            </a:r>
          </a:p>
          <a:p>
            <a:pPr marL="514350" indent="-514350">
              <a:buAutoNum type="alphaLcPeriod"/>
            </a:pPr>
            <a:r>
              <a:rPr lang="en-IN" dirty="0"/>
              <a:t>ATM Compliant and redressal </a:t>
            </a:r>
          </a:p>
        </p:txBody>
      </p:sp>
    </p:spTree>
    <p:extLst>
      <p:ext uri="{BB962C8B-B14F-4D97-AF65-F5344CB8AC3E}">
        <p14:creationId xmlns:p14="http://schemas.microsoft.com/office/powerpoint/2010/main" val="56795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26B04E-C7D3-6014-3B70-60D3EC07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147990-3B2B-9755-137B-19402C881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4. </a:t>
            </a:r>
            <a:r>
              <a:rPr lang="en-IN" u="sng" dirty="0"/>
              <a:t>Cash In transit Register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Amount taken by whom</a:t>
            </a:r>
          </a:p>
          <a:p>
            <a:pPr marL="514350" indent="-514350">
              <a:buAutoNum type="alphaLcPeriod"/>
            </a:pPr>
            <a:r>
              <a:rPr lang="en-IN" dirty="0"/>
              <a:t>Cash sent out and reached time</a:t>
            </a:r>
          </a:p>
          <a:p>
            <a:pPr marL="514350" indent="-514350">
              <a:buAutoNum type="alphaLcPeriod"/>
            </a:pPr>
            <a:r>
              <a:rPr lang="en-IN" dirty="0"/>
              <a:t>Delay in remittance – reasons</a:t>
            </a:r>
          </a:p>
          <a:p>
            <a:pPr marL="514350" indent="-514350">
              <a:buAutoNum type="alphaLcPeriod"/>
            </a:pPr>
            <a:r>
              <a:rPr lang="en-IN" dirty="0"/>
              <a:t>Transferred by HO/RO permission</a:t>
            </a:r>
          </a:p>
          <a:p>
            <a:pPr marL="514350" indent="-514350">
              <a:buAutoNum type="alphaLcPeriod"/>
            </a:pPr>
            <a:r>
              <a:rPr lang="en-IN" dirty="0"/>
              <a:t>Same bank or other banks</a:t>
            </a:r>
          </a:p>
          <a:p>
            <a:pPr marL="514350" indent="-514350">
              <a:buAutoNum type="alphaLcPeriod"/>
            </a:pPr>
            <a:r>
              <a:rPr lang="en-IN" dirty="0"/>
              <a:t>HO Confirmation </a:t>
            </a:r>
          </a:p>
        </p:txBody>
      </p:sp>
    </p:spTree>
    <p:extLst>
      <p:ext uri="{BB962C8B-B14F-4D97-AF65-F5344CB8AC3E}">
        <p14:creationId xmlns:p14="http://schemas.microsoft.com/office/powerpoint/2010/main" val="106239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738605-33F1-C4E0-0BFD-201CDADED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94A05D-368D-F74D-DCE1-EC0D77633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IN" dirty="0"/>
              <a:t>5. </a:t>
            </a:r>
            <a:r>
              <a:rPr lang="en-IN" u="sng" dirty="0"/>
              <a:t>Cash Excess Short Register: </a:t>
            </a:r>
            <a:endParaRPr lang="en-IN" dirty="0"/>
          </a:p>
          <a:p>
            <a:pPr marL="514350" indent="-514350" algn="just">
              <a:buAutoNum type="alphaLcPeriod"/>
            </a:pPr>
            <a:r>
              <a:rPr lang="en-IN" dirty="0"/>
              <a:t>Date of occurrence</a:t>
            </a:r>
          </a:p>
          <a:p>
            <a:pPr marL="514350" indent="-514350" algn="just">
              <a:buAutoNum type="alphaLcPeriod"/>
            </a:pPr>
            <a:r>
              <a:rPr lang="en-IN" dirty="0"/>
              <a:t>Cash Excess or Short</a:t>
            </a:r>
          </a:p>
          <a:p>
            <a:pPr marL="514350" indent="-514350" algn="just">
              <a:buAutoNum type="alphaLcPeriod"/>
            </a:pPr>
            <a:r>
              <a:rPr lang="en-IN" dirty="0"/>
              <a:t>Cashier in charges</a:t>
            </a:r>
          </a:p>
          <a:p>
            <a:pPr marL="514350" indent="-514350" algn="just">
              <a:buAutoNum type="alphaLcPeriod"/>
            </a:pPr>
            <a:r>
              <a:rPr lang="en-IN" dirty="0"/>
              <a:t>No of times happened</a:t>
            </a:r>
          </a:p>
          <a:p>
            <a:pPr marL="514350" indent="-514350" algn="just">
              <a:buAutoNum type="alphaLcPeriod"/>
            </a:pPr>
            <a:r>
              <a:rPr lang="en-IN" dirty="0"/>
              <a:t>Reported to Controlling authorities and their directions and ratification</a:t>
            </a:r>
          </a:p>
          <a:p>
            <a:pPr marL="514350" indent="-514350" algn="just">
              <a:buAutoNum type="alphaLcPeriod"/>
            </a:pPr>
            <a:r>
              <a:rPr lang="en-IN" dirty="0"/>
              <a:t>Release of Cash excess to customer account</a:t>
            </a:r>
          </a:p>
        </p:txBody>
      </p:sp>
    </p:spTree>
    <p:extLst>
      <p:ext uri="{BB962C8B-B14F-4D97-AF65-F5344CB8AC3E}">
        <p14:creationId xmlns:p14="http://schemas.microsoft.com/office/powerpoint/2010/main" val="76263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33A82-4E42-8966-931D-DB7AE263D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5DCCA0-2087-5DCF-A671-007DBA0B6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6. </a:t>
            </a:r>
            <a:r>
              <a:rPr lang="en-IN" u="sng" dirty="0"/>
              <a:t>Soiled Note Register: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Stock of Soiled notes </a:t>
            </a:r>
          </a:p>
          <a:p>
            <a:pPr marL="514350" indent="-514350">
              <a:buAutoNum type="alphaLcPeriod"/>
            </a:pPr>
            <a:r>
              <a:rPr lang="en-IN" dirty="0"/>
              <a:t>Period of Holding</a:t>
            </a:r>
          </a:p>
          <a:p>
            <a:pPr marL="514350" indent="-514350">
              <a:buAutoNum type="alphaLcPeriod"/>
            </a:pPr>
            <a:r>
              <a:rPr lang="en-IN" dirty="0"/>
              <a:t>Return to Currency Chest once in ____ months</a:t>
            </a:r>
          </a:p>
          <a:p>
            <a:pPr marL="514350" indent="-514350">
              <a:buAutoNum type="alphaLcPeriod"/>
            </a:pPr>
            <a:r>
              <a:rPr lang="en-IN" dirty="0"/>
              <a:t>Acknowledgement of receipt of soiled notes</a:t>
            </a:r>
          </a:p>
        </p:txBody>
      </p:sp>
    </p:spTree>
    <p:extLst>
      <p:ext uri="{BB962C8B-B14F-4D97-AF65-F5344CB8AC3E}">
        <p14:creationId xmlns:p14="http://schemas.microsoft.com/office/powerpoint/2010/main" val="205403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CD9FA0-6770-345B-DC98-FC37C6FF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092030-457F-79E4-EA97-A129529E3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7. </a:t>
            </a:r>
            <a:r>
              <a:rPr lang="en-IN" u="sng" dirty="0"/>
              <a:t>Chest Branch Register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Money sent from Branch the currency Chest – records</a:t>
            </a:r>
          </a:p>
          <a:p>
            <a:pPr marL="514350" indent="-514350">
              <a:buAutoNum type="alphaLcPeriod"/>
            </a:pPr>
            <a:r>
              <a:rPr lang="en-IN" dirty="0"/>
              <a:t>HO/RO permission</a:t>
            </a:r>
          </a:p>
          <a:p>
            <a:pPr marL="514350" indent="-514350">
              <a:buAutoNum type="alphaLcPeriod"/>
            </a:pPr>
            <a:r>
              <a:rPr lang="en-IN" dirty="0"/>
              <a:t>Receipt at Currency Chest</a:t>
            </a:r>
          </a:p>
          <a:p>
            <a:pPr marL="514350" indent="-514350">
              <a:buAutoNum type="alphaLcPeriod"/>
            </a:pPr>
            <a:r>
              <a:rPr lang="en-IN" dirty="0"/>
              <a:t>Payment from Currency Chest</a:t>
            </a:r>
          </a:p>
          <a:p>
            <a:pPr marL="514350" indent="-514350">
              <a:buAutoNum type="alphaLcPeriod"/>
            </a:pPr>
            <a:r>
              <a:rPr lang="en-IN" dirty="0"/>
              <a:t>Van loading and off loading time</a:t>
            </a:r>
          </a:p>
        </p:txBody>
      </p:sp>
    </p:spTree>
    <p:extLst>
      <p:ext uri="{BB962C8B-B14F-4D97-AF65-F5344CB8AC3E}">
        <p14:creationId xmlns:p14="http://schemas.microsoft.com/office/powerpoint/2010/main" val="370961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697866-2910-7319-CE62-9C45D06C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EA9FB1-41EA-0971-14C8-C854FD122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8"/>
            </a:pPr>
            <a:r>
              <a:rPr lang="en-IN" u="sng" dirty="0"/>
              <a:t>Key Movement Register: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Person in charge of Keys</a:t>
            </a:r>
          </a:p>
          <a:p>
            <a:pPr marL="514350" indent="-514350">
              <a:buAutoNum type="alphaLcPeriod"/>
            </a:pPr>
            <a:r>
              <a:rPr lang="en-IN" dirty="0"/>
              <a:t>Signature must tally with cash vault register</a:t>
            </a:r>
          </a:p>
          <a:p>
            <a:pPr marL="514350" indent="-514350">
              <a:buAutoNum type="alphaLcPeriod"/>
            </a:pPr>
            <a:r>
              <a:rPr lang="en-IN" dirty="0"/>
              <a:t>All pages must be signed – in / out</a:t>
            </a:r>
          </a:p>
          <a:p>
            <a:pPr marL="514350" indent="-514350">
              <a:buAutoNum type="alphaLcPeriod"/>
            </a:pPr>
            <a:r>
              <a:rPr lang="en-IN" dirty="0"/>
              <a:t>Needed to fix the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5371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2A8D63-5C87-8753-7062-8C08D0B38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CASH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2BF607-AAB8-0E30-C5C8-76C74B6FC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9"/>
            </a:pPr>
            <a:r>
              <a:rPr lang="en-IN" dirty="0"/>
              <a:t>Cash Balance Certificate</a:t>
            </a:r>
          </a:p>
          <a:p>
            <a:pPr marL="514350" indent="-514350">
              <a:buAutoNum type="arabicPeriod" startAt="9"/>
            </a:pPr>
            <a:r>
              <a:rPr lang="en-IN" dirty="0"/>
              <a:t>Cash Retention Limit Certificate</a:t>
            </a:r>
          </a:p>
          <a:p>
            <a:pPr marL="514350" indent="-514350">
              <a:buAutoNum type="arabicPeriod" startAt="9"/>
            </a:pPr>
            <a:r>
              <a:rPr lang="en-IN" dirty="0"/>
              <a:t>Cash Insurance Letter</a:t>
            </a:r>
          </a:p>
        </p:txBody>
      </p:sp>
    </p:spTree>
    <p:extLst>
      <p:ext uri="{BB962C8B-B14F-4D97-AF65-F5344CB8AC3E}">
        <p14:creationId xmlns:p14="http://schemas.microsoft.com/office/powerpoint/2010/main" val="401444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933AE2-CF26-66E7-D755-F5ABDB000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JEWEL LOAN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1C5BF8-BFCF-D238-D306-81E90F2BC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IN" u="sng" dirty="0"/>
              <a:t>Jewel Loan Application – Alive: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JL Application must be tallied with Stock at the Vault register</a:t>
            </a:r>
          </a:p>
          <a:p>
            <a:pPr marL="514350" indent="-514350">
              <a:buAutoNum type="alphaLcPeriod"/>
            </a:pPr>
            <a:r>
              <a:rPr lang="en-IN" dirty="0"/>
              <a:t>KYC of borrower</a:t>
            </a:r>
          </a:p>
          <a:p>
            <a:pPr marL="514350" indent="-514350">
              <a:buAutoNum type="alphaLcPeriod"/>
            </a:pPr>
            <a:r>
              <a:rPr lang="en-IN" dirty="0"/>
              <a:t>Weight to be checked</a:t>
            </a:r>
          </a:p>
          <a:p>
            <a:pPr marL="514350" indent="-514350">
              <a:buAutoNum type="alphaLcPeriod"/>
            </a:pPr>
            <a:r>
              <a:rPr lang="en-IN" dirty="0"/>
              <a:t>Gram value and loan as per HO norms</a:t>
            </a:r>
          </a:p>
          <a:p>
            <a:pPr marL="514350" indent="-514350">
              <a:buAutoNum type="alphaLcPeriod"/>
            </a:pPr>
            <a:r>
              <a:rPr lang="en-IN" dirty="0"/>
              <a:t>Appraiser recommendation and BM approval</a:t>
            </a:r>
          </a:p>
          <a:p>
            <a:pPr marL="514350" indent="-514350">
              <a:buAutoNum type="alphaLcPeriod"/>
            </a:pPr>
            <a:r>
              <a:rPr lang="en-IN" dirty="0"/>
              <a:t>Who is holding the Jewels after sanction </a:t>
            </a:r>
          </a:p>
          <a:p>
            <a:pPr marL="514350" indent="-514350">
              <a:buAutoNum type="alphaLcPeriod"/>
            </a:pPr>
            <a:r>
              <a:rPr lang="en-IN" dirty="0"/>
              <a:t>Sanction must tally with “in” in JL stock register</a:t>
            </a:r>
          </a:p>
          <a:p>
            <a:pPr marL="514350" indent="-514350">
              <a:buAutoNum type="alphaLcPeriod"/>
            </a:pPr>
            <a:r>
              <a:rPr lang="en-IN" dirty="0"/>
              <a:t>Borrower signature in the application </a:t>
            </a:r>
          </a:p>
        </p:txBody>
      </p:sp>
    </p:spTree>
    <p:extLst>
      <p:ext uri="{BB962C8B-B14F-4D97-AF65-F5344CB8AC3E}">
        <p14:creationId xmlns:p14="http://schemas.microsoft.com/office/powerpoint/2010/main" val="362281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89B4E9-4AB1-62EB-F0E6-9C9F14D00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JEWEL LOAN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905393-7B00-4E26-0482-FDBF98A5F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2. </a:t>
            </a:r>
            <a:r>
              <a:rPr lang="en-IN" u="sng" dirty="0"/>
              <a:t>Jewel Loan Duplicate Receipt:</a:t>
            </a:r>
          </a:p>
          <a:p>
            <a:pPr marL="514350" indent="-514350" algn="just">
              <a:buAutoNum type="alphaLcPeriod"/>
            </a:pPr>
            <a:r>
              <a:rPr lang="en-IN" dirty="0"/>
              <a:t>Application to be duly signed by the borrower and not by representative.</a:t>
            </a:r>
          </a:p>
          <a:p>
            <a:pPr marL="514350" indent="-514350" algn="just">
              <a:buAutoNum type="alphaLcPeriod"/>
            </a:pPr>
            <a:r>
              <a:rPr lang="en-IN" dirty="0"/>
              <a:t>Signature must be verified.</a:t>
            </a:r>
          </a:p>
          <a:p>
            <a:pPr marL="514350" indent="-514350" algn="just">
              <a:buAutoNum type="alphaLcPeriod"/>
            </a:pPr>
            <a:r>
              <a:rPr lang="en-IN" dirty="0"/>
              <a:t>Branch Manager authorisation is required.</a:t>
            </a:r>
          </a:p>
          <a:p>
            <a:pPr marL="514350" indent="-514350" algn="just">
              <a:buAutoNum type="alphaLcPeriod"/>
            </a:pPr>
            <a:r>
              <a:rPr lang="en-IN" dirty="0"/>
              <a:t>See that no “fraudulent intention”</a:t>
            </a:r>
          </a:p>
        </p:txBody>
      </p:sp>
    </p:spTree>
    <p:extLst>
      <p:ext uri="{BB962C8B-B14F-4D97-AF65-F5344CB8AC3E}">
        <p14:creationId xmlns:p14="http://schemas.microsoft.com/office/powerpoint/2010/main" val="14229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48637C-6F78-8560-542E-FC9478A34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JEWEL LOAN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96E4DC-EB06-5E86-BE67-CE4FA9F6E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3. </a:t>
            </a:r>
            <a:r>
              <a:rPr lang="en-IN" u="sng" dirty="0"/>
              <a:t>Jewel Loan Closed applications: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JL closed after paying full money including </a:t>
            </a:r>
            <a:r>
              <a:rPr lang="en-IN" dirty="0" err="1"/>
              <a:t>P+I+Penal</a:t>
            </a:r>
            <a:r>
              <a:rPr lang="en-IN" dirty="0"/>
              <a:t> interest+ other charges + Processing charges</a:t>
            </a:r>
          </a:p>
          <a:p>
            <a:pPr marL="514350" indent="-514350">
              <a:buAutoNum type="alphaLcPeriod"/>
            </a:pPr>
            <a:r>
              <a:rPr lang="en-IN" dirty="0"/>
              <a:t>JL closure must be approved by BM/Officer</a:t>
            </a:r>
          </a:p>
          <a:p>
            <a:pPr marL="514350" indent="-514350">
              <a:buAutoNum type="alphaLcPeriod"/>
            </a:pPr>
            <a:r>
              <a:rPr lang="en-IN" dirty="0"/>
              <a:t>Jewels to be handed over only to the borrower</a:t>
            </a:r>
          </a:p>
          <a:p>
            <a:pPr marL="514350" indent="-514350">
              <a:buAutoNum type="alphaLcPeriod"/>
            </a:pPr>
            <a:r>
              <a:rPr lang="en-IN" dirty="0"/>
              <a:t>Closure signature to be verified</a:t>
            </a:r>
          </a:p>
          <a:p>
            <a:pPr marL="514350" indent="-514350">
              <a:buAutoNum type="alphaLcPeriod"/>
            </a:pPr>
            <a:r>
              <a:rPr lang="en-IN" dirty="0"/>
              <a:t>Closed and not released – dispute/death/foreign settlement – analysed the reasons</a:t>
            </a:r>
          </a:p>
        </p:txBody>
      </p:sp>
    </p:spTree>
    <p:extLst>
      <p:ext uri="{BB962C8B-B14F-4D97-AF65-F5344CB8AC3E}">
        <p14:creationId xmlns:p14="http://schemas.microsoft.com/office/powerpoint/2010/main" val="151415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B8C92E-0459-640E-2FBB-DE20ADBE6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JEWEL LOAN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072E17-3E67-7FB4-DC2A-78B9E5467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4. </a:t>
            </a:r>
            <a:r>
              <a:rPr lang="en-IN" u="sng" dirty="0"/>
              <a:t>Jewel Loan stock register: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“In” and “Out” stock to be noted – compare the same with sanction and release</a:t>
            </a:r>
          </a:p>
          <a:p>
            <a:pPr marL="514350" indent="-514350">
              <a:buAutoNum type="alphaLcPeriod"/>
            </a:pPr>
            <a:r>
              <a:rPr lang="en-IN" dirty="0"/>
              <a:t>Add All Tray stocks and see that over all stock must be tallied</a:t>
            </a:r>
          </a:p>
          <a:p>
            <a:pPr marL="514350" indent="-514350">
              <a:buAutoNum type="alphaLcPeriod"/>
            </a:pPr>
            <a:r>
              <a:rPr lang="en-IN" dirty="0"/>
              <a:t>Verify the signature of Officers – compare the same with key movement register.</a:t>
            </a:r>
          </a:p>
          <a:p>
            <a:pPr marL="514350" indent="-514350">
              <a:buAutoNum type="alphaLcPeriod"/>
            </a:pPr>
            <a:r>
              <a:rPr lang="en-IN" dirty="0"/>
              <a:t>Periodical checking – Quantity and Quality</a:t>
            </a:r>
          </a:p>
        </p:txBody>
      </p:sp>
    </p:spTree>
    <p:extLst>
      <p:ext uri="{BB962C8B-B14F-4D97-AF65-F5344CB8AC3E}">
        <p14:creationId xmlns:p14="http://schemas.microsoft.com/office/powerpoint/2010/main" val="209132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524200-FBAF-2BD5-F1F3-B1AFB483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JEWEL LOAN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8B56C0-69F2-7F73-F963-4E28423B0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5. </a:t>
            </a:r>
            <a:r>
              <a:rPr lang="en-IN" u="sng" dirty="0"/>
              <a:t>Tray wise stock book: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It is a small book that is kept for each Tray</a:t>
            </a:r>
          </a:p>
          <a:p>
            <a:pPr marL="514350" indent="-514350">
              <a:buAutoNum type="alphaLcPeriod"/>
            </a:pPr>
            <a:r>
              <a:rPr lang="en-IN" dirty="0"/>
              <a:t>In and Out recorded</a:t>
            </a:r>
          </a:p>
          <a:p>
            <a:pPr marL="514350" indent="-514350">
              <a:buAutoNum type="alphaLcPeriod"/>
            </a:pPr>
            <a:r>
              <a:rPr lang="en-IN" dirty="0"/>
              <a:t>Person entering must put his signature</a:t>
            </a:r>
          </a:p>
          <a:p>
            <a:pPr marL="514350" indent="-514350" algn="just">
              <a:buAutoNum type="alphaLcPeriod"/>
            </a:pPr>
            <a:r>
              <a:rPr lang="en-IN" dirty="0"/>
              <a:t>Tray wise stock must be consolidated and compared with JL Stock Register</a:t>
            </a:r>
          </a:p>
        </p:txBody>
      </p:sp>
    </p:spTree>
    <p:extLst>
      <p:ext uri="{BB962C8B-B14F-4D97-AF65-F5344CB8AC3E}">
        <p14:creationId xmlns:p14="http://schemas.microsoft.com/office/powerpoint/2010/main" val="236015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071647-FF6D-2B0E-6965-568FE327E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JEWEL LOAN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E9FEE8-0EB0-8B11-4FE6-54C23D4C3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/>
              <a:t>6. </a:t>
            </a:r>
            <a:r>
              <a:rPr lang="en-IN" u="sng" dirty="0"/>
              <a:t>JL Auction Register: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Date of becoming NPA</a:t>
            </a:r>
          </a:p>
          <a:p>
            <a:pPr marL="514350" indent="-514350">
              <a:buAutoNum type="alphaLcPeriod"/>
            </a:pPr>
            <a:r>
              <a:rPr lang="en-IN" dirty="0"/>
              <a:t>Date of Information to Borrower with acknowledgment</a:t>
            </a:r>
          </a:p>
          <a:p>
            <a:pPr marL="514350" indent="-514350">
              <a:buAutoNum type="alphaLcPeriod"/>
            </a:pPr>
            <a:r>
              <a:rPr lang="en-IN" dirty="0"/>
              <a:t>RO permission to go for auction</a:t>
            </a:r>
          </a:p>
          <a:p>
            <a:pPr marL="514350" indent="-514350">
              <a:buAutoNum type="alphaLcPeriod"/>
            </a:pPr>
            <a:r>
              <a:rPr lang="en-IN" dirty="0"/>
              <a:t>Paper Advertisement details must tally with RO permission</a:t>
            </a:r>
          </a:p>
          <a:p>
            <a:pPr marL="514350" indent="-514350">
              <a:buAutoNum type="alphaLcPeriod"/>
            </a:pPr>
            <a:r>
              <a:rPr lang="en-IN" dirty="0"/>
              <a:t>Repayment done by borrower before Auction</a:t>
            </a:r>
          </a:p>
          <a:p>
            <a:pPr marL="514350" indent="-514350">
              <a:buAutoNum type="alphaLcPeriod"/>
            </a:pPr>
            <a:r>
              <a:rPr lang="en-IN" dirty="0"/>
              <a:t>Court stay if any</a:t>
            </a:r>
          </a:p>
          <a:p>
            <a:pPr marL="514350" indent="-514350">
              <a:buAutoNum type="alphaLcPeriod"/>
            </a:pPr>
            <a:r>
              <a:rPr lang="en-IN" dirty="0"/>
              <a:t>Full Quantity to be auctioned and not in Part </a:t>
            </a:r>
          </a:p>
          <a:p>
            <a:pPr marL="514350" indent="-514350">
              <a:buAutoNum type="alphaLcPeriod"/>
            </a:pPr>
            <a:r>
              <a:rPr lang="en-IN" dirty="0"/>
              <a:t>Auction Participation Formalities</a:t>
            </a:r>
          </a:p>
          <a:p>
            <a:pPr marL="514350" indent="-514350">
              <a:buAutoNum type="alphaLcPeriod"/>
            </a:pPr>
            <a:r>
              <a:rPr lang="en-IN" dirty="0"/>
              <a:t>Surplus – Credit to borrower account </a:t>
            </a:r>
          </a:p>
          <a:p>
            <a:pPr marL="514350" indent="-514350">
              <a:buAutoNum type="alphaLcPeriod"/>
            </a:pPr>
            <a:r>
              <a:rPr lang="en-IN" dirty="0"/>
              <a:t>Deficit – Recover from other source/Legal</a:t>
            </a:r>
          </a:p>
        </p:txBody>
      </p:sp>
    </p:spTree>
    <p:extLst>
      <p:ext uri="{BB962C8B-B14F-4D97-AF65-F5344CB8AC3E}">
        <p14:creationId xmlns:p14="http://schemas.microsoft.com/office/powerpoint/2010/main" val="376382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CE7CF2-9F99-BDCF-94F0-375C4857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JEWEL LOAN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1D79E7-19AF-688F-5435-D8258CA12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7. </a:t>
            </a:r>
            <a:r>
              <a:rPr lang="en-IN" u="sng" dirty="0"/>
              <a:t>Jewel Loan Scale: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Comes under Labour Laws</a:t>
            </a:r>
          </a:p>
          <a:p>
            <a:pPr marL="514350" indent="-514350">
              <a:buAutoNum type="alphaLcPeriod"/>
            </a:pPr>
            <a:r>
              <a:rPr lang="en-IN" dirty="0"/>
              <a:t>Every year, sealing must be renewed</a:t>
            </a:r>
          </a:p>
          <a:p>
            <a:pPr marL="514350" indent="-514350">
              <a:buAutoNum type="alphaLcPeriod"/>
            </a:pPr>
            <a:r>
              <a:rPr lang="en-IN" dirty="0"/>
              <a:t>Kept inside the Airtight  Glass Box </a:t>
            </a:r>
          </a:p>
          <a:p>
            <a:pPr marL="514350" indent="-514350">
              <a:buAutoNum type="alphaLcPeriod"/>
            </a:pPr>
            <a:r>
              <a:rPr lang="en-IN" dirty="0"/>
              <a:t>Glass Box should be Transparent</a:t>
            </a:r>
          </a:p>
          <a:p>
            <a:pPr marL="514350" indent="-514350">
              <a:buAutoNum type="alphaLcPeriod"/>
            </a:pPr>
            <a:r>
              <a:rPr lang="en-IN" dirty="0"/>
              <a:t>Electronic scale or manual scale</a:t>
            </a:r>
          </a:p>
        </p:txBody>
      </p:sp>
    </p:spTree>
    <p:extLst>
      <p:ext uri="{BB962C8B-B14F-4D97-AF65-F5344CB8AC3E}">
        <p14:creationId xmlns:p14="http://schemas.microsoft.com/office/powerpoint/2010/main" val="141015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3058D5-3236-0725-89E5-AD6479287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JEWEL LOAN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1BABB4-B9FE-4EC7-9993-C4A16900C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8. </a:t>
            </a:r>
            <a:r>
              <a:rPr lang="en-IN" u="sng" dirty="0"/>
              <a:t>Appraiser Record: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Appointment Letter – Period/Branch</a:t>
            </a:r>
          </a:p>
          <a:p>
            <a:pPr marL="514350" indent="-514350">
              <a:buAutoNum type="alphaLcPeriod"/>
            </a:pPr>
            <a:r>
              <a:rPr lang="en-IN" dirty="0"/>
              <a:t>KYC of Appraiser</a:t>
            </a:r>
          </a:p>
          <a:p>
            <a:pPr marL="514350" indent="-514350">
              <a:buAutoNum type="alphaLcPeriod"/>
            </a:pPr>
            <a:r>
              <a:rPr lang="en-IN" dirty="0"/>
              <a:t>Outsourcing or employed</a:t>
            </a:r>
          </a:p>
          <a:p>
            <a:pPr marL="514350" indent="-514350">
              <a:buAutoNum type="alphaLcPeriod"/>
            </a:pPr>
            <a:r>
              <a:rPr lang="en-IN" dirty="0"/>
              <a:t>Method of Commission Payment – as per Bank rules</a:t>
            </a:r>
          </a:p>
          <a:p>
            <a:pPr marL="514350" indent="-514350">
              <a:buAutoNum type="alphaLcPeriod"/>
            </a:pPr>
            <a:r>
              <a:rPr lang="en-IN" dirty="0"/>
              <a:t>Access to Bank records</a:t>
            </a:r>
          </a:p>
          <a:p>
            <a:pPr marL="514350" indent="-514350">
              <a:buAutoNum type="alphaLcPeriod"/>
            </a:pPr>
            <a:r>
              <a:rPr lang="en-IN" dirty="0"/>
              <a:t>Borrower Relationship Declaration</a:t>
            </a:r>
          </a:p>
          <a:p>
            <a:pPr marL="514350" indent="-514350">
              <a:buAutoNum type="alphaLcPeriod"/>
            </a:pPr>
            <a:r>
              <a:rPr lang="en-IN" dirty="0"/>
              <a:t>Application to be filled by Appraiser</a:t>
            </a:r>
          </a:p>
          <a:p>
            <a:pPr marL="514350" indent="-514350">
              <a:buAutoNum type="alphaLcPeriod"/>
            </a:pPr>
            <a:r>
              <a:rPr lang="en-IN" dirty="0"/>
              <a:t>Appraiser to appraise and not to sanction the JL</a:t>
            </a:r>
          </a:p>
          <a:p>
            <a:pPr marL="514350" indent="-514350">
              <a:buAutoNum type="alphaL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305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7473F0-CFF4-431D-57D0-95A9638D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SECURITIES RECORDS AND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FEB589-5A71-FDC0-2903-96054EF91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IN" u="sng" dirty="0"/>
              <a:t>Unissued FD/DD/TC receipts: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HO letter</a:t>
            </a:r>
          </a:p>
          <a:p>
            <a:pPr marL="514350" indent="-514350">
              <a:buAutoNum type="alphaLcPeriod"/>
            </a:pPr>
            <a:r>
              <a:rPr lang="en-IN" dirty="0"/>
              <a:t>Issue Register </a:t>
            </a:r>
          </a:p>
          <a:p>
            <a:pPr marL="514350" indent="-514350">
              <a:buAutoNum type="alphaLcPeriod"/>
            </a:pPr>
            <a:r>
              <a:rPr lang="en-IN" dirty="0"/>
              <a:t>Verification by Officer</a:t>
            </a:r>
          </a:p>
        </p:txBody>
      </p:sp>
    </p:spTree>
    <p:extLst>
      <p:ext uri="{BB962C8B-B14F-4D97-AF65-F5344CB8AC3E}">
        <p14:creationId xmlns:p14="http://schemas.microsoft.com/office/powerpoint/2010/main" val="400866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626947-75AF-40B8-841B-8F64E7E1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SECURITIES RECORDS AND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5CBE71-09A0-A1B4-51F9-1001CFB1F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2. </a:t>
            </a:r>
            <a:r>
              <a:rPr lang="en-IN" u="sng" dirty="0"/>
              <a:t>Duplicate keys of other Branches / Banks: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Key Numbers written in register</a:t>
            </a:r>
          </a:p>
          <a:p>
            <a:pPr marL="514350" indent="-514350">
              <a:buAutoNum type="alphaLcPeriod"/>
            </a:pPr>
            <a:r>
              <a:rPr lang="en-IN" dirty="0"/>
              <a:t>Period of exchange</a:t>
            </a:r>
          </a:p>
          <a:p>
            <a:pPr marL="514350" indent="-514350">
              <a:buAutoNum type="alphaLcPeriod"/>
            </a:pPr>
            <a:r>
              <a:rPr lang="en-IN" dirty="0"/>
              <a:t>Authorisation Letter to deposit keys.</a:t>
            </a:r>
          </a:p>
          <a:p>
            <a:pPr marL="514350" indent="-514350">
              <a:buAutoNum type="alphaLcPeriod"/>
            </a:pPr>
            <a:r>
              <a:rPr lang="en-IN" dirty="0"/>
              <a:t>Acknowledgment letter for receipt of keys. </a:t>
            </a:r>
          </a:p>
        </p:txBody>
      </p:sp>
    </p:spTree>
    <p:extLst>
      <p:ext uri="{BB962C8B-B14F-4D97-AF65-F5344CB8AC3E}">
        <p14:creationId xmlns:p14="http://schemas.microsoft.com/office/powerpoint/2010/main" val="259672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8C48E0-98C1-2A94-EA0F-1845357F4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BALANCE CONFIRMATION FROM BANKS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CF8574-8F5C-10D0-1247-BD450BD34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IN" dirty="0"/>
              <a:t>Get the Other Bank Statement.</a:t>
            </a:r>
          </a:p>
          <a:p>
            <a:pPr marL="514350" indent="-514350">
              <a:buAutoNum type="arabicPeriod"/>
            </a:pPr>
            <a:r>
              <a:rPr lang="en-IN" dirty="0"/>
              <a:t>Confirmation Letter</a:t>
            </a:r>
          </a:p>
          <a:p>
            <a:pPr marL="514350" indent="-514350">
              <a:buAutoNum type="arabicPeriod"/>
            </a:pPr>
            <a:r>
              <a:rPr lang="en-IN" dirty="0"/>
              <a:t>Branch to do the reconciliation </a:t>
            </a:r>
          </a:p>
          <a:p>
            <a:pPr marL="514350" indent="-514350">
              <a:buAutoNum type="arabicPeriod"/>
            </a:pPr>
            <a:r>
              <a:rPr lang="en-IN" dirty="0"/>
              <a:t>List of Outstanding un responded more than 6 months</a:t>
            </a:r>
          </a:p>
        </p:txBody>
      </p:sp>
    </p:spTree>
    <p:extLst>
      <p:ext uri="{BB962C8B-B14F-4D97-AF65-F5344CB8AC3E}">
        <p14:creationId xmlns:p14="http://schemas.microsoft.com/office/powerpoint/2010/main" val="253106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4C9FF3-FF7B-A31D-9351-ECDB6BAE5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INVESTMENT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C1D3B3-D472-034A-1DAA-A23C3ED69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IN" dirty="0"/>
              <a:t>HO letter to invest in the types of investment</a:t>
            </a:r>
          </a:p>
          <a:p>
            <a:pPr marL="514350" indent="-514350">
              <a:buAutoNum type="arabicPeriod"/>
            </a:pPr>
            <a:r>
              <a:rPr lang="en-IN" dirty="0"/>
              <a:t>Investment made in India or Outside India</a:t>
            </a:r>
          </a:p>
          <a:p>
            <a:pPr marL="514350" indent="-514350">
              <a:buAutoNum type="arabicPeriod"/>
            </a:pPr>
            <a:r>
              <a:rPr lang="en-IN" dirty="0"/>
              <a:t>Investment to be done on whose behalf – Branch / HO</a:t>
            </a:r>
          </a:p>
          <a:p>
            <a:pPr marL="514350" indent="-514350">
              <a:buAutoNum type="arabicPeriod"/>
            </a:pPr>
            <a:r>
              <a:rPr lang="en-IN" dirty="0"/>
              <a:t>Interest on investment credited</a:t>
            </a:r>
          </a:p>
          <a:p>
            <a:pPr marL="514350" indent="-514350">
              <a:buAutoNum type="arabicPeriod"/>
            </a:pPr>
            <a:r>
              <a:rPr lang="en-IN" dirty="0"/>
              <a:t>Investment deposit receipt</a:t>
            </a:r>
          </a:p>
          <a:p>
            <a:pPr marL="514350" indent="-514350">
              <a:buAutoNum type="arabicPeriod"/>
            </a:pPr>
            <a:r>
              <a:rPr lang="en-IN" dirty="0"/>
              <a:t>Investment  matured – renewed / not renewed - evidence</a:t>
            </a:r>
          </a:p>
        </p:txBody>
      </p:sp>
    </p:spTree>
    <p:extLst>
      <p:ext uri="{BB962C8B-B14F-4D97-AF65-F5344CB8AC3E}">
        <p14:creationId xmlns:p14="http://schemas.microsoft.com/office/powerpoint/2010/main" val="272039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20213B-BF21-15D1-7E2C-F10AED250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8A5427-8BA1-0EDB-3E25-29E6EFDF9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1. </a:t>
            </a:r>
            <a:r>
              <a:rPr lang="en-IN" u="sng" dirty="0"/>
              <a:t>Proposal Received Register:</a:t>
            </a:r>
            <a:endParaRPr lang="en-IN" dirty="0"/>
          </a:p>
          <a:p>
            <a:r>
              <a:rPr lang="en-IN" dirty="0"/>
              <a:t>The following details must be properly mentioned </a:t>
            </a:r>
          </a:p>
          <a:p>
            <a:pPr marL="514350" indent="-514350">
              <a:buAutoNum type="alphaLcPeriod"/>
            </a:pPr>
            <a:r>
              <a:rPr lang="en-IN" dirty="0"/>
              <a:t>Date of application</a:t>
            </a:r>
          </a:p>
          <a:p>
            <a:pPr marL="514350" indent="-514350">
              <a:buAutoNum type="alphaLcPeriod"/>
            </a:pPr>
            <a:r>
              <a:rPr lang="en-IN" dirty="0"/>
              <a:t>Name of the Borrower and Address</a:t>
            </a:r>
          </a:p>
          <a:p>
            <a:pPr marL="514350" indent="-514350">
              <a:buAutoNum type="alphaLcPeriod"/>
            </a:pPr>
            <a:r>
              <a:rPr lang="en-IN" dirty="0"/>
              <a:t>Purpose of the Loan</a:t>
            </a:r>
          </a:p>
          <a:p>
            <a:pPr marL="514350" indent="-514350">
              <a:buAutoNum type="alphaLcPeriod"/>
            </a:pPr>
            <a:r>
              <a:rPr lang="en-IN" dirty="0"/>
              <a:t>Loan amount – Domestic/Forex</a:t>
            </a:r>
          </a:p>
          <a:p>
            <a:pPr marL="514350" indent="-514350">
              <a:buAutoNum type="alphaLcPeriod"/>
            </a:pPr>
            <a:r>
              <a:rPr lang="en-IN" dirty="0"/>
              <a:t>Pre Inspection date</a:t>
            </a:r>
          </a:p>
          <a:p>
            <a:pPr marL="514350" indent="-514350">
              <a:buAutoNum type="alphaLcPeriod"/>
            </a:pPr>
            <a:r>
              <a:rPr lang="en-IN" dirty="0"/>
              <a:t>Accept or Reject - </a:t>
            </a:r>
          </a:p>
        </p:txBody>
      </p:sp>
    </p:spTree>
    <p:extLst>
      <p:ext uri="{BB962C8B-B14F-4D97-AF65-F5344CB8AC3E}">
        <p14:creationId xmlns:p14="http://schemas.microsoft.com/office/powerpoint/2010/main" val="165159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56227C-3BD5-F841-D38C-D3AB76289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1A89F-C7F6-EEAC-8417-F5F1B29C4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dirty="0"/>
              <a:t>2. </a:t>
            </a:r>
            <a:r>
              <a:rPr lang="en-IN" u="sng" dirty="0"/>
              <a:t>Process Note Preparation Sheet: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KYC details</a:t>
            </a:r>
          </a:p>
          <a:p>
            <a:pPr marL="514350" indent="-514350">
              <a:buAutoNum type="alphaLcPeriod"/>
            </a:pPr>
            <a:r>
              <a:rPr lang="en-IN" dirty="0"/>
              <a:t>Borrower full details</a:t>
            </a:r>
          </a:p>
          <a:p>
            <a:pPr marL="514350" indent="-514350">
              <a:buAutoNum type="alphaLcPeriod"/>
            </a:pPr>
            <a:r>
              <a:rPr lang="en-IN" dirty="0"/>
              <a:t>Purpose of the Loan</a:t>
            </a:r>
          </a:p>
          <a:p>
            <a:pPr marL="514350" indent="-514350">
              <a:buAutoNum type="alphaLcPeriod"/>
            </a:pPr>
            <a:r>
              <a:rPr lang="en-IN" dirty="0"/>
              <a:t>Inspection details</a:t>
            </a:r>
          </a:p>
          <a:p>
            <a:pPr marL="514350" indent="-514350">
              <a:buAutoNum type="alphaLcPeriod"/>
            </a:pPr>
            <a:r>
              <a:rPr lang="en-IN" dirty="0"/>
              <a:t>CIBIL and other reports</a:t>
            </a:r>
          </a:p>
          <a:p>
            <a:pPr marL="514350" indent="-514350">
              <a:buAutoNum type="alphaLcPeriod"/>
            </a:pPr>
            <a:r>
              <a:rPr lang="en-IN" dirty="0"/>
              <a:t>Legal opinion / Valuation Report</a:t>
            </a:r>
          </a:p>
          <a:p>
            <a:pPr marL="514350" indent="-514350">
              <a:buAutoNum type="alphaLcPeriod"/>
            </a:pPr>
            <a:r>
              <a:rPr lang="en-IN" dirty="0"/>
              <a:t>SWOT analysis</a:t>
            </a:r>
          </a:p>
          <a:p>
            <a:pPr marL="514350" indent="-514350">
              <a:buAutoNum type="alphaLcPeriod"/>
            </a:pPr>
            <a:r>
              <a:rPr lang="en-IN" dirty="0"/>
              <a:t>Demand, Supply Marketability, Viability study report</a:t>
            </a:r>
          </a:p>
          <a:p>
            <a:pPr marL="514350" indent="-514350">
              <a:buAutoNum type="alphaLcPeriod"/>
            </a:pPr>
            <a:r>
              <a:rPr lang="en-IN" dirty="0"/>
              <a:t>Defaulter List / Wilful Defaulters List</a:t>
            </a:r>
          </a:p>
          <a:p>
            <a:pPr marL="514350" indent="-514350">
              <a:buAutoNum type="alphaLcPeriod"/>
            </a:pPr>
            <a:r>
              <a:rPr lang="en-IN" dirty="0"/>
              <a:t>Additional conditions</a:t>
            </a:r>
          </a:p>
          <a:p>
            <a:pPr marL="514350" indent="-514350">
              <a:buAutoNum type="alphaLcPeriod"/>
            </a:pPr>
            <a:r>
              <a:rPr lang="en-IN" dirty="0"/>
              <a:t>Recommended to whom – sanction authority</a:t>
            </a:r>
          </a:p>
        </p:txBody>
      </p:sp>
    </p:spTree>
    <p:extLst>
      <p:ext uri="{BB962C8B-B14F-4D97-AF65-F5344CB8AC3E}">
        <p14:creationId xmlns:p14="http://schemas.microsoft.com/office/powerpoint/2010/main" val="127443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2D044A-ABF4-4D6F-4B01-9ACA77238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ADC14B-10C5-D00C-1A65-2ED07CDD8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3. </a:t>
            </a:r>
            <a:r>
              <a:rPr lang="en-IN" u="sng" dirty="0"/>
              <a:t>Loan Sanction Letter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Sanction details</a:t>
            </a:r>
          </a:p>
          <a:p>
            <a:pPr marL="514350" indent="-514350">
              <a:buAutoNum type="alphaLcPeriod"/>
            </a:pPr>
            <a:r>
              <a:rPr lang="en-IN" dirty="0"/>
              <a:t>Terms and conditions</a:t>
            </a:r>
          </a:p>
          <a:p>
            <a:pPr marL="514350" indent="-514350">
              <a:buAutoNum type="alphaLcPeriod"/>
            </a:pPr>
            <a:r>
              <a:rPr lang="en-IN" dirty="0"/>
              <a:t>Adhering to sanction terms and conditions</a:t>
            </a:r>
          </a:p>
          <a:p>
            <a:pPr marL="514350" indent="-514350">
              <a:buAutoNum type="alphaLcPeriod"/>
            </a:pPr>
            <a:r>
              <a:rPr lang="en-IN" dirty="0"/>
              <a:t>Acceptance of Sanction letter by the borrower</a:t>
            </a:r>
          </a:p>
        </p:txBody>
      </p:sp>
    </p:spTree>
    <p:extLst>
      <p:ext uri="{BB962C8B-B14F-4D97-AF65-F5344CB8AC3E}">
        <p14:creationId xmlns:p14="http://schemas.microsoft.com/office/powerpoint/2010/main" val="414963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FF1FA4-729E-E35C-DF64-7DA2B26E0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CEAEC1-5A29-F523-38E0-27C99D5F7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4"/>
            </a:pPr>
            <a:r>
              <a:rPr lang="en-IN" u="sng" dirty="0"/>
              <a:t>MODT Register: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MODT Original Copy after registration</a:t>
            </a:r>
          </a:p>
          <a:p>
            <a:pPr marL="514350" indent="-514350">
              <a:buAutoNum type="alphaLcPeriod"/>
            </a:pPr>
            <a:r>
              <a:rPr lang="en-IN" dirty="0"/>
              <a:t>Compare the loan amount sanctioned and mentioned in MODT</a:t>
            </a:r>
          </a:p>
          <a:p>
            <a:pPr marL="514350" indent="-514350">
              <a:buAutoNum type="alphaLcPeriod"/>
            </a:pPr>
            <a:r>
              <a:rPr lang="en-IN" dirty="0"/>
              <a:t>Compare the Legal opinion and document deposited.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5. </a:t>
            </a:r>
            <a:r>
              <a:rPr lang="en-IN" u="sng" dirty="0"/>
              <a:t>EM Register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Date of EM </a:t>
            </a:r>
          </a:p>
          <a:p>
            <a:pPr marL="514350" indent="-514350">
              <a:buAutoNum type="alphaLcPeriod"/>
            </a:pPr>
            <a:r>
              <a:rPr lang="en-IN" dirty="0"/>
              <a:t>Property schedule properly written</a:t>
            </a:r>
          </a:p>
          <a:p>
            <a:pPr marL="514350" indent="-514350">
              <a:buAutoNum type="alphaLcPeriod"/>
            </a:pPr>
            <a:r>
              <a:rPr lang="en-IN" dirty="0"/>
              <a:t>Amount of Loan</a:t>
            </a:r>
          </a:p>
        </p:txBody>
      </p:sp>
    </p:spTree>
    <p:extLst>
      <p:ext uri="{BB962C8B-B14F-4D97-AF65-F5344CB8AC3E}">
        <p14:creationId xmlns:p14="http://schemas.microsoft.com/office/powerpoint/2010/main" val="266173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F84126-1360-C690-6FAE-E55164E89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E6D537-73C1-1844-C3EB-62DD2E021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6"/>
            </a:pPr>
            <a:r>
              <a:rPr lang="en-IN" dirty="0"/>
              <a:t>Loan Documents – </a:t>
            </a:r>
            <a:r>
              <a:rPr lang="en-IN" dirty="0" err="1"/>
              <a:t>Updation</a:t>
            </a:r>
            <a:endParaRPr lang="en-IN" dirty="0"/>
          </a:p>
          <a:p>
            <a:pPr marL="514350" indent="-514350">
              <a:buAutoNum type="arabicPeriod" startAt="6"/>
            </a:pPr>
            <a:r>
              <a:rPr lang="en-IN" dirty="0"/>
              <a:t>Loan files list – compare the same with loans sanctioned</a:t>
            </a:r>
          </a:p>
          <a:p>
            <a:pPr marL="514350" indent="-514350">
              <a:buAutoNum type="arabicPeriod" startAt="6"/>
            </a:pPr>
            <a:r>
              <a:rPr lang="en-IN" u="sng" dirty="0"/>
              <a:t>Stock Records: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Stock Register</a:t>
            </a:r>
          </a:p>
          <a:p>
            <a:pPr marL="514350" indent="-514350">
              <a:buAutoNum type="alphaLcPeriod"/>
            </a:pPr>
            <a:r>
              <a:rPr lang="en-IN" dirty="0"/>
              <a:t>Stock forms file</a:t>
            </a:r>
          </a:p>
          <a:p>
            <a:pPr marL="514350" indent="-514350">
              <a:buAutoNum type="alphaLcPeriod"/>
            </a:pPr>
            <a:r>
              <a:rPr lang="en-IN" dirty="0"/>
              <a:t>Inspection of Stock details</a:t>
            </a:r>
          </a:p>
          <a:p>
            <a:pPr marL="514350" indent="-514350">
              <a:buAutoNum type="alphaLcPeriod"/>
            </a:pPr>
            <a:r>
              <a:rPr lang="en-IN" dirty="0"/>
              <a:t>DP Calculation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617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7A8A82-DEBF-2AC6-5AD2-FB01B2263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596FDF-F139-5D82-9827-0212FAA82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9"/>
            </a:pPr>
            <a:r>
              <a:rPr lang="en-IN" u="sng" dirty="0"/>
              <a:t>Charge Creation: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Before Registrar </a:t>
            </a:r>
          </a:p>
          <a:p>
            <a:pPr marL="514350" indent="-514350">
              <a:buAutoNum type="alphaLcPeriod"/>
            </a:pPr>
            <a:r>
              <a:rPr lang="en-IN" dirty="0"/>
              <a:t>Before ROC</a:t>
            </a:r>
          </a:p>
          <a:p>
            <a:pPr marL="514350" indent="-514350">
              <a:buAutoNum type="alphaLcPeriod"/>
            </a:pPr>
            <a:r>
              <a:rPr lang="en-IN" dirty="0"/>
              <a:t>EC copy after date of creation of Charge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10. </a:t>
            </a:r>
            <a:r>
              <a:rPr lang="en-IN" u="sng" dirty="0"/>
              <a:t>Legal Notice 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Borrower name, address with loan outstanding and date of return</a:t>
            </a:r>
          </a:p>
          <a:p>
            <a:pPr marL="514350" indent="-514350">
              <a:buAutoNum type="alphaLcPeriod"/>
            </a:pPr>
            <a:r>
              <a:rPr lang="en-IN" dirty="0"/>
              <a:t>Latest position details – Get from Advocate</a:t>
            </a:r>
          </a:p>
          <a:p>
            <a:pPr marL="514350" indent="-514350">
              <a:buAutoNum type="alphaLcPeriod"/>
            </a:pPr>
            <a:r>
              <a:rPr lang="en-IN" dirty="0"/>
              <a:t>Legal Charges debited to respective party account</a:t>
            </a:r>
          </a:p>
        </p:txBody>
      </p:sp>
    </p:spTree>
    <p:extLst>
      <p:ext uri="{BB962C8B-B14F-4D97-AF65-F5344CB8AC3E}">
        <p14:creationId xmlns:p14="http://schemas.microsoft.com/office/powerpoint/2010/main" val="22962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E7B7E0-CE38-7785-4D19-77E6DD528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EC5CD8-3F23-84FB-B08C-1B28FEFCB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11. </a:t>
            </a:r>
            <a:r>
              <a:rPr lang="en-IN" u="sng" dirty="0"/>
              <a:t>Suit Filed Register:</a:t>
            </a:r>
            <a:endParaRPr lang="en-IN" dirty="0"/>
          </a:p>
          <a:p>
            <a:pPr marL="514350" indent="-514350">
              <a:buAutoNum type="alphaLcPeriod"/>
            </a:pPr>
            <a:r>
              <a:rPr lang="en-IN" dirty="0"/>
              <a:t>Advocate details who filed the case</a:t>
            </a:r>
          </a:p>
          <a:p>
            <a:pPr marL="514350" indent="-514350">
              <a:buAutoNum type="alphaLcPeriod"/>
            </a:pPr>
            <a:r>
              <a:rPr lang="en-IN" dirty="0"/>
              <a:t>Borrower name and Loan amount</a:t>
            </a:r>
          </a:p>
          <a:p>
            <a:pPr marL="514350" indent="-514350">
              <a:buAutoNum type="alphaLcPeriod"/>
            </a:pPr>
            <a:r>
              <a:rPr lang="en-IN" dirty="0"/>
              <a:t>Latest position – Case pending/order passed/ Decreed or not</a:t>
            </a:r>
          </a:p>
          <a:p>
            <a:pPr marL="514350" indent="-514350">
              <a:buAutoNum type="alphaLcPeriod"/>
            </a:pPr>
            <a:r>
              <a:rPr lang="en-IN" dirty="0"/>
              <a:t>Reason for non invocation of Decreed debts</a:t>
            </a:r>
          </a:p>
        </p:txBody>
      </p:sp>
    </p:spTree>
    <p:extLst>
      <p:ext uri="{BB962C8B-B14F-4D97-AF65-F5344CB8AC3E}">
        <p14:creationId xmlns:p14="http://schemas.microsoft.com/office/powerpoint/2010/main" val="393319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74CF09-19E9-3F5E-70FB-B816B8C96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372B86-DC9E-FFA1-6528-7F7313FCF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12. </a:t>
            </a:r>
            <a:r>
              <a:rPr lang="en-IN" u="sng" dirty="0"/>
              <a:t>NPA Register :</a:t>
            </a:r>
          </a:p>
          <a:p>
            <a:pPr marL="514350" indent="-514350">
              <a:buAutoNum type="alphaLcPeriod"/>
            </a:pPr>
            <a:r>
              <a:rPr lang="en-IN" dirty="0"/>
              <a:t>Date of NPA</a:t>
            </a:r>
          </a:p>
          <a:p>
            <a:pPr marL="514350" indent="-514350">
              <a:buAutoNum type="alphaLcPeriod"/>
            </a:pPr>
            <a:r>
              <a:rPr lang="en-IN" dirty="0"/>
              <a:t>NPA amount</a:t>
            </a:r>
          </a:p>
          <a:p>
            <a:pPr marL="514350" indent="-514350">
              <a:buAutoNum type="alphaLcPeriod"/>
            </a:pPr>
            <a:r>
              <a:rPr lang="en-IN" dirty="0"/>
              <a:t>Provisioning forms</a:t>
            </a:r>
          </a:p>
          <a:p>
            <a:pPr marL="0" indent="0">
              <a:buNone/>
            </a:pPr>
            <a:endParaRPr lang="en-IN" dirty="0"/>
          </a:p>
          <a:p>
            <a:pPr marL="514350" indent="-514350">
              <a:buAutoNum type="arabicPeriod" startAt="13"/>
            </a:pPr>
            <a:r>
              <a:rPr lang="en-IN" dirty="0"/>
              <a:t>AOD/RL Register</a:t>
            </a:r>
          </a:p>
          <a:p>
            <a:pPr marL="514350" indent="-514350">
              <a:buAutoNum type="arabicPeriod" startAt="13"/>
            </a:pPr>
            <a:r>
              <a:rPr lang="en-IN" dirty="0"/>
              <a:t>DPN Register</a:t>
            </a:r>
          </a:p>
        </p:txBody>
      </p:sp>
    </p:spTree>
    <p:extLst>
      <p:ext uri="{BB962C8B-B14F-4D97-AF65-F5344CB8AC3E}">
        <p14:creationId xmlns:p14="http://schemas.microsoft.com/office/powerpoint/2010/main" val="70864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7CDAC0-C82F-DD33-A41C-947D6CB9D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92CF30-427B-AD93-F9B4-E78321DD6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15"/>
            </a:pPr>
            <a:r>
              <a:rPr lang="en-IN" u="sng" dirty="0"/>
              <a:t>Insurance Register</a:t>
            </a:r>
          </a:p>
          <a:p>
            <a:pPr marL="514350" indent="-514350">
              <a:buAutoNum type="alphaLcPeriod"/>
            </a:pPr>
            <a:r>
              <a:rPr lang="en-IN" dirty="0"/>
              <a:t>Borrower name / Address/ Place of Business </a:t>
            </a:r>
          </a:p>
          <a:p>
            <a:pPr marL="514350" indent="-514350">
              <a:buAutoNum type="alphaLcPeriod"/>
            </a:pPr>
            <a:r>
              <a:rPr lang="en-IN" dirty="0"/>
              <a:t>Products insured and insurance value</a:t>
            </a:r>
          </a:p>
          <a:p>
            <a:pPr marL="514350" indent="-514350">
              <a:buAutoNum type="alphaLcPeriod"/>
            </a:pPr>
            <a:r>
              <a:rPr lang="en-IN" dirty="0"/>
              <a:t>Due dates of Insurance Policy</a:t>
            </a:r>
          </a:p>
          <a:p>
            <a:pPr marL="514350" indent="-514350">
              <a:buAutoNum type="alphaLcPeriod"/>
            </a:pPr>
            <a:r>
              <a:rPr lang="en-IN" dirty="0"/>
              <a:t>Banker Clause</a:t>
            </a:r>
          </a:p>
        </p:txBody>
      </p:sp>
    </p:spTree>
    <p:extLst>
      <p:ext uri="{BB962C8B-B14F-4D97-AF65-F5344CB8AC3E}">
        <p14:creationId xmlns:p14="http://schemas.microsoft.com/office/powerpoint/2010/main" val="37267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0B3D5C-48E1-9241-F097-48F6DDD0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A89BE2-F9B8-474D-16C0-67F62F38F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16"/>
            </a:pPr>
            <a:r>
              <a:rPr lang="en-IN" dirty="0"/>
              <a:t>Last year MOC Register</a:t>
            </a:r>
          </a:p>
          <a:p>
            <a:pPr marL="514350" indent="-514350">
              <a:buAutoNum type="arabicPeriod" startAt="16"/>
            </a:pPr>
            <a:r>
              <a:rPr lang="en-IN" dirty="0"/>
              <a:t>Current year MOC Register</a:t>
            </a:r>
          </a:p>
          <a:p>
            <a:pPr marL="514350" indent="-514350">
              <a:buAutoNum type="arabicPeriod" startAt="16"/>
            </a:pPr>
            <a:r>
              <a:rPr lang="en-IN" dirty="0"/>
              <a:t>DICGC Register</a:t>
            </a:r>
          </a:p>
          <a:p>
            <a:pPr marL="514350" indent="-514350">
              <a:buAutoNum type="arabicPeriod" startAt="16"/>
            </a:pPr>
            <a:r>
              <a:rPr lang="en-IN" dirty="0"/>
              <a:t>CGTMSE Register</a:t>
            </a:r>
          </a:p>
          <a:p>
            <a:pPr marL="514350" indent="-514350">
              <a:buAutoNum type="arabicPeriod" startAt="16"/>
            </a:pPr>
            <a:r>
              <a:rPr lang="en-IN" dirty="0"/>
              <a:t>ECGC Register</a:t>
            </a:r>
          </a:p>
          <a:p>
            <a:pPr marL="514350" indent="-514350">
              <a:buAutoNum type="arabicPeriod" startAt="16"/>
            </a:pPr>
            <a:r>
              <a:rPr lang="en-IN" dirty="0"/>
              <a:t>Claim Register</a:t>
            </a:r>
          </a:p>
          <a:p>
            <a:pPr marL="514350" indent="-514350">
              <a:buAutoNum type="arabicPeriod" startAt="16"/>
            </a:pPr>
            <a:r>
              <a:rPr lang="en-IN" dirty="0"/>
              <a:t>Subsidy Register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032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170E7F-7744-D65F-68D9-73D2FE56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1BCED0-0CBF-5CC0-68CF-094E366A0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23"/>
            </a:pPr>
            <a:r>
              <a:rPr lang="en-IN" dirty="0"/>
              <a:t>Deposit Lien Register</a:t>
            </a:r>
          </a:p>
          <a:p>
            <a:pPr marL="514350" indent="-514350">
              <a:buAutoNum type="arabicPeriod" startAt="23"/>
            </a:pPr>
            <a:r>
              <a:rPr lang="en-IN" u="sng" dirty="0"/>
              <a:t>BG/LC Register</a:t>
            </a:r>
          </a:p>
          <a:p>
            <a:pPr marL="514350" indent="-514350">
              <a:buAutoNum type="alphaLcPeriod"/>
            </a:pPr>
            <a:r>
              <a:rPr lang="en-IN" dirty="0"/>
              <a:t>Beneficiary name</a:t>
            </a:r>
          </a:p>
          <a:p>
            <a:pPr marL="514350" indent="-514350">
              <a:buAutoNum type="alphaLcPeriod"/>
            </a:pPr>
            <a:r>
              <a:rPr lang="en-IN" dirty="0"/>
              <a:t>BG /LC commission</a:t>
            </a:r>
          </a:p>
          <a:p>
            <a:pPr marL="514350" indent="-514350">
              <a:buAutoNum type="alphaLcPeriod"/>
            </a:pPr>
            <a:r>
              <a:rPr lang="en-IN" dirty="0"/>
              <a:t>Period of BG/LC</a:t>
            </a:r>
          </a:p>
          <a:p>
            <a:pPr marL="514350" indent="-514350">
              <a:buAutoNum type="alphaLcPeriod"/>
            </a:pPr>
            <a:r>
              <a:rPr lang="en-IN" dirty="0"/>
              <a:t>Invoked or not </a:t>
            </a:r>
          </a:p>
          <a:p>
            <a:pPr marL="514350" indent="-514350">
              <a:buAutoNum type="alphaLcPeriod"/>
            </a:pPr>
            <a:r>
              <a:rPr lang="en-IN" dirty="0"/>
              <a:t>Due but not renewed</a:t>
            </a:r>
          </a:p>
        </p:txBody>
      </p:sp>
    </p:spTree>
    <p:extLst>
      <p:ext uri="{BB962C8B-B14F-4D97-AF65-F5344CB8AC3E}">
        <p14:creationId xmlns:p14="http://schemas.microsoft.com/office/powerpoint/2010/main" val="243030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13831D-D571-1F5E-E80C-B51D62004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ADVANCE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3C7888-7DC6-02CD-D570-1619A10CF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25"/>
            </a:pPr>
            <a:r>
              <a:rPr lang="en-IN" dirty="0"/>
              <a:t>Loan Written off register</a:t>
            </a:r>
          </a:p>
          <a:p>
            <a:pPr marL="514350" indent="-514350">
              <a:buAutoNum type="arabicPeriod" startAt="25"/>
            </a:pPr>
            <a:r>
              <a:rPr lang="en-IN" dirty="0"/>
              <a:t>SARFAESI Notice Register</a:t>
            </a:r>
          </a:p>
          <a:p>
            <a:pPr marL="514350" indent="-514350">
              <a:buAutoNum type="arabicPeriod" startAt="25"/>
            </a:pPr>
            <a:r>
              <a:rPr lang="en-IN" dirty="0"/>
              <a:t> PC Register</a:t>
            </a:r>
          </a:p>
          <a:p>
            <a:pPr marL="514350" indent="-514350">
              <a:buAutoNum type="arabicPeriod" startAt="25"/>
            </a:pPr>
            <a:r>
              <a:rPr lang="en-IN" dirty="0"/>
              <a:t>Bills Discounted Register</a:t>
            </a:r>
          </a:p>
          <a:p>
            <a:pPr marL="514350" indent="-514350">
              <a:buAutoNum type="arabicPeriod" startAt="25"/>
            </a:pPr>
            <a:r>
              <a:rPr lang="en-IN" dirty="0"/>
              <a:t>Fraud Report Register</a:t>
            </a:r>
          </a:p>
          <a:p>
            <a:pPr marL="514350" indent="-514350">
              <a:buAutoNum type="arabicPeriod" startAt="25"/>
            </a:pPr>
            <a:r>
              <a:rPr lang="en-IN" dirty="0"/>
              <a:t>CERSAI Forms Register</a:t>
            </a:r>
          </a:p>
          <a:p>
            <a:pPr marL="514350" indent="-514350">
              <a:buAutoNum type="arabicPeriod" startAt="25"/>
            </a:pPr>
            <a:r>
              <a:rPr lang="en-IN" dirty="0"/>
              <a:t>Systems Maintenance Register</a:t>
            </a:r>
          </a:p>
          <a:p>
            <a:pPr marL="514350" indent="-514350">
              <a:buAutoNum type="arabicPeriod" startAt="25"/>
            </a:pPr>
            <a:r>
              <a:rPr lang="en-IN" dirty="0"/>
              <a:t>Disaster Plan Register at Branch Level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523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3E3AA8-6520-65D0-CD24-6CB61097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OTHER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354E09-2A4D-815F-A92F-926C70814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IN" dirty="0"/>
              <a:t>Stationary Stock Register</a:t>
            </a:r>
          </a:p>
          <a:p>
            <a:pPr marL="514350" indent="-514350">
              <a:buAutoNum type="arabicPeriod"/>
            </a:pPr>
            <a:r>
              <a:rPr lang="en-IN" dirty="0"/>
              <a:t>Stamps Stock Register (Cheque Book/ TC/DR/PO/Gift Cheque)</a:t>
            </a:r>
          </a:p>
          <a:p>
            <a:pPr marL="514350" indent="-514350">
              <a:buAutoNum type="arabicPeriod"/>
            </a:pPr>
            <a:r>
              <a:rPr lang="en-IN" dirty="0"/>
              <a:t>Petty Cash Register</a:t>
            </a:r>
          </a:p>
          <a:p>
            <a:pPr marL="514350" indent="-514350">
              <a:buAutoNum type="arabicPeriod"/>
            </a:pPr>
            <a:r>
              <a:rPr lang="en-IN" dirty="0"/>
              <a:t>Suspense account register</a:t>
            </a:r>
          </a:p>
          <a:p>
            <a:pPr marL="514350" indent="-514350">
              <a:buAutoNum type="arabicPeriod"/>
            </a:pPr>
            <a:r>
              <a:rPr lang="en-IN" dirty="0"/>
              <a:t>Sundry Assets Register</a:t>
            </a:r>
          </a:p>
          <a:p>
            <a:pPr marL="514350" indent="-514350">
              <a:buAutoNum type="arabicPeriod"/>
            </a:pPr>
            <a:r>
              <a:rPr lang="en-IN" dirty="0"/>
              <a:t>Bills Payable Register</a:t>
            </a:r>
          </a:p>
          <a:p>
            <a:pPr marL="514350" indent="-514350">
              <a:buAutoNum type="arabicPeriod"/>
            </a:pPr>
            <a:r>
              <a:rPr lang="en-IN" dirty="0"/>
              <a:t>Sundry Deposit Register</a:t>
            </a:r>
          </a:p>
          <a:p>
            <a:pPr marL="514350" indent="-514350"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026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8FD844-3C18-9C2B-26E1-255EE9066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OTHER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F72CDA-01F9-D5E1-F9FC-39E39FE5D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8"/>
            </a:pPr>
            <a:r>
              <a:rPr lang="en-IN" dirty="0"/>
              <a:t>List of Overdue Deposits</a:t>
            </a:r>
          </a:p>
          <a:p>
            <a:pPr marL="514350" indent="-514350">
              <a:buAutoNum type="arabicPeriod" startAt="8"/>
            </a:pPr>
            <a:r>
              <a:rPr lang="en-IN" dirty="0"/>
              <a:t>List of Inoperative Accounts</a:t>
            </a:r>
          </a:p>
          <a:p>
            <a:pPr marL="514350" indent="-514350">
              <a:buAutoNum type="arabicPeriod" startAt="8"/>
            </a:pPr>
            <a:r>
              <a:rPr lang="en-IN" dirty="0"/>
              <a:t>Dormant Account details</a:t>
            </a:r>
          </a:p>
          <a:p>
            <a:pPr marL="514350" indent="-514350">
              <a:buAutoNum type="arabicPeriod" startAt="8"/>
            </a:pPr>
            <a:r>
              <a:rPr lang="en-IN" dirty="0"/>
              <a:t>Service charges circular</a:t>
            </a:r>
          </a:p>
          <a:p>
            <a:pPr marL="514350" indent="-514350" algn="just">
              <a:buAutoNum type="arabicPeriod" startAt="8"/>
            </a:pPr>
            <a:r>
              <a:rPr lang="en-IN" dirty="0"/>
              <a:t>Other audit files – Concurrent/Stock/Revenue/RBI/ Inspection reports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635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6B04B2-8C14-DF96-2D94-2BF6A719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OTHER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D988BD-E02E-030F-15AB-B803AD0F7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13"/>
            </a:pPr>
            <a:r>
              <a:rPr lang="en-IN" dirty="0"/>
              <a:t>Log Reports</a:t>
            </a:r>
          </a:p>
          <a:p>
            <a:pPr marL="514350" indent="-514350">
              <a:buAutoNum type="arabicPeriod" startAt="13"/>
            </a:pPr>
            <a:r>
              <a:rPr lang="en-IN" dirty="0"/>
              <a:t>Inter Branch Reconciliation Statement</a:t>
            </a:r>
          </a:p>
          <a:p>
            <a:pPr marL="514350" indent="-514350">
              <a:buAutoNum type="arabicPeriod" startAt="13"/>
            </a:pPr>
            <a:r>
              <a:rPr lang="en-IN" dirty="0"/>
              <a:t>Foreign Exchange Details Register</a:t>
            </a:r>
          </a:p>
          <a:p>
            <a:pPr marL="514350" indent="-514350">
              <a:buAutoNum type="arabicPeriod" startAt="13"/>
            </a:pPr>
            <a:r>
              <a:rPr lang="en-IN" dirty="0"/>
              <a:t>Clearing House Register – State Fund</a:t>
            </a:r>
          </a:p>
          <a:p>
            <a:pPr marL="514350" indent="-514350">
              <a:buAutoNum type="arabicPeriod" startAt="13"/>
            </a:pPr>
            <a:r>
              <a:rPr lang="en-IN" dirty="0"/>
              <a:t>Cheque Returned Register</a:t>
            </a:r>
          </a:p>
          <a:p>
            <a:pPr marL="514350" indent="-514350">
              <a:buAutoNum type="arabicPeriod" startAt="13"/>
            </a:pPr>
            <a:r>
              <a:rPr lang="en-IN" dirty="0"/>
              <a:t>SHG Register </a:t>
            </a:r>
          </a:p>
        </p:txBody>
      </p:sp>
    </p:spTree>
    <p:extLst>
      <p:ext uri="{BB962C8B-B14F-4D97-AF65-F5344CB8AC3E}">
        <p14:creationId xmlns:p14="http://schemas.microsoft.com/office/powerpoint/2010/main" val="113546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82F77A-FE55-DD9E-45AC-5B331C26B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LIST OF RECORDS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6FD362-1E96-B315-2813-DEE6B0DAD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sz="4400" dirty="0"/>
              <a:t>GOES ON …GOES ON.. GOES ON</a:t>
            </a:r>
          </a:p>
        </p:txBody>
      </p:sp>
    </p:spTree>
    <p:extLst>
      <p:ext uri="{BB962C8B-B14F-4D97-AF65-F5344CB8AC3E}">
        <p14:creationId xmlns:p14="http://schemas.microsoft.com/office/powerpoint/2010/main" val="40899871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DDD15C-C13F-47CD-BF6F-0D777311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all the best members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AC4E3A13-EEA4-46A5-89C9-9437CD234C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17" y="2011363"/>
            <a:ext cx="4646783" cy="34480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67F39B-2637-45C7-AD85-60B667B52B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/>
              <a:t>Call me – 99941 33388</a:t>
            </a:r>
          </a:p>
          <a:p>
            <a:r>
              <a:rPr lang="en-IN" dirty="0"/>
              <a:t>Mail me – </a:t>
            </a:r>
            <a:r>
              <a:rPr lang="en-IN" dirty="0">
                <a:hlinkClick r:id="rId3"/>
              </a:rPr>
              <a:t>rudiravi@gmail.com</a:t>
            </a:r>
            <a:endParaRPr lang="en-IN" dirty="0"/>
          </a:p>
          <a:p>
            <a:r>
              <a:rPr lang="en-IN" dirty="0"/>
              <a:t>You Tube Channel : Ravindran V</a:t>
            </a:r>
          </a:p>
          <a:p>
            <a:r>
              <a:rPr lang="en-IN" dirty="0"/>
              <a:t>CA.V. Ravindran </a:t>
            </a:r>
            <a:r>
              <a:rPr lang="en-IN" dirty="0" err="1"/>
              <a:t>M.Com</a:t>
            </a:r>
            <a:r>
              <a:rPr lang="en-IN" dirty="0"/>
              <a:t>., FCA., DISA</a:t>
            </a:r>
          </a:p>
          <a:p>
            <a:r>
              <a:rPr lang="en-IN" dirty="0"/>
              <a:t>Insolvency Professional</a:t>
            </a:r>
          </a:p>
          <a:p>
            <a:r>
              <a:rPr lang="en-IN" dirty="0"/>
              <a:t>Registered Valuer (S&amp;FA)</a:t>
            </a:r>
          </a:p>
          <a:p>
            <a:r>
              <a:rPr lang="en-IN" dirty="0"/>
              <a:t>Independent Director (Qualified)</a:t>
            </a:r>
          </a:p>
          <a:p>
            <a:r>
              <a:rPr lang="en-IN" dirty="0"/>
              <a:t>Social Auditor (Qualified)</a:t>
            </a:r>
          </a:p>
        </p:txBody>
      </p:sp>
    </p:spTree>
    <p:extLst>
      <p:ext uri="{BB962C8B-B14F-4D97-AF65-F5344CB8AC3E}">
        <p14:creationId xmlns:p14="http://schemas.microsoft.com/office/powerpoint/2010/main" val="196977372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268</TotalTime>
  <Words>1428</Words>
  <Application>Microsoft Office PowerPoint</Application>
  <PresentationFormat>Custom</PresentationFormat>
  <Paragraphs>288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Vapor Trail</vt:lpstr>
      <vt:lpstr>VERIFICATION OF  RECORDS AND REGISTERS IN BANKS</vt:lpstr>
      <vt:lpstr>CASH RECORDS AND REGISTERS</vt:lpstr>
      <vt:lpstr>CASH RECORDS AND REGISTERS</vt:lpstr>
      <vt:lpstr>CASH RECORDS AND REGISTERS</vt:lpstr>
      <vt:lpstr>CASH RECORDS AND REGISTERS</vt:lpstr>
      <vt:lpstr>CASH RECORDS AND REGISTERS</vt:lpstr>
      <vt:lpstr>CASH RECORDS AND REGISTERS</vt:lpstr>
      <vt:lpstr>CASH RECORDS AND REGISTERS</vt:lpstr>
      <vt:lpstr>CASH RECORDS AND REGISTERS</vt:lpstr>
      <vt:lpstr>CASH RECORDS AND REGISTERS</vt:lpstr>
      <vt:lpstr>JEWEL LOAN RECORDS AND REGISTERS</vt:lpstr>
      <vt:lpstr>JEWEL LOAN RECORDS AND REGISTERS</vt:lpstr>
      <vt:lpstr>JEWEL LOAN RECORDS AND REGISTERS</vt:lpstr>
      <vt:lpstr>JEWEL LOAN RECORDS AND REGISTERS</vt:lpstr>
      <vt:lpstr>JEWEL LOAN RECORDS AND REGISTERS</vt:lpstr>
      <vt:lpstr>JEWEL LOAN RECORDS AND REGISTERS</vt:lpstr>
      <vt:lpstr>JEWEL LOAN RECORDS AND REGISTERS</vt:lpstr>
      <vt:lpstr>JEWEL LOAN RECORDS AND REGISTERS</vt:lpstr>
      <vt:lpstr>SECURITIES RECORDS AND VERIFICATION</vt:lpstr>
      <vt:lpstr>SECURITIES RECORDS AND VERIFICATION</vt:lpstr>
      <vt:lpstr>BALANCE CONFIRMATION FROM BANKS</vt:lpstr>
      <vt:lpstr>INVESTMENT RECORDS</vt:lpstr>
      <vt:lpstr>ADVANCE RECORDS AND REGISTERS</vt:lpstr>
      <vt:lpstr>ADVANCE RECORDS AND REGISTERS</vt:lpstr>
      <vt:lpstr>ADVANCE RECORDS AND REGISTERS</vt:lpstr>
      <vt:lpstr>ADVANCE RECORDS AND REGISTERS</vt:lpstr>
      <vt:lpstr>ADVANCE RECORDS AND REGISTERS</vt:lpstr>
      <vt:lpstr>ADVANCE RECORDS AND REGISTERS</vt:lpstr>
      <vt:lpstr>ADVANCE RECORDS AND REGISTERS</vt:lpstr>
      <vt:lpstr>ADVANCE RECORDS AND REGISTERS</vt:lpstr>
      <vt:lpstr>ADVANCE RECORDS AND REGISTERS</vt:lpstr>
      <vt:lpstr>ADVANCE RECORDS AND REGISTERS</vt:lpstr>
      <vt:lpstr>ADVANCE RECORDS AND REGISTERS</vt:lpstr>
      <vt:lpstr>ADVANCE RECORDS AND REGISTERS</vt:lpstr>
      <vt:lpstr>OTHER RECORDS AND REGISTERS</vt:lpstr>
      <vt:lpstr>OTHER RECORDS AND REGISTERS</vt:lpstr>
      <vt:lpstr>OTHER RECORDS AND REGISTERS</vt:lpstr>
      <vt:lpstr>LIST OF RECORDS AND REGISTERS</vt:lpstr>
      <vt:lpstr>                   all the best members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VERIFICATION OF  RECORDS AND REGISTERS IN BANKS</dc:title>
  <dc:creator>Ravindran Vadivelu</dc:creator>
  <cp:lastModifiedBy>icaithrissur</cp:lastModifiedBy>
  <cp:revision>11</cp:revision>
  <dcterms:created xsi:type="dcterms:W3CDTF">2024-02-29T14:12:58Z</dcterms:created>
  <dcterms:modified xsi:type="dcterms:W3CDTF">2026-03-24T07:58:19Z</dcterms:modified>
</cp:coreProperties>
</file>