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3"/>
  </p:notesMasterIdLst>
  <p:sldIdLst>
    <p:sldId id="256" r:id="rId2"/>
    <p:sldId id="298" r:id="rId3"/>
    <p:sldId id="257" r:id="rId4"/>
    <p:sldId id="258" r:id="rId5"/>
    <p:sldId id="259" r:id="rId6"/>
    <p:sldId id="260" r:id="rId7"/>
    <p:sldId id="261" r:id="rId8"/>
    <p:sldId id="262" r:id="rId9"/>
    <p:sldId id="263" r:id="rId10"/>
    <p:sldId id="264" r:id="rId11"/>
    <p:sldId id="265" r:id="rId12"/>
    <p:sldId id="266" r:id="rId13"/>
    <p:sldId id="267" r:id="rId14"/>
    <p:sldId id="269" r:id="rId15"/>
    <p:sldId id="270" r:id="rId16"/>
    <p:sldId id="27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73" r:id="rId34"/>
    <p:sldId id="274" r:id="rId35"/>
    <p:sldId id="275" r:id="rId36"/>
    <p:sldId id="276" r:id="rId37"/>
    <p:sldId id="277" r:id="rId38"/>
    <p:sldId id="278" r:id="rId39"/>
    <p:sldId id="279" r:id="rId40"/>
    <p:sldId id="280" r:id="rId41"/>
    <p:sldId id="281" r:id="rId42"/>
  </p:sldIdLst>
  <p:sldSz cx="12192000" cy="1625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5" d="100"/>
          <a:sy n="45" d="100"/>
        </p:scale>
        <p:origin x="299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2B1D6E-DF90-462C-91BC-B9465A9A68C8}" type="datetimeFigureOut">
              <a:rPr lang="en-IN" smtClean="0"/>
              <a:t>07-02-2026</a:t>
            </a:fld>
            <a:endParaRPr lang="en-IN"/>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A2D926-8C49-478E-B2CA-6A4F5402A6E9}" type="slidenum">
              <a:rPr lang="en-IN" smtClean="0"/>
              <a:t>‹#›</a:t>
            </a:fld>
            <a:endParaRPr lang="en-IN"/>
          </a:p>
        </p:txBody>
      </p:sp>
    </p:spTree>
    <p:extLst>
      <p:ext uri="{BB962C8B-B14F-4D97-AF65-F5344CB8AC3E}">
        <p14:creationId xmlns:p14="http://schemas.microsoft.com/office/powerpoint/2010/main" val="4281812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5</a:t>
            </a:fld>
            <a:endParaRPr lang="en-IN"/>
          </a:p>
        </p:txBody>
      </p:sp>
    </p:spTree>
    <p:extLst>
      <p:ext uri="{BB962C8B-B14F-4D97-AF65-F5344CB8AC3E}">
        <p14:creationId xmlns:p14="http://schemas.microsoft.com/office/powerpoint/2010/main" val="2050650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6</a:t>
            </a:fld>
            <a:endParaRPr lang="en-IN"/>
          </a:p>
        </p:txBody>
      </p:sp>
    </p:spTree>
    <p:extLst>
      <p:ext uri="{BB962C8B-B14F-4D97-AF65-F5344CB8AC3E}">
        <p14:creationId xmlns:p14="http://schemas.microsoft.com/office/powerpoint/2010/main" val="682644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7</a:t>
            </a:fld>
            <a:endParaRPr lang="en-IN"/>
          </a:p>
        </p:txBody>
      </p:sp>
    </p:spTree>
    <p:extLst>
      <p:ext uri="{BB962C8B-B14F-4D97-AF65-F5344CB8AC3E}">
        <p14:creationId xmlns:p14="http://schemas.microsoft.com/office/powerpoint/2010/main" val="1524111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8</a:t>
            </a:fld>
            <a:endParaRPr lang="en-IN"/>
          </a:p>
        </p:txBody>
      </p:sp>
    </p:spTree>
    <p:extLst>
      <p:ext uri="{BB962C8B-B14F-4D97-AF65-F5344CB8AC3E}">
        <p14:creationId xmlns:p14="http://schemas.microsoft.com/office/powerpoint/2010/main" val="3960314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9</a:t>
            </a:fld>
            <a:endParaRPr lang="en-IN"/>
          </a:p>
        </p:txBody>
      </p:sp>
    </p:spTree>
    <p:extLst>
      <p:ext uri="{BB962C8B-B14F-4D97-AF65-F5344CB8AC3E}">
        <p14:creationId xmlns:p14="http://schemas.microsoft.com/office/powerpoint/2010/main" val="453192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10</a:t>
            </a:fld>
            <a:endParaRPr lang="en-IN"/>
          </a:p>
        </p:txBody>
      </p:sp>
    </p:spTree>
    <p:extLst>
      <p:ext uri="{BB962C8B-B14F-4D97-AF65-F5344CB8AC3E}">
        <p14:creationId xmlns:p14="http://schemas.microsoft.com/office/powerpoint/2010/main" val="2646336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11</a:t>
            </a:fld>
            <a:endParaRPr lang="en-IN"/>
          </a:p>
        </p:txBody>
      </p:sp>
    </p:spTree>
    <p:extLst>
      <p:ext uri="{BB962C8B-B14F-4D97-AF65-F5344CB8AC3E}">
        <p14:creationId xmlns:p14="http://schemas.microsoft.com/office/powerpoint/2010/main" val="2814156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12</a:t>
            </a:fld>
            <a:endParaRPr lang="en-IN"/>
          </a:p>
        </p:txBody>
      </p:sp>
    </p:spTree>
    <p:extLst>
      <p:ext uri="{BB962C8B-B14F-4D97-AF65-F5344CB8AC3E}">
        <p14:creationId xmlns:p14="http://schemas.microsoft.com/office/powerpoint/2010/main" val="361381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13</a:t>
            </a:fld>
            <a:endParaRPr lang="en-IN"/>
          </a:p>
        </p:txBody>
      </p:sp>
    </p:spTree>
    <p:extLst>
      <p:ext uri="{BB962C8B-B14F-4D97-AF65-F5344CB8AC3E}">
        <p14:creationId xmlns:p14="http://schemas.microsoft.com/office/powerpoint/2010/main" val="193856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14</a:t>
            </a:fld>
            <a:endParaRPr lang="en-IN"/>
          </a:p>
        </p:txBody>
      </p:sp>
    </p:spTree>
    <p:extLst>
      <p:ext uri="{BB962C8B-B14F-4D97-AF65-F5344CB8AC3E}">
        <p14:creationId xmlns:p14="http://schemas.microsoft.com/office/powerpoint/2010/main" val="895017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15</a:t>
            </a:fld>
            <a:endParaRPr lang="en-IN"/>
          </a:p>
        </p:txBody>
      </p:sp>
    </p:spTree>
    <p:extLst>
      <p:ext uri="{BB962C8B-B14F-4D97-AF65-F5344CB8AC3E}">
        <p14:creationId xmlns:p14="http://schemas.microsoft.com/office/powerpoint/2010/main" val="4260130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16</a:t>
            </a:fld>
            <a:endParaRPr lang="en-IN"/>
          </a:p>
        </p:txBody>
      </p:sp>
    </p:spTree>
    <p:extLst>
      <p:ext uri="{BB962C8B-B14F-4D97-AF65-F5344CB8AC3E}">
        <p14:creationId xmlns:p14="http://schemas.microsoft.com/office/powerpoint/2010/main" val="11151676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17</a:t>
            </a:fld>
            <a:endParaRPr lang="en-IN"/>
          </a:p>
        </p:txBody>
      </p:sp>
    </p:spTree>
    <p:extLst>
      <p:ext uri="{BB962C8B-B14F-4D97-AF65-F5344CB8AC3E}">
        <p14:creationId xmlns:p14="http://schemas.microsoft.com/office/powerpoint/2010/main" val="736075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18</a:t>
            </a:fld>
            <a:endParaRPr lang="en-IN"/>
          </a:p>
        </p:txBody>
      </p:sp>
    </p:spTree>
    <p:extLst>
      <p:ext uri="{BB962C8B-B14F-4D97-AF65-F5344CB8AC3E}">
        <p14:creationId xmlns:p14="http://schemas.microsoft.com/office/powerpoint/2010/main" val="39886105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19</a:t>
            </a:fld>
            <a:endParaRPr lang="en-IN"/>
          </a:p>
        </p:txBody>
      </p:sp>
    </p:spTree>
    <p:extLst>
      <p:ext uri="{BB962C8B-B14F-4D97-AF65-F5344CB8AC3E}">
        <p14:creationId xmlns:p14="http://schemas.microsoft.com/office/powerpoint/2010/main" val="3797488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20</a:t>
            </a:fld>
            <a:endParaRPr lang="en-IN"/>
          </a:p>
        </p:txBody>
      </p:sp>
    </p:spTree>
    <p:extLst>
      <p:ext uri="{BB962C8B-B14F-4D97-AF65-F5344CB8AC3E}">
        <p14:creationId xmlns:p14="http://schemas.microsoft.com/office/powerpoint/2010/main" val="2650858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21</a:t>
            </a:fld>
            <a:endParaRPr lang="en-IN"/>
          </a:p>
        </p:txBody>
      </p:sp>
    </p:spTree>
    <p:extLst>
      <p:ext uri="{BB962C8B-B14F-4D97-AF65-F5344CB8AC3E}">
        <p14:creationId xmlns:p14="http://schemas.microsoft.com/office/powerpoint/2010/main" val="3439658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22</a:t>
            </a:fld>
            <a:endParaRPr lang="en-IN"/>
          </a:p>
        </p:txBody>
      </p:sp>
    </p:spTree>
    <p:extLst>
      <p:ext uri="{BB962C8B-B14F-4D97-AF65-F5344CB8AC3E}">
        <p14:creationId xmlns:p14="http://schemas.microsoft.com/office/powerpoint/2010/main" val="5754422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23</a:t>
            </a:fld>
            <a:endParaRPr lang="en-IN"/>
          </a:p>
        </p:txBody>
      </p:sp>
    </p:spTree>
    <p:extLst>
      <p:ext uri="{BB962C8B-B14F-4D97-AF65-F5344CB8AC3E}">
        <p14:creationId xmlns:p14="http://schemas.microsoft.com/office/powerpoint/2010/main" val="35264800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24</a:t>
            </a:fld>
            <a:endParaRPr lang="en-IN"/>
          </a:p>
        </p:txBody>
      </p:sp>
    </p:spTree>
    <p:extLst>
      <p:ext uri="{BB962C8B-B14F-4D97-AF65-F5344CB8AC3E}">
        <p14:creationId xmlns:p14="http://schemas.microsoft.com/office/powerpoint/2010/main" val="14588683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25</a:t>
            </a:fld>
            <a:endParaRPr lang="en-IN"/>
          </a:p>
        </p:txBody>
      </p:sp>
    </p:spTree>
    <p:extLst>
      <p:ext uri="{BB962C8B-B14F-4D97-AF65-F5344CB8AC3E}">
        <p14:creationId xmlns:p14="http://schemas.microsoft.com/office/powerpoint/2010/main" val="41211940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26</a:t>
            </a:fld>
            <a:endParaRPr lang="en-IN"/>
          </a:p>
        </p:txBody>
      </p:sp>
    </p:spTree>
    <p:extLst>
      <p:ext uri="{BB962C8B-B14F-4D97-AF65-F5344CB8AC3E}">
        <p14:creationId xmlns:p14="http://schemas.microsoft.com/office/powerpoint/2010/main" val="14571416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27</a:t>
            </a:fld>
            <a:endParaRPr lang="en-IN"/>
          </a:p>
        </p:txBody>
      </p:sp>
    </p:spTree>
    <p:extLst>
      <p:ext uri="{BB962C8B-B14F-4D97-AF65-F5344CB8AC3E}">
        <p14:creationId xmlns:p14="http://schemas.microsoft.com/office/powerpoint/2010/main" val="15164145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28</a:t>
            </a:fld>
            <a:endParaRPr lang="en-IN"/>
          </a:p>
        </p:txBody>
      </p:sp>
    </p:spTree>
    <p:extLst>
      <p:ext uri="{BB962C8B-B14F-4D97-AF65-F5344CB8AC3E}">
        <p14:creationId xmlns:p14="http://schemas.microsoft.com/office/powerpoint/2010/main" val="2853021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29</a:t>
            </a:fld>
            <a:endParaRPr lang="en-IN"/>
          </a:p>
        </p:txBody>
      </p:sp>
    </p:spTree>
    <p:extLst>
      <p:ext uri="{BB962C8B-B14F-4D97-AF65-F5344CB8AC3E}">
        <p14:creationId xmlns:p14="http://schemas.microsoft.com/office/powerpoint/2010/main" val="40482154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30</a:t>
            </a:fld>
            <a:endParaRPr lang="en-IN"/>
          </a:p>
        </p:txBody>
      </p:sp>
    </p:spTree>
    <p:extLst>
      <p:ext uri="{BB962C8B-B14F-4D97-AF65-F5344CB8AC3E}">
        <p14:creationId xmlns:p14="http://schemas.microsoft.com/office/powerpoint/2010/main" val="36362552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31</a:t>
            </a:fld>
            <a:endParaRPr lang="en-IN"/>
          </a:p>
        </p:txBody>
      </p:sp>
    </p:spTree>
    <p:extLst>
      <p:ext uri="{BB962C8B-B14F-4D97-AF65-F5344CB8AC3E}">
        <p14:creationId xmlns:p14="http://schemas.microsoft.com/office/powerpoint/2010/main" val="23048931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2A2D926-8C49-478E-B2CA-6A4F5402A6E9}" type="slidenum">
              <a:rPr lang="en-IN" smtClean="0"/>
              <a:t>32</a:t>
            </a:fld>
            <a:endParaRPr lang="en-IN"/>
          </a:p>
        </p:txBody>
      </p:sp>
    </p:spTree>
    <p:extLst>
      <p:ext uri="{BB962C8B-B14F-4D97-AF65-F5344CB8AC3E}">
        <p14:creationId xmlns:p14="http://schemas.microsoft.com/office/powerpoint/2010/main" val="906737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660416"/>
            <a:ext cx="10363200" cy="5659496"/>
          </a:xfrm>
        </p:spPr>
        <p:txBody>
          <a:bodyPr anchor="b"/>
          <a:lstStyle>
            <a:lvl1pPr algn="ctr">
              <a:defRPr sz="8000"/>
            </a:lvl1pPr>
          </a:lstStyle>
          <a:p>
            <a:r>
              <a:rPr lang="en-US"/>
              <a:t>Click to edit Master title style</a:t>
            </a:r>
            <a:endParaRPr lang="en-US" dirty="0"/>
          </a:p>
        </p:txBody>
      </p:sp>
      <p:sp>
        <p:nvSpPr>
          <p:cNvPr id="3" name="Subtitle 2"/>
          <p:cNvSpPr>
            <a:spLocks noGrp="1"/>
          </p:cNvSpPr>
          <p:nvPr>
            <p:ph type="subTitle" idx="1"/>
          </p:nvPr>
        </p:nvSpPr>
        <p:spPr>
          <a:xfrm>
            <a:off x="1524000" y="8538164"/>
            <a:ext cx="9144000" cy="3924769"/>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9F61A3-40A1-48EC-9792-2F10907DE39F}" type="datetime1">
              <a:rPr lang="en-IN" smtClean="0"/>
              <a:t>07-02-2026</a:t>
            </a:fld>
            <a:endParaRPr lang="en-IN"/>
          </a:p>
        </p:txBody>
      </p:sp>
      <p:sp>
        <p:nvSpPr>
          <p:cNvPr id="5" name="Footer Placeholder 4"/>
          <p:cNvSpPr>
            <a:spLocks noGrp="1"/>
          </p:cNvSpPr>
          <p:nvPr>
            <p:ph type="ftr" sz="quarter" idx="11"/>
          </p:nvPr>
        </p:nvSpPr>
        <p:spPr/>
        <p:txBody>
          <a:bodyPr/>
          <a:lstStyle/>
          <a:p>
            <a:r>
              <a:rPr lang="en-IN"/>
              <a:t>Prasanth Srinivas</a:t>
            </a:r>
          </a:p>
        </p:txBody>
      </p:sp>
      <p:sp>
        <p:nvSpPr>
          <p:cNvPr id="6" name="Slide Number Placeholder 5"/>
          <p:cNvSpPr>
            <a:spLocks noGrp="1"/>
          </p:cNvSpPr>
          <p:nvPr>
            <p:ph type="sldNum" sz="quarter" idx="12"/>
          </p:nvPr>
        </p:nvSpPr>
        <p:spPr/>
        <p:txBody>
          <a:bodyPr/>
          <a:lstStyle/>
          <a:p>
            <a:fld id="{6B77664C-B6CD-43EA-B220-3DFE5A9CD23A}" type="slidenum">
              <a:rPr lang="en-IN" smtClean="0"/>
              <a:t>‹#›</a:t>
            </a:fld>
            <a:endParaRPr lang="en-IN"/>
          </a:p>
        </p:txBody>
      </p:sp>
    </p:spTree>
    <p:extLst>
      <p:ext uri="{BB962C8B-B14F-4D97-AF65-F5344CB8AC3E}">
        <p14:creationId xmlns:p14="http://schemas.microsoft.com/office/powerpoint/2010/main" val="1616290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562E56-A533-4128-A78B-B3488752A43A}" type="datetime1">
              <a:rPr lang="en-IN" smtClean="0"/>
              <a:t>07-02-2026</a:t>
            </a:fld>
            <a:endParaRPr lang="en-IN"/>
          </a:p>
        </p:txBody>
      </p:sp>
      <p:sp>
        <p:nvSpPr>
          <p:cNvPr id="5" name="Footer Placeholder 4"/>
          <p:cNvSpPr>
            <a:spLocks noGrp="1"/>
          </p:cNvSpPr>
          <p:nvPr>
            <p:ph type="ftr" sz="quarter" idx="11"/>
          </p:nvPr>
        </p:nvSpPr>
        <p:spPr/>
        <p:txBody>
          <a:bodyPr/>
          <a:lstStyle/>
          <a:p>
            <a:r>
              <a:rPr lang="en-IN"/>
              <a:t>Prasanth Srinivas</a:t>
            </a:r>
          </a:p>
        </p:txBody>
      </p:sp>
      <p:sp>
        <p:nvSpPr>
          <p:cNvPr id="6" name="Slide Number Placeholder 5"/>
          <p:cNvSpPr>
            <a:spLocks noGrp="1"/>
          </p:cNvSpPr>
          <p:nvPr>
            <p:ph type="sldNum" sz="quarter" idx="12"/>
          </p:nvPr>
        </p:nvSpPr>
        <p:spPr/>
        <p:txBody>
          <a:bodyPr/>
          <a:lstStyle/>
          <a:p>
            <a:fld id="{6B77664C-B6CD-43EA-B220-3DFE5A9CD23A}" type="slidenum">
              <a:rPr lang="en-IN" smtClean="0"/>
              <a:t>‹#›</a:t>
            </a:fld>
            <a:endParaRPr lang="en-IN"/>
          </a:p>
        </p:txBody>
      </p:sp>
    </p:spTree>
    <p:extLst>
      <p:ext uri="{BB962C8B-B14F-4D97-AF65-F5344CB8AC3E}">
        <p14:creationId xmlns:p14="http://schemas.microsoft.com/office/powerpoint/2010/main" val="1849533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4052716"/>
            <a:ext cx="10515600" cy="6762043"/>
          </a:xfrm>
        </p:spPr>
        <p:txBody>
          <a:bodyPr anchor="b"/>
          <a:lstStyle>
            <a:lvl1pPr>
              <a:defRPr sz="8000"/>
            </a:lvl1pPr>
          </a:lstStyle>
          <a:p>
            <a:r>
              <a:rPr lang="en-US"/>
              <a:t>Click to edit Master title style</a:t>
            </a:r>
            <a:endParaRPr lang="en-US" dirty="0"/>
          </a:p>
        </p:txBody>
      </p:sp>
      <p:sp>
        <p:nvSpPr>
          <p:cNvPr id="3" name="Text Placeholder 2"/>
          <p:cNvSpPr>
            <a:spLocks noGrp="1"/>
          </p:cNvSpPr>
          <p:nvPr>
            <p:ph type="body" idx="1"/>
          </p:nvPr>
        </p:nvSpPr>
        <p:spPr>
          <a:xfrm>
            <a:off x="831851" y="10878731"/>
            <a:ext cx="10515600" cy="3555999"/>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66A6DB-1410-4255-A1B7-0A407701218E}" type="datetime1">
              <a:rPr lang="en-IN" smtClean="0"/>
              <a:t>07-02-2026</a:t>
            </a:fld>
            <a:endParaRPr lang="en-IN"/>
          </a:p>
        </p:txBody>
      </p:sp>
      <p:sp>
        <p:nvSpPr>
          <p:cNvPr id="5" name="Footer Placeholder 4"/>
          <p:cNvSpPr>
            <a:spLocks noGrp="1"/>
          </p:cNvSpPr>
          <p:nvPr>
            <p:ph type="ftr" sz="quarter" idx="11"/>
          </p:nvPr>
        </p:nvSpPr>
        <p:spPr/>
        <p:txBody>
          <a:bodyPr/>
          <a:lstStyle/>
          <a:p>
            <a:r>
              <a:rPr lang="en-IN"/>
              <a:t>Prasanth Srinivas</a:t>
            </a:r>
          </a:p>
        </p:txBody>
      </p:sp>
      <p:sp>
        <p:nvSpPr>
          <p:cNvPr id="6" name="Slide Number Placeholder 5"/>
          <p:cNvSpPr>
            <a:spLocks noGrp="1"/>
          </p:cNvSpPr>
          <p:nvPr>
            <p:ph type="sldNum" sz="quarter" idx="12"/>
          </p:nvPr>
        </p:nvSpPr>
        <p:spPr/>
        <p:txBody>
          <a:bodyPr/>
          <a:lstStyle/>
          <a:p>
            <a:fld id="{6B77664C-B6CD-43EA-B220-3DFE5A9CD23A}" type="slidenum">
              <a:rPr lang="en-IN" smtClean="0"/>
              <a:t>‹#›</a:t>
            </a:fld>
            <a:endParaRPr lang="en-IN"/>
          </a:p>
        </p:txBody>
      </p:sp>
    </p:spTree>
    <p:extLst>
      <p:ext uri="{BB962C8B-B14F-4D97-AF65-F5344CB8AC3E}">
        <p14:creationId xmlns:p14="http://schemas.microsoft.com/office/powerpoint/2010/main" val="1673070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4327407"/>
            <a:ext cx="5181600" cy="10314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4327407"/>
            <a:ext cx="5181600" cy="10314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E07133-6AA3-4D60-B3FF-E96C63DA2EDB}" type="datetime1">
              <a:rPr lang="en-IN" smtClean="0"/>
              <a:t>07-02-2026</a:t>
            </a:fld>
            <a:endParaRPr lang="en-IN"/>
          </a:p>
        </p:txBody>
      </p:sp>
      <p:sp>
        <p:nvSpPr>
          <p:cNvPr id="6" name="Footer Placeholder 5"/>
          <p:cNvSpPr>
            <a:spLocks noGrp="1"/>
          </p:cNvSpPr>
          <p:nvPr>
            <p:ph type="ftr" sz="quarter" idx="11"/>
          </p:nvPr>
        </p:nvSpPr>
        <p:spPr/>
        <p:txBody>
          <a:bodyPr/>
          <a:lstStyle/>
          <a:p>
            <a:r>
              <a:rPr lang="en-IN"/>
              <a:t>Prasanth Srinivas</a:t>
            </a:r>
          </a:p>
        </p:txBody>
      </p:sp>
      <p:sp>
        <p:nvSpPr>
          <p:cNvPr id="7" name="Slide Number Placeholder 6"/>
          <p:cNvSpPr>
            <a:spLocks noGrp="1"/>
          </p:cNvSpPr>
          <p:nvPr>
            <p:ph type="sldNum" sz="quarter" idx="12"/>
          </p:nvPr>
        </p:nvSpPr>
        <p:spPr/>
        <p:txBody>
          <a:bodyPr/>
          <a:lstStyle/>
          <a:p>
            <a:fld id="{6B77664C-B6CD-43EA-B220-3DFE5A9CD23A}" type="slidenum">
              <a:rPr lang="en-IN" smtClean="0"/>
              <a:t>‹#›</a:t>
            </a:fld>
            <a:endParaRPr lang="en-IN"/>
          </a:p>
        </p:txBody>
      </p:sp>
    </p:spTree>
    <p:extLst>
      <p:ext uri="{BB962C8B-B14F-4D97-AF65-F5344CB8AC3E}">
        <p14:creationId xmlns:p14="http://schemas.microsoft.com/office/powerpoint/2010/main" val="3896690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865485"/>
            <a:ext cx="10515600" cy="3142075"/>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3984979"/>
            <a:ext cx="5157787"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839789" y="5937956"/>
            <a:ext cx="5157787" cy="8733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3984979"/>
            <a:ext cx="5183188"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72201" y="5937956"/>
            <a:ext cx="5183188" cy="8733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1A6E4B-9271-4473-B966-A448142BBCF0}" type="datetime1">
              <a:rPr lang="en-IN" smtClean="0"/>
              <a:t>07-02-2026</a:t>
            </a:fld>
            <a:endParaRPr lang="en-IN"/>
          </a:p>
        </p:txBody>
      </p:sp>
      <p:sp>
        <p:nvSpPr>
          <p:cNvPr id="8" name="Footer Placeholder 7"/>
          <p:cNvSpPr>
            <a:spLocks noGrp="1"/>
          </p:cNvSpPr>
          <p:nvPr>
            <p:ph type="ftr" sz="quarter" idx="11"/>
          </p:nvPr>
        </p:nvSpPr>
        <p:spPr/>
        <p:txBody>
          <a:bodyPr/>
          <a:lstStyle/>
          <a:p>
            <a:r>
              <a:rPr lang="en-IN"/>
              <a:t>Prasanth Srinivas</a:t>
            </a:r>
          </a:p>
        </p:txBody>
      </p:sp>
      <p:sp>
        <p:nvSpPr>
          <p:cNvPr id="9" name="Slide Number Placeholder 8"/>
          <p:cNvSpPr>
            <a:spLocks noGrp="1"/>
          </p:cNvSpPr>
          <p:nvPr>
            <p:ph type="sldNum" sz="quarter" idx="12"/>
          </p:nvPr>
        </p:nvSpPr>
        <p:spPr/>
        <p:txBody>
          <a:bodyPr/>
          <a:lstStyle/>
          <a:p>
            <a:fld id="{6B77664C-B6CD-43EA-B220-3DFE5A9CD23A}" type="slidenum">
              <a:rPr lang="en-IN" smtClean="0"/>
              <a:t>‹#›</a:t>
            </a:fld>
            <a:endParaRPr lang="en-IN"/>
          </a:p>
        </p:txBody>
      </p:sp>
    </p:spTree>
    <p:extLst>
      <p:ext uri="{BB962C8B-B14F-4D97-AF65-F5344CB8AC3E}">
        <p14:creationId xmlns:p14="http://schemas.microsoft.com/office/powerpoint/2010/main" val="1146302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C939EF-AA99-4920-B56E-A6A974D520C2}" type="datetime1">
              <a:rPr lang="en-IN" smtClean="0"/>
              <a:t>07-02-2026</a:t>
            </a:fld>
            <a:endParaRPr lang="en-IN"/>
          </a:p>
        </p:txBody>
      </p:sp>
      <p:sp>
        <p:nvSpPr>
          <p:cNvPr id="4" name="Footer Placeholder 3"/>
          <p:cNvSpPr>
            <a:spLocks noGrp="1"/>
          </p:cNvSpPr>
          <p:nvPr>
            <p:ph type="ftr" sz="quarter" idx="11"/>
          </p:nvPr>
        </p:nvSpPr>
        <p:spPr/>
        <p:txBody>
          <a:bodyPr/>
          <a:lstStyle/>
          <a:p>
            <a:r>
              <a:rPr lang="en-IN"/>
              <a:t>Prasanth Srinivas</a:t>
            </a:r>
          </a:p>
        </p:txBody>
      </p:sp>
      <p:sp>
        <p:nvSpPr>
          <p:cNvPr id="5" name="Slide Number Placeholder 4"/>
          <p:cNvSpPr>
            <a:spLocks noGrp="1"/>
          </p:cNvSpPr>
          <p:nvPr>
            <p:ph type="sldNum" sz="quarter" idx="12"/>
          </p:nvPr>
        </p:nvSpPr>
        <p:spPr/>
        <p:txBody>
          <a:bodyPr/>
          <a:lstStyle/>
          <a:p>
            <a:fld id="{6B77664C-B6CD-43EA-B220-3DFE5A9CD23A}" type="slidenum">
              <a:rPr lang="en-IN" smtClean="0"/>
              <a:t>‹#›</a:t>
            </a:fld>
            <a:endParaRPr lang="en-IN"/>
          </a:p>
        </p:txBody>
      </p:sp>
    </p:spTree>
    <p:extLst>
      <p:ext uri="{BB962C8B-B14F-4D97-AF65-F5344CB8AC3E}">
        <p14:creationId xmlns:p14="http://schemas.microsoft.com/office/powerpoint/2010/main" val="1067490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EEB84-A794-471E-8E27-BAC36BCF7CED}" type="datetime1">
              <a:rPr lang="en-IN" smtClean="0"/>
              <a:t>07-02-2026</a:t>
            </a:fld>
            <a:endParaRPr lang="en-IN"/>
          </a:p>
        </p:txBody>
      </p:sp>
      <p:sp>
        <p:nvSpPr>
          <p:cNvPr id="3" name="Footer Placeholder 2"/>
          <p:cNvSpPr>
            <a:spLocks noGrp="1"/>
          </p:cNvSpPr>
          <p:nvPr>
            <p:ph type="ftr" sz="quarter" idx="11"/>
          </p:nvPr>
        </p:nvSpPr>
        <p:spPr/>
        <p:txBody>
          <a:bodyPr/>
          <a:lstStyle/>
          <a:p>
            <a:r>
              <a:rPr lang="en-IN"/>
              <a:t>Prasanth Srinivas</a:t>
            </a:r>
          </a:p>
        </p:txBody>
      </p:sp>
      <p:sp>
        <p:nvSpPr>
          <p:cNvPr id="4" name="Slide Number Placeholder 3"/>
          <p:cNvSpPr>
            <a:spLocks noGrp="1"/>
          </p:cNvSpPr>
          <p:nvPr>
            <p:ph type="sldNum" sz="quarter" idx="12"/>
          </p:nvPr>
        </p:nvSpPr>
        <p:spPr/>
        <p:txBody>
          <a:bodyPr/>
          <a:lstStyle/>
          <a:p>
            <a:fld id="{6B77664C-B6CD-43EA-B220-3DFE5A9CD23A}" type="slidenum">
              <a:rPr lang="en-IN" smtClean="0"/>
              <a:t>‹#›</a:t>
            </a:fld>
            <a:endParaRPr lang="en-IN"/>
          </a:p>
        </p:txBody>
      </p:sp>
    </p:spTree>
    <p:extLst>
      <p:ext uri="{BB962C8B-B14F-4D97-AF65-F5344CB8AC3E}">
        <p14:creationId xmlns:p14="http://schemas.microsoft.com/office/powerpoint/2010/main" val="4288451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en-US"/>
              <a:t>Click to edit Master title style</a:t>
            </a:r>
            <a:endParaRPr lang="en-US" dirty="0"/>
          </a:p>
        </p:txBody>
      </p:sp>
      <p:sp>
        <p:nvSpPr>
          <p:cNvPr id="3" name="Content Placeholder 2"/>
          <p:cNvSpPr>
            <a:spLocks noGrp="1"/>
          </p:cNvSpPr>
          <p:nvPr>
            <p:ph idx="1"/>
          </p:nvPr>
        </p:nvSpPr>
        <p:spPr>
          <a:xfrm>
            <a:off x="5183188" y="2340567"/>
            <a:ext cx="6172200" cy="11552296"/>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
        <p:nvSpPr>
          <p:cNvPr id="5" name="Date Placeholder 4"/>
          <p:cNvSpPr>
            <a:spLocks noGrp="1"/>
          </p:cNvSpPr>
          <p:nvPr>
            <p:ph type="dt" sz="half" idx="10"/>
          </p:nvPr>
        </p:nvSpPr>
        <p:spPr/>
        <p:txBody>
          <a:bodyPr/>
          <a:lstStyle/>
          <a:p>
            <a:fld id="{8235B668-860C-49D8-BA76-B343CDAB3635}" type="datetime1">
              <a:rPr lang="en-IN" smtClean="0"/>
              <a:t>07-02-2026</a:t>
            </a:fld>
            <a:endParaRPr lang="en-IN"/>
          </a:p>
        </p:txBody>
      </p:sp>
      <p:sp>
        <p:nvSpPr>
          <p:cNvPr id="6" name="Footer Placeholder 5"/>
          <p:cNvSpPr>
            <a:spLocks noGrp="1"/>
          </p:cNvSpPr>
          <p:nvPr>
            <p:ph type="ftr" sz="quarter" idx="11"/>
          </p:nvPr>
        </p:nvSpPr>
        <p:spPr/>
        <p:txBody>
          <a:bodyPr/>
          <a:lstStyle/>
          <a:p>
            <a:r>
              <a:rPr lang="en-IN"/>
              <a:t>Prasanth Srinivas</a:t>
            </a:r>
          </a:p>
        </p:txBody>
      </p:sp>
      <p:sp>
        <p:nvSpPr>
          <p:cNvPr id="7" name="Slide Number Placeholder 6"/>
          <p:cNvSpPr>
            <a:spLocks noGrp="1"/>
          </p:cNvSpPr>
          <p:nvPr>
            <p:ph type="sldNum" sz="quarter" idx="12"/>
          </p:nvPr>
        </p:nvSpPr>
        <p:spPr/>
        <p:txBody>
          <a:bodyPr/>
          <a:lstStyle/>
          <a:p>
            <a:fld id="{6B77664C-B6CD-43EA-B220-3DFE5A9CD23A}" type="slidenum">
              <a:rPr lang="en-IN" smtClean="0"/>
              <a:t>‹#›</a:t>
            </a:fld>
            <a:endParaRPr lang="en-IN"/>
          </a:p>
        </p:txBody>
      </p:sp>
    </p:spTree>
    <p:extLst>
      <p:ext uri="{BB962C8B-B14F-4D97-AF65-F5344CB8AC3E}">
        <p14:creationId xmlns:p14="http://schemas.microsoft.com/office/powerpoint/2010/main" val="867017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2340567"/>
            <a:ext cx="6172200" cy="11552296"/>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
        <p:nvSpPr>
          <p:cNvPr id="5" name="Date Placeholder 4"/>
          <p:cNvSpPr>
            <a:spLocks noGrp="1"/>
          </p:cNvSpPr>
          <p:nvPr>
            <p:ph type="dt" sz="half" idx="10"/>
          </p:nvPr>
        </p:nvSpPr>
        <p:spPr/>
        <p:txBody>
          <a:bodyPr/>
          <a:lstStyle/>
          <a:p>
            <a:fld id="{5CD804F2-699C-4D05-9649-828E43BE2BA2}" type="datetime1">
              <a:rPr lang="en-IN" smtClean="0"/>
              <a:t>07-02-2026</a:t>
            </a:fld>
            <a:endParaRPr lang="en-IN"/>
          </a:p>
        </p:txBody>
      </p:sp>
      <p:sp>
        <p:nvSpPr>
          <p:cNvPr id="6" name="Footer Placeholder 5"/>
          <p:cNvSpPr>
            <a:spLocks noGrp="1"/>
          </p:cNvSpPr>
          <p:nvPr>
            <p:ph type="ftr" sz="quarter" idx="11"/>
          </p:nvPr>
        </p:nvSpPr>
        <p:spPr/>
        <p:txBody>
          <a:bodyPr/>
          <a:lstStyle/>
          <a:p>
            <a:r>
              <a:rPr lang="en-IN"/>
              <a:t>Prasanth Srinivas</a:t>
            </a:r>
          </a:p>
        </p:txBody>
      </p:sp>
      <p:sp>
        <p:nvSpPr>
          <p:cNvPr id="7" name="Slide Number Placeholder 6"/>
          <p:cNvSpPr>
            <a:spLocks noGrp="1"/>
          </p:cNvSpPr>
          <p:nvPr>
            <p:ph type="sldNum" sz="quarter" idx="12"/>
          </p:nvPr>
        </p:nvSpPr>
        <p:spPr/>
        <p:txBody>
          <a:bodyPr/>
          <a:lstStyle/>
          <a:p>
            <a:fld id="{6B77664C-B6CD-43EA-B220-3DFE5A9CD23A}" type="slidenum">
              <a:rPr lang="en-IN" smtClean="0"/>
              <a:t>‹#›</a:t>
            </a:fld>
            <a:endParaRPr lang="en-IN"/>
          </a:p>
        </p:txBody>
      </p:sp>
    </p:spTree>
    <p:extLst>
      <p:ext uri="{BB962C8B-B14F-4D97-AF65-F5344CB8AC3E}">
        <p14:creationId xmlns:p14="http://schemas.microsoft.com/office/powerpoint/2010/main" val="685796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3ADFBA-6A40-4672-ADAA-FC4D2CD08F1F}" type="datetime1">
              <a:rPr lang="en-IN" smtClean="0"/>
              <a:t>07-02-2026</a:t>
            </a:fld>
            <a:endParaRPr lang="en-IN"/>
          </a:p>
        </p:txBody>
      </p:sp>
      <p:sp>
        <p:nvSpPr>
          <p:cNvPr id="5" name="Footer Placeholder 4"/>
          <p:cNvSpPr>
            <a:spLocks noGrp="1"/>
          </p:cNvSpPr>
          <p:nvPr>
            <p:ph type="ftr" sz="quarter" idx="11"/>
          </p:nvPr>
        </p:nvSpPr>
        <p:spPr/>
        <p:txBody>
          <a:bodyPr/>
          <a:lstStyle/>
          <a:p>
            <a:r>
              <a:rPr lang="en-IN"/>
              <a:t>Prasanth Srinivas</a:t>
            </a:r>
          </a:p>
        </p:txBody>
      </p:sp>
      <p:sp>
        <p:nvSpPr>
          <p:cNvPr id="6" name="Slide Number Placeholder 5"/>
          <p:cNvSpPr>
            <a:spLocks noGrp="1"/>
          </p:cNvSpPr>
          <p:nvPr>
            <p:ph type="sldNum" sz="quarter" idx="12"/>
          </p:nvPr>
        </p:nvSpPr>
        <p:spPr/>
        <p:txBody>
          <a:bodyPr/>
          <a:lstStyle/>
          <a:p>
            <a:fld id="{6B77664C-B6CD-43EA-B220-3DFE5A9CD23A}" type="slidenum">
              <a:rPr lang="en-IN" smtClean="0"/>
              <a:t>‹#›</a:t>
            </a:fld>
            <a:endParaRPr lang="en-IN"/>
          </a:p>
        </p:txBody>
      </p:sp>
    </p:spTree>
    <p:extLst>
      <p:ext uri="{BB962C8B-B14F-4D97-AF65-F5344CB8AC3E}">
        <p14:creationId xmlns:p14="http://schemas.microsoft.com/office/powerpoint/2010/main" val="1752041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865481"/>
            <a:ext cx="2628900" cy="1377620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865481"/>
            <a:ext cx="7734300" cy="1377620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F577E6-BC57-4DC8-85EB-52DBDF17AB28}" type="datetime1">
              <a:rPr lang="en-IN" smtClean="0"/>
              <a:t>07-02-2026</a:t>
            </a:fld>
            <a:endParaRPr lang="en-IN"/>
          </a:p>
        </p:txBody>
      </p:sp>
      <p:sp>
        <p:nvSpPr>
          <p:cNvPr id="5" name="Footer Placeholder 4"/>
          <p:cNvSpPr>
            <a:spLocks noGrp="1"/>
          </p:cNvSpPr>
          <p:nvPr>
            <p:ph type="ftr" sz="quarter" idx="11"/>
          </p:nvPr>
        </p:nvSpPr>
        <p:spPr/>
        <p:txBody>
          <a:bodyPr/>
          <a:lstStyle/>
          <a:p>
            <a:r>
              <a:rPr lang="en-IN"/>
              <a:t>Prasanth Srinivas</a:t>
            </a:r>
          </a:p>
        </p:txBody>
      </p:sp>
      <p:sp>
        <p:nvSpPr>
          <p:cNvPr id="6" name="Slide Number Placeholder 5"/>
          <p:cNvSpPr>
            <a:spLocks noGrp="1"/>
          </p:cNvSpPr>
          <p:nvPr>
            <p:ph type="sldNum" sz="quarter" idx="12"/>
          </p:nvPr>
        </p:nvSpPr>
        <p:spPr/>
        <p:txBody>
          <a:bodyPr/>
          <a:lstStyle/>
          <a:p>
            <a:fld id="{6B77664C-B6CD-43EA-B220-3DFE5A9CD23A}" type="slidenum">
              <a:rPr lang="en-IN" smtClean="0"/>
              <a:t>‹#›</a:t>
            </a:fld>
            <a:endParaRPr lang="en-IN"/>
          </a:p>
        </p:txBody>
      </p:sp>
    </p:spTree>
    <p:extLst>
      <p:ext uri="{BB962C8B-B14F-4D97-AF65-F5344CB8AC3E}">
        <p14:creationId xmlns:p14="http://schemas.microsoft.com/office/powerpoint/2010/main" val="2241185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65485"/>
            <a:ext cx="10515600" cy="314207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4327407"/>
            <a:ext cx="10515600" cy="103142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15066908"/>
            <a:ext cx="2743200" cy="865481"/>
          </a:xfrm>
          <a:prstGeom prst="rect">
            <a:avLst/>
          </a:prstGeom>
        </p:spPr>
        <p:txBody>
          <a:bodyPr vert="horz" lIns="91440" tIns="45720" rIns="91440" bIns="45720" rtlCol="0" anchor="ctr"/>
          <a:lstStyle>
            <a:lvl1pPr algn="l">
              <a:defRPr sz="1600">
                <a:solidFill>
                  <a:schemeClr val="tx1">
                    <a:tint val="75000"/>
                  </a:schemeClr>
                </a:solidFill>
              </a:defRPr>
            </a:lvl1pPr>
          </a:lstStyle>
          <a:p>
            <a:fld id="{0DBFA962-AE6E-4014-9F70-1341E18832F4}" type="datetime1">
              <a:rPr lang="en-IN" smtClean="0"/>
              <a:t>07-02-2026</a:t>
            </a:fld>
            <a:endParaRPr lang="en-IN"/>
          </a:p>
        </p:txBody>
      </p:sp>
      <p:sp>
        <p:nvSpPr>
          <p:cNvPr id="5" name="Footer Placeholder 4"/>
          <p:cNvSpPr>
            <a:spLocks noGrp="1"/>
          </p:cNvSpPr>
          <p:nvPr>
            <p:ph type="ftr" sz="quarter" idx="3"/>
          </p:nvPr>
        </p:nvSpPr>
        <p:spPr>
          <a:xfrm>
            <a:off x="4038600" y="15066908"/>
            <a:ext cx="4114800" cy="865481"/>
          </a:xfrm>
          <a:prstGeom prst="rect">
            <a:avLst/>
          </a:prstGeom>
        </p:spPr>
        <p:txBody>
          <a:bodyPr vert="horz" lIns="91440" tIns="45720" rIns="91440" bIns="45720" rtlCol="0" anchor="ctr"/>
          <a:lstStyle>
            <a:lvl1pPr algn="ctr">
              <a:defRPr sz="1600">
                <a:solidFill>
                  <a:schemeClr val="tx1">
                    <a:tint val="75000"/>
                  </a:schemeClr>
                </a:solidFill>
              </a:defRPr>
            </a:lvl1pPr>
          </a:lstStyle>
          <a:p>
            <a:r>
              <a:rPr lang="en-IN"/>
              <a:t>Prasanth Srinivas</a:t>
            </a:r>
          </a:p>
        </p:txBody>
      </p:sp>
      <p:sp>
        <p:nvSpPr>
          <p:cNvPr id="6" name="Slide Number Placeholder 5"/>
          <p:cNvSpPr>
            <a:spLocks noGrp="1"/>
          </p:cNvSpPr>
          <p:nvPr>
            <p:ph type="sldNum" sz="quarter" idx="4"/>
          </p:nvPr>
        </p:nvSpPr>
        <p:spPr>
          <a:xfrm>
            <a:off x="8610600" y="15066908"/>
            <a:ext cx="2743200" cy="865481"/>
          </a:xfrm>
          <a:prstGeom prst="rect">
            <a:avLst/>
          </a:prstGeom>
        </p:spPr>
        <p:txBody>
          <a:bodyPr vert="horz" lIns="91440" tIns="45720" rIns="91440" bIns="45720" rtlCol="0" anchor="ctr"/>
          <a:lstStyle>
            <a:lvl1pPr algn="r">
              <a:defRPr sz="1600">
                <a:solidFill>
                  <a:schemeClr val="tx1">
                    <a:tint val="75000"/>
                  </a:schemeClr>
                </a:solidFill>
              </a:defRPr>
            </a:lvl1pPr>
          </a:lstStyle>
          <a:p>
            <a:fld id="{6B77664C-B6CD-43EA-B220-3DFE5A9CD23A}" type="slidenum">
              <a:rPr lang="en-IN" smtClean="0"/>
              <a:t>‹#›</a:t>
            </a:fld>
            <a:endParaRPr lang="en-IN"/>
          </a:p>
        </p:txBody>
      </p:sp>
    </p:spTree>
    <p:extLst>
      <p:ext uri="{BB962C8B-B14F-4D97-AF65-F5344CB8AC3E}">
        <p14:creationId xmlns:p14="http://schemas.microsoft.com/office/powerpoint/2010/main" val="116057590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71A5324-D8A1-4B56-AA1F-C1A8E4781BB6}"/>
              </a:ext>
            </a:extLst>
          </p:cNvPr>
          <p:cNvSpPr>
            <a:spLocks noGrp="1"/>
          </p:cNvSpPr>
          <p:nvPr>
            <p:ph type="subTitle" idx="1"/>
          </p:nvPr>
        </p:nvSpPr>
        <p:spPr>
          <a:xfrm>
            <a:off x="1523999" y="8442252"/>
            <a:ext cx="9193619" cy="2849525"/>
          </a:xfrm>
        </p:spPr>
        <p:txBody>
          <a:bodyPr>
            <a:normAutofit/>
          </a:bodyPr>
          <a:lstStyle/>
          <a:p>
            <a:r>
              <a:rPr lang="en-US" sz="4400" b="1" dirty="0">
                <a:latin typeface="Ink Free" panose="03080402000500000000" pitchFamily="66" charset="0"/>
              </a:rPr>
              <a:t>CA. P</a:t>
            </a:r>
            <a:r>
              <a:rPr lang="en-US" sz="3600" b="1" dirty="0">
                <a:latin typeface="Ink Free" panose="03080402000500000000" pitchFamily="66" charset="0"/>
              </a:rPr>
              <a:t>RASANTH</a:t>
            </a:r>
            <a:r>
              <a:rPr lang="en-US" sz="4400" b="1" dirty="0">
                <a:latin typeface="Ink Free" panose="03080402000500000000" pitchFamily="66" charset="0"/>
              </a:rPr>
              <a:t> </a:t>
            </a:r>
            <a:r>
              <a:rPr lang="en-US" sz="3600" b="1" dirty="0">
                <a:latin typeface="Ink Free" panose="03080402000500000000" pitchFamily="66" charset="0"/>
              </a:rPr>
              <a:t>SRINIVAS</a:t>
            </a:r>
            <a:endParaRPr lang="en-US" sz="4400" b="1" dirty="0">
              <a:latin typeface="Ink Free" panose="03080402000500000000" pitchFamily="66" charset="0"/>
            </a:endParaRPr>
          </a:p>
          <a:p>
            <a:r>
              <a:rPr lang="en-US" sz="4400" b="1" dirty="0">
                <a:latin typeface="Ink Free" panose="03080402000500000000" pitchFamily="66" charset="0"/>
              </a:rPr>
              <a:t>S. S. A</a:t>
            </a:r>
            <a:r>
              <a:rPr lang="en-US" sz="3600" b="1" dirty="0">
                <a:latin typeface="Ink Free" panose="03080402000500000000" pitchFamily="66" charset="0"/>
              </a:rPr>
              <a:t>YYAR</a:t>
            </a:r>
            <a:r>
              <a:rPr lang="en-US" sz="4400" b="1" dirty="0">
                <a:latin typeface="Ink Free" panose="03080402000500000000" pitchFamily="66" charset="0"/>
              </a:rPr>
              <a:t> &amp; </a:t>
            </a:r>
            <a:r>
              <a:rPr lang="en-US" sz="3600" b="1" dirty="0">
                <a:latin typeface="Ink Free" panose="03080402000500000000" pitchFamily="66" charset="0"/>
              </a:rPr>
              <a:t>CO.</a:t>
            </a:r>
            <a:endParaRPr lang="en-US" sz="4400" b="1" dirty="0">
              <a:latin typeface="Ink Free" panose="03080402000500000000" pitchFamily="66" charset="0"/>
            </a:endParaRPr>
          </a:p>
          <a:p>
            <a:r>
              <a:rPr lang="en-US" b="1" dirty="0">
                <a:latin typeface="Ink Free" panose="03080402000500000000" pitchFamily="66" charset="0"/>
              </a:rPr>
              <a:t>CHARTERED ACCOUNTANTS, KOTTAYAM</a:t>
            </a:r>
          </a:p>
          <a:p>
            <a:r>
              <a:rPr lang="en-US" b="1" dirty="0">
                <a:latin typeface="Ink Free" panose="03080402000500000000" pitchFamily="66" charset="0"/>
              </a:rPr>
              <a:t>Ph.: 9447125731, E-mail: ssayyarandco@gmail.com</a:t>
            </a:r>
            <a:endParaRPr lang="en-IN" b="1" dirty="0">
              <a:latin typeface="Ink Free" panose="03080402000500000000" pitchFamily="66" charset="0"/>
            </a:endParaRPr>
          </a:p>
        </p:txBody>
      </p:sp>
      <p:pic>
        <p:nvPicPr>
          <p:cNvPr id="8" name="Picture 7">
            <a:extLst>
              <a:ext uri="{FF2B5EF4-FFF2-40B4-BE49-F238E27FC236}">
                <a16:creationId xmlns:a16="http://schemas.microsoft.com/office/drawing/2014/main" id="{5F15015E-B55B-4114-A53F-1F69882A58B7}"/>
              </a:ext>
            </a:extLst>
          </p:cNvPr>
          <p:cNvPicPr>
            <a:picLocks noChangeAspect="1"/>
          </p:cNvPicPr>
          <p:nvPr/>
        </p:nvPicPr>
        <p:blipFill>
          <a:blip r:embed="rId2"/>
          <a:stretch>
            <a:fillRect/>
          </a:stretch>
        </p:blipFill>
        <p:spPr>
          <a:xfrm>
            <a:off x="1452859" y="1932648"/>
            <a:ext cx="9215141" cy="5785188"/>
          </a:xfrm>
          <a:prstGeom prst="rect">
            <a:avLst/>
          </a:prstGeom>
        </p:spPr>
      </p:pic>
      <p:sp>
        <p:nvSpPr>
          <p:cNvPr id="2" name="Footer Placeholder 1">
            <a:extLst>
              <a:ext uri="{FF2B5EF4-FFF2-40B4-BE49-F238E27FC236}">
                <a16:creationId xmlns:a16="http://schemas.microsoft.com/office/drawing/2014/main" id="{E388C785-FD17-4653-9B35-2EE50B78406E}"/>
              </a:ext>
            </a:extLst>
          </p:cNvPr>
          <p:cNvSpPr>
            <a:spLocks noGrp="1"/>
          </p:cNvSpPr>
          <p:nvPr>
            <p:ph type="ftr" sz="quarter" idx="11"/>
          </p:nvPr>
        </p:nvSpPr>
        <p:spPr/>
        <p:txBody>
          <a:bodyPr/>
          <a:lstStyle/>
          <a:p>
            <a:r>
              <a:rPr lang="en-IN"/>
              <a:t>Prasanth Srinivas</a:t>
            </a:r>
          </a:p>
        </p:txBody>
      </p:sp>
      <p:sp>
        <p:nvSpPr>
          <p:cNvPr id="4" name="Slide Number Placeholder 3">
            <a:extLst>
              <a:ext uri="{FF2B5EF4-FFF2-40B4-BE49-F238E27FC236}">
                <a16:creationId xmlns:a16="http://schemas.microsoft.com/office/drawing/2014/main" id="{4C356C8A-A293-4F4C-A2D8-340D97B85EF7}"/>
              </a:ext>
            </a:extLst>
          </p:cNvPr>
          <p:cNvSpPr>
            <a:spLocks noGrp="1"/>
          </p:cNvSpPr>
          <p:nvPr>
            <p:ph type="sldNum" sz="quarter" idx="12"/>
          </p:nvPr>
        </p:nvSpPr>
        <p:spPr/>
        <p:txBody>
          <a:bodyPr/>
          <a:lstStyle/>
          <a:p>
            <a:fld id="{6B77664C-B6CD-43EA-B220-3DFE5A9CD23A}" type="slidenum">
              <a:rPr lang="en-IN" smtClean="0"/>
              <a:t>1</a:t>
            </a:fld>
            <a:endParaRPr lang="en-IN"/>
          </a:p>
        </p:txBody>
      </p:sp>
    </p:spTree>
    <p:extLst>
      <p:ext uri="{BB962C8B-B14F-4D97-AF65-F5344CB8AC3E}">
        <p14:creationId xmlns:p14="http://schemas.microsoft.com/office/powerpoint/2010/main" val="1837321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D69CA-5584-4416-B91E-81E52E8E2763}"/>
              </a:ext>
            </a:extLst>
          </p:cNvPr>
          <p:cNvSpPr>
            <a:spLocks noGrp="1"/>
          </p:cNvSpPr>
          <p:nvPr>
            <p:ph type="title"/>
          </p:nvPr>
        </p:nvSpPr>
        <p:spPr>
          <a:xfrm>
            <a:off x="838200" y="865485"/>
            <a:ext cx="10515600" cy="1373741"/>
          </a:xfrm>
        </p:spPr>
        <p:txBody>
          <a:bodyPr/>
          <a:lstStyle/>
          <a:p>
            <a:pPr algn="ctr"/>
            <a:r>
              <a:rPr lang="en-US" b="1" dirty="0">
                <a:solidFill>
                  <a:srgbClr val="002060"/>
                </a:solidFill>
              </a:rPr>
              <a:t>Setting the stage</a:t>
            </a:r>
            <a:endParaRPr lang="en-IN" b="1" dirty="0">
              <a:solidFill>
                <a:srgbClr val="002060"/>
              </a:solidFill>
            </a:endParaRPr>
          </a:p>
        </p:txBody>
      </p:sp>
      <p:sp>
        <p:nvSpPr>
          <p:cNvPr id="3" name="Content Placeholder 2">
            <a:extLst>
              <a:ext uri="{FF2B5EF4-FFF2-40B4-BE49-F238E27FC236}">
                <a16:creationId xmlns:a16="http://schemas.microsoft.com/office/drawing/2014/main" id="{C168FD26-2849-40A7-B118-6EAD6A30DFCE}"/>
              </a:ext>
            </a:extLst>
          </p:cNvPr>
          <p:cNvSpPr>
            <a:spLocks noGrp="1"/>
          </p:cNvSpPr>
          <p:nvPr>
            <p:ph idx="1"/>
          </p:nvPr>
        </p:nvSpPr>
        <p:spPr>
          <a:xfrm>
            <a:off x="838201" y="2239226"/>
            <a:ext cx="10325986" cy="12880271"/>
          </a:xfrm>
        </p:spPr>
        <p:txBody>
          <a:bodyPr>
            <a:normAutofit fontScale="92500" lnSpcReduction="10000"/>
          </a:bodyPr>
          <a:lstStyle/>
          <a:p>
            <a:r>
              <a:rPr lang="en-US" sz="4000" dirty="0"/>
              <a:t>Economic scenario – tariff war – agreement with EU - rising metal prices.</a:t>
            </a:r>
          </a:p>
          <a:p>
            <a:r>
              <a:rPr lang="en-US" sz="4000" dirty="0" err="1"/>
              <a:t>Yuva</a:t>
            </a:r>
            <a:r>
              <a:rPr lang="en-US" sz="4000" dirty="0"/>
              <a:t> Sakthi / </a:t>
            </a:r>
            <a:r>
              <a:rPr lang="en-US" sz="4000" dirty="0" err="1"/>
              <a:t>Kartavya</a:t>
            </a:r>
            <a:r>
              <a:rPr lang="en-US" sz="4000" dirty="0"/>
              <a:t> driven budget</a:t>
            </a:r>
          </a:p>
          <a:p>
            <a:r>
              <a:rPr lang="en-US" sz="4000" dirty="0"/>
              <a:t>Income Tax Act 2025 becomes effective from 01.04.2026</a:t>
            </a:r>
          </a:p>
          <a:p>
            <a:r>
              <a:rPr lang="en-US" sz="4000" dirty="0"/>
              <a:t>New user friendly rules and forms to come soon</a:t>
            </a:r>
          </a:p>
          <a:p>
            <a:r>
              <a:rPr lang="en-US" sz="4000" dirty="0"/>
              <a:t>Appeal – Stay – pre deposit – 10% from 20%</a:t>
            </a:r>
          </a:p>
          <a:p>
            <a:r>
              <a:rPr lang="en-US" sz="4000" dirty="0"/>
              <a:t>No changes in tax rates or tax rebates</a:t>
            </a:r>
          </a:p>
          <a:p>
            <a:r>
              <a:rPr lang="en-US" sz="4000" dirty="0"/>
              <a:t>Amendments are proposed in both the Acts</a:t>
            </a:r>
          </a:p>
          <a:p>
            <a:r>
              <a:rPr lang="en-US" sz="4000" dirty="0"/>
              <a:t>The concept of ‘tax year’ gains significance while learning the amendments. </a:t>
            </a:r>
          </a:p>
          <a:p>
            <a:pPr lvl="1"/>
            <a:r>
              <a:rPr lang="en-US" sz="3600" dirty="0">
                <a:solidFill>
                  <a:srgbClr val="C00000"/>
                </a:solidFill>
              </a:rPr>
              <a:t>Tax year” means the twelve-month period beginning on the 1st day of April and ending on the 31st day of March immediately following that year. Tax year replaces the concept of “previous year” and “assessment year”. Income earned and taxed in the same tax year.</a:t>
            </a:r>
          </a:p>
          <a:p>
            <a:pPr marL="304792" lvl="1">
              <a:spcBef>
                <a:spcPts val="1333"/>
              </a:spcBef>
            </a:pPr>
            <a:r>
              <a:rPr lang="en-US" sz="4000" dirty="0"/>
              <a:t>Most of the amendments are procedural, some affect computation while a few are in the nature of corrigendum. </a:t>
            </a:r>
          </a:p>
          <a:p>
            <a:pPr marL="304792" lvl="1">
              <a:spcBef>
                <a:spcPts val="1333"/>
              </a:spcBef>
            </a:pPr>
            <a:r>
              <a:rPr lang="en-US" sz="4000" dirty="0"/>
              <a:t>CBDT has issued a FAQ on budget related amendments, which is very helpful in understanding the amendments. This is enclosed.</a:t>
            </a:r>
          </a:p>
          <a:p>
            <a:pPr lvl="1"/>
            <a:endParaRPr lang="en-US" sz="4000" dirty="0"/>
          </a:p>
          <a:p>
            <a:pPr marL="0" indent="0">
              <a:buNone/>
            </a:pPr>
            <a:endParaRPr lang="en-IN" sz="4000" dirty="0"/>
          </a:p>
        </p:txBody>
      </p:sp>
      <p:sp>
        <p:nvSpPr>
          <p:cNvPr id="4" name="Footer Placeholder 3">
            <a:extLst>
              <a:ext uri="{FF2B5EF4-FFF2-40B4-BE49-F238E27FC236}">
                <a16:creationId xmlns:a16="http://schemas.microsoft.com/office/drawing/2014/main" id="{C2455721-12F1-4AAA-8E97-9BED459065D1}"/>
              </a:ext>
            </a:extLst>
          </p:cNvPr>
          <p:cNvSpPr>
            <a:spLocks noGrp="1"/>
          </p:cNvSpPr>
          <p:nvPr>
            <p:ph type="ftr" sz="quarter" idx="11"/>
          </p:nvPr>
        </p:nvSpPr>
        <p:spPr/>
        <p:txBody>
          <a:bodyPr/>
          <a:lstStyle/>
          <a:p>
            <a:r>
              <a:rPr lang="en-IN"/>
              <a:t>Prasanth Srinivas</a:t>
            </a:r>
          </a:p>
        </p:txBody>
      </p:sp>
      <p:sp>
        <p:nvSpPr>
          <p:cNvPr id="5" name="Slide Number Placeholder 4">
            <a:extLst>
              <a:ext uri="{FF2B5EF4-FFF2-40B4-BE49-F238E27FC236}">
                <a16:creationId xmlns:a16="http://schemas.microsoft.com/office/drawing/2014/main" id="{FFE772A1-9C03-4332-9131-357A0B3A3F97}"/>
              </a:ext>
            </a:extLst>
          </p:cNvPr>
          <p:cNvSpPr>
            <a:spLocks noGrp="1"/>
          </p:cNvSpPr>
          <p:nvPr>
            <p:ph type="sldNum" sz="quarter" idx="12"/>
          </p:nvPr>
        </p:nvSpPr>
        <p:spPr/>
        <p:txBody>
          <a:bodyPr/>
          <a:lstStyle/>
          <a:p>
            <a:fld id="{6B77664C-B6CD-43EA-B220-3DFE5A9CD23A}" type="slidenum">
              <a:rPr lang="en-IN" smtClean="0"/>
              <a:t>2</a:t>
            </a:fld>
            <a:endParaRPr lang="en-IN"/>
          </a:p>
        </p:txBody>
      </p:sp>
    </p:spTree>
    <p:extLst>
      <p:ext uri="{BB962C8B-B14F-4D97-AF65-F5344CB8AC3E}">
        <p14:creationId xmlns:p14="http://schemas.microsoft.com/office/powerpoint/2010/main" val="1918319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459609"/>
            <a:ext cx="11568224" cy="795033"/>
          </a:xfrm>
          <a:ln>
            <a:solidFill>
              <a:schemeClr val="accent1"/>
            </a:solidFill>
          </a:ln>
        </p:spPr>
        <p:txBody>
          <a:bodyPr>
            <a:noAutofit/>
          </a:bodyPr>
          <a:lstStyle/>
          <a:p>
            <a:pPr algn="ctr"/>
            <a:r>
              <a:rPr lang="en-US" sz="3200" b="1" dirty="0" err="1">
                <a:solidFill>
                  <a:srgbClr val="C00000"/>
                </a:solidFill>
              </a:rPr>
              <a:t>Rationalisation</a:t>
            </a:r>
            <a:r>
              <a:rPr lang="en-US" sz="3200" b="1" dirty="0">
                <a:solidFill>
                  <a:srgbClr val="C00000"/>
                </a:solidFill>
              </a:rPr>
              <a:t> of Due Date for Employee Contribution (PF / ESI)</a:t>
            </a:r>
            <a:endParaRPr lang="en-IN" sz="32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200" y="4837767"/>
            <a:ext cx="10515600" cy="10314283"/>
          </a:xfrm>
        </p:spPr>
        <p:txBody>
          <a:bodyPr>
            <a:normAutofit/>
          </a:bodyPr>
          <a:lstStyle/>
          <a:p>
            <a:r>
              <a:rPr lang="en-US" sz="4400" dirty="0"/>
              <a:t>Existing Provision</a:t>
            </a:r>
          </a:p>
          <a:p>
            <a:pPr lvl="1"/>
            <a:r>
              <a:rPr lang="en-US" sz="3600" dirty="0"/>
              <a:t>Deduction allowed only if employee contribution is credited within statutory due date</a:t>
            </a:r>
          </a:p>
          <a:p>
            <a:pPr lvl="1"/>
            <a:r>
              <a:rPr lang="en-US" sz="3600" dirty="0"/>
              <a:t>Due date governed by PF / ESI / Superannuation Fund laws</a:t>
            </a:r>
          </a:p>
          <a:p>
            <a:pPr lvl="1"/>
            <a:r>
              <a:rPr lang="en-US" sz="3600" dirty="0"/>
              <a:t>Delay beyond such due date results in disallowance</a:t>
            </a:r>
          </a:p>
          <a:p>
            <a:pPr marL="0" indent="0">
              <a:buNone/>
            </a:pPr>
            <a:endParaRPr lang="en-US" sz="4400" dirty="0"/>
          </a:p>
          <a:p>
            <a:r>
              <a:rPr lang="en-US" sz="4400" dirty="0"/>
              <a:t>Proposal</a:t>
            </a:r>
          </a:p>
          <a:p>
            <a:pPr lvl="1"/>
            <a:r>
              <a:rPr lang="en-US" sz="3600" dirty="0"/>
              <a:t>Employee contribution allowed as deduction if credited on or before return filing due date referred to in section 263(1)</a:t>
            </a:r>
          </a:p>
          <a:p>
            <a:pPr marL="0" indent="0">
              <a:buNone/>
            </a:pPr>
            <a:endParaRPr lang="en-US" sz="4400" dirty="0"/>
          </a:p>
          <a:p>
            <a:r>
              <a:rPr lang="en-US" sz="4400" dirty="0"/>
              <a:t>Parallel reference</a:t>
            </a:r>
          </a:p>
          <a:p>
            <a:pPr lvl="1"/>
            <a:r>
              <a:rPr lang="en-US" sz="3600" dirty="0"/>
              <a:t>No amendment proposed to section 36(1)(</a:t>
            </a:r>
            <a:r>
              <a:rPr lang="en-US" sz="3600" dirty="0" err="1"/>
              <a:t>va</a:t>
            </a:r>
            <a:r>
              <a:rPr lang="en-US" sz="3600" dirty="0"/>
              <a:t>) of the Income-tax Act, 1961</a:t>
            </a:r>
          </a:p>
          <a:p>
            <a:pPr marL="0" indent="0">
              <a:buNone/>
            </a:pPr>
            <a:endParaRPr lang="en-US" sz="4000" dirty="0"/>
          </a:p>
          <a:p>
            <a:endParaRPr lang="en-US" sz="4000" dirty="0"/>
          </a:p>
          <a:p>
            <a:endParaRPr lang="en-IN" sz="4400" dirty="0"/>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838200" y="1451934"/>
            <a:ext cx="11002926" cy="3258242"/>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FF0000"/>
                </a:solidFill>
              </a:rPr>
              <a:t>Due date for crediting employee contribution</a:t>
            </a:r>
          </a:p>
          <a:p>
            <a:pPr algn="ctr">
              <a:lnSpc>
                <a:spcPct val="100000"/>
              </a:lnSpc>
            </a:pPr>
            <a:r>
              <a:rPr lang="en-US" sz="2900" b="1" dirty="0">
                <a:solidFill>
                  <a:srgbClr val="002060"/>
                </a:solidFill>
              </a:rPr>
              <a:t>Section Covered: </a:t>
            </a:r>
            <a:r>
              <a:rPr lang="en-US" sz="2900" b="1" dirty="0">
                <a:solidFill>
                  <a:srgbClr val="FF0000"/>
                </a:solidFill>
              </a:rPr>
              <a:t>Section 29(1)(e) – Income-tax Act, 2025</a:t>
            </a:r>
          </a:p>
          <a:p>
            <a:pPr algn="ctr">
              <a:lnSpc>
                <a:spcPct val="100000"/>
              </a:lnSpc>
            </a:pPr>
            <a:r>
              <a:rPr lang="en-US" sz="2900" b="1" dirty="0">
                <a:solidFill>
                  <a:srgbClr val="002060"/>
                </a:solidFill>
              </a:rPr>
              <a:t>Clause No.: </a:t>
            </a:r>
            <a:r>
              <a:rPr lang="en-US" sz="2900" b="1" dirty="0">
                <a:solidFill>
                  <a:srgbClr val="FF0000"/>
                </a:solidFill>
              </a:rPr>
              <a:t>Clause 31 of Finance Bill, 2026</a:t>
            </a:r>
          </a:p>
          <a:p>
            <a:pPr algn="ctr">
              <a:lnSpc>
                <a:spcPct val="100000"/>
              </a:lnSpc>
            </a:pPr>
            <a:r>
              <a:rPr lang="en-US" sz="2900" b="1" dirty="0">
                <a:solidFill>
                  <a:srgbClr val="002060"/>
                </a:solidFill>
              </a:rPr>
              <a:t>FAQ Reference: </a:t>
            </a:r>
            <a:r>
              <a:rPr lang="en-US" sz="2900" b="1" dirty="0">
                <a:solidFill>
                  <a:srgbClr val="FF0000"/>
                </a:solidFill>
              </a:rPr>
              <a:t>X, Page 11</a:t>
            </a:r>
          </a:p>
          <a:p>
            <a:pPr algn="ctr">
              <a:lnSpc>
                <a:spcPct val="100000"/>
              </a:lnSpc>
            </a:pPr>
            <a:r>
              <a:rPr lang="en-US" sz="2900" b="1" dirty="0">
                <a:solidFill>
                  <a:srgbClr val="002060"/>
                </a:solidFill>
              </a:rPr>
              <a:t>Date: </a:t>
            </a:r>
            <a:r>
              <a:rPr lang="en-US" sz="2900" b="1" dirty="0">
                <a:solidFill>
                  <a:srgbClr val="FF0000"/>
                </a:solidFill>
              </a:rPr>
              <a:t>Effective from 1 April 2026 (T</a:t>
            </a:r>
            <a:r>
              <a:rPr lang="en-US" sz="2900" b="1" dirty="0">
                <a:solidFill>
                  <a:srgbClr val="FF0000"/>
                </a:solidFill>
                <a:latin typeface="+mj-lt"/>
                <a:ea typeface="+mj-ea"/>
                <a:cs typeface="+mj-cs"/>
              </a:rPr>
              <a:t>ax Year 2026–27 onwards)</a:t>
            </a:r>
            <a:endParaRPr lang="en-US" sz="2900" b="1" dirty="0">
              <a:solidFill>
                <a:srgbClr val="FF0000"/>
              </a:solidFill>
            </a:endParaRPr>
          </a:p>
        </p:txBody>
      </p:sp>
      <p:sp>
        <p:nvSpPr>
          <p:cNvPr id="2" name="Footer Placeholder 1">
            <a:extLst>
              <a:ext uri="{FF2B5EF4-FFF2-40B4-BE49-F238E27FC236}">
                <a16:creationId xmlns:a16="http://schemas.microsoft.com/office/drawing/2014/main" id="{B23FFC16-5751-451B-AABC-061775398EFD}"/>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122CF4BF-BEE1-47AE-ABE7-4FFB47D30649}"/>
              </a:ext>
            </a:extLst>
          </p:cNvPr>
          <p:cNvSpPr>
            <a:spLocks noGrp="1"/>
          </p:cNvSpPr>
          <p:nvPr>
            <p:ph type="sldNum" sz="quarter" idx="12"/>
          </p:nvPr>
        </p:nvSpPr>
        <p:spPr/>
        <p:txBody>
          <a:bodyPr/>
          <a:lstStyle/>
          <a:p>
            <a:fld id="{6B77664C-B6CD-43EA-B220-3DFE5A9CD23A}" type="slidenum">
              <a:rPr lang="en-IN" smtClean="0"/>
              <a:t>3</a:t>
            </a:fld>
            <a:endParaRPr lang="en-IN"/>
          </a:p>
        </p:txBody>
      </p:sp>
    </p:spTree>
    <p:extLst>
      <p:ext uri="{BB962C8B-B14F-4D97-AF65-F5344CB8AC3E}">
        <p14:creationId xmlns:p14="http://schemas.microsoft.com/office/powerpoint/2010/main" val="1293868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459609"/>
            <a:ext cx="11568224" cy="795033"/>
          </a:xfrm>
          <a:ln>
            <a:solidFill>
              <a:schemeClr val="accent1"/>
            </a:solidFill>
          </a:ln>
        </p:spPr>
        <p:txBody>
          <a:bodyPr>
            <a:noAutofit/>
          </a:bodyPr>
          <a:lstStyle/>
          <a:p>
            <a:pPr algn="ctr"/>
            <a:r>
              <a:rPr lang="en-US" sz="3200" b="1" dirty="0">
                <a:solidFill>
                  <a:srgbClr val="C00000"/>
                </a:solidFill>
              </a:rPr>
              <a:t>Exemption on Interest Income under the Motor Vehicles Act, 1988</a:t>
            </a:r>
            <a:endParaRPr lang="en-IN" sz="44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200" y="4837767"/>
            <a:ext cx="10515600" cy="10314283"/>
          </a:xfrm>
        </p:spPr>
        <p:txBody>
          <a:bodyPr>
            <a:normAutofit/>
          </a:bodyPr>
          <a:lstStyle/>
          <a:p>
            <a:r>
              <a:rPr lang="en-US" sz="4400" dirty="0"/>
              <a:t>Existing Provision</a:t>
            </a:r>
          </a:p>
          <a:p>
            <a:pPr lvl="1"/>
            <a:r>
              <a:rPr lang="en-US" sz="3600" dirty="0"/>
              <a:t>Interest awarded by Motor Accidents Claims Tribunal is taxable in the hands of the recipient</a:t>
            </a:r>
          </a:p>
          <a:p>
            <a:pPr marL="0" indent="0">
              <a:buNone/>
            </a:pPr>
            <a:endParaRPr lang="en-US" sz="4400" dirty="0"/>
          </a:p>
          <a:p>
            <a:r>
              <a:rPr lang="en-US" sz="4400" dirty="0"/>
              <a:t>Proposal</a:t>
            </a:r>
          </a:p>
          <a:p>
            <a:pPr lvl="1"/>
            <a:r>
              <a:rPr lang="en-US" sz="3600" dirty="0"/>
              <a:t>Interest income awarded under the Motor Vehicles Act, 1988 shall be exempt</a:t>
            </a:r>
          </a:p>
          <a:p>
            <a:pPr marL="0" indent="0">
              <a:buNone/>
            </a:pPr>
            <a:endParaRPr lang="en-US" sz="4400" dirty="0"/>
          </a:p>
          <a:p>
            <a:r>
              <a:rPr lang="en-US" sz="4400" dirty="0"/>
              <a:t>Parallel reference</a:t>
            </a:r>
          </a:p>
          <a:p>
            <a:pPr lvl="1"/>
            <a:r>
              <a:rPr lang="en-US" sz="3600" dirty="0"/>
              <a:t>No corresponding exemption is proposed in Sections 56 &amp; 57 &amp; 10 of the Income-tax Act, 1961</a:t>
            </a:r>
            <a:endParaRPr lang="en-US" sz="4000" dirty="0"/>
          </a:p>
          <a:p>
            <a:endParaRPr lang="en-US" sz="4000" dirty="0"/>
          </a:p>
          <a:p>
            <a:endParaRPr lang="en-IN" sz="4400" dirty="0"/>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39881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FF0000"/>
                </a:solidFill>
              </a:rPr>
              <a:t>Exemption on interest under the Motor Vehicles Act, 1988</a:t>
            </a:r>
          </a:p>
          <a:p>
            <a:pPr algn="ctr">
              <a:lnSpc>
                <a:spcPct val="100000"/>
              </a:lnSpc>
            </a:pPr>
            <a:r>
              <a:rPr lang="en-US" sz="2900" b="1" dirty="0">
                <a:solidFill>
                  <a:srgbClr val="002060"/>
                </a:solidFill>
              </a:rPr>
              <a:t>Section Covered: </a:t>
            </a:r>
            <a:r>
              <a:rPr lang="en-US" sz="2900" b="1" dirty="0">
                <a:solidFill>
                  <a:srgbClr val="FF0000"/>
                </a:solidFill>
              </a:rPr>
              <a:t>Schedule III r/w section 11 – Income-tax Act, 2025</a:t>
            </a:r>
          </a:p>
          <a:p>
            <a:pPr algn="ctr">
              <a:lnSpc>
                <a:spcPct val="100000"/>
              </a:lnSpc>
            </a:pPr>
            <a:r>
              <a:rPr lang="en-US" sz="2900" b="1" dirty="0">
                <a:solidFill>
                  <a:srgbClr val="002060"/>
                </a:solidFill>
              </a:rPr>
              <a:t>Clause No.: </a:t>
            </a:r>
            <a:r>
              <a:rPr lang="en-US" sz="2900" b="1" dirty="0">
                <a:solidFill>
                  <a:srgbClr val="FF0000"/>
                </a:solidFill>
              </a:rPr>
              <a:t>Clause 108 of Finance Bill, 2026</a:t>
            </a:r>
          </a:p>
          <a:p>
            <a:pPr algn="ctr">
              <a:lnSpc>
                <a:spcPct val="100000"/>
              </a:lnSpc>
            </a:pPr>
            <a:r>
              <a:rPr lang="en-US" sz="2900" b="1" dirty="0">
                <a:solidFill>
                  <a:srgbClr val="002060"/>
                </a:solidFill>
              </a:rPr>
              <a:t>FAQ Reference: </a:t>
            </a:r>
            <a:r>
              <a:rPr lang="fr-FR" sz="2900" b="1" dirty="0">
                <a:solidFill>
                  <a:srgbClr val="FF0000"/>
                </a:solidFill>
              </a:rPr>
              <a:t>II, Page 2</a:t>
            </a:r>
            <a:endParaRPr lang="en-US" sz="2900" b="1" dirty="0">
              <a:solidFill>
                <a:srgbClr val="FF0000"/>
              </a:solidFill>
            </a:endParaRPr>
          </a:p>
          <a:p>
            <a:pPr algn="ctr">
              <a:lnSpc>
                <a:spcPct val="100000"/>
              </a:lnSpc>
            </a:pPr>
            <a:r>
              <a:rPr lang="en-US" sz="2900" b="1" dirty="0">
                <a:solidFill>
                  <a:srgbClr val="002060"/>
                </a:solidFill>
              </a:rPr>
              <a:t>Date: </a:t>
            </a:r>
            <a:r>
              <a:rPr lang="en-US" sz="2900" b="1" dirty="0">
                <a:solidFill>
                  <a:srgbClr val="FF0000"/>
                </a:solidFill>
              </a:rPr>
              <a:t>Effective from 1 April 2026 (T</a:t>
            </a:r>
            <a:r>
              <a:rPr lang="en-US" sz="2900" b="1" dirty="0">
                <a:solidFill>
                  <a:srgbClr val="FF0000"/>
                </a:solidFill>
                <a:latin typeface="+mj-lt"/>
                <a:ea typeface="+mj-ea"/>
                <a:cs typeface="+mj-cs"/>
              </a:rPr>
              <a:t>ax Year 2026–27 onwards)</a:t>
            </a:r>
            <a:endParaRPr lang="en-US" sz="2900" b="1" dirty="0">
              <a:solidFill>
                <a:srgbClr val="FF0000"/>
              </a:solidFill>
            </a:endParaRPr>
          </a:p>
        </p:txBody>
      </p:sp>
      <p:sp>
        <p:nvSpPr>
          <p:cNvPr id="2" name="Footer Placeholder 1">
            <a:extLst>
              <a:ext uri="{FF2B5EF4-FFF2-40B4-BE49-F238E27FC236}">
                <a16:creationId xmlns:a16="http://schemas.microsoft.com/office/drawing/2014/main" id="{6B74097A-B67E-41F9-9B75-862C2D3D834C}"/>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E3EC972C-FF5F-48FF-961E-1AB97E744905}"/>
              </a:ext>
            </a:extLst>
          </p:cNvPr>
          <p:cNvSpPr>
            <a:spLocks noGrp="1"/>
          </p:cNvSpPr>
          <p:nvPr>
            <p:ph type="sldNum" sz="quarter" idx="12"/>
          </p:nvPr>
        </p:nvSpPr>
        <p:spPr/>
        <p:txBody>
          <a:bodyPr/>
          <a:lstStyle/>
          <a:p>
            <a:fld id="{6B77664C-B6CD-43EA-B220-3DFE5A9CD23A}" type="slidenum">
              <a:rPr lang="en-IN" smtClean="0"/>
              <a:t>4</a:t>
            </a:fld>
            <a:endParaRPr lang="en-IN"/>
          </a:p>
        </p:txBody>
      </p:sp>
    </p:spTree>
    <p:extLst>
      <p:ext uri="{BB962C8B-B14F-4D97-AF65-F5344CB8AC3E}">
        <p14:creationId xmlns:p14="http://schemas.microsoft.com/office/powerpoint/2010/main" val="283452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459609"/>
            <a:ext cx="11568224" cy="795033"/>
          </a:xfrm>
          <a:ln>
            <a:solidFill>
              <a:schemeClr val="accent1"/>
            </a:solidFill>
          </a:ln>
        </p:spPr>
        <p:txBody>
          <a:bodyPr>
            <a:noAutofit/>
          </a:bodyPr>
          <a:lstStyle/>
          <a:p>
            <a:pPr algn="ctr"/>
            <a:r>
              <a:rPr lang="en-US" sz="3600" b="1" dirty="0">
                <a:solidFill>
                  <a:srgbClr val="C00000"/>
                </a:solidFill>
              </a:rPr>
              <a:t>No TDS on Interest on Compensation Awarded by MACT</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200" y="4269609"/>
            <a:ext cx="10515600" cy="10882442"/>
          </a:xfrm>
        </p:spPr>
        <p:txBody>
          <a:bodyPr>
            <a:normAutofit/>
          </a:bodyPr>
          <a:lstStyle/>
          <a:p>
            <a:r>
              <a:rPr lang="en-US" sz="4400" dirty="0"/>
              <a:t>Existing Provision</a:t>
            </a:r>
          </a:p>
          <a:p>
            <a:pPr marR="0" lvl="1" fontAlgn="base">
              <a:spcAft>
                <a:spcPct val="0"/>
              </a:spcAft>
              <a:buClrTx/>
              <a:buSzTx/>
              <a:tabLst/>
            </a:pPr>
            <a:r>
              <a:rPr lang="en-US" altLang="en-US" sz="3600" dirty="0"/>
              <a:t>As per section 393(4), no tax is required to be deducted at source on interest awarded by MACT if the aggregate amount does not exceed ₹50,000 during the tax year</a:t>
            </a:r>
          </a:p>
          <a:p>
            <a:pPr marR="0" lvl="1" fontAlgn="base">
              <a:spcAft>
                <a:spcPct val="0"/>
              </a:spcAft>
              <a:buClrTx/>
              <a:buSzTx/>
              <a:tabLst/>
            </a:pPr>
            <a:r>
              <a:rPr lang="en-US" altLang="en-US" sz="3600" dirty="0"/>
              <a:t>Interest on compensation awarded by MACT is taxable in the hands of the recipient</a:t>
            </a:r>
          </a:p>
          <a:p>
            <a:r>
              <a:rPr lang="en-US" sz="4400" dirty="0"/>
              <a:t>Proposal</a:t>
            </a:r>
          </a:p>
          <a:p>
            <a:pPr marR="0" lvl="1" fontAlgn="base">
              <a:spcAft>
                <a:spcPct val="0"/>
              </a:spcAft>
              <a:buClrTx/>
              <a:buSzTx/>
              <a:tabLst/>
            </a:pPr>
            <a:r>
              <a:rPr lang="en-US" altLang="en-US" sz="3600" dirty="0"/>
              <a:t>No tax shall be deducted at source on any interest awarded by Motor Accidents Claims Tribunal</a:t>
            </a:r>
          </a:p>
          <a:p>
            <a:pPr marR="0" lvl="1" fontAlgn="base">
              <a:spcAft>
                <a:spcPct val="0"/>
              </a:spcAft>
              <a:buClrTx/>
              <a:buSzTx/>
              <a:tabLst/>
            </a:pPr>
            <a:r>
              <a:rPr lang="en-US" altLang="en-US" sz="3600" dirty="0"/>
              <a:t>Applies where such interest is credited or paid to an individual</a:t>
            </a:r>
          </a:p>
          <a:p>
            <a:pPr marR="0" lvl="1" fontAlgn="base">
              <a:spcAft>
                <a:spcPct val="0"/>
              </a:spcAft>
              <a:buClrTx/>
              <a:buSzTx/>
              <a:tabLst/>
            </a:pPr>
            <a:r>
              <a:rPr lang="en-US" altLang="en-US" sz="3600" dirty="0"/>
              <a:t>Consequential relief aligned with exemption of such interest income</a:t>
            </a:r>
          </a:p>
          <a:p>
            <a:r>
              <a:rPr lang="en-US" sz="4400" dirty="0"/>
              <a:t>Parallel reference</a:t>
            </a:r>
          </a:p>
          <a:p>
            <a:pPr lvl="1"/>
            <a:r>
              <a:rPr lang="en-US" sz="3600" dirty="0"/>
              <a:t>No corresponding exemption is proposed in Sections 56 &amp; 57 &amp; 10 of the Income-tax Act, 1961</a:t>
            </a:r>
            <a:endParaRPr lang="en-US" sz="4000" dirty="0"/>
          </a:p>
          <a:p>
            <a:endParaRPr lang="en-US" sz="4000" dirty="0"/>
          </a:p>
          <a:p>
            <a:endParaRPr lang="en-IN" sz="4400" dirty="0"/>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39881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FF0000"/>
                </a:solidFill>
              </a:rPr>
              <a:t>No TDS on interest awarded by MACT to an individual</a:t>
            </a:r>
          </a:p>
          <a:p>
            <a:pPr algn="ctr">
              <a:lnSpc>
                <a:spcPct val="100000"/>
              </a:lnSpc>
            </a:pPr>
            <a:r>
              <a:rPr lang="en-US" sz="2900" b="1" dirty="0">
                <a:solidFill>
                  <a:srgbClr val="002060"/>
                </a:solidFill>
              </a:rPr>
              <a:t>Section Covered: </a:t>
            </a:r>
            <a:r>
              <a:rPr lang="en-US" sz="2900" b="1" dirty="0">
                <a:solidFill>
                  <a:srgbClr val="FF0000"/>
                </a:solidFill>
              </a:rPr>
              <a:t>Section 393(4) – Income-tax Act, 2025</a:t>
            </a:r>
          </a:p>
          <a:p>
            <a:pPr algn="ctr">
              <a:lnSpc>
                <a:spcPct val="100000"/>
              </a:lnSpc>
            </a:pPr>
            <a:r>
              <a:rPr lang="en-US" sz="2900" b="1" dirty="0">
                <a:solidFill>
                  <a:srgbClr val="002060"/>
                </a:solidFill>
              </a:rPr>
              <a:t>Clause No.: </a:t>
            </a:r>
            <a:r>
              <a:rPr lang="en-US" sz="2900" b="1" dirty="0">
                <a:solidFill>
                  <a:srgbClr val="FF0000"/>
                </a:solidFill>
              </a:rPr>
              <a:t>Clause 72 of Finance Bill, 2026</a:t>
            </a:r>
          </a:p>
          <a:p>
            <a:pPr algn="ctr">
              <a:lnSpc>
                <a:spcPct val="100000"/>
              </a:lnSpc>
            </a:pPr>
            <a:r>
              <a:rPr lang="en-US" sz="2900" b="1" dirty="0">
                <a:solidFill>
                  <a:srgbClr val="002060"/>
                </a:solidFill>
              </a:rPr>
              <a:t>FAQ Reference: </a:t>
            </a:r>
            <a:r>
              <a:rPr lang="fr-FR" sz="2900" b="1" dirty="0">
                <a:solidFill>
                  <a:srgbClr val="FF0000"/>
                </a:solidFill>
              </a:rPr>
              <a:t>III, Page 3</a:t>
            </a:r>
            <a:endParaRPr lang="en-US" sz="2900" b="1" dirty="0">
              <a:solidFill>
                <a:srgbClr val="FF0000"/>
              </a:solidFill>
            </a:endParaRPr>
          </a:p>
          <a:p>
            <a:pPr algn="ctr">
              <a:lnSpc>
                <a:spcPct val="100000"/>
              </a:lnSpc>
            </a:pPr>
            <a:r>
              <a:rPr lang="en-US" sz="2900" b="1" dirty="0">
                <a:solidFill>
                  <a:srgbClr val="002060"/>
                </a:solidFill>
              </a:rPr>
              <a:t>Date: </a:t>
            </a:r>
            <a:r>
              <a:rPr lang="en-US" sz="2900" b="1" dirty="0">
                <a:solidFill>
                  <a:srgbClr val="FF0000"/>
                </a:solidFill>
              </a:rPr>
              <a:t>Effective from 1 April 2026 (T</a:t>
            </a:r>
            <a:r>
              <a:rPr lang="en-US" sz="2900" b="1" dirty="0">
                <a:solidFill>
                  <a:srgbClr val="FF0000"/>
                </a:solidFill>
                <a:latin typeface="+mj-lt"/>
                <a:ea typeface="+mj-ea"/>
                <a:cs typeface="+mj-cs"/>
              </a:rPr>
              <a:t>ax Year 2026–27 onwards)</a:t>
            </a:r>
            <a:endParaRPr lang="en-US" sz="2900" b="1" dirty="0">
              <a:solidFill>
                <a:srgbClr val="FF0000"/>
              </a:solidFill>
            </a:endParaRPr>
          </a:p>
        </p:txBody>
      </p:sp>
      <p:sp>
        <p:nvSpPr>
          <p:cNvPr id="2" name="Footer Placeholder 1">
            <a:extLst>
              <a:ext uri="{FF2B5EF4-FFF2-40B4-BE49-F238E27FC236}">
                <a16:creationId xmlns:a16="http://schemas.microsoft.com/office/drawing/2014/main" id="{C08FD85F-6C28-42F8-97FA-8961238D9AF6}"/>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3B9BFCE9-139B-4BE1-9FE9-E0F96E8C30C0}"/>
              </a:ext>
            </a:extLst>
          </p:cNvPr>
          <p:cNvSpPr>
            <a:spLocks noGrp="1"/>
          </p:cNvSpPr>
          <p:nvPr>
            <p:ph type="sldNum" sz="quarter" idx="12"/>
          </p:nvPr>
        </p:nvSpPr>
        <p:spPr/>
        <p:txBody>
          <a:bodyPr/>
          <a:lstStyle/>
          <a:p>
            <a:fld id="{6B77664C-B6CD-43EA-B220-3DFE5A9CD23A}" type="slidenum">
              <a:rPr lang="en-IN" smtClean="0"/>
              <a:t>5</a:t>
            </a:fld>
            <a:endParaRPr lang="en-IN"/>
          </a:p>
        </p:txBody>
      </p:sp>
    </p:spTree>
    <p:extLst>
      <p:ext uri="{BB962C8B-B14F-4D97-AF65-F5344CB8AC3E}">
        <p14:creationId xmlns:p14="http://schemas.microsoft.com/office/powerpoint/2010/main" val="1376699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459609"/>
            <a:ext cx="11568224" cy="795033"/>
          </a:xfrm>
          <a:ln>
            <a:solidFill>
              <a:schemeClr val="accent1"/>
            </a:solidFill>
          </a:ln>
        </p:spPr>
        <p:txBody>
          <a:bodyPr>
            <a:noAutofit/>
          </a:bodyPr>
          <a:lstStyle/>
          <a:p>
            <a:pPr algn="ctr"/>
            <a:r>
              <a:rPr lang="en-US" sz="3600" b="1" dirty="0">
                <a:solidFill>
                  <a:srgbClr val="C00000"/>
                </a:solidFill>
              </a:rPr>
              <a:t>Certificate for Deduction of Income-tax at Lower or Nil Rate</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200" y="4269609"/>
            <a:ext cx="10515600" cy="10882442"/>
          </a:xfrm>
        </p:spPr>
        <p:txBody>
          <a:bodyPr>
            <a:normAutofit fontScale="92500" lnSpcReduction="20000"/>
          </a:bodyPr>
          <a:lstStyle/>
          <a:p>
            <a:r>
              <a:rPr lang="en-US" sz="4400" dirty="0"/>
              <a:t>Existing Provision</a:t>
            </a:r>
          </a:p>
          <a:p>
            <a:pPr lvl="1" fontAlgn="base">
              <a:spcAft>
                <a:spcPct val="0"/>
              </a:spcAft>
            </a:pPr>
            <a:r>
              <a:rPr lang="en-US" altLang="en-US" sz="3600" dirty="0"/>
              <a:t>Section 395 provides for issuance of certificate for deduction of tax at lower rate or nil rate</a:t>
            </a:r>
          </a:p>
          <a:p>
            <a:pPr lvl="1" fontAlgn="base">
              <a:spcAft>
                <a:spcPct val="0"/>
              </a:spcAft>
            </a:pPr>
            <a:r>
              <a:rPr lang="en-US" altLang="en-US" sz="3600" dirty="0"/>
              <a:t>The payee is required to make an application before the Assessing Officer</a:t>
            </a:r>
          </a:p>
          <a:p>
            <a:pPr lvl="1" fontAlgn="base">
              <a:spcAft>
                <a:spcPct val="0"/>
              </a:spcAft>
            </a:pPr>
            <a:r>
              <a:rPr lang="en-US" altLang="en-US" sz="3600" dirty="0"/>
              <a:t>The Assessing Officer, after verification and satisfaction, issues the certificate if total income justifies lower or nil deduction</a:t>
            </a:r>
          </a:p>
          <a:p>
            <a:endParaRPr lang="en-US" sz="4400" dirty="0"/>
          </a:p>
          <a:p>
            <a:r>
              <a:rPr lang="en-US" sz="4400" dirty="0"/>
              <a:t>Proposal</a:t>
            </a:r>
          </a:p>
          <a:p>
            <a:pPr lvl="1" fontAlgn="base">
              <a:spcAft>
                <a:spcPct val="0"/>
              </a:spcAft>
            </a:pPr>
            <a:r>
              <a:rPr lang="en-US" altLang="en-US" sz="3600" dirty="0"/>
              <a:t>To ease compliance burden of small taxpayers, it is proposed that the application for lower / nil deduction certificate may be made electronically</a:t>
            </a:r>
          </a:p>
          <a:p>
            <a:pPr lvl="1" fontAlgn="base">
              <a:spcAft>
                <a:spcPct val="0"/>
              </a:spcAft>
            </a:pPr>
            <a:r>
              <a:rPr lang="en-US" altLang="en-US" sz="3600" dirty="0"/>
              <a:t>Application shall be made to the prescribed income-tax authority</a:t>
            </a:r>
          </a:p>
          <a:p>
            <a:pPr lvl="1" fontAlgn="base">
              <a:spcAft>
                <a:spcPct val="0"/>
              </a:spcAft>
            </a:pPr>
            <a:r>
              <a:rPr lang="en-US" altLang="en-US" sz="3600" dirty="0"/>
              <a:t>The authority may issue the certificate electronically, subject to fulfilment of prescribed conditions</a:t>
            </a:r>
          </a:p>
          <a:p>
            <a:pPr lvl="1" fontAlgn="base">
              <a:spcAft>
                <a:spcPct val="0"/>
              </a:spcAft>
            </a:pPr>
            <a:r>
              <a:rPr lang="en-US" altLang="en-US" sz="3600" dirty="0"/>
              <a:t>Application may be rejected if prescribed conditions are not fulfilled or the application is incomplete</a:t>
            </a:r>
          </a:p>
          <a:p>
            <a:endParaRPr lang="en-US" sz="4400" dirty="0"/>
          </a:p>
          <a:p>
            <a:r>
              <a:rPr lang="en-US" sz="4400" dirty="0"/>
              <a:t>Parallel reference</a:t>
            </a:r>
          </a:p>
          <a:p>
            <a:pPr lvl="1"/>
            <a:r>
              <a:rPr lang="en-US" sz="3600" dirty="0"/>
              <a:t>No corresponding amendment is proposed in the Income-tax Act, 1961</a:t>
            </a:r>
            <a:endParaRPr lang="en-US" sz="4000" dirty="0"/>
          </a:p>
          <a:p>
            <a:endParaRPr lang="en-IN" sz="4400" dirty="0"/>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39881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FF0000"/>
                </a:solidFill>
              </a:rPr>
              <a:t>E-filing and issue of certificate for lower / nil deduction of tax</a:t>
            </a:r>
          </a:p>
          <a:p>
            <a:pPr algn="ctr">
              <a:lnSpc>
                <a:spcPct val="100000"/>
              </a:lnSpc>
            </a:pPr>
            <a:r>
              <a:rPr lang="en-US" sz="2900" b="1" dirty="0">
                <a:solidFill>
                  <a:srgbClr val="002060"/>
                </a:solidFill>
              </a:rPr>
              <a:t>Section Covered</a:t>
            </a:r>
            <a:r>
              <a:rPr lang="en-US" sz="2900" b="1" dirty="0">
                <a:solidFill>
                  <a:srgbClr val="FF0000"/>
                </a:solidFill>
              </a:rPr>
              <a:t>: Section 395 – Income-tax Act, 2025</a:t>
            </a:r>
          </a:p>
          <a:p>
            <a:pPr algn="ctr">
              <a:lnSpc>
                <a:spcPct val="100000"/>
              </a:lnSpc>
            </a:pPr>
            <a:r>
              <a:rPr lang="en-US" sz="2900" b="1" dirty="0">
                <a:solidFill>
                  <a:srgbClr val="002060"/>
                </a:solidFill>
              </a:rPr>
              <a:t>Clause No.: </a:t>
            </a:r>
            <a:r>
              <a:rPr lang="en-US" sz="2900" b="1" dirty="0">
                <a:solidFill>
                  <a:srgbClr val="FF0000"/>
                </a:solidFill>
              </a:rPr>
              <a:t>Clause 74 of Finance Bill, 2026</a:t>
            </a:r>
          </a:p>
          <a:p>
            <a:pPr algn="ctr">
              <a:lnSpc>
                <a:spcPct val="100000"/>
              </a:lnSpc>
            </a:pPr>
            <a:r>
              <a:rPr lang="en-US" sz="2900" b="1" dirty="0">
                <a:solidFill>
                  <a:srgbClr val="002060"/>
                </a:solidFill>
              </a:rPr>
              <a:t>FAQ Reference: </a:t>
            </a:r>
            <a:r>
              <a:rPr lang="fr-FR" sz="2900" b="1" dirty="0">
                <a:solidFill>
                  <a:srgbClr val="FF0000"/>
                </a:solidFill>
              </a:rPr>
              <a:t>IV, Page 5</a:t>
            </a:r>
            <a:endParaRPr lang="en-US" sz="2900" b="1" dirty="0">
              <a:solidFill>
                <a:srgbClr val="FF0000"/>
              </a:solidFill>
            </a:endParaRPr>
          </a:p>
          <a:p>
            <a:pPr algn="ctr">
              <a:lnSpc>
                <a:spcPct val="100000"/>
              </a:lnSpc>
            </a:pPr>
            <a:r>
              <a:rPr lang="en-US" sz="2900" b="1" dirty="0">
                <a:solidFill>
                  <a:srgbClr val="002060"/>
                </a:solidFill>
              </a:rPr>
              <a:t>Date: </a:t>
            </a:r>
            <a:r>
              <a:rPr lang="en-US" sz="2900" b="1" dirty="0">
                <a:solidFill>
                  <a:srgbClr val="FF0000"/>
                </a:solidFill>
              </a:rPr>
              <a:t>Effective from 1 April 2026 (T</a:t>
            </a:r>
            <a:r>
              <a:rPr lang="en-US" sz="2900" b="1" dirty="0">
                <a:solidFill>
                  <a:srgbClr val="FF0000"/>
                </a:solidFill>
                <a:latin typeface="+mj-lt"/>
                <a:ea typeface="+mj-ea"/>
                <a:cs typeface="+mj-cs"/>
              </a:rPr>
              <a:t>ax Year 2026–27 onwards)</a:t>
            </a:r>
            <a:endParaRPr lang="en-US" sz="2900" b="1" dirty="0">
              <a:solidFill>
                <a:srgbClr val="FF0000"/>
              </a:solidFill>
            </a:endParaRPr>
          </a:p>
        </p:txBody>
      </p:sp>
      <p:sp>
        <p:nvSpPr>
          <p:cNvPr id="2" name="Footer Placeholder 1">
            <a:extLst>
              <a:ext uri="{FF2B5EF4-FFF2-40B4-BE49-F238E27FC236}">
                <a16:creationId xmlns:a16="http://schemas.microsoft.com/office/drawing/2014/main" id="{846AD405-DBF7-463E-831E-3662C86C9518}"/>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78A9B8A2-9BD4-4290-AA74-A1945209C9BA}"/>
              </a:ext>
            </a:extLst>
          </p:cNvPr>
          <p:cNvSpPr>
            <a:spLocks noGrp="1"/>
          </p:cNvSpPr>
          <p:nvPr>
            <p:ph type="sldNum" sz="quarter" idx="12"/>
          </p:nvPr>
        </p:nvSpPr>
        <p:spPr/>
        <p:txBody>
          <a:bodyPr/>
          <a:lstStyle/>
          <a:p>
            <a:fld id="{6B77664C-B6CD-43EA-B220-3DFE5A9CD23A}" type="slidenum">
              <a:rPr lang="en-IN" smtClean="0"/>
              <a:t>6</a:t>
            </a:fld>
            <a:endParaRPr lang="en-IN"/>
          </a:p>
        </p:txBody>
      </p:sp>
    </p:spTree>
    <p:extLst>
      <p:ext uri="{BB962C8B-B14F-4D97-AF65-F5344CB8AC3E}">
        <p14:creationId xmlns:p14="http://schemas.microsoft.com/office/powerpoint/2010/main" val="3380046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459609"/>
            <a:ext cx="11568224" cy="795033"/>
          </a:xfrm>
          <a:ln>
            <a:solidFill>
              <a:schemeClr val="accent1"/>
            </a:solidFill>
          </a:ln>
        </p:spPr>
        <p:txBody>
          <a:bodyPr>
            <a:noAutofit/>
          </a:bodyPr>
          <a:lstStyle/>
          <a:p>
            <a:pPr algn="ctr"/>
            <a:r>
              <a:rPr lang="en-US" sz="3600" b="1" dirty="0">
                <a:solidFill>
                  <a:srgbClr val="C00000"/>
                </a:solidFill>
              </a:rPr>
              <a:t>TAN where Seller of Immovable Property is a Non-Resident</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200" y="4269609"/>
            <a:ext cx="10515600" cy="10882442"/>
          </a:xfrm>
        </p:spPr>
        <p:txBody>
          <a:bodyPr>
            <a:normAutofit fontScale="92500" lnSpcReduction="10000"/>
          </a:bodyPr>
          <a:lstStyle/>
          <a:p>
            <a:r>
              <a:rPr lang="en-US" sz="4400" dirty="0"/>
              <a:t>Existing Provision</a:t>
            </a:r>
          </a:p>
          <a:p>
            <a:pPr lvl="1" fontAlgn="base">
              <a:spcAft>
                <a:spcPct val="0"/>
              </a:spcAft>
            </a:pPr>
            <a:r>
              <a:rPr lang="en-US" sz="3600" dirty="0"/>
              <a:t>Where a resident individual or HUF purchases immovable property from a resident seller, TAN is not required</a:t>
            </a:r>
          </a:p>
          <a:p>
            <a:pPr lvl="1" fontAlgn="base">
              <a:spcAft>
                <a:spcPct val="0"/>
              </a:spcAft>
            </a:pPr>
            <a:r>
              <a:rPr lang="en-US" sz="3600" dirty="0"/>
              <a:t>However, where the seller is a non-resident, the buyer is required to obtain TAN to deduct tax at source.</a:t>
            </a:r>
          </a:p>
          <a:p>
            <a:pPr lvl="1" fontAlgn="base">
              <a:spcAft>
                <a:spcPct val="0"/>
              </a:spcAft>
            </a:pPr>
            <a:r>
              <a:rPr lang="en-US" sz="3600" dirty="0"/>
              <a:t>This results in compliance burden for a single transaction</a:t>
            </a:r>
          </a:p>
          <a:p>
            <a:pPr marL="609585" lvl="1" indent="0" fontAlgn="base">
              <a:spcAft>
                <a:spcPct val="0"/>
              </a:spcAft>
              <a:buNone/>
            </a:pPr>
            <a:endParaRPr lang="en-US" sz="3600" dirty="0"/>
          </a:p>
          <a:p>
            <a:r>
              <a:rPr lang="en-US" sz="4400" dirty="0"/>
              <a:t>Proposal</a:t>
            </a:r>
          </a:p>
          <a:p>
            <a:pPr lvl="1" fontAlgn="base">
              <a:spcAft>
                <a:spcPct val="0"/>
              </a:spcAft>
            </a:pPr>
            <a:r>
              <a:rPr lang="en-US" altLang="en-US" sz="3600" dirty="0"/>
              <a:t>Resident individual or Hindu undivided family shall not be required to obtain TAN</a:t>
            </a:r>
          </a:p>
          <a:p>
            <a:pPr lvl="1" fontAlgn="base">
              <a:spcAft>
                <a:spcPct val="0"/>
              </a:spcAft>
            </a:pPr>
            <a:r>
              <a:rPr lang="en-US" altLang="en-US" sz="3600" dirty="0"/>
              <a:t>Applicable where tax is required to be deducted on consideration for transfer of immovable property from a non-resident</a:t>
            </a:r>
          </a:p>
          <a:p>
            <a:pPr lvl="1" fontAlgn="base">
              <a:spcAft>
                <a:spcPct val="0"/>
              </a:spcAft>
            </a:pPr>
            <a:r>
              <a:rPr lang="en-US" altLang="en-US" sz="3600" dirty="0"/>
              <a:t>Tax shall be deducted and reported using PAN-based challan-cum-statement</a:t>
            </a:r>
          </a:p>
          <a:p>
            <a:pPr marL="0" indent="0">
              <a:buNone/>
            </a:pPr>
            <a:endParaRPr lang="en-US" sz="4400" dirty="0"/>
          </a:p>
          <a:p>
            <a:r>
              <a:rPr lang="en-US" sz="4400" dirty="0"/>
              <a:t>Parallel reference</a:t>
            </a:r>
          </a:p>
          <a:p>
            <a:pPr lvl="1"/>
            <a:r>
              <a:rPr lang="en-US" sz="3600" dirty="0"/>
              <a:t>No corresponding amendment is proposed in the Income-tax Act, 1961</a:t>
            </a:r>
            <a:endParaRPr lang="en-US" sz="4000" dirty="0"/>
          </a:p>
          <a:p>
            <a:endParaRPr lang="en-IN" sz="4400" dirty="0"/>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39881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FF0000"/>
                </a:solidFill>
              </a:rPr>
              <a:t>TAN by resident individual / HUF for purchase of immovable property from non-resident</a:t>
            </a:r>
          </a:p>
          <a:p>
            <a:pPr algn="ctr">
              <a:lnSpc>
                <a:spcPct val="100000"/>
              </a:lnSpc>
            </a:pPr>
            <a:r>
              <a:rPr lang="en-US" sz="2900" b="1" dirty="0">
                <a:solidFill>
                  <a:srgbClr val="002060"/>
                </a:solidFill>
              </a:rPr>
              <a:t>Section Covered</a:t>
            </a:r>
            <a:r>
              <a:rPr lang="en-US" sz="2900" b="1" dirty="0">
                <a:solidFill>
                  <a:srgbClr val="FF0000"/>
                </a:solidFill>
              </a:rPr>
              <a:t>: 397(1)(c) r/w/s 393(2) Income-tax Act, 2025</a:t>
            </a:r>
          </a:p>
          <a:p>
            <a:pPr algn="ctr">
              <a:lnSpc>
                <a:spcPct val="100000"/>
              </a:lnSpc>
            </a:pPr>
            <a:r>
              <a:rPr lang="en-US" sz="2900" b="1" dirty="0">
                <a:solidFill>
                  <a:srgbClr val="002060"/>
                </a:solidFill>
              </a:rPr>
              <a:t>Clause No.: </a:t>
            </a:r>
            <a:r>
              <a:rPr lang="en-US" sz="2900" b="1" dirty="0">
                <a:solidFill>
                  <a:srgbClr val="FF0000"/>
                </a:solidFill>
              </a:rPr>
              <a:t>Clause 75 of Finance Bill, 2026</a:t>
            </a:r>
          </a:p>
          <a:p>
            <a:pPr algn="ctr">
              <a:lnSpc>
                <a:spcPct val="100000"/>
              </a:lnSpc>
            </a:pPr>
            <a:r>
              <a:rPr lang="en-US" sz="2900" b="1" dirty="0">
                <a:solidFill>
                  <a:srgbClr val="002060"/>
                </a:solidFill>
              </a:rPr>
              <a:t>FAQ Reference: </a:t>
            </a:r>
            <a:r>
              <a:rPr lang="fr-FR" sz="2900" b="1" dirty="0">
                <a:solidFill>
                  <a:srgbClr val="FF0000"/>
                </a:solidFill>
              </a:rPr>
              <a:t>IX, Page 10</a:t>
            </a:r>
            <a:endParaRPr lang="en-US" sz="2900" b="1" dirty="0">
              <a:solidFill>
                <a:srgbClr val="FF0000"/>
              </a:solidFill>
            </a:endParaRPr>
          </a:p>
          <a:p>
            <a:pPr algn="ctr">
              <a:lnSpc>
                <a:spcPct val="100000"/>
              </a:lnSpc>
            </a:pPr>
            <a:r>
              <a:rPr lang="en-US" sz="2900" b="1" dirty="0">
                <a:solidFill>
                  <a:srgbClr val="002060"/>
                </a:solidFill>
              </a:rPr>
              <a:t>Date: </a:t>
            </a:r>
            <a:r>
              <a:rPr lang="en-US" sz="2900" b="1" dirty="0">
                <a:solidFill>
                  <a:srgbClr val="FF0000"/>
                </a:solidFill>
              </a:rPr>
              <a:t>Effective from 1 April 2026 (T</a:t>
            </a:r>
            <a:r>
              <a:rPr lang="en-US" sz="2900" b="1" dirty="0">
                <a:solidFill>
                  <a:srgbClr val="FF0000"/>
                </a:solidFill>
                <a:latin typeface="+mj-lt"/>
                <a:ea typeface="+mj-ea"/>
                <a:cs typeface="+mj-cs"/>
              </a:rPr>
              <a:t>ax Year 2026–27 onwards)</a:t>
            </a:r>
            <a:endParaRPr lang="en-US" sz="2900" b="1" dirty="0">
              <a:solidFill>
                <a:srgbClr val="FF0000"/>
              </a:solidFill>
            </a:endParaRPr>
          </a:p>
        </p:txBody>
      </p:sp>
      <p:sp>
        <p:nvSpPr>
          <p:cNvPr id="2" name="Footer Placeholder 1">
            <a:extLst>
              <a:ext uri="{FF2B5EF4-FFF2-40B4-BE49-F238E27FC236}">
                <a16:creationId xmlns:a16="http://schemas.microsoft.com/office/drawing/2014/main" id="{956E046A-B384-4B3A-A9C0-68F7B3EBC915}"/>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2E854004-6CFF-4843-B699-8105DBC2AB31}"/>
              </a:ext>
            </a:extLst>
          </p:cNvPr>
          <p:cNvSpPr>
            <a:spLocks noGrp="1"/>
          </p:cNvSpPr>
          <p:nvPr>
            <p:ph type="sldNum" sz="quarter" idx="12"/>
          </p:nvPr>
        </p:nvSpPr>
        <p:spPr/>
        <p:txBody>
          <a:bodyPr/>
          <a:lstStyle/>
          <a:p>
            <a:fld id="{6B77664C-B6CD-43EA-B220-3DFE5A9CD23A}" type="slidenum">
              <a:rPr lang="en-IN" smtClean="0"/>
              <a:t>7</a:t>
            </a:fld>
            <a:endParaRPr lang="en-IN"/>
          </a:p>
        </p:txBody>
      </p:sp>
    </p:spTree>
    <p:extLst>
      <p:ext uri="{BB962C8B-B14F-4D97-AF65-F5344CB8AC3E}">
        <p14:creationId xmlns:p14="http://schemas.microsoft.com/office/powerpoint/2010/main" val="243581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459609"/>
            <a:ext cx="11568224" cy="795033"/>
          </a:xfrm>
          <a:ln>
            <a:solidFill>
              <a:schemeClr val="accent1"/>
            </a:solidFill>
          </a:ln>
        </p:spPr>
        <p:txBody>
          <a:bodyPr>
            <a:noAutofit/>
          </a:bodyPr>
          <a:lstStyle/>
          <a:p>
            <a:pPr algn="ctr"/>
            <a:r>
              <a:rPr lang="en-US" sz="3600" b="1" dirty="0">
                <a:solidFill>
                  <a:srgbClr val="C00000"/>
                </a:solidFill>
              </a:rPr>
              <a:t>Enabling Filing of Declaration for No Deduction to a Depository</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200" y="4269609"/>
            <a:ext cx="10515600" cy="10882442"/>
          </a:xfrm>
        </p:spPr>
        <p:txBody>
          <a:bodyPr>
            <a:normAutofit fontScale="92500" lnSpcReduction="20000"/>
          </a:bodyPr>
          <a:lstStyle/>
          <a:p>
            <a:r>
              <a:rPr lang="en-US" sz="4400" dirty="0"/>
              <a:t>Existing Provision</a:t>
            </a:r>
          </a:p>
          <a:p>
            <a:pPr lvl="1" fontAlgn="base">
              <a:spcAft>
                <a:spcPct val="0"/>
              </a:spcAft>
            </a:pPr>
            <a:r>
              <a:rPr lang="en-US" sz="3600" dirty="0"/>
              <a:t>Section 393(6) provides that tax shall not be deducted at source in specified cases</a:t>
            </a:r>
          </a:p>
          <a:p>
            <a:pPr lvl="1" fontAlgn="base">
              <a:spcAft>
                <a:spcPct val="0"/>
              </a:spcAft>
            </a:pPr>
            <a:r>
              <a:rPr lang="en-US" sz="3600" dirty="0"/>
              <a:t>The assessee is required to furnish a written declaration for no deduction of tax to the person responsible for paying income</a:t>
            </a:r>
          </a:p>
          <a:p>
            <a:pPr lvl="1" fontAlgn="base">
              <a:spcAft>
                <a:spcPct val="0"/>
              </a:spcAft>
            </a:pPr>
            <a:r>
              <a:rPr lang="en-US" sz="3600" dirty="0"/>
              <a:t>Such declaration is required to be submitted separately to each payer in respect of dividend, interest from securities and income from units of mutual funds</a:t>
            </a:r>
          </a:p>
          <a:p>
            <a:r>
              <a:rPr lang="en-US" sz="4400" dirty="0"/>
              <a:t>Proposal</a:t>
            </a:r>
          </a:p>
          <a:p>
            <a:pPr lvl="1" fontAlgn="base">
              <a:spcAft>
                <a:spcPct val="0"/>
              </a:spcAft>
            </a:pPr>
            <a:r>
              <a:rPr lang="en-US" altLang="en-US" sz="3600" dirty="0"/>
              <a:t>To reduce compliance burden, it is proposed to allow filing of declaration for no deduction of tax to the depository</a:t>
            </a:r>
          </a:p>
          <a:p>
            <a:pPr lvl="1" fontAlgn="base">
              <a:spcAft>
                <a:spcPct val="0"/>
              </a:spcAft>
            </a:pPr>
            <a:r>
              <a:rPr lang="en-US" altLang="en-US" sz="3600" dirty="0"/>
              <a:t>The depository shall make the declaration available to the person responsible for paying such income</a:t>
            </a:r>
          </a:p>
          <a:p>
            <a:pPr lvl="1" fontAlgn="base">
              <a:spcAft>
                <a:spcPct val="0"/>
              </a:spcAft>
            </a:pPr>
            <a:r>
              <a:rPr lang="en-US" altLang="en-US" sz="3600" dirty="0"/>
              <a:t>Time limit for furnishing declarations by the payer to the prescribed income-tax authority is changed from monthly to quarterly</a:t>
            </a:r>
          </a:p>
          <a:p>
            <a:pPr lvl="1" fontAlgn="base">
              <a:spcAft>
                <a:spcPct val="0"/>
              </a:spcAft>
            </a:pPr>
            <a:r>
              <a:rPr lang="en-US" altLang="en-US" sz="3600" dirty="0"/>
              <a:t>Applicable only where securities or units are held in a depository and are listed on a recognized stock exchange in India</a:t>
            </a:r>
          </a:p>
          <a:p>
            <a:r>
              <a:rPr lang="en-US" sz="4400" dirty="0"/>
              <a:t>Parallel reference</a:t>
            </a:r>
          </a:p>
          <a:p>
            <a:pPr lvl="1"/>
            <a:r>
              <a:rPr lang="en-US" sz="3600" dirty="0"/>
              <a:t>No corresponding amendment is proposed in the Income-tax Act, 1961</a:t>
            </a:r>
            <a:endParaRPr lang="en-US" sz="4000" dirty="0"/>
          </a:p>
          <a:p>
            <a:endParaRPr lang="en-IN" sz="4400" dirty="0"/>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39881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FF0000"/>
                </a:solidFill>
              </a:rPr>
              <a:t>Filing of declaration for no deduction of tax to a depository</a:t>
            </a:r>
          </a:p>
          <a:p>
            <a:pPr algn="ctr">
              <a:lnSpc>
                <a:spcPct val="100000"/>
              </a:lnSpc>
            </a:pPr>
            <a:r>
              <a:rPr lang="en-US" sz="2900" b="1" dirty="0">
                <a:solidFill>
                  <a:srgbClr val="002060"/>
                </a:solidFill>
              </a:rPr>
              <a:t>Section Covered</a:t>
            </a:r>
            <a:r>
              <a:rPr lang="en-US" sz="2900" b="1" dirty="0">
                <a:solidFill>
                  <a:srgbClr val="FF0000"/>
                </a:solidFill>
              </a:rPr>
              <a:t>: 393(6) Income-tax Act, 2025</a:t>
            </a:r>
          </a:p>
          <a:p>
            <a:pPr algn="ctr">
              <a:lnSpc>
                <a:spcPct val="100000"/>
              </a:lnSpc>
            </a:pPr>
            <a:r>
              <a:rPr lang="en-US" sz="2900" b="1" dirty="0">
                <a:solidFill>
                  <a:srgbClr val="002060"/>
                </a:solidFill>
              </a:rPr>
              <a:t>Clause No.: </a:t>
            </a:r>
            <a:r>
              <a:rPr lang="en-US" sz="2900" b="1" dirty="0">
                <a:solidFill>
                  <a:srgbClr val="FF0000"/>
                </a:solidFill>
              </a:rPr>
              <a:t>Clause 72 of Finance Bill, 2026</a:t>
            </a:r>
          </a:p>
          <a:p>
            <a:pPr algn="ctr">
              <a:lnSpc>
                <a:spcPct val="100000"/>
              </a:lnSpc>
            </a:pPr>
            <a:r>
              <a:rPr lang="en-US" sz="2900" b="1" dirty="0">
                <a:solidFill>
                  <a:srgbClr val="002060"/>
                </a:solidFill>
              </a:rPr>
              <a:t>FAQ Reference: </a:t>
            </a:r>
            <a:r>
              <a:rPr lang="fr-FR" sz="2900" b="1" dirty="0">
                <a:solidFill>
                  <a:srgbClr val="FF0000"/>
                </a:solidFill>
              </a:rPr>
              <a:t>VI, Page 6 &amp; 7</a:t>
            </a:r>
            <a:endParaRPr lang="en-US" sz="2900" b="1" dirty="0">
              <a:solidFill>
                <a:srgbClr val="FF0000"/>
              </a:solidFill>
            </a:endParaRPr>
          </a:p>
          <a:p>
            <a:pPr algn="ctr">
              <a:lnSpc>
                <a:spcPct val="100000"/>
              </a:lnSpc>
            </a:pPr>
            <a:r>
              <a:rPr lang="en-US" sz="2900" b="1" dirty="0">
                <a:solidFill>
                  <a:srgbClr val="002060"/>
                </a:solidFill>
              </a:rPr>
              <a:t>Date: </a:t>
            </a:r>
            <a:r>
              <a:rPr lang="en-US" sz="2900" b="1" dirty="0">
                <a:solidFill>
                  <a:srgbClr val="FF0000"/>
                </a:solidFill>
              </a:rPr>
              <a:t>Effective from 1 April 2027 (T</a:t>
            </a:r>
            <a:r>
              <a:rPr lang="en-US" sz="2900" b="1" dirty="0">
                <a:solidFill>
                  <a:srgbClr val="FF0000"/>
                </a:solidFill>
                <a:latin typeface="+mj-lt"/>
                <a:ea typeface="+mj-ea"/>
                <a:cs typeface="+mj-cs"/>
              </a:rPr>
              <a:t>ax Year 2027–28 onwards)</a:t>
            </a:r>
            <a:endParaRPr lang="en-US" sz="2900" b="1" dirty="0">
              <a:solidFill>
                <a:srgbClr val="FF0000"/>
              </a:solidFill>
            </a:endParaRPr>
          </a:p>
        </p:txBody>
      </p:sp>
      <p:sp>
        <p:nvSpPr>
          <p:cNvPr id="2" name="Footer Placeholder 1">
            <a:extLst>
              <a:ext uri="{FF2B5EF4-FFF2-40B4-BE49-F238E27FC236}">
                <a16:creationId xmlns:a16="http://schemas.microsoft.com/office/drawing/2014/main" id="{CFEBB204-1A25-4D45-BB89-0B0E16BE8F05}"/>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234B5DB3-55C8-4080-B451-B1DD0DC7D714}"/>
              </a:ext>
            </a:extLst>
          </p:cNvPr>
          <p:cNvSpPr>
            <a:spLocks noGrp="1"/>
          </p:cNvSpPr>
          <p:nvPr>
            <p:ph type="sldNum" sz="quarter" idx="12"/>
          </p:nvPr>
        </p:nvSpPr>
        <p:spPr/>
        <p:txBody>
          <a:bodyPr/>
          <a:lstStyle/>
          <a:p>
            <a:fld id="{6B77664C-B6CD-43EA-B220-3DFE5A9CD23A}" type="slidenum">
              <a:rPr lang="en-IN" smtClean="0"/>
              <a:t>8</a:t>
            </a:fld>
            <a:endParaRPr lang="en-IN"/>
          </a:p>
        </p:txBody>
      </p:sp>
    </p:spTree>
    <p:extLst>
      <p:ext uri="{BB962C8B-B14F-4D97-AF65-F5344CB8AC3E}">
        <p14:creationId xmlns:p14="http://schemas.microsoft.com/office/powerpoint/2010/main" val="3814788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459609"/>
            <a:ext cx="11568224" cy="795033"/>
          </a:xfrm>
          <a:ln>
            <a:solidFill>
              <a:schemeClr val="accent1"/>
            </a:solidFill>
          </a:ln>
        </p:spPr>
        <p:txBody>
          <a:bodyPr>
            <a:noAutofit/>
          </a:bodyPr>
          <a:lstStyle/>
          <a:p>
            <a:pPr algn="ctr"/>
            <a:r>
              <a:rPr lang="en-US" sz="3600" b="1" dirty="0">
                <a:solidFill>
                  <a:srgbClr val="C00000"/>
                </a:solidFill>
              </a:rPr>
              <a:t>TDS on Supply of Manpower</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200" y="4269609"/>
            <a:ext cx="10515600" cy="10882442"/>
          </a:xfrm>
        </p:spPr>
        <p:txBody>
          <a:bodyPr>
            <a:normAutofit fontScale="92500" lnSpcReduction="20000"/>
          </a:bodyPr>
          <a:lstStyle/>
          <a:p>
            <a:r>
              <a:rPr lang="en-US" sz="4400" dirty="0"/>
              <a:t>Existing Provision</a:t>
            </a:r>
          </a:p>
          <a:p>
            <a:pPr lvl="1" fontAlgn="base">
              <a:spcAft>
                <a:spcPct val="0"/>
              </a:spcAft>
            </a:pPr>
            <a:r>
              <a:rPr lang="en-US" sz="3600" dirty="0"/>
              <a:t>Section 393(1) [Table: Sl. No. 6(</a:t>
            </a:r>
            <a:r>
              <a:rPr lang="en-US" sz="3600" dirty="0" err="1"/>
              <a:t>i</a:t>
            </a:r>
            <a:r>
              <a:rPr lang="en-US" sz="3600" dirty="0"/>
              <a:t>)] provides for deduction of tax at source on payments to contractors for carrying out any work</a:t>
            </a:r>
          </a:p>
          <a:p>
            <a:pPr lvl="1" fontAlgn="base">
              <a:spcAft>
                <a:spcPct val="0"/>
              </a:spcAft>
            </a:pPr>
            <a:r>
              <a:rPr lang="en-US" sz="3600" dirty="0"/>
              <a:t>Section 393(1) [Table: Sl. No. 6(iii)] provides for deduction of tax at source on fees for professional or technical services</a:t>
            </a:r>
          </a:p>
          <a:p>
            <a:pPr lvl="1" fontAlgn="base">
              <a:spcAft>
                <a:spcPct val="0"/>
              </a:spcAft>
            </a:pPr>
            <a:r>
              <a:rPr lang="en-US" sz="3600" dirty="0"/>
              <a:t>Section 393(1) [Table: Sl. No. 6(ii)] provides for TDS on payments made by individual or HUF for work not covered under Sl. No. 6(</a:t>
            </a:r>
            <a:r>
              <a:rPr lang="en-US" sz="3600" dirty="0" err="1"/>
              <a:t>i</a:t>
            </a:r>
            <a:r>
              <a:rPr lang="en-US" sz="3600" dirty="0"/>
              <a:t>)</a:t>
            </a:r>
          </a:p>
          <a:p>
            <a:pPr lvl="1" fontAlgn="base">
              <a:spcAft>
                <a:spcPct val="0"/>
              </a:spcAft>
            </a:pPr>
            <a:r>
              <a:rPr lang="en-US" sz="3600" dirty="0"/>
              <a:t>There exists ambiguity regarding the applicable rate of TDS on payments for supply of manpower</a:t>
            </a:r>
          </a:p>
          <a:p>
            <a:r>
              <a:rPr lang="en-US" sz="4400" dirty="0"/>
              <a:t>Proposal</a:t>
            </a:r>
          </a:p>
          <a:p>
            <a:pPr lvl="1" fontAlgn="base">
              <a:spcAft>
                <a:spcPct val="0"/>
              </a:spcAft>
            </a:pPr>
            <a:r>
              <a:rPr lang="en-US" altLang="en-US" sz="3600" dirty="0"/>
              <a:t>To provide clarity, it is proposed to include “supply of manpower” within the ambit of “work” in section 402(27)</a:t>
            </a:r>
          </a:p>
          <a:p>
            <a:pPr lvl="1" fontAlgn="base">
              <a:spcAft>
                <a:spcPct val="0"/>
              </a:spcAft>
            </a:pPr>
            <a:r>
              <a:rPr lang="en-US" altLang="en-US" sz="3600" dirty="0"/>
              <a:t>Consequently, provisions of section 393(1) [Table: Sl. No. 6(</a:t>
            </a:r>
            <a:r>
              <a:rPr lang="en-US" altLang="en-US" sz="3600" dirty="0" err="1"/>
              <a:t>i</a:t>
            </a:r>
            <a:r>
              <a:rPr lang="en-US" altLang="en-US" sz="3600" dirty="0"/>
              <a:t>)] or Sl. No. 6(ii), as the case may be, shall apply (i.e. 1% or 2% and not 10%)</a:t>
            </a:r>
          </a:p>
          <a:p>
            <a:pPr lvl="1" fontAlgn="base">
              <a:spcAft>
                <a:spcPct val="0"/>
              </a:spcAft>
            </a:pPr>
            <a:r>
              <a:rPr lang="en-US" altLang="en-US" sz="3600" dirty="0"/>
              <a:t>This removes ambiguity regarding applicability of TDS provisions on supply of manpower</a:t>
            </a:r>
          </a:p>
          <a:p>
            <a:r>
              <a:rPr lang="en-US" sz="4400" dirty="0"/>
              <a:t>Parallel reference</a:t>
            </a:r>
          </a:p>
          <a:p>
            <a:pPr lvl="1"/>
            <a:r>
              <a:rPr lang="en-US" sz="3600" dirty="0"/>
              <a:t>No corresponding amendment is proposed in the Income-tax Act, 1961</a:t>
            </a:r>
            <a:endParaRPr lang="en-US" sz="4000" dirty="0"/>
          </a:p>
          <a:p>
            <a:endParaRPr lang="en-IN" sz="4400" dirty="0"/>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39881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FF0000"/>
                </a:solidFill>
              </a:rPr>
              <a:t>Applicability of TDS provisions on supply of manpower</a:t>
            </a:r>
          </a:p>
          <a:p>
            <a:pPr algn="ctr">
              <a:lnSpc>
                <a:spcPct val="100000"/>
              </a:lnSpc>
            </a:pPr>
            <a:r>
              <a:rPr lang="en-US" sz="2900" b="1" dirty="0">
                <a:solidFill>
                  <a:srgbClr val="002060"/>
                </a:solidFill>
              </a:rPr>
              <a:t>Section Covered</a:t>
            </a:r>
            <a:r>
              <a:rPr lang="en-US" sz="2900" b="1" dirty="0">
                <a:solidFill>
                  <a:srgbClr val="FF0000"/>
                </a:solidFill>
              </a:rPr>
              <a:t>: 393(1) r/w/s 402(27) Income-tax Act, 2025</a:t>
            </a:r>
          </a:p>
          <a:p>
            <a:pPr algn="ctr">
              <a:lnSpc>
                <a:spcPct val="100000"/>
              </a:lnSpc>
            </a:pPr>
            <a:r>
              <a:rPr lang="en-US" sz="2900" b="1" dirty="0">
                <a:solidFill>
                  <a:srgbClr val="002060"/>
                </a:solidFill>
              </a:rPr>
              <a:t>Clause No.: </a:t>
            </a:r>
            <a:r>
              <a:rPr lang="en-US" sz="2900" b="1" dirty="0">
                <a:solidFill>
                  <a:srgbClr val="FF0000"/>
                </a:solidFill>
              </a:rPr>
              <a:t>Clause 78 of Finance Bill, 2026</a:t>
            </a:r>
          </a:p>
          <a:p>
            <a:pPr algn="ctr">
              <a:lnSpc>
                <a:spcPct val="100000"/>
              </a:lnSpc>
            </a:pPr>
            <a:r>
              <a:rPr lang="en-US" sz="2900" b="1" dirty="0">
                <a:solidFill>
                  <a:srgbClr val="002060"/>
                </a:solidFill>
              </a:rPr>
              <a:t>FAQ Reference: </a:t>
            </a:r>
            <a:r>
              <a:rPr lang="fr-FR" sz="2900" b="1" dirty="0">
                <a:solidFill>
                  <a:srgbClr val="FF0000"/>
                </a:solidFill>
              </a:rPr>
              <a:t>IV, Page 4</a:t>
            </a:r>
            <a:endParaRPr lang="en-US" sz="2900" b="1" dirty="0">
              <a:solidFill>
                <a:srgbClr val="FF0000"/>
              </a:solidFill>
            </a:endParaRPr>
          </a:p>
          <a:p>
            <a:pPr algn="ctr">
              <a:lnSpc>
                <a:spcPct val="100000"/>
              </a:lnSpc>
            </a:pPr>
            <a:r>
              <a:rPr lang="en-US" sz="2900" b="1" dirty="0">
                <a:solidFill>
                  <a:srgbClr val="002060"/>
                </a:solidFill>
              </a:rPr>
              <a:t>Date: </a:t>
            </a:r>
            <a:r>
              <a:rPr lang="en-US" sz="2900" b="1" dirty="0">
                <a:solidFill>
                  <a:srgbClr val="FF0000"/>
                </a:solidFill>
              </a:rPr>
              <a:t>Effective from 1 April 2026 (T</a:t>
            </a:r>
            <a:r>
              <a:rPr lang="en-US" sz="2900" b="1" dirty="0">
                <a:solidFill>
                  <a:srgbClr val="FF0000"/>
                </a:solidFill>
                <a:latin typeface="+mj-lt"/>
                <a:ea typeface="+mj-ea"/>
                <a:cs typeface="+mj-cs"/>
              </a:rPr>
              <a:t>ax Year 2026–27 onwards)</a:t>
            </a:r>
            <a:endParaRPr lang="en-US" sz="2900" b="1" dirty="0">
              <a:solidFill>
                <a:srgbClr val="FF0000"/>
              </a:solidFill>
            </a:endParaRPr>
          </a:p>
        </p:txBody>
      </p:sp>
      <p:sp>
        <p:nvSpPr>
          <p:cNvPr id="2" name="Footer Placeholder 1">
            <a:extLst>
              <a:ext uri="{FF2B5EF4-FFF2-40B4-BE49-F238E27FC236}">
                <a16:creationId xmlns:a16="http://schemas.microsoft.com/office/drawing/2014/main" id="{D907C458-EDFF-41D9-938F-FEF973F03CB0}"/>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636D9183-F0D2-4099-BCDE-B142431E134C}"/>
              </a:ext>
            </a:extLst>
          </p:cNvPr>
          <p:cNvSpPr>
            <a:spLocks noGrp="1"/>
          </p:cNvSpPr>
          <p:nvPr>
            <p:ph type="sldNum" sz="quarter" idx="12"/>
          </p:nvPr>
        </p:nvSpPr>
        <p:spPr/>
        <p:txBody>
          <a:bodyPr/>
          <a:lstStyle/>
          <a:p>
            <a:fld id="{6B77664C-B6CD-43EA-B220-3DFE5A9CD23A}" type="slidenum">
              <a:rPr lang="en-IN" smtClean="0"/>
              <a:t>9</a:t>
            </a:fld>
            <a:endParaRPr lang="en-IN"/>
          </a:p>
        </p:txBody>
      </p:sp>
    </p:spTree>
    <p:extLst>
      <p:ext uri="{BB962C8B-B14F-4D97-AF65-F5344CB8AC3E}">
        <p14:creationId xmlns:p14="http://schemas.microsoft.com/office/powerpoint/2010/main" val="2655803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459609"/>
            <a:ext cx="11568224" cy="795033"/>
          </a:xfrm>
          <a:ln>
            <a:solidFill>
              <a:schemeClr val="accent1"/>
            </a:solidFill>
          </a:ln>
        </p:spPr>
        <p:txBody>
          <a:bodyPr>
            <a:noAutofit/>
          </a:bodyPr>
          <a:lstStyle/>
          <a:p>
            <a:pPr algn="ctr"/>
            <a:r>
              <a:rPr lang="en-US" sz="3600" b="1" dirty="0">
                <a:solidFill>
                  <a:srgbClr val="C00000"/>
                </a:solidFill>
              </a:rPr>
              <a:t>Compulsory Acquisition of Land under the RFCTLARR Act</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200" y="4269609"/>
            <a:ext cx="10515600" cy="10882442"/>
          </a:xfrm>
        </p:spPr>
        <p:txBody>
          <a:bodyPr>
            <a:normAutofit fontScale="85000" lnSpcReduction="10000"/>
          </a:bodyPr>
          <a:lstStyle/>
          <a:p>
            <a:r>
              <a:rPr lang="en-US" sz="4400" dirty="0"/>
              <a:t>Existing Provision</a:t>
            </a:r>
          </a:p>
          <a:p>
            <a:pPr lvl="1" fontAlgn="base">
              <a:spcAft>
                <a:spcPct val="0"/>
              </a:spcAft>
            </a:pPr>
            <a:r>
              <a:rPr lang="en-US" sz="3600" dirty="0"/>
              <a:t>Schedule III read with section 11 provides exemption to certain eligible persons on their total income</a:t>
            </a:r>
          </a:p>
          <a:p>
            <a:pPr lvl="1" fontAlgn="base">
              <a:spcAft>
                <a:spcPct val="0"/>
              </a:spcAft>
            </a:pPr>
            <a:r>
              <a:rPr lang="en-US" sz="3600" dirty="0"/>
              <a:t>The Schedule inter alia provides exemption to an individual or Hindu undivided family on income chargeable under the head “capital gains” arising from transfer of agricultural land, subject to specified conditions</a:t>
            </a:r>
          </a:p>
          <a:p>
            <a:pPr lvl="1" fontAlgn="base">
              <a:spcAft>
                <a:spcPct val="0"/>
              </a:spcAft>
            </a:pPr>
            <a:r>
              <a:rPr lang="en-US" sz="3600" dirty="0"/>
              <a:t>Section 96 of the RFCTLARR Act, 2013 provides that income-tax shall not be levied on any award or agreement made under the said Act (except those under section 46)</a:t>
            </a:r>
          </a:p>
          <a:p>
            <a:r>
              <a:rPr lang="en-US" sz="4400" dirty="0"/>
              <a:t>Proposal</a:t>
            </a:r>
          </a:p>
          <a:p>
            <a:pPr lvl="1" fontAlgn="base">
              <a:spcAft>
                <a:spcPct val="0"/>
              </a:spcAft>
            </a:pPr>
            <a:r>
              <a:rPr lang="en-US" altLang="en-US" sz="3600" dirty="0"/>
              <a:t>To align the provisions of the Income-tax Act with the RFCTLARR Act, it is proposed to amend Schedule III</a:t>
            </a:r>
          </a:p>
          <a:p>
            <a:pPr lvl="1" fontAlgn="base">
              <a:spcAft>
                <a:spcPct val="0"/>
              </a:spcAft>
            </a:pPr>
            <a:r>
              <a:rPr lang="en-US" altLang="en-US" sz="3600" dirty="0"/>
              <a:t>Exemption shall be provided in respect of any income arising from any award or agreement on account of compulsory acquisition of land</a:t>
            </a:r>
          </a:p>
          <a:p>
            <a:pPr lvl="1" fontAlgn="base">
              <a:spcAft>
                <a:spcPct val="0"/>
              </a:spcAft>
            </a:pPr>
            <a:r>
              <a:rPr lang="en-US" altLang="en-US" sz="3600" dirty="0"/>
              <a:t>Applicable where such acquisition is carried out under the RFCTLARR Act, other than awards or agreements made under section 46 of the said Act</a:t>
            </a:r>
          </a:p>
          <a:p>
            <a:r>
              <a:rPr lang="en-US" sz="4400" dirty="0"/>
              <a:t>Parallel reference</a:t>
            </a:r>
          </a:p>
          <a:p>
            <a:pPr lvl="1"/>
            <a:r>
              <a:rPr lang="en-US" sz="3600" dirty="0"/>
              <a:t>CBDT Circular No. 36/2016 </a:t>
            </a:r>
            <a:r>
              <a:rPr lang="en-US" sz="3600"/>
              <a:t>had clarifies </a:t>
            </a:r>
            <a:r>
              <a:rPr lang="en-US" sz="3600" dirty="0"/>
              <a:t>that compensation exempt under section 96 of the RFCTLARR Act shall not be taxable under the Income-tax Act, 1961 even in the absence of a specific exemption provision corresponding amendment is proposed in the Income-tax Act, 1961</a:t>
            </a:r>
            <a:endParaRPr lang="en-US" sz="4000" dirty="0"/>
          </a:p>
          <a:p>
            <a:endParaRPr lang="en-IN" sz="4400" dirty="0"/>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39881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FF0000"/>
                </a:solidFill>
              </a:rPr>
              <a:t>Exemption -  compulsory acquisition of land - RFCTLARR Act</a:t>
            </a:r>
          </a:p>
          <a:p>
            <a:pPr algn="ctr">
              <a:lnSpc>
                <a:spcPct val="100000"/>
              </a:lnSpc>
            </a:pPr>
            <a:r>
              <a:rPr lang="en-US" sz="2900" b="1" dirty="0">
                <a:solidFill>
                  <a:srgbClr val="002060"/>
                </a:solidFill>
              </a:rPr>
              <a:t>Section Covered</a:t>
            </a:r>
            <a:r>
              <a:rPr lang="en-US" sz="2900" b="1" dirty="0">
                <a:solidFill>
                  <a:srgbClr val="FF0000"/>
                </a:solidFill>
              </a:rPr>
              <a:t>: Schedule III r/w/s 11 - Income-tax Act, 2025</a:t>
            </a:r>
          </a:p>
          <a:p>
            <a:pPr algn="ctr">
              <a:lnSpc>
                <a:spcPct val="100000"/>
              </a:lnSpc>
            </a:pPr>
            <a:r>
              <a:rPr lang="en-US" sz="2900" b="1" dirty="0">
                <a:solidFill>
                  <a:srgbClr val="002060"/>
                </a:solidFill>
              </a:rPr>
              <a:t>Clause No.: </a:t>
            </a:r>
            <a:r>
              <a:rPr lang="en-US" sz="2900" b="1" dirty="0">
                <a:solidFill>
                  <a:srgbClr val="FF0000"/>
                </a:solidFill>
              </a:rPr>
              <a:t>Clause 108 of Finance Bill, 2026</a:t>
            </a:r>
          </a:p>
          <a:p>
            <a:pPr algn="ctr">
              <a:lnSpc>
                <a:spcPct val="100000"/>
              </a:lnSpc>
            </a:pPr>
            <a:r>
              <a:rPr lang="en-US" sz="2900" b="1" dirty="0">
                <a:solidFill>
                  <a:srgbClr val="002060"/>
                </a:solidFill>
              </a:rPr>
              <a:t>FAQ Reference: </a:t>
            </a:r>
            <a:r>
              <a:rPr lang="fr-FR" sz="2900" b="1" dirty="0">
                <a:solidFill>
                  <a:srgbClr val="FF0000"/>
                </a:solidFill>
              </a:rPr>
              <a:t>XLIV, Page 62</a:t>
            </a:r>
            <a:endParaRPr lang="en-US" sz="2900" b="1" dirty="0">
              <a:solidFill>
                <a:srgbClr val="FF0000"/>
              </a:solidFill>
            </a:endParaRPr>
          </a:p>
          <a:p>
            <a:pPr algn="ctr">
              <a:lnSpc>
                <a:spcPct val="100000"/>
              </a:lnSpc>
            </a:pPr>
            <a:r>
              <a:rPr lang="en-US" sz="2900" b="1" dirty="0">
                <a:solidFill>
                  <a:srgbClr val="002060"/>
                </a:solidFill>
              </a:rPr>
              <a:t>Date: </a:t>
            </a:r>
            <a:r>
              <a:rPr lang="en-US" sz="2900" b="1" dirty="0">
                <a:solidFill>
                  <a:srgbClr val="FF0000"/>
                </a:solidFill>
              </a:rPr>
              <a:t>Effective from 1 April 2026 (T</a:t>
            </a:r>
            <a:r>
              <a:rPr lang="en-US" sz="2900" b="1" dirty="0">
                <a:solidFill>
                  <a:srgbClr val="FF0000"/>
                </a:solidFill>
                <a:latin typeface="+mj-lt"/>
                <a:ea typeface="+mj-ea"/>
                <a:cs typeface="+mj-cs"/>
              </a:rPr>
              <a:t>ax Year 2026–27 onwards)</a:t>
            </a:r>
            <a:endParaRPr lang="en-US" sz="2900" b="1" dirty="0">
              <a:solidFill>
                <a:srgbClr val="FF0000"/>
              </a:solidFill>
            </a:endParaRPr>
          </a:p>
        </p:txBody>
      </p:sp>
      <p:sp>
        <p:nvSpPr>
          <p:cNvPr id="2" name="Footer Placeholder 1">
            <a:extLst>
              <a:ext uri="{FF2B5EF4-FFF2-40B4-BE49-F238E27FC236}">
                <a16:creationId xmlns:a16="http://schemas.microsoft.com/office/drawing/2014/main" id="{AA53A1CC-490C-4CFD-82B5-0C338A364CE7}"/>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5D796BF4-D5E0-4F01-B9DD-FE0D110E87A6}"/>
              </a:ext>
            </a:extLst>
          </p:cNvPr>
          <p:cNvSpPr>
            <a:spLocks noGrp="1"/>
          </p:cNvSpPr>
          <p:nvPr>
            <p:ph type="sldNum" sz="quarter" idx="12"/>
          </p:nvPr>
        </p:nvSpPr>
        <p:spPr/>
        <p:txBody>
          <a:bodyPr/>
          <a:lstStyle/>
          <a:p>
            <a:fld id="{6B77664C-B6CD-43EA-B220-3DFE5A9CD23A}" type="slidenum">
              <a:rPr lang="en-IN" smtClean="0"/>
              <a:t>10</a:t>
            </a:fld>
            <a:endParaRPr lang="en-IN"/>
          </a:p>
        </p:txBody>
      </p:sp>
    </p:spTree>
    <p:extLst>
      <p:ext uri="{BB962C8B-B14F-4D97-AF65-F5344CB8AC3E}">
        <p14:creationId xmlns:p14="http://schemas.microsoft.com/office/powerpoint/2010/main" val="491800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459609"/>
            <a:ext cx="11568224" cy="795033"/>
          </a:xfrm>
          <a:ln>
            <a:solidFill>
              <a:schemeClr val="accent1"/>
            </a:solidFill>
          </a:ln>
        </p:spPr>
        <p:txBody>
          <a:bodyPr>
            <a:noAutofit/>
          </a:bodyPr>
          <a:lstStyle/>
          <a:p>
            <a:pPr algn="ctr"/>
            <a:r>
              <a:rPr lang="en-US" sz="3600" b="1" dirty="0">
                <a:solidFill>
                  <a:srgbClr val="C00000"/>
                </a:solidFill>
              </a:rPr>
              <a:t>Disability Pension to Armed Force Personnel</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200" y="4269609"/>
            <a:ext cx="10515600" cy="10882442"/>
          </a:xfrm>
        </p:spPr>
        <p:txBody>
          <a:bodyPr>
            <a:normAutofit fontScale="77500" lnSpcReduction="20000"/>
          </a:bodyPr>
          <a:lstStyle/>
          <a:p>
            <a:r>
              <a:rPr lang="en-US" sz="4400" dirty="0"/>
              <a:t>Existing Provision</a:t>
            </a:r>
          </a:p>
          <a:p>
            <a:pPr lvl="1"/>
            <a:r>
              <a:rPr lang="en-US" sz="3867" dirty="0"/>
              <a:t>Disability pension is granted to members of the Armed Forces who are invalided out of service on account of bodily disability during service</a:t>
            </a:r>
          </a:p>
          <a:p>
            <a:pPr lvl="1"/>
            <a:r>
              <a:rPr lang="en-US" sz="3867" dirty="0"/>
              <a:t>Disability pension comprises a service element and a disability element</a:t>
            </a:r>
          </a:p>
          <a:p>
            <a:pPr lvl="1"/>
            <a:r>
              <a:rPr lang="en-US" sz="3867" dirty="0"/>
              <a:t>Exemption for disability pension has continued under the Income-tax Act, 1961 through repeal and savings clause, notifications, administrative instructions and clarificatory circulars</a:t>
            </a:r>
          </a:p>
          <a:p>
            <a:pPr marL="609585" lvl="1" indent="0">
              <a:buNone/>
            </a:pPr>
            <a:endParaRPr lang="en-US" sz="3867" dirty="0"/>
          </a:p>
          <a:p>
            <a:r>
              <a:rPr lang="en-US" sz="4400" dirty="0"/>
              <a:t>Proposal</a:t>
            </a:r>
          </a:p>
          <a:p>
            <a:pPr lvl="1"/>
            <a:r>
              <a:rPr lang="en-US" sz="3867" dirty="0"/>
              <a:t>It is proposed to provide statutory exemption for disability pension, including both the service element and the disability element</a:t>
            </a:r>
          </a:p>
          <a:p>
            <a:pPr lvl="1"/>
            <a:r>
              <a:rPr lang="en-US" sz="3867" dirty="0"/>
              <a:t>Exemption shall be available only where the individual is invalided out of service on account of bodily disability attributable to, or aggravated by, such service</a:t>
            </a:r>
          </a:p>
          <a:p>
            <a:pPr lvl="1"/>
            <a:r>
              <a:rPr lang="en-US" sz="3867" dirty="0"/>
              <a:t>Exemption shall not apply where the individual has retired on superannuation or otherwise</a:t>
            </a:r>
          </a:p>
          <a:p>
            <a:pPr lvl="1"/>
            <a:r>
              <a:rPr lang="en-US" sz="3867" dirty="0"/>
              <a:t>The exemption is also proposed to be extended to paramilitary personnel</a:t>
            </a:r>
          </a:p>
          <a:p>
            <a:pPr marL="609585" lvl="1" indent="0">
              <a:buNone/>
            </a:pPr>
            <a:endParaRPr lang="en-US" sz="3867" dirty="0"/>
          </a:p>
          <a:p>
            <a:r>
              <a:rPr lang="en-US" sz="4400" dirty="0"/>
              <a:t>Parallel reference</a:t>
            </a:r>
          </a:p>
          <a:p>
            <a:pPr lvl="1"/>
            <a:r>
              <a:rPr lang="en-US" sz="3867" dirty="0"/>
              <a:t>Exemption for disability pension was available under the Income-tax Act, 1961 through administrative instructions and circulars</a:t>
            </a:r>
            <a:endParaRPr lang="en-IN" sz="3867" dirty="0"/>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39881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FF0000"/>
                </a:solidFill>
              </a:rPr>
              <a:t>Exemption - disability pension to ex soldiers</a:t>
            </a:r>
          </a:p>
          <a:p>
            <a:pPr algn="ctr">
              <a:lnSpc>
                <a:spcPct val="100000"/>
              </a:lnSpc>
            </a:pPr>
            <a:r>
              <a:rPr lang="en-US" sz="2900" b="1" dirty="0">
                <a:solidFill>
                  <a:srgbClr val="002060"/>
                </a:solidFill>
              </a:rPr>
              <a:t>Section Covered: </a:t>
            </a:r>
            <a:r>
              <a:rPr lang="en-US" sz="2900" b="1" dirty="0">
                <a:solidFill>
                  <a:srgbClr val="FF0000"/>
                </a:solidFill>
              </a:rPr>
              <a:t>Sch III read with sec 11 – Income-tax Act, 2025</a:t>
            </a:r>
          </a:p>
          <a:p>
            <a:pPr algn="ctr">
              <a:lnSpc>
                <a:spcPct val="100000"/>
              </a:lnSpc>
            </a:pPr>
            <a:r>
              <a:rPr lang="en-US" sz="2900" b="1" dirty="0">
                <a:solidFill>
                  <a:srgbClr val="002060"/>
                </a:solidFill>
              </a:rPr>
              <a:t>Clause No.: </a:t>
            </a:r>
            <a:r>
              <a:rPr lang="en-US" sz="2900" b="1" dirty="0">
                <a:solidFill>
                  <a:srgbClr val="FF0000"/>
                </a:solidFill>
              </a:rPr>
              <a:t>Clause 108 of Finance Bill, 2026</a:t>
            </a:r>
          </a:p>
          <a:p>
            <a:pPr algn="ctr">
              <a:lnSpc>
                <a:spcPct val="100000"/>
              </a:lnSpc>
            </a:pPr>
            <a:r>
              <a:rPr lang="en-US" sz="2900" b="1" dirty="0">
                <a:solidFill>
                  <a:srgbClr val="002060"/>
                </a:solidFill>
              </a:rPr>
              <a:t>FAQ Reference: </a:t>
            </a:r>
            <a:r>
              <a:rPr lang="en-US" sz="2900" b="1" dirty="0">
                <a:solidFill>
                  <a:srgbClr val="FF0000"/>
                </a:solidFill>
              </a:rPr>
              <a:t>XLIII, Pages 61</a:t>
            </a:r>
          </a:p>
          <a:p>
            <a:pPr algn="ctr">
              <a:lnSpc>
                <a:spcPct val="100000"/>
              </a:lnSpc>
            </a:pPr>
            <a:r>
              <a:rPr lang="en-US" sz="2900" b="1" dirty="0">
                <a:solidFill>
                  <a:srgbClr val="002060"/>
                </a:solidFill>
              </a:rPr>
              <a:t>Date: </a:t>
            </a:r>
            <a:r>
              <a:rPr lang="en-US" sz="2900" b="1" dirty="0">
                <a:solidFill>
                  <a:srgbClr val="FF0000"/>
                </a:solidFill>
              </a:rPr>
              <a:t>Effective from 1 April 2026 (Tax Year 2026–27 onwards)</a:t>
            </a:r>
          </a:p>
        </p:txBody>
      </p:sp>
      <p:sp>
        <p:nvSpPr>
          <p:cNvPr id="2" name="Footer Placeholder 1">
            <a:extLst>
              <a:ext uri="{FF2B5EF4-FFF2-40B4-BE49-F238E27FC236}">
                <a16:creationId xmlns:a16="http://schemas.microsoft.com/office/drawing/2014/main" id="{A6507695-D50D-40A7-A915-4E5D58125E83}"/>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C27C65D2-A1A8-4443-96CB-4A4D7AE945E7}"/>
              </a:ext>
            </a:extLst>
          </p:cNvPr>
          <p:cNvSpPr>
            <a:spLocks noGrp="1"/>
          </p:cNvSpPr>
          <p:nvPr>
            <p:ph type="sldNum" sz="quarter" idx="12"/>
          </p:nvPr>
        </p:nvSpPr>
        <p:spPr/>
        <p:txBody>
          <a:bodyPr/>
          <a:lstStyle/>
          <a:p>
            <a:fld id="{6B77664C-B6CD-43EA-B220-3DFE5A9CD23A}" type="slidenum">
              <a:rPr lang="en-IN" smtClean="0"/>
              <a:t>11</a:t>
            </a:fld>
            <a:endParaRPr lang="en-IN"/>
          </a:p>
        </p:txBody>
      </p:sp>
    </p:spTree>
    <p:extLst>
      <p:ext uri="{BB962C8B-B14F-4D97-AF65-F5344CB8AC3E}">
        <p14:creationId xmlns:p14="http://schemas.microsoft.com/office/powerpoint/2010/main" val="1242572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459609"/>
            <a:ext cx="11568224" cy="795033"/>
          </a:xfrm>
          <a:ln>
            <a:solidFill>
              <a:schemeClr val="accent1"/>
            </a:solidFill>
          </a:ln>
        </p:spPr>
        <p:txBody>
          <a:bodyPr>
            <a:noAutofit/>
          </a:bodyPr>
          <a:lstStyle/>
          <a:p>
            <a:pPr algn="ctr"/>
            <a:r>
              <a:rPr lang="en-US" sz="3600" b="1" dirty="0" err="1">
                <a:solidFill>
                  <a:srgbClr val="C00000"/>
                </a:solidFill>
              </a:rPr>
              <a:t>Rationalising</a:t>
            </a:r>
            <a:r>
              <a:rPr lang="en-US" sz="3600" b="1" dirty="0">
                <a:solidFill>
                  <a:srgbClr val="C00000"/>
                </a:solidFill>
              </a:rPr>
              <a:t> Due Dates for Filing of Return of Income</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200" y="4269609"/>
            <a:ext cx="10515600" cy="10882442"/>
          </a:xfrm>
        </p:spPr>
        <p:txBody>
          <a:bodyPr>
            <a:normAutofit fontScale="85000" lnSpcReduction="10000"/>
          </a:bodyPr>
          <a:lstStyle/>
          <a:p>
            <a:r>
              <a:rPr lang="en-US" sz="4400" dirty="0"/>
              <a:t>Existing Provision</a:t>
            </a:r>
          </a:p>
          <a:p>
            <a:pPr lvl="1"/>
            <a:r>
              <a:rPr lang="en-US" sz="3900" dirty="0"/>
              <a:t>Section 263 provides the framework for filing original, belated, revised and updated returns</a:t>
            </a:r>
          </a:p>
          <a:p>
            <a:pPr lvl="1"/>
            <a:r>
              <a:rPr lang="en-US" sz="3900" dirty="0"/>
              <a:t>Different due dates are prescribed for different classes of assessees based on audit and other conditions</a:t>
            </a:r>
          </a:p>
          <a:p>
            <a:pPr lvl="1"/>
            <a:r>
              <a:rPr lang="en-US" sz="3900" dirty="0"/>
              <a:t>Non-audit business cases and trusts were required to comply within comparatively shorter timelines – i.e., July 31</a:t>
            </a:r>
          </a:p>
          <a:p>
            <a:r>
              <a:rPr lang="en-US" sz="4400" dirty="0"/>
              <a:t>Proposal</a:t>
            </a:r>
          </a:p>
          <a:p>
            <a:pPr lvl="1"/>
            <a:r>
              <a:rPr lang="en-US" sz="3867" dirty="0"/>
              <a:t>Due date for filing return of income for non-audit business or profession cases and partners of such firms is extended from 31st July to 31st August. </a:t>
            </a:r>
            <a:r>
              <a:rPr lang="en-US" sz="3867" b="1" dirty="0">
                <a:solidFill>
                  <a:srgbClr val="FF0000"/>
                </a:solidFill>
              </a:rPr>
              <a:t>No mention to trusts not having business income seen – though mentioned in budget speech.</a:t>
            </a:r>
            <a:endParaRPr lang="en-US" sz="3867" dirty="0">
              <a:solidFill>
                <a:srgbClr val="FF0000"/>
              </a:solidFill>
            </a:endParaRPr>
          </a:p>
          <a:p>
            <a:pPr lvl="1"/>
            <a:r>
              <a:rPr lang="en-US" sz="3867" dirty="0"/>
              <a:t>Due date for assessees whose accounts are required to be audited continues to be 31st October</a:t>
            </a:r>
          </a:p>
          <a:p>
            <a:pPr lvl="1"/>
            <a:r>
              <a:rPr lang="en-US" sz="3867" dirty="0"/>
              <a:t>Due date for cases involving transfer pricing continues to be 30th November</a:t>
            </a:r>
          </a:p>
          <a:p>
            <a:pPr lvl="1"/>
            <a:r>
              <a:rPr lang="en-US" sz="3867" dirty="0"/>
              <a:t>Due date for non audit - individuals filing ITR-1 and ITR-2 remains 31st July</a:t>
            </a:r>
          </a:p>
          <a:p>
            <a:r>
              <a:rPr lang="en-US" sz="4400" dirty="0"/>
              <a:t>Parallel reference</a:t>
            </a:r>
          </a:p>
          <a:p>
            <a:pPr lvl="1"/>
            <a:r>
              <a:rPr lang="en-US" sz="3867" dirty="0"/>
              <a:t>Corresponding amendments proposed in Explanation-2 to section 139(1) of the Income-tax Act, 1961</a:t>
            </a:r>
            <a:endParaRPr lang="en-IN" sz="3867" dirty="0"/>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39881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err="1">
                <a:solidFill>
                  <a:srgbClr val="FF0000"/>
                </a:solidFill>
              </a:rPr>
              <a:t>Rationalisation</a:t>
            </a:r>
            <a:r>
              <a:rPr lang="en-US" sz="2900" b="1" dirty="0">
                <a:solidFill>
                  <a:srgbClr val="FF0000"/>
                </a:solidFill>
              </a:rPr>
              <a:t> of due dates for filing return of income</a:t>
            </a:r>
          </a:p>
          <a:p>
            <a:pPr algn="ctr">
              <a:lnSpc>
                <a:spcPct val="100000"/>
              </a:lnSpc>
            </a:pPr>
            <a:r>
              <a:rPr lang="en-US" sz="2900" b="1" dirty="0">
                <a:solidFill>
                  <a:srgbClr val="002060"/>
                </a:solidFill>
              </a:rPr>
              <a:t>Section Covered: </a:t>
            </a:r>
            <a:r>
              <a:rPr lang="en-US" sz="2900" b="1" dirty="0">
                <a:solidFill>
                  <a:srgbClr val="FF0000"/>
                </a:solidFill>
              </a:rPr>
              <a:t>Section 263(1)(c) – Income-tax Act, 2025</a:t>
            </a:r>
          </a:p>
          <a:p>
            <a:pPr algn="ctr">
              <a:lnSpc>
                <a:spcPct val="100000"/>
              </a:lnSpc>
            </a:pPr>
            <a:r>
              <a:rPr lang="en-US" sz="2900" b="1" dirty="0">
                <a:solidFill>
                  <a:srgbClr val="002060"/>
                </a:solidFill>
              </a:rPr>
              <a:t>Clause No.: </a:t>
            </a:r>
            <a:r>
              <a:rPr lang="en-US" sz="2900" b="1" dirty="0">
                <a:solidFill>
                  <a:srgbClr val="FF0000"/>
                </a:solidFill>
              </a:rPr>
              <a:t>Clauses 5 &amp; 57 of Finance Bill, 2026</a:t>
            </a:r>
          </a:p>
          <a:p>
            <a:pPr algn="ctr">
              <a:lnSpc>
                <a:spcPct val="100000"/>
              </a:lnSpc>
            </a:pPr>
            <a:r>
              <a:rPr lang="en-US" sz="2900" b="1" dirty="0">
                <a:solidFill>
                  <a:srgbClr val="002060"/>
                </a:solidFill>
              </a:rPr>
              <a:t>FAQ Reference: </a:t>
            </a:r>
            <a:r>
              <a:rPr lang="en-US" sz="2900" b="1" dirty="0">
                <a:solidFill>
                  <a:srgbClr val="FF0000"/>
                </a:solidFill>
              </a:rPr>
              <a:t>VIII, Page 9</a:t>
            </a:r>
          </a:p>
          <a:p>
            <a:pPr algn="ctr">
              <a:lnSpc>
                <a:spcPct val="100000"/>
              </a:lnSpc>
            </a:pPr>
            <a:r>
              <a:rPr lang="en-US" sz="2900" b="1" dirty="0">
                <a:solidFill>
                  <a:srgbClr val="002060"/>
                </a:solidFill>
              </a:rPr>
              <a:t>Date: </a:t>
            </a:r>
            <a:r>
              <a:rPr lang="en-US" sz="2900" b="1" dirty="0">
                <a:solidFill>
                  <a:srgbClr val="FF0000"/>
                </a:solidFill>
              </a:rPr>
              <a:t>Effective from 1 April 2026 (Tax Year 2026–27 onwards)</a:t>
            </a:r>
          </a:p>
        </p:txBody>
      </p:sp>
      <p:sp>
        <p:nvSpPr>
          <p:cNvPr id="3" name="Footer Placeholder 2">
            <a:extLst>
              <a:ext uri="{FF2B5EF4-FFF2-40B4-BE49-F238E27FC236}">
                <a16:creationId xmlns:a16="http://schemas.microsoft.com/office/drawing/2014/main" id="{982B8490-73C7-470E-8490-42716B1BD190}"/>
              </a:ext>
            </a:extLst>
          </p:cNvPr>
          <p:cNvSpPr>
            <a:spLocks noGrp="1"/>
          </p:cNvSpPr>
          <p:nvPr>
            <p:ph type="ftr" sz="quarter" idx="11"/>
          </p:nvPr>
        </p:nvSpPr>
        <p:spPr/>
        <p:txBody>
          <a:bodyPr/>
          <a:lstStyle/>
          <a:p>
            <a:r>
              <a:rPr lang="en-IN"/>
              <a:t>Prasanth Srinivas</a:t>
            </a:r>
          </a:p>
        </p:txBody>
      </p:sp>
      <p:sp>
        <p:nvSpPr>
          <p:cNvPr id="7" name="Slide Number Placeholder 6">
            <a:extLst>
              <a:ext uri="{FF2B5EF4-FFF2-40B4-BE49-F238E27FC236}">
                <a16:creationId xmlns:a16="http://schemas.microsoft.com/office/drawing/2014/main" id="{B9BDE567-7C45-460A-9622-9B54017CAAAE}"/>
              </a:ext>
            </a:extLst>
          </p:cNvPr>
          <p:cNvSpPr>
            <a:spLocks noGrp="1"/>
          </p:cNvSpPr>
          <p:nvPr>
            <p:ph type="sldNum" sz="quarter" idx="12"/>
          </p:nvPr>
        </p:nvSpPr>
        <p:spPr/>
        <p:txBody>
          <a:bodyPr/>
          <a:lstStyle/>
          <a:p>
            <a:fld id="{6B77664C-B6CD-43EA-B220-3DFE5A9CD23A}" type="slidenum">
              <a:rPr lang="en-IN" smtClean="0"/>
              <a:t>12</a:t>
            </a:fld>
            <a:endParaRPr lang="en-IN"/>
          </a:p>
        </p:txBody>
      </p:sp>
    </p:spTree>
    <p:extLst>
      <p:ext uri="{BB962C8B-B14F-4D97-AF65-F5344CB8AC3E}">
        <p14:creationId xmlns:p14="http://schemas.microsoft.com/office/powerpoint/2010/main" val="1058790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459609"/>
            <a:ext cx="11568224" cy="795033"/>
          </a:xfrm>
          <a:ln>
            <a:solidFill>
              <a:schemeClr val="accent1"/>
            </a:solidFill>
          </a:ln>
        </p:spPr>
        <p:txBody>
          <a:bodyPr>
            <a:noAutofit/>
          </a:bodyPr>
          <a:lstStyle/>
          <a:p>
            <a:pPr algn="ctr"/>
            <a:r>
              <a:rPr lang="en-US" sz="3600" b="1" dirty="0">
                <a:solidFill>
                  <a:srgbClr val="C00000"/>
                </a:solidFill>
              </a:rPr>
              <a:t>Extending the Period for Filing Revised Returns</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200" y="4269609"/>
            <a:ext cx="10515600" cy="10882442"/>
          </a:xfrm>
        </p:spPr>
        <p:txBody>
          <a:bodyPr>
            <a:normAutofit fontScale="92500" lnSpcReduction="20000"/>
          </a:bodyPr>
          <a:lstStyle/>
          <a:p>
            <a:r>
              <a:rPr lang="en-US" sz="4400" dirty="0"/>
              <a:t>Existing Provision</a:t>
            </a:r>
          </a:p>
          <a:p>
            <a:pPr lvl="1"/>
            <a:r>
              <a:rPr lang="en-US" sz="3900" dirty="0"/>
              <a:t>Section 263(5) permits filing of a revised return to correct any omission or wrong statement in the original or belated return</a:t>
            </a:r>
          </a:p>
          <a:p>
            <a:pPr lvl="1"/>
            <a:r>
              <a:rPr lang="en-US" sz="3900" dirty="0"/>
              <a:t>Revised return is required to be furnished within nine months from the end of the relevant tax year or before completion of assessment, whichever is earlier</a:t>
            </a:r>
          </a:p>
          <a:p>
            <a:pPr lvl="1"/>
            <a:r>
              <a:rPr lang="en-US" sz="3900" dirty="0"/>
              <a:t>Revised return and belated return timelines coincide, restricting opportunity to revise returns filed at the end of the period</a:t>
            </a:r>
          </a:p>
          <a:p>
            <a:r>
              <a:rPr lang="en-US" sz="4400" dirty="0"/>
              <a:t>Proposal</a:t>
            </a:r>
          </a:p>
          <a:p>
            <a:pPr lvl="1"/>
            <a:r>
              <a:rPr lang="en-US" sz="3867" dirty="0"/>
              <a:t>The prescribed time limit for filing revised return is proposed to be extended from nine months to twelve months from the end of the relevant tax year</a:t>
            </a:r>
          </a:p>
          <a:p>
            <a:pPr lvl="1"/>
            <a:r>
              <a:rPr lang="en-US" sz="3867" dirty="0"/>
              <a:t>This enables taxpayers who file belated returns at the end of the period to subsequently file a revised return</a:t>
            </a:r>
          </a:p>
          <a:p>
            <a:pPr lvl="1"/>
            <a:r>
              <a:rPr lang="en-US" sz="3867" dirty="0"/>
              <a:t>Corresponding amendment proposed in section 428(b) to levy fee for revised returns filed beyond nine months – </a:t>
            </a:r>
            <a:r>
              <a:rPr lang="en-US" sz="3867" b="1" dirty="0">
                <a:solidFill>
                  <a:srgbClr val="FF0000"/>
                </a:solidFill>
              </a:rPr>
              <a:t>Rs. 5000 if TI &gt; 5L else Rs. 1000</a:t>
            </a:r>
          </a:p>
          <a:p>
            <a:r>
              <a:rPr lang="en-US" sz="4400" dirty="0"/>
              <a:t>Parallel reference</a:t>
            </a:r>
          </a:p>
          <a:p>
            <a:pPr lvl="1"/>
            <a:r>
              <a:rPr lang="en-US" sz="3867" dirty="0"/>
              <a:t>Parallel amendments proposed in section 139(5) and section 234I of the Income-tax Act, 1961</a:t>
            </a:r>
            <a:endParaRPr lang="en-IN" sz="3867" dirty="0"/>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39881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FF0000"/>
                </a:solidFill>
              </a:rPr>
              <a:t>Extension of time limit for filing revised return of income</a:t>
            </a:r>
          </a:p>
          <a:p>
            <a:pPr algn="ctr">
              <a:lnSpc>
                <a:spcPct val="100000"/>
              </a:lnSpc>
            </a:pPr>
            <a:r>
              <a:rPr lang="en-US" sz="2900" b="1" dirty="0">
                <a:solidFill>
                  <a:srgbClr val="002060"/>
                </a:solidFill>
              </a:rPr>
              <a:t>Section Covered: </a:t>
            </a:r>
            <a:r>
              <a:rPr lang="en-US" sz="2900" b="1" dirty="0">
                <a:solidFill>
                  <a:srgbClr val="FF0000"/>
                </a:solidFill>
              </a:rPr>
              <a:t>Section 263(5) – Income-tax Act, 2025</a:t>
            </a:r>
          </a:p>
          <a:p>
            <a:pPr algn="ctr">
              <a:lnSpc>
                <a:spcPct val="100000"/>
              </a:lnSpc>
            </a:pPr>
            <a:r>
              <a:rPr lang="en-US" sz="2900" b="1" dirty="0">
                <a:solidFill>
                  <a:srgbClr val="002060"/>
                </a:solidFill>
              </a:rPr>
              <a:t>Clause No.: </a:t>
            </a:r>
            <a:r>
              <a:rPr lang="en-US" sz="2900" b="1" dirty="0">
                <a:solidFill>
                  <a:srgbClr val="FF0000"/>
                </a:solidFill>
              </a:rPr>
              <a:t>Clauses 5, 12, 57 &amp; 83 of Finance Bill, 2026</a:t>
            </a:r>
          </a:p>
          <a:p>
            <a:pPr algn="ctr">
              <a:lnSpc>
                <a:spcPct val="100000"/>
              </a:lnSpc>
            </a:pPr>
            <a:r>
              <a:rPr lang="en-US" sz="2900" b="1" dirty="0">
                <a:solidFill>
                  <a:srgbClr val="002060"/>
                </a:solidFill>
              </a:rPr>
              <a:t>FAQ Reference: </a:t>
            </a:r>
            <a:r>
              <a:rPr lang="en-US" sz="2900" b="1" dirty="0">
                <a:solidFill>
                  <a:srgbClr val="FF0000"/>
                </a:solidFill>
              </a:rPr>
              <a:t>VII, Page8</a:t>
            </a:r>
          </a:p>
          <a:p>
            <a:pPr algn="ctr">
              <a:lnSpc>
                <a:spcPct val="100000"/>
              </a:lnSpc>
            </a:pPr>
            <a:r>
              <a:rPr lang="en-US" sz="2900" b="1" dirty="0">
                <a:solidFill>
                  <a:srgbClr val="002060"/>
                </a:solidFill>
              </a:rPr>
              <a:t>Date: </a:t>
            </a:r>
            <a:r>
              <a:rPr lang="en-US" sz="2900" b="1" dirty="0">
                <a:solidFill>
                  <a:srgbClr val="FF0000"/>
                </a:solidFill>
              </a:rPr>
              <a:t>Effective from 1 April 2026(Tax Year 2026–27 onwards)</a:t>
            </a:r>
          </a:p>
        </p:txBody>
      </p:sp>
      <p:sp>
        <p:nvSpPr>
          <p:cNvPr id="2" name="Footer Placeholder 1">
            <a:extLst>
              <a:ext uri="{FF2B5EF4-FFF2-40B4-BE49-F238E27FC236}">
                <a16:creationId xmlns:a16="http://schemas.microsoft.com/office/drawing/2014/main" id="{48E12DBC-2FFF-4AFC-A820-7299F78A12EA}"/>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D75761E4-2325-4BE1-A53E-D646B047DBCF}"/>
              </a:ext>
            </a:extLst>
          </p:cNvPr>
          <p:cNvSpPr>
            <a:spLocks noGrp="1"/>
          </p:cNvSpPr>
          <p:nvPr>
            <p:ph type="sldNum" sz="quarter" idx="12"/>
          </p:nvPr>
        </p:nvSpPr>
        <p:spPr/>
        <p:txBody>
          <a:bodyPr/>
          <a:lstStyle/>
          <a:p>
            <a:fld id="{6B77664C-B6CD-43EA-B220-3DFE5A9CD23A}" type="slidenum">
              <a:rPr lang="en-IN" smtClean="0"/>
              <a:t>13</a:t>
            </a:fld>
            <a:endParaRPr lang="en-IN"/>
          </a:p>
        </p:txBody>
      </p:sp>
    </p:spTree>
    <p:extLst>
      <p:ext uri="{BB962C8B-B14F-4D97-AF65-F5344CB8AC3E}">
        <p14:creationId xmlns:p14="http://schemas.microsoft.com/office/powerpoint/2010/main" val="1261837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459609"/>
            <a:ext cx="11568224" cy="795033"/>
          </a:xfrm>
          <a:ln>
            <a:solidFill>
              <a:schemeClr val="accent1"/>
            </a:solidFill>
          </a:ln>
        </p:spPr>
        <p:txBody>
          <a:bodyPr>
            <a:noAutofit/>
          </a:bodyPr>
          <a:lstStyle/>
          <a:p>
            <a:pPr algn="ctr"/>
            <a:r>
              <a:rPr lang="en-US" sz="3600" b="1" dirty="0">
                <a:solidFill>
                  <a:srgbClr val="C00000"/>
                </a:solidFill>
              </a:rPr>
              <a:t>Filing of Updated Return in Case of Reduction of Losses</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200" y="4269609"/>
            <a:ext cx="10515600" cy="10882442"/>
          </a:xfrm>
        </p:spPr>
        <p:txBody>
          <a:bodyPr>
            <a:normAutofit fontScale="85000" lnSpcReduction="20000"/>
          </a:bodyPr>
          <a:lstStyle/>
          <a:p>
            <a:r>
              <a:rPr lang="en-US" sz="4400" dirty="0"/>
              <a:t>Existing Provision</a:t>
            </a:r>
          </a:p>
          <a:p>
            <a:pPr lvl="1"/>
            <a:r>
              <a:rPr lang="en-US" sz="3900" dirty="0"/>
              <a:t>Section 263(6) permits filing of an updated return within forty-eight months from the end of the relevant tax year, subject to prescribed conditions</a:t>
            </a:r>
          </a:p>
          <a:p>
            <a:pPr lvl="1"/>
            <a:r>
              <a:rPr lang="en-US" sz="3900" dirty="0"/>
              <a:t>Updated return cannot be a return of loss, cannot reduce tax liability and cannot increase refund</a:t>
            </a:r>
          </a:p>
          <a:p>
            <a:pPr lvl="1"/>
            <a:r>
              <a:rPr lang="en-US" sz="3900" dirty="0"/>
              <a:t>Updated return is not permitted where assessment, reassessment, search, survey or prosecution proceedings are pending or completed</a:t>
            </a:r>
          </a:p>
          <a:p>
            <a:pPr lvl="1"/>
            <a:r>
              <a:rPr lang="en-US" sz="3900" dirty="0"/>
              <a:t>Accordingly, where the original return was a return of loss, filing of an updated return merely to reduce such loss was not permitted</a:t>
            </a:r>
          </a:p>
          <a:p>
            <a:r>
              <a:rPr lang="en-US" sz="4400" dirty="0"/>
              <a:t>Proposal</a:t>
            </a:r>
          </a:p>
          <a:p>
            <a:pPr lvl="1"/>
            <a:r>
              <a:rPr lang="en-US" sz="3867" dirty="0"/>
              <a:t>It is proposed to amend section 263(6) to allow filing of an updated return where the taxpayer reduces the amount of loss</a:t>
            </a:r>
          </a:p>
          <a:p>
            <a:pPr lvl="1"/>
            <a:r>
              <a:rPr lang="en-US" sz="3867" dirty="0"/>
              <a:t>Applicable where loss claimed in the original return filed within the due date under section 263(1) is partially reduced</a:t>
            </a:r>
          </a:p>
          <a:p>
            <a:pPr lvl="1"/>
            <a:r>
              <a:rPr lang="en-US" sz="3867" dirty="0"/>
              <a:t>This enables correction of excessive loss claims without converting the return into a return of income</a:t>
            </a:r>
          </a:p>
          <a:p>
            <a:pPr lvl="1"/>
            <a:r>
              <a:rPr lang="en-US" sz="3867" dirty="0"/>
              <a:t>Restriction on filing updated return solely due to reduction of loss is accordingly relaxed</a:t>
            </a:r>
            <a:endParaRPr lang="en-US" sz="3867" b="1" dirty="0">
              <a:solidFill>
                <a:srgbClr val="FF0000"/>
              </a:solidFill>
            </a:endParaRPr>
          </a:p>
          <a:p>
            <a:r>
              <a:rPr lang="en-US" sz="4400" dirty="0"/>
              <a:t>Parallel reference</a:t>
            </a:r>
          </a:p>
          <a:p>
            <a:pPr lvl="1"/>
            <a:r>
              <a:rPr lang="en-US" sz="3867" dirty="0"/>
              <a:t>Similar amendments are proposed in the Income-tax Act, 1961 to align provisions relating to updated return</a:t>
            </a:r>
            <a:endParaRPr lang="en-IN" sz="3867" dirty="0"/>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39881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FF0000"/>
                </a:solidFill>
              </a:rPr>
              <a:t>Scope of filing updated return where loss is reduced</a:t>
            </a:r>
          </a:p>
          <a:p>
            <a:pPr algn="ctr">
              <a:lnSpc>
                <a:spcPct val="100000"/>
              </a:lnSpc>
            </a:pPr>
            <a:r>
              <a:rPr lang="en-US" sz="2900" b="1" dirty="0">
                <a:solidFill>
                  <a:srgbClr val="002060"/>
                </a:solidFill>
              </a:rPr>
              <a:t>Section Covered: </a:t>
            </a:r>
            <a:r>
              <a:rPr lang="en-US" sz="2900" b="1" dirty="0">
                <a:solidFill>
                  <a:srgbClr val="FF0000"/>
                </a:solidFill>
              </a:rPr>
              <a:t>Section 263(6) – Income-tax Act, 2025</a:t>
            </a:r>
          </a:p>
          <a:p>
            <a:pPr algn="ctr">
              <a:lnSpc>
                <a:spcPct val="100000"/>
              </a:lnSpc>
            </a:pPr>
            <a:r>
              <a:rPr lang="en-US" sz="2900" b="1" dirty="0">
                <a:solidFill>
                  <a:srgbClr val="002060"/>
                </a:solidFill>
              </a:rPr>
              <a:t>Clause No.: </a:t>
            </a:r>
            <a:r>
              <a:rPr lang="en-US" sz="2900" b="1" dirty="0">
                <a:solidFill>
                  <a:srgbClr val="FF0000"/>
                </a:solidFill>
              </a:rPr>
              <a:t>Clauses 5 &amp; 57 of Finance Bill, 2026</a:t>
            </a:r>
          </a:p>
          <a:p>
            <a:pPr algn="ctr">
              <a:lnSpc>
                <a:spcPct val="100000"/>
              </a:lnSpc>
            </a:pPr>
            <a:r>
              <a:rPr lang="en-US" sz="2900" b="1" dirty="0">
                <a:solidFill>
                  <a:srgbClr val="002060"/>
                </a:solidFill>
              </a:rPr>
              <a:t>FAQ Reference: </a:t>
            </a:r>
            <a:r>
              <a:rPr lang="en-US" sz="2900" b="1" dirty="0">
                <a:solidFill>
                  <a:srgbClr val="FF0000"/>
                </a:solidFill>
              </a:rPr>
              <a:t>XIX, Pages 27</a:t>
            </a:r>
          </a:p>
          <a:p>
            <a:pPr algn="ctr">
              <a:lnSpc>
                <a:spcPct val="100000"/>
              </a:lnSpc>
            </a:pPr>
            <a:r>
              <a:rPr lang="en-US" sz="2900" b="1" dirty="0">
                <a:solidFill>
                  <a:srgbClr val="002060"/>
                </a:solidFill>
              </a:rPr>
              <a:t>Date: </a:t>
            </a:r>
            <a:r>
              <a:rPr lang="en-US" sz="2900" b="1" dirty="0">
                <a:solidFill>
                  <a:srgbClr val="FF0000"/>
                </a:solidFill>
              </a:rPr>
              <a:t>Effective from 1 April 2026 (Tax Year 2026–27 onwards)</a:t>
            </a:r>
          </a:p>
        </p:txBody>
      </p:sp>
      <p:sp>
        <p:nvSpPr>
          <p:cNvPr id="2" name="Footer Placeholder 1">
            <a:extLst>
              <a:ext uri="{FF2B5EF4-FFF2-40B4-BE49-F238E27FC236}">
                <a16:creationId xmlns:a16="http://schemas.microsoft.com/office/drawing/2014/main" id="{6075B1AE-7ACB-41B5-AE09-E3448A2C0875}"/>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BA837F5A-7744-4ED7-A5E3-C7DAD7D01433}"/>
              </a:ext>
            </a:extLst>
          </p:cNvPr>
          <p:cNvSpPr>
            <a:spLocks noGrp="1"/>
          </p:cNvSpPr>
          <p:nvPr>
            <p:ph type="sldNum" sz="quarter" idx="12"/>
          </p:nvPr>
        </p:nvSpPr>
        <p:spPr/>
        <p:txBody>
          <a:bodyPr/>
          <a:lstStyle/>
          <a:p>
            <a:fld id="{6B77664C-B6CD-43EA-B220-3DFE5A9CD23A}" type="slidenum">
              <a:rPr lang="en-IN" smtClean="0"/>
              <a:t>14</a:t>
            </a:fld>
            <a:endParaRPr lang="en-IN"/>
          </a:p>
        </p:txBody>
      </p:sp>
    </p:spTree>
    <p:extLst>
      <p:ext uri="{BB962C8B-B14F-4D97-AF65-F5344CB8AC3E}">
        <p14:creationId xmlns:p14="http://schemas.microsoft.com/office/powerpoint/2010/main" val="1561720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459609"/>
            <a:ext cx="11568224" cy="795033"/>
          </a:xfrm>
          <a:ln>
            <a:solidFill>
              <a:schemeClr val="accent1"/>
            </a:solidFill>
          </a:ln>
        </p:spPr>
        <p:txBody>
          <a:bodyPr>
            <a:noAutofit/>
          </a:bodyPr>
          <a:lstStyle/>
          <a:p>
            <a:pPr algn="ctr"/>
            <a:r>
              <a:rPr lang="en-US" sz="3600" b="1" dirty="0">
                <a:solidFill>
                  <a:srgbClr val="C00000"/>
                </a:solidFill>
              </a:rPr>
              <a:t>Updated Return after Issuance of Notice of Reassessment</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200" y="4269609"/>
            <a:ext cx="10515600" cy="10882442"/>
          </a:xfrm>
        </p:spPr>
        <p:txBody>
          <a:bodyPr>
            <a:normAutofit fontScale="85000" lnSpcReduction="20000"/>
          </a:bodyPr>
          <a:lstStyle/>
          <a:p>
            <a:r>
              <a:rPr lang="en-US" sz="4400" dirty="0"/>
              <a:t>Existing Provision</a:t>
            </a:r>
          </a:p>
          <a:p>
            <a:pPr lvl="1"/>
            <a:r>
              <a:rPr lang="en-US" sz="3900" dirty="0"/>
              <a:t>Filing of updated return is not permitted where assessment, reassessment, search, survey or prosecution proceedings are pending or completed</a:t>
            </a:r>
          </a:p>
          <a:p>
            <a:pPr lvl="1"/>
            <a:r>
              <a:rPr lang="en-US" sz="3900" dirty="0"/>
              <a:t>Section 263(6)(c)(v) specifically prohibits filing of updated return where reassessment proceedings have been initiated</a:t>
            </a:r>
          </a:p>
          <a:p>
            <a:r>
              <a:rPr lang="en-US" sz="4400" dirty="0"/>
              <a:t>Proposal</a:t>
            </a:r>
          </a:p>
          <a:p>
            <a:pPr lvl="1"/>
            <a:r>
              <a:rPr lang="en-US" sz="3867" dirty="0"/>
              <a:t>It is proposed to allow filing of updated return even after issuance of notice of reassessment under section 280</a:t>
            </a:r>
          </a:p>
          <a:p>
            <a:pPr lvl="1"/>
            <a:r>
              <a:rPr lang="en-US" sz="3867" dirty="0"/>
              <a:t>Updated return may be furnished within the period specified in such notice</a:t>
            </a:r>
          </a:p>
          <a:p>
            <a:pPr lvl="1"/>
            <a:r>
              <a:rPr lang="en-US" sz="3867" dirty="0"/>
              <a:t>In such cases, assessee shall be precluded from filing return of income otherwise in response to such notice</a:t>
            </a:r>
          </a:p>
          <a:p>
            <a:pPr lvl="1"/>
            <a:r>
              <a:rPr lang="en-US" sz="3867" dirty="0"/>
              <a:t>Additional income-tax payable on such updated return shall be increased by a further 10% of aggregate of tax and interest payable</a:t>
            </a:r>
          </a:p>
          <a:p>
            <a:pPr lvl="1"/>
            <a:r>
              <a:rPr lang="en-US" sz="3867" dirty="0"/>
              <a:t>Where additional income-tax is paid as prescribed, the income so disclosed shall not form the basis for penalty under section 439 </a:t>
            </a:r>
            <a:r>
              <a:rPr lang="en-US" sz="3867" dirty="0">
                <a:solidFill>
                  <a:srgbClr val="FF0000"/>
                </a:solidFill>
              </a:rPr>
              <a:t>(present 270A)</a:t>
            </a:r>
          </a:p>
          <a:p>
            <a:r>
              <a:rPr lang="en-US" sz="4400" dirty="0"/>
              <a:t>Parallel reference</a:t>
            </a:r>
          </a:p>
          <a:p>
            <a:pPr lvl="1"/>
            <a:r>
              <a:rPr lang="en-US" sz="3867" dirty="0"/>
              <a:t>Corresponding amendments are proposed in the Income-tax Act, 1961 to allow filing of updated return after issuance of notice under section 148 - come into force from 1 March 2026</a:t>
            </a:r>
            <a:endParaRPr lang="en-IN" sz="3867" dirty="0"/>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39881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FF0000"/>
                </a:solidFill>
              </a:rPr>
              <a:t>Filing updated return after issue of notice of reassessment</a:t>
            </a:r>
          </a:p>
          <a:p>
            <a:pPr algn="ctr">
              <a:lnSpc>
                <a:spcPct val="100000"/>
              </a:lnSpc>
            </a:pPr>
            <a:r>
              <a:rPr lang="en-US" sz="2900" b="1" dirty="0">
                <a:solidFill>
                  <a:srgbClr val="002060"/>
                </a:solidFill>
              </a:rPr>
              <a:t>Section Covered: </a:t>
            </a:r>
            <a:r>
              <a:rPr lang="en-US" sz="2900" b="1" dirty="0">
                <a:solidFill>
                  <a:srgbClr val="FF0000"/>
                </a:solidFill>
              </a:rPr>
              <a:t>263(6), 263(6)(c)(v) and 267 – Income-tax Act, 2025</a:t>
            </a:r>
          </a:p>
          <a:p>
            <a:pPr algn="ctr">
              <a:lnSpc>
                <a:spcPct val="100000"/>
              </a:lnSpc>
            </a:pPr>
            <a:r>
              <a:rPr lang="en-US" sz="2900" b="1" dirty="0">
                <a:solidFill>
                  <a:srgbClr val="002060"/>
                </a:solidFill>
              </a:rPr>
              <a:t>Clause No.: </a:t>
            </a:r>
            <a:r>
              <a:rPr lang="en-US" sz="2900" b="1" dirty="0">
                <a:solidFill>
                  <a:srgbClr val="FF0000"/>
                </a:solidFill>
              </a:rPr>
              <a:t>Clauses 5 &amp; 57 of Finance Bill, 2026</a:t>
            </a:r>
          </a:p>
          <a:p>
            <a:pPr algn="ctr">
              <a:lnSpc>
                <a:spcPct val="100000"/>
              </a:lnSpc>
            </a:pPr>
            <a:r>
              <a:rPr lang="en-US" sz="2900" b="1" dirty="0">
                <a:solidFill>
                  <a:srgbClr val="002060"/>
                </a:solidFill>
              </a:rPr>
              <a:t>FAQ Reference: </a:t>
            </a:r>
            <a:r>
              <a:rPr lang="en-US" sz="2900" b="1" dirty="0">
                <a:solidFill>
                  <a:srgbClr val="FF0000"/>
                </a:solidFill>
              </a:rPr>
              <a:t>XIX, Page 28 </a:t>
            </a:r>
          </a:p>
          <a:p>
            <a:pPr algn="ctr">
              <a:lnSpc>
                <a:spcPct val="100000"/>
              </a:lnSpc>
            </a:pPr>
            <a:r>
              <a:rPr lang="en-US" sz="2900" b="1" dirty="0">
                <a:solidFill>
                  <a:srgbClr val="002060"/>
                </a:solidFill>
              </a:rPr>
              <a:t>Date: </a:t>
            </a:r>
            <a:r>
              <a:rPr lang="en-US" sz="2900" b="1" dirty="0">
                <a:solidFill>
                  <a:srgbClr val="FF0000"/>
                </a:solidFill>
              </a:rPr>
              <a:t>Effective from 1 April 2026 (Tax Year 2026–27 onwards)</a:t>
            </a:r>
          </a:p>
        </p:txBody>
      </p:sp>
      <p:sp>
        <p:nvSpPr>
          <p:cNvPr id="2" name="Footer Placeholder 1">
            <a:extLst>
              <a:ext uri="{FF2B5EF4-FFF2-40B4-BE49-F238E27FC236}">
                <a16:creationId xmlns:a16="http://schemas.microsoft.com/office/drawing/2014/main" id="{06415924-D214-4C3B-BDB0-C70DEC1B6A6B}"/>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754476CF-0855-4FD8-B3AF-CA0EA1F821DE}"/>
              </a:ext>
            </a:extLst>
          </p:cNvPr>
          <p:cNvSpPr>
            <a:spLocks noGrp="1"/>
          </p:cNvSpPr>
          <p:nvPr>
            <p:ph type="sldNum" sz="quarter" idx="12"/>
          </p:nvPr>
        </p:nvSpPr>
        <p:spPr/>
        <p:txBody>
          <a:bodyPr/>
          <a:lstStyle/>
          <a:p>
            <a:fld id="{6B77664C-B6CD-43EA-B220-3DFE5A9CD23A}" type="slidenum">
              <a:rPr lang="en-IN" smtClean="0"/>
              <a:t>15</a:t>
            </a:fld>
            <a:endParaRPr lang="en-IN"/>
          </a:p>
        </p:txBody>
      </p:sp>
    </p:spTree>
    <p:extLst>
      <p:ext uri="{BB962C8B-B14F-4D97-AF65-F5344CB8AC3E}">
        <p14:creationId xmlns:p14="http://schemas.microsoft.com/office/powerpoint/2010/main" val="2550947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255181"/>
            <a:ext cx="11610754" cy="1143637"/>
          </a:xfrm>
          <a:ln>
            <a:solidFill>
              <a:schemeClr val="accent1"/>
            </a:solidFill>
          </a:ln>
        </p:spPr>
        <p:txBody>
          <a:bodyPr>
            <a:noAutofit/>
          </a:bodyPr>
          <a:lstStyle/>
          <a:p>
            <a:pPr algn="ctr"/>
            <a:r>
              <a:rPr lang="en-US" sz="3600" b="1" dirty="0">
                <a:solidFill>
                  <a:srgbClr val="C00000"/>
                </a:solidFill>
              </a:rPr>
              <a:t>Foreign Assets of Small Taxpayers – Disclosure Scheme, 2026 (FAST-DS 2026)</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200" y="4269609"/>
            <a:ext cx="10515600" cy="10882442"/>
          </a:xfrm>
        </p:spPr>
        <p:txBody>
          <a:bodyPr>
            <a:normAutofit fontScale="85000" lnSpcReduction="20000"/>
          </a:bodyPr>
          <a:lstStyle/>
          <a:p>
            <a:r>
              <a:rPr lang="en-US" sz="4400" dirty="0"/>
              <a:t>Existing Provision</a:t>
            </a:r>
          </a:p>
          <a:p>
            <a:pPr lvl="1"/>
            <a:r>
              <a:rPr lang="en-US" sz="3900" dirty="0"/>
              <a:t>The Black Money Act, 2015 provides for taxation and penal consequences in respect of undisclosed foreign income and assets</a:t>
            </a:r>
          </a:p>
          <a:p>
            <a:pPr lvl="1"/>
            <a:r>
              <a:rPr lang="en-US" sz="3900" dirty="0"/>
              <a:t>A one-time compliance window was earlier provided from 1 July 2015 to 30 September 2015 for voluntary declaration of undisclosed foreign assets</a:t>
            </a:r>
          </a:p>
          <a:p>
            <a:pPr lvl="1"/>
            <a:r>
              <a:rPr lang="en-US" sz="3900" dirty="0"/>
              <a:t>Instances of non-compliance continue, particularly among small taxpayers, involving legacy or inadvertent non-disclosures of foreign assets</a:t>
            </a:r>
          </a:p>
          <a:p>
            <a:pPr marL="304792" lvl="1">
              <a:spcBef>
                <a:spcPts val="1333"/>
              </a:spcBef>
            </a:pPr>
            <a:r>
              <a:rPr lang="en-US" sz="4400" dirty="0"/>
              <a:t>Proposal</a:t>
            </a:r>
          </a:p>
          <a:p>
            <a:pPr lvl="1"/>
            <a:r>
              <a:rPr lang="en-US" sz="3867" dirty="0"/>
              <a:t>It is proposed to introduce a time-bound disclosure scheme for declaration of foreign assets and foreign-sourced income of small taxpayers</a:t>
            </a:r>
          </a:p>
          <a:p>
            <a:pPr lvl="1"/>
            <a:r>
              <a:rPr lang="en-US" sz="3867" dirty="0"/>
              <a:t>Declaration to be made on payment of tax or fee based on the nature and source of acquisition of such assets or income</a:t>
            </a:r>
          </a:p>
          <a:p>
            <a:pPr lvl="1"/>
            <a:r>
              <a:rPr lang="en-US" sz="3867" dirty="0"/>
              <a:t>Scheme provides for limited immunity from penalty and prosecution under the Black Money Act in respect of matters covered by the declaration</a:t>
            </a:r>
          </a:p>
          <a:p>
            <a:pPr lvl="1"/>
            <a:r>
              <a:rPr lang="en-US" sz="3867" dirty="0"/>
              <a:t>Cases involving prosecution or proceeds of crime shall be excluded from the scope of the scheme</a:t>
            </a:r>
            <a:endParaRPr lang="en-US" sz="3867" dirty="0">
              <a:solidFill>
                <a:srgbClr val="FF0000"/>
              </a:solidFill>
            </a:endParaRPr>
          </a:p>
          <a:p>
            <a:r>
              <a:rPr lang="en-US" sz="4400" dirty="0"/>
              <a:t>Parallel reference</a:t>
            </a:r>
          </a:p>
          <a:p>
            <a:pPr lvl="1"/>
            <a:r>
              <a:rPr lang="en-US" sz="3867" dirty="0"/>
              <a:t>Similar voluntary disclosure window was earlier provided in 2015 under the Black Money Act</a:t>
            </a:r>
            <a:endParaRPr lang="en-IN" sz="3867" dirty="0"/>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44134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FF0000"/>
                </a:solidFill>
              </a:rPr>
              <a:t>Disclosure of foreign assets and foreign-sourced income of small taxpayers</a:t>
            </a:r>
          </a:p>
          <a:p>
            <a:pPr algn="ctr">
              <a:lnSpc>
                <a:spcPct val="100000"/>
              </a:lnSpc>
            </a:pPr>
            <a:r>
              <a:rPr lang="en-US" sz="2900" b="1" dirty="0">
                <a:solidFill>
                  <a:srgbClr val="002060"/>
                </a:solidFill>
              </a:rPr>
              <a:t>Section Covered: </a:t>
            </a:r>
            <a:r>
              <a:rPr lang="en-US" sz="2900" b="1" dirty="0">
                <a:solidFill>
                  <a:srgbClr val="FF0000"/>
                </a:solidFill>
              </a:rPr>
              <a:t>Black Money Act, 2015</a:t>
            </a:r>
          </a:p>
          <a:p>
            <a:pPr algn="ctr">
              <a:lnSpc>
                <a:spcPct val="100000"/>
              </a:lnSpc>
            </a:pPr>
            <a:r>
              <a:rPr lang="en-US" sz="2900" b="1" dirty="0">
                <a:solidFill>
                  <a:srgbClr val="002060"/>
                </a:solidFill>
              </a:rPr>
              <a:t>Clause No.: </a:t>
            </a:r>
            <a:r>
              <a:rPr lang="en-US" sz="2900" b="1" dirty="0">
                <a:solidFill>
                  <a:srgbClr val="FF0000"/>
                </a:solidFill>
              </a:rPr>
              <a:t>Clauses 114 to 128 of Finance Bill, 2026</a:t>
            </a:r>
          </a:p>
          <a:p>
            <a:pPr algn="ctr">
              <a:lnSpc>
                <a:spcPct val="100000"/>
              </a:lnSpc>
            </a:pPr>
            <a:r>
              <a:rPr lang="en-US" sz="2900" b="1" dirty="0">
                <a:solidFill>
                  <a:srgbClr val="002060"/>
                </a:solidFill>
              </a:rPr>
              <a:t>Date: </a:t>
            </a:r>
            <a:r>
              <a:rPr lang="en-US" sz="2900" b="1" dirty="0">
                <a:solidFill>
                  <a:srgbClr val="FF0000"/>
                </a:solidFill>
              </a:rPr>
              <a:t>Effective from date to be notified by the Central Government</a:t>
            </a:r>
          </a:p>
        </p:txBody>
      </p:sp>
      <p:sp>
        <p:nvSpPr>
          <p:cNvPr id="2" name="Footer Placeholder 1">
            <a:extLst>
              <a:ext uri="{FF2B5EF4-FFF2-40B4-BE49-F238E27FC236}">
                <a16:creationId xmlns:a16="http://schemas.microsoft.com/office/drawing/2014/main" id="{09BD7341-6F0B-41F9-A655-EE8324A55D28}"/>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29A88135-CD59-4C57-8AFF-31F9B5823F90}"/>
              </a:ext>
            </a:extLst>
          </p:cNvPr>
          <p:cNvSpPr>
            <a:spLocks noGrp="1"/>
          </p:cNvSpPr>
          <p:nvPr>
            <p:ph type="sldNum" sz="quarter" idx="12"/>
          </p:nvPr>
        </p:nvSpPr>
        <p:spPr/>
        <p:txBody>
          <a:bodyPr/>
          <a:lstStyle/>
          <a:p>
            <a:fld id="{6B77664C-B6CD-43EA-B220-3DFE5A9CD23A}" type="slidenum">
              <a:rPr lang="en-IN" smtClean="0"/>
              <a:t>16</a:t>
            </a:fld>
            <a:endParaRPr lang="en-IN"/>
          </a:p>
        </p:txBody>
      </p:sp>
    </p:spTree>
    <p:extLst>
      <p:ext uri="{BB962C8B-B14F-4D97-AF65-F5344CB8AC3E}">
        <p14:creationId xmlns:p14="http://schemas.microsoft.com/office/powerpoint/2010/main" val="1408265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255181"/>
            <a:ext cx="11610754" cy="1143637"/>
          </a:xfrm>
          <a:ln>
            <a:solidFill>
              <a:schemeClr val="accent1"/>
            </a:solidFill>
          </a:ln>
        </p:spPr>
        <p:txBody>
          <a:bodyPr>
            <a:noAutofit/>
          </a:bodyPr>
          <a:lstStyle/>
          <a:p>
            <a:pPr algn="ctr"/>
            <a:r>
              <a:rPr lang="en-US" sz="3600" b="1" dirty="0">
                <a:solidFill>
                  <a:srgbClr val="C00000"/>
                </a:solidFill>
              </a:rPr>
              <a:t>Penalties into Fee</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404038" y="4312139"/>
            <a:ext cx="11419368" cy="11253926"/>
          </a:xfrm>
        </p:spPr>
        <p:txBody>
          <a:bodyPr>
            <a:normAutofit fontScale="85000" lnSpcReduction="20000"/>
          </a:bodyPr>
          <a:lstStyle/>
          <a:p>
            <a:r>
              <a:rPr lang="en-US" sz="4400" dirty="0"/>
              <a:t>Existing Provision</a:t>
            </a:r>
          </a:p>
          <a:p>
            <a:pPr lvl="1"/>
            <a:r>
              <a:rPr lang="en-US" sz="3900" dirty="0"/>
              <a:t>Section 446 – penalty -  failure to get accounts audited</a:t>
            </a:r>
          </a:p>
          <a:p>
            <a:pPr lvl="1"/>
            <a:r>
              <a:rPr lang="en-US" sz="3900" dirty="0"/>
              <a:t>Section 447 – penalty  -  failure to furnish TP report</a:t>
            </a:r>
          </a:p>
          <a:p>
            <a:pPr lvl="1"/>
            <a:r>
              <a:rPr lang="en-US" sz="3900" dirty="0"/>
              <a:t>Section 454 – penalty  -  failure to furnish statement of financial transactions or reportable account, including daily penalty for continuing default</a:t>
            </a:r>
          </a:p>
          <a:p>
            <a:pPr lvl="1"/>
            <a:r>
              <a:rPr lang="en-US" sz="3900" dirty="0"/>
              <a:t>Penalties are discretionary and lead to litigation even in cases of technical or procedural delays</a:t>
            </a:r>
          </a:p>
          <a:p>
            <a:pPr marL="304792" lvl="1">
              <a:spcBef>
                <a:spcPts val="1333"/>
              </a:spcBef>
            </a:pPr>
            <a:r>
              <a:rPr lang="en-US" sz="4400" dirty="0"/>
              <a:t>Proposal</a:t>
            </a:r>
          </a:p>
          <a:p>
            <a:pPr lvl="1"/>
            <a:r>
              <a:rPr lang="en-US" sz="3867" dirty="0"/>
              <a:t>Penalties for specified procedural defaults are proposed to be converted into mandatory fee</a:t>
            </a:r>
          </a:p>
          <a:p>
            <a:pPr lvl="1"/>
            <a:r>
              <a:rPr lang="en-US" sz="3867" dirty="0"/>
              <a:t>Penalty under section 446 for failure to get accounts audited is converted into a graded fee under section 428(c), with fee of ₹75,000 </a:t>
            </a:r>
            <a:r>
              <a:rPr lang="en-US" sz="3867" b="1" dirty="0">
                <a:solidFill>
                  <a:srgbClr val="C00000"/>
                </a:solidFill>
              </a:rPr>
              <a:t>(1 day to 1 month) </a:t>
            </a:r>
            <a:r>
              <a:rPr lang="en-US" sz="3867" dirty="0"/>
              <a:t>or ₹1,50,000 </a:t>
            </a:r>
            <a:r>
              <a:rPr lang="en-US" sz="3867" b="1" dirty="0">
                <a:solidFill>
                  <a:srgbClr val="C00000"/>
                </a:solidFill>
              </a:rPr>
              <a:t>(beyond 1 month)</a:t>
            </a:r>
            <a:r>
              <a:rPr lang="en-US" sz="3867" dirty="0"/>
              <a:t> based on period of delay.</a:t>
            </a:r>
            <a:endParaRPr lang="en-US" sz="3867" b="1" dirty="0"/>
          </a:p>
          <a:p>
            <a:pPr lvl="1"/>
            <a:r>
              <a:rPr lang="en-US" sz="3867" dirty="0"/>
              <a:t>Penalty under section 447 for failure to furnish report under section 172 is converted into a graded fee under section 428(4), with fee of ₹50,000 </a:t>
            </a:r>
            <a:r>
              <a:rPr lang="en-US" sz="3867" b="1" dirty="0">
                <a:solidFill>
                  <a:srgbClr val="C00000"/>
                </a:solidFill>
              </a:rPr>
              <a:t>(1 day to 1 month)</a:t>
            </a:r>
            <a:r>
              <a:rPr lang="en-US" sz="3867" dirty="0"/>
              <a:t> or ₹1,00,000 </a:t>
            </a:r>
            <a:r>
              <a:rPr lang="en-US" sz="3867" b="1" dirty="0">
                <a:solidFill>
                  <a:srgbClr val="C00000"/>
                </a:solidFill>
              </a:rPr>
              <a:t>(beyond 1 month)</a:t>
            </a:r>
            <a:r>
              <a:rPr lang="en-US" sz="3867" dirty="0"/>
              <a:t> based on period of delay</a:t>
            </a:r>
          </a:p>
          <a:p>
            <a:pPr lvl="1"/>
            <a:r>
              <a:rPr lang="en-US" sz="3867" dirty="0"/>
              <a:t>Penalty under section 454(1) for failure to furnish statement of financial transactions or reportable account is converted into a fee under section 427(3)</a:t>
            </a:r>
          </a:p>
          <a:p>
            <a:pPr lvl="1"/>
            <a:r>
              <a:rPr lang="en-US" sz="3867" dirty="0"/>
              <a:t>An upper limit of ₹1,00,000 is proposed for penalty under section 454(2)</a:t>
            </a:r>
          </a:p>
          <a:p>
            <a:pPr marL="304792" lvl="1">
              <a:spcBef>
                <a:spcPts val="1333"/>
              </a:spcBef>
            </a:pPr>
            <a:r>
              <a:rPr lang="en-US" sz="4400" dirty="0"/>
              <a:t>Parallel reference</a:t>
            </a:r>
          </a:p>
          <a:p>
            <a:pPr lvl="1"/>
            <a:r>
              <a:rPr lang="en-US" sz="3900" dirty="0"/>
              <a:t>No corresponding proposal in the Income-tax Act, 1961</a:t>
            </a:r>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44134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C00000"/>
                </a:solidFill>
              </a:rPr>
              <a:t>Conversion of specified penalties into mandatory fee</a:t>
            </a:r>
          </a:p>
          <a:p>
            <a:pPr algn="ctr">
              <a:lnSpc>
                <a:spcPct val="100000"/>
              </a:lnSpc>
            </a:pPr>
            <a:r>
              <a:rPr lang="en-US" sz="2900" b="1" dirty="0">
                <a:solidFill>
                  <a:srgbClr val="002060"/>
                </a:solidFill>
              </a:rPr>
              <a:t>Section Covered: </a:t>
            </a:r>
            <a:r>
              <a:rPr lang="en-US" sz="2900" b="1" dirty="0">
                <a:solidFill>
                  <a:srgbClr val="C00000"/>
                </a:solidFill>
              </a:rPr>
              <a:t>446, 447, 454, 427 &amp; 428 – Income-tax Act, 2025</a:t>
            </a:r>
          </a:p>
          <a:p>
            <a:pPr algn="ctr">
              <a:lnSpc>
                <a:spcPct val="100000"/>
              </a:lnSpc>
            </a:pPr>
            <a:r>
              <a:rPr lang="en-US" sz="2900" b="1" dirty="0">
                <a:solidFill>
                  <a:srgbClr val="002060"/>
                </a:solidFill>
              </a:rPr>
              <a:t>Clause No.: </a:t>
            </a:r>
            <a:r>
              <a:rPr lang="en-US" sz="2900" b="1" dirty="0">
                <a:solidFill>
                  <a:srgbClr val="C00000"/>
                </a:solidFill>
              </a:rPr>
              <a:t>Clauses 83, 88 &amp; 89 of Finance Bill, 2026</a:t>
            </a:r>
          </a:p>
          <a:p>
            <a:pPr algn="ctr">
              <a:lnSpc>
                <a:spcPct val="100000"/>
              </a:lnSpc>
            </a:pPr>
            <a:r>
              <a:rPr lang="en-US" sz="2900" b="1" dirty="0">
                <a:solidFill>
                  <a:srgbClr val="002060"/>
                </a:solidFill>
              </a:rPr>
              <a:t>FAQ Reference</a:t>
            </a:r>
            <a:r>
              <a:rPr lang="en-US" sz="2900" b="1" dirty="0">
                <a:solidFill>
                  <a:srgbClr val="C00000"/>
                </a:solidFill>
              </a:rPr>
              <a:t>: XV, Pages 21</a:t>
            </a:r>
            <a:br>
              <a:rPr lang="en-US" sz="2900" b="1" dirty="0">
                <a:solidFill>
                  <a:srgbClr val="002060"/>
                </a:solidFill>
              </a:rPr>
            </a:br>
            <a:r>
              <a:rPr lang="en-US" sz="2900" b="1" dirty="0">
                <a:solidFill>
                  <a:srgbClr val="002060"/>
                </a:solidFill>
              </a:rPr>
              <a:t>Date: </a:t>
            </a:r>
            <a:r>
              <a:rPr lang="en-US" sz="2900" b="1" dirty="0">
                <a:solidFill>
                  <a:srgbClr val="C00000"/>
                </a:solidFill>
              </a:rPr>
              <a:t>Effective from 1 April 2026 (Tax Year 2026–27 onwards)</a:t>
            </a:r>
          </a:p>
        </p:txBody>
      </p:sp>
      <p:sp>
        <p:nvSpPr>
          <p:cNvPr id="2" name="Footer Placeholder 1">
            <a:extLst>
              <a:ext uri="{FF2B5EF4-FFF2-40B4-BE49-F238E27FC236}">
                <a16:creationId xmlns:a16="http://schemas.microsoft.com/office/drawing/2014/main" id="{5A36B3DB-184C-4F81-A209-534866873347}"/>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78055763-6417-47CC-A4BC-0EB68AF4C8E0}"/>
              </a:ext>
            </a:extLst>
          </p:cNvPr>
          <p:cNvSpPr>
            <a:spLocks noGrp="1"/>
          </p:cNvSpPr>
          <p:nvPr>
            <p:ph type="sldNum" sz="quarter" idx="12"/>
          </p:nvPr>
        </p:nvSpPr>
        <p:spPr/>
        <p:txBody>
          <a:bodyPr/>
          <a:lstStyle/>
          <a:p>
            <a:fld id="{6B77664C-B6CD-43EA-B220-3DFE5A9CD23A}" type="slidenum">
              <a:rPr lang="en-IN" smtClean="0"/>
              <a:t>17</a:t>
            </a:fld>
            <a:endParaRPr lang="en-IN" dirty="0"/>
          </a:p>
        </p:txBody>
      </p:sp>
    </p:spTree>
    <p:extLst>
      <p:ext uri="{BB962C8B-B14F-4D97-AF65-F5344CB8AC3E}">
        <p14:creationId xmlns:p14="http://schemas.microsoft.com/office/powerpoint/2010/main" val="1252397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255181"/>
            <a:ext cx="11610754" cy="1143637"/>
          </a:xfrm>
          <a:ln>
            <a:solidFill>
              <a:schemeClr val="accent1"/>
            </a:solidFill>
          </a:ln>
        </p:spPr>
        <p:txBody>
          <a:bodyPr>
            <a:noAutofit/>
          </a:bodyPr>
          <a:lstStyle/>
          <a:p>
            <a:pPr algn="ctr"/>
            <a:r>
              <a:rPr lang="en-US" sz="3600" b="1" dirty="0">
                <a:solidFill>
                  <a:srgbClr val="C00000"/>
                </a:solidFill>
              </a:rPr>
              <a:t>Penalty for Under-reporting or Misreporting of Income within Assessment Order</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199" y="4801233"/>
            <a:ext cx="10646735" cy="11168867"/>
          </a:xfrm>
        </p:spPr>
        <p:txBody>
          <a:bodyPr>
            <a:normAutofit fontScale="92500" lnSpcReduction="10000"/>
          </a:bodyPr>
          <a:lstStyle/>
          <a:p>
            <a:r>
              <a:rPr lang="en-US" sz="4400" dirty="0"/>
              <a:t>Existing Provision</a:t>
            </a:r>
          </a:p>
          <a:p>
            <a:pPr lvl="1"/>
            <a:r>
              <a:rPr lang="en-US" sz="3900" dirty="0"/>
              <a:t>Assessment order is passed first and penalty proceedings are initiated separately</a:t>
            </a:r>
          </a:p>
          <a:p>
            <a:pPr lvl="1"/>
            <a:r>
              <a:rPr lang="en-US" sz="3900" dirty="0"/>
              <a:t>Separate show-cause notice is issued and independent penalty order is passed</a:t>
            </a:r>
          </a:p>
          <a:p>
            <a:pPr lvl="1"/>
            <a:r>
              <a:rPr lang="en-US" sz="3900" dirty="0"/>
              <a:t>Interest under section 220(2) is charged from expiry of demand notice</a:t>
            </a:r>
          </a:p>
          <a:p>
            <a:pPr lvl="1"/>
            <a:r>
              <a:rPr lang="en-US" sz="3900" dirty="0"/>
              <a:t>Dispute Resolution Committee (DRC) may reduce or waive penalty</a:t>
            </a:r>
          </a:p>
          <a:p>
            <a:pPr marL="304792" lvl="1">
              <a:spcBef>
                <a:spcPts val="1333"/>
              </a:spcBef>
            </a:pPr>
            <a:r>
              <a:rPr lang="en-US" sz="4400" dirty="0"/>
              <a:t>Proposal</a:t>
            </a:r>
          </a:p>
          <a:p>
            <a:pPr lvl="1"/>
            <a:r>
              <a:rPr lang="en-US" sz="3867" dirty="0"/>
              <a:t>Penalty for under-reporting or misreporting of income under section 270A to be imposed within the assessment order itself</a:t>
            </a:r>
          </a:p>
          <a:p>
            <a:pPr lvl="1"/>
            <a:r>
              <a:rPr lang="en-US" sz="3867" dirty="0"/>
              <a:t>Separate penalty proceedings to be eliminated</a:t>
            </a:r>
          </a:p>
          <a:p>
            <a:pPr lvl="1"/>
            <a:r>
              <a:rPr lang="en-US" sz="3867" dirty="0"/>
              <a:t>Interest under section 220(2) to be charged only after passing of appellate order by CIT(A) / ITAT, as applicable</a:t>
            </a:r>
          </a:p>
          <a:p>
            <a:pPr lvl="1"/>
            <a:r>
              <a:rPr lang="en-US" sz="3867" dirty="0"/>
              <a:t>Consequential amendment proposed in section 245MA</a:t>
            </a:r>
          </a:p>
          <a:p>
            <a:pPr marL="304792" lvl="1">
              <a:spcBef>
                <a:spcPts val="1333"/>
              </a:spcBef>
            </a:pPr>
            <a:r>
              <a:rPr lang="en-US" sz="4400" dirty="0"/>
              <a:t>Parallel reference</a:t>
            </a:r>
          </a:p>
          <a:p>
            <a:pPr lvl="1"/>
            <a:r>
              <a:rPr lang="en-US" sz="3900" dirty="0"/>
              <a:t>Changes proposed in 2025 Act to give effect this</a:t>
            </a:r>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483877"/>
            <a:ext cx="10515600" cy="3066857"/>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800" b="1" dirty="0">
                <a:solidFill>
                  <a:srgbClr val="002060"/>
                </a:solidFill>
              </a:rPr>
              <a:t>Subject: </a:t>
            </a:r>
            <a:r>
              <a:rPr lang="en-US" sz="2800" b="1" dirty="0">
                <a:solidFill>
                  <a:srgbClr val="C00000"/>
                </a:solidFill>
              </a:rPr>
              <a:t>Imposition of penalty for under-reporting or misreporting of income within the assessment order</a:t>
            </a:r>
          </a:p>
          <a:p>
            <a:pPr algn="ctr">
              <a:lnSpc>
                <a:spcPct val="100000"/>
              </a:lnSpc>
            </a:pPr>
            <a:r>
              <a:rPr lang="en-US" sz="2800" b="1" dirty="0">
                <a:solidFill>
                  <a:srgbClr val="002060"/>
                </a:solidFill>
              </a:rPr>
              <a:t>Section Covered: </a:t>
            </a:r>
            <a:r>
              <a:rPr lang="en-US" sz="2800" b="1" dirty="0">
                <a:solidFill>
                  <a:srgbClr val="C00000"/>
                </a:solidFill>
              </a:rPr>
              <a:t>Sections 274, 220 &amp; 245MA – Income-tax Act, 1961</a:t>
            </a:r>
          </a:p>
          <a:p>
            <a:pPr algn="ctr">
              <a:lnSpc>
                <a:spcPct val="100000"/>
              </a:lnSpc>
            </a:pPr>
            <a:r>
              <a:rPr lang="en-US" sz="2800" b="1" dirty="0">
                <a:solidFill>
                  <a:srgbClr val="002060"/>
                </a:solidFill>
              </a:rPr>
              <a:t>Clause No.: </a:t>
            </a:r>
            <a:r>
              <a:rPr lang="en-US" sz="2800" b="1" dirty="0">
                <a:solidFill>
                  <a:srgbClr val="C00000"/>
                </a:solidFill>
              </a:rPr>
              <a:t>Clauses 11, 13 &amp; 14 of Finance Bill, 2026</a:t>
            </a:r>
          </a:p>
          <a:p>
            <a:pPr algn="ctr">
              <a:lnSpc>
                <a:spcPct val="100000"/>
              </a:lnSpc>
            </a:pPr>
            <a:r>
              <a:rPr lang="en-US" sz="2800" b="1" dirty="0">
                <a:solidFill>
                  <a:srgbClr val="002060"/>
                </a:solidFill>
              </a:rPr>
              <a:t>FAQ Reference: </a:t>
            </a:r>
            <a:r>
              <a:rPr lang="en-US" sz="2800" b="1" dirty="0">
                <a:solidFill>
                  <a:srgbClr val="C00000"/>
                </a:solidFill>
              </a:rPr>
              <a:t>XIII, Pages 17–18</a:t>
            </a:r>
          </a:p>
          <a:p>
            <a:pPr algn="ctr">
              <a:lnSpc>
                <a:spcPct val="100000"/>
              </a:lnSpc>
            </a:pPr>
            <a:r>
              <a:rPr lang="en-US" sz="2800" b="1" dirty="0">
                <a:solidFill>
                  <a:srgbClr val="002060"/>
                </a:solidFill>
              </a:rPr>
              <a:t>Amendment effective from: </a:t>
            </a:r>
            <a:r>
              <a:rPr lang="en-US" sz="2800" b="1" dirty="0">
                <a:solidFill>
                  <a:srgbClr val="C00000"/>
                </a:solidFill>
              </a:rPr>
              <a:t>Applicable to assessment orders passed on or after: 1 April 2027</a:t>
            </a:r>
          </a:p>
        </p:txBody>
      </p:sp>
      <p:sp>
        <p:nvSpPr>
          <p:cNvPr id="2" name="Footer Placeholder 1">
            <a:extLst>
              <a:ext uri="{FF2B5EF4-FFF2-40B4-BE49-F238E27FC236}">
                <a16:creationId xmlns:a16="http://schemas.microsoft.com/office/drawing/2014/main" id="{B734F830-FD14-42DF-8061-B7799AAD410D}"/>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26EB65C4-B5AE-43F6-A424-5E057C64527C}"/>
              </a:ext>
            </a:extLst>
          </p:cNvPr>
          <p:cNvSpPr>
            <a:spLocks noGrp="1"/>
          </p:cNvSpPr>
          <p:nvPr>
            <p:ph type="sldNum" sz="quarter" idx="12"/>
          </p:nvPr>
        </p:nvSpPr>
        <p:spPr/>
        <p:txBody>
          <a:bodyPr/>
          <a:lstStyle/>
          <a:p>
            <a:fld id="{6B77664C-B6CD-43EA-B220-3DFE5A9CD23A}" type="slidenum">
              <a:rPr lang="en-IN" smtClean="0"/>
              <a:t>18</a:t>
            </a:fld>
            <a:endParaRPr lang="en-IN"/>
          </a:p>
        </p:txBody>
      </p:sp>
    </p:spTree>
    <p:extLst>
      <p:ext uri="{BB962C8B-B14F-4D97-AF65-F5344CB8AC3E}">
        <p14:creationId xmlns:p14="http://schemas.microsoft.com/office/powerpoint/2010/main" val="3507414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255181"/>
            <a:ext cx="11610754" cy="1143637"/>
          </a:xfrm>
          <a:ln>
            <a:solidFill>
              <a:schemeClr val="accent1"/>
            </a:solidFill>
          </a:ln>
        </p:spPr>
        <p:txBody>
          <a:bodyPr>
            <a:noAutofit/>
          </a:bodyPr>
          <a:lstStyle/>
          <a:p>
            <a:pPr algn="ctr"/>
            <a:r>
              <a:rPr lang="en-US" sz="3600" b="1" dirty="0">
                <a:solidFill>
                  <a:srgbClr val="C00000"/>
                </a:solidFill>
              </a:rPr>
              <a:t>Tax Rate under Section 195 and Penalty under Section 443</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199" y="4312138"/>
            <a:ext cx="10646735" cy="11168867"/>
          </a:xfrm>
        </p:spPr>
        <p:txBody>
          <a:bodyPr>
            <a:normAutofit fontScale="92500" lnSpcReduction="10000"/>
          </a:bodyPr>
          <a:lstStyle/>
          <a:p>
            <a:r>
              <a:rPr lang="en-US" sz="4400" dirty="0"/>
              <a:t>Existing Provision</a:t>
            </a:r>
          </a:p>
          <a:p>
            <a:pPr lvl="1"/>
            <a:r>
              <a:rPr lang="en-US" sz="3900" dirty="0"/>
              <a:t>Section 195 provides for tax on income referred to in sections 102 to 106, including unexplained credits, unexplained investment, unexplained money, unexplained expenditure and certain borrowings</a:t>
            </a:r>
          </a:p>
          <a:p>
            <a:pPr lvl="1"/>
            <a:r>
              <a:rPr lang="en-US" sz="3900" dirty="0"/>
              <a:t>Where total income includes such income, tax is levied at a flat rate of 60% under section 195(1)</a:t>
            </a:r>
          </a:p>
          <a:p>
            <a:pPr lvl="1"/>
            <a:r>
              <a:rPr lang="en-US" sz="3900" dirty="0"/>
              <a:t>Section 443 provides for penalty at 10% of tax payable on such income determined by the Assessing Officer</a:t>
            </a:r>
          </a:p>
          <a:p>
            <a:pPr marL="304792" lvl="1">
              <a:spcBef>
                <a:spcPts val="1333"/>
              </a:spcBef>
            </a:pPr>
            <a:r>
              <a:rPr lang="en-US" sz="4400" dirty="0"/>
              <a:t>Proposal</a:t>
            </a:r>
          </a:p>
          <a:p>
            <a:pPr lvl="1"/>
            <a:r>
              <a:rPr lang="en-US" sz="3867" dirty="0"/>
              <a:t>To rationalize taxation, it is proposed to reduce the tax rate from 60% to 30% under section 195</a:t>
            </a:r>
          </a:p>
          <a:p>
            <a:pPr lvl="1"/>
            <a:r>
              <a:rPr lang="en-US" sz="3867" dirty="0"/>
              <a:t>Penalty provision under section 443 is proposed to be omitted</a:t>
            </a:r>
          </a:p>
          <a:p>
            <a:pPr lvl="1"/>
            <a:r>
              <a:rPr lang="en-US" sz="3867" dirty="0"/>
              <a:t>Such income shall instead be covered under misreporting of income and penalty shall be levied under section 439(11), as applicable.</a:t>
            </a:r>
          </a:p>
          <a:p>
            <a:pPr marL="304792" lvl="1">
              <a:spcBef>
                <a:spcPts val="1333"/>
              </a:spcBef>
            </a:pPr>
            <a:r>
              <a:rPr lang="en-US" sz="4400" dirty="0"/>
              <a:t>Parallel reference</a:t>
            </a:r>
          </a:p>
          <a:p>
            <a:pPr lvl="1"/>
            <a:r>
              <a:rPr lang="en-US" sz="3900" dirty="0"/>
              <a:t>No corresponding proposal in the Income-tax Act, 1961 Sections - 68, 69, 69A-69D, 115BBE &amp; 271AAC</a:t>
            </a:r>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44134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C00000"/>
                </a:solidFill>
              </a:rPr>
              <a:t>Rationalization of tax rate and penalty in respect of income referred to in sections 102 to 106</a:t>
            </a:r>
          </a:p>
          <a:p>
            <a:pPr algn="ctr">
              <a:lnSpc>
                <a:spcPct val="100000"/>
              </a:lnSpc>
            </a:pPr>
            <a:r>
              <a:rPr lang="en-US" sz="2900" b="1" dirty="0">
                <a:solidFill>
                  <a:srgbClr val="002060"/>
                </a:solidFill>
              </a:rPr>
              <a:t>Section Covered: </a:t>
            </a:r>
            <a:r>
              <a:rPr lang="en-US" sz="2900" b="1" dirty="0">
                <a:solidFill>
                  <a:srgbClr val="C00000"/>
                </a:solidFill>
              </a:rPr>
              <a:t>Sections 195 and 443 – Income-tax Act, 2025</a:t>
            </a:r>
          </a:p>
          <a:p>
            <a:pPr algn="ctr">
              <a:lnSpc>
                <a:spcPct val="100000"/>
              </a:lnSpc>
            </a:pPr>
            <a:r>
              <a:rPr lang="en-US" sz="2900" b="1" dirty="0">
                <a:solidFill>
                  <a:srgbClr val="002060"/>
                </a:solidFill>
              </a:rPr>
              <a:t>Clause No.: </a:t>
            </a:r>
            <a:r>
              <a:rPr lang="en-US" sz="2900" b="1" dirty="0">
                <a:solidFill>
                  <a:srgbClr val="C00000"/>
                </a:solidFill>
              </a:rPr>
              <a:t>Clauses 46, 84 &amp; 86 of Finance Bill, 2026</a:t>
            </a:r>
          </a:p>
          <a:p>
            <a:pPr algn="ctr">
              <a:lnSpc>
                <a:spcPct val="100000"/>
              </a:lnSpc>
            </a:pPr>
            <a:r>
              <a:rPr lang="en-US" sz="2900" b="1" dirty="0">
                <a:solidFill>
                  <a:srgbClr val="002060"/>
                </a:solidFill>
              </a:rPr>
              <a:t>FAQ Reference: </a:t>
            </a:r>
            <a:r>
              <a:rPr lang="en-US" sz="2900" b="1" dirty="0">
                <a:solidFill>
                  <a:srgbClr val="C00000"/>
                </a:solidFill>
              </a:rPr>
              <a:t>XVII, Page 25</a:t>
            </a:r>
            <a:r>
              <a:rPr lang="en-US" sz="2900" b="1" dirty="0">
                <a:solidFill>
                  <a:srgbClr val="002060"/>
                </a:solidFill>
              </a:rPr>
              <a:t> </a:t>
            </a:r>
          </a:p>
          <a:p>
            <a:pPr algn="ctr">
              <a:lnSpc>
                <a:spcPct val="100000"/>
              </a:lnSpc>
            </a:pPr>
            <a:r>
              <a:rPr lang="en-US" sz="2900" b="1" dirty="0">
                <a:solidFill>
                  <a:srgbClr val="002060"/>
                </a:solidFill>
              </a:rPr>
              <a:t>Effective from </a:t>
            </a:r>
            <a:r>
              <a:rPr lang="en-US" sz="2900" b="1" dirty="0">
                <a:solidFill>
                  <a:srgbClr val="C00000"/>
                </a:solidFill>
              </a:rPr>
              <a:t>1 April 2026(Applicable for Tax Year 2026–27 onwards)</a:t>
            </a:r>
          </a:p>
        </p:txBody>
      </p:sp>
      <p:sp>
        <p:nvSpPr>
          <p:cNvPr id="3" name="Footer Placeholder 2">
            <a:extLst>
              <a:ext uri="{FF2B5EF4-FFF2-40B4-BE49-F238E27FC236}">
                <a16:creationId xmlns:a16="http://schemas.microsoft.com/office/drawing/2014/main" id="{B77A97FF-C5B0-4A94-981D-A2097EFABF05}"/>
              </a:ext>
            </a:extLst>
          </p:cNvPr>
          <p:cNvSpPr>
            <a:spLocks noGrp="1"/>
          </p:cNvSpPr>
          <p:nvPr>
            <p:ph type="ftr" sz="quarter" idx="11"/>
          </p:nvPr>
        </p:nvSpPr>
        <p:spPr/>
        <p:txBody>
          <a:bodyPr/>
          <a:lstStyle/>
          <a:p>
            <a:r>
              <a:rPr lang="en-IN"/>
              <a:t>Prasanth Srinivas</a:t>
            </a:r>
          </a:p>
        </p:txBody>
      </p:sp>
      <p:sp>
        <p:nvSpPr>
          <p:cNvPr id="7" name="Slide Number Placeholder 6">
            <a:extLst>
              <a:ext uri="{FF2B5EF4-FFF2-40B4-BE49-F238E27FC236}">
                <a16:creationId xmlns:a16="http://schemas.microsoft.com/office/drawing/2014/main" id="{B637E6EB-825C-4EB7-B1FA-5C80B4FD4B29}"/>
              </a:ext>
            </a:extLst>
          </p:cNvPr>
          <p:cNvSpPr>
            <a:spLocks noGrp="1"/>
          </p:cNvSpPr>
          <p:nvPr>
            <p:ph type="sldNum" sz="quarter" idx="12"/>
          </p:nvPr>
        </p:nvSpPr>
        <p:spPr/>
        <p:txBody>
          <a:bodyPr/>
          <a:lstStyle/>
          <a:p>
            <a:fld id="{6B77664C-B6CD-43EA-B220-3DFE5A9CD23A}" type="slidenum">
              <a:rPr lang="en-IN" smtClean="0"/>
              <a:t>19</a:t>
            </a:fld>
            <a:endParaRPr lang="en-IN"/>
          </a:p>
        </p:txBody>
      </p:sp>
    </p:spTree>
    <p:extLst>
      <p:ext uri="{BB962C8B-B14F-4D97-AF65-F5344CB8AC3E}">
        <p14:creationId xmlns:p14="http://schemas.microsoft.com/office/powerpoint/2010/main" val="2314210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255181"/>
            <a:ext cx="11610754" cy="1143637"/>
          </a:xfrm>
          <a:ln>
            <a:solidFill>
              <a:schemeClr val="accent1"/>
            </a:solidFill>
          </a:ln>
        </p:spPr>
        <p:txBody>
          <a:bodyPr>
            <a:noAutofit/>
          </a:bodyPr>
          <a:lstStyle/>
          <a:p>
            <a:pPr algn="ctr"/>
            <a:r>
              <a:rPr lang="en-US" sz="3600" b="1" dirty="0">
                <a:solidFill>
                  <a:srgbClr val="C00000"/>
                </a:solidFill>
              </a:rPr>
              <a:t>Immunity from Penalty or Prosecution - Section 440</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199" y="4312138"/>
            <a:ext cx="10646735" cy="11168867"/>
          </a:xfrm>
        </p:spPr>
        <p:txBody>
          <a:bodyPr>
            <a:normAutofit fontScale="92500" lnSpcReduction="20000"/>
          </a:bodyPr>
          <a:lstStyle/>
          <a:p>
            <a:r>
              <a:rPr lang="en-US" sz="4400" dirty="0"/>
              <a:t>Existing Provision</a:t>
            </a:r>
          </a:p>
          <a:p>
            <a:pPr lvl="1"/>
            <a:r>
              <a:rPr lang="en-US" sz="3900" dirty="0"/>
              <a:t>Section 440 provides for grant of immunity from penalty or prosecution by the Assessing Officer</a:t>
            </a:r>
          </a:p>
          <a:p>
            <a:pPr lvl="1"/>
            <a:r>
              <a:rPr lang="en-US" sz="3900" dirty="0"/>
              <a:t>Immunity may be granted where:</a:t>
            </a:r>
          </a:p>
          <a:p>
            <a:pPr lvl="2"/>
            <a:r>
              <a:rPr lang="en-US" sz="3367" dirty="0"/>
              <a:t>tax and interest payable as per assessment order are paid within the specified time, and</a:t>
            </a:r>
          </a:p>
          <a:p>
            <a:pPr lvl="2"/>
            <a:r>
              <a:rPr lang="en-US" sz="3367" dirty="0"/>
              <a:t>no appeal is filed against such assessment order</a:t>
            </a:r>
          </a:p>
          <a:p>
            <a:pPr lvl="1"/>
            <a:r>
              <a:rPr lang="en-US" sz="3900" dirty="0"/>
              <a:t>Immunity is presently available only in cases of under-reporting of income</a:t>
            </a:r>
          </a:p>
          <a:p>
            <a:pPr lvl="1"/>
            <a:r>
              <a:rPr lang="en-US" sz="3900" dirty="0"/>
              <a:t>Immunity is not available where under-reporting arises in consequence of misreporting of income</a:t>
            </a:r>
          </a:p>
          <a:p>
            <a:pPr marL="304792" lvl="1">
              <a:spcBef>
                <a:spcPts val="1333"/>
              </a:spcBef>
            </a:pPr>
            <a:r>
              <a:rPr lang="en-US" sz="4400" dirty="0"/>
              <a:t>Proposal</a:t>
            </a:r>
          </a:p>
          <a:p>
            <a:pPr lvl="1"/>
            <a:r>
              <a:rPr lang="en-US" sz="3867" dirty="0"/>
              <a:t>It is proposed to extend the scope of immunity to cases where under-reporting of income arises in consequence of misreporting</a:t>
            </a:r>
          </a:p>
          <a:p>
            <a:pPr lvl="1"/>
            <a:r>
              <a:rPr lang="en-US" sz="3867" dirty="0"/>
              <a:t>Applicable where penalty is initiated for under-reporting due to misreporting</a:t>
            </a:r>
          </a:p>
          <a:p>
            <a:pPr lvl="1"/>
            <a:r>
              <a:rPr lang="en-US" sz="3867" dirty="0"/>
              <a:t>Taxpayer shall be required to pay additional income-tax equal to 100% of tax payable on such income in lieu of penalty</a:t>
            </a:r>
          </a:p>
          <a:p>
            <a:pPr lvl="1"/>
            <a:r>
              <a:rPr lang="en-US" sz="3867" dirty="0"/>
              <a:t>Immunity shall cover both penalty and prosecution proceedings in respect of such income</a:t>
            </a:r>
          </a:p>
          <a:p>
            <a:pPr marL="304792" lvl="1">
              <a:spcBef>
                <a:spcPts val="1333"/>
              </a:spcBef>
            </a:pPr>
            <a:r>
              <a:rPr lang="en-US" sz="4400" dirty="0"/>
              <a:t>Parallel reference</a:t>
            </a:r>
          </a:p>
          <a:p>
            <a:pPr lvl="1"/>
            <a:r>
              <a:rPr lang="en-US" sz="3900" dirty="0"/>
              <a:t>Sections in Income-tax Act, 1961 separately dealt with</a:t>
            </a:r>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44134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C00000"/>
                </a:solidFill>
              </a:rPr>
              <a:t>Expansion of scope of immunity from penalty or prosecution</a:t>
            </a:r>
          </a:p>
          <a:p>
            <a:pPr algn="ctr">
              <a:lnSpc>
                <a:spcPct val="100000"/>
              </a:lnSpc>
            </a:pPr>
            <a:r>
              <a:rPr lang="en-US" sz="2900" b="1" dirty="0">
                <a:solidFill>
                  <a:srgbClr val="002060"/>
                </a:solidFill>
              </a:rPr>
              <a:t>Section Covered: </a:t>
            </a:r>
            <a:r>
              <a:rPr lang="en-US" sz="2900" b="1" dirty="0">
                <a:solidFill>
                  <a:srgbClr val="C00000"/>
                </a:solidFill>
              </a:rPr>
              <a:t>Section 440 – Income-tax Act, 2025</a:t>
            </a:r>
          </a:p>
          <a:p>
            <a:pPr algn="ctr">
              <a:lnSpc>
                <a:spcPct val="100000"/>
              </a:lnSpc>
            </a:pPr>
            <a:r>
              <a:rPr lang="en-US" sz="2900" b="1" dirty="0">
                <a:solidFill>
                  <a:srgbClr val="002060"/>
                </a:solidFill>
              </a:rPr>
              <a:t>Clause No.: </a:t>
            </a:r>
            <a:r>
              <a:rPr lang="en-US" sz="2900" b="1" dirty="0">
                <a:solidFill>
                  <a:srgbClr val="C00000"/>
                </a:solidFill>
              </a:rPr>
              <a:t>Clause 85 of Finance Bill, 2026</a:t>
            </a:r>
          </a:p>
          <a:p>
            <a:pPr algn="ctr">
              <a:lnSpc>
                <a:spcPct val="100000"/>
              </a:lnSpc>
            </a:pPr>
            <a:r>
              <a:rPr lang="en-US" sz="2900" b="1" dirty="0">
                <a:solidFill>
                  <a:srgbClr val="002060"/>
                </a:solidFill>
              </a:rPr>
              <a:t>FAQ Reference: </a:t>
            </a:r>
            <a:r>
              <a:rPr lang="en-US" sz="2900" b="1" dirty="0">
                <a:solidFill>
                  <a:srgbClr val="C00000"/>
                </a:solidFill>
              </a:rPr>
              <a:t>XIV, Page 19</a:t>
            </a:r>
          </a:p>
          <a:p>
            <a:pPr algn="ctr">
              <a:lnSpc>
                <a:spcPct val="100000"/>
              </a:lnSpc>
            </a:pPr>
            <a:r>
              <a:rPr lang="en-US" sz="2900" b="1" dirty="0">
                <a:solidFill>
                  <a:srgbClr val="002060"/>
                </a:solidFill>
              </a:rPr>
              <a:t>Date: </a:t>
            </a:r>
            <a:r>
              <a:rPr lang="en-US" sz="2900" b="1" dirty="0">
                <a:solidFill>
                  <a:srgbClr val="C00000"/>
                </a:solidFill>
              </a:rPr>
              <a:t>From 1 April 2026(Applicable for Tax Year 2026–27 onwards)</a:t>
            </a:r>
          </a:p>
        </p:txBody>
      </p:sp>
      <p:sp>
        <p:nvSpPr>
          <p:cNvPr id="2" name="Footer Placeholder 1">
            <a:extLst>
              <a:ext uri="{FF2B5EF4-FFF2-40B4-BE49-F238E27FC236}">
                <a16:creationId xmlns:a16="http://schemas.microsoft.com/office/drawing/2014/main" id="{941059CC-BA2D-4575-8DE1-5420E94A4F84}"/>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20E05E6F-17B3-45C9-880C-4ACF2A755DFB}"/>
              </a:ext>
            </a:extLst>
          </p:cNvPr>
          <p:cNvSpPr>
            <a:spLocks noGrp="1"/>
          </p:cNvSpPr>
          <p:nvPr>
            <p:ph type="sldNum" sz="quarter" idx="12"/>
          </p:nvPr>
        </p:nvSpPr>
        <p:spPr/>
        <p:txBody>
          <a:bodyPr/>
          <a:lstStyle/>
          <a:p>
            <a:fld id="{6B77664C-B6CD-43EA-B220-3DFE5A9CD23A}" type="slidenum">
              <a:rPr lang="en-IN" smtClean="0"/>
              <a:t>20</a:t>
            </a:fld>
            <a:endParaRPr lang="en-IN"/>
          </a:p>
        </p:txBody>
      </p:sp>
    </p:spTree>
    <p:extLst>
      <p:ext uri="{BB962C8B-B14F-4D97-AF65-F5344CB8AC3E}">
        <p14:creationId xmlns:p14="http://schemas.microsoft.com/office/powerpoint/2010/main" val="3927029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255181"/>
            <a:ext cx="11610754" cy="1143637"/>
          </a:xfrm>
          <a:ln>
            <a:solidFill>
              <a:schemeClr val="accent1"/>
            </a:solidFill>
          </a:ln>
        </p:spPr>
        <p:txBody>
          <a:bodyPr>
            <a:noAutofit/>
          </a:bodyPr>
          <a:lstStyle/>
          <a:p>
            <a:pPr algn="ctr"/>
            <a:r>
              <a:rPr lang="en-US" sz="3600" b="1" dirty="0">
                <a:solidFill>
                  <a:srgbClr val="C00000"/>
                </a:solidFill>
              </a:rPr>
              <a:t>Immunity from Penalty or Prosecution - Section 270AA</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199" y="4312138"/>
            <a:ext cx="10646735" cy="11168867"/>
          </a:xfrm>
        </p:spPr>
        <p:txBody>
          <a:bodyPr>
            <a:normAutofit fontScale="85000" lnSpcReduction="20000"/>
          </a:bodyPr>
          <a:lstStyle/>
          <a:p>
            <a:r>
              <a:rPr lang="en-US" sz="4400" dirty="0"/>
              <a:t>Existing Provision</a:t>
            </a:r>
          </a:p>
          <a:p>
            <a:pPr lvl="1"/>
            <a:r>
              <a:rPr lang="en-US" sz="3900" dirty="0"/>
              <a:t>Section 270AA provides for grant of immunity from penalty and prosecution by the AO where:</a:t>
            </a:r>
          </a:p>
          <a:p>
            <a:pPr lvl="2"/>
            <a:r>
              <a:rPr lang="en-US" sz="3367" dirty="0"/>
              <a:t>tax and interest payable as per assessment order are paid within the time specified in notice of demand, and</a:t>
            </a:r>
          </a:p>
          <a:p>
            <a:pPr lvl="2"/>
            <a:r>
              <a:rPr lang="en-US" sz="3367" dirty="0"/>
              <a:t>no appeal is filed against such assessment order</a:t>
            </a:r>
          </a:p>
          <a:p>
            <a:pPr lvl="1"/>
            <a:r>
              <a:rPr lang="en-US" sz="3900" dirty="0"/>
              <a:t>Application for immunity is required to be filed within one month from the end of the month in which assessment order is received</a:t>
            </a:r>
          </a:p>
          <a:p>
            <a:pPr lvl="1"/>
            <a:r>
              <a:rPr lang="en-US" sz="3900" dirty="0"/>
              <a:t>Immunity can presently be granted only in cases of under-reporting of income </a:t>
            </a:r>
          </a:p>
          <a:p>
            <a:pPr lvl="1"/>
            <a:r>
              <a:rPr lang="en-US" sz="3900" dirty="0"/>
              <a:t>Immunity is not available where under-reporting arises in consequence of misreporting of income</a:t>
            </a:r>
          </a:p>
          <a:p>
            <a:pPr marL="304792" lvl="1">
              <a:spcBef>
                <a:spcPts val="1333"/>
              </a:spcBef>
            </a:pPr>
            <a:r>
              <a:rPr lang="en-US" sz="4400" dirty="0"/>
              <a:t>Proposal</a:t>
            </a:r>
          </a:p>
          <a:p>
            <a:pPr lvl="1"/>
            <a:r>
              <a:rPr lang="en-US" sz="3867" dirty="0"/>
              <a:t>It is proposed to extend the scope of immunity to cases where under-reporting of income arises in consequence of misreporting</a:t>
            </a:r>
          </a:p>
          <a:p>
            <a:pPr lvl="1"/>
            <a:r>
              <a:rPr lang="en-US" sz="3867" dirty="0"/>
              <a:t>Applicable where penalty is initiated for under-reporting of income due to misreporting</a:t>
            </a:r>
          </a:p>
          <a:p>
            <a:pPr lvl="1"/>
            <a:r>
              <a:rPr lang="en-US" sz="3867" dirty="0"/>
              <a:t>Taxpayer shall be required to pay additional income-tax equal to 100% of tax payable on such income in lieu of penalty</a:t>
            </a:r>
          </a:p>
          <a:p>
            <a:pPr lvl="1"/>
            <a:r>
              <a:rPr lang="en-US" sz="3867" dirty="0"/>
              <a:t>On fulfilment of conditions, immunity shall be granted from penalty under section 270A and prosecution under sections 276C / 276CC</a:t>
            </a:r>
          </a:p>
          <a:p>
            <a:pPr marL="304792" lvl="1">
              <a:spcBef>
                <a:spcPts val="1333"/>
              </a:spcBef>
            </a:pPr>
            <a:r>
              <a:rPr lang="en-US" sz="4400" dirty="0"/>
              <a:t>Parallel reference</a:t>
            </a:r>
          </a:p>
          <a:p>
            <a:pPr lvl="1"/>
            <a:r>
              <a:rPr lang="en-US" sz="3900" dirty="0"/>
              <a:t>Sections in Income-tax Act, 2025 separately dealt with</a:t>
            </a:r>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44134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C00000"/>
                </a:solidFill>
              </a:rPr>
              <a:t>Expansion of scope of immunity from penalty or prosecution</a:t>
            </a:r>
          </a:p>
          <a:p>
            <a:pPr algn="ctr">
              <a:lnSpc>
                <a:spcPct val="100000"/>
              </a:lnSpc>
            </a:pPr>
            <a:r>
              <a:rPr lang="en-US" sz="2900" b="1" dirty="0">
                <a:solidFill>
                  <a:srgbClr val="002060"/>
                </a:solidFill>
              </a:rPr>
              <a:t>Section Covered: </a:t>
            </a:r>
            <a:r>
              <a:rPr lang="en-US" sz="2900" b="1" dirty="0">
                <a:solidFill>
                  <a:srgbClr val="C00000"/>
                </a:solidFill>
              </a:rPr>
              <a:t>Section 270AA – Income-tax Act, 1961</a:t>
            </a:r>
          </a:p>
          <a:p>
            <a:pPr algn="ctr">
              <a:lnSpc>
                <a:spcPct val="100000"/>
              </a:lnSpc>
            </a:pPr>
            <a:r>
              <a:rPr lang="en-US" sz="2900" b="1" dirty="0">
                <a:solidFill>
                  <a:srgbClr val="002060"/>
                </a:solidFill>
              </a:rPr>
              <a:t>Clause No.: </a:t>
            </a:r>
            <a:r>
              <a:rPr lang="en-US" sz="2900" b="1" dirty="0">
                <a:solidFill>
                  <a:srgbClr val="C00000"/>
                </a:solidFill>
              </a:rPr>
              <a:t>Clause 15 of Finance Bill, 2026</a:t>
            </a:r>
          </a:p>
          <a:p>
            <a:pPr algn="ctr">
              <a:lnSpc>
                <a:spcPct val="100000"/>
              </a:lnSpc>
            </a:pPr>
            <a:r>
              <a:rPr lang="en-US" sz="2900" b="1" dirty="0">
                <a:solidFill>
                  <a:srgbClr val="002060"/>
                </a:solidFill>
              </a:rPr>
              <a:t>FAQ Reference: </a:t>
            </a:r>
            <a:r>
              <a:rPr lang="en-US" sz="2900" b="1" dirty="0">
                <a:solidFill>
                  <a:srgbClr val="C00000"/>
                </a:solidFill>
              </a:rPr>
              <a:t>No direct FAQ</a:t>
            </a:r>
          </a:p>
          <a:p>
            <a:pPr algn="ctr">
              <a:lnSpc>
                <a:spcPct val="100000"/>
              </a:lnSpc>
            </a:pPr>
            <a:r>
              <a:rPr lang="en-US" sz="2900" b="1" dirty="0">
                <a:solidFill>
                  <a:srgbClr val="002060"/>
                </a:solidFill>
              </a:rPr>
              <a:t>Date: </a:t>
            </a:r>
            <a:r>
              <a:rPr lang="en-US" sz="2900" b="1" dirty="0">
                <a:solidFill>
                  <a:srgbClr val="C00000"/>
                </a:solidFill>
              </a:rPr>
              <a:t>Amendment effective from: 1 March 2026</a:t>
            </a:r>
          </a:p>
          <a:p>
            <a:pPr algn="ctr">
              <a:lnSpc>
                <a:spcPct val="100000"/>
              </a:lnSpc>
            </a:pPr>
            <a:r>
              <a:rPr lang="en-US" sz="2900" b="1" dirty="0">
                <a:solidFill>
                  <a:srgbClr val="C00000"/>
                </a:solidFill>
              </a:rPr>
              <a:t>Applicable for: AY 2026–27 and earlier Assessment Years</a:t>
            </a:r>
          </a:p>
        </p:txBody>
      </p:sp>
      <p:sp>
        <p:nvSpPr>
          <p:cNvPr id="2" name="Footer Placeholder 1">
            <a:extLst>
              <a:ext uri="{FF2B5EF4-FFF2-40B4-BE49-F238E27FC236}">
                <a16:creationId xmlns:a16="http://schemas.microsoft.com/office/drawing/2014/main" id="{F6786B53-5443-4FF6-9A6D-CA56A718C33C}"/>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874F8F92-0255-4693-A9A0-B9D8161D51DE}"/>
              </a:ext>
            </a:extLst>
          </p:cNvPr>
          <p:cNvSpPr>
            <a:spLocks noGrp="1"/>
          </p:cNvSpPr>
          <p:nvPr>
            <p:ph type="sldNum" sz="quarter" idx="12"/>
          </p:nvPr>
        </p:nvSpPr>
        <p:spPr/>
        <p:txBody>
          <a:bodyPr/>
          <a:lstStyle/>
          <a:p>
            <a:fld id="{6B77664C-B6CD-43EA-B220-3DFE5A9CD23A}" type="slidenum">
              <a:rPr lang="en-IN" smtClean="0"/>
              <a:t>21</a:t>
            </a:fld>
            <a:endParaRPr lang="en-IN"/>
          </a:p>
        </p:txBody>
      </p:sp>
    </p:spTree>
    <p:extLst>
      <p:ext uri="{BB962C8B-B14F-4D97-AF65-F5344CB8AC3E}">
        <p14:creationId xmlns:p14="http://schemas.microsoft.com/office/powerpoint/2010/main" val="1898490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255181"/>
            <a:ext cx="11610754" cy="1143637"/>
          </a:xfrm>
          <a:ln>
            <a:solidFill>
              <a:schemeClr val="accent1"/>
            </a:solidFill>
          </a:ln>
        </p:spPr>
        <p:txBody>
          <a:bodyPr>
            <a:noAutofit/>
          </a:bodyPr>
          <a:lstStyle/>
          <a:p>
            <a:pPr algn="ctr"/>
            <a:r>
              <a:rPr lang="en-IN" sz="3600" b="1" dirty="0">
                <a:solidFill>
                  <a:srgbClr val="C00000"/>
                </a:solidFill>
              </a:rPr>
              <a:t>Minimum Alternate Tax (MAT) Provisions</a:t>
            </a: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199" y="4312138"/>
            <a:ext cx="10646735" cy="11168867"/>
          </a:xfrm>
        </p:spPr>
        <p:txBody>
          <a:bodyPr>
            <a:normAutofit fontScale="92500" lnSpcReduction="20000"/>
          </a:bodyPr>
          <a:lstStyle/>
          <a:p>
            <a:r>
              <a:rPr lang="en-US" sz="4400" dirty="0"/>
              <a:t>Existing Provision</a:t>
            </a:r>
          </a:p>
          <a:p>
            <a:pPr lvl="1"/>
            <a:r>
              <a:rPr lang="en-US" sz="3900" dirty="0"/>
              <a:t>Section 206 provides for levy of Minimum Alternate Tax (MAT) on companies</a:t>
            </a:r>
          </a:p>
          <a:p>
            <a:pPr lvl="1"/>
            <a:r>
              <a:rPr lang="en-US" sz="3900" dirty="0"/>
              <a:t>MAT is levied on book profit at 15% (other than units in IFSC)</a:t>
            </a:r>
          </a:p>
          <a:p>
            <a:pPr lvl="1"/>
            <a:r>
              <a:rPr lang="en-US" sz="3900" dirty="0"/>
              <a:t>Where MAT exceeds normal tax liability, MAT is payable</a:t>
            </a:r>
          </a:p>
          <a:p>
            <a:pPr lvl="1"/>
            <a:r>
              <a:rPr lang="en-US" sz="3900" dirty="0"/>
              <a:t>Excess MAT paid is allowed as MAT credit, which can be carried forward for 15 years and set off against future normal tax liability</a:t>
            </a:r>
          </a:p>
          <a:p>
            <a:pPr marL="304792" lvl="1">
              <a:spcBef>
                <a:spcPts val="1333"/>
              </a:spcBef>
            </a:pPr>
            <a:r>
              <a:rPr lang="en-US" sz="4400" dirty="0"/>
              <a:t>Proposal</a:t>
            </a:r>
          </a:p>
          <a:p>
            <a:pPr lvl="1"/>
            <a:r>
              <a:rPr lang="en-US" sz="3867" dirty="0"/>
              <a:t>MAT paid under the old tax regime shall be treated as final tax and no further MAT credit shall be allowed</a:t>
            </a:r>
          </a:p>
          <a:p>
            <a:pPr lvl="1"/>
            <a:r>
              <a:rPr lang="en-US" sz="3867" dirty="0"/>
              <a:t>MAT rate is proposed to be reduced from 15% to 14% of book profit</a:t>
            </a:r>
          </a:p>
          <a:p>
            <a:pPr lvl="1"/>
            <a:r>
              <a:rPr lang="en-US" sz="3867" dirty="0"/>
              <a:t>Set-off of MAT credit shall be allowed only in the new tax regime for domestic companies, limited to 25% of tax liability</a:t>
            </a:r>
          </a:p>
          <a:p>
            <a:pPr lvl="1"/>
            <a:r>
              <a:rPr lang="en-US" sz="3867" dirty="0"/>
              <a:t>In case of foreign companies, set-off shall be allowed to the extent of difference between normal tax and MAT for the relevant tax year. i.e. MAT credit NA henceforth</a:t>
            </a:r>
          </a:p>
          <a:p>
            <a:pPr marL="304792" lvl="1">
              <a:spcBef>
                <a:spcPts val="1333"/>
              </a:spcBef>
            </a:pPr>
            <a:r>
              <a:rPr lang="en-US" sz="4400" dirty="0"/>
              <a:t>Parallel reference</a:t>
            </a:r>
          </a:p>
          <a:p>
            <a:pPr lvl="1"/>
            <a:r>
              <a:rPr lang="en-US" sz="3900" dirty="0"/>
              <a:t>Sections in Income-tax Act, 1961 not touched.</a:t>
            </a:r>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44134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C00000"/>
                </a:solidFill>
              </a:rPr>
              <a:t>Rationalization of Minimum Alternate Tax provisions</a:t>
            </a:r>
          </a:p>
          <a:p>
            <a:pPr algn="ctr">
              <a:lnSpc>
                <a:spcPct val="100000"/>
              </a:lnSpc>
            </a:pPr>
            <a:r>
              <a:rPr lang="en-US" sz="2900" b="1" dirty="0">
                <a:solidFill>
                  <a:srgbClr val="002060"/>
                </a:solidFill>
              </a:rPr>
              <a:t>Section Covered: Section 206 – </a:t>
            </a:r>
            <a:r>
              <a:rPr lang="en-US" sz="2900" b="1" dirty="0">
                <a:solidFill>
                  <a:srgbClr val="C00000"/>
                </a:solidFill>
              </a:rPr>
              <a:t>Income-tax Act, 2025</a:t>
            </a:r>
          </a:p>
          <a:p>
            <a:pPr algn="ctr">
              <a:lnSpc>
                <a:spcPct val="100000"/>
              </a:lnSpc>
            </a:pPr>
            <a:r>
              <a:rPr lang="en-US" sz="2900" b="1" dirty="0">
                <a:solidFill>
                  <a:srgbClr val="002060"/>
                </a:solidFill>
              </a:rPr>
              <a:t>Clause No.: </a:t>
            </a:r>
            <a:r>
              <a:rPr lang="en-US" sz="2900" b="1" dirty="0">
                <a:solidFill>
                  <a:srgbClr val="C00000"/>
                </a:solidFill>
              </a:rPr>
              <a:t>Clause 50 of Finance Bill, 2026</a:t>
            </a:r>
          </a:p>
          <a:p>
            <a:pPr algn="ctr">
              <a:lnSpc>
                <a:spcPct val="100000"/>
              </a:lnSpc>
            </a:pPr>
            <a:r>
              <a:rPr lang="en-US" sz="2900" b="1" dirty="0">
                <a:solidFill>
                  <a:srgbClr val="002060"/>
                </a:solidFill>
              </a:rPr>
              <a:t>FAQ Reference: </a:t>
            </a:r>
            <a:r>
              <a:rPr lang="en-US" sz="2900" b="1" dirty="0">
                <a:solidFill>
                  <a:srgbClr val="C00000"/>
                </a:solidFill>
              </a:rPr>
              <a:t>XXXIV, Page 46</a:t>
            </a:r>
          </a:p>
          <a:p>
            <a:pPr algn="ctr">
              <a:lnSpc>
                <a:spcPct val="100000"/>
              </a:lnSpc>
            </a:pPr>
            <a:r>
              <a:rPr lang="en-US" sz="2900" b="1" dirty="0">
                <a:solidFill>
                  <a:srgbClr val="002060"/>
                </a:solidFill>
              </a:rPr>
              <a:t>Effective from </a:t>
            </a:r>
            <a:r>
              <a:rPr lang="en-US" sz="2900" b="1" dirty="0">
                <a:solidFill>
                  <a:srgbClr val="C00000"/>
                </a:solidFill>
              </a:rPr>
              <a:t>1 April 2026(Applicable for Tax Year 2026–27 onwards)</a:t>
            </a:r>
          </a:p>
        </p:txBody>
      </p:sp>
      <p:sp>
        <p:nvSpPr>
          <p:cNvPr id="3" name="Footer Placeholder 2">
            <a:extLst>
              <a:ext uri="{FF2B5EF4-FFF2-40B4-BE49-F238E27FC236}">
                <a16:creationId xmlns:a16="http://schemas.microsoft.com/office/drawing/2014/main" id="{2C1D980A-037E-4EE7-89EF-F56A54E8C1DC}"/>
              </a:ext>
            </a:extLst>
          </p:cNvPr>
          <p:cNvSpPr>
            <a:spLocks noGrp="1"/>
          </p:cNvSpPr>
          <p:nvPr>
            <p:ph type="ftr" sz="quarter" idx="11"/>
          </p:nvPr>
        </p:nvSpPr>
        <p:spPr/>
        <p:txBody>
          <a:bodyPr/>
          <a:lstStyle/>
          <a:p>
            <a:r>
              <a:rPr lang="en-IN"/>
              <a:t>Prasanth Srinivas</a:t>
            </a:r>
          </a:p>
        </p:txBody>
      </p:sp>
      <p:sp>
        <p:nvSpPr>
          <p:cNvPr id="7" name="Slide Number Placeholder 6">
            <a:extLst>
              <a:ext uri="{FF2B5EF4-FFF2-40B4-BE49-F238E27FC236}">
                <a16:creationId xmlns:a16="http://schemas.microsoft.com/office/drawing/2014/main" id="{BCC7EE1B-AC76-4BD7-A574-7E98EA32A030}"/>
              </a:ext>
            </a:extLst>
          </p:cNvPr>
          <p:cNvSpPr>
            <a:spLocks noGrp="1"/>
          </p:cNvSpPr>
          <p:nvPr>
            <p:ph type="sldNum" sz="quarter" idx="12"/>
          </p:nvPr>
        </p:nvSpPr>
        <p:spPr/>
        <p:txBody>
          <a:bodyPr/>
          <a:lstStyle/>
          <a:p>
            <a:fld id="{6B77664C-B6CD-43EA-B220-3DFE5A9CD23A}" type="slidenum">
              <a:rPr lang="en-IN" smtClean="0"/>
              <a:t>22</a:t>
            </a:fld>
            <a:endParaRPr lang="en-IN"/>
          </a:p>
        </p:txBody>
      </p:sp>
    </p:spTree>
    <p:extLst>
      <p:ext uri="{BB962C8B-B14F-4D97-AF65-F5344CB8AC3E}">
        <p14:creationId xmlns:p14="http://schemas.microsoft.com/office/powerpoint/2010/main" val="137510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255181"/>
            <a:ext cx="11610754" cy="1143637"/>
          </a:xfrm>
          <a:ln>
            <a:solidFill>
              <a:schemeClr val="accent1"/>
            </a:solidFill>
          </a:ln>
        </p:spPr>
        <p:txBody>
          <a:bodyPr>
            <a:noAutofit/>
          </a:bodyPr>
          <a:lstStyle/>
          <a:p>
            <a:pPr algn="ctr"/>
            <a:r>
              <a:rPr lang="en-IN" sz="3600" b="1" dirty="0">
                <a:solidFill>
                  <a:srgbClr val="C00000"/>
                </a:solidFill>
              </a:rPr>
              <a:t>Rationalisation of TCS Rates</a:t>
            </a: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199" y="4312138"/>
            <a:ext cx="10646735" cy="11168867"/>
          </a:xfrm>
        </p:spPr>
        <p:txBody>
          <a:bodyPr>
            <a:normAutofit fontScale="92500" lnSpcReduction="10000"/>
          </a:bodyPr>
          <a:lstStyle/>
          <a:p>
            <a:r>
              <a:rPr lang="en-US" sz="4400" dirty="0"/>
              <a:t>Existing Provision</a:t>
            </a:r>
          </a:p>
          <a:p>
            <a:pPr lvl="1"/>
            <a:r>
              <a:rPr lang="en-US" sz="3900" dirty="0"/>
              <a:t>Section 394(1) provides for multiple rates of TCS on specified receipts</a:t>
            </a:r>
          </a:p>
          <a:p>
            <a:pPr lvl="1"/>
            <a:r>
              <a:rPr lang="en-US" sz="3900" dirty="0"/>
              <a:t>Different rates apply to sale of alcoholic liquor, tendu leaves, scrap, minerals and certain remittances</a:t>
            </a:r>
          </a:p>
          <a:p>
            <a:pPr lvl="1"/>
            <a:r>
              <a:rPr lang="en-US" sz="3900" dirty="0"/>
              <a:t>Higher and non-uniform rates result in compliance burden and business distortion, particularly in overseas tour packages and LRS remittances</a:t>
            </a:r>
          </a:p>
          <a:p>
            <a:pPr marL="304792" lvl="1">
              <a:spcBef>
                <a:spcPts val="1333"/>
              </a:spcBef>
            </a:pPr>
            <a:r>
              <a:rPr lang="en-US" sz="4400" dirty="0"/>
              <a:t>Proposal</a:t>
            </a:r>
          </a:p>
          <a:p>
            <a:pPr lvl="1"/>
            <a:r>
              <a:rPr lang="en-US" sz="3867" dirty="0"/>
              <a:t>TCS rates are proposed to be </a:t>
            </a:r>
            <a:r>
              <a:rPr lang="en-US" sz="3867" dirty="0" err="1"/>
              <a:t>rationalised</a:t>
            </a:r>
            <a:r>
              <a:rPr lang="en-US" sz="3867" dirty="0"/>
              <a:t> and largely aligned to 2%, as under:</a:t>
            </a:r>
          </a:p>
          <a:p>
            <a:pPr lvl="2"/>
            <a:r>
              <a:rPr lang="en-US" sz="3100" dirty="0"/>
              <a:t>Sale of alcoholic liquor for human consumption</a:t>
            </a:r>
            <a:r>
              <a:rPr lang="en-US" sz="3334" dirty="0"/>
              <a:t>: </a:t>
            </a:r>
            <a:r>
              <a:rPr lang="en-US" sz="3334" b="1" dirty="0">
                <a:solidFill>
                  <a:srgbClr val="C00000"/>
                </a:solidFill>
              </a:rPr>
              <a:t>1% → 2%</a:t>
            </a:r>
          </a:p>
          <a:p>
            <a:pPr lvl="2"/>
            <a:r>
              <a:rPr lang="en-US" sz="3334" dirty="0"/>
              <a:t>Sale of tendu leaves: </a:t>
            </a:r>
            <a:r>
              <a:rPr lang="en-US" sz="3334" b="1" dirty="0">
                <a:solidFill>
                  <a:srgbClr val="C00000"/>
                </a:solidFill>
              </a:rPr>
              <a:t>5% → 2%</a:t>
            </a:r>
          </a:p>
          <a:p>
            <a:pPr lvl="2"/>
            <a:r>
              <a:rPr lang="en-US" sz="3334" dirty="0"/>
              <a:t>Sale of scrap: </a:t>
            </a:r>
            <a:r>
              <a:rPr lang="en-US" sz="3334" b="1" dirty="0">
                <a:solidFill>
                  <a:srgbClr val="C00000"/>
                </a:solidFill>
              </a:rPr>
              <a:t>1% → 2%</a:t>
            </a:r>
          </a:p>
          <a:p>
            <a:pPr lvl="2"/>
            <a:r>
              <a:rPr lang="en-US" sz="3334" dirty="0"/>
              <a:t>Sale of minerals (coal, lignite or iron ore): </a:t>
            </a:r>
            <a:r>
              <a:rPr lang="en-US" sz="3334" b="1" dirty="0">
                <a:solidFill>
                  <a:srgbClr val="C00000"/>
                </a:solidFill>
              </a:rPr>
              <a:t>1% → 2%</a:t>
            </a:r>
          </a:p>
          <a:p>
            <a:pPr lvl="2"/>
            <a:r>
              <a:rPr lang="en-US" sz="3334" dirty="0"/>
              <a:t>Remittances under LRS for education or medical treatment exceeding ₹10 lakh: </a:t>
            </a:r>
            <a:r>
              <a:rPr lang="en-US" sz="3334" b="1" dirty="0">
                <a:solidFill>
                  <a:srgbClr val="C00000"/>
                </a:solidFill>
              </a:rPr>
              <a:t>5% → 2%</a:t>
            </a:r>
          </a:p>
          <a:p>
            <a:pPr lvl="2"/>
            <a:r>
              <a:rPr lang="en-US" sz="3334" dirty="0"/>
              <a:t>Sale of overseas tour programme package: </a:t>
            </a:r>
            <a:r>
              <a:rPr lang="en-US" sz="3334" b="1" dirty="0">
                <a:solidFill>
                  <a:srgbClr val="C00000"/>
                </a:solidFill>
              </a:rPr>
              <a:t>5% / 20% → 2%, without threshold</a:t>
            </a:r>
          </a:p>
          <a:p>
            <a:pPr marL="304792" lvl="1">
              <a:spcBef>
                <a:spcPts val="1333"/>
              </a:spcBef>
            </a:pPr>
            <a:r>
              <a:rPr lang="en-US" sz="4400" dirty="0"/>
              <a:t>Parallel reference</a:t>
            </a:r>
          </a:p>
          <a:p>
            <a:pPr lvl="1"/>
            <a:r>
              <a:rPr lang="en-US" sz="3900" dirty="0"/>
              <a:t>Sections in Income-tax Act, 1961 not touched.</a:t>
            </a:r>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44134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C00000"/>
                </a:solidFill>
              </a:rPr>
              <a:t>Rationalization of rates of Tax Collection at Source (TCS)</a:t>
            </a:r>
          </a:p>
          <a:p>
            <a:pPr algn="ctr">
              <a:lnSpc>
                <a:spcPct val="100000"/>
              </a:lnSpc>
            </a:pPr>
            <a:r>
              <a:rPr lang="en-US" sz="2900" b="1" dirty="0">
                <a:solidFill>
                  <a:srgbClr val="002060"/>
                </a:solidFill>
              </a:rPr>
              <a:t>Section Covered: </a:t>
            </a:r>
            <a:r>
              <a:rPr lang="en-US" sz="2900" b="1" dirty="0">
                <a:solidFill>
                  <a:srgbClr val="C00000"/>
                </a:solidFill>
              </a:rPr>
              <a:t>Section 394(1) – Income-tax Act, 2025</a:t>
            </a:r>
          </a:p>
          <a:p>
            <a:pPr algn="ctr">
              <a:lnSpc>
                <a:spcPct val="100000"/>
              </a:lnSpc>
            </a:pPr>
            <a:r>
              <a:rPr lang="en-US" sz="2900" b="1" dirty="0">
                <a:solidFill>
                  <a:srgbClr val="002060"/>
                </a:solidFill>
              </a:rPr>
              <a:t>Clause No.: </a:t>
            </a:r>
            <a:r>
              <a:rPr lang="en-US" sz="2900" b="1" dirty="0">
                <a:solidFill>
                  <a:srgbClr val="C00000"/>
                </a:solidFill>
              </a:rPr>
              <a:t>Clause 73 of Finance Bill, 2026</a:t>
            </a:r>
          </a:p>
          <a:p>
            <a:pPr algn="ctr">
              <a:lnSpc>
                <a:spcPct val="100000"/>
              </a:lnSpc>
            </a:pPr>
            <a:r>
              <a:rPr lang="en-US" sz="2900" b="1" dirty="0">
                <a:solidFill>
                  <a:srgbClr val="002060"/>
                </a:solidFill>
              </a:rPr>
              <a:t>FAQ Reference: </a:t>
            </a:r>
            <a:r>
              <a:rPr lang="en-US" sz="2900" b="1" dirty="0">
                <a:solidFill>
                  <a:srgbClr val="C00000"/>
                </a:solidFill>
              </a:rPr>
              <a:t>XXXVI, Page 51</a:t>
            </a:r>
          </a:p>
          <a:p>
            <a:pPr algn="ctr">
              <a:lnSpc>
                <a:spcPct val="100000"/>
              </a:lnSpc>
            </a:pPr>
            <a:r>
              <a:rPr lang="en-US" sz="2900" b="1" dirty="0">
                <a:solidFill>
                  <a:srgbClr val="002060"/>
                </a:solidFill>
              </a:rPr>
              <a:t>Date: </a:t>
            </a:r>
            <a:r>
              <a:rPr lang="en-US" sz="2900" b="1" dirty="0">
                <a:solidFill>
                  <a:srgbClr val="C00000"/>
                </a:solidFill>
              </a:rPr>
              <a:t>Effective from 1 April 2026</a:t>
            </a:r>
          </a:p>
        </p:txBody>
      </p:sp>
      <p:sp>
        <p:nvSpPr>
          <p:cNvPr id="2" name="Footer Placeholder 1">
            <a:extLst>
              <a:ext uri="{FF2B5EF4-FFF2-40B4-BE49-F238E27FC236}">
                <a16:creationId xmlns:a16="http://schemas.microsoft.com/office/drawing/2014/main" id="{2AE0E539-C46F-4585-9A14-CD26F2BE0F02}"/>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164942EF-B643-4BD5-A71B-66DBAFBF3552}"/>
              </a:ext>
            </a:extLst>
          </p:cNvPr>
          <p:cNvSpPr>
            <a:spLocks noGrp="1"/>
          </p:cNvSpPr>
          <p:nvPr>
            <p:ph type="sldNum" sz="quarter" idx="12"/>
          </p:nvPr>
        </p:nvSpPr>
        <p:spPr/>
        <p:txBody>
          <a:bodyPr/>
          <a:lstStyle/>
          <a:p>
            <a:fld id="{6B77664C-B6CD-43EA-B220-3DFE5A9CD23A}" type="slidenum">
              <a:rPr lang="en-IN" smtClean="0"/>
              <a:t>23</a:t>
            </a:fld>
            <a:endParaRPr lang="en-IN"/>
          </a:p>
        </p:txBody>
      </p:sp>
    </p:spTree>
    <p:extLst>
      <p:ext uri="{BB962C8B-B14F-4D97-AF65-F5344CB8AC3E}">
        <p14:creationId xmlns:p14="http://schemas.microsoft.com/office/powerpoint/2010/main" val="28871937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255181"/>
            <a:ext cx="11610754" cy="1143637"/>
          </a:xfrm>
          <a:ln>
            <a:solidFill>
              <a:schemeClr val="accent1"/>
            </a:solidFill>
          </a:ln>
        </p:spPr>
        <p:txBody>
          <a:bodyPr>
            <a:noAutofit/>
          </a:bodyPr>
          <a:lstStyle/>
          <a:p>
            <a:pPr algn="ctr"/>
            <a:r>
              <a:rPr lang="en-US" sz="3600" b="1" dirty="0">
                <a:solidFill>
                  <a:srgbClr val="C00000"/>
                </a:solidFill>
              </a:rPr>
              <a:t>Jurisdiction to Issue Notice under Section 148 and Conduct Pre-assessment Procedure under Section 148A</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199" y="4312138"/>
            <a:ext cx="10646735" cy="11168867"/>
          </a:xfrm>
        </p:spPr>
        <p:txBody>
          <a:bodyPr>
            <a:normAutofit fontScale="85000" lnSpcReduction="20000"/>
          </a:bodyPr>
          <a:lstStyle/>
          <a:p>
            <a:r>
              <a:rPr lang="en-US" sz="4400" dirty="0"/>
              <a:t>Existing Provision</a:t>
            </a:r>
          </a:p>
          <a:p>
            <a:pPr lvl="1"/>
            <a:r>
              <a:rPr lang="en-US" sz="3900" dirty="0"/>
              <a:t>Reassessment under section 147 follows a two-step procedure</a:t>
            </a:r>
          </a:p>
          <a:p>
            <a:pPr lvl="1"/>
            <a:r>
              <a:rPr lang="en-US" sz="3900" dirty="0"/>
              <a:t>Pre-assessment enquiry is conducted under section 148A by the Assessing Officer</a:t>
            </a:r>
          </a:p>
          <a:p>
            <a:pPr lvl="1"/>
            <a:r>
              <a:rPr lang="en-US" sz="3900" dirty="0"/>
              <a:t>If satisfied, notice under section 148 is issued along with a reasoned order under section 148A(d)</a:t>
            </a:r>
          </a:p>
          <a:p>
            <a:pPr lvl="1"/>
            <a:r>
              <a:rPr lang="en-US" sz="3900" dirty="0"/>
              <a:t>After issue of notice under section 148, assessment is carried out in a faceless manner by </a:t>
            </a:r>
            <a:r>
              <a:rPr lang="en-US" sz="3900" dirty="0" err="1"/>
              <a:t>NaFAC</a:t>
            </a:r>
            <a:r>
              <a:rPr lang="en-US" sz="3900" dirty="0"/>
              <a:t> under section 144B</a:t>
            </a:r>
          </a:p>
          <a:p>
            <a:pPr lvl="1"/>
            <a:r>
              <a:rPr lang="en-US" sz="3900" dirty="0"/>
              <a:t>Divergent judicial views exist on whether pre-assessment enquiry should be conducted by </a:t>
            </a:r>
            <a:r>
              <a:rPr lang="en-US" sz="3900" dirty="0" err="1"/>
              <a:t>NaFAC</a:t>
            </a:r>
            <a:r>
              <a:rPr lang="en-US" sz="3900" dirty="0"/>
              <a:t> or the Assessing Officer</a:t>
            </a:r>
          </a:p>
          <a:p>
            <a:pPr marL="304792" lvl="1">
              <a:spcBef>
                <a:spcPts val="1333"/>
              </a:spcBef>
            </a:pPr>
            <a:r>
              <a:rPr lang="en-US" sz="4400" dirty="0"/>
              <a:t>Proposal</a:t>
            </a:r>
          </a:p>
          <a:p>
            <a:pPr lvl="1"/>
            <a:r>
              <a:rPr lang="en-US" sz="3867" dirty="0"/>
              <a:t>It is clarified that pre-assessment enquiry under section 148A and issuance of notice under section 148 shall always be undertaken by the Assessing Officer</a:t>
            </a:r>
          </a:p>
          <a:p>
            <a:pPr lvl="1"/>
            <a:r>
              <a:rPr lang="en-US" sz="3867" dirty="0"/>
              <a:t>Jurisdiction of </a:t>
            </a:r>
            <a:r>
              <a:rPr lang="en-US" sz="3867" dirty="0" err="1"/>
              <a:t>NaFAC</a:t>
            </a:r>
            <a:r>
              <a:rPr lang="en-US" sz="3867" dirty="0"/>
              <a:t> or its Assessment Units shall apply only after issuance of notice under section 148</a:t>
            </a:r>
          </a:p>
          <a:p>
            <a:pPr lvl="1"/>
            <a:r>
              <a:rPr lang="en-US" sz="3867" dirty="0"/>
              <a:t>Clarification is proposed notwithstanding any judgment, decree or order of any court</a:t>
            </a:r>
          </a:p>
          <a:p>
            <a:pPr lvl="1"/>
            <a:r>
              <a:rPr lang="en-US" sz="3867" dirty="0"/>
              <a:t>Similar clarification is incorporated in the Income-tax Act, 2025 to ensure consistency and avoid litigation</a:t>
            </a:r>
          </a:p>
          <a:p>
            <a:pPr marL="304792" lvl="1">
              <a:spcBef>
                <a:spcPts val="1333"/>
              </a:spcBef>
            </a:pPr>
            <a:r>
              <a:rPr lang="en-US" sz="4400" dirty="0"/>
              <a:t>Parallel reference</a:t>
            </a:r>
          </a:p>
          <a:p>
            <a:pPr lvl="1"/>
            <a:r>
              <a:rPr lang="en-US" sz="3900" dirty="0"/>
              <a:t>Consequential clarification in Income-tax Act, 2025.</a:t>
            </a:r>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44134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C00000"/>
                </a:solidFill>
              </a:rPr>
              <a:t>Clarification on jurisdiction for issuance of notice under section 148 and pre-assessment procedure under section 148A</a:t>
            </a:r>
          </a:p>
          <a:p>
            <a:pPr algn="ctr">
              <a:lnSpc>
                <a:spcPct val="100000"/>
              </a:lnSpc>
            </a:pPr>
            <a:r>
              <a:rPr lang="en-US" sz="2900" b="1" dirty="0">
                <a:solidFill>
                  <a:srgbClr val="002060"/>
                </a:solidFill>
              </a:rPr>
              <a:t>Section Covered: </a:t>
            </a:r>
            <a:r>
              <a:rPr lang="en-US" sz="2900" b="1" dirty="0">
                <a:solidFill>
                  <a:srgbClr val="C00000"/>
                </a:solidFill>
              </a:rPr>
              <a:t>148, 148A &amp; 144B – Income-tax Act, 1961</a:t>
            </a:r>
          </a:p>
          <a:p>
            <a:pPr algn="ctr">
              <a:lnSpc>
                <a:spcPct val="100000"/>
              </a:lnSpc>
            </a:pPr>
            <a:r>
              <a:rPr lang="en-US" sz="2900" b="1" dirty="0">
                <a:solidFill>
                  <a:srgbClr val="002060"/>
                </a:solidFill>
              </a:rPr>
              <a:t>Clause No.: </a:t>
            </a:r>
            <a:r>
              <a:rPr lang="en-US" sz="2900" b="1" dirty="0">
                <a:solidFill>
                  <a:srgbClr val="C00000"/>
                </a:solidFill>
              </a:rPr>
              <a:t>Clauses 8 &amp; 62 of Finance Bill, 2026</a:t>
            </a:r>
          </a:p>
          <a:p>
            <a:pPr algn="ctr">
              <a:lnSpc>
                <a:spcPct val="100000"/>
              </a:lnSpc>
            </a:pPr>
            <a:r>
              <a:rPr lang="en-US" sz="2900" b="1" dirty="0">
                <a:solidFill>
                  <a:srgbClr val="002060"/>
                </a:solidFill>
              </a:rPr>
              <a:t>Date: Income-tax Act, 1961: </a:t>
            </a:r>
            <a:r>
              <a:rPr lang="en-US" sz="2900" b="1" dirty="0">
                <a:solidFill>
                  <a:srgbClr val="C00000"/>
                </a:solidFill>
              </a:rPr>
              <a:t>retrospectively from 1 April 2021</a:t>
            </a:r>
          </a:p>
          <a:p>
            <a:pPr algn="ctr">
              <a:lnSpc>
                <a:spcPct val="100000"/>
              </a:lnSpc>
            </a:pPr>
            <a:r>
              <a:rPr lang="en-US" sz="2900" b="1" dirty="0">
                <a:solidFill>
                  <a:srgbClr val="002060"/>
                </a:solidFill>
              </a:rPr>
              <a:t>Income-tax Act, 2025: </a:t>
            </a:r>
            <a:r>
              <a:rPr lang="en-US" sz="2900" b="1" dirty="0">
                <a:solidFill>
                  <a:srgbClr val="C00000"/>
                </a:solidFill>
              </a:rPr>
              <a:t>Effective from 1 April 2026</a:t>
            </a:r>
          </a:p>
        </p:txBody>
      </p:sp>
      <p:sp>
        <p:nvSpPr>
          <p:cNvPr id="3" name="Footer Placeholder 2">
            <a:extLst>
              <a:ext uri="{FF2B5EF4-FFF2-40B4-BE49-F238E27FC236}">
                <a16:creationId xmlns:a16="http://schemas.microsoft.com/office/drawing/2014/main" id="{A973A1BD-DA04-41F3-9A8D-CB56A201F843}"/>
              </a:ext>
            </a:extLst>
          </p:cNvPr>
          <p:cNvSpPr>
            <a:spLocks noGrp="1"/>
          </p:cNvSpPr>
          <p:nvPr>
            <p:ph type="ftr" sz="quarter" idx="11"/>
          </p:nvPr>
        </p:nvSpPr>
        <p:spPr/>
        <p:txBody>
          <a:bodyPr/>
          <a:lstStyle/>
          <a:p>
            <a:r>
              <a:rPr lang="en-IN"/>
              <a:t>Prasanth Srinivas</a:t>
            </a:r>
          </a:p>
        </p:txBody>
      </p:sp>
      <p:sp>
        <p:nvSpPr>
          <p:cNvPr id="8" name="Slide Number Placeholder 7">
            <a:extLst>
              <a:ext uri="{FF2B5EF4-FFF2-40B4-BE49-F238E27FC236}">
                <a16:creationId xmlns:a16="http://schemas.microsoft.com/office/drawing/2014/main" id="{9C8781EB-19C9-4B42-8147-3D76EE6E0809}"/>
              </a:ext>
            </a:extLst>
          </p:cNvPr>
          <p:cNvSpPr>
            <a:spLocks noGrp="1"/>
          </p:cNvSpPr>
          <p:nvPr>
            <p:ph type="sldNum" sz="quarter" idx="12"/>
          </p:nvPr>
        </p:nvSpPr>
        <p:spPr/>
        <p:txBody>
          <a:bodyPr/>
          <a:lstStyle/>
          <a:p>
            <a:fld id="{6B77664C-B6CD-43EA-B220-3DFE5A9CD23A}" type="slidenum">
              <a:rPr lang="en-IN" smtClean="0"/>
              <a:t>24</a:t>
            </a:fld>
            <a:endParaRPr lang="en-IN"/>
          </a:p>
        </p:txBody>
      </p:sp>
    </p:spTree>
    <p:extLst>
      <p:ext uri="{BB962C8B-B14F-4D97-AF65-F5344CB8AC3E}">
        <p14:creationId xmlns:p14="http://schemas.microsoft.com/office/powerpoint/2010/main" val="25357907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255181"/>
            <a:ext cx="11610754" cy="1143637"/>
          </a:xfrm>
          <a:ln>
            <a:solidFill>
              <a:schemeClr val="accent1"/>
            </a:solidFill>
          </a:ln>
        </p:spPr>
        <p:txBody>
          <a:bodyPr>
            <a:noAutofit/>
          </a:bodyPr>
          <a:lstStyle/>
          <a:p>
            <a:pPr algn="ctr"/>
            <a:r>
              <a:rPr lang="en-US" sz="3600" b="1" dirty="0">
                <a:solidFill>
                  <a:srgbClr val="C00000"/>
                </a:solidFill>
              </a:rPr>
              <a:t>Mistake in Quoting Computer-Generated DIN</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838199" y="4312138"/>
            <a:ext cx="10646735" cy="11168867"/>
          </a:xfrm>
        </p:spPr>
        <p:txBody>
          <a:bodyPr>
            <a:normAutofit fontScale="85000" lnSpcReduction="10000"/>
          </a:bodyPr>
          <a:lstStyle/>
          <a:p>
            <a:r>
              <a:rPr lang="en-US" sz="4400" dirty="0"/>
              <a:t>Existing Provision</a:t>
            </a:r>
          </a:p>
          <a:p>
            <a:pPr lvl="1"/>
            <a:r>
              <a:rPr lang="en-US" sz="3900" dirty="0"/>
              <a:t>Section 292B provides that no return of income, assessment, notice, summons or other proceeding shall be invalid merely due to any mistake, defect or omission</a:t>
            </a:r>
          </a:p>
          <a:p>
            <a:pPr lvl="1"/>
            <a:r>
              <a:rPr lang="en-US" sz="3900" dirty="0"/>
              <a:t>CBDT Circular No. 19 of 2019 mandated quoting of computer-generated DIN on communications issued by the Income-tax Department</a:t>
            </a:r>
          </a:p>
          <a:p>
            <a:pPr lvl="1"/>
            <a:r>
              <a:rPr lang="en-US" sz="3900" dirty="0"/>
              <a:t>Judicial precedents have held assessments invalid in cases where DIN was not quoted or quoted incorrectly</a:t>
            </a:r>
          </a:p>
          <a:p>
            <a:pPr lvl="1"/>
            <a:r>
              <a:rPr lang="en-US" sz="3900" dirty="0"/>
              <a:t>Divergent views emerged on whether section 292B could save such assessments</a:t>
            </a:r>
          </a:p>
          <a:p>
            <a:pPr marL="304792" lvl="1">
              <a:spcBef>
                <a:spcPts val="1333"/>
              </a:spcBef>
            </a:pPr>
            <a:r>
              <a:rPr lang="en-US" sz="4400" dirty="0"/>
              <a:t>Proposal</a:t>
            </a:r>
          </a:p>
          <a:p>
            <a:pPr lvl="1"/>
            <a:r>
              <a:rPr lang="en-US" sz="3867" dirty="0"/>
              <a:t>It is proposed to clarify section 292B that assessment shall not be invalid merely on account of any mistake, defect or omission in quoting computer-generated DIN</a:t>
            </a:r>
          </a:p>
          <a:p>
            <a:pPr lvl="1"/>
            <a:r>
              <a:rPr lang="en-US" sz="3867" dirty="0"/>
              <a:t>Such assessment shall be valid where it is otherwise in substance and effect in conformity with the intent and purpose of the Act</a:t>
            </a:r>
          </a:p>
          <a:p>
            <a:pPr lvl="1"/>
            <a:r>
              <a:rPr lang="en-US" sz="3867" dirty="0"/>
              <a:t>Similar clarification is proposed in the Income-tax Act, 2025 to ensure uniform interpretation and reduce litigation</a:t>
            </a:r>
          </a:p>
          <a:p>
            <a:pPr marL="304792" lvl="1">
              <a:spcBef>
                <a:spcPts val="1333"/>
              </a:spcBef>
            </a:pPr>
            <a:r>
              <a:rPr lang="en-US" sz="4400" dirty="0"/>
              <a:t>Parallel reference</a:t>
            </a:r>
          </a:p>
          <a:p>
            <a:pPr lvl="1"/>
            <a:r>
              <a:rPr lang="en-US" sz="3900" dirty="0"/>
              <a:t>Consequential clarification in Income-tax Act, 2025.</a:t>
            </a:r>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969335" y="1441348"/>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C00000"/>
                </a:solidFill>
              </a:rPr>
              <a:t>Validity of assessment despite mistake, defect or omission in quoting computer-generated DIN</a:t>
            </a:r>
          </a:p>
          <a:p>
            <a:pPr algn="ctr">
              <a:lnSpc>
                <a:spcPct val="100000"/>
              </a:lnSpc>
            </a:pPr>
            <a:r>
              <a:rPr lang="en-US" sz="2900" b="1" dirty="0">
                <a:solidFill>
                  <a:srgbClr val="002060"/>
                </a:solidFill>
              </a:rPr>
              <a:t>Section Covered: </a:t>
            </a:r>
            <a:r>
              <a:rPr lang="en-US" sz="2900" b="1" dirty="0">
                <a:solidFill>
                  <a:srgbClr val="C00000"/>
                </a:solidFill>
              </a:rPr>
              <a:t>Section 292B – Income-tax Act, 1961</a:t>
            </a:r>
          </a:p>
          <a:p>
            <a:pPr algn="ctr">
              <a:lnSpc>
                <a:spcPct val="100000"/>
              </a:lnSpc>
            </a:pPr>
            <a:r>
              <a:rPr lang="en-US" sz="2900" b="1" dirty="0">
                <a:solidFill>
                  <a:srgbClr val="002060"/>
                </a:solidFill>
              </a:rPr>
              <a:t>Clause No.: </a:t>
            </a:r>
            <a:r>
              <a:rPr lang="en-US" sz="2900" b="1" dirty="0">
                <a:solidFill>
                  <a:srgbClr val="C00000"/>
                </a:solidFill>
              </a:rPr>
              <a:t>Clauses 26 &amp; 106 of Finance Bill, 2026</a:t>
            </a:r>
          </a:p>
          <a:p>
            <a:pPr algn="ctr">
              <a:lnSpc>
                <a:spcPct val="100000"/>
              </a:lnSpc>
            </a:pPr>
            <a:r>
              <a:rPr lang="en-US" sz="2900" b="1" dirty="0">
                <a:solidFill>
                  <a:srgbClr val="002060"/>
                </a:solidFill>
              </a:rPr>
              <a:t>Date: </a:t>
            </a:r>
            <a:r>
              <a:rPr lang="en-US" sz="2900" b="1" dirty="0">
                <a:solidFill>
                  <a:srgbClr val="C00000"/>
                </a:solidFill>
              </a:rPr>
              <a:t>Income-tax Act, 1961: retrospectively from 1 October 2019 Income-tax Act, 2025: Effective from 1 April 2026</a:t>
            </a:r>
          </a:p>
        </p:txBody>
      </p:sp>
      <p:sp>
        <p:nvSpPr>
          <p:cNvPr id="3" name="Footer Placeholder 2">
            <a:extLst>
              <a:ext uri="{FF2B5EF4-FFF2-40B4-BE49-F238E27FC236}">
                <a16:creationId xmlns:a16="http://schemas.microsoft.com/office/drawing/2014/main" id="{6B6C4B88-C268-4DC7-A194-9DD58C9486D1}"/>
              </a:ext>
            </a:extLst>
          </p:cNvPr>
          <p:cNvSpPr>
            <a:spLocks noGrp="1"/>
          </p:cNvSpPr>
          <p:nvPr>
            <p:ph type="ftr" sz="quarter" idx="11"/>
          </p:nvPr>
        </p:nvSpPr>
        <p:spPr/>
        <p:txBody>
          <a:bodyPr/>
          <a:lstStyle/>
          <a:p>
            <a:r>
              <a:rPr lang="en-IN"/>
              <a:t>Prasanth Srinivas</a:t>
            </a:r>
          </a:p>
        </p:txBody>
      </p:sp>
      <p:sp>
        <p:nvSpPr>
          <p:cNvPr id="7" name="Slide Number Placeholder 6">
            <a:extLst>
              <a:ext uri="{FF2B5EF4-FFF2-40B4-BE49-F238E27FC236}">
                <a16:creationId xmlns:a16="http://schemas.microsoft.com/office/drawing/2014/main" id="{212374EB-75B8-4166-A070-2D3202D95CFD}"/>
              </a:ext>
            </a:extLst>
          </p:cNvPr>
          <p:cNvSpPr>
            <a:spLocks noGrp="1"/>
          </p:cNvSpPr>
          <p:nvPr>
            <p:ph type="sldNum" sz="quarter" idx="12"/>
          </p:nvPr>
        </p:nvSpPr>
        <p:spPr/>
        <p:txBody>
          <a:bodyPr/>
          <a:lstStyle/>
          <a:p>
            <a:fld id="{6B77664C-B6CD-43EA-B220-3DFE5A9CD23A}" type="slidenum">
              <a:rPr lang="en-IN" smtClean="0"/>
              <a:t>25</a:t>
            </a:fld>
            <a:endParaRPr lang="en-IN"/>
          </a:p>
        </p:txBody>
      </p:sp>
    </p:spTree>
    <p:extLst>
      <p:ext uri="{BB962C8B-B14F-4D97-AF65-F5344CB8AC3E}">
        <p14:creationId xmlns:p14="http://schemas.microsoft.com/office/powerpoint/2010/main" val="4209695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148856"/>
            <a:ext cx="11610754" cy="1143637"/>
          </a:xfrm>
          <a:ln>
            <a:solidFill>
              <a:schemeClr val="accent1"/>
            </a:solidFill>
          </a:ln>
        </p:spPr>
        <p:txBody>
          <a:bodyPr>
            <a:noAutofit/>
          </a:bodyPr>
          <a:lstStyle/>
          <a:p>
            <a:pPr algn="ctr"/>
            <a:r>
              <a:rPr lang="en-US" sz="3600" b="1" dirty="0">
                <a:solidFill>
                  <a:srgbClr val="C00000"/>
                </a:solidFill>
              </a:rPr>
              <a:t>Merger of Non-Profit </a:t>
            </a:r>
            <a:r>
              <a:rPr lang="en-US" sz="3600" b="1" dirty="0" err="1">
                <a:solidFill>
                  <a:srgbClr val="C00000"/>
                </a:solidFill>
              </a:rPr>
              <a:t>Organisations</a:t>
            </a:r>
            <a:r>
              <a:rPr lang="en-US" sz="3600" b="1" dirty="0">
                <a:solidFill>
                  <a:srgbClr val="C00000"/>
                </a:solidFill>
              </a:rPr>
              <a:t> (NPOs)</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744279" y="4184548"/>
            <a:ext cx="10761920" cy="11688681"/>
          </a:xfrm>
        </p:spPr>
        <p:txBody>
          <a:bodyPr>
            <a:normAutofit fontScale="92500" lnSpcReduction="10000"/>
          </a:bodyPr>
          <a:lstStyle/>
          <a:p>
            <a:r>
              <a:rPr lang="en-US" sz="3600" dirty="0"/>
              <a:t>Existing Provision</a:t>
            </a:r>
          </a:p>
          <a:p>
            <a:pPr lvl="1"/>
            <a:r>
              <a:rPr lang="en-US" dirty="0"/>
              <a:t>Section 352(4) provides for levy of tax on accreted income where a specified person merges with any entity other than a registered non-profit </a:t>
            </a:r>
            <a:r>
              <a:rPr lang="en-US" dirty="0" err="1"/>
              <a:t>organisation</a:t>
            </a:r>
            <a:r>
              <a:rPr lang="en-US" dirty="0"/>
              <a:t> having the same or similar objects</a:t>
            </a:r>
          </a:p>
          <a:p>
            <a:pPr lvl="1"/>
            <a:r>
              <a:rPr lang="en-US" dirty="0"/>
              <a:t>Existing provisions do not cover cases where a registered non-profit organization merges with another registered non-profit organization having the same or similar objects</a:t>
            </a:r>
          </a:p>
          <a:p>
            <a:pPr lvl="1"/>
            <a:r>
              <a:rPr lang="en-US" dirty="0"/>
              <a:t>Section 12AC of the Income-tax Act, 1961 provides relief in such cases, but no corresponding provision exists in the Income-tax Act, 2025</a:t>
            </a:r>
          </a:p>
          <a:p>
            <a:pPr marL="304792" lvl="1">
              <a:spcBef>
                <a:spcPts val="1333"/>
              </a:spcBef>
            </a:pPr>
            <a:r>
              <a:rPr lang="en-US" sz="3600" dirty="0"/>
              <a:t>Proposal</a:t>
            </a:r>
          </a:p>
          <a:p>
            <a:pPr lvl="1"/>
            <a:r>
              <a:rPr lang="en-US" dirty="0"/>
              <a:t>It is proposed to insert section 354A to provide that provisions of section 352 shall not apply where a registered non-profit organization merges with another registered non-profit organization, if:</a:t>
            </a:r>
          </a:p>
          <a:p>
            <a:pPr lvl="2"/>
            <a:r>
              <a:rPr lang="en-US" sz="2800" dirty="0"/>
              <a:t>the other registered non-profit </a:t>
            </a:r>
            <a:r>
              <a:rPr lang="en-US" sz="2800" dirty="0" err="1"/>
              <a:t>organisation</a:t>
            </a:r>
            <a:r>
              <a:rPr lang="en-US" sz="2800" dirty="0"/>
              <a:t> has same or similar objects, and</a:t>
            </a:r>
          </a:p>
          <a:p>
            <a:pPr lvl="2"/>
            <a:r>
              <a:rPr lang="en-US" sz="2800" dirty="0"/>
              <a:t>the merger fulfils such prescribed conditions</a:t>
            </a:r>
          </a:p>
          <a:p>
            <a:pPr lvl="1"/>
            <a:r>
              <a:rPr lang="en-US" dirty="0"/>
              <a:t>Section 352(4) is proposed to be amended to clarify that tax on accreted income shall apply where merger is with:</a:t>
            </a:r>
          </a:p>
          <a:p>
            <a:pPr lvl="2"/>
            <a:r>
              <a:rPr lang="en-US" sz="2800" dirty="0"/>
              <a:t>an entity other than a registered non-profit organization; or</a:t>
            </a:r>
          </a:p>
          <a:p>
            <a:pPr lvl="2"/>
            <a:r>
              <a:rPr lang="en-US" sz="2800" dirty="0"/>
              <a:t>a registered non-profit organization having dissimilar objects; or</a:t>
            </a:r>
          </a:p>
          <a:p>
            <a:pPr lvl="2"/>
            <a:r>
              <a:rPr lang="en-US" sz="2800" dirty="0"/>
              <a:t>a registered non-profit organization where prescribed conditions are not fulfilled</a:t>
            </a:r>
          </a:p>
          <a:p>
            <a:pPr marL="304792" lvl="1">
              <a:spcBef>
                <a:spcPts val="1333"/>
              </a:spcBef>
            </a:pPr>
            <a:r>
              <a:rPr lang="en-US" sz="3600" dirty="0"/>
              <a:t>Parallel reference</a:t>
            </a:r>
          </a:p>
          <a:p>
            <a:pPr lvl="1"/>
            <a:r>
              <a:rPr lang="en-US" dirty="0"/>
              <a:t>Provision aligned with sec 12AC of the Income-tax Act, 1961.</a:t>
            </a:r>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884275" y="1377553"/>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C00000"/>
                </a:solidFill>
              </a:rPr>
              <a:t>Taxability of accreted income on merger of registered non-profit </a:t>
            </a:r>
            <a:r>
              <a:rPr lang="en-US" sz="2900" b="1" dirty="0" err="1">
                <a:solidFill>
                  <a:srgbClr val="C00000"/>
                </a:solidFill>
              </a:rPr>
              <a:t>organisations</a:t>
            </a:r>
            <a:endParaRPr lang="en-US" sz="2900" b="1" dirty="0">
              <a:solidFill>
                <a:srgbClr val="C00000"/>
              </a:solidFill>
            </a:endParaRPr>
          </a:p>
          <a:p>
            <a:pPr algn="ctr">
              <a:lnSpc>
                <a:spcPct val="100000"/>
              </a:lnSpc>
            </a:pPr>
            <a:r>
              <a:rPr lang="en-US" sz="2900" b="1" dirty="0">
                <a:solidFill>
                  <a:srgbClr val="002060"/>
                </a:solidFill>
              </a:rPr>
              <a:t>Section Covered: </a:t>
            </a:r>
            <a:r>
              <a:rPr lang="en-US" sz="2900" b="1" dirty="0">
                <a:solidFill>
                  <a:srgbClr val="C00000"/>
                </a:solidFill>
              </a:rPr>
              <a:t>Sections 352(4) &amp; 354A – Income-tax Act, 2025</a:t>
            </a:r>
          </a:p>
          <a:p>
            <a:pPr algn="ctr">
              <a:lnSpc>
                <a:spcPct val="100000"/>
              </a:lnSpc>
            </a:pPr>
            <a:r>
              <a:rPr lang="en-US" sz="2900" b="1" dirty="0">
                <a:solidFill>
                  <a:srgbClr val="002060"/>
                </a:solidFill>
              </a:rPr>
              <a:t>Clause No.: </a:t>
            </a:r>
            <a:r>
              <a:rPr lang="en-US" sz="2900" b="1" dirty="0">
                <a:solidFill>
                  <a:srgbClr val="C00000"/>
                </a:solidFill>
              </a:rPr>
              <a:t>Clauses 69 &amp; 70 of Finance Bill, 2026</a:t>
            </a:r>
          </a:p>
          <a:p>
            <a:pPr algn="ctr">
              <a:lnSpc>
                <a:spcPct val="100000"/>
              </a:lnSpc>
            </a:pPr>
            <a:r>
              <a:rPr lang="en-US" sz="2900" b="1" dirty="0">
                <a:solidFill>
                  <a:srgbClr val="002060"/>
                </a:solidFill>
              </a:rPr>
              <a:t>Date: </a:t>
            </a:r>
            <a:r>
              <a:rPr lang="en-US" sz="2900" b="1" dirty="0">
                <a:solidFill>
                  <a:srgbClr val="C00000"/>
                </a:solidFill>
              </a:rPr>
              <a:t>From 1 April 2026(Applicable for Tax Year 2026–27 onwards)</a:t>
            </a:r>
          </a:p>
        </p:txBody>
      </p:sp>
      <p:sp>
        <p:nvSpPr>
          <p:cNvPr id="2" name="Footer Placeholder 1">
            <a:extLst>
              <a:ext uri="{FF2B5EF4-FFF2-40B4-BE49-F238E27FC236}">
                <a16:creationId xmlns:a16="http://schemas.microsoft.com/office/drawing/2014/main" id="{68C0B2CA-2AC7-4A17-A828-3544C09AD79D}"/>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A63E2385-CC2F-4E3C-A63C-5EC6D02E1B42}"/>
              </a:ext>
            </a:extLst>
          </p:cNvPr>
          <p:cNvSpPr>
            <a:spLocks noGrp="1"/>
          </p:cNvSpPr>
          <p:nvPr>
            <p:ph type="sldNum" sz="quarter" idx="12"/>
          </p:nvPr>
        </p:nvSpPr>
        <p:spPr/>
        <p:txBody>
          <a:bodyPr/>
          <a:lstStyle/>
          <a:p>
            <a:fld id="{6B77664C-B6CD-43EA-B220-3DFE5A9CD23A}" type="slidenum">
              <a:rPr lang="en-IN" smtClean="0"/>
              <a:t>26</a:t>
            </a:fld>
            <a:endParaRPr lang="en-IN"/>
          </a:p>
        </p:txBody>
      </p:sp>
    </p:spTree>
    <p:extLst>
      <p:ext uri="{BB962C8B-B14F-4D97-AF65-F5344CB8AC3E}">
        <p14:creationId xmlns:p14="http://schemas.microsoft.com/office/powerpoint/2010/main" val="1748355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148856"/>
            <a:ext cx="11610754" cy="1143637"/>
          </a:xfrm>
          <a:ln>
            <a:solidFill>
              <a:schemeClr val="accent1"/>
            </a:solidFill>
          </a:ln>
        </p:spPr>
        <p:txBody>
          <a:bodyPr>
            <a:noAutofit/>
          </a:bodyPr>
          <a:lstStyle/>
          <a:p>
            <a:pPr algn="ctr"/>
            <a:r>
              <a:rPr lang="en-US" sz="3600" b="1" dirty="0">
                <a:solidFill>
                  <a:srgbClr val="C00000"/>
                </a:solidFill>
              </a:rPr>
              <a:t>Violations by a Registered NPO</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744279" y="4184548"/>
            <a:ext cx="10761920" cy="11688681"/>
          </a:xfrm>
        </p:spPr>
        <p:txBody>
          <a:bodyPr>
            <a:normAutofit/>
          </a:bodyPr>
          <a:lstStyle/>
          <a:p>
            <a:r>
              <a:rPr lang="en-US" sz="3600" dirty="0"/>
              <a:t>Existing Provision</a:t>
            </a:r>
          </a:p>
          <a:p>
            <a:pPr lvl="1"/>
            <a:r>
              <a:rPr lang="en-US" dirty="0"/>
              <a:t>Section 351 specifies activities constituting “specified violation” by a registered non-profit organization</a:t>
            </a:r>
          </a:p>
          <a:p>
            <a:pPr lvl="1"/>
            <a:r>
              <a:rPr lang="en-US" dirty="0"/>
              <a:t>Such violations include carrying on commercial activities by an NPO engaged in advancement of any other object of general public utility</a:t>
            </a:r>
          </a:p>
          <a:p>
            <a:pPr lvl="1"/>
            <a:r>
              <a:rPr lang="en-US" dirty="0"/>
              <a:t>Such violation is also covered under “other violation” in section 353</a:t>
            </a:r>
          </a:p>
          <a:p>
            <a:pPr lvl="1"/>
            <a:r>
              <a:rPr lang="en-US" dirty="0"/>
              <a:t>Inclusion of such violation under section 351 may result in cancellation of registration of the NPO</a:t>
            </a:r>
          </a:p>
          <a:p>
            <a:pPr marL="304792" lvl="1">
              <a:spcBef>
                <a:spcPts val="1333"/>
              </a:spcBef>
            </a:pPr>
            <a:r>
              <a:rPr lang="en-US" sz="3600" dirty="0"/>
              <a:t>Proposal</a:t>
            </a:r>
          </a:p>
          <a:p>
            <a:pPr lvl="1"/>
            <a:r>
              <a:rPr lang="en-US" dirty="0"/>
              <a:t>It is proposed to remove reference to such violation from section 351</a:t>
            </a:r>
          </a:p>
          <a:p>
            <a:pPr lvl="1"/>
            <a:r>
              <a:rPr lang="en-US" dirty="0"/>
              <a:t>This aligns the provisions of the Income-tax Act, 2025 with the Income-tax Act, 1961, where such violation does not result in cancellation of registration</a:t>
            </a:r>
          </a:p>
          <a:p>
            <a:pPr lvl="1"/>
            <a:r>
              <a:rPr lang="en-US" dirty="0"/>
              <a:t>Such violation shall continue to be covered under section 353 as “other violation”</a:t>
            </a:r>
            <a:endParaRPr lang="en-US" sz="2800" dirty="0"/>
          </a:p>
          <a:p>
            <a:pPr marL="304792" lvl="1">
              <a:spcBef>
                <a:spcPts val="1333"/>
              </a:spcBef>
            </a:pPr>
            <a:r>
              <a:rPr lang="en-US" sz="3600" dirty="0"/>
              <a:t>Parallel reference</a:t>
            </a:r>
          </a:p>
          <a:p>
            <a:pPr lvl="1"/>
            <a:r>
              <a:rPr lang="en-US" dirty="0"/>
              <a:t>Aligned with treatment of similar violations under the Income-tax Act, 1961</a:t>
            </a:r>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884275" y="1377553"/>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C00000"/>
                </a:solidFill>
              </a:rPr>
              <a:t>Rationalization of specified violations applicable to registered non-profit organizations</a:t>
            </a:r>
          </a:p>
          <a:p>
            <a:pPr algn="ctr">
              <a:lnSpc>
                <a:spcPct val="100000"/>
              </a:lnSpc>
            </a:pPr>
            <a:r>
              <a:rPr lang="en-US" sz="2900" b="1" dirty="0">
                <a:solidFill>
                  <a:srgbClr val="002060"/>
                </a:solidFill>
              </a:rPr>
              <a:t>Section Covered</a:t>
            </a:r>
            <a:r>
              <a:rPr lang="en-US" sz="2900" b="1" dirty="0">
                <a:solidFill>
                  <a:srgbClr val="C00000"/>
                </a:solidFill>
              </a:rPr>
              <a:t>: Sections 351 &amp; 353 – Income-tax Act, 2025</a:t>
            </a:r>
          </a:p>
          <a:p>
            <a:pPr algn="ctr">
              <a:lnSpc>
                <a:spcPct val="100000"/>
              </a:lnSpc>
            </a:pPr>
            <a:r>
              <a:rPr lang="en-US" sz="2900" b="1" dirty="0">
                <a:solidFill>
                  <a:srgbClr val="002060"/>
                </a:solidFill>
              </a:rPr>
              <a:t>Clause No.: </a:t>
            </a:r>
            <a:r>
              <a:rPr lang="en-US" sz="2900" b="1" dirty="0">
                <a:solidFill>
                  <a:srgbClr val="C00000"/>
                </a:solidFill>
              </a:rPr>
              <a:t>Clause 68 of Finance Bill, 2026</a:t>
            </a:r>
          </a:p>
          <a:p>
            <a:pPr algn="ctr">
              <a:lnSpc>
                <a:spcPct val="100000"/>
              </a:lnSpc>
            </a:pPr>
            <a:r>
              <a:rPr lang="en-US" sz="2900" b="1" dirty="0">
                <a:solidFill>
                  <a:srgbClr val="002060"/>
                </a:solidFill>
              </a:rPr>
              <a:t>Date: </a:t>
            </a:r>
            <a:r>
              <a:rPr lang="en-US" sz="2900" b="1" dirty="0">
                <a:solidFill>
                  <a:srgbClr val="C00000"/>
                </a:solidFill>
              </a:rPr>
              <a:t>From 1 April 2026 (Applicable for Tax Year 2026–27 onwards)</a:t>
            </a:r>
          </a:p>
        </p:txBody>
      </p:sp>
      <p:sp>
        <p:nvSpPr>
          <p:cNvPr id="3" name="Footer Placeholder 2">
            <a:extLst>
              <a:ext uri="{FF2B5EF4-FFF2-40B4-BE49-F238E27FC236}">
                <a16:creationId xmlns:a16="http://schemas.microsoft.com/office/drawing/2014/main" id="{825F2ADA-E848-4AFE-94A4-A6B86B4D4B55}"/>
              </a:ext>
            </a:extLst>
          </p:cNvPr>
          <p:cNvSpPr>
            <a:spLocks noGrp="1"/>
          </p:cNvSpPr>
          <p:nvPr>
            <p:ph type="ftr" sz="quarter" idx="11"/>
          </p:nvPr>
        </p:nvSpPr>
        <p:spPr/>
        <p:txBody>
          <a:bodyPr/>
          <a:lstStyle/>
          <a:p>
            <a:r>
              <a:rPr lang="en-IN"/>
              <a:t>Prasanth Srinivas</a:t>
            </a:r>
          </a:p>
        </p:txBody>
      </p:sp>
      <p:sp>
        <p:nvSpPr>
          <p:cNvPr id="7" name="Slide Number Placeholder 6">
            <a:extLst>
              <a:ext uri="{FF2B5EF4-FFF2-40B4-BE49-F238E27FC236}">
                <a16:creationId xmlns:a16="http://schemas.microsoft.com/office/drawing/2014/main" id="{8949D259-2BC9-4635-895D-218C2A0BDBBC}"/>
              </a:ext>
            </a:extLst>
          </p:cNvPr>
          <p:cNvSpPr>
            <a:spLocks noGrp="1"/>
          </p:cNvSpPr>
          <p:nvPr>
            <p:ph type="sldNum" sz="quarter" idx="12"/>
          </p:nvPr>
        </p:nvSpPr>
        <p:spPr/>
        <p:txBody>
          <a:bodyPr/>
          <a:lstStyle/>
          <a:p>
            <a:fld id="{6B77664C-B6CD-43EA-B220-3DFE5A9CD23A}" type="slidenum">
              <a:rPr lang="en-IN" smtClean="0"/>
              <a:t>27</a:t>
            </a:fld>
            <a:endParaRPr lang="en-IN"/>
          </a:p>
        </p:txBody>
      </p:sp>
    </p:spTree>
    <p:extLst>
      <p:ext uri="{BB962C8B-B14F-4D97-AF65-F5344CB8AC3E}">
        <p14:creationId xmlns:p14="http://schemas.microsoft.com/office/powerpoint/2010/main" val="27040251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148856"/>
            <a:ext cx="11610754" cy="1143637"/>
          </a:xfrm>
          <a:ln>
            <a:solidFill>
              <a:schemeClr val="accent1"/>
            </a:solidFill>
          </a:ln>
        </p:spPr>
        <p:txBody>
          <a:bodyPr>
            <a:noAutofit/>
          </a:bodyPr>
          <a:lstStyle/>
          <a:p>
            <a:pPr algn="ctr"/>
            <a:r>
              <a:rPr lang="en-US" sz="3600" b="1" dirty="0">
                <a:solidFill>
                  <a:srgbClr val="C00000"/>
                </a:solidFill>
              </a:rPr>
              <a:t>Remove Certain Funds from Requirement of Registration</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744279" y="4184548"/>
            <a:ext cx="10761920" cy="11688681"/>
          </a:xfrm>
        </p:spPr>
        <p:txBody>
          <a:bodyPr>
            <a:normAutofit/>
          </a:bodyPr>
          <a:lstStyle/>
          <a:p>
            <a:r>
              <a:rPr lang="en-US" sz="3600" dirty="0"/>
              <a:t>Existing Provision</a:t>
            </a:r>
          </a:p>
          <a:p>
            <a:pPr lvl="1"/>
            <a:r>
              <a:rPr lang="en-US" dirty="0"/>
              <a:t>Section 332 specifies persons eligible to apply for registration as a registered non-profit organization</a:t>
            </a:r>
          </a:p>
          <a:p>
            <a:pPr lvl="1"/>
            <a:r>
              <a:rPr lang="en-US" dirty="0"/>
              <a:t>Section 332(1)(f) includes persons referred to in Schedule VII (Table Sl. No. 10) and Table Sl. No. 16</a:t>
            </a:r>
          </a:p>
          <a:p>
            <a:pPr lvl="1"/>
            <a:r>
              <a:rPr lang="en-US" dirty="0"/>
              <a:t>Such persons were not required to obtain registration under the Income-tax Act, 1961 to claim exemption under section 10 (E.g. 10(23C((iiiac), (iiiad) etc.)</a:t>
            </a:r>
          </a:p>
          <a:p>
            <a:pPr lvl="1"/>
            <a:r>
              <a:rPr lang="en-US" dirty="0"/>
              <a:t>Inclusion of such persons in section 332(1)(f) creates ambiguity regarding registration requirement under the new Act</a:t>
            </a:r>
          </a:p>
          <a:p>
            <a:pPr marL="304792" lvl="1">
              <a:spcBef>
                <a:spcPts val="1333"/>
              </a:spcBef>
            </a:pPr>
            <a:r>
              <a:rPr lang="en-US" sz="3600" dirty="0"/>
              <a:t>Proposal</a:t>
            </a:r>
          </a:p>
          <a:p>
            <a:pPr lvl="1"/>
            <a:r>
              <a:rPr lang="en-US" dirty="0"/>
              <a:t>It is proposed to remove the reference to such persons from section 332(1)(f)</a:t>
            </a:r>
          </a:p>
          <a:p>
            <a:pPr lvl="1"/>
            <a:r>
              <a:rPr lang="en-US" dirty="0"/>
              <a:t>Consequently, such persons shall not be required to obtain registration under section 332 of the Income-tax Act, 2025</a:t>
            </a:r>
            <a:endParaRPr lang="en-US" sz="2800" dirty="0"/>
          </a:p>
          <a:p>
            <a:pPr marL="304792" lvl="1">
              <a:spcBef>
                <a:spcPts val="1333"/>
              </a:spcBef>
            </a:pPr>
            <a:r>
              <a:rPr lang="en-US" sz="3600" dirty="0"/>
              <a:t>Parallel reference</a:t>
            </a:r>
          </a:p>
          <a:p>
            <a:pPr lvl="1"/>
            <a:r>
              <a:rPr lang="en-US" dirty="0"/>
              <a:t>The amendment aligns the provision with the Income-tax Act, 1961 and provides clarity</a:t>
            </a:r>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884275" y="1377553"/>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C00000"/>
                </a:solidFill>
              </a:rPr>
              <a:t>Removal of specified funds from requirement of registration as registered NPO</a:t>
            </a:r>
          </a:p>
          <a:p>
            <a:pPr algn="ctr">
              <a:lnSpc>
                <a:spcPct val="100000"/>
              </a:lnSpc>
            </a:pPr>
            <a:r>
              <a:rPr lang="en-US" sz="2900" b="1" dirty="0">
                <a:solidFill>
                  <a:srgbClr val="002060"/>
                </a:solidFill>
              </a:rPr>
              <a:t>Section Covered: </a:t>
            </a:r>
            <a:r>
              <a:rPr lang="en-US" sz="2900" b="1" dirty="0">
                <a:solidFill>
                  <a:srgbClr val="C00000"/>
                </a:solidFill>
              </a:rPr>
              <a:t>Section 332(1)(f) – Income-tax Act, 2025</a:t>
            </a:r>
          </a:p>
          <a:p>
            <a:pPr algn="ctr">
              <a:lnSpc>
                <a:spcPct val="100000"/>
              </a:lnSpc>
            </a:pPr>
            <a:r>
              <a:rPr lang="en-US" sz="2900" b="1" dirty="0">
                <a:solidFill>
                  <a:srgbClr val="002060"/>
                </a:solidFill>
              </a:rPr>
              <a:t>Clause No.: </a:t>
            </a:r>
            <a:r>
              <a:rPr lang="en-US" sz="2900" b="1" dirty="0">
                <a:solidFill>
                  <a:srgbClr val="C00000"/>
                </a:solidFill>
              </a:rPr>
              <a:t>Clause 66 of Finance Bill, 2026</a:t>
            </a:r>
          </a:p>
          <a:p>
            <a:pPr algn="ctr">
              <a:lnSpc>
                <a:spcPct val="100000"/>
              </a:lnSpc>
            </a:pPr>
            <a:r>
              <a:rPr lang="en-US" sz="2900" b="1" dirty="0">
                <a:solidFill>
                  <a:srgbClr val="002060"/>
                </a:solidFill>
              </a:rPr>
              <a:t>Date: </a:t>
            </a:r>
            <a:r>
              <a:rPr lang="en-US" sz="2900" b="1" dirty="0">
                <a:solidFill>
                  <a:srgbClr val="C00000"/>
                </a:solidFill>
              </a:rPr>
              <a:t>From 1 April 2026(Applicable for Tax Year 2026–27 onwards)</a:t>
            </a:r>
          </a:p>
        </p:txBody>
      </p:sp>
      <p:sp>
        <p:nvSpPr>
          <p:cNvPr id="2" name="Footer Placeholder 1">
            <a:extLst>
              <a:ext uri="{FF2B5EF4-FFF2-40B4-BE49-F238E27FC236}">
                <a16:creationId xmlns:a16="http://schemas.microsoft.com/office/drawing/2014/main" id="{E395399B-4E96-432F-AFF7-CF7E9D42B9A9}"/>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DB448DBD-9FE9-423F-97E9-AA045A67C442}"/>
              </a:ext>
            </a:extLst>
          </p:cNvPr>
          <p:cNvSpPr>
            <a:spLocks noGrp="1"/>
          </p:cNvSpPr>
          <p:nvPr>
            <p:ph type="sldNum" sz="quarter" idx="12"/>
          </p:nvPr>
        </p:nvSpPr>
        <p:spPr/>
        <p:txBody>
          <a:bodyPr/>
          <a:lstStyle/>
          <a:p>
            <a:fld id="{6B77664C-B6CD-43EA-B220-3DFE5A9CD23A}" type="slidenum">
              <a:rPr lang="en-IN" smtClean="0"/>
              <a:t>28</a:t>
            </a:fld>
            <a:endParaRPr lang="en-IN"/>
          </a:p>
        </p:txBody>
      </p:sp>
    </p:spTree>
    <p:extLst>
      <p:ext uri="{BB962C8B-B14F-4D97-AF65-F5344CB8AC3E}">
        <p14:creationId xmlns:p14="http://schemas.microsoft.com/office/powerpoint/2010/main" val="27578511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148856"/>
            <a:ext cx="11610754" cy="1143637"/>
          </a:xfrm>
          <a:ln>
            <a:solidFill>
              <a:schemeClr val="accent1"/>
            </a:solidFill>
          </a:ln>
        </p:spPr>
        <p:txBody>
          <a:bodyPr>
            <a:noAutofit/>
          </a:bodyPr>
          <a:lstStyle/>
          <a:p>
            <a:pPr algn="ctr"/>
            <a:r>
              <a:rPr lang="en-US" sz="3600" b="1" dirty="0">
                <a:solidFill>
                  <a:srgbClr val="C00000"/>
                </a:solidFill>
              </a:rPr>
              <a:t>Filing of Belated Return by NPO</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744279" y="4184548"/>
            <a:ext cx="10761920" cy="11688681"/>
          </a:xfrm>
        </p:spPr>
        <p:txBody>
          <a:bodyPr>
            <a:normAutofit/>
          </a:bodyPr>
          <a:lstStyle/>
          <a:p>
            <a:r>
              <a:rPr lang="en-US" sz="4000" dirty="0"/>
              <a:t>Existing Provision</a:t>
            </a:r>
          </a:p>
          <a:p>
            <a:pPr lvl="1"/>
            <a:r>
              <a:rPr lang="en-US" sz="3600" dirty="0"/>
              <a:t>Section 349 provides for furnishing of return by a registered non-profit organization</a:t>
            </a:r>
          </a:p>
          <a:p>
            <a:pPr lvl="1"/>
            <a:r>
              <a:rPr lang="en-US" sz="3600" dirty="0"/>
              <a:t>Return is required to be furnished within the time limit specified under section 263(1)(c)</a:t>
            </a:r>
          </a:p>
          <a:p>
            <a:pPr lvl="1"/>
            <a:r>
              <a:rPr lang="en-US" sz="3600" dirty="0"/>
              <a:t>There is no express provision enabling filing of a belated return by a registered NPO</a:t>
            </a:r>
          </a:p>
          <a:p>
            <a:pPr marL="609585" lvl="1" indent="0">
              <a:buNone/>
            </a:pPr>
            <a:endParaRPr lang="en-US" sz="3600" dirty="0"/>
          </a:p>
          <a:p>
            <a:pPr marL="304792" lvl="1">
              <a:spcBef>
                <a:spcPts val="1333"/>
              </a:spcBef>
            </a:pPr>
            <a:r>
              <a:rPr lang="en-US" sz="4000" dirty="0"/>
              <a:t>Proposal</a:t>
            </a:r>
          </a:p>
          <a:p>
            <a:pPr lvl="1"/>
            <a:r>
              <a:rPr lang="en-US" sz="3600" dirty="0"/>
              <a:t>It is proposed to amend section 349 to include reference to section 263(4)This enables registered non-profit organizations to furnish a belated return</a:t>
            </a:r>
          </a:p>
          <a:p>
            <a:pPr marL="0" lvl="1" indent="0">
              <a:spcBef>
                <a:spcPts val="1333"/>
              </a:spcBef>
              <a:buNone/>
            </a:pPr>
            <a:endParaRPr lang="en-US" sz="4000" dirty="0"/>
          </a:p>
          <a:p>
            <a:pPr marL="304792" lvl="1">
              <a:spcBef>
                <a:spcPts val="1333"/>
              </a:spcBef>
            </a:pPr>
            <a:r>
              <a:rPr lang="en-US" sz="4000" dirty="0"/>
              <a:t>Parallel reference</a:t>
            </a:r>
          </a:p>
          <a:p>
            <a:pPr lvl="1"/>
            <a:r>
              <a:rPr lang="en-US" sz="3600" dirty="0"/>
              <a:t>The amendment aligns the provisions of the Income-tax Act, 2025 with the Income-tax Act, 1961</a:t>
            </a:r>
          </a:p>
          <a:p>
            <a:pPr marL="609585" lvl="1" indent="0">
              <a:buNone/>
            </a:pPr>
            <a:endParaRPr lang="en-US" sz="3600" dirty="0"/>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884275" y="1377553"/>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C00000"/>
                </a:solidFill>
              </a:rPr>
              <a:t>Enabling filing of belated return by registered NPO</a:t>
            </a:r>
          </a:p>
          <a:p>
            <a:pPr algn="ctr">
              <a:lnSpc>
                <a:spcPct val="100000"/>
              </a:lnSpc>
            </a:pPr>
            <a:r>
              <a:rPr lang="en-US" sz="2900" b="1" dirty="0">
                <a:solidFill>
                  <a:srgbClr val="002060"/>
                </a:solidFill>
              </a:rPr>
              <a:t>Section Covered: </a:t>
            </a:r>
            <a:r>
              <a:rPr lang="en-US" sz="2900" b="1" dirty="0">
                <a:solidFill>
                  <a:srgbClr val="C00000"/>
                </a:solidFill>
              </a:rPr>
              <a:t>Section 349 – Income-tax Act, 2025</a:t>
            </a:r>
          </a:p>
          <a:p>
            <a:pPr algn="ctr">
              <a:lnSpc>
                <a:spcPct val="100000"/>
              </a:lnSpc>
            </a:pPr>
            <a:r>
              <a:rPr lang="en-US" sz="2900" b="1" dirty="0">
                <a:solidFill>
                  <a:srgbClr val="002060"/>
                </a:solidFill>
              </a:rPr>
              <a:t>Clause No.: </a:t>
            </a:r>
            <a:r>
              <a:rPr lang="en-US" sz="2900" b="1" dirty="0">
                <a:solidFill>
                  <a:srgbClr val="C00000"/>
                </a:solidFill>
              </a:rPr>
              <a:t>Clause 67 of Finance Bill, 2026</a:t>
            </a:r>
          </a:p>
          <a:p>
            <a:pPr algn="ctr">
              <a:lnSpc>
                <a:spcPct val="100000"/>
              </a:lnSpc>
            </a:pPr>
            <a:r>
              <a:rPr lang="en-US" sz="2900" b="1" dirty="0">
                <a:solidFill>
                  <a:srgbClr val="002060"/>
                </a:solidFill>
              </a:rPr>
              <a:t>Date: </a:t>
            </a:r>
            <a:r>
              <a:rPr lang="en-US" sz="2900" b="1" dirty="0">
                <a:solidFill>
                  <a:srgbClr val="C00000"/>
                </a:solidFill>
              </a:rPr>
              <a:t>From 1 April 2026(Applicable for Tax Year 2026–27 onwards)</a:t>
            </a:r>
          </a:p>
        </p:txBody>
      </p:sp>
      <p:sp>
        <p:nvSpPr>
          <p:cNvPr id="2" name="Footer Placeholder 1">
            <a:extLst>
              <a:ext uri="{FF2B5EF4-FFF2-40B4-BE49-F238E27FC236}">
                <a16:creationId xmlns:a16="http://schemas.microsoft.com/office/drawing/2014/main" id="{0BD0677A-375F-44E7-8892-6F3F308442AF}"/>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93C179AE-ABAB-4B76-918E-397FAEED072A}"/>
              </a:ext>
            </a:extLst>
          </p:cNvPr>
          <p:cNvSpPr>
            <a:spLocks noGrp="1"/>
          </p:cNvSpPr>
          <p:nvPr>
            <p:ph type="sldNum" sz="quarter" idx="12"/>
          </p:nvPr>
        </p:nvSpPr>
        <p:spPr/>
        <p:txBody>
          <a:bodyPr/>
          <a:lstStyle/>
          <a:p>
            <a:fld id="{6B77664C-B6CD-43EA-B220-3DFE5A9CD23A}" type="slidenum">
              <a:rPr lang="en-IN" smtClean="0"/>
              <a:t>29</a:t>
            </a:fld>
            <a:endParaRPr lang="en-IN"/>
          </a:p>
        </p:txBody>
      </p:sp>
    </p:spTree>
    <p:extLst>
      <p:ext uri="{BB962C8B-B14F-4D97-AF65-F5344CB8AC3E}">
        <p14:creationId xmlns:p14="http://schemas.microsoft.com/office/powerpoint/2010/main" val="25594345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148856"/>
            <a:ext cx="11610754" cy="1143637"/>
          </a:xfrm>
          <a:ln>
            <a:solidFill>
              <a:schemeClr val="accent1"/>
            </a:solidFill>
          </a:ln>
        </p:spPr>
        <p:txBody>
          <a:bodyPr>
            <a:noAutofit/>
          </a:bodyPr>
          <a:lstStyle/>
          <a:p>
            <a:pPr algn="ctr"/>
            <a:r>
              <a:rPr lang="en-US" sz="3600" b="1" dirty="0">
                <a:solidFill>
                  <a:srgbClr val="C00000"/>
                </a:solidFill>
              </a:rPr>
              <a:t>Non-allowability of interest as deduction against Dividend Income</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744279" y="4184548"/>
            <a:ext cx="10761920" cy="11688681"/>
          </a:xfrm>
        </p:spPr>
        <p:txBody>
          <a:bodyPr>
            <a:normAutofit/>
          </a:bodyPr>
          <a:lstStyle/>
          <a:p>
            <a:r>
              <a:rPr lang="en-US" sz="4000" dirty="0"/>
              <a:t>Existing Provision</a:t>
            </a:r>
          </a:p>
          <a:p>
            <a:pPr lvl="1"/>
            <a:r>
              <a:rPr lang="en-US" sz="3600" dirty="0"/>
              <a:t>Dividend income and income from units of mutual funds are taxable under the head “Income from other sources”</a:t>
            </a:r>
          </a:p>
          <a:p>
            <a:pPr lvl="1"/>
            <a:r>
              <a:rPr lang="en-US" sz="3600" dirty="0"/>
              <a:t>Section 93 allows deduction of interest expenditure incurred for earning such income</a:t>
            </a:r>
          </a:p>
          <a:p>
            <a:pPr lvl="1"/>
            <a:r>
              <a:rPr lang="en-US" sz="3600" dirty="0"/>
              <a:t>Such deduction is restricted to 20% of the gross dividend income or income from units of mutual funds</a:t>
            </a:r>
          </a:p>
          <a:p>
            <a:pPr marL="304792" lvl="1">
              <a:spcBef>
                <a:spcPts val="1333"/>
              </a:spcBef>
            </a:pPr>
            <a:r>
              <a:rPr lang="en-US" sz="4000" dirty="0"/>
              <a:t>Proposal</a:t>
            </a:r>
          </a:p>
          <a:p>
            <a:pPr lvl="1"/>
            <a:r>
              <a:rPr lang="en-US" sz="3600" dirty="0"/>
              <a:t>It is proposed to amend section 93(2) to provide that no deduction shall be allowed in respect of any interest expenditure incurred for earning dividend income or income from units of mutual funds</a:t>
            </a:r>
          </a:p>
          <a:p>
            <a:pPr lvl="1"/>
            <a:r>
              <a:rPr lang="en-US" sz="3600" dirty="0"/>
              <a:t>The existing allowance of interest deduction, even with a ceiling (20%), is proposed to be completely withdrawn</a:t>
            </a:r>
          </a:p>
          <a:p>
            <a:pPr marL="304792" lvl="1">
              <a:spcBef>
                <a:spcPts val="1333"/>
              </a:spcBef>
            </a:pPr>
            <a:r>
              <a:rPr lang="en-US" sz="4000" dirty="0"/>
              <a:t>Parallel reference</a:t>
            </a:r>
          </a:p>
          <a:p>
            <a:pPr lvl="1"/>
            <a:r>
              <a:rPr lang="en-US" sz="3600" dirty="0"/>
              <a:t>No reference is drawn to Income-tax Act, 1961</a:t>
            </a:r>
          </a:p>
          <a:p>
            <a:pPr marL="609585" lvl="1" indent="0">
              <a:buNone/>
            </a:pPr>
            <a:endParaRPr lang="en-US" sz="3600" dirty="0"/>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884275" y="1377553"/>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dirty="0">
                <a:solidFill>
                  <a:srgbClr val="002060"/>
                </a:solidFill>
              </a:rPr>
              <a:t>Subject: </a:t>
            </a:r>
            <a:r>
              <a:rPr lang="en-US" sz="2900" b="1" dirty="0">
                <a:solidFill>
                  <a:srgbClr val="C00000"/>
                </a:solidFill>
              </a:rPr>
              <a:t>Disallowance of interest deduction against dividend income and income from units of mutual funds</a:t>
            </a:r>
          </a:p>
          <a:p>
            <a:pPr algn="ctr">
              <a:lnSpc>
                <a:spcPct val="100000"/>
              </a:lnSpc>
            </a:pPr>
            <a:r>
              <a:rPr lang="en-US" sz="2900" dirty="0">
                <a:solidFill>
                  <a:srgbClr val="002060"/>
                </a:solidFill>
              </a:rPr>
              <a:t>Section Covered: </a:t>
            </a:r>
            <a:r>
              <a:rPr lang="en-US" sz="2900" b="1" dirty="0">
                <a:solidFill>
                  <a:srgbClr val="C00000"/>
                </a:solidFill>
              </a:rPr>
              <a:t>Section 93(2) – Income-tax Act, 2025</a:t>
            </a:r>
          </a:p>
          <a:p>
            <a:pPr algn="ctr">
              <a:lnSpc>
                <a:spcPct val="100000"/>
              </a:lnSpc>
            </a:pPr>
            <a:r>
              <a:rPr lang="en-US" sz="2900" dirty="0">
                <a:solidFill>
                  <a:srgbClr val="002060"/>
                </a:solidFill>
              </a:rPr>
              <a:t>Clause No.: </a:t>
            </a:r>
            <a:r>
              <a:rPr lang="en-US" sz="2900" b="1" dirty="0">
                <a:solidFill>
                  <a:srgbClr val="C00000"/>
                </a:solidFill>
              </a:rPr>
              <a:t>Clause 36 of Finance Bill, 2026</a:t>
            </a:r>
          </a:p>
          <a:p>
            <a:pPr algn="ctr">
              <a:lnSpc>
                <a:spcPct val="100000"/>
              </a:lnSpc>
            </a:pPr>
            <a:r>
              <a:rPr lang="en-US" sz="2900" dirty="0">
                <a:solidFill>
                  <a:srgbClr val="002060"/>
                </a:solidFill>
              </a:rPr>
              <a:t>FAQ Reference: </a:t>
            </a:r>
            <a:r>
              <a:rPr lang="fr-FR" sz="2900" b="1" dirty="0">
                <a:solidFill>
                  <a:srgbClr val="C00000"/>
                </a:solidFill>
              </a:rPr>
              <a:t>XL, Page 58</a:t>
            </a:r>
          </a:p>
          <a:p>
            <a:pPr algn="ctr">
              <a:lnSpc>
                <a:spcPct val="100000"/>
              </a:lnSpc>
            </a:pPr>
            <a:r>
              <a:rPr lang="en-US" sz="2900" dirty="0">
                <a:solidFill>
                  <a:srgbClr val="002060"/>
                </a:solidFill>
              </a:rPr>
              <a:t>Date: </a:t>
            </a:r>
            <a:r>
              <a:rPr lang="en-US" sz="2900" b="1" dirty="0">
                <a:solidFill>
                  <a:srgbClr val="C00000"/>
                </a:solidFill>
              </a:rPr>
              <a:t>From 1 April 2026(Applicable for Tax Year 2026–27 onwards)</a:t>
            </a:r>
          </a:p>
        </p:txBody>
      </p:sp>
      <p:sp>
        <p:nvSpPr>
          <p:cNvPr id="2" name="Footer Placeholder 1">
            <a:extLst>
              <a:ext uri="{FF2B5EF4-FFF2-40B4-BE49-F238E27FC236}">
                <a16:creationId xmlns:a16="http://schemas.microsoft.com/office/drawing/2014/main" id="{71B7D04E-6BB4-439F-8CEA-CF5E47B7BFBE}"/>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1C8C4049-7859-41D1-8742-88A329331255}"/>
              </a:ext>
            </a:extLst>
          </p:cNvPr>
          <p:cNvSpPr>
            <a:spLocks noGrp="1"/>
          </p:cNvSpPr>
          <p:nvPr>
            <p:ph type="sldNum" sz="quarter" idx="12"/>
          </p:nvPr>
        </p:nvSpPr>
        <p:spPr/>
        <p:txBody>
          <a:bodyPr/>
          <a:lstStyle/>
          <a:p>
            <a:fld id="{6B77664C-B6CD-43EA-B220-3DFE5A9CD23A}" type="slidenum">
              <a:rPr lang="en-IN" smtClean="0"/>
              <a:t>30</a:t>
            </a:fld>
            <a:endParaRPr lang="en-IN"/>
          </a:p>
        </p:txBody>
      </p:sp>
    </p:spTree>
    <p:extLst>
      <p:ext uri="{BB962C8B-B14F-4D97-AF65-F5344CB8AC3E}">
        <p14:creationId xmlns:p14="http://schemas.microsoft.com/office/powerpoint/2010/main" val="3781764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148856"/>
            <a:ext cx="11610754" cy="1143637"/>
          </a:xfrm>
          <a:ln>
            <a:solidFill>
              <a:schemeClr val="accent1"/>
            </a:solidFill>
          </a:ln>
        </p:spPr>
        <p:txBody>
          <a:bodyPr>
            <a:noAutofit/>
          </a:bodyPr>
          <a:lstStyle/>
          <a:p>
            <a:pPr algn="ctr"/>
            <a:r>
              <a:rPr lang="en-US" sz="3600" b="1" dirty="0">
                <a:solidFill>
                  <a:srgbClr val="C00000"/>
                </a:solidFill>
              </a:rPr>
              <a:t>Exemption for Sovereign Gold Bond</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744279" y="4184548"/>
            <a:ext cx="10761920" cy="11688681"/>
          </a:xfrm>
        </p:spPr>
        <p:txBody>
          <a:bodyPr>
            <a:normAutofit/>
          </a:bodyPr>
          <a:lstStyle/>
          <a:p>
            <a:r>
              <a:rPr lang="en-US" sz="4000" dirty="0"/>
              <a:t>Existing Provision</a:t>
            </a:r>
          </a:p>
          <a:p>
            <a:pPr lvl="1"/>
            <a:r>
              <a:rPr lang="en-US" sz="3600" dirty="0"/>
              <a:t>Section 70(1)(x) provides exemption from capital gains tax on income arising from redemption of Sovereign Gold Bonds</a:t>
            </a:r>
          </a:p>
          <a:p>
            <a:pPr lvl="1"/>
            <a:r>
              <a:rPr lang="en-US" sz="3600" dirty="0"/>
              <a:t>Sovereign Gold Bonds are issued by the Reserve Bank of India under the Sovereign Gold Bond Scheme, 2015</a:t>
            </a:r>
          </a:p>
          <a:p>
            <a:pPr lvl="1"/>
            <a:r>
              <a:rPr lang="en-US" sz="3600" dirty="0"/>
              <a:t>Bonds are issued in multiple series, each series constituting a separate issuance</a:t>
            </a:r>
          </a:p>
          <a:p>
            <a:pPr marL="304792" lvl="1">
              <a:spcBef>
                <a:spcPts val="1333"/>
              </a:spcBef>
            </a:pPr>
            <a:r>
              <a:rPr lang="en-US" sz="4000" dirty="0"/>
              <a:t>Proposal</a:t>
            </a:r>
          </a:p>
          <a:p>
            <a:pPr lvl="1"/>
            <a:r>
              <a:rPr lang="en-US" sz="3600" dirty="0"/>
              <a:t>It is proposed to amend section 70(1)(x) to ensure uniform application of exemption across all issuances</a:t>
            </a:r>
          </a:p>
          <a:p>
            <a:pPr lvl="1"/>
            <a:r>
              <a:rPr lang="en-US" sz="3600" dirty="0"/>
              <a:t>Exemption shall be available only where the Sovereign Gold Bond is subscribed at the time of original issue</a:t>
            </a:r>
          </a:p>
          <a:p>
            <a:pPr lvl="1"/>
            <a:r>
              <a:rPr lang="en-US" sz="3600" dirty="0"/>
              <a:t>Such bond must be held continuously by the subscriber until redemption on maturity</a:t>
            </a:r>
          </a:p>
          <a:p>
            <a:pPr marL="304792" lvl="1">
              <a:spcBef>
                <a:spcPts val="1333"/>
              </a:spcBef>
            </a:pPr>
            <a:r>
              <a:rPr lang="en-US" sz="4000" dirty="0"/>
              <a:t>Parallel reference</a:t>
            </a:r>
          </a:p>
          <a:p>
            <a:pPr lvl="1"/>
            <a:r>
              <a:rPr lang="en-US" sz="3600" dirty="0"/>
              <a:t>No reference is drawn to Income-tax Act, 1961</a:t>
            </a:r>
          </a:p>
          <a:p>
            <a:pPr marL="609585" lvl="1" indent="0">
              <a:buNone/>
            </a:pPr>
            <a:endParaRPr lang="en-US" sz="3600" dirty="0"/>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884275" y="1377553"/>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C00000"/>
                </a:solidFill>
              </a:rPr>
              <a:t>Capital gains exemption on redemption of SGB</a:t>
            </a:r>
          </a:p>
          <a:p>
            <a:pPr algn="ctr">
              <a:lnSpc>
                <a:spcPct val="100000"/>
              </a:lnSpc>
            </a:pPr>
            <a:r>
              <a:rPr lang="en-US" sz="2900" b="1" dirty="0">
                <a:solidFill>
                  <a:srgbClr val="002060"/>
                </a:solidFill>
              </a:rPr>
              <a:t>Section Covered: </a:t>
            </a:r>
            <a:r>
              <a:rPr lang="en-US" sz="2900" b="1" dirty="0">
                <a:solidFill>
                  <a:srgbClr val="C00000"/>
                </a:solidFill>
              </a:rPr>
              <a:t>Section 70(1)(x) – Income-tax Act, 2025</a:t>
            </a:r>
          </a:p>
          <a:p>
            <a:pPr algn="ctr">
              <a:lnSpc>
                <a:spcPct val="100000"/>
              </a:lnSpc>
            </a:pPr>
            <a:r>
              <a:rPr lang="en-US" sz="2900" b="1" dirty="0">
                <a:solidFill>
                  <a:srgbClr val="002060"/>
                </a:solidFill>
              </a:rPr>
              <a:t>Clause No.: </a:t>
            </a:r>
            <a:r>
              <a:rPr lang="en-US" sz="2900" b="1" dirty="0">
                <a:solidFill>
                  <a:srgbClr val="C00000"/>
                </a:solidFill>
              </a:rPr>
              <a:t>Clause 35 of Finance Bill, 2026</a:t>
            </a:r>
          </a:p>
          <a:p>
            <a:pPr algn="ctr">
              <a:lnSpc>
                <a:spcPct val="100000"/>
              </a:lnSpc>
            </a:pPr>
            <a:r>
              <a:rPr lang="en-US" sz="2900" b="1" dirty="0">
                <a:solidFill>
                  <a:srgbClr val="002060"/>
                </a:solidFill>
              </a:rPr>
              <a:t>FAQ Reference: </a:t>
            </a:r>
            <a:r>
              <a:rPr lang="en-US" sz="2900" b="1" dirty="0">
                <a:solidFill>
                  <a:srgbClr val="C00000"/>
                </a:solidFill>
              </a:rPr>
              <a:t>XXXVIII, Page 54</a:t>
            </a:r>
          </a:p>
          <a:p>
            <a:pPr algn="ctr">
              <a:lnSpc>
                <a:spcPct val="100000"/>
              </a:lnSpc>
            </a:pPr>
            <a:r>
              <a:rPr lang="en-US" sz="2900" b="1" dirty="0">
                <a:solidFill>
                  <a:srgbClr val="002060"/>
                </a:solidFill>
              </a:rPr>
              <a:t>Date: </a:t>
            </a:r>
            <a:r>
              <a:rPr lang="en-US" sz="2900" b="1" dirty="0">
                <a:solidFill>
                  <a:srgbClr val="C00000"/>
                </a:solidFill>
              </a:rPr>
              <a:t>From 1 April 2026 (Applicable for Tax Year 2026–27 onwards)</a:t>
            </a:r>
          </a:p>
        </p:txBody>
      </p:sp>
      <p:sp>
        <p:nvSpPr>
          <p:cNvPr id="2" name="Footer Placeholder 1">
            <a:extLst>
              <a:ext uri="{FF2B5EF4-FFF2-40B4-BE49-F238E27FC236}">
                <a16:creationId xmlns:a16="http://schemas.microsoft.com/office/drawing/2014/main" id="{239F268A-8DD6-4040-9D64-228608B3C843}"/>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1286A8C4-06E9-40B2-B8B0-71B147D7DF84}"/>
              </a:ext>
            </a:extLst>
          </p:cNvPr>
          <p:cNvSpPr>
            <a:spLocks noGrp="1"/>
          </p:cNvSpPr>
          <p:nvPr>
            <p:ph type="sldNum" sz="quarter" idx="12"/>
          </p:nvPr>
        </p:nvSpPr>
        <p:spPr/>
        <p:txBody>
          <a:bodyPr/>
          <a:lstStyle/>
          <a:p>
            <a:fld id="{6B77664C-B6CD-43EA-B220-3DFE5A9CD23A}" type="slidenum">
              <a:rPr lang="en-IN" smtClean="0"/>
              <a:t>31</a:t>
            </a:fld>
            <a:endParaRPr lang="en-IN"/>
          </a:p>
        </p:txBody>
      </p:sp>
    </p:spTree>
    <p:extLst>
      <p:ext uri="{BB962C8B-B14F-4D97-AF65-F5344CB8AC3E}">
        <p14:creationId xmlns:p14="http://schemas.microsoft.com/office/powerpoint/2010/main" val="2439566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2CDC2-9108-4DCA-9C65-4540673B4B81}"/>
              </a:ext>
            </a:extLst>
          </p:cNvPr>
          <p:cNvSpPr>
            <a:spLocks noGrp="1"/>
          </p:cNvSpPr>
          <p:nvPr>
            <p:ph type="title"/>
          </p:nvPr>
        </p:nvSpPr>
        <p:spPr>
          <a:xfrm>
            <a:off x="404037" y="148856"/>
            <a:ext cx="11610754" cy="1143637"/>
          </a:xfrm>
          <a:ln>
            <a:solidFill>
              <a:schemeClr val="accent1"/>
            </a:solidFill>
          </a:ln>
        </p:spPr>
        <p:txBody>
          <a:bodyPr>
            <a:noAutofit/>
          </a:bodyPr>
          <a:lstStyle/>
          <a:p>
            <a:pPr algn="ctr"/>
            <a:r>
              <a:rPr lang="en-US" sz="3600" b="1" dirty="0">
                <a:solidFill>
                  <a:srgbClr val="C00000"/>
                </a:solidFill>
              </a:rPr>
              <a:t>Taxation of Buy-back of Shares</a:t>
            </a:r>
            <a:endParaRPr lang="en-IN" sz="3600" b="1" dirty="0">
              <a:solidFill>
                <a:srgbClr val="C00000"/>
              </a:solidFill>
            </a:endParaRPr>
          </a:p>
        </p:txBody>
      </p:sp>
      <p:sp>
        <p:nvSpPr>
          <p:cNvPr id="5" name="Content Placeholder 4">
            <a:extLst>
              <a:ext uri="{FF2B5EF4-FFF2-40B4-BE49-F238E27FC236}">
                <a16:creationId xmlns:a16="http://schemas.microsoft.com/office/drawing/2014/main" id="{791D81B4-8C8C-4CFE-B021-F1D877386980}"/>
              </a:ext>
            </a:extLst>
          </p:cNvPr>
          <p:cNvSpPr>
            <a:spLocks noGrp="1"/>
          </p:cNvSpPr>
          <p:nvPr>
            <p:ph idx="1"/>
          </p:nvPr>
        </p:nvSpPr>
        <p:spPr>
          <a:xfrm>
            <a:off x="744279" y="4184548"/>
            <a:ext cx="10761920" cy="11688681"/>
          </a:xfrm>
        </p:spPr>
        <p:txBody>
          <a:bodyPr>
            <a:normAutofit/>
          </a:bodyPr>
          <a:lstStyle/>
          <a:p>
            <a:r>
              <a:rPr lang="en-US" sz="4000" dirty="0"/>
              <a:t>Existing Provision</a:t>
            </a:r>
          </a:p>
          <a:p>
            <a:pPr lvl="1"/>
            <a:r>
              <a:rPr lang="en-US" sz="3600" dirty="0"/>
              <a:t>Consideration received by a shareholder on buy-back of shares is treated as dividend income under section 2(40)(f)</a:t>
            </a:r>
          </a:p>
          <a:p>
            <a:pPr lvl="1"/>
            <a:r>
              <a:rPr lang="en-US" sz="3600" dirty="0"/>
              <a:t>Such dividend income is taxed in the hands of the shareholder</a:t>
            </a:r>
          </a:p>
          <a:p>
            <a:pPr lvl="1"/>
            <a:r>
              <a:rPr lang="en-US" sz="3600" dirty="0"/>
              <a:t>Cost of acquisition of shares extinguished on buy-back is recognized separately as a capital loss under section 69</a:t>
            </a:r>
          </a:p>
          <a:p>
            <a:pPr marL="304792" lvl="1">
              <a:spcBef>
                <a:spcPts val="1333"/>
              </a:spcBef>
            </a:pPr>
            <a:r>
              <a:rPr lang="en-US" sz="4000" dirty="0"/>
              <a:t>Proposal</a:t>
            </a:r>
          </a:p>
          <a:p>
            <a:pPr lvl="1"/>
            <a:r>
              <a:rPr lang="en-US" sz="3600" dirty="0"/>
              <a:t>It is proposed to </a:t>
            </a:r>
            <a:r>
              <a:rPr lang="en-US" sz="3600" dirty="0" err="1"/>
              <a:t>rationalise</a:t>
            </a:r>
            <a:r>
              <a:rPr lang="en-US" sz="3600" dirty="0"/>
              <a:t> taxation of share buy-backs by treating consideration received on buy-back as capital gains, instead of dividend income</a:t>
            </a:r>
          </a:p>
          <a:p>
            <a:pPr lvl="1"/>
            <a:r>
              <a:rPr lang="en-US" sz="3600" dirty="0"/>
              <a:t>In case of promoters, effective tax on gains arising from buy-back shall be 30%, comprising tax at applicable rates along with additional tax</a:t>
            </a:r>
          </a:p>
          <a:p>
            <a:pPr lvl="1"/>
            <a:r>
              <a:rPr lang="en-US" sz="3600" dirty="0"/>
              <a:t>In case of promoter companies, the effective tax liability shall be 22%</a:t>
            </a:r>
          </a:p>
          <a:p>
            <a:pPr marL="304792" lvl="1">
              <a:spcBef>
                <a:spcPts val="1333"/>
              </a:spcBef>
            </a:pPr>
            <a:r>
              <a:rPr lang="en-US" sz="4000" dirty="0"/>
              <a:t>Parallel reference</a:t>
            </a:r>
          </a:p>
          <a:p>
            <a:pPr lvl="1"/>
            <a:r>
              <a:rPr lang="en-US" sz="3600" dirty="0"/>
              <a:t>No reference is drawn to Income-tax Act, 1961</a:t>
            </a:r>
          </a:p>
          <a:p>
            <a:pPr marL="609585" lvl="1" indent="0">
              <a:buNone/>
            </a:pPr>
            <a:endParaRPr lang="en-US" sz="3600" dirty="0"/>
          </a:p>
        </p:txBody>
      </p:sp>
      <p:sp>
        <p:nvSpPr>
          <p:cNvPr id="6" name="Title 3">
            <a:extLst>
              <a:ext uri="{FF2B5EF4-FFF2-40B4-BE49-F238E27FC236}">
                <a16:creationId xmlns:a16="http://schemas.microsoft.com/office/drawing/2014/main" id="{F098D894-14FB-4A6C-9DBE-E9200F01D181}"/>
              </a:ext>
            </a:extLst>
          </p:cNvPr>
          <p:cNvSpPr txBox="1">
            <a:spLocks/>
          </p:cNvSpPr>
          <p:nvPr/>
        </p:nvSpPr>
        <p:spPr>
          <a:xfrm>
            <a:off x="884275" y="1377553"/>
            <a:ext cx="10515600" cy="2726614"/>
          </a:xfrm>
          <a:prstGeom prst="rect">
            <a:avLst/>
          </a:prstGeom>
          <a:ln w="6350">
            <a:solidFill>
              <a:schemeClr val="tx1"/>
            </a:solidFill>
          </a:ln>
        </p:spPr>
        <p:txBody>
          <a:bodyPr vert="horz" lIns="91440" tIns="45720" rIns="91440" bIns="45720" rtlCol="0" anchor="ctr">
            <a:no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lnSpc>
                <a:spcPct val="100000"/>
              </a:lnSpc>
            </a:pPr>
            <a:r>
              <a:rPr lang="en-US" sz="2900" b="1" dirty="0">
                <a:solidFill>
                  <a:srgbClr val="002060"/>
                </a:solidFill>
              </a:rPr>
              <a:t>Subject: </a:t>
            </a:r>
            <a:r>
              <a:rPr lang="en-US" sz="2900" b="1" dirty="0">
                <a:solidFill>
                  <a:srgbClr val="C00000"/>
                </a:solidFill>
              </a:rPr>
              <a:t>taxation of consideration received on buy-back of shares</a:t>
            </a:r>
          </a:p>
          <a:p>
            <a:pPr algn="ctr">
              <a:lnSpc>
                <a:spcPct val="100000"/>
              </a:lnSpc>
            </a:pPr>
            <a:r>
              <a:rPr lang="en-US" sz="2900" b="1" dirty="0">
                <a:solidFill>
                  <a:srgbClr val="002060"/>
                </a:solidFill>
              </a:rPr>
              <a:t>Section Covered: </a:t>
            </a:r>
            <a:r>
              <a:rPr lang="en-US" sz="2900" b="1" dirty="0">
                <a:solidFill>
                  <a:srgbClr val="C00000"/>
                </a:solidFill>
              </a:rPr>
              <a:t>Sections 2(40)(f) &amp; 69 – Income-tax Act, 2025</a:t>
            </a:r>
          </a:p>
          <a:p>
            <a:pPr algn="ctr">
              <a:lnSpc>
                <a:spcPct val="100000"/>
              </a:lnSpc>
            </a:pPr>
            <a:r>
              <a:rPr lang="en-US" sz="2900" b="1" dirty="0">
                <a:solidFill>
                  <a:srgbClr val="002060"/>
                </a:solidFill>
              </a:rPr>
              <a:t>Clause No.: </a:t>
            </a:r>
            <a:r>
              <a:rPr lang="en-US" sz="2900" b="1" dirty="0">
                <a:solidFill>
                  <a:srgbClr val="C00000"/>
                </a:solidFill>
              </a:rPr>
              <a:t>Clauses 27 &amp; 34 of Finance Bill, 2026</a:t>
            </a:r>
          </a:p>
          <a:p>
            <a:pPr algn="ctr">
              <a:lnSpc>
                <a:spcPct val="100000"/>
              </a:lnSpc>
            </a:pPr>
            <a:r>
              <a:rPr lang="en-US" sz="2900" b="1" dirty="0">
                <a:solidFill>
                  <a:srgbClr val="002060"/>
                </a:solidFill>
              </a:rPr>
              <a:t>FAQ Reference: </a:t>
            </a:r>
            <a:r>
              <a:rPr lang="en-US" sz="2900" b="1" dirty="0">
                <a:solidFill>
                  <a:srgbClr val="C00000"/>
                </a:solidFill>
              </a:rPr>
              <a:t>XXXV, Page 49</a:t>
            </a:r>
          </a:p>
          <a:p>
            <a:pPr algn="ctr">
              <a:lnSpc>
                <a:spcPct val="100000"/>
              </a:lnSpc>
            </a:pPr>
            <a:r>
              <a:rPr lang="en-US" sz="2900" b="1" dirty="0">
                <a:solidFill>
                  <a:srgbClr val="002060"/>
                </a:solidFill>
              </a:rPr>
              <a:t>Date: </a:t>
            </a:r>
            <a:r>
              <a:rPr lang="en-US" sz="2900" b="1" dirty="0">
                <a:solidFill>
                  <a:srgbClr val="C00000"/>
                </a:solidFill>
              </a:rPr>
              <a:t>from 1 April 2026(Applicable for Tax Year 2026–27 onwards)</a:t>
            </a:r>
          </a:p>
        </p:txBody>
      </p:sp>
      <p:sp>
        <p:nvSpPr>
          <p:cNvPr id="2" name="Footer Placeholder 1">
            <a:extLst>
              <a:ext uri="{FF2B5EF4-FFF2-40B4-BE49-F238E27FC236}">
                <a16:creationId xmlns:a16="http://schemas.microsoft.com/office/drawing/2014/main" id="{2E67B519-8AEB-4C5B-8894-5BB78A348234}"/>
              </a:ext>
            </a:extLst>
          </p:cNvPr>
          <p:cNvSpPr>
            <a:spLocks noGrp="1"/>
          </p:cNvSpPr>
          <p:nvPr>
            <p:ph type="ftr" sz="quarter" idx="11"/>
          </p:nvPr>
        </p:nvSpPr>
        <p:spPr/>
        <p:txBody>
          <a:bodyPr/>
          <a:lstStyle/>
          <a:p>
            <a:r>
              <a:rPr lang="en-IN"/>
              <a:t>Prasanth Srinivas</a:t>
            </a:r>
          </a:p>
        </p:txBody>
      </p:sp>
      <p:sp>
        <p:nvSpPr>
          <p:cNvPr id="3" name="Slide Number Placeholder 2">
            <a:extLst>
              <a:ext uri="{FF2B5EF4-FFF2-40B4-BE49-F238E27FC236}">
                <a16:creationId xmlns:a16="http://schemas.microsoft.com/office/drawing/2014/main" id="{7DF5E794-9774-4A8F-87EB-DB1A7939F01E}"/>
              </a:ext>
            </a:extLst>
          </p:cNvPr>
          <p:cNvSpPr>
            <a:spLocks noGrp="1"/>
          </p:cNvSpPr>
          <p:nvPr>
            <p:ph type="sldNum" sz="quarter" idx="12"/>
          </p:nvPr>
        </p:nvSpPr>
        <p:spPr/>
        <p:txBody>
          <a:bodyPr/>
          <a:lstStyle/>
          <a:p>
            <a:fld id="{6B77664C-B6CD-43EA-B220-3DFE5A9CD23A}" type="slidenum">
              <a:rPr lang="en-IN" smtClean="0"/>
              <a:t>32</a:t>
            </a:fld>
            <a:endParaRPr lang="en-IN"/>
          </a:p>
        </p:txBody>
      </p:sp>
    </p:spTree>
    <p:extLst>
      <p:ext uri="{BB962C8B-B14F-4D97-AF65-F5344CB8AC3E}">
        <p14:creationId xmlns:p14="http://schemas.microsoft.com/office/powerpoint/2010/main" val="149138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C98154A-3FAF-42EE-944C-B1727DE2526D}"/>
              </a:ext>
            </a:extLst>
          </p:cNvPr>
          <p:cNvPicPr>
            <a:picLocks noChangeAspect="1"/>
          </p:cNvPicPr>
          <p:nvPr/>
        </p:nvPicPr>
        <p:blipFill>
          <a:blip r:embed="rId2"/>
          <a:stretch>
            <a:fillRect/>
          </a:stretch>
        </p:blipFill>
        <p:spPr>
          <a:xfrm>
            <a:off x="999460" y="700499"/>
            <a:ext cx="10354339" cy="14989567"/>
          </a:xfrm>
          <a:prstGeom prst="rect">
            <a:avLst/>
          </a:prstGeom>
        </p:spPr>
      </p:pic>
      <p:sp>
        <p:nvSpPr>
          <p:cNvPr id="2" name="Title 1">
            <a:extLst>
              <a:ext uri="{FF2B5EF4-FFF2-40B4-BE49-F238E27FC236}">
                <a16:creationId xmlns:a16="http://schemas.microsoft.com/office/drawing/2014/main" id="{917FE336-20F6-4C44-B458-5BB675C69831}"/>
              </a:ext>
            </a:extLst>
          </p:cNvPr>
          <p:cNvSpPr>
            <a:spLocks noGrp="1"/>
          </p:cNvSpPr>
          <p:nvPr>
            <p:ph type="title"/>
          </p:nvPr>
        </p:nvSpPr>
        <p:spPr>
          <a:xfrm>
            <a:off x="838200" y="310753"/>
            <a:ext cx="10515600" cy="559278"/>
          </a:xfrm>
        </p:spPr>
        <p:txBody>
          <a:bodyPr>
            <a:normAutofit fontScale="90000"/>
          </a:bodyPr>
          <a:lstStyle/>
          <a:p>
            <a:pPr algn="ctr"/>
            <a:r>
              <a:rPr lang="en-US" b="1" dirty="0">
                <a:solidFill>
                  <a:srgbClr val="C00000"/>
                </a:solidFill>
              </a:rPr>
              <a:t>OTHER AMENDMENTS</a:t>
            </a:r>
            <a:endParaRPr lang="en-IN" b="1" dirty="0">
              <a:solidFill>
                <a:srgbClr val="C00000"/>
              </a:solidFill>
            </a:endParaRPr>
          </a:p>
        </p:txBody>
      </p:sp>
      <p:sp>
        <p:nvSpPr>
          <p:cNvPr id="9" name="Footer Placeholder 8">
            <a:extLst>
              <a:ext uri="{FF2B5EF4-FFF2-40B4-BE49-F238E27FC236}">
                <a16:creationId xmlns:a16="http://schemas.microsoft.com/office/drawing/2014/main" id="{43D16A31-F2CC-4C20-946B-DFC421E92203}"/>
              </a:ext>
            </a:extLst>
          </p:cNvPr>
          <p:cNvSpPr>
            <a:spLocks noGrp="1"/>
          </p:cNvSpPr>
          <p:nvPr>
            <p:ph type="ftr" sz="quarter" idx="11"/>
          </p:nvPr>
        </p:nvSpPr>
        <p:spPr/>
        <p:txBody>
          <a:bodyPr/>
          <a:lstStyle/>
          <a:p>
            <a:r>
              <a:rPr lang="en-IN"/>
              <a:t>Prasanth Srinivas</a:t>
            </a:r>
          </a:p>
        </p:txBody>
      </p:sp>
      <p:sp>
        <p:nvSpPr>
          <p:cNvPr id="10" name="Slide Number Placeholder 9">
            <a:extLst>
              <a:ext uri="{FF2B5EF4-FFF2-40B4-BE49-F238E27FC236}">
                <a16:creationId xmlns:a16="http://schemas.microsoft.com/office/drawing/2014/main" id="{9CEEE3BA-069F-439B-9905-53549C064D16}"/>
              </a:ext>
            </a:extLst>
          </p:cNvPr>
          <p:cNvSpPr>
            <a:spLocks noGrp="1"/>
          </p:cNvSpPr>
          <p:nvPr>
            <p:ph type="sldNum" sz="quarter" idx="12"/>
          </p:nvPr>
        </p:nvSpPr>
        <p:spPr/>
        <p:txBody>
          <a:bodyPr/>
          <a:lstStyle/>
          <a:p>
            <a:fld id="{6B77664C-B6CD-43EA-B220-3DFE5A9CD23A}" type="slidenum">
              <a:rPr lang="en-IN" smtClean="0"/>
              <a:t>33</a:t>
            </a:fld>
            <a:endParaRPr lang="en-IN"/>
          </a:p>
        </p:txBody>
      </p:sp>
    </p:spTree>
    <p:extLst>
      <p:ext uri="{BB962C8B-B14F-4D97-AF65-F5344CB8AC3E}">
        <p14:creationId xmlns:p14="http://schemas.microsoft.com/office/powerpoint/2010/main" val="39841854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EE13C9-12AD-4284-B938-6D5A836D8130}"/>
              </a:ext>
            </a:extLst>
          </p:cNvPr>
          <p:cNvPicPr>
            <a:picLocks noChangeAspect="1"/>
          </p:cNvPicPr>
          <p:nvPr/>
        </p:nvPicPr>
        <p:blipFill>
          <a:blip r:embed="rId2"/>
          <a:stretch>
            <a:fillRect/>
          </a:stretch>
        </p:blipFill>
        <p:spPr>
          <a:xfrm>
            <a:off x="1020726" y="769127"/>
            <a:ext cx="10035363" cy="15100114"/>
          </a:xfrm>
          <a:prstGeom prst="rect">
            <a:avLst/>
          </a:prstGeom>
        </p:spPr>
      </p:pic>
      <p:sp>
        <p:nvSpPr>
          <p:cNvPr id="2" name="Title 1">
            <a:extLst>
              <a:ext uri="{FF2B5EF4-FFF2-40B4-BE49-F238E27FC236}">
                <a16:creationId xmlns:a16="http://schemas.microsoft.com/office/drawing/2014/main" id="{917FE336-20F6-4C44-B458-5BB675C69831}"/>
              </a:ext>
            </a:extLst>
          </p:cNvPr>
          <p:cNvSpPr>
            <a:spLocks noGrp="1"/>
          </p:cNvSpPr>
          <p:nvPr>
            <p:ph type="title"/>
          </p:nvPr>
        </p:nvSpPr>
        <p:spPr>
          <a:xfrm>
            <a:off x="838200" y="310753"/>
            <a:ext cx="10515600" cy="559278"/>
          </a:xfrm>
        </p:spPr>
        <p:txBody>
          <a:bodyPr>
            <a:normAutofit fontScale="90000"/>
          </a:bodyPr>
          <a:lstStyle/>
          <a:p>
            <a:pPr algn="ctr"/>
            <a:r>
              <a:rPr lang="en-US" b="1" dirty="0">
                <a:solidFill>
                  <a:srgbClr val="C00000"/>
                </a:solidFill>
              </a:rPr>
              <a:t>OTHER AMENDMENTS</a:t>
            </a:r>
            <a:endParaRPr lang="en-IN" b="1" dirty="0">
              <a:solidFill>
                <a:srgbClr val="C00000"/>
              </a:solidFill>
            </a:endParaRPr>
          </a:p>
        </p:txBody>
      </p:sp>
      <p:sp>
        <p:nvSpPr>
          <p:cNvPr id="5" name="Footer Placeholder 4">
            <a:extLst>
              <a:ext uri="{FF2B5EF4-FFF2-40B4-BE49-F238E27FC236}">
                <a16:creationId xmlns:a16="http://schemas.microsoft.com/office/drawing/2014/main" id="{A5E25AB0-87A8-4ACF-BC1F-AA8FAABBFDE0}"/>
              </a:ext>
            </a:extLst>
          </p:cNvPr>
          <p:cNvSpPr>
            <a:spLocks noGrp="1"/>
          </p:cNvSpPr>
          <p:nvPr>
            <p:ph type="ftr" sz="quarter" idx="11"/>
          </p:nvPr>
        </p:nvSpPr>
        <p:spPr/>
        <p:txBody>
          <a:bodyPr/>
          <a:lstStyle/>
          <a:p>
            <a:r>
              <a:rPr lang="en-IN"/>
              <a:t>Prasanth Srinivas</a:t>
            </a:r>
          </a:p>
        </p:txBody>
      </p:sp>
      <p:sp>
        <p:nvSpPr>
          <p:cNvPr id="6" name="Slide Number Placeholder 5">
            <a:extLst>
              <a:ext uri="{FF2B5EF4-FFF2-40B4-BE49-F238E27FC236}">
                <a16:creationId xmlns:a16="http://schemas.microsoft.com/office/drawing/2014/main" id="{57F41258-A180-4C1C-9E2A-F8375622258B}"/>
              </a:ext>
            </a:extLst>
          </p:cNvPr>
          <p:cNvSpPr>
            <a:spLocks noGrp="1"/>
          </p:cNvSpPr>
          <p:nvPr>
            <p:ph type="sldNum" sz="quarter" idx="12"/>
          </p:nvPr>
        </p:nvSpPr>
        <p:spPr/>
        <p:txBody>
          <a:bodyPr/>
          <a:lstStyle/>
          <a:p>
            <a:fld id="{6B77664C-B6CD-43EA-B220-3DFE5A9CD23A}" type="slidenum">
              <a:rPr lang="en-IN" smtClean="0"/>
              <a:t>34</a:t>
            </a:fld>
            <a:endParaRPr lang="en-IN"/>
          </a:p>
        </p:txBody>
      </p:sp>
    </p:spTree>
    <p:extLst>
      <p:ext uri="{BB962C8B-B14F-4D97-AF65-F5344CB8AC3E}">
        <p14:creationId xmlns:p14="http://schemas.microsoft.com/office/powerpoint/2010/main" val="23990442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FE336-20F6-4C44-B458-5BB675C69831}"/>
              </a:ext>
            </a:extLst>
          </p:cNvPr>
          <p:cNvSpPr>
            <a:spLocks noGrp="1"/>
          </p:cNvSpPr>
          <p:nvPr>
            <p:ph type="title"/>
          </p:nvPr>
        </p:nvSpPr>
        <p:spPr>
          <a:xfrm>
            <a:off x="838200" y="310753"/>
            <a:ext cx="10515600" cy="559278"/>
          </a:xfrm>
        </p:spPr>
        <p:txBody>
          <a:bodyPr>
            <a:normAutofit fontScale="90000"/>
          </a:bodyPr>
          <a:lstStyle/>
          <a:p>
            <a:pPr algn="ctr"/>
            <a:r>
              <a:rPr lang="en-US" b="1" dirty="0">
                <a:solidFill>
                  <a:srgbClr val="C00000"/>
                </a:solidFill>
              </a:rPr>
              <a:t>OTHER AMENDMENTS</a:t>
            </a:r>
            <a:endParaRPr lang="en-IN" b="1" dirty="0">
              <a:solidFill>
                <a:srgbClr val="C00000"/>
              </a:solidFill>
            </a:endParaRPr>
          </a:p>
        </p:txBody>
      </p:sp>
      <p:pic>
        <p:nvPicPr>
          <p:cNvPr id="5" name="Picture 4">
            <a:extLst>
              <a:ext uri="{FF2B5EF4-FFF2-40B4-BE49-F238E27FC236}">
                <a16:creationId xmlns:a16="http://schemas.microsoft.com/office/drawing/2014/main" id="{90F4AEB1-89F3-43F0-9230-D84B9AA6020F}"/>
              </a:ext>
            </a:extLst>
          </p:cNvPr>
          <p:cNvPicPr>
            <a:picLocks noChangeAspect="1"/>
          </p:cNvPicPr>
          <p:nvPr/>
        </p:nvPicPr>
        <p:blipFill>
          <a:blip r:embed="rId2"/>
          <a:stretch>
            <a:fillRect/>
          </a:stretch>
        </p:blipFill>
        <p:spPr>
          <a:xfrm>
            <a:off x="680485" y="862682"/>
            <a:ext cx="10822169" cy="14645625"/>
          </a:xfrm>
          <a:prstGeom prst="rect">
            <a:avLst/>
          </a:prstGeom>
        </p:spPr>
      </p:pic>
      <p:sp>
        <p:nvSpPr>
          <p:cNvPr id="6" name="Footer Placeholder 5">
            <a:extLst>
              <a:ext uri="{FF2B5EF4-FFF2-40B4-BE49-F238E27FC236}">
                <a16:creationId xmlns:a16="http://schemas.microsoft.com/office/drawing/2014/main" id="{781F24B8-9A18-44EC-A3A2-157C4D770793}"/>
              </a:ext>
            </a:extLst>
          </p:cNvPr>
          <p:cNvSpPr>
            <a:spLocks noGrp="1"/>
          </p:cNvSpPr>
          <p:nvPr>
            <p:ph type="ftr" sz="quarter" idx="11"/>
          </p:nvPr>
        </p:nvSpPr>
        <p:spPr/>
        <p:txBody>
          <a:bodyPr/>
          <a:lstStyle/>
          <a:p>
            <a:r>
              <a:rPr lang="en-IN"/>
              <a:t>Prasanth Srinivas</a:t>
            </a:r>
          </a:p>
        </p:txBody>
      </p:sp>
      <p:sp>
        <p:nvSpPr>
          <p:cNvPr id="7" name="Slide Number Placeholder 6">
            <a:extLst>
              <a:ext uri="{FF2B5EF4-FFF2-40B4-BE49-F238E27FC236}">
                <a16:creationId xmlns:a16="http://schemas.microsoft.com/office/drawing/2014/main" id="{2259AB61-5C39-4623-968C-C462830186BA}"/>
              </a:ext>
            </a:extLst>
          </p:cNvPr>
          <p:cNvSpPr>
            <a:spLocks noGrp="1"/>
          </p:cNvSpPr>
          <p:nvPr>
            <p:ph type="sldNum" sz="quarter" idx="12"/>
          </p:nvPr>
        </p:nvSpPr>
        <p:spPr/>
        <p:txBody>
          <a:bodyPr/>
          <a:lstStyle/>
          <a:p>
            <a:fld id="{6B77664C-B6CD-43EA-B220-3DFE5A9CD23A}" type="slidenum">
              <a:rPr lang="en-IN" smtClean="0"/>
              <a:t>35</a:t>
            </a:fld>
            <a:endParaRPr lang="en-IN"/>
          </a:p>
        </p:txBody>
      </p:sp>
    </p:spTree>
    <p:extLst>
      <p:ext uri="{BB962C8B-B14F-4D97-AF65-F5344CB8AC3E}">
        <p14:creationId xmlns:p14="http://schemas.microsoft.com/office/powerpoint/2010/main" val="15248409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55222F-5ED5-49DF-8DDD-19BA95272F02}"/>
              </a:ext>
            </a:extLst>
          </p:cNvPr>
          <p:cNvPicPr>
            <a:picLocks noChangeAspect="1"/>
          </p:cNvPicPr>
          <p:nvPr/>
        </p:nvPicPr>
        <p:blipFill>
          <a:blip r:embed="rId2"/>
          <a:stretch>
            <a:fillRect/>
          </a:stretch>
        </p:blipFill>
        <p:spPr>
          <a:xfrm>
            <a:off x="1148317" y="730862"/>
            <a:ext cx="9888279" cy="14869315"/>
          </a:xfrm>
          <a:prstGeom prst="rect">
            <a:avLst/>
          </a:prstGeom>
        </p:spPr>
      </p:pic>
      <p:sp>
        <p:nvSpPr>
          <p:cNvPr id="2" name="Title 1">
            <a:extLst>
              <a:ext uri="{FF2B5EF4-FFF2-40B4-BE49-F238E27FC236}">
                <a16:creationId xmlns:a16="http://schemas.microsoft.com/office/drawing/2014/main" id="{917FE336-20F6-4C44-B458-5BB675C69831}"/>
              </a:ext>
            </a:extLst>
          </p:cNvPr>
          <p:cNvSpPr>
            <a:spLocks noGrp="1"/>
          </p:cNvSpPr>
          <p:nvPr>
            <p:ph type="title"/>
          </p:nvPr>
        </p:nvSpPr>
        <p:spPr>
          <a:xfrm>
            <a:off x="838200" y="310753"/>
            <a:ext cx="10515600" cy="559278"/>
          </a:xfrm>
        </p:spPr>
        <p:txBody>
          <a:bodyPr>
            <a:normAutofit fontScale="90000"/>
          </a:bodyPr>
          <a:lstStyle/>
          <a:p>
            <a:pPr algn="ctr"/>
            <a:r>
              <a:rPr lang="en-US" b="1" dirty="0">
                <a:solidFill>
                  <a:srgbClr val="C00000"/>
                </a:solidFill>
              </a:rPr>
              <a:t>OTHER AMENDMENTS</a:t>
            </a:r>
            <a:endParaRPr lang="en-IN" b="1" dirty="0">
              <a:solidFill>
                <a:srgbClr val="C00000"/>
              </a:solidFill>
            </a:endParaRPr>
          </a:p>
        </p:txBody>
      </p:sp>
      <p:sp>
        <p:nvSpPr>
          <p:cNvPr id="6" name="Footer Placeholder 5">
            <a:extLst>
              <a:ext uri="{FF2B5EF4-FFF2-40B4-BE49-F238E27FC236}">
                <a16:creationId xmlns:a16="http://schemas.microsoft.com/office/drawing/2014/main" id="{E4D97C67-BDFC-4D88-A02D-E195829297A8}"/>
              </a:ext>
            </a:extLst>
          </p:cNvPr>
          <p:cNvSpPr>
            <a:spLocks noGrp="1"/>
          </p:cNvSpPr>
          <p:nvPr>
            <p:ph type="ftr" sz="quarter" idx="11"/>
          </p:nvPr>
        </p:nvSpPr>
        <p:spPr/>
        <p:txBody>
          <a:bodyPr/>
          <a:lstStyle/>
          <a:p>
            <a:r>
              <a:rPr lang="en-IN"/>
              <a:t>Prasanth Srinivas</a:t>
            </a:r>
          </a:p>
        </p:txBody>
      </p:sp>
      <p:sp>
        <p:nvSpPr>
          <p:cNvPr id="7" name="Slide Number Placeholder 6">
            <a:extLst>
              <a:ext uri="{FF2B5EF4-FFF2-40B4-BE49-F238E27FC236}">
                <a16:creationId xmlns:a16="http://schemas.microsoft.com/office/drawing/2014/main" id="{5B21AA17-6A3F-4C8A-B478-51D5F8D2F8E6}"/>
              </a:ext>
            </a:extLst>
          </p:cNvPr>
          <p:cNvSpPr>
            <a:spLocks noGrp="1"/>
          </p:cNvSpPr>
          <p:nvPr>
            <p:ph type="sldNum" sz="quarter" idx="12"/>
          </p:nvPr>
        </p:nvSpPr>
        <p:spPr/>
        <p:txBody>
          <a:bodyPr/>
          <a:lstStyle/>
          <a:p>
            <a:fld id="{6B77664C-B6CD-43EA-B220-3DFE5A9CD23A}" type="slidenum">
              <a:rPr lang="en-IN" smtClean="0"/>
              <a:t>36</a:t>
            </a:fld>
            <a:endParaRPr lang="en-IN"/>
          </a:p>
        </p:txBody>
      </p:sp>
    </p:spTree>
    <p:extLst>
      <p:ext uri="{BB962C8B-B14F-4D97-AF65-F5344CB8AC3E}">
        <p14:creationId xmlns:p14="http://schemas.microsoft.com/office/powerpoint/2010/main" val="19621640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2A7FE2C-7C27-41B7-92AC-FE69D3148DA7}"/>
              </a:ext>
            </a:extLst>
          </p:cNvPr>
          <p:cNvPicPr>
            <a:picLocks noChangeAspect="1"/>
          </p:cNvPicPr>
          <p:nvPr/>
        </p:nvPicPr>
        <p:blipFill>
          <a:blip r:embed="rId2"/>
          <a:stretch>
            <a:fillRect/>
          </a:stretch>
        </p:blipFill>
        <p:spPr>
          <a:xfrm>
            <a:off x="838200" y="702267"/>
            <a:ext cx="10515600" cy="14979057"/>
          </a:xfrm>
          <a:prstGeom prst="rect">
            <a:avLst/>
          </a:prstGeom>
        </p:spPr>
      </p:pic>
      <p:sp>
        <p:nvSpPr>
          <p:cNvPr id="2" name="Title 1">
            <a:extLst>
              <a:ext uri="{FF2B5EF4-FFF2-40B4-BE49-F238E27FC236}">
                <a16:creationId xmlns:a16="http://schemas.microsoft.com/office/drawing/2014/main" id="{917FE336-20F6-4C44-B458-5BB675C69831}"/>
              </a:ext>
            </a:extLst>
          </p:cNvPr>
          <p:cNvSpPr>
            <a:spLocks noGrp="1"/>
          </p:cNvSpPr>
          <p:nvPr>
            <p:ph type="title"/>
          </p:nvPr>
        </p:nvSpPr>
        <p:spPr>
          <a:xfrm>
            <a:off x="838200" y="310753"/>
            <a:ext cx="10515600" cy="559278"/>
          </a:xfrm>
        </p:spPr>
        <p:txBody>
          <a:bodyPr>
            <a:normAutofit fontScale="90000"/>
          </a:bodyPr>
          <a:lstStyle/>
          <a:p>
            <a:pPr algn="ctr"/>
            <a:r>
              <a:rPr lang="en-US" b="1" dirty="0">
                <a:solidFill>
                  <a:srgbClr val="C00000"/>
                </a:solidFill>
              </a:rPr>
              <a:t>OTHER AMENDMENTS</a:t>
            </a:r>
            <a:endParaRPr lang="en-IN" b="1" dirty="0">
              <a:solidFill>
                <a:srgbClr val="C00000"/>
              </a:solidFill>
            </a:endParaRPr>
          </a:p>
        </p:txBody>
      </p:sp>
      <p:sp>
        <p:nvSpPr>
          <p:cNvPr id="6" name="Footer Placeholder 5">
            <a:extLst>
              <a:ext uri="{FF2B5EF4-FFF2-40B4-BE49-F238E27FC236}">
                <a16:creationId xmlns:a16="http://schemas.microsoft.com/office/drawing/2014/main" id="{495127FF-6121-418D-8440-8730739175CF}"/>
              </a:ext>
            </a:extLst>
          </p:cNvPr>
          <p:cNvSpPr>
            <a:spLocks noGrp="1"/>
          </p:cNvSpPr>
          <p:nvPr>
            <p:ph type="ftr" sz="quarter" idx="11"/>
          </p:nvPr>
        </p:nvSpPr>
        <p:spPr/>
        <p:txBody>
          <a:bodyPr/>
          <a:lstStyle/>
          <a:p>
            <a:r>
              <a:rPr lang="en-IN"/>
              <a:t>Prasanth Srinivas</a:t>
            </a:r>
          </a:p>
        </p:txBody>
      </p:sp>
      <p:sp>
        <p:nvSpPr>
          <p:cNvPr id="7" name="Slide Number Placeholder 6">
            <a:extLst>
              <a:ext uri="{FF2B5EF4-FFF2-40B4-BE49-F238E27FC236}">
                <a16:creationId xmlns:a16="http://schemas.microsoft.com/office/drawing/2014/main" id="{80FE8373-B3D0-4763-A3D1-82C593681945}"/>
              </a:ext>
            </a:extLst>
          </p:cNvPr>
          <p:cNvSpPr>
            <a:spLocks noGrp="1"/>
          </p:cNvSpPr>
          <p:nvPr>
            <p:ph type="sldNum" sz="quarter" idx="12"/>
          </p:nvPr>
        </p:nvSpPr>
        <p:spPr/>
        <p:txBody>
          <a:bodyPr/>
          <a:lstStyle/>
          <a:p>
            <a:fld id="{6B77664C-B6CD-43EA-B220-3DFE5A9CD23A}" type="slidenum">
              <a:rPr lang="en-IN" smtClean="0"/>
              <a:t>37</a:t>
            </a:fld>
            <a:endParaRPr lang="en-IN"/>
          </a:p>
        </p:txBody>
      </p:sp>
    </p:spTree>
    <p:extLst>
      <p:ext uri="{BB962C8B-B14F-4D97-AF65-F5344CB8AC3E}">
        <p14:creationId xmlns:p14="http://schemas.microsoft.com/office/powerpoint/2010/main" val="11424884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DCE5809-0A8A-4630-AAEA-4FF275839E18}"/>
              </a:ext>
            </a:extLst>
          </p:cNvPr>
          <p:cNvPicPr>
            <a:picLocks noChangeAspect="1"/>
          </p:cNvPicPr>
          <p:nvPr/>
        </p:nvPicPr>
        <p:blipFill>
          <a:blip r:embed="rId2"/>
          <a:stretch>
            <a:fillRect/>
          </a:stretch>
        </p:blipFill>
        <p:spPr>
          <a:xfrm>
            <a:off x="1169581" y="716444"/>
            <a:ext cx="10184219" cy="14662252"/>
          </a:xfrm>
          <a:prstGeom prst="rect">
            <a:avLst/>
          </a:prstGeom>
        </p:spPr>
      </p:pic>
      <p:sp>
        <p:nvSpPr>
          <p:cNvPr id="2" name="Title 1">
            <a:extLst>
              <a:ext uri="{FF2B5EF4-FFF2-40B4-BE49-F238E27FC236}">
                <a16:creationId xmlns:a16="http://schemas.microsoft.com/office/drawing/2014/main" id="{917FE336-20F6-4C44-B458-5BB675C69831}"/>
              </a:ext>
            </a:extLst>
          </p:cNvPr>
          <p:cNvSpPr>
            <a:spLocks noGrp="1"/>
          </p:cNvSpPr>
          <p:nvPr>
            <p:ph type="title"/>
          </p:nvPr>
        </p:nvSpPr>
        <p:spPr>
          <a:xfrm>
            <a:off x="838200" y="310753"/>
            <a:ext cx="10515600" cy="559278"/>
          </a:xfrm>
        </p:spPr>
        <p:txBody>
          <a:bodyPr>
            <a:normAutofit fontScale="90000"/>
          </a:bodyPr>
          <a:lstStyle/>
          <a:p>
            <a:pPr algn="ctr"/>
            <a:r>
              <a:rPr lang="en-US" b="1" dirty="0">
                <a:solidFill>
                  <a:srgbClr val="C00000"/>
                </a:solidFill>
              </a:rPr>
              <a:t>OTHER AMENDMENTS</a:t>
            </a:r>
            <a:endParaRPr lang="en-IN" b="1" dirty="0">
              <a:solidFill>
                <a:srgbClr val="C00000"/>
              </a:solidFill>
            </a:endParaRPr>
          </a:p>
        </p:txBody>
      </p:sp>
      <p:sp>
        <p:nvSpPr>
          <p:cNvPr id="6" name="Footer Placeholder 5">
            <a:extLst>
              <a:ext uri="{FF2B5EF4-FFF2-40B4-BE49-F238E27FC236}">
                <a16:creationId xmlns:a16="http://schemas.microsoft.com/office/drawing/2014/main" id="{3DE136B9-2C16-406E-A547-75324925E483}"/>
              </a:ext>
            </a:extLst>
          </p:cNvPr>
          <p:cNvSpPr>
            <a:spLocks noGrp="1"/>
          </p:cNvSpPr>
          <p:nvPr>
            <p:ph type="ftr" sz="quarter" idx="11"/>
          </p:nvPr>
        </p:nvSpPr>
        <p:spPr/>
        <p:txBody>
          <a:bodyPr/>
          <a:lstStyle/>
          <a:p>
            <a:r>
              <a:rPr lang="en-IN"/>
              <a:t>Prasanth Srinivas</a:t>
            </a:r>
          </a:p>
        </p:txBody>
      </p:sp>
      <p:sp>
        <p:nvSpPr>
          <p:cNvPr id="7" name="Slide Number Placeholder 6">
            <a:extLst>
              <a:ext uri="{FF2B5EF4-FFF2-40B4-BE49-F238E27FC236}">
                <a16:creationId xmlns:a16="http://schemas.microsoft.com/office/drawing/2014/main" id="{7B838297-0F67-4C7F-A3F4-4C472771594B}"/>
              </a:ext>
            </a:extLst>
          </p:cNvPr>
          <p:cNvSpPr>
            <a:spLocks noGrp="1"/>
          </p:cNvSpPr>
          <p:nvPr>
            <p:ph type="sldNum" sz="quarter" idx="12"/>
          </p:nvPr>
        </p:nvSpPr>
        <p:spPr/>
        <p:txBody>
          <a:bodyPr/>
          <a:lstStyle/>
          <a:p>
            <a:fld id="{6B77664C-B6CD-43EA-B220-3DFE5A9CD23A}" type="slidenum">
              <a:rPr lang="en-IN" smtClean="0"/>
              <a:t>38</a:t>
            </a:fld>
            <a:endParaRPr lang="en-IN"/>
          </a:p>
        </p:txBody>
      </p:sp>
    </p:spTree>
    <p:extLst>
      <p:ext uri="{BB962C8B-B14F-4D97-AF65-F5344CB8AC3E}">
        <p14:creationId xmlns:p14="http://schemas.microsoft.com/office/powerpoint/2010/main" val="38251856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FE336-20F6-4C44-B458-5BB675C69831}"/>
              </a:ext>
            </a:extLst>
          </p:cNvPr>
          <p:cNvSpPr>
            <a:spLocks noGrp="1"/>
          </p:cNvSpPr>
          <p:nvPr>
            <p:ph type="title"/>
          </p:nvPr>
        </p:nvSpPr>
        <p:spPr>
          <a:xfrm>
            <a:off x="838200" y="1310213"/>
            <a:ext cx="10515600" cy="559278"/>
          </a:xfrm>
        </p:spPr>
        <p:txBody>
          <a:bodyPr>
            <a:normAutofit fontScale="90000"/>
          </a:bodyPr>
          <a:lstStyle/>
          <a:p>
            <a:pPr algn="ctr"/>
            <a:r>
              <a:rPr lang="en-US" b="1" dirty="0">
                <a:solidFill>
                  <a:srgbClr val="C00000"/>
                </a:solidFill>
              </a:rPr>
              <a:t>OTHER AMENDMENTS</a:t>
            </a:r>
            <a:endParaRPr lang="en-IN" b="1" dirty="0">
              <a:solidFill>
                <a:srgbClr val="C00000"/>
              </a:solidFill>
            </a:endParaRPr>
          </a:p>
        </p:txBody>
      </p:sp>
      <p:pic>
        <p:nvPicPr>
          <p:cNvPr id="7" name="Picture 6">
            <a:extLst>
              <a:ext uri="{FF2B5EF4-FFF2-40B4-BE49-F238E27FC236}">
                <a16:creationId xmlns:a16="http://schemas.microsoft.com/office/drawing/2014/main" id="{6343CB1B-A3E4-4FD9-9C1F-37C78824C511}"/>
              </a:ext>
            </a:extLst>
          </p:cNvPr>
          <p:cNvPicPr>
            <a:picLocks noChangeAspect="1"/>
          </p:cNvPicPr>
          <p:nvPr/>
        </p:nvPicPr>
        <p:blipFill>
          <a:blip r:embed="rId2"/>
          <a:stretch>
            <a:fillRect/>
          </a:stretch>
        </p:blipFill>
        <p:spPr>
          <a:xfrm>
            <a:off x="1302812" y="1869491"/>
            <a:ext cx="10244145" cy="13375874"/>
          </a:xfrm>
          <a:prstGeom prst="rect">
            <a:avLst/>
          </a:prstGeom>
        </p:spPr>
      </p:pic>
      <p:sp>
        <p:nvSpPr>
          <p:cNvPr id="8" name="Footer Placeholder 7">
            <a:extLst>
              <a:ext uri="{FF2B5EF4-FFF2-40B4-BE49-F238E27FC236}">
                <a16:creationId xmlns:a16="http://schemas.microsoft.com/office/drawing/2014/main" id="{420BAE8F-66AB-4A21-A009-2D5E8105624C}"/>
              </a:ext>
            </a:extLst>
          </p:cNvPr>
          <p:cNvSpPr>
            <a:spLocks noGrp="1"/>
          </p:cNvSpPr>
          <p:nvPr>
            <p:ph type="ftr" sz="quarter" idx="11"/>
          </p:nvPr>
        </p:nvSpPr>
        <p:spPr/>
        <p:txBody>
          <a:bodyPr/>
          <a:lstStyle/>
          <a:p>
            <a:r>
              <a:rPr lang="en-IN"/>
              <a:t>Prasanth Srinivas</a:t>
            </a:r>
          </a:p>
        </p:txBody>
      </p:sp>
      <p:sp>
        <p:nvSpPr>
          <p:cNvPr id="9" name="Slide Number Placeholder 8">
            <a:extLst>
              <a:ext uri="{FF2B5EF4-FFF2-40B4-BE49-F238E27FC236}">
                <a16:creationId xmlns:a16="http://schemas.microsoft.com/office/drawing/2014/main" id="{5F41527B-FDCD-49BF-9FF2-2494111CD5A7}"/>
              </a:ext>
            </a:extLst>
          </p:cNvPr>
          <p:cNvSpPr>
            <a:spLocks noGrp="1"/>
          </p:cNvSpPr>
          <p:nvPr>
            <p:ph type="sldNum" sz="quarter" idx="12"/>
          </p:nvPr>
        </p:nvSpPr>
        <p:spPr/>
        <p:txBody>
          <a:bodyPr/>
          <a:lstStyle/>
          <a:p>
            <a:fld id="{6B77664C-B6CD-43EA-B220-3DFE5A9CD23A}" type="slidenum">
              <a:rPr lang="en-IN" smtClean="0"/>
              <a:t>39</a:t>
            </a:fld>
            <a:endParaRPr lang="en-IN"/>
          </a:p>
        </p:txBody>
      </p:sp>
    </p:spTree>
    <p:extLst>
      <p:ext uri="{BB962C8B-B14F-4D97-AF65-F5344CB8AC3E}">
        <p14:creationId xmlns:p14="http://schemas.microsoft.com/office/powerpoint/2010/main" val="9404339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DE2B7-54A7-48F4-941F-E5E3DA896E7D}"/>
              </a:ext>
            </a:extLst>
          </p:cNvPr>
          <p:cNvSpPr>
            <a:spLocks noGrp="1"/>
          </p:cNvSpPr>
          <p:nvPr>
            <p:ph type="title"/>
          </p:nvPr>
        </p:nvSpPr>
        <p:spPr>
          <a:xfrm>
            <a:off x="838200" y="482714"/>
            <a:ext cx="10515600" cy="1218496"/>
          </a:xfrm>
        </p:spPr>
        <p:txBody>
          <a:bodyPr/>
          <a:lstStyle/>
          <a:p>
            <a:pPr algn="ctr"/>
            <a:r>
              <a:rPr lang="en-US" dirty="0"/>
              <a:t>Post Budget Musings</a:t>
            </a:r>
            <a:endParaRPr lang="en-IN" dirty="0"/>
          </a:p>
        </p:txBody>
      </p:sp>
      <p:sp>
        <p:nvSpPr>
          <p:cNvPr id="3" name="Content Placeholder 2">
            <a:extLst>
              <a:ext uri="{FF2B5EF4-FFF2-40B4-BE49-F238E27FC236}">
                <a16:creationId xmlns:a16="http://schemas.microsoft.com/office/drawing/2014/main" id="{777F380C-AFB4-43FB-BCC4-4B4DC35E7995}"/>
              </a:ext>
            </a:extLst>
          </p:cNvPr>
          <p:cNvSpPr>
            <a:spLocks noGrp="1"/>
          </p:cNvSpPr>
          <p:nvPr>
            <p:ph idx="1"/>
          </p:nvPr>
        </p:nvSpPr>
        <p:spPr>
          <a:xfrm>
            <a:off x="838199" y="1892596"/>
            <a:ext cx="11070265" cy="13880690"/>
          </a:xfrm>
        </p:spPr>
        <p:txBody>
          <a:bodyPr>
            <a:normAutofit lnSpcReduction="10000"/>
          </a:bodyPr>
          <a:lstStyle/>
          <a:p>
            <a:r>
              <a:rPr lang="en-US" dirty="0"/>
              <a:t>The relief proposed in respect of employees’ contribution of PF should have been extended under the 1961 Act also. The matter, however, is sub-judice.</a:t>
            </a:r>
          </a:p>
          <a:p>
            <a:r>
              <a:rPr lang="en-US" dirty="0"/>
              <a:t>The fine prescribed for tax audit default is too harsh. It should have been a staggered fees starting from Rs. 5,000 (1 month), Rs. 10,000 (2 months), Rs. 15,000 (3 months), Rs. 25,000 (3 months to 6 months). Rs. 50,000 (6 months to 9 months) Rs. 1,00,000 (9 months to 1 year), Rs. 1,50,000 (beyond 1 year). Moreover, there should be a reasonable clause window for charging this fine.</a:t>
            </a:r>
          </a:p>
          <a:p>
            <a:r>
              <a:rPr lang="en-US" dirty="0"/>
              <a:t>Tax audit due date should have been re-aligned with the ITR due date. (remove 1 month before concept)</a:t>
            </a:r>
          </a:p>
          <a:p>
            <a:r>
              <a:rPr lang="en-US" dirty="0"/>
              <a:t>Post covid the stamp duty value in many places are high compared to actual consideration. Suitable amendment in this regard was expected.</a:t>
            </a:r>
          </a:p>
          <a:p>
            <a:r>
              <a:rPr lang="en-US" dirty="0"/>
              <a:t>Though said in budget speech – ITR due date in non audit trust cases remains at July 31.</a:t>
            </a:r>
          </a:p>
          <a:p>
            <a:r>
              <a:rPr lang="en-US" dirty="0"/>
              <a:t>The reduction in tax rate vis a vis unexplained sources in the new Act should have been brought in the 1961 Act also.</a:t>
            </a:r>
          </a:p>
          <a:p>
            <a:r>
              <a:rPr lang="en-US" dirty="0"/>
              <a:t>1961 Act provides for deemed application of income by filing Form No. 9A when income is not received. Parallel provision could have been inserted in 2025 Act. </a:t>
            </a:r>
            <a:endParaRPr lang="en-IN" dirty="0"/>
          </a:p>
        </p:txBody>
      </p:sp>
      <p:sp>
        <p:nvSpPr>
          <p:cNvPr id="4" name="Footer Placeholder 3">
            <a:extLst>
              <a:ext uri="{FF2B5EF4-FFF2-40B4-BE49-F238E27FC236}">
                <a16:creationId xmlns:a16="http://schemas.microsoft.com/office/drawing/2014/main" id="{089B7AF9-84AD-40D5-96C2-A39615E24EB4}"/>
              </a:ext>
            </a:extLst>
          </p:cNvPr>
          <p:cNvSpPr>
            <a:spLocks noGrp="1"/>
          </p:cNvSpPr>
          <p:nvPr>
            <p:ph type="ftr" sz="quarter" idx="11"/>
          </p:nvPr>
        </p:nvSpPr>
        <p:spPr/>
        <p:txBody>
          <a:bodyPr/>
          <a:lstStyle/>
          <a:p>
            <a:r>
              <a:rPr lang="en-IN"/>
              <a:t>Prasanth Srinivas</a:t>
            </a:r>
          </a:p>
        </p:txBody>
      </p:sp>
      <p:sp>
        <p:nvSpPr>
          <p:cNvPr id="5" name="Slide Number Placeholder 4">
            <a:extLst>
              <a:ext uri="{FF2B5EF4-FFF2-40B4-BE49-F238E27FC236}">
                <a16:creationId xmlns:a16="http://schemas.microsoft.com/office/drawing/2014/main" id="{C6F3443A-7A83-4C85-A370-652F14212EB2}"/>
              </a:ext>
            </a:extLst>
          </p:cNvPr>
          <p:cNvSpPr>
            <a:spLocks noGrp="1"/>
          </p:cNvSpPr>
          <p:nvPr>
            <p:ph type="sldNum" sz="quarter" idx="12"/>
          </p:nvPr>
        </p:nvSpPr>
        <p:spPr/>
        <p:txBody>
          <a:bodyPr/>
          <a:lstStyle/>
          <a:p>
            <a:fld id="{6B77664C-B6CD-43EA-B220-3DFE5A9CD23A}" type="slidenum">
              <a:rPr lang="en-IN" smtClean="0"/>
              <a:t>40</a:t>
            </a:fld>
            <a:endParaRPr lang="en-IN"/>
          </a:p>
        </p:txBody>
      </p:sp>
    </p:spTree>
    <p:extLst>
      <p:ext uri="{BB962C8B-B14F-4D97-AF65-F5344CB8AC3E}">
        <p14:creationId xmlns:p14="http://schemas.microsoft.com/office/powerpoint/2010/main" val="31111739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980CB-4C75-4D39-9048-AAC2D1050B4C}"/>
              </a:ext>
            </a:extLst>
          </p:cNvPr>
          <p:cNvSpPr>
            <a:spLocks noGrp="1"/>
          </p:cNvSpPr>
          <p:nvPr>
            <p:ph type="title"/>
          </p:nvPr>
        </p:nvSpPr>
        <p:spPr/>
        <p:txBody>
          <a:bodyPr/>
          <a:lstStyle/>
          <a:p>
            <a:r>
              <a:rPr lang="en-US" dirty="0"/>
              <a:t>	</a:t>
            </a:r>
            <a:r>
              <a:rPr lang="en-US" sz="8000" b="1" dirty="0">
                <a:latin typeface="Bradley Hand ITC" panose="03070402050302030203" pitchFamily="66" charset="0"/>
              </a:rPr>
              <a:t>thank you…</a:t>
            </a:r>
            <a:endParaRPr lang="en-IN" b="1" dirty="0">
              <a:latin typeface="Bradley Hand ITC" panose="03070402050302030203" pitchFamily="66" charset="0"/>
            </a:endParaRPr>
          </a:p>
        </p:txBody>
      </p:sp>
      <p:sp>
        <p:nvSpPr>
          <p:cNvPr id="3" name="Content Placeholder 2">
            <a:extLst>
              <a:ext uri="{FF2B5EF4-FFF2-40B4-BE49-F238E27FC236}">
                <a16:creationId xmlns:a16="http://schemas.microsoft.com/office/drawing/2014/main" id="{4390D1BE-42B0-40AA-A3DB-FE34C5182BAE}"/>
              </a:ext>
            </a:extLst>
          </p:cNvPr>
          <p:cNvSpPr>
            <a:spLocks noGrp="1"/>
          </p:cNvSpPr>
          <p:nvPr>
            <p:ph idx="1"/>
          </p:nvPr>
        </p:nvSpPr>
        <p:spPr/>
        <p:txBody>
          <a:bodyPr/>
          <a:lstStyle/>
          <a:p>
            <a:r>
              <a:rPr lang="en-US" sz="5400" b="1" dirty="0"/>
              <a:t>Income-tax Act, 2025 is the present. </a:t>
            </a:r>
          </a:p>
          <a:p>
            <a:pPr marL="0" indent="0">
              <a:buNone/>
            </a:pPr>
            <a:endParaRPr lang="en-US" sz="5400" b="1" dirty="0"/>
          </a:p>
          <a:p>
            <a:r>
              <a:rPr lang="en-US" sz="5400" b="1" dirty="0"/>
              <a:t>Income-tax Act, 1961 has limbs placed in past, present and future</a:t>
            </a:r>
          </a:p>
          <a:p>
            <a:pPr marL="0" indent="0">
              <a:buNone/>
            </a:pPr>
            <a:endParaRPr lang="en-US" sz="5400" b="1" dirty="0"/>
          </a:p>
          <a:p>
            <a:r>
              <a:rPr lang="en-US" sz="5400" b="1" dirty="0"/>
              <a:t>So we should know both</a:t>
            </a:r>
          </a:p>
          <a:p>
            <a:endParaRPr lang="en-US" b="1" dirty="0"/>
          </a:p>
          <a:p>
            <a:pPr marL="0" indent="0" algn="ctr">
              <a:buNone/>
            </a:pPr>
            <a:r>
              <a:rPr lang="en-US" sz="5400" b="1" dirty="0">
                <a:solidFill>
                  <a:srgbClr val="C00000"/>
                </a:solidFill>
              </a:rPr>
              <a:t>“The law has changed.</a:t>
            </a:r>
          </a:p>
          <a:p>
            <a:pPr marL="0" indent="0" algn="ctr">
              <a:buNone/>
            </a:pPr>
            <a:r>
              <a:rPr lang="en-US" sz="5400" b="1" dirty="0">
                <a:solidFill>
                  <a:srgbClr val="C00000"/>
                </a:solidFill>
              </a:rPr>
              <a:t>The responsibility has doubled.”</a:t>
            </a:r>
            <a:endParaRPr lang="en-US" sz="5400" dirty="0">
              <a:solidFill>
                <a:srgbClr val="C00000"/>
              </a:solidFill>
            </a:endParaRPr>
          </a:p>
          <a:p>
            <a:endParaRPr lang="en-IN" dirty="0"/>
          </a:p>
        </p:txBody>
      </p:sp>
      <p:sp>
        <p:nvSpPr>
          <p:cNvPr id="4" name="Footer Placeholder 3">
            <a:extLst>
              <a:ext uri="{FF2B5EF4-FFF2-40B4-BE49-F238E27FC236}">
                <a16:creationId xmlns:a16="http://schemas.microsoft.com/office/drawing/2014/main" id="{A89E4A66-36D2-4768-A724-0622A41439D9}"/>
              </a:ext>
            </a:extLst>
          </p:cNvPr>
          <p:cNvSpPr>
            <a:spLocks noGrp="1"/>
          </p:cNvSpPr>
          <p:nvPr>
            <p:ph type="ftr" sz="quarter" idx="11"/>
          </p:nvPr>
        </p:nvSpPr>
        <p:spPr/>
        <p:txBody>
          <a:bodyPr/>
          <a:lstStyle/>
          <a:p>
            <a:r>
              <a:rPr lang="en-IN"/>
              <a:t>Prasanth Srinivas</a:t>
            </a:r>
          </a:p>
        </p:txBody>
      </p:sp>
      <p:sp>
        <p:nvSpPr>
          <p:cNvPr id="5" name="Slide Number Placeholder 4">
            <a:extLst>
              <a:ext uri="{FF2B5EF4-FFF2-40B4-BE49-F238E27FC236}">
                <a16:creationId xmlns:a16="http://schemas.microsoft.com/office/drawing/2014/main" id="{40C1E85E-E9E8-4C1E-B727-137692C711A3}"/>
              </a:ext>
            </a:extLst>
          </p:cNvPr>
          <p:cNvSpPr>
            <a:spLocks noGrp="1"/>
          </p:cNvSpPr>
          <p:nvPr>
            <p:ph type="sldNum" sz="quarter" idx="12"/>
          </p:nvPr>
        </p:nvSpPr>
        <p:spPr/>
        <p:txBody>
          <a:bodyPr/>
          <a:lstStyle/>
          <a:p>
            <a:fld id="{6B77664C-B6CD-43EA-B220-3DFE5A9CD23A}" type="slidenum">
              <a:rPr lang="en-IN" smtClean="0"/>
              <a:t>41</a:t>
            </a:fld>
            <a:endParaRPr lang="en-IN"/>
          </a:p>
        </p:txBody>
      </p:sp>
    </p:spTree>
    <p:extLst>
      <p:ext uri="{BB962C8B-B14F-4D97-AF65-F5344CB8AC3E}">
        <p14:creationId xmlns:p14="http://schemas.microsoft.com/office/powerpoint/2010/main" val="280371306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1557</TotalTime>
  <Words>6949</Words>
  <Application>Microsoft Office PowerPoint</Application>
  <PresentationFormat>Custom</PresentationFormat>
  <Paragraphs>664</Paragraphs>
  <Slides>41</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Bradley Hand ITC</vt:lpstr>
      <vt:lpstr>Calibri</vt:lpstr>
      <vt:lpstr>Calibri Light</vt:lpstr>
      <vt:lpstr>Ink Free</vt:lpstr>
      <vt:lpstr>Office Theme</vt:lpstr>
      <vt:lpstr>PowerPoint Presentation</vt:lpstr>
      <vt:lpstr>Setting the stage</vt:lpstr>
      <vt:lpstr>Rationalisation of Due Date for Employee Contribution (PF / ESI)</vt:lpstr>
      <vt:lpstr>Exemption on Interest Income under the Motor Vehicles Act, 1988</vt:lpstr>
      <vt:lpstr>No TDS on Interest on Compensation Awarded by MACT</vt:lpstr>
      <vt:lpstr>Certificate for Deduction of Income-tax at Lower or Nil Rate</vt:lpstr>
      <vt:lpstr>TAN where Seller of Immovable Property is a Non-Resident</vt:lpstr>
      <vt:lpstr>Enabling Filing of Declaration for No Deduction to a Depository</vt:lpstr>
      <vt:lpstr>TDS on Supply of Manpower</vt:lpstr>
      <vt:lpstr>Compulsory Acquisition of Land under the RFCTLARR Act</vt:lpstr>
      <vt:lpstr>Disability Pension to Armed Force Personnel</vt:lpstr>
      <vt:lpstr>Rationalising Due Dates for Filing of Return of Income</vt:lpstr>
      <vt:lpstr>Extending the Period for Filing Revised Returns</vt:lpstr>
      <vt:lpstr>Filing of Updated Return in Case of Reduction of Losses</vt:lpstr>
      <vt:lpstr>Updated Return after Issuance of Notice of Reassessment</vt:lpstr>
      <vt:lpstr>Foreign Assets of Small Taxpayers – Disclosure Scheme, 2026 (FAST-DS 2026)</vt:lpstr>
      <vt:lpstr>Penalties into Fee</vt:lpstr>
      <vt:lpstr>Penalty for Under-reporting or Misreporting of Income within Assessment Order</vt:lpstr>
      <vt:lpstr>Tax Rate under Section 195 and Penalty under Section 443</vt:lpstr>
      <vt:lpstr>Immunity from Penalty or Prosecution - Section 440</vt:lpstr>
      <vt:lpstr>Immunity from Penalty or Prosecution - Section 270AA</vt:lpstr>
      <vt:lpstr>Minimum Alternate Tax (MAT) Provisions</vt:lpstr>
      <vt:lpstr>Rationalisation of TCS Rates</vt:lpstr>
      <vt:lpstr>Jurisdiction to Issue Notice under Section 148 and Conduct Pre-assessment Procedure under Section 148A</vt:lpstr>
      <vt:lpstr>Mistake in Quoting Computer-Generated DIN</vt:lpstr>
      <vt:lpstr>Merger of Non-Profit Organisations (NPOs)</vt:lpstr>
      <vt:lpstr>Violations by a Registered NPO</vt:lpstr>
      <vt:lpstr>Remove Certain Funds from Requirement of Registration</vt:lpstr>
      <vt:lpstr>Filing of Belated Return by NPO</vt:lpstr>
      <vt:lpstr>Non-allowability of interest as deduction against Dividend Income</vt:lpstr>
      <vt:lpstr>Exemption for Sovereign Gold Bond</vt:lpstr>
      <vt:lpstr>Taxation of Buy-back of Shares</vt:lpstr>
      <vt:lpstr>OTHER AMENDMENTS</vt:lpstr>
      <vt:lpstr>OTHER AMENDMENTS</vt:lpstr>
      <vt:lpstr>OTHER AMENDMENTS</vt:lpstr>
      <vt:lpstr>OTHER AMENDMENTS</vt:lpstr>
      <vt:lpstr>OTHER AMENDMENTS</vt:lpstr>
      <vt:lpstr>OTHER AMENDMENTS</vt:lpstr>
      <vt:lpstr>OTHER AMENDMENTS</vt:lpstr>
      <vt:lpstr>Post Budget Musings</vt:lpstr>
      <vt:lpstr>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123</cp:revision>
  <dcterms:created xsi:type="dcterms:W3CDTF">2026-02-01T22:52:27Z</dcterms:created>
  <dcterms:modified xsi:type="dcterms:W3CDTF">2026-02-07T04:19:48Z</dcterms:modified>
</cp:coreProperties>
</file>